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90" r:id="rId3"/>
    <p:sldId id="352" r:id="rId4"/>
    <p:sldId id="378" r:id="rId5"/>
    <p:sldId id="356" r:id="rId6"/>
    <p:sldId id="370" r:id="rId7"/>
    <p:sldId id="420" r:id="rId8"/>
    <p:sldId id="357" r:id="rId9"/>
    <p:sldId id="425" r:id="rId10"/>
    <p:sldId id="426" r:id="rId11"/>
    <p:sldId id="358" r:id="rId12"/>
    <p:sldId id="360" r:id="rId13"/>
    <p:sldId id="359" r:id="rId14"/>
    <p:sldId id="361" r:id="rId15"/>
    <p:sldId id="421" r:id="rId16"/>
    <p:sldId id="362" r:id="rId17"/>
    <p:sldId id="363" r:id="rId18"/>
    <p:sldId id="364" r:id="rId19"/>
    <p:sldId id="369" r:id="rId20"/>
    <p:sldId id="427" r:id="rId21"/>
    <p:sldId id="368" r:id="rId23"/>
    <p:sldId id="366" r:id="rId24"/>
    <p:sldId id="273" r:id="rId25"/>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0" d="100"/>
          <a:sy n="60" d="100"/>
        </p:scale>
        <p:origin x="-210" y="-216"/>
      </p:cViewPr>
      <p:guideLst>
        <p:guide orient="horz" pos="2160"/>
        <p:guide pos="387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1.xml"/><Relationship Id="rId3" Type="http://schemas.openxmlformats.org/officeDocument/2006/relationships/slide" Target="slides/slide1.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A4398D-652C-4F5B-9225-F48754AD450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cxnSp>
        <p:nvCxnSpPr>
          <p:cNvPr id="7" name="直接连接符 6"/>
          <p:cNvCxnSpPr/>
          <p:nvPr userDrawn="1"/>
        </p:nvCxnSpPr>
        <p:spPr>
          <a:xfrm flipH="1">
            <a:off x="11208588" y="224287"/>
            <a:ext cx="983412" cy="983412"/>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11447252" y="0"/>
            <a:ext cx="715993" cy="715993"/>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0" y="5874588"/>
            <a:ext cx="983412" cy="983412"/>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267419" y="6142007"/>
            <a:ext cx="715993" cy="715993"/>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9C4384-F7AE-43EC-A3C4-936DAF9B639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91E0E3-5CCB-4DB1-99D1-4B7349CC402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GI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GIF"/><Relationship Id="rId1" Type="http://schemas.openxmlformats.org/officeDocument/2006/relationships/image" Target="../media/image9.GI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GIF"/><Relationship Id="rId1" Type="http://schemas.openxmlformats.org/officeDocument/2006/relationships/image" Target="../media/image17.GI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GIF"/><Relationship Id="rId1" Type="http://schemas.openxmlformats.org/officeDocument/2006/relationships/image" Target="../media/image2.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774333" y="1107333"/>
            <a:ext cx="4643335" cy="4643335"/>
            <a:chOff x="4589895" y="1922895"/>
            <a:chExt cx="3012210" cy="3012210"/>
          </a:xfrm>
        </p:grpSpPr>
        <p:sp>
          <p:nvSpPr>
            <p:cNvPr id="18" name="弧形 17"/>
            <p:cNvSpPr/>
            <p:nvPr/>
          </p:nvSpPr>
          <p:spPr>
            <a:xfrm>
              <a:off x="4742992" y="2075992"/>
              <a:ext cx="2706017" cy="2706017"/>
            </a:xfrm>
            <a:prstGeom prst="arc">
              <a:avLst>
                <a:gd name="adj1" fmla="val 16200000"/>
                <a:gd name="adj2" fmla="val 2903490"/>
              </a:avLst>
            </a:prstGeom>
            <a:ln w="19050">
              <a:solidFill>
                <a:schemeClr val="tx1">
                  <a:lumMod val="50000"/>
                  <a:lumOff val="50000"/>
                  <a:alpha val="50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椭圆 18"/>
            <p:cNvSpPr/>
            <p:nvPr/>
          </p:nvSpPr>
          <p:spPr>
            <a:xfrm>
              <a:off x="4890000" y="2223000"/>
              <a:ext cx="2412000" cy="2412000"/>
            </a:xfrm>
            <a:prstGeom prst="ellipse">
              <a:avLst/>
            </a:prstGeom>
            <a:ln w="19050">
              <a:solidFill>
                <a:schemeClr val="tx1">
                  <a:lumMod val="50000"/>
                  <a:lumOff val="50000"/>
                  <a:alpha val="50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弧形 19"/>
            <p:cNvSpPr/>
            <p:nvPr/>
          </p:nvSpPr>
          <p:spPr>
            <a:xfrm rot="11015065">
              <a:off x="4742992" y="2075992"/>
              <a:ext cx="2706017" cy="2706017"/>
            </a:xfrm>
            <a:prstGeom prst="arc">
              <a:avLst>
                <a:gd name="adj1" fmla="val 16200000"/>
                <a:gd name="adj2" fmla="val 18788538"/>
              </a:avLst>
            </a:prstGeom>
            <a:ln w="19050">
              <a:solidFill>
                <a:schemeClr val="tx1">
                  <a:lumMod val="50000"/>
                  <a:lumOff val="50000"/>
                  <a:alpha val="50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弧形 20"/>
            <p:cNvSpPr/>
            <p:nvPr/>
          </p:nvSpPr>
          <p:spPr>
            <a:xfrm rot="15483167">
              <a:off x="4742992" y="2075992"/>
              <a:ext cx="2706017" cy="2706017"/>
            </a:xfrm>
            <a:prstGeom prst="arc">
              <a:avLst>
                <a:gd name="adj1" fmla="val 16200000"/>
                <a:gd name="adj2" fmla="val 17628366"/>
              </a:avLst>
            </a:prstGeom>
            <a:ln w="19050">
              <a:solidFill>
                <a:schemeClr val="tx1">
                  <a:lumMod val="50000"/>
                  <a:lumOff val="50000"/>
                  <a:alpha val="50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弧形 21"/>
            <p:cNvSpPr/>
            <p:nvPr/>
          </p:nvSpPr>
          <p:spPr>
            <a:xfrm rot="15483167">
              <a:off x="4622994" y="1955994"/>
              <a:ext cx="2946013" cy="2946013"/>
            </a:xfrm>
            <a:prstGeom prst="arc">
              <a:avLst>
                <a:gd name="adj1" fmla="val 11132952"/>
                <a:gd name="adj2" fmla="val 1496817"/>
              </a:avLst>
            </a:prstGeom>
            <a:ln w="19050">
              <a:solidFill>
                <a:schemeClr val="tx1">
                  <a:lumMod val="50000"/>
                  <a:lumOff val="50000"/>
                  <a:alpha val="50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3" name="弧形 22"/>
            <p:cNvSpPr/>
            <p:nvPr/>
          </p:nvSpPr>
          <p:spPr>
            <a:xfrm rot="4184055">
              <a:off x="4589895" y="1922895"/>
              <a:ext cx="3012210" cy="3012210"/>
            </a:xfrm>
            <a:prstGeom prst="arc">
              <a:avLst>
                <a:gd name="adj1" fmla="val 15000775"/>
                <a:gd name="adj2" fmla="val 21079608"/>
              </a:avLst>
            </a:prstGeom>
            <a:ln w="19050">
              <a:solidFill>
                <a:schemeClr val="tx1">
                  <a:lumMod val="50000"/>
                  <a:lumOff val="50000"/>
                  <a:alpha val="50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 name="文本框 3"/>
          <p:cNvSpPr txBox="1"/>
          <p:nvPr/>
        </p:nvSpPr>
        <p:spPr>
          <a:xfrm>
            <a:off x="3178629" y="2822870"/>
            <a:ext cx="5834742" cy="1014730"/>
          </a:xfrm>
          <a:prstGeom prst="rect">
            <a:avLst/>
          </a:prstGeom>
          <a:noFill/>
          <a:ln>
            <a:solidFill>
              <a:schemeClr val="tx1">
                <a:lumMod val="50000"/>
                <a:lumOff val="50000"/>
              </a:schemeClr>
            </a:solidFill>
          </a:ln>
        </p:spPr>
        <p:txBody>
          <a:bodyPr wrap="square" rtlCol="0">
            <a:spAutoFit/>
          </a:bodyPr>
          <a:lstStyle/>
          <a:p>
            <a:pPr algn="ctr"/>
            <a:r>
              <a:rPr lang="en-US" sz="6000" b="1" dirty="0">
                <a:ln>
                  <a:noFill/>
                </a:ln>
                <a:solidFill>
                  <a:schemeClr val="tx1">
                    <a:lumMod val="75000"/>
                    <a:lumOff val="25000"/>
                  </a:schemeClr>
                </a:solidFill>
                <a:effectLst>
                  <a:outerShdw blurRad="38100" dist="19050" dir="2700000" algn="tl" rotWithShape="0">
                    <a:schemeClr val="dk1">
                      <a:alpha val="40000"/>
                    </a:schemeClr>
                  </a:outerShdw>
                </a:effectLst>
                <a:latin typeface="+mn-ea"/>
                <a:cs typeface="+mn-ea"/>
                <a:sym typeface="+mn-lt"/>
              </a:rPr>
              <a:t>UI</a:t>
            </a:r>
            <a:r>
              <a:rPr lang="zh-CN" altLang="en-US" sz="6000" b="1" dirty="0">
                <a:ln>
                  <a:noFill/>
                </a:ln>
                <a:solidFill>
                  <a:schemeClr val="tx1">
                    <a:lumMod val="75000"/>
                    <a:lumOff val="25000"/>
                  </a:schemeClr>
                </a:solidFill>
                <a:effectLst>
                  <a:outerShdw blurRad="38100" dist="19050" dir="2700000" algn="tl" rotWithShape="0">
                    <a:schemeClr val="dk1">
                      <a:alpha val="40000"/>
                    </a:schemeClr>
                  </a:outerShdw>
                </a:effectLst>
                <a:latin typeface="+mn-ea"/>
                <a:cs typeface="+mn-ea"/>
                <a:sym typeface="+mn-lt"/>
              </a:rPr>
              <a:t>中的版式（三）</a:t>
            </a:r>
            <a:endParaRPr lang="zh-CN" altLang="en-US" sz="6000" b="1" dirty="0">
              <a:ln>
                <a:noFill/>
              </a:ln>
              <a:solidFill>
                <a:schemeClr val="tx1">
                  <a:lumMod val="75000"/>
                  <a:lumOff val="25000"/>
                </a:schemeClr>
              </a:solidFill>
              <a:effectLst>
                <a:outerShdw blurRad="38100" dist="19050" dir="2700000" algn="tl" rotWithShape="0">
                  <a:schemeClr val="dk1">
                    <a:alpha val="40000"/>
                  </a:schemeClr>
                </a:outerShdw>
              </a:effectLst>
              <a:latin typeface="+mn-ea"/>
              <a:cs typeface="+mn-ea"/>
              <a:sym typeface="+mn-lt"/>
            </a:endParaRPr>
          </a:p>
        </p:txBody>
      </p:sp>
      <p:cxnSp>
        <p:nvCxnSpPr>
          <p:cNvPr id="5" name="直接连接符 4"/>
          <p:cNvCxnSpPr/>
          <p:nvPr/>
        </p:nvCxnSpPr>
        <p:spPr>
          <a:xfrm>
            <a:off x="5833179" y="2777066"/>
            <a:ext cx="52564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 y="3384897"/>
            <a:ext cx="2988000" cy="0"/>
          </a:xfrm>
          <a:prstGeom prst="line">
            <a:avLst/>
          </a:prstGeom>
          <a:ln w="1905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204000" y="3384897"/>
            <a:ext cx="2988000" cy="0"/>
          </a:xfrm>
          <a:prstGeom prst="line">
            <a:avLst/>
          </a:prstGeom>
          <a:ln w="19050">
            <a:solidFill>
              <a:schemeClr val="tx1">
                <a:lumMod val="50000"/>
                <a:lumOff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8" name="Freeform 127"/>
          <p:cNvSpPr/>
          <p:nvPr/>
        </p:nvSpPr>
        <p:spPr>
          <a:xfrm rot="5400000">
            <a:off x="6000345" y="6024482"/>
            <a:ext cx="191310" cy="348836"/>
          </a:xfrm>
          <a:custGeom>
            <a:avLst/>
            <a:gdLst/>
            <a:ahLst/>
            <a:cxnLst>
              <a:cxn ang="0">
                <a:pos x="wd2" y="hd2"/>
              </a:cxn>
              <a:cxn ang="5400000">
                <a:pos x="wd2" y="hd2"/>
              </a:cxn>
              <a:cxn ang="10800000">
                <a:pos x="wd2" y="hd2"/>
              </a:cxn>
              <a:cxn ang="16200000">
                <a:pos x="wd2" y="hd2"/>
              </a:cxn>
            </a:cxnLst>
            <a:rect l="0" t="0" r="r" b="b"/>
            <a:pathLst>
              <a:path w="21436" h="21558" extrusionOk="0">
                <a:moveTo>
                  <a:pt x="21191" y="10463"/>
                </a:moveTo>
                <a:cubicBezTo>
                  <a:pt x="1227" y="169"/>
                  <a:pt x="1227" y="169"/>
                  <a:pt x="1227" y="169"/>
                </a:cubicBezTo>
                <a:cubicBezTo>
                  <a:pt x="900" y="0"/>
                  <a:pt x="900" y="0"/>
                  <a:pt x="573" y="0"/>
                </a:cubicBezTo>
                <a:cubicBezTo>
                  <a:pt x="573" y="0"/>
                  <a:pt x="245" y="0"/>
                  <a:pt x="245" y="169"/>
                </a:cubicBezTo>
                <a:cubicBezTo>
                  <a:pt x="-82" y="337"/>
                  <a:pt x="-82" y="506"/>
                  <a:pt x="245" y="675"/>
                </a:cubicBezTo>
                <a:cubicBezTo>
                  <a:pt x="19882" y="10800"/>
                  <a:pt x="19882" y="10800"/>
                  <a:pt x="19882" y="10800"/>
                </a:cubicBezTo>
                <a:cubicBezTo>
                  <a:pt x="19554" y="10969"/>
                  <a:pt x="19554" y="10969"/>
                  <a:pt x="19554" y="10969"/>
                </a:cubicBezTo>
                <a:cubicBezTo>
                  <a:pt x="245" y="20925"/>
                  <a:pt x="245" y="20925"/>
                  <a:pt x="245" y="20925"/>
                </a:cubicBezTo>
                <a:cubicBezTo>
                  <a:pt x="-82" y="21094"/>
                  <a:pt x="-82" y="21431"/>
                  <a:pt x="245" y="21431"/>
                </a:cubicBezTo>
                <a:cubicBezTo>
                  <a:pt x="245" y="21600"/>
                  <a:pt x="900" y="21600"/>
                  <a:pt x="1227" y="21431"/>
                </a:cubicBezTo>
                <a:cubicBezTo>
                  <a:pt x="21191" y="11137"/>
                  <a:pt x="21191" y="11137"/>
                  <a:pt x="21191" y="11137"/>
                </a:cubicBezTo>
                <a:cubicBezTo>
                  <a:pt x="21518" y="10969"/>
                  <a:pt x="21518" y="10631"/>
                  <a:pt x="21191" y="10463"/>
                </a:cubicBezTo>
                <a:close/>
              </a:path>
            </a:pathLst>
          </a:custGeom>
          <a:solidFill>
            <a:srgbClr val="1C7887"/>
          </a:solidFill>
          <a:ln w="6350" cap="flat">
            <a:solidFill>
              <a:schemeClr val="tx1">
                <a:lumMod val="50000"/>
                <a:lumOff val="50000"/>
              </a:schemeClr>
            </a:solidFill>
            <a:miter lim="400000"/>
          </a:ln>
          <a:effectLst/>
        </p:spPr>
        <p:txBody>
          <a:bodyPr wrap="square" lIns="91439" tIns="91439" rIns="91439" bIns="91439" numCol="1" anchor="t">
            <a:noAutofit/>
          </a:bodyPr>
          <a:lstStyle/>
          <a:p>
            <a:endParaRPr>
              <a:cs typeface="+mn-ea"/>
              <a:sym typeface="+mn-lt"/>
            </a:endParaRPr>
          </a:p>
        </p:txBody>
      </p:sp>
      <p:sp>
        <p:nvSpPr>
          <p:cNvPr id="9" name="Freeform 127"/>
          <p:cNvSpPr/>
          <p:nvPr/>
        </p:nvSpPr>
        <p:spPr>
          <a:xfrm rot="5400000">
            <a:off x="6000345" y="6171475"/>
            <a:ext cx="191310" cy="348836"/>
          </a:xfrm>
          <a:custGeom>
            <a:avLst/>
            <a:gdLst/>
            <a:ahLst/>
            <a:cxnLst>
              <a:cxn ang="0">
                <a:pos x="wd2" y="hd2"/>
              </a:cxn>
              <a:cxn ang="5400000">
                <a:pos x="wd2" y="hd2"/>
              </a:cxn>
              <a:cxn ang="10800000">
                <a:pos x="wd2" y="hd2"/>
              </a:cxn>
              <a:cxn ang="16200000">
                <a:pos x="wd2" y="hd2"/>
              </a:cxn>
            </a:cxnLst>
            <a:rect l="0" t="0" r="r" b="b"/>
            <a:pathLst>
              <a:path w="21436" h="21558" extrusionOk="0">
                <a:moveTo>
                  <a:pt x="21191" y="10463"/>
                </a:moveTo>
                <a:cubicBezTo>
                  <a:pt x="1227" y="169"/>
                  <a:pt x="1227" y="169"/>
                  <a:pt x="1227" y="169"/>
                </a:cubicBezTo>
                <a:cubicBezTo>
                  <a:pt x="900" y="0"/>
                  <a:pt x="900" y="0"/>
                  <a:pt x="573" y="0"/>
                </a:cubicBezTo>
                <a:cubicBezTo>
                  <a:pt x="573" y="0"/>
                  <a:pt x="245" y="0"/>
                  <a:pt x="245" y="169"/>
                </a:cubicBezTo>
                <a:cubicBezTo>
                  <a:pt x="-82" y="337"/>
                  <a:pt x="-82" y="506"/>
                  <a:pt x="245" y="675"/>
                </a:cubicBezTo>
                <a:cubicBezTo>
                  <a:pt x="19882" y="10800"/>
                  <a:pt x="19882" y="10800"/>
                  <a:pt x="19882" y="10800"/>
                </a:cubicBezTo>
                <a:cubicBezTo>
                  <a:pt x="19554" y="10969"/>
                  <a:pt x="19554" y="10969"/>
                  <a:pt x="19554" y="10969"/>
                </a:cubicBezTo>
                <a:cubicBezTo>
                  <a:pt x="245" y="20925"/>
                  <a:pt x="245" y="20925"/>
                  <a:pt x="245" y="20925"/>
                </a:cubicBezTo>
                <a:cubicBezTo>
                  <a:pt x="-82" y="21094"/>
                  <a:pt x="-82" y="21431"/>
                  <a:pt x="245" y="21431"/>
                </a:cubicBezTo>
                <a:cubicBezTo>
                  <a:pt x="245" y="21600"/>
                  <a:pt x="900" y="21600"/>
                  <a:pt x="1227" y="21431"/>
                </a:cubicBezTo>
                <a:cubicBezTo>
                  <a:pt x="21191" y="11137"/>
                  <a:pt x="21191" y="11137"/>
                  <a:pt x="21191" y="11137"/>
                </a:cubicBezTo>
                <a:cubicBezTo>
                  <a:pt x="21518" y="10969"/>
                  <a:pt x="21518" y="10631"/>
                  <a:pt x="21191" y="10463"/>
                </a:cubicBezTo>
                <a:close/>
              </a:path>
            </a:pathLst>
          </a:custGeom>
          <a:solidFill>
            <a:srgbClr val="1C7887">
              <a:alpha val="40000"/>
            </a:srgbClr>
          </a:solidFill>
          <a:ln w="6350" cap="flat">
            <a:solidFill>
              <a:schemeClr val="tx1">
                <a:lumMod val="50000"/>
                <a:lumOff val="50000"/>
                <a:alpha val="40000"/>
              </a:schemeClr>
            </a:solidFill>
            <a:miter lim="400000"/>
          </a:ln>
          <a:effectLst/>
        </p:spPr>
        <p:txBody>
          <a:bodyPr wrap="square" lIns="91439" tIns="91439" rIns="91439" bIns="91439" numCol="1" anchor="t">
            <a:noAutofit/>
          </a:bodyPr>
          <a:lstStyle/>
          <a:p>
            <a:endParaRPr>
              <a:cs typeface="+mn-ea"/>
              <a:sym typeface="+mn-lt"/>
            </a:endParaRPr>
          </a:p>
        </p:txBody>
      </p:sp>
      <p:grpSp>
        <p:nvGrpSpPr>
          <p:cNvPr id="24" name="组合 23"/>
          <p:cNvGrpSpPr/>
          <p:nvPr/>
        </p:nvGrpSpPr>
        <p:grpSpPr>
          <a:xfrm>
            <a:off x="950465" y="1039880"/>
            <a:ext cx="606905" cy="606905"/>
            <a:chOff x="457868" y="6063062"/>
            <a:chExt cx="606905" cy="606905"/>
          </a:xfrm>
        </p:grpSpPr>
        <p:sp>
          <p:nvSpPr>
            <p:cNvPr id="25" name="弧形 24"/>
            <p:cNvSpPr/>
            <p:nvPr/>
          </p:nvSpPr>
          <p:spPr>
            <a:xfrm>
              <a:off x="553041" y="6158235"/>
              <a:ext cx="416558" cy="416558"/>
            </a:xfrm>
            <a:prstGeom prst="arc">
              <a:avLst>
                <a:gd name="adj1" fmla="val 16200000"/>
                <a:gd name="adj2" fmla="val 2903490"/>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弧形 25"/>
            <p:cNvSpPr/>
            <p:nvPr/>
          </p:nvSpPr>
          <p:spPr>
            <a:xfrm rot="11015065">
              <a:off x="553041" y="6158235"/>
              <a:ext cx="416558" cy="416558"/>
            </a:xfrm>
            <a:prstGeom prst="arc">
              <a:avLst>
                <a:gd name="adj1" fmla="val 16200000"/>
                <a:gd name="adj2" fmla="val 18788538"/>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弧形 26"/>
            <p:cNvSpPr/>
            <p:nvPr/>
          </p:nvSpPr>
          <p:spPr>
            <a:xfrm rot="15483167">
              <a:off x="553041" y="6158235"/>
              <a:ext cx="416558" cy="416558"/>
            </a:xfrm>
            <a:prstGeom prst="arc">
              <a:avLst>
                <a:gd name="adj1" fmla="val 16200000"/>
                <a:gd name="adj2" fmla="val 17628366"/>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弧形 27"/>
            <p:cNvSpPr/>
            <p:nvPr/>
          </p:nvSpPr>
          <p:spPr>
            <a:xfrm rot="15483167">
              <a:off x="464536" y="6069730"/>
              <a:ext cx="593569" cy="593569"/>
            </a:xfrm>
            <a:prstGeom prst="arc">
              <a:avLst>
                <a:gd name="adj1" fmla="val 11132952"/>
                <a:gd name="adj2" fmla="val 1496817"/>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9" name="弧形 28"/>
            <p:cNvSpPr/>
            <p:nvPr/>
          </p:nvSpPr>
          <p:spPr>
            <a:xfrm rot="4184055">
              <a:off x="457868" y="6063062"/>
              <a:ext cx="606905" cy="606905"/>
            </a:xfrm>
            <a:prstGeom prst="arc">
              <a:avLst>
                <a:gd name="adj1" fmla="val 15000775"/>
                <a:gd name="adj2" fmla="val 21079608"/>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0" name="组合 29"/>
          <p:cNvGrpSpPr/>
          <p:nvPr/>
        </p:nvGrpSpPr>
        <p:grpSpPr>
          <a:xfrm rot="3912631">
            <a:off x="1636460" y="5047023"/>
            <a:ext cx="876413" cy="876413"/>
            <a:chOff x="457868" y="6063062"/>
            <a:chExt cx="606905" cy="606905"/>
          </a:xfrm>
        </p:grpSpPr>
        <p:sp>
          <p:nvSpPr>
            <p:cNvPr id="31" name="弧形 30"/>
            <p:cNvSpPr/>
            <p:nvPr/>
          </p:nvSpPr>
          <p:spPr>
            <a:xfrm>
              <a:off x="553041" y="6158235"/>
              <a:ext cx="416558" cy="416558"/>
            </a:xfrm>
            <a:prstGeom prst="arc">
              <a:avLst>
                <a:gd name="adj1" fmla="val 16200000"/>
                <a:gd name="adj2" fmla="val 2903490"/>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弧形 31"/>
            <p:cNvSpPr/>
            <p:nvPr/>
          </p:nvSpPr>
          <p:spPr>
            <a:xfrm rot="11015065">
              <a:off x="553041" y="6158235"/>
              <a:ext cx="416558" cy="416558"/>
            </a:xfrm>
            <a:prstGeom prst="arc">
              <a:avLst>
                <a:gd name="adj1" fmla="val 16200000"/>
                <a:gd name="adj2" fmla="val 18788538"/>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弧形 32"/>
            <p:cNvSpPr/>
            <p:nvPr/>
          </p:nvSpPr>
          <p:spPr>
            <a:xfrm rot="15483167">
              <a:off x="553041" y="6158235"/>
              <a:ext cx="416558" cy="416558"/>
            </a:xfrm>
            <a:prstGeom prst="arc">
              <a:avLst>
                <a:gd name="adj1" fmla="val 16200000"/>
                <a:gd name="adj2" fmla="val 17628366"/>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弧形 33"/>
            <p:cNvSpPr/>
            <p:nvPr/>
          </p:nvSpPr>
          <p:spPr>
            <a:xfrm rot="15483167">
              <a:off x="464536" y="6069730"/>
              <a:ext cx="593569" cy="593569"/>
            </a:xfrm>
            <a:prstGeom prst="arc">
              <a:avLst>
                <a:gd name="adj1" fmla="val 11132952"/>
                <a:gd name="adj2" fmla="val 1496817"/>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35" name="弧形 34"/>
            <p:cNvSpPr/>
            <p:nvPr/>
          </p:nvSpPr>
          <p:spPr>
            <a:xfrm rot="4184055">
              <a:off x="457868" y="6063062"/>
              <a:ext cx="606905" cy="606905"/>
            </a:xfrm>
            <a:prstGeom prst="arc">
              <a:avLst>
                <a:gd name="adj1" fmla="val 15000775"/>
                <a:gd name="adj2" fmla="val 21079608"/>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6" name="组合 35"/>
          <p:cNvGrpSpPr/>
          <p:nvPr/>
        </p:nvGrpSpPr>
        <p:grpSpPr>
          <a:xfrm rot="3912631">
            <a:off x="8173429" y="4620895"/>
            <a:ext cx="442745" cy="442745"/>
            <a:chOff x="457868" y="6063062"/>
            <a:chExt cx="606905" cy="606905"/>
          </a:xfrm>
        </p:grpSpPr>
        <p:sp>
          <p:nvSpPr>
            <p:cNvPr id="37" name="弧形 36"/>
            <p:cNvSpPr/>
            <p:nvPr/>
          </p:nvSpPr>
          <p:spPr>
            <a:xfrm>
              <a:off x="553041" y="6158235"/>
              <a:ext cx="416558" cy="416558"/>
            </a:xfrm>
            <a:prstGeom prst="arc">
              <a:avLst>
                <a:gd name="adj1" fmla="val 16200000"/>
                <a:gd name="adj2" fmla="val 2903490"/>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弧形 37"/>
            <p:cNvSpPr/>
            <p:nvPr/>
          </p:nvSpPr>
          <p:spPr>
            <a:xfrm rot="11015065">
              <a:off x="553041" y="6158235"/>
              <a:ext cx="416558" cy="416558"/>
            </a:xfrm>
            <a:prstGeom prst="arc">
              <a:avLst>
                <a:gd name="adj1" fmla="val 16200000"/>
                <a:gd name="adj2" fmla="val 18788538"/>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弧形 38"/>
            <p:cNvSpPr/>
            <p:nvPr/>
          </p:nvSpPr>
          <p:spPr>
            <a:xfrm rot="15483167">
              <a:off x="553041" y="6158235"/>
              <a:ext cx="416558" cy="416558"/>
            </a:xfrm>
            <a:prstGeom prst="arc">
              <a:avLst>
                <a:gd name="adj1" fmla="val 16200000"/>
                <a:gd name="adj2" fmla="val 17628366"/>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0" name="弧形 39"/>
            <p:cNvSpPr/>
            <p:nvPr/>
          </p:nvSpPr>
          <p:spPr>
            <a:xfrm rot="15483167">
              <a:off x="464536" y="6069730"/>
              <a:ext cx="593569" cy="593569"/>
            </a:xfrm>
            <a:prstGeom prst="arc">
              <a:avLst>
                <a:gd name="adj1" fmla="val 11132952"/>
                <a:gd name="adj2" fmla="val 1496817"/>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1" name="弧形 40"/>
            <p:cNvSpPr/>
            <p:nvPr/>
          </p:nvSpPr>
          <p:spPr>
            <a:xfrm rot="4184055">
              <a:off x="457868" y="6063062"/>
              <a:ext cx="606905" cy="606905"/>
            </a:xfrm>
            <a:prstGeom prst="arc">
              <a:avLst>
                <a:gd name="adj1" fmla="val 15000775"/>
                <a:gd name="adj2" fmla="val 21079608"/>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2" name="组合 41"/>
          <p:cNvGrpSpPr/>
          <p:nvPr/>
        </p:nvGrpSpPr>
        <p:grpSpPr>
          <a:xfrm rot="7062595">
            <a:off x="11099324" y="1870198"/>
            <a:ext cx="667218" cy="667218"/>
            <a:chOff x="457868" y="6063062"/>
            <a:chExt cx="606905" cy="606905"/>
          </a:xfrm>
        </p:grpSpPr>
        <p:sp>
          <p:nvSpPr>
            <p:cNvPr id="43" name="弧形 42"/>
            <p:cNvSpPr/>
            <p:nvPr/>
          </p:nvSpPr>
          <p:spPr>
            <a:xfrm>
              <a:off x="553041" y="6158235"/>
              <a:ext cx="416558" cy="416558"/>
            </a:xfrm>
            <a:prstGeom prst="arc">
              <a:avLst>
                <a:gd name="adj1" fmla="val 16200000"/>
                <a:gd name="adj2" fmla="val 2903490"/>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弧形 43"/>
            <p:cNvSpPr/>
            <p:nvPr/>
          </p:nvSpPr>
          <p:spPr>
            <a:xfrm rot="11015065">
              <a:off x="553041" y="6158235"/>
              <a:ext cx="416558" cy="416558"/>
            </a:xfrm>
            <a:prstGeom prst="arc">
              <a:avLst>
                <a:gd name="adj1" fmla="val 16200000"/>
                <a:gd name="adj2" fmla="val 18788538"/>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弧形 44"/>
            <p:cNvSpPr/>
            <p:nvPr/>
          </p:nvSpPr>
          <p:spPr>
            <a:xfrm rot="15483167">
              <a:off x="553041" y="6158235"/>
              <a:ext cx="416558" cy="416558"/>
            </a:xfrm>
            <a:prstGeom prst="arc">
              <a:avLst>
                <a:gd name="adj1" fmla="val 16200000"/>
                <a:gd name="adj2" fmla="val 17628366"/>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6" name="弧形 45"/>
            <p:cNvSpPr/>
            <p:nvPr/>
          </p:nvSpPr>
          <p:spPr>
            <a:xfrm rot="15483167">
              <a:off x="464536" y="6069730"/>
              <a:ext cx="593569" cy="593569"/>
            </a:xfrm>
            <a:prstGeom prst="arc">
              <a:avLst>
                <a:gd name="adj1" fmla="val 11132952"/>
                <a:gd name="adj2" fmla="val 1496817"/>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7" name="弧形 46"/>
            <p:cNvSpPr/>
            <p:nvPr/>
          </p:nvSpPr>
          <p:spPr>
            <a:xfrm rot="4184055">
              <a:off x="457868" y="6063062"/>
              <a:ext cx="606905" cy="606905"/>
            </a:xfrm>
            <a:prstGeom prst="arc">
              <a:avLst>
                <a:gd name="adj1" fmla="val 15000775"/>
                <a:gd name="adj2" fmla="val 21079608"/>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500" fill="hold"/>
                                        <p:tgtEl>
                                          <p:spTgt spid="17"/>
                                        </p:tgtEl>
                                        <p:attrNameLst>
                                          <p:attrName>ppt_w</p:attrName>
                                        </p:attrNameLst>
                                      </p:cBhvr>
                                      <p:tavLst>
                                        <p:tav tm="0">
                                          <p:val>
                                            <p:fltVal val="0"/>
                                          </p:val>
                                        </p:tav>
                                        <p:tav tm="100000">
                                          <p:val>
                                            <p:strVal val="#ppt_w"/>
                                          </p:val>
                                        </p:tav>
                                      </p:tavLst>
                                    </p:anim>
                                    <p:anim calcmode="lin" valueType="num">
                                      <p:cBhvr>
                                        <p:cTn id="8" dur="1500" fill="hold"/>
                                        <p:tgtEl>
                                          <p:spTgt spid="17"/>
                                        </p:tgtEl>
                                        <p:attrNameLst>
                                          <p:attrName>ppt_h</p:attrName>
                                        </p:attrNameLst>
                                      </p:cBhvr>
                                      <p:tavLst>
                                        <p:tav tm="0">
                                          <p:val>
                                            <p:fltVal val="0"/>
                                          </p:val>
                                        </p:tav>
                                        <p:tav tm="100000">
                                          <p:val>
                                            <p:strVal val="#ppt_h"/>
                                          </p:val>
                                        </p:tav>
                                      </p:tavLst>
                                    </p:anim>
                                    <p:anim calcmode="lin" valueType="num">
                                      <p:cBhvr>
                                        <p:cTn id="9" dur="1500" fill="hold"/>
                                        <p:tgtEl>
                                          <p:spTgt spid="17"/>
                                        </p:tgtEl>
                                        <p:attrNameLst>
                                          <p:attrName>style.rotation</p:attrName>
                                        </p:attrNameLst>
                                      </p:cBhvr>
                                      <p:tavLst>
                                        <p:tav tm="0">
                                          <p:val>
                                            <p:fltVal val="360"/>
                                          </p:val>
                                        </p:tav>
                                        <p:tav tm="100000">
                                          <p:val>
                                            <p:fltVal val="0"/>
                                          </p:val>
                                        </p:tav>
                                      </p:tavLst>
                                    </p:anim>
                                    <p:animEffect transition="in" filter="fade">
                                      <p:cBhvr>
                                        <p:cTn id="10" dur="1500"/>
                                        <p:tgtEl>
                                          <p:spTgt spid="17"/>
                                        </p:tgtEl>
                                      </p:cBhvr>
                                    </p:animEffect>
                                  </p:childTnLst>
                                </p:cTn>
                              </p:par>
                              <p:par>
                                <p:cTn id="11" presetID="2" presetClass="entr" presetSubtype="4" decel="10000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500" fill="hold"/>
                                        <p:tgtEl>
                                          <p:spTgt spid="4"/>
                                        </p:tgtEl>
                                        <p:attrNameLst>
                                          <p:attrName>ppt_x</p:attrName>
                                        </p:attrNameLst>
                                      </p:cBhvr>
                                      <p:tavLst>
                                        <p:tav tm="0">
                                          <p:val>
                                            <p:strVal val="#ppt_x"/>
                                          </p:val>
                                        </p:tav>
                                        <p:tav tm="100000">
                                          <p:val>
                                            <p:strVal val="#ppt_x"/>
                                          </p:val>
                                        </p:tav>
                                      </p:tavLst>
                                    </p:anim>
                                    <p:anim calcmode="lin" valueType="num">
                                      <p:cBhvr additive="base">
                                        <p:cTn id="14" dur="1500" fill="hold"/>
                                        <p:tgtEl>
                                          <p:spTgt spid="4"/>
                                        </p:tgtEl>
                                        <p:attrNameLst>
                                          <p:attrName>ppt_y</p:attrName>
                                        </p:attrNameLst>
                                      </p:cBhvr>
                                      <p:tavLst>
                                        <p:tav tm="0">
                                          <p:val>
                                            <p:strVal val="1+#ppt_h/2"/>
                                          </p:val>
                                        </p:tav>
                                        <p:tav tm="100000">
                                          <p:val>
                                            <p:strVal val="#ppt_y"/>
                                          </p:val>
                                        </p:tav>
                                      </p:tavLst>
                                    </p:anim>
                                  </p:childTnLst>
                                </p:cTn>
                              </p:par>
                              <p:par>
                                <p:cTn id="15" presetID="16" presetClass="entr" presetSubtype="37" fill="hold" nodeType="withEffect">
                                  <p:stCondLst>
                                    <p:cond delay="1250"/>
                                  </p:stCondLst>
                                  <p:childTnLst>
                                    <p:set>
                                      <p:cBhvr>
                                        <p:cTn id="16" dur="1" fill="hold">
                                          <p:stCondLst>
                                            <p:cond delay="0"/>
                                          </p:stCondLst>
                                        </p:cTn>
                                        <p:tgtEl>
                                          <p:spTgt spid="5"/>
                                        </p:tgtEl>
                                        <p:attrNameLst>
                                          <p:attrName>style.visibility</p:attrName>
                                        </p:attrNameLst>
                                      </p:cBhvr>
                                      <p:to>
                                        <p:strVal val="visible"/>
                                      </p:to>
                                    </p:set>
                                    <p:animEffect transition="in" filter="barn(outVertical)">
                                      <p:cBhvr>
                                        <p:cTn id="17" dur="750"/>
                                        <p:tgtEl>
                                          <p:spTgt spid="5"/>
                                        </p:tgtEl>
                                      </p:cBhvr>
                                    </p:animEffect>
                                  </p:childTnLst>
                                </p:cTn>
                              </p:par>
                            </p:childTnLst>
                          </p:cTn>
                        </p:par>
                        <p:par>
                          <p:cTn id="18" fill="hold">
                            <p:stCondLst>
                              <p:cond delay="1500"/>
                            </p:stCondLst>
                            <p:childTnLst>
                              <p:par>
                                <p:cTn id="19" presetID="2" presetClass="entr" presetSubtype="8" decel="10000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1500" fill="hold"/>
                                        <p:tgtEl>
                                          <p:spTgt spid="6"/>
                                        </p:tgtEl>
                                        <p:attrNameLst>
                                          <p:attrName>ppt_x</p:attrName>
                                        </p:attrNameLst>
                                      </p:cBhvr>
                                      <p:tavLst>
                                        <p:tav tm="0">
                                          <p:val>
                                            <p:strVal val="0-#ppt_w/2"/>
                                          </p:val>
                                        </p:tav>
                                        <p:tav tm="100000">
                                          <p:val>
                                            <p:strVal val="#ppt_x"/>
                                          </p:val>
                                        </p:tav>
                                      </p:tavLst>
                                    </p:anim>
                                    <p:anim calcmode="lin" valueType="num">
                                      <p:cBhvr additive="base">
                                        <p:cTn id="22" dur="1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2" decel="10000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1500" fill="hold"/>
                                        <p:tgtEl>
                                          <p:spTgt spid="7"/>
                                        </p:tgtEl>
                                        <p:attrNameLst>
                                          <p:attrName>ppt_x</p:attrName>
                                        </p:attrNameLst>
                                      </p:cBhvr>
                                      <p:tavLst>
                                        <p:tav tm="0">
                                          <p:val>
                                            <p:strVal val="1+#ppt_w/2"/>
                                          </p:val>
                                        </p:tav>
                                        <p:tav tm="100000">
                                          <p:val>
                                            <p:strVal val="#ppt_x"/>
                                          </p:val>
                                        </p:tav>
                                      </p:tavLst>
                                    </p:anim>
                                    <p:anim calcmode="lin" valueType="num">
                                      <p:cBhvr additive="base">
                                        <p:cTn id="26" dur="1500" fill="hold"/>
                                        <p:tgtEl>
                                          <p:spTgt spid="7"/>
                                        </p:tgtEl>
                                        <p:attrNameLst>
                                          <p:attrName>ppt_y</p:attrName>
                                        </p:attrNameLst>
                                      </p:cBhvr>
                                      <p:tavLst>
                                        <p:tav tm="0">
                                          <p:val>
                                            <p:strVal val="#ppt_y"/>
                                          </p:val>
                                        </p:tav>
                                        <p:tav tm="100000">
                                          <p:val>
                                            <p:strVal val="#ppt_y"/>
                                          </p:val>
                                        </p:tav>
                                      </p:tavLst>
                                    </p:anim>
                                  </p:childTnLst>
                                </p:cTn>
                              </p:par>
                              <p:par>
                                <p:cTn id="27" presetID="47" presetClass="entr" presetSubtype="0" fill="hold" grpId="0" nodeType="withEffect">
                                  <p:stCondLst>
                                    <p:cond delay="25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250"/>
                                        <p:tgtEl>
                                          <p:spTgt spid="9"/>
                                        </p:tgtEl>
                                      </p:cBhvr>
                                    </p:animEffect>
                                    <p:anim calcmode="lin" valueType="num">
                                      <p:cBhvr>
                                        <p:cTn id="30" dur="1250" fill="hold"/>
                                        <p:tgtEl>
                                          <p:spTgt spid="9"/>
                                        </p:tgtEl>
                                        <p:attrNameLst>
                                          <p:attrName>ppt_x</p:attrName>
                                        </p:attrNameLst>
                                      </p:cBhvr>
                                      <p:tavLst>
                                        <p:tav tm="0">
                                          <p:val>
                                            <p:strVal val="#ppt_x"/>
                                          </p:val>
                                        </p:tav>
                                        <p:tav tm="100000">
                                          <p:val>
                                            <p:strVal val="#ppt_x"/>
                                          </p:val>
                                        </p:tav>
                                      </p:tavLst>
                                    </p:anim>
                                    <p:anim calcmode="lin" valueType="num">
                                      <p:cBhvr>
                                        <p:cTn id="31" dur="1250" fill="hold"/>
                                        <p:tgtEl>
                                          <p:spTgt spid="9"/>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50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250"/>
                                        <p:tgtEl>
                                          <p:spTgt spid="8"/>
                                        </p:tgtEl>
                                      </p:cBhvr>
                                    </p:animEffect>
                                    <p:anim calcmode="lin" valueType="num">
                                      <p:cBhvr>
                                        <p:cTn id="35" dur="1250" fill="hold"/>
                                        <p:tgtEl>
                                          <p:spTgt spid="8"/>
                                        </p:tgtEl>
                                        <p:attrNameLst>
                                          <p:attrName>ppt_x</p:attrName>
                                        </p:attrNameLst>
                                      </p:cBhvr>
                                      <p:tavLst>
                                        <p:tav tm="0">
                                          <p:val>
                                            <p:strVal val="#ppt_x"/>
                                          </p:val>
                                        </p:tav>
                                        <p:tav tm="100000">
                                          <p:val>
                                            <p:strVal val="#ppt_x"/>
                                          </p:val>
                                        </p:tav>
                                      </p:tavLst>
                                    </p:anim>
                                    <p:anim calcmode="lin" valueType="num">
                                      <p:cBhvr>
                                        <p:cTn id="36" dur="1250" fill="hold"/>
                                        <p:tgtEl>
                                          <p:spTgt spid="8"/>
                                        </p:tgtEl>
                                        <p:attrNameLst>
                                          <p:attrName>ppt_y</p:attrName>
                                        </p:attrNameLst>
                                      </p:cBhvr>
                                      <p:tavLst>
                                        <p:tav tm="0">
                                          <p:val>
                                            <p:strVal val="#ppt_y-.1"/>
                                          </p:val>
                                        </p:tav>
                                        <p:tav tm="100000">
                                          <p:val>
                                            <p:strVal val="#ppt_y"/>
                                          </p:val>
                                        </p:tav>
                                      </p:tavLst>
                                    </p:anim>
                                  </p:childTnLst>
                                </p:cTn>
                              </p:par>
                              <p:par>
                                <p:cTn id="37" presetID="49" presetClass="entr" presetSubtype="0" decel="100000" fill="hold" nodeType="withEffect">
                                  <p:stCondLst>
                                    <p:cond delay="250"/>
                                  </p:stCondLst>
                                  <p:childTnLst>
                                    <p:set>
                                      <p:cBhvr>
                                        <p:cTn id="38" dur="1" fill="hold">
                                          <p:stCondLst>
                                            <p:cond delay="0"/>
                                          </p:stCondLst>
                                        </p:cTn>
                                        <p:tgtEl>
                                          <p:spTgt spid="24"/>
                                        </p:tgtEl>
                                        <p:attrNameLst>
                                          <p:attrName>style.visibility</p:attrName>
                                        </p:attrNameLst>
                                      </p:cBhvr>
                                      <p:to>
                                        <p:strVal val="visible"/>
                                      </p:to>
                                    </p:set>
                                    <p:anim calcmode="lin" valueType="num">
                                      <p:cBhvr>
                                        <p:cTn id="39" dur="1500" fill="hold"/>
                                        <p:tgtEl>
                                          <p:spTgt spid="24"/>
                                        </p:tgtEl>
                                        <p:attrNameLst>
                                          <p:attrName>ppt_w</p:attrName>
                                        </p:attrNameLst>
                                      </p:cBhvr>
                                      <p:tavLst>
                                        <p:tav tm="0">
                                          <p:val>
                                            <p:fltVal val="0"/>
                                          </p:val>
                                        </p:tav>
                                        <p:tav tm="100000">
                                          <p:val>
                                            <p:strVal val="#ppt_w"/>
                                          </p:val>
                                        </p:tav>
                                      </p:tavLst>
                                    </p:anim>
                                    <p:anim calcmode="lin" valueType="num">
                                      <p:cBhvr>
                                        <p:cTn id="40" dur="1500" fill="hold"/>
                                        <p:tgtEl>
                                          <p:spTgt spid="24"/>
                                        </p:tgtEl>
                                        <p:attrNameLst>
                                          <p:attrName>ppt_h</p:attrName>
                                        </p:attrNameLst>
                                      </p:cBhvr>
                                      <p:tavLst>
                                        <p:tav tm="0">
                                          <p:val>
                                            <p:fltVal val="0"/>
                                          </p:val>
                                        </p:tav>
                                        <p:tav tm="100000">
                                          <p:val>
                                            <p:strVal val="#ppt_h"/>
                                          </p:val>
                                        </p:tav>
                                      </p:tavLst>
                                    </p:anim>
                                    <p:anim calcmode="lin" valueType="num">
                                      <p:cBhvr>
                                        <p:cTn id="41" dur="1500" fill="hold"/>
                                        <p:tgtEl>
                                          <p:spTgt spid="24"/>
                                        </p:tgtEl>
                                        <p:attrNameLst>
                                          <p:attrName>style.rotation</p:attrName>
                                        </p:attrNameLst>
                                      </p:cBhvr>
                                      <p:tavLst>
                                        <p:tav tm="0">
                                          <p:val>
                                            <p:fltVal val="360"/>
                                          </p:val>
                                        </p:tav>
                                        <p:tav tm="100000">
                                          <p:val>
                                            <p:fltVal val="0"/>
                                          </p:val>
                                        </p:tav>
                                      </p:tavLst>
                                    </p:anim>
                                    <p:animEffect transition="in" filter="fade">
                                      <p:cBhvr>
                                        <p:cTn id="42" dur="1500"/>
                                        <p:tgtEl>
                                          <p:spTgt spid="24"/>
                                        </p:tgtEl>
                                      </p:cBhvr>
                                    </p:animEffect>
                                  </p:childTnLst>
                                </p:cTn>
                              </p:par>
                              <p:par>
                                <p:cTn id="43" presetID="49" presetClass="entr" presetSubtype="0" decel="100000" fill="hold" nodeType="withEffect">
                                  <p:stCondLst>
                                    <p:cond delay="500"/>
                                  </p:stCondLst>
                                  <p:childTnLst>
                                    <p:set>
                                      <p:cBhvr>
                                        <p:cTn id="44" dur="1" fill="hold">
                                          <p:stCondLst>
                                            <p:cond delay="0"/>
                                          </p:stCondLst>
                                        </p:cTn>
                                        <p:tgtEl>
                                          <p:spTgt spid="42"/>
                                        </p:tgtEl>
                                        <p:attrNameLst>
                                          <p:attrName>style.visibility</p:attrName>
                                        </p:attrNameLst>
                                      </p:cBhvr>
                                      <p:to>
                                        <p:strVal val="visible"/>
                                      </p:to>
                                    </p:set>
                                    <p:anim calcmode="lin" valueType="num">
                                      <p:cBhvr>
                                        <p:cTn id="45" dur="1500" fill="hold"/>
                                        <p:tgtEl>
                                          <p:spTgt spid="42"/>
                                        </p:tgtEl>
                                        <p:attrNameLst>
                                          <p:attrName>ppt_w</p:attrName>
                                        </p:attrNameLst>
                                      </p:cBhvr>
                                      <p:tavLst>
                                        <p:tav tm="0">
                                          <p:val>
                                            <p:fltVal val="0"/>
                                          </p:val>
                                        </p:tav>
                                        <p:tav tm="100000">
                                          <p:val>
                                            <p:strVal val="#ppt_w"/>
                                          </p:val>
                                        </p:tav>
                                      </p:tavLst>
                                    </p:anim>
                                    <p:anim calcmode="lin" valueType="num">
                                      <p:cBhvr>
                                        <p:cTn id="46" dur="1500" fill="hold"/>
                                        <p:tgtEl>
                                          <p:spTgt spid="42"/>
                                        </p:tgtEl>
                                        <p:attrNameLst>
                                          <p:attrName>ppt_h</p:attrName>
                                        </p:attrNameLst>
                                      </p:cBhvr>
                                      <p:tavLst>
                                        <p:tav tm="0">
                                          <p:val>
                                            <p:fltVal val="0"/>
                                          </p:val>
                                        </p:tav>
                                        <p:tav tm="100000">
                                          <p:val>
                                            <p:strVal val="#ppt_h"/>
                                          </p:val>
                                        </p:tav>
                                      </p:tavLst>
                                    </p:anim>
                                    <p:anim calcmode="lin" valueType="num">
                                      <p:cBhvr>
                                        <p:cTn id="47" dur="1500" fill="hold"/>
                                        <p:tgtEl>
                                          <p:spTgt spid="42"/>
                                        </p:tgtEl>
                                        <p:attrNameLst>
                                          <p:attrName>style.rotation</p:attrName>
                                        </p:attrNameLst>
                                      </p:cBhvr>
                                      <p:tavLst>
                                        <p:tav tm="0">
                                          <p:val>
                                            <p:fltVal val="360"/>
                                          </p:val>
                                        </p:tav>
                                        <p:tav tm="100000">
                                          <p:val>
                                            <p:fltVal val="0"/>
                                          </p:val>
                                        </p:tav>
                                      </p:tavLst>
                                    </p:anim>
                                    <p:animEffect transition="in" filter="fade">
                                      <p:cBhvr>
                                        <p:cTn id="48" dur="1500"/>
                                        <p:tgtEl>
                                          <p:spTgt spid="42"/>
                                        </p:tgtEl>
                                      </p:cBhvr>
                                    </p:animEffect>
                                  </p:childTnLst>
                                </p:cTn>
                              </p:par>
                              <p:par>
                                <p:cTn id="49" presetID="49" presetClass="entr" presetSubtype="0" decel="100000" fill="hold" nodeType="withEffect">
                                  <p:stCondLst>
                                    <p:cond delay="250"/>
                                  </p:stCondLst>
                                  <p:childTnLst>
                                    <p:set>
                                      <p:cBhvr>
                                        <p:cTn id="50" dur="1" fill="hold">
                                          <p:stCondLst>
                                            <p:cond delay="0"/>
                                          </p:stCondLst>
                                        </p:cTn>
                                        <p:tgtEl>
                                          <p:spTgt spid="36"/>
                                        </p:tgtEl>
                                        <p:attrNameLst>
                                          <p:attrName>style.visibility</p:attrName>
                                        </p:attrNameLst>
                                      </p:cBhvr>
                                      <p:to>
                                        <p:strVal val="visible"/>
                                      </p:to>
                                    </p:set>
                                    <p:anim calcmode="lin" valueType="num">
                                      <p:cBhvr>
                                        <p:cTn id="51" dur="1500" fill="hold"/>
                                        <p:tgtEl>
                                          <p:spTgt spid="36"/>
                                        </p:tgtEl>
                                        <p:attrNameLst>
                                          <p:attrName>ppt_w</p:attrName>
                                        </p:attrNameLst>
                                      </p:cBhvr>
                                      <p:tavLst>
                                        <p:tav tm="0">
                                          <p:val>
                                            <p:fltVal val="0"/>
                                          </p:val>
                                        </p:tav>
                                        <p:tav tm="100000">
                                          <p:val>
                                            <p:strVal val="#ppt_w"/>
                                          </p:val>
                                        </p:tav>
                                      </p:tavLst>
                                    </p:anim>
                                    <p:anim calcmode="lin" valueType="num">
                                      <p:cBhvr>
                                        <p:cTn id="52" dur="1500" fill="hold"/>
                                        <p:tgtEl>
                                          <p:spTgt spid="36"/>
                                        </p:tgtEl>
                                        <p:attrNameLst>
                                          <p:attrName>ppt_h</p:attrName>
                                        </p:attrNameLst>
                                      </p:cBhvr>
                                      <p:tavLst>
                                        <p:tav tm="0">
                                          <p:val>
                                            <p:fltVal val="0"/>
                                          </p:val>
                                        </p:tav>
                                        <p:tav tm="100000">
                                          <p:val>
                                            <p:strVal val="#ppt_h"/>
                                          </p:val>
                                        </p:tav>
                                      </p:tavLst>
                                    </p:anim>
                                    <p:anim calcmode="lin" valueType="num">
                                      <p:cBhvr>
                                        <p:cTn id="53" dur="1500" fill="hold"/>
                                        <p:tgtEl>
                                          <p:spTgt spid="36"/>
                                        </p:tgtEl>
                                        <p:attrNameLst>
                                          <p:attrName>style.rotation</p:attrName>
                                        </p:attrNameLst>
                                      </p:cBhvr>
                                      <p:tavLst>
                                        <p:tav tm="0">
                                          <p:val>
                                            <p:fltVal val="360"/>
                                          </p:val>
                                        </p:tav>
                                        <p:tav tm="100000">
                                          <p:val>
                                            <p:fltVal val="0"/>
                                          </p:val>
                                        </p:tav>
                                      </p:tavLst>
                                    </p:anim>
                                    <p:animEffect transition="in" filter="fade">
                                      <p:cBhvr>
                                        <p:cTn id="54" dur="1500"/>
                                        <p:tgtEl>
                                          <p:spTgt spid="36"/>
                                        </p:tgtEl>
                                      </p:cBhvr>
                                    </p:animEffect>
                                  </p:childTnLst>
                                </p:cTn>
                              </p:par>
                              <p:par>
                                <p:cTn id="55" presetID="49" presetClass="entr" presetSubtype="0" decel="100000" fill="hold" nodeType="withEffect">
                                  <p:stCondLst>
                                    <p:cond delay="750"/>
                                  </p:stCondLst>
                                  <p:childTnLst>
                                    <p:set>
                                      <p:cBhvr>
                                        <p:cTn id="56" dur="1" fill="hold">
                                          <p:stCondLst>
                                            <p:cond delay="0"/>
                                          </p:stCondLst>
                                        </p:cTn>
                                        <p:tgtEl>
                                          <p:spTgt spid="30"/>
                                        </p:tgtEl>
                                        <p:attrNameLst>
                                          <p:attrName>style.visibility</p:attrName>
                                        </p:attrNameLst>
                                      </p:cBhvr>
                                      <p:to>
                                        <p:strVal val="visible"/>
                                      </p:to>
                                    </p:set>
                                    <p:anim calcmode="lin" valueType="num">
                                      <p:cBhvr>
                                        <p:cTn id="57" dur="1500" fill="hold"/>
                                        <p:tgtEl>
                                          <p:spTgt spid="30"/>
                                        </p:tgtEl>
                                        <p:attrNameLst>
                                          <p:attrName>ppt_w</p:attrName>
                                        </p:attrNameLst>
                                      </p:cBhvr>
                                      <p:tavLst>
                                        <p:tav tm="0">
                                          <p:val>
                                            <p:fltVal val="0"/>
                                          </p:val>
                                        </p:tav>
                                        <p:tav tm="100000">
                                          <p:val>
                                            <p:strVal val="#ppt_w"/>
                                          </p:val>
                                        </p:tav>
                                      </p:tavLst>
                                    </p:anim>
                                    <p:anim calcmode="lin" valueType="num">
                                      <p:cBhvr>
                                        <p:cTn id="58" dur="1500" fill="hold"/>
                                        <p:tgtEl>
                                          <p:spTgt spid="30"/>
                                        </p:tgtEl>
                                        <p:attrNameLst>
                                          <p:attrName>ppt_h</p:attrName>
                                        </p:attrNameLst>
                                      </p:cBhvr>
                                      <p:tavLst>
                                        <p:tav tm="0">
                                          <p:val>
                                            <p:fltVal val="0"/>
                                          </p:val>
                                        </p:tav>
                                        <p:tav tm="100000">
                                          <p:val>
                                            <p:strVal val="#ppt_h"/>
                                          </p:val>
                                        </p:tav>
                                      </p:tavLst>
                                    </p:anim>
                                    <p:anim calcmode="lin" valueType="num">
                                      <p:cBhvr>
                                        <p:cTn id="59" dur="1500" fill="hold"/>
                                        <p:tgtEl>
                                          <p:spTgt spid="30"/>
                                        </p:tgtEl>
                                        <p:attrNameLst>
                                          <p:attrName>style.rotation</p:attrName>
                                        </p:attrNameLst>
                                      </p:cBhvr>
                                      <p:tavLst>
                                        <p:tav tm="0">
                                          <p:val>
                                            <p:fltVal val="360"/>
                                          </p:val>
                                        </p:tav>
                                        <p:tav tm="100000">
                                          <p:val>
                                            <p:fltVal val="0"/>
                                          </p:val>
                                        </p:tav>
                                      </p:tavLst>
                                    </p:anim>
                                    <p:animEffect transition="in" filter="fade">
                                      <p:cBhvr>
                                        <p:cTn id="60" dur="1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bldLvl="0" animBg="1"/>
      <p:bldP spid="9"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txBox="1"/>
          <p:nvPr/>
        </p:nvSpPr>
        <p:spPr>
          <a:xfrm>
            <a:off x="4508575" y="2886605"/>
            <a:ext cx="5120640" cy="768350"/>
          </a:xfrm>
          <a:prstGeom prst="rect">
            <a:avLst/>
          </a:prstGeom>
          <a:noFill/>
          <a:ln>
            <a:noFill/>
          </a:ln>
        </p:spPr>
        <p:txBody>
          <a:bodyPr wrap="square" rtlCol="0">
            <a:spAutoFit/>
          </a:bodyPr>
          <a:lstStyle/>
          <a:p>
            <a:r>
              <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节奏的营造</a:t>
            </a:r>
            <a:r>
              <a:rPr lang="zh-CN" altLang="en-US" sz="4400" dirty="0" smtClean="0">
                <a:solidFill>
                  <a:schemeClr val="bg1"/>
                </a:solidFill>
                <a:cs typeface="+mn-ea"/>
                <a:sym typeface="+mn-lt"/>
              </a:rPr>
              <a:t>加</a:t>
            </a:r>
            <a:r>
              <a:rPr lang="zh-CN" altLang="en-US" sz="4400" dirty="0">
                <a:solidFill>
                  <a:schemeClr val="bg1"/>
                </a:solidFill>
                <a:cs typeface="+mn-ea"/>
                <a:sym typeface="+mn-lt"/>
              </a:rPr>
              <a:t>标题</a:t>
            </a:r>
            <a:endParaRPr lang="zh-CN" altLang="en-US" sz="4400" dirty="0">
              <a:solidFill>
                <a:schemeClr val="bg1"/>
              </a:solidFill>
              <a:cs typeface="+mn-ea"/>
              <a:sym typeface="+mn-lt"/>
            </a:endParaRPr>
          </a:p>
        </p:txBody>
      </p:sp>
      <p:sp>
        <p:nvSpPr>
          <p:cNvPr id="4" name="等腰三角形 3"/>
          <p:cNvSpPr/>
          <p:nvPr/>
        </p:nvSpPr>
        <p:spPr>
          <a:xfrm rot="10800000">
            <a:off x="2787309" y="2609823"/>
            <a:ext cx="1366693" cy="1124824"/>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2888342" y="2540614"/>
            <a:ext cx="1366693" cy="1124825"/>
          </a:xfrm>
          <a:prstGeom prst="triangl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492940" y="2588478"/>
            <a:ext cx="661061" cy="785215"/>
          </a:xfrm>
          <a:prstGeom prst="rect">
            <a:avLst/>
          </a:prstGeom>
        </p:spPr>
        <p:txBody>
          <a:bodyPr wrap="square">
            <a:spAutoFit/>
          </a:bodyPr>
          <a:lstStyle/>
          <a:p>
            <a:pPr algn="ctr">
              <a:lnSpc>
                <a:spcPct val="110000"/>
              </a:lnSpc>
            </a:pPr>
            <a:r>
              <a:rPr lang="en-US" altLang="zh-CN" sz="4400" b="1" dirty="0" smtClean="0">
                <a:solidFill>
                  <a:schemeClr val="tx1">
                    <a:lumMod val="65000"/>
                    <a:lumOff val="35000"/>
                  </a:schemeClr>
                </a:solidFill>
              </a:rPr>
              <a:t>3</a:t>
            </a:r>
            <a:endParaRPr lang="en-US" altLang="zh-CN" sz="4400" b="1"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6410960" y="2691130"/>
            <a:ext cx="4603750" cy="2584450"/>
          </a:xfrm>
          <a:prstGeom prst="rect">
            <a:avLst/>
          </a:prstGeom>
          <a:noFill/>
          <a:ln w="9525">
            <a:noFill/>
            <a:miter/>
          </a:ln>
          <a:effectLst>
            <a:outerShdw sx="999" sy="999" algn="ctr" rotWithShape="0">
              <a:srgbClr val="000000"/>
            </a:outerShdw>
          </a:effectLst>
        </p:spPr>
        <p:txBody>
          <a:bodyPr wrap="square" anchor="t">
            <a:spAutoFit/>
          </a:bodyPr>
          <a:lstStyle/>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节奏作为一种形式的审美要素，不仅能提高人们的视觉兴趣，而且在形式结构上也利于视线的运动，以提高观众的阅读兴趣。</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在版式中，通常以留白的形式营造节奏感。</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所有</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的白都是 “</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有目的的留白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，带有明确的目的来控制页面的空间构成。</a:t>
            </a:r>
            <a:endParaRPr lang="zh-CN" altLang="zh-CN" dirty="0">
              <a:ln>
                <a:noFill/>
              </a:ln>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2"/>
          <p:cNvPicPr>
            <a:picLocks noChangeAspect="1"/>
          </p:cNvPicPr>
          <p:nvPr/>
        </p:nvPicPr>
        <p:blipFill>
          <a:blip r:embed="rId1"/>
          <a:stretch>
            <a:fillRect/>
          </a:stretch>
        </p:blipFill>
        <p:spPr>
          <a:xfrm>
            <a:off x="0" y="0"/>
            <a:ext cx="3857625" cy="6858000"/>
          </a:xfrm>
          <a:prstGeom prst="rect">
            <a:avLst/>
          </a:prstGeom>
          <a:noFill/>
          <a:ln w="9525">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IMG_7441"/>
          <p:cNvPicPr>
            <a:picLocks noChangeAspect="1"/>
          </p:cNvPicPr>
          <p:nvPr/>
        </p:nvPicPr>
        <p:blipFill>
          <a:blip r:embed="rId1"/>
          <a:stretch>
            <a:fillRect/>
          </a:stretch>
        </p:blipFill>
        <p:spPr>
          <a:xfrm>
            <a:off x="3799205" y="-19050"/>
            <a:ext cx="9551670" cy="7163435"/>
          </a:xfrm>
          <a:prstGeom prst="rect">
            <a:avLst/>
          </a:prstGeom>
        </p:spPr>
      </p:pic>
      <p:sp>
        <p:nvSpPr>
          <p:cNvPr id="10" name="i$1îḑê"/>
          <p:cNvSpPr txBox="1"/>
          <p:nvPr/>
        </p:nvSpPr>
        <p:spPr>
          <a:xfrm>
            <a:off x="471170" y="1602740"/>
            <a:ext cx="4342765" cy="3652520"/>
          </a:xfrm>
          <a:prstGeom prst="rect">
            <a:avLst/>
          </a:prstGeom>
          <a:noFill/>
        </p:spPr>
        <p:txBody>
          <a:bodyPr wrap="square" lIns="91440" tIns="45720" rIns="91440" bIns="45720" rtlCol="0">
            <a:normAutofit/>
          </a:bodyPr>
          <a:lstStyle/>
          <a:p>
            <a:pPr>
              <a:lnSpc>
                <a:spcPct val="150000"/>
              </a:lnSpc>
            </a:pPr>
            <a:r>
              <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留</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白减轻</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页面带给用户的</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负担</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在移动界面设计时，若页面</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中</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包含过多内容，会给</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用户</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带来</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强烈的压迫</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感。 </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留白能使页面的空间感</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更强</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视线更开阔</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，使</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用户进入一种轻松的氛围。</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1îḑê"/>
          <p:cNvSpPr txBox="1"/>
          <p:nvPr/>
        </p:nvSpPr>
        <p:spPr>
          <a:xfrm>
            <a:off x="471170" y="1602740"/>
            <a:ext cx="4342765" cy="3652520"/>
          </a:xfrm>
          <a:prstGeom prst="rect">
            <a:avLst/>
          </a:prstGeom>
          <a:noFill/>
        </p:spPr>
        <p:txBody>
          <a:bodyPr wrap="square" lIns="91440" tIns="45720" rIns="91440" bIns="45720" rtlCol="0">
            <a:normAutofit/>
          </a:bodyPr>
          <a:lstStyle/>
          <a:p>
            <a:pPr>
              <a:lnSpc>
                <a:spcPct val="150000"/>
              </a:lnSpc>
            </a:pPr>
            <a:r>
              <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留</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白区分</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元素的</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存在</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通过留白弱化</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元素与元素之间的阻隔</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。这种</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有联系但又需要区分的元素用</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留白</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的方式</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可以营造一</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种视觉上的识别， 同时也能给</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用户干净</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整洁的感觉。</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descr="IMG_7170"/>
          <p:cNvPicPr>
            <a:picLocks noChangeAspect="1"/>
          </p:cNvPicPr>
          <p:nvPr/>
        </p:nvPicPr>
        <p:blipFill>
          <a:blip r:embed="rId1"/>
          <a:stretch>
            <a:fillRect/>
          </a:stretch>
        </p:blipFill>
        <p:spPr>
          <a:xfrm>
            <a:off x="5220307" y="814523"/>
            <a:ext cx="6971693" cy="5228953"/>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IMG_7190"/>
          <p:cNvPicPr>
            <a:picLocks noChangeAspect="1"/>
          </p:cNvPicPr>
          <p:nvPr/>
        </p:nvPicPr>
        <p:blipFill>
          <a:blip r:embed="rId1"/>
          <a:stretch>
            <a:fillRect/>
          </a:stretch>
        </p:blipFill>
        <p:spPr>
          <a:xfrm>
            <a:off x="-146050" y="1146810"/>
            <a:ext cx="6105525" cy="4578985"/>
          </a:xfrm>
          <a:prstGeom prst="rect">
            <a:avLst/>
          </a:prstGeom>
        </p:spPr>
      </p:pic>
      <p:pic>
        <p:nvPicPr>
          <p:cNvPr id="5" name="图片 4" descr="IMG_7171"/>
          <p:cNvPicPr>
            <a:picLocks noChangeAspect="1"/>
          </p:cNvPicPr>
          <p:nvPr/>
        </p:nvPicPr>
        <p:blipFill>
          <a:blip r:embed="rId2"/>
          <a:stretch>
            <a:fillRect/>
          </a:stretch>
        </p:blipFill>
        <p:spPr>
          <a:xfrm>
            <a:off x="6083300" y="1132205"/>
            <a:ext cx="6125210" cy="459359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IMG_7448"/>
          <p:cNvPicPr>
            <a:picLocks noChangeAspect="1"/>
          </p:cNvPicPr>
          <p:nvPr/>
        </p:nvPicPr>
        <p:blipFill>
          <a:blip r:embed="rId1"/>
          <a:stretch>
            <a:fillRect/>
          </a:stretch>
        </p:blipFill>
        <p:spPr>
          <a:xfrm>
            <a:off x="5323205" y="-607060"/>
            <a:ext cx="10550525" cy="7913370"/>
          </a:xfrm>
          <a:prstGeom prst="rect">
            <a:avLst/>
          </a:prstGeom>
        </p:spPr>
      </p:pic>
      <p:sp>
        <p:nvSpPr>
          <p:cNvPr id="10" name="i$1îḑê"/>
          <p:cNvSpPr txBox="1"/>
          <p:nvPr/>
        </p:nvSpPr>
        <p:spPr>
          <a:xfrm>
            <a:off x="471170" y="1602740"/>
            <a:ext cx="4342765" cy="3652520"/>
          </a:xfrm>
          <a:prstGeom prst="rect">
            <a:avLst/>
          </a:prstGeom>
          <a:noFill/>
        </p:spPr>
        <p:txBody>
          <a:bodyPr wrap="square" lIns="91440" tIns="45720" rIns="91440" bIns="45720" rtlCol="0">
            <a:normAutofit/>
          </a:bodyPr>
          <a:lstStyle/>
          <a:p>
            <a:pPr>
              <a:lnSpc>
                <a:spcPct val="150000"/>
              </a:lnSpc>
            </a:pPr>
            <a:r>
              <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通过留</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白突出表达重点</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留</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白限制</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页面中的差异使内容突出是</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最简单</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自然的表达方式</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。减少</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页面的元素以及杂乱的色彩， 让用户可以快速聚焦</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到产品本身</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 name="图片 6" descr="IMG_9639"/>
          <p:cNvPicPr>
            <a:picLocks noChangeAspect="1"/>
          </p:cNvPicPr>
          <p:nvPr/>
        </p:nvPicPr>
        <p:blipFill>
          <a:blip r:embed="rId2"/>
          <a:stretch>
            <a:fillRect/>
          </a:stretch>
        </p:blipFill>
        <p:spPr>
          <a:xfrm>
            <a:off x="4813300" y="-38100"/>
            <a:ext cx="3891915" cy="6919595"/>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1îḑê"/>
          <p:cNvSpPr txBox="1"/>
          <p:nvPr/>
        </p:nvSpPr>
        <p:spPr>
          <a:xfrm>
            <a:off x="471170" y="1602740"/>
            <a:ext cx="4342765" cy="3652520"/>
          </a:xfrm>
          <a:prstGeom prst="rect">
            <a:avLst/>
          </a:prstGeom>
          <a:noFill/>
        </p:spPr>
        <p:txBody>
          <a:bodyPr wrap="square" lIns="91440" tIns="45720" rIns="91440" bIns="45720" rtlCol="0">
            <a:noAutofit/>
          </a:bodyPr>
          <a:lstStyle/>
          <a:p>
            <a:pPr>
              <a:lnSpc>
                <a:spcPct val="150000"/>
              </a:lnSpc>
            </a:pPr>
            <a:r>
              <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留白赋予页面构成产生不同的</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变化</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留</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白可以赋予页面</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轻重缓急的</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变化，也可以营造出不同的视觉</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氛围和节奏感，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通过留</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白改变版式则可以</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产生出不同的效果</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descr="IMG_7044"/>
          <p:cNvPicPr>
            <a:picLocks noChangeAspect="1"/>
          </p:cNvPicPr>
          <p:nvPr/>
        </p:nvPicPr>
        <p:blipFill>
          <a:blip r:embed="rId1"/>
          <a:stretch>
            <a:fillRect/>
          </a:stretch>
        </p:blipFill>
        <p:spPr>
          <a:xfrm>
            <a:off x="6106160" y="-28575"/>
            <a:ext cx="6108700" cy="16143605"/>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txBox="1"/>
          <p:nvPr/>
        </p:nvSpPr>
        <p:spPr>
          <a:xfrm>
            <a:off x="4508575" y="2886605"/>
            <a:ext cx="5120640" cy="768350"/>
          </a:xfrm>
          <a:prstGeom prst="rect">
            <a:avLst/>
          </a:prstGeom>
          <a:noFill/>
          <a:ln>
            <a:noFill/>
          </a:ln>
        </p:spPr>
        <p:txBody>
          <a:bodyPr wrap="square" rtlCol="0">
            <a:spAutoFit/>
          </a:bodyPr>
          <a:lstStyle/>
          <a:p>
            <a:r>
              <a:rPr lang="zh-CN" altLang="en-US" sz="3600" dirty="0">
                <a:solidFill>
                  <a:schemeClr val="tx1">
                    <a:lumMod val="65000"/>
                    <a:lumOff val="35000"/>
                  </a:schemeClr>
                </a:solidFill>
                <a:cs typeface="+mn-ea"/>
                <a:sym typeface="+mn-lt"/>
              </a:rPr>
              <a:t>视觉心理的运用</a:t>
            </a:r>
            <a:r>
              <a:rPr lang="zh-CN" altLang="en-US" sz="4400" dirty="0" smtClean="0">
                <a:solidFill>
                  <a:schemeClr val="bg1"/>
                </a:solidFill>
                <a:cs typeface="+mn-ea"/>
                <a:sym typeface="+mn-lt"/>
              </a:rPr>
              <a:t>加</a:t>
            </a:r>
            <a:r>
              <a:rPr lang="zh-CN" altLang="en-US" sz="4400" dirty="0">
                <a:solidFill>
                  <a:schemeClr val="bg1"/>
                </a:solidFill>
                <a:cs typeface="+mn-ea"/>
                <a:sym typeface="+mn-lt"/>
              </a:rPr>
              <a:t>标题</a:t>
            </a:r>
            <a:endParaRPr lang="zh-CN" altLang="en-US" sz="4400" dirty="0">
              <a:solidFill>
                <a:schemeClr val="bg1"/>
              </a:solidFill>
              <a:cs typeface="+mn-ea"/>
              <a:sym typeface="+mn-lt"/>
            </a:endParaRPr>
          </a:p>
        </p:txBody>
      </p:sp>
      <p:sp>
        <p:nvSpPr>
          <p:cNvPr id="4" name="等腰三角形 3"/>
          <p:cNvSpPr/>
          <p:nvPr/>
        </p:nvSpPr>
        <p:spPr>
          <a:xfrm rot="10800000">
            <a:off x="2787309" y="2609823"/>
            <a:ext cx="1366693" cy="1124824"/>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2888342" y="2540614"/>
            <a:ext cx="1366693" cy="1124825"/>
          </a:xfrm>
          <a:prstGeom prst="triangl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492940" y="2588478"/>
            <a:ext cx="661061" cy="785215"/>
          </a:xfrm>
          <a:prstGeom prst="rect">
            <a:avLst/>
          </a:prstGeom>
        </p:spPr>
        <p:txBody>
          <a:bodyPr wrap="square">
            <a:spAutoFit/>
          </a:bodyPr>
          <a:lstStyle/>
          <a:p>
            <a:pPr algn="ctr">
              <a:lnSpc>
                <a:spcPct val="110000"/>
              </a:lnSpc>
            </a:pPr>
            <a:r>
              <a:rPr lang="en-US" altLang="zh-CN" sz="4400" b="1" dirty="0" smtClean="0">
                <a:solidFill>
                  <a:schemeClr val="tx1">
                    <a:lumMod val="65000"/>
                    <a:lumOff val="35000"/>
                  </a:schemeClr>
                </a:solidFill>
              </a:rPr>
              <a:t>4</a:t>
            </a:r>
            <a:endParaRPr lang="en-US" altLang="zh-CN" sz="4400" b="1"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1îḑê"/>
          <p:cNvSpPr txBox="1"/>
          <p:nvPr/>
        </p:nvSpPr>
        <p:spPr>
          <a:xfrm>
            <a:off x="2528570" y="2469515"/>
            <a:ext cx="6980555" cy="3652520"/>
          </a:xfrm>
          <a:prstGeom prst="rect">
            <a:avLst/>
          </a:prstGeom>
          <a:noFill/>
        </p:spPr>
        <p:txBody>
          <a:bodyPr wrap="square" lIns="91440" tIns="45720" rIns="91440" bIns="45720" rtlCol="0">
            <a:noAutofit/>
          </a:bodyPr>
          <a:lstStyle/>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在观看事物时， 往往会产生一些不同的视觉</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心理。</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版式设计中同样大量运用这些</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科学视觉</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方法对用户进行视觉上的引导，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也能让设计师快速找到一些排版布局的方法。</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eac4b74543a98226254f0b298a82b9014a90eb36"/>
          <p:cNvPicPr>
            <a:picLocks noChangeAspect="1"/>
          </p:cNvPicPr>
          <p:nvPr/>
        </p:nvPicPr>
        <p:blipFill>
          <a:blip r:embed="rId1"/>
          <a:stretch>
            <a:fillRect/>
          </a:stretch>
        </p:blipFill>
        <p:spPr>
          <a:xfrm>
            <a:off x="2120053" y="1998980"/>
            <a:ext cx="1219200" cy="1955800"/>
          </a:xfrm>
          <a:prstGeom prst="rect">
            <a:avLst/>
          </a:prstGeom>
        </p:spPr>
      </p:pic>
      <p:sp>
        <p:nvSpPr>
          <p:cNvPr id="8" name="文本框 7"/>
          <p:cNvSpPr txBox="1"/>
          <p:nvPr/>
        </p:nvSpPr>
        <p:spPr>
          <a:xfrm>
            <a:off x="4922520" y="4210473"/>
            <a:ext cx="2346960" cy="708660"/>
          </a:xfrm>
          <a:prstGeom prst="rect">
            <a:avLst/>
          </a:prstGeom>
          <a:noFill/>
        </p:spPr>
        <p:txBody>
          <a:bodyPr wrap="square" rtlCol="0" anchor="t">
            <a:spAutoFit/>
          </a:bodyPr>
          <a:lstStyle/>
          <a:p>
            <a:r>
              <a:rPr lang="zh-CN" altLang="en-US" sz="1335" dirty="0">
                <a:solidFill>
                  <a:schemeClr val="tx1">
                    <a:lumMod val="65000"/>
                    <a:lumOff val="35000"/>
                  </a:schemeClr>
                </a:solidFill>
                <a:latin typeface="+mn-ea"/>
              </a:rPr>
              <a:t>垂直线与水平线是等长的，但看起来垂直线比水平线长，也称为</a:t>
            </a:r>
            <a:r>
              <a:rPr lang="zh-CN" altLang="en-US" sz="1335" b="1" dirty="0">
                <a:solidFill>
                  <a:srgbClr val="D47A66"/>
                </a:solidFill>
                <a:latin typeface="+mn-ea"/>
              </a:rPr>
              <a:t>菲克（Fick）错觉</a:t>
            </a:r>
            <a:endParaRPr lang="zh-CN" altLang="en-US" sz="1335" b="1" dirty="0">
              <a:solidFill>
                <a:srgbClr val="D47A66"/>
              </a:solidFill>
              <a:latin typeface="+mn-ea"/>
            </a:endParaRPr>
          </a:p>
        </p:txBody>
      </p:sp>
      <p:sp>
        <p:nvSpPr>
          <p:cNvPr id="9" name="文本框 8"/>
          <p:cNvSpPr txBox="1"/>
          <p:nvPr/>
        </p:nvSpPr>
        <p:spPr>
          <a:xfrm>
            <a:off x="1556173" y="4210473"/>
            <a:ext cx="2346960" cy="914400"/>
          </a:xfrm>
          <a:prstGeom prst="rect">
            <a:avLst/>
          </a:prstGeom>
          <a:noFill/>
        </p:spPr>
        <p:txBody>
          <a:bodyPr wrap="square" rtlCol="0" anchor="t">
            <a:spAutoFit/>
          </a:bodyPr>
          <a:lstStyle/>
          <a:p>
            <a:r>
              <a:rPr lang="zh-CN" altLang="en-US" sz="1335" dirty="0">
                <a:solidFill>
                  <a:schemeClr val="tx1">
                    <a:lumMod val="65000"/>
                    <a:lumOff val="35000"/>
                  </a:schemeClr>
                </a:solidFill>
                <a:latin typeface="+mn-ea"/>
              </a:rPr>
              <a:t>一条直线的中部被遮盖住，看起来直线两端不在一条直线上，也称为</a:t>
            </a:r>
            <a:r>
              <a:rPr lang="zh-CN" altLang="en-US" sz="1335" b="1" dirty="0">
                <a:solidFill>
                  <a:srgbClr val="D47A66"/>
                </a:solidFill>
                <a:latin typeface="+mn-ea"/>
              </a:rPr>
              <a:t>波根多夫（Poggendorff）错觉</a:t>
            </a:r>
            <a:endParaRPr lang="zh-CN" altLang="en-US" sz="1335" b="1" dirty="0">
              <a:solidFill>
                <a:srgbClr val="D47A66"/>
              </a:solidFill>
              <a:latin typeface="+mn-ea"/>
            </a:endParaRPr>
          </a:p>
        </p:txBody>
      </p:sp>
      <p:pic>
        <p:nvPicPr>
          <p:cNvPr id="10" name="图片 9" descr="3b292df5e0fe992538ec495e34a85edf8cb171df"/>
          <p:cNvPicPr>
            <a:picLocks noChangeAspect="1"/>
          </p:cNvPicPr>
          <p:nvPr/>
        </p:nvPicPr>
        <p:blipFill>
          <a:blip r:embed="rId2"/>
          <a:stretch>
            <a:fillRect/>
          </a:stretch>
        </p:blipFill>
        <p:spPr>
          <a:xfrm>
            <a:off x="5435600" y="2418080"/>
            <a:ext cx="1320800" cy="1117600"/>
          </a:xfrm>
          <a:prstGeom prst="rect">
            <a:avLst/>
          </a:prstGeom>
        </p:spPr>
      </p:pic>
      <p:pic>
        <p:nvPicPr>
          <p:cNvPr id="11" name="图片 10" descr="c83d70cf3bc79f3d543cc43ebaa1cd11738b29da"/>
          <p:cNvPicPr>
            <a:picLocks noChangeAspect="1"/>
          </p:cNvPicPr>
          <p:nvPr/>
        </p:nvPicPr>
        <p:blipFill>
          <a:blip r:embed="rId3"/>
          <a:stretch>
            <a:fillRect/>
          </a:stretch>
        </p:blipFill>
        <p:spPr>
          <a:xfrm>
            <a:off x="8352367" y="2742353"/>
            <a:ext cx="2133600" cy="469900"/>
          </a:xfrm>
          <a:prstGeom prst="rect">
            <a:avLst/>
          </a:prstGeom>
        </p:spPr>
      </p:pic>
      <p:sp>
        <p:nvSpPr>
          <p:cNvPr id="12" name="文本框 11"/>
          <p:cNvSpPr txBox="1"/>
          <p:nvPr/>
        </p:nvSpPr>
        <p:spPr>
          <a:xfrm>
            <a:off x="8245687" y="4211320"/>
            <a:ext cx="2346960" cy="914400"/>
          </a:xfrm>
          <a:prstGeom prst="rect">
            <a:avLst/>
          </a:prstGeom>
          <a:noFill/>
        </p:spPr>
        <p:txBody>
          <a:bodyPr wrap="square" rtlCol="0" anchor="t">
            <a:spAutoFit/>
          </a:bodyPr>
          <a:lstStyle/>
          <a:p>
            <a:r>
              <a:rPr lang="zh-CN" altLang="en-US" sz="1335" dirty="0">
                <a:solidFill>
                  <a:schemeClr val="tx1">
                    <a:lumMod val="65000"/>
                    <a:lumOff val="35000"/>
                  </a:schemeClr>
                </a:solidFill>
                <a:latin typeface="+mn-ea"/>
              </a:rPr>
              <a:t>左边中间的线段与右边中间的线段是等长的，但看起来左边中间的线段比右边的要长，也称为</a:t>
            </a:r>
            <a:r>
              <a:rPr lang="zh-CN" altLang="en-US" sz="1335" b="1" dirty="0">
                <a:solidFill>
                  <a:srgbClr val="D47A66"/>
                </a:solidFill>
                <a:latin typeface="+mn-ea"/>
              </a:rPr>
              <a:t>缪勒-莱尔错觉</a:t>
            </a:r>
            <a:r>
              <a:rPr lang="zh-CN" altLang="en-US" sz="1335" dirty="0">
                <a:solidFill>
                  <a:schemeClr val="tx1">
                    <a:lumMod val="65000"/>
                    <a:lumOff val="35000"/>
                  </a:schemeClr>
                </a:solidFill>
                <a:latin typeface="+mn-ea"/>
              </a:rPr>
              <a:t>。</a:t>
            </a:r>
            <a:endParaRPr lang="zh-CN" altLang="en-US" sz="1335" dirty="0">
              <a:solidFill>
                <a:schemeClr val="tx1">
                  <a:lumMod val="65000"/>
                  <a:lumOff val="3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577812" y="0"/>
            <a:ext cx="7922260" cy="6871595"/>
            <a:chOff x="2577812" y="0"/>
            <a:chExt cx="7922260" cy="6871595"/>
          </a:xfrm>
          <a:noFill/>
        </p:grpSpPr>
        <p:cxnSp>
          <p:nvCxnSpPr>
            <p:cNvPr id="9" name="直接连接符 8"/>
            <p:cNvCxnSpPr/>
            <p:nvPr/>
          </p:nvCxnSpPr>
          <p:spPr>
            <a:xfrm flipV="1">
              <a:off x="4351237" y="0"/>
              <a:ext cx="726598" cy="2446108"/>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565432" y="223735"/>
              <a:ext cx="611136" cy="205740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362021" y="483949"/>
              <a:ext cx="400200" cy="1347284"/>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577812" y="4366721"/>
              <a:ext cx="744054" cy="2504874"/>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809463" y="4590456"/>
              <a:ext cx="611136" cy="205740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606052" y="4850670"/>
              <a:ext cx="400200" cy="1347284"/>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379432" y="3044190"/>
              <a:ext cx="5120640" cy="1446550"/>
            </a:xfrm>
            <a:prstGeom prst="rect">
              <a:avLst/>
            </a:prstGeom>
            <a:grpFill/>
            <a:ln>
              <a:noFill/>
            </a:ln>
          </p:spPr>
          <p:txBody>
            <a:bodyPr wrap="square" rtlCol="0">
              <a:spAutoFit/>
            </a:bodyPr>
            <a:lstStyle/>
            <a:p>
              <a:r>
                <a:rPr lang="zh-CN" altLang="en-US" sz="4400" dirty="0" smtClean="0">
                  <a:solidFill>
                    <a:schemeClr val="tx1">
                      <a:lumMod val="65000"/>
                      <a:lumOff val="35000"/>
                    </a:schemeClr>
                  </a:solidFill>
                  <a:cs typeface="+mn-ea"/>
                  <a:sym typeface="+mn-lt"/>
                </a:rPr>
                <a:t>移动界面中的版式设计原理</a:t>
              </a:r>
              <a:r>
                <a:rPr lang="zh-CN" altLang="en-US" sz="4400" dirty="0" smtClean="0">
                  <a:solidFill>
                    <a:schemeClr val="bg1"/>
                  </a:solidFill>
                  <a:cs typeface="+mn-ea"/>
                  <a:sym typeface="+mn-lt"/>
                </a:rPr>
                <a:t>添加</a:t>
              </a:r>
              <a:r>
                <a:rPr lang="zh-CN" altLang="en-US" sz="4400" dirty="0">
                  <a:solidFill>
                    <a:schemeClr val="bg1"/>
                  </a:solidFill>
                  <a:cs typeface="+mn-ea"/>
                  <a:sym typeface="+mn-lt"/>
                </a:rPr>
                <a:t>标题</a:t>
              </a:r>
              <a:endParaRPr lang="zh-CN" altLang="en-US" sz="4400" dirty="0">
                <a:solidFill>
                  <a:schemeClr val="bg1"/>
                </a:solidFill>
                <a:cs typeface="+mn-ea"/>
                <a:sym typeface="+mn-lt"/>
              </a:endParaRPr>
            </a:p>
          </p:txBody>
        </p:sp>
      </p:grpSp>
      <p:sp>
        <p:nvSpPr>
          <p:cNvPr id="5" name="等腰三角形 4"/>
          <p:cNvSpPr/>
          <p:nvPr/>
        </p:nvSpPr>
        <p:spPr>
          <a:xfrm rot="10800000">
            <a:off x="2809460" y="2814951"/>
            <a:ext cx="2157343" cy="177555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0800000">
            <a:off x="2910493" y="2745743"/>
            <a:ext cx="2157343" cy="1775551"/>
          </a:xfrm>
          <a:prstGeom prst="triangl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989705" y="3105785"/>
            <a:ext cx="778510" cy="1322070"/>
          </a:xfrm>
          <a:prstGeom prst="rect">
            <a:avLst/>
          </a:prstGeom>
          <a:noFill/>
        </p:spPr>
        <p:txBody>
          <a:bodyPr wrap="none" rtlCol="0" anchor="t">
            <a:spAutoFit/>
          </a:bodyPr>
          <a:lstStyle/>
          <a:p>
            <a:r>
              <a:rPr lang="en-US" altLang="zh-CN" sz="8000" dirty="0" smtClean="0">
                <a:ln>
                  <a:solidFill>
                    <a:schemeClr val="tx1">
                      <a:lumMod val="65000"/>
                      <a:lumOff val="35000"/>
                    </a:schemeClr>
                  </a:solidFill>
                </a:ln>
                <a:solidFill>
                  <a:schemeClr val="tx1">
                    <a:lumMod val="65000"/>
                    <a:lumOff val="35000"/>
                  </a:schemeClr>
                </a:solidFill>
                <a:latin typeface="+mj-lt"/>
                <a:ea typeface="+mj-lt"/>
                <a:sym typeface="+mn-ea"/>
              </a:rPr>
              <a:t>3</a:t>
            </a:r>
            <a:endParaRPr lang="en-US" altLang="zh-CN" sz="8000" dirty="0" smtClean="0">
              <a:ln>
                <a:solidFill>
                  <a:schemeClr val="tx1">
                    <a:lumMod val="65000"/>
                    <a:lumOff val="35000"/>
                  </a:schemeClr>
                </a:solidFill>
              </a:ln>
              <a:solidFill>
                <a:schemeClr val="tx1">
                  <a:lumMod val="65000"/>
                  <a:lumOff val="35000"/>
                </a:schemeClr>
              </a:solidFill>
              <a:latin typeface="+mj-lt"/>
              <a:ea typeface="+mj-lt"/>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1îḑê"/>
          <p:cNvSpPr txBox="1"/>
          <p:nvPr/>
        </p:nvSpPr>
        <p:spPr>
          <a:xfrm>
            <a:off x="471170" y="1602740"/>
            <a:ext cx="4342765" cy="3652520"/>
          </a:xfrm>
          <a:prstGeom prst="rect">
            <a:avLst/>
          </a:prstGeom>
          <a:noFill/>
        </p:spPr>
        <p:txBody>
          <a:bodyPr wrap="square" lIns="91440" tIns="45720" rIns="91440" bIns="45720" rtlCol="0">
            <a:noAutofit/>
          </a:bodyPr>
          <a:lstStyle/>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在界面编排中，圆角和圆形比直角更容易让人接受， 更加亲切。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1"/>
          <p:cNvPicPr>
            <a:picLocks noChangeAspect="1"/>
          </p:cNvPicPr>
          <p:nvPr/>
        </p:nvPicPr>
        <p:blipFill>
          <a:blip r:embed="rId1"/>
          <a:stretch>
            <a:fillRect/>
          </a:stretch>
        </p:blipFill>
        <p:spPr>
          <a:xfrm>
            <a:off x="5133652" y="351869"/>
            <a:ext cx="3460348" cy="6154264"/>
          </a:xfrm>
          <a:prstGeom prst="rect">
            <a:avLst/>
          </a:prstGeom>
          <a:noFill/>
          <a:ln w="9525">
            <a:noFill/>
          </a:ln>
        </p:spPr>
      </p:pic>
      <p:pic>
        <p:nvPicPr>
          <p:cNvPr id="5" name="图片 2"/>
          <p:cNvPicPr>
            <a:picLocks noChangeAspect="1"/>
          </p:cNvPicPr>
          <p:nvPr/>
        </p:nvPicPr>
        <p:blipFill>
          <a:blip r:embed="rId2"/>
          <a:stretch>
            <a:fillRect/>
          </a:stretch>
        </p:blipFill>
        <p:spPr>
          <a:xfrm>
            <a:off x="8733075" y="351867"/>
            <a:ext cx="3458925" cy="6154265"/>
          </a:xfrm>
          <a:prstGeom prst="rect">
            <a:avLst/>
          </a:prstGeom>
          <a:noFill/>
          <a:ln w="9525">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rot="10800000">
            <a:off x="1258736" y="2072882"/>
            <a:ext cx="3371737" cy="277503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1419870" y="1976482"/>
            <a:ext cx="3371737" cy="2775030"/>
          </a:xfrm>
          <a:prstGeom prst="triangl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557172" y="2395584"/>
            <a:ext cx="1107996" cy="1200329"/>
          </a:xfrm>
          <a:prstGeom prst="rect">
            <a:avLst/>
          </a:prstGeom>
          <a:noFill/>
        </p:spPr>
        <p:txBody>
          <a:bodyPr wrap="none" rtlCol="0">
            <a:spAutoFit/>
          </a:bodyPr>
          <a:lstStyle/>
          <a:p>
            <a:r>
              <a:rPr lang="zh-CN" altLang="en-US" sz="3600" dirty="0" smtClean="0">
                <a:solidFill>
                  <a:schemeClr val="tx1">
                    <a:lumMod val="50000"/>
                    <a:lumOff val="50000"/>
                  </a:schemeClr>
                </a:solidFill>
                <a:latin typeface="微软雅黑" panose="020B0503020204020204" pitchFamily="34" charset="-122"/>
                <a:ea typeface="微软雅黑" panose="020B0503020204020204" pitchFamily="34" charset="-122"/>
              </a:rPr>
              <a:t>课堂</a:t>
            </a:r>
            <a:endParaRPr lang="zh-CN" altLang="en-US" sz="36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3600" dirty="0">
                <a:solidFill>
                  <a:schemeClr val="tx1">
                    <a:lumMod val="50000"/>
                    <a:lumOff val="50000"/>
                  </a:schemeClr>
                </a:solidFill>
                <a:latin typeface="微软雅黑" panose="020B0503020204020204" pitchFamily="34" charset="-122"/>
                <a:ea typeface="微软雅黑" panose="020B0503020204020204" pitchFamily="34" charset="-122"/>
              </a:rPr>
              <a:t>小结</a:t>
            </a:r>
            <a:endParaRPr lang="zh-CN" altLang="en-US" sz="3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5813425" y="1241425"/>
            <a:ext cx="5185410" cy="3415030"/>
          </a:xfrm>
          <a:prstGeom prst="rect">
            <a:avLst/>
          </a:prstGeom>
          <a:noFill/>
        </p:spPr>
        <p:txBody>
          <a:bodyPr wrap="square" rtlCol="0">
            <a:spAutoFit/>
          </a:bodyPr>
          <a:lstStyle/>
          <a:p>
            <a:pPr algn="l" fontAlgn="auto">
              <a:lnSpc>
                <a:spcPct val="150000"/>
              </a:lnSpc>
            </a:pPr>
            <a:r>
              <a:rPr 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最佳视域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fontAlgn="auto">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根据</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视觉心理学的研究，人的视线对于版面的视觉诉求力大体是：</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上部比</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下部强，左半部比右半部强。</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fontAlgn="auto">
              <a:lnSpc>
                <a:spcPct val="150000"/>
              </a:lnSpc>
            </a:pPr>
            <a:endParaRPr lang="en-US" b="1" dirty="0">
              <a:solidFill>
                <a:schemeClr val="tx1">
                  <a:lumMod val="65000"/>
                  <a:lumOff val="35000"/>
                </a:schemeClr>
              </a:solidFill>
            </a:endParaRPr>
          </a:p>
          <a:p>
            <a:pPr algn="l" fontAlgn="auto">
              <a:lnSpc>
                <a:spcPct val="150000"/>
              </a:lnSpc>
            </a:pPr>
            <a:r>
              <a:rPr lang="en-US" dirty="0">
                <a:solidFill>
                  <a:schemeClr val="tx1">
                    <a:lumMod val="65000"/>
                    <a:lumOff val="35000"/>
                  </a:schemeClr>
                </a:solidFill>
              </a:rPr>
              <a:t>2</a:t>
            </a:r>
            <a:r>
              <a:rPr lang="en-US" b="1" dirty="0">
                <a:solidFill>
                  <a:schemeClr val="tx1">
                    <a:lumMod val="65000"/>
                    <a:lumOff val="35000"/>
                  </a:schemeClr>
                </a:solidFill>
              </a:rPr>
              <a:t>.</a:t>
            </a:r>
            <a:r>
              <a:rPr lang="zh-CN" altLang="en-US" dirty="0" smtClean="0">
                <a:solidFill>
                  <a:schemeClr val="tx1">
                    <a:lumMod val="65000"/>
                    <a:lumOff val="35000"/>
                  </a:schemeClr>
                </a:solidFill>
                <a:cs typeface="+mn-ea"/>
                <a:sym typeface="+mn-lt"/>
              </a:rPr>
              <a:t>移动界面中的版式规律</a:t>
            </a:r>
            <a:endParaRPr lang="zh-CN" altLang="en-US" dirty="0" smtClean="0">
              <a:solidFill>
                <a:schemeClr val="tx1">
                  <a:lumMod val="65000"/>
                  <a:lumOff val="35000"/>
                </a:schemeClr>
              </a:solidFill>
              <a:cs typeface="+mn-ea"/>
              <a:sym typeface="+mn-lt"/>
            </a:endParaRPr>
          </a:p>
          <a:p>
            <a:pPr algn="l" fontAlgn="auto">
              <a:lnSpc>
                <a:spcPct val="150000"/>
              </a:lnSpc>
            </a:pPr>
            <a:r>
              <a:rPr lang="zh-CN" altLang="en-US" b="1" dirty="0">
                <a:solidFill>
                  <a:schemeClr val="tx1">
                    <a:lumMod val="65000"/>
                    <a:lumOff val="35000"/>
                  </a:schemeClr>
                </a:solidFill>
              </a:rPr>
              <a:t>信息的排列、图片的使用、节奏的营造、视觉</a:t>
            </a:r>
            <a:r>
              <a:rPr lang="zh-CN" altLang="en-US" b="1" dirty="0" smtClean="0">
                <a:solidFill>
                  <a:schemeClr val="tx1">
                    <a:lumMod val="65000"/>
                    <a:lumOff val="35000"/>
                  </a:schemeClr>
                </a:solidFill>
              </a:rPr>
              <a:t>心理的运用。</a:t>
            </a:r>
            <a:endParaRPr lang="zh-CN" altLang="en-US" b="1" dirty="0">
              <a:solidFill>
                <a:schemeClr val="tx1">
                  <a:lumMod val="65000"/>
                  <a:lumOff val="35000"/>
                </a:schemeClr>
              </a:solidFill>
            </a:endParaRPr>
          </a:p>
        </p:txBody>
      </p:sp>
      <p:cxnSp>
        <p:nvCxnSpPr>
          <p:cNvPr id="17" name="直接连接符 16"/>
          <p:cNvCxnSpPr/>
          <p:nvPr/>
        </p:nvCxnSpPr>
        <p:spPr>
          <a:xfrm>
            <a:off x="0" y="517585"/>
            <a:ext cx="603849" cy="603849"/>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 y="819509"/>
            <a:ext cx="301925" cy="301925"/>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402551" y="4330591"/>
            <a:ext cx="603850" cy="60385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481056" y="4111203"/>
            <a:ext cx="435179" cy="435179"/>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881167" y="1889451"/>
            <a:ext cx="4429665" cy="3631458"/>
            <a:chOff x="2912853" y="857438"/>
            <a:chExt cx="6535947" cy="5612374"/>
          </a:xfrm>
        </p:grpSpPr>
        <p:sp>
          <p:nvSpPr>
            <p:cNvPr id="18" name="等腰三角形 17"/>
            <p:cNvSpPr/>
            <p:nvPr/>
          </p:nvSpPr>
          <p:spPr>
            <a:xfrm rot="10800000">
              <a:off x="2912853" y="981628"/>
              <a:ext cx="6366294" cy="5488184"/>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0">
              <a:off x="3082506" y="857438"/>
              <a:ext cx="6366294" cy="5488184"/>
            </a:xfrm>
            <a:prstGeom prst="triangl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5003174" y="2535403"/>
            <a:ext cx="2300630" cy="1107996"/>
          </a:xfrm>
          <a:prstGeom prst="rect">
            <a:avLst/>
          </a:prstGeom>
          <a:noFill/>
        </p:spPr>
        <p:txBody>
          <a:bodyPr wrap="none" rtlCol="0">
            <a:spAutoFit/>
          </a:bodyPr>
          <a:lstStyle/>
          <a:p>
            <a:r>
              <a:rPr lang="zh-CN" altLang="en-US" sz="6600" dirty="0">
                <a:solidFill>
                  <a:schemeClr val="tx1">
                    <a:lumMod val="50000"/>
                    <a:lumOff val="50000"/>
                  </a:schemeClr>
                </a:solidFill>
                <a:latin typeface="幼圆" panose="02010509060101010101" pitchFamily="49" charset="-122"/>
                <a:ea typeface="幼圆" panose="02010509060101010101" pitchFamily="49" charset="-122"/>
              </a:rPr>
              <a:t>謝 謝</a:t>
            </a:r>
            <a:endParaRPr lang="zh-CN" altLang="en-US" sz="6600" dirty="0">
              <a:solidFill>
                <a:schemeClr val="tx1">
                  <a:lumMod val="50000"/>
                  <a:lumOff val="50000"/>
                </a:schemeClr>
              </a:solidFill>
              <a:latin typeface="幼圆" panose="02010509060101010101" pitchFamily="49" charset="-122"/>
              <a:ea typeface="幼圆" panose="02010509060101010101"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1îḑê"/>
          <p:cNvSpPr txBox="1"/>
          <p:nvPr/>
        </p:nvSpPr>
        <p:spPr>
          <a:xfrm>
            <a:off x="1430020" y="1623848"/>
            <a:ext cx="9331960" cy="3563007"/>
          </a:xfrm>
          <a:prstGeom prst="rect">
            <a:avLst/>
          </a:prstGeom>
          <a:noFill/>
        </p:spPr>
        <p:txBody>
          <a:bodyPr wrap="square" lIns="91440" tIns="45720" rIns="91440" bIns="45720" rtlCol="0">
            <a:normAutofit/>
          </a:bodyPr>
          <a:lstStyle/>
          <a:p>
            <a:pPr>
              <a:lnSpc>
                <a:spcPct val="150000"/>
              </a:lnSpc>
            </a:pPr>
            <a:r>
              <a:rPr lang="zh-CN" altLang="en-US" b="1" dirty="0" smtClean="0">
                <a:solidFill>
                  <a:schemeClr val="tx1">
                    <a:lumMod val="65000"/>
                    <a:lumOff val="35000"/>
                  </a:schemeClr>
                </a:solidFill>
              </a:rPr>
              <a:t>最佳视域</a:t>
            </a:r>
            <a:endParaRPr lang="en-US" altLang="zh-CN" b="1" dirty="0" smtClean="0">
              <a:solidFill>
                <a:schemeClr val="tx1">
                  <a:lumMod val="65000"/>
                  <a:lumOff val="35000"/>
                </a:schemeClr>
              </a:solidFill>
            </a:endParaRPr>
          </a:p>
          <a:p>
            <a:pPr>
              <a:lnSpc>
                <a:spcPct val="150000"/>
              </a:lnSpc>
            </a:pP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页面</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中不同的视域， 注目程度不同，给人心理上的感受也</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不同。</a:t>
            </a:r>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上部</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给人轻快、 漂浮、积极、高昂之感；下部给人压抑、沉重、限制</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、稳定</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的</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印象；</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界面</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中最重要的信息，应安排在注目率最高的页面位置，这个位置</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便是</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页面的最佳</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视域</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浏览</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者的眼睛首先看到的是屏幕的中间偏上的</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区域。根据</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视觉心理学的研究，人的视线对于版面的视觉诉求力大体是：</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上部比</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下部强，左半部比右半部强。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txBox="1"/>
          <p:nvPr/>
        </p:nvSpPr>
        <p:spPr>
          <a:xfrm>
            <a:off x="4508575" y="2886605"/>
            <a:ext cx="5120640" cy="768350"/>
          </a:xfrm>
          <a:prstGeom prst="rect">
            <a:avLst/>
          </a:prstGeom>
          <a:noFill/>
          <a:ln>
            <a:noFill/>
          </a:ln>
        </p:spPr>
        <p:txBody>
          <a:bodyPr wrap="square" rtlCol="0">
            <a:spAutoFit/>
          </a:bodyPr>
          <a:lstStyle/>
          <a:p>
            <a:r>
              <a:rPr lang="zh-CN" altLang="en-US" sz="3600" dirty="0">
                <a:solidFill>
                  <a:schemeClr val="tx1">
                    <a:lumMod val="50000"/>
                    <a:lumOff val="50000"/>
                  </a:schemeClr>
                </a:solidFill>
                <a:latin typeface="微软雅黑" panose="020B0503020204020204" pitchFamily="34" charset="-122"/>
                <a:ea typeface="微软雅黑" panose="020B0503020204020204" pitchFamily="34" charset="-122"/>
                <a:sym typeface="+mn-ea"/>
              </a:rPr>
              <a:t>信息的排列</a:t>
            </a:r>
            <a:r>
              <a:rPr lang="zh-CN" altLang="en-US" sz="4400" dirty="0" smtClean="0">
                <a:solidFill>
                  <a:schemeClr val="bg1"/>
                </a:solidFill>
                <a:cs typeface="+mn-ea"/>
                <a:sym typeface="+mn-lt"/>
              </a:rPr>
              <a:t>加</a:t>
            </a:r>
            <a:r>
              <a:rPr lang="zh-CN" altLang="en-US" sz="4400" dirty="0">
                <a:solidFill>
                  <a:schemeClr val="bg1"/>
                </a:solidFill>
                <a:cs typeface="+mn-ea"/>
                <a:sym typeface="+mn-lt"/>
              </a:rPr>
              <a:t>标题</a:t>
            </a:r>
            <a:endParaRPr lang="zh-CN" altLang="en-US" sz="4400" dirty="0">
              <a:solidFill>
                <a:schemeClr val="bg1"/>
              </a:solidFill>
              <a:cs typeface="+mn-ea"/>
              <a:sym typeface="+mn-lt"/>
            </a:endParaRPr>
          </a:p>
        </p:txBody>
      </p:sp>
      <p:sp>
        <p:nvSpPr>
          <p:cNvPr id="4" name="等腰三角形 3"/>
          <p:cNvSpPr/>
          <p:nvPr/>
        </p:nvSpPr>
        <p:spPr>
          <a:xfrm rot="10800000">
            <a:off x="2787309" y="2609823"/>
            <a:ext cx="1366693" cy="1124824"/>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2888342" y="2540614"/>
            <a:ext cx="1366693" cy="1124825"/>
          </a:xfrm>
          <a:prstGeom prst="triangl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492940" y="2588478"/>
            <a:ext cx="661061" cy="785215"/>
          </a:xfrm>
          <a:prstGeom prst="rect">
            <a:avLst/>
          </a:prstGeom>
        </p:spPr>
        <p:txBody>
          <a:bodyPr wrap="square">
            <a:spAutoFit/>
          </a:bodyPr>
          <a:lstStyle/>
          <a:p>
            <a:pPr algn="ctr">
              <a:lnSpc>
                <a:spcPct val="110000"/>
              </a:lnSpc>
            </a:pPr>
            <a:r>
              <a:rPr lang="en-US" altLang="zh-CN" sz="4400" b="1" dirty="0" smtClean="0">
                <a:solidFill>
                  <a:schemeClr val="tx1">
                    <a:lumMod val="65000"/>
                    <a:lumOff val="35000"/>
                  </a:schemeClr>
                </a:solidFill>
              </a:rPr>
              <a:t>1</a:t>
            </a:r>
            <a:endParaRPr lang="en-US" altLang="zh-CN" sz="4400" b="1" dirty="0">
              <a:solidFill>
                <a:schemeClr val="tx1">
                  <a:lumMod val="65000"/>
                  <a:lumOff val="35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6410960" y="3024505"/>
            <a:ext cx="4603750" cy="2584450"/>
          </a:xfrm>
          <a:prstGeom prst="rect">
            <a:avLst/>
          </a:prstGeom>
          <a:noFill/>
          <a:ln w="9525">
            <a:noFill/>
            <a:miter/>
          </a:ln>
          <a:effectLst>
            <a:outerShdw sx="999" sy="999" algn="ctr" rotWithShape="0">
              <a:srgbClr val="000000"/>
            </a:outerShdw>
          </a:effectLst>
        </p:spPr>
        <p:txBody>
          <a:bodyPr wrap="square" anchor="t">
            <a:spAutoFit/>
          </a:bodyPr>
          <a:lstStyle/>
          <a:p>
            <a:pPr>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在排布复杂信息的时候，若不遵循规则会降低文本的可读性。可以有组织地将信息归组在一起。</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如果同类型的元素在一起，</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则视为一个视觉</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单元。</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这有助于减少混乱,为读者提供清晰的结构。</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descr="IMG_7186"/>
          <p:cNvPicPr>
            <a:picLocks noChangeAspect="1"/>
          </p:cNvPicPr>
          <p:nvPr/>
        </p:nvPicPr>
        <p:blipFill>
          <a:blip r:embed="rId1"/>
          <a:stretch>
            <a:fillRect/>
          </a:stretch>
        </p:blipFill>
        <p:spPr>
          <a:xfrm>
            <a:off x="-9525" y="1089025"/>
            <a:ext cx="6025515" cy="451993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IMG_7187"/>
          <p:cNvPicPr>
            <a:picLocks noChangeAspect="1"/>
          </p:cNvPicPr>
          <p:nvPr/>
        </p:nvPicPr>
        <p:blipFill>
          <a:blip r:embed="rId1"/>
          <a:stretch>
            <a:fillRect/>
          </a:stretch>
        </p:blipFill>
        <p:spPr>
          <a:xfrm>
            <a:off x="-51435" y="1166495"/>
            <a:ext cx="6033135" cy="4525010"/>
          </a:xfrm>
          <a:prstGeom prst="rect">
            <a:avLst/>
          </a:prstGeom>
        </p:spPr>
      </p:pic>
      <p:pic>
        <p:nvPicPr>
          <p:cNvPr id="5" name="图片 4" descr="IMG_7188"/>
          <p:cNvPicPr>
            <a:picLocks noChangeAspect="1"/>
          </p:cNvPicPr>
          <p:nvPr/>
        </p:nvPicPr>
        <p:blipFill>
          <a:blip r:embed="rId2"/>
          <a:stretch>
            <a:fillRect/>
          </a:stretch>
        </p:blipFill>
        <p:spPr>
          <a:xfrm>
            <a:off x="6177280" y="1166495"/>
            <a:ext cx="6033135" cy="452564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
          <p:cNvSpPr txBox="1"/>
          <p:nvPr/>
        </p:nvSpPr>
        <p:spPr>
          <a:xfrm>
            <a:off x="4508575" y="2886605"/>
            <a:ext cx="5120640" cy="769441"/>
          </a:xfrm>
          <a:prstGeom prst="rect">
            <a:avLst/>
          </a:prstGeom>
          <a:noFill/>
          <a:ln>
            <a:noFill/>
          </a:ln>
        </p:spPr>
        <p:txBody>
          <a:bodyPr wrap="square" rtlCol="0">
            <a:spAutoFit/>
          </a:bodyPr>
          <a:lstStyle/>
          <a:p>
            <a:r>
              <a:rPr lang="zh-CN" altLang="en-US" sz="3600" dirty="0">
                <a:solidFill>
                  <a:schemeClr val="tx1">
                    <a:lumMod val="50000"/>
                    <a:lumOff val="50000"/>
                  </a:schemeClr>
                </a:solidFill>
                <a:latin typeface="微软雅黑" panose="020B0503020204020204" pitchFamily="34" charset="-122"/>
                <a:ea typeface="微软雅黑" panose="020B0503020204020204" pitchFamily="34" charset="-122"/>
                <a:sym typeface="+mn-ea"/>
              </a:rPr>
              <a:t>图片</a:t>
            </a:r>
            <a:r>
              <a:rPr lang="zh-CN" altLang="en-US" sz="360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rPr>
              <a:t>的选择</a:t>
            </a:r>
            <a:r>
              <a:rPr lang="zh-CN" altLang="en-US" sz="4400" dirty="0" smtClean="0">
                <a:solidFill>
                  <a:schemeClr val="bg1"/>
                </a:solidFill>
                <a:cs typeface="+mn-ea"/>
                <a:sym typeface="+mn-lt"/>
              </a:rPr>
              <a:t>加</a:t>
            </a:r>
            <a:r>
              <a:rPr lang="zh-CN" altLang="en-US" sz="4400" dirty="0">
                <a:solidFill>
                  <a:schemeClr val="bg1"/>
                </a:solidFill>
                <a:cs typeface="+mn-ea"/>
                <a:sym typeface="+mn-lt"/>
              </a:rPr>
              <a:t>标题</a:t>
            </a:r>
            <a:endParaRPr lang="zh-CN" altLang="en-US" sz="4400" dirty="0">
              <a:solidFill>
                <a:schemeClr val="bg1"/>
              </a:solidFill>
              <a:cs typeface="+mn-ea"/>
              <a:sym typeface="+mn-lt"/>
            </a:endParaRPr>
          </a:p>
        </p:txBody>
      </p:sp>
      <p:sp>
        <p:nvSpPr>
          <p:cNvPr id="4" name="等腰三角形 3"/>
          <p:cNvSpPr/>
          <p:nvPr/>
        </p:nvSpPr>
        <p:spPr>
          <a:xfrm rot="10800000">
            <a:off x="2787309" y="2609823"/>
            <a:ext cx="1366693" cy="1124824"/>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2888342" y="2540614"/>
            <a:ext cx="1366693" cy="1124825"/>
          </a:xfrm>
          <a:prstGeom prst="triangl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492940" y="2588478"/>
            <a:ext cx="661061" cy="785215"/>
          </a:xfrm>
          <a:prstGeom prst="rect">
            <a:avLst/>
          </a:prstGeom>
        </p:spPr>
        <p:txBody>
          <a:bodyPr wrap="square">
            <a:spAutoFit/>
          </a:bodyPr>
          <a:lstStyle/>
          <a:p>
            <a:pPr algn="ctr">
              <a:lnSpc>
                <a:spcPct val="110000"/>
              </a:lnSpc>
            </a:pPr>
            <a:r>
              <a:rPr lang="en-US" altLang="zh-CN" sz="4400" b="1" dirty="0" smtClean="0">
                <a:solidFill>
                  <a:schemeClr val="tx1">
                    <a:lumMod val="65000"/>
                    <a:lumOff val="35000"/>
                  </a:schemeClr>
                </a:solidFill>
              </a:rPr>
              <a:t>2</a:t>
            </a:r>
            <a:endParaRPr lang="en-US" altLang="zh-CN" sz="4400" b="1" dirty="0">
              <a:solidFill>
                <a:schemeClr val="tx1">
                  <a:lumMod val="65000"/>
                  <a:lumOff val="35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6601460" y="2691130"/>
            <a:ext cx="4603750" cy="2999740"/>
          </a:xfrm>
          <a:prstGeom prst="rect">
            <a:avLst/>
          </a:prstGeom>
          <a:noFill/>
          <a:ln w="9525">
            <a:noFill/>
            <a:miter/>
          </a:ln>
          <a:effectLst>
            <a:outerShdw sx="999" sy="999" algn="ctr" rotWithShape="0">
              <a:srgbClr val="000000"/>
            </a:outerShdw>
          </a:effectLst>
        </p:spPr>
        <p:txBody>
          <a:bodyPr wrap="square" anchor="t">
            <a:spAutoFit/>
          </a:bodyPr>
          <a:lstStyle/>
          <a:p>
            <a:pPr>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页面中图片所占的比率叫做图版率。</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通常情况下低图版率给人一种宁静典雅、高级的感觉；高图版率会充满活力使画面富有感染力。</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实际中也跟选取图片的元素/色调/表达出来的情感有关。</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合适的图也能散发出整个应用的气质。</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8673" name="图片 1"/>
          <p:cNvPicPr>
            <a:picLocks noChangeAspect="1"/>
          </p:cNvPicPr>
          <p:nvPr/>
        </p:nvPicPr>
        <p:blipFill>
          <a:blip r:embed="rId1"/>
          <a:srcRect t="5875" b="5144"/>
          <a:stretch>
            <a:fillRect/>
          </a:stretch>
        </p:blipFill>
        <p:spPr>
          <a:xfrm>
            <a:off x="-220345" y="1296035"/>
            <a:ext cx="6517005" cy="4394835"/>
          </a:xfrm>
          <a:prstGeom prst="rect">
            <a:avLst/>
          </a:prstGeom>
          <a:noFill/>
          <a:ln w="9525">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IMG_7447"/>
          <p:cNvPicPr>
            <a:picLocks noChangeAspect="1"/>
          </p:cNvPicPr>
          <p:nvPr/>
        </p:nvPicPr>
        <p:blipFill>
          <a:blip r:embed="rId1"/>
          <a:stretch>
            <a:fillRect/>
          </a:stretch>
        </p:blipFill>
        <p:spPr>
          <a:xfrm>
            <a:off x="5601335" y="-39370"/>
            <a:ext cx="9247505" cy="6936105"/>
          </a:xfrm>
          <a:prstGeom prst="rect">
            <a:avLst/>
          </a:prstGeom>
        </p:spPr>
      </p:pic>
      <p:sp>
        <p:nvSpPr>
          <p:cNvPr id="4" name="文本框 22"/>
          <p:cNvSpPr txBox="1"/>
          <p:nvPr/>
        </p:nvSpPr>
        <p:spPr>
          <a:xfrm flipH="1">
            <a:off x="838835" y="2691130"/>
            <a:ext cx="4603750" cy="2169825"/>
          </a:xfrm>
          <a:prstGeom prst="rect">
            <a:avLst/>
          </a:prstGeom>
          <a:noFill/>
          <a:ln w="9525">
            <a:noFill/>
            <a:miter/>
          </a:ln>
          <a:effectLst>
            <a:outerShdw sx="999" sy="999" algn="ctr" rotWithShape="0">
              <a:srgbClr val="000000"/>
            </a:outerShdw>
          </a:effectLst>
        </p:spPr>
        <p:txBody>
          <a:bodyPr wrap="square" anchor="t">
            <a:spAutoFit/>
          </a:bodyPr>
          <a:lstStyle/>
          <a:p>
            <a:pPr>
              <a:lnSpc>
                <a:spcPct val="150000"/>
              </a:lnSpc>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内容较少</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但是又想提高版面率可以采用一些色块或者抽象化模拟现实存在的物件。</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通过这种方式也可以改变画面所现出的视觉感受。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只是这种方法最多</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改变界面的</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色调/质感，并不能改改变阅读内容的比例。</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DOC_GUID" val="{44916fdc-3531-4560-afa2-07145d7443fb}"/>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1271</Words>
  <Application>WPS 演示</Application>
  <PresentationFormat>自定义</PresentationFormat>
  <Paragraphs>78</Paragraphs>
  <Slides>22</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Arial</vt:lpstr>
      <vt:lpstr>宋体</vt:lpstr>
      <vt:lpstr>Wingdings</vt:lpstr>
      <vt:lpstr>微软雅黑</vt:lpstr>
      <vt:lpstr>Wingdings</vt:lpstr>
      <vt:lpstr>微软雅黑 Light</vt:lpstr>
      <vt:lpstr>Calibri</vt:lpstr>
      <vt:lpstr>Arial Unicode MS</vt:lpstr>
      <vt:lpstr>幼圆</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王 </cp:lastModifiedBy>
  <cp:revision>218</cp:revision>
  <dcterms:created xsi:type="dcterms:W3CDTF">2018-08-02T06:04:00Z</dcterms:created>
  <dcterms:modified xsi:type="dcterms:W3CDTF">2019-12-03T11:45:01Z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