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90" r:id="rId3"/>
    <p:sldId id="259" r:id="rId4"/>
    <p:sldId id="315" r:id="rId5"/>
    <p:sldId id="350" r:id="rId6"/>
    <p:sldId id="347" r:id="rId7"/>
    <p:sldId id="372" r:id="rId8"/>
    <p:sldId id="371" r:id="rId9"/>
    <p:sldId id="374" r:id="rId10"/>
    <p:sldId id="416" r:id="rId11"/>
    <p:sldId id="419" r:id="rId12"/>
    <p:sldId id="418" r:id="rId13"/>
    <p:sldId id="375" r:id="rId14"/>
    <p:sldId id="376" r:id="rId15"/>
    <p:sldId id="316" r:id="rId17"/>
    <p:sldId id="343" r:id="rId18"/>
    <p:sldId id="344" r:id="rId19"/>
    <p:sldId id="345" r:id="rId20"/>
    <p:sldId id="346" r:id="rId21"/>
    <p:sldId id="367" r:id="rId22"/>
    <p:sldId id="273" r:id="rId23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60" d="100"/>
          <a:sy n="60" d="100"/>
        </p:scale>
        <p:origin x="-210" y="-216"/>
      </p:cViewPr>
      <p:guideLst>
        <p:guide orient="horz" pos="2160"/>
        <p:guide pos="387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/>
        </p:nvCxnSpPr>
        <p:spPr>
          <a:xfrm flipH="1">
            <a:off x="11208588" y="224287"/>
            <a:ext cx="983412" cy="983412"/>
          </a:xfrm>
          <a:prstGeom prst="line">
            <a:avLst/>
          </a:prstGeom>
          <a:ln w="3175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/>
        </p:nvCxnSpPr>
        <p:spPr>
          <a:xfrm flipH="1">
            <a:off x="11447252" y="0"/>
            <a:ext cx="715993" cy="715993"/>
          </a:xfrm>
          <a:prstGeom prst="line">
            <a:avLst/>
          </a:prstGeom>
          <a:ln w="3175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 userDrawn="1"/>
        </p:nvCxnSpPr>
        <p:spPr>
          <a:xfrm flipH="1">
            <a:off x="0" y="5874588"/>
            <a:ext cx="983412" cy="983412"/>
          </a:xfrm>
          <a:prstGeom prst="line">
            <a:avLst/>
          </a:prstGeom>
          <a:ln w="3175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267419" y="6142007"/>
            <a:ext cx="715993" cy="715993"/>
          </a:xfrm>
          <a:prstGeom prst="line">
            <a:avLst/>
          </a:prstGeom>
          <a:ln w="3175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C4384-F7AE-43EC-A3C4-936DAF9B63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1E0E3-5CCB-4DB1-99D1-4B7349CC402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C4384-F7AE-43EC-A3C4-936DAF9B63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1E0E3-5CCB-4DB1-99D1-4B7349CC402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C4384-F7AE-43EC-A3C4-936DAF9B63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1E0E3-5CCB-4DB1-99D1-4B7349CC402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C4384-F7AE-43EC-A3C4-936DAF9B63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1E0E3-5CCB-4DB1-99D1-4B7349CC402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C4384-F7AE-43EC-A3C4-936DAF9B63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1E0E3-5CCB-4DB1-99D1-4B7349CC402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C4384-F7AE-43EC-A3C4-936DAF9B63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1E0E3-5CCB-4DB1-99D1-4B7349CC402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C4384-F7AE-43EC-A3C4-936DAF9B63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1E0E3-5CCB-4DB1-99D1-4B7349CC402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C4384-F7AE-43EC-A3C4-936DAF9B63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1E0E3-5CCB-4DB1-99D1-4B7349CC402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C4384-F7AE-43EC-A3C4-936DAF9B63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1E0E3-5CCB-4DB1-99D1-4B7349CC402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C4384-F7AE-43EC-A3C4-936DAF9B63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1E0E3-5CCB-4DB1-99D1-4B7349CC402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9C4384-F7AE-43EC-A3C4-936DAF9B63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91E0E3-5CCB-4DB1-99D1-4B7349CC402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3774333" y="1107333"/>
            <a:ext cx="4643335" cy="4643335"/>
            <a:chOff x="4589895" y="1922895"/>
            <a:chExt cx="3012210" cy="3012210"/>
          </a:xfrm>
        </p:grpSpPr>
        <p:sp>
          <p:nvSpPr>
            <p:cNvPr id="18" name="弧形 17"/>
            <p:cNvSpPr/>
            <p:nvPr/>
          </p:nvSpPr>
          <p:spPr>
            <a:xfrm>
              <a:off x="4742992" y="2075992"/>
              <a:ext cx="2706017" cy="2706017"/>
            </a:xfrm>
            <a:prstGeom prst="arc">
              <a:avLst>
                <a:gd name="adj1" fmla="val 16200000"/>
                <a:gd name="adj2" fmla="val 2903490"/>
              </a:avLst>
            </a:prstGeom>
            <a:ln w="19050">
              <a:solidFill>
                <a:schemeClr val="tx1">
                  <a:lumMod val="50000"/>
                  <a:lumOff val="50000"/>
                  <a:alpha val="5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4890000" y="2223000"/>
              <a:ext cx="2412000" cy="2412000"/>
            </a:xfrm>
            <a:prstGeom prst="ellipse">
              <a:avLst/>
            </a:prstGeom>
            <a:ln w="19050">
              <a:solidFill>
                <a:schemeClr val="tx1">
                  <a:lumMod val="50000"/>
                  <a:lumOff val="50000"/>
                  <a:alpha val="5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弧形 19"/>
            <p:cNvSpPr/>
            <p:nvPr/>
          </p:nvSpPr>
          <p:spPr>
            <a:xfrm rot="11015065">
              <a:off x="4742992" y="2075992"/>
              <a:ext cx="2706017" cy="2706017"/>
            </a:xfrm>
            <a:prstGeom prst="arc">
              <a:avLst>
                <a:gd name="adj1" fmla="val 16200000"/>
                <a:gd name="adj2" fmla="val 18788538"/>
              </a:avLst>
            </a:prstGeom>
            <a:ln w="19050">
              <a:solidFill>
                <a:schemeClr val="tx1">
                  <a:lumMod val="50000"/>
                  <a:lumOff val="50000"/>
                  <a:alpha val="5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弧形 20"/>
            <p:cNvSpPr/>
            <p:nvPr/>
          </p:nvSpPr>
          <p:spPr>
            <a:xfrm rot="15483167">
              <a:off x="4742992" y="2075992"/>
              <a:ext cx="2706017" cy="2706017"/>
            </a:xfrm>
            <a:prstGeom prst="arc">
              <a:avLst>
                <a:gd name="adj1" fmla="val 16200000"/>
                <a:gd name="adj2" fmla="val 17628366"/>
              </a:avLst>
            </a:prstGeom>
            <a:ln w="19050">
              <a:solidFill>
                <a:schemeClr val="tx1">
                  <a:lumMod val="50000"/>
                  <a:lumOff val="50000"/>
                  <a:alpha val="5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弧形 21"/>
            <p:cNvSpPr/>
            <p:nvPr/>
          </p:nvSpPr>
          <p:spPr>
            <a:xfrm rot="15483167">
              <a:off x="4622994" y="1955994"/>
              <a:ext cx="2946013" cy="2946013"/>
            </a:xfrm>
            <a:prstGeom prst="arc">
              <a:avLst>
                <a:gd name="adj1" fmla="val 11132952"/>
                <a:gd name="adj2" fmla="val 1496817"/>
              </a:avLst>
            </a:prstGeom>
            <a:ln w="19050">
              <a:solidFill>
                <a:schemeClr val="tx1">
                  <a:lumMod val="50000"/>
                  <a:lumOff val="50000"/>
                  <a:alpha val="5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" name="弧形 22"/>
            <p:cNvSpPr/>
            <p:nvPr/>
          </p:nvSpPr>
          <p:spPr>
            <a:xfrm rot="4184055">
              <a:off x="4589895" y="1922895"/>
              <a:ext cx="3012210" cy="3012210"/>
            </a:xfrm>
            <a:prstGeom prst="arc">
              <a:avLst>
                <a:gd name="adj1" fmla="val 15000775"/>
                <a:gd name="adj2" fmla="val 21079608"/>
              </a:avLst>
            </a:prstGeom>
            <a:ln w="19050">
              <a:solidFill>
                <a:schemeClr val="tx1">
                  <a:lumMod val="50000"/>
                  <a:lumOff val="50000"/>
                  <a:alpha val="5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178629" y="2822870"/>
            <a:ext cx="5834742" cy="101473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cs typeface="+mn-ea"/>
                <a:sym typeface="+mn-lt"/>
              </a:rPr>
              <a:t>UI</a:t>
            </a:r>
            <a:r>
              <a:rPr lang="zh-CN" altLang="en-US" sz="6000" b="1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cs typeface="+mn-ea"/>
                <a:sym typeface="+mn-lt"/>
              </a:rPr>
              <a:t>中的版式</a:t>
            </a:r>
            <a:r>
              <a:rPr lang="en-US" altLang="zh-CN" sz="6000" b="1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cs typeface="+mn-ea"/>
                <a:sym typeface="+mn-lt"/>
              </a:rPr>
              <a:t>(</a:t>
            </a:r>
            <a:r>
              <a:rPr lang="zh-CN" altLang="en-US" sz="6000" b="1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cs typeface="+mn-ea"/>
                <a:sym typeface="+mn-lt"/>
              </a:rPr>
              <a:t>一）</a:t>
            </a:r>
            <a:endParaRPr lang="zh-CN" altLang="en-US" sz="6000" b="1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833179" y="2777066"/>
            <a:ext cx="525643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-1" y="3384897"/>
            <a:ext cx="2988000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9204000" y="3384897"/>
            <a:ext cx="2988000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 127"/>
          <p:cNvSpPr/>
          <p:nvPr/>
        </p:nvSpPr>
        <p:spPr>
          <a:xfrm rot="5400000">
            <a:off x="6000345" y="6024482"/>
            <a:ext cx="191310" cy="3488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36" h="21558" extrusionOk="0">
                <a:moveTo>
                  <a:pt x="21191" y="10463"/>
                </a:moveTo>
                <a:cubicBezTo>
                  <a:pt x="1227" y="169"/>
                  <a:pt x="1227" y="169"/>
                  <a:pt x="1227" y="169"/>
                </a:cubicBezTo>
                <a:cubicBezTo>
                  <a:pt x="900" y="0"/>
                  <a:pt x="900" y="0"/>
                  <a:pt x="573" y="0"/>
                </a:cubicBezTo>
                <a:cubicBezTo>
                  <a:pt x="573" y="0"/>
                  <a:pt x="245" y="0"/>
                  <a:pt x="245" y="169"/>
                </a:cubicBezTo>
                <a:cubicBezTo>
                  <a:pt x="-82" y="337"/>
                  <a:pt x="-82" y="506"/>
                  <a:pt x="245" y="675"/>
                </a:cubicBezTo>
                <a:cubicBezTo>
                  <a:pt x="19882" y="10800"/>
                  <a:pt x="19882" y="10800"/>
                  <a:pt x="19882" y="10800"/>
                </a:cubicBezTo>
                <a:cubicBezTo>
                  <a:pt x="19554" y="10969"/>
                  <a:pt x="19554" y="10969"/>
                  <a:pt x="19554" y="10969"/>
                </a:cubicBezTo>
                <a:cubicBezTo>
                  <a:pt x="245" y="20925"/>
                  <a:pt x="245" y="20925"/>
                  <a:pt x="245" y="20925"/>
                </a:cubicBezTo>
                <a:cubicBezTo>
                  <a:pt x="-82" y="21094"/>
                  <a:pt x="-82" y="21431"/>
                  <a:pt x="245" y="21431"/>
                </a:cubicBezTo>
                <a:cubicBezTo>
                  <a:pt x="245" y="21600"/>
                  <a:pt x="900" y="21600"/>
                  <a:pt x="1227" y="21431"/>
                </a:cubicBezTo>
                <a:cubicBezTo>
                  <a:pt x="21191" y="11137"/>
                  <a:pt x="21191" y="11137"/>
                  <a:pt x="21191" y="11137"/>
                </a:cubicBezTo>
                <a:cubicBezTo>
                  <a:pt x="21518" y="10969"/>
                  <a:pt x="21518" y="10631"/>
                  <a:pt x="21191" y="10463"/>
                </a:cubicBezTo>
                <a:close/>
              </a:path>
            </a:pathLst>
          </a:custGeom>
          <a:solidFill>
            <a:srgbClr val="1C7887"/>
          </a:solidFill>
          <a:ln w="6350" cap="flat">
            <a:solidFill>
              <a:schemeClr val="tx1">
                <a:lumMod val="50000"/>
                <a:lumOff val="50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>
              <a:cs typeface="+mn-ea"/>
              <a:sym typeface="+mn-lt"/>
            </a:endParaRPr>
          </a:p>
        </p:txBody>
      </p:sp>
      <p:sp>
        <p:nvSpPr>
          <p:cNvPr id="9" name="Freeform 127"/>
          <p:cNvSpPr/>
          <p:nvPr/>
        </p:nvSpPr>
        <p:spPr>
          <a:xfrm rot="5400000">
            <a:off x="6000345" y="6171475"/>
            <a:ext cx="191310" cy="3488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36" h="21558" extrusionOk="0">
                <a:moveTo>
                  <a:pt x="21191" y="10463"/>
                </a:moveTo>
                <a:cubicBezTo>
                  <a:pt x="1227" y="169"/>
                  <a:pt x="1227" y="169"/>
                  <a:pt x="1227" y="169"/>
                </a:cubicBezTo>
                <a:cubicBezTo>
                  <a:pt x="900" y="0"/>
                  <a:pt x="900" y="0"/>
                  <a:pt x="573" y="0"/>
                </a:cubicBezTo>
                <a:cubicBezTo>
                  <a:pt x="573" y="0"/>
                  <a:pt x="245" y="0"/>
                  <a:pt x="245" y="169"/>
                </a:cubicBezTo>
                <a:cubicBezTo>
                  <a:pt x="-82" y="337"/>
                  <a:pt x="-82" y="506"/>
                  <a:pt x="245" y="675"/>
                </a:cubicBezTo>
                <a:cubicBezTo>
                  <a:pt x="19882" y="10800"/>
                  <a:pt x="19882" y="10800"/>
                  <a:pt x="19882" y="10800"/>
                </a:cubicBezTo>
                <a:cubicBezTo>
                  <a:pt x="19554" y="10969"/>
                  <a:pt x="19554" y="10969"/>
                  <a:pt x="19554" y="10969"/>
                </a:cubicBezTo>
                <a:cubicBezTo>
                  <a:pt x="245" y="20925"/>
                  <a:pt x="245" y="20925"/>
                  <a:pt x="245" y="20925"/>
                </a:cubicBezTo>
                <a:cubicBezTo>
                  <a:pt x="-82" y="21094"/>
                  <a:pt x="-82" y="21431"/>
                  <a:pt x="245" y="21431"/>
                </a:cubicBezTo>
                <a:cubicBezTo>
                  <a:pt x="245" y="21600"/>
                  <a:pt x="900" y="21600"/>
                  <a:pt x="1227" y="21431"/>
                </a:cubicBezTo>
                <a:cubicBezTo>
                  <a:pt x="21191" y="11137"/>
                  <a:pt x="21191" y="11137"/>
                  <a:pt x="21191" y="11137"/>
                </a:cubicBezTo>
                <a:cubicBezTo>
                  <a:pt x="21518" y="10969"/>
                  <a:pt x="21518" y="10631"/>
                  <a:pt x="21191" y="10463"/>
                </a:cubicBezTo>
                <a:close/>
              </a:path>
            </a:pathLst>
          </a:custGeom>
          <a:solidFill>
            <a:srgbClr val="1C7887">
              <a:alpha val="40000"/>
            </a:srgbClr>
          </a:solidFill>
          <a:ln w="6350" cap="flat">
            <a:solidFill>
              <a:schemeClr val="tx1">
                <a:lumMod val="50000"/>
                <a:lumOff val="50000"/>
                <a:alpha val="40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950465" y="1039880"/>
            <a:ext cx="606905" cy="606905"/>
            <a:chOff x="457868" y="6063062"/>
            <a:chExt cx="606905" cy="606905"/>
          </a:xfrm>
        </p:grpSpPr>
        <p:sp>
          <p:nvSpPr>
            <p:cNvPr id="25" name="弧形 24"/>
            <p:cNvSpPr/>
            <p:nvPr/>
          </p:nvSpPr>
          <p:spPr>
            <a:xfrm>
              <a:off x="553041" y="6158235"/>
              <a:ext cx="416558" cy="416558"/>
            </a:xfrm>
            <a:prstGeom prst="arc">
              <a:avLst>
                <a:gd name="adj1" fmla="val 16200000"/>
                <a:gd name="adj2" fmla="val 2903490"/>
              </a:avLst>
            </a:prstGeom>
            <a:ln w="19050">
              <a:solidFill>
                <a:schemeClr val="tx1">
                  <a:lumMod val="50000"/>
                  <a:lumOff val="50000"/>
                  <a:alpha val="20000"/>
                </a:schemeClr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弧形 25"/>
            <p:cNvSpPr/>
            <p:nvPr/>
          </p:nvSpPr>
          <p:spPr>
            <a:xfrm rot="11015065">
              <a:off x="553041" y="6158235"/>
              <a:ext cx="416558" cy="416558"/>
            </a:xfrm>
            <a:prstGeom prst="arc">
              <a:avLst>
                <a:gd name="adj1" fmla="val 16200000"/>
                <a:gd name="adj2" fmla="val 18788538"/>
              </a:avLst>
            </a:prstGeom>
            <a:ln w="19050">
              <a:solidFill>
                <a:schemeClr val="tx1">
                  <a:lumMod val="50000"/>
                  <a:lumOff val="50000"/>
                  <a:alpha val="20000"/>
                </a:schemeClr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弧形 26"/>
            <p:cNvSpPr/>
            <p:nvPr/>
          </p:nvSpPr>
          <p:spPr>
            <a:xfrm rot="15483167">
              <a:off x="553041" y="6158235"/>
              <a:ext cx="416558" cy="416558"/>
            </a:xfrm>
            <a:prstGeom prst="arc">
              <a:avLst>
                <a:gd name="adj1" fmla="val 16200000"/>
                <a:gd name="adj2" fmla="val 17628366"/>
              </a:avLst>
            </a:prstGeom>
            <a:ln w="19050">
              <a:solidFill>
                <a:schemeClr val="tx1">
                  <a:lumMod val="50000"/>
                  <a:lumOff val="50000"/>
                  <a:alpha val="20000"/>
                </a:schemeClr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弧形 27"/>
            <p:cNvSpPr/>
            <p:nvPr/>
          </p:nvSpPr>
          <p:spPr>
            <a:xfrm rot="15483167">
              <a:off x="464536" y="6069730"/>
              <a:ext cx="593569" cy="593569"/>
            </a:xfrm>
            <a:prstGeom prst="arc">
              <a:avLst>
                <a:gd name="adj1" fmla="val 11132952"/>
                <a:gd name="adj2" fmla="val 1496817"/>
              </a:avLst>
            </a:prstGeom>
            <a:ln w="19050">
              <a:solidFill>
                <a:schemeClr val="tx1">
                  <a:lumMod val="50000"/>
                  <a:lumOff val="50000"/>
                  <a:alpha val="20000"/>
                </a:schemeClr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" name="弧形 28"/>
            <p:cNvSpPr/>
            <p:nvPr/>
          </p:nvSpPr>
          <p:spPr>
            <a:xfrm rot="4184055">
              <a:off x="457868" y="6063062"/>
              <a:ext cx="606905" cy="606905"/>
            </a:xfrm>
            <a:prstGeom prst="arc">
              <a:avLst>
                <a:gd name="adj1" fmla="val 15000775"/>
                <a:gd name="adj2" fmla="val 21079608"/>
              </a:avLst>
            </a:prstGeom>
            <a:ln w="19050">
              <a:solidFill>
                <a:schemeClr val="tx1">
                  <a:lumMod val="50000"/>
                  <a:lumOff val="50000"/>
                  <a:alpha val="20000"/>
                </a:schemeClr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 rot="3912631">
            <a:off x="1636460" y="5047023"/>
            <a:ext cx="876413" cy="876413"/>
            <a:chOff x="457868" y="6063062"/>
            <a:chExt cx="606905" cy="606905"/>
          </a:xfrm>
        </p:grpSpPr>
        <p:sp>
          <p:nvSpPr>
            <p:cNvPr id="31" name="弧形 30"/>
            <p:cNvSpPr/>
            <p:nvPr/>
          </p:nvSpPr>
          <p:spPr>
            <a:xfrm>
              <a:off x="553041" y="6158235"/>
              <a:ext cx="416558" cy="416558"/>
            </a:xfrm>
            <a:prstGeom prst="arc">
              <a:avLst>
                <a:gd name="adj1" fmla="val 16200000"/>
                <a:gd name="adj2" fmla="val 2903490"/>
              </a:avLst>
            </a:prstGeom>
            <a:ln w="19050">
              <a:solidFill>
                <a:schemeClr val="tx1">
                  <a:lumMod val="50000"/>
                  <a:lumOff val="50000"/>
                  <a:alpha val="20000"/>
                </a:schemeClr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弧形 31"/>
            <p:cNvSpPr/>
            <p:nvPr/>
          </p:nvSpPr>
          <p:spPr>
            <a:xfrm rot="11015065">
              <a:off x="553041" y="6158235"/>
              <a:ext cx="416558" cy="416558"/>
            </a:xfrm>
            <a:prstGeom prst="arc">
              <a:avLst>
                <a:gd name="adj1" fmla="val 16200000"/>
                <a:gd name="adj2" fmla="val 18788538"/>
              </a:avLst>
            </a:prstGeom>
            <a:ln w="19050">
              <a:solidFill>
                <a:schemeClr val="tx1">
                  <a:lumMod val="50000"/>
                  <a:lumOff val="50000"/>
                  <a:alpha val="20000"/>
                </a:schemeClr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弧形 32"/>
            <p:cNvSpPr/>
            <p:nvPr/>
          </p:nvSpPr>
          <p:spPr>
            <a:xfrm rot="15483167">
              <a:off x="553041" y="6158235"/>
              <a:ext cx="416558" cy="416558"/>
            </a:xfrm>
            <a:prstGeom prst="arc">
              <a:avLst>
                <a:gd name="adj1" fmla="val 16200000"/>
                <a:gd name="adj2" fmla="val 17628366"/>
              </a:avLst>
            </a:prstGeom>
            <a:ln w="19050">
              <a:solidFill>
                <a:schemeClr val="tx1">
                  <a:lumMod val="50000"/>
                  <a:lumOff val="50000"/>
                  <a:alpha val="20000"/>
                </a:schemeClr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弧形 33"/>
            <p:cNvSpPr/>
            <p:nvPr/>
          </p:nvSpPr>
          <p:spPr>
            <a:xfrm rot="15483167">
              <a:off x="464536" y="6069730"/>
              <a:ext cx="593569" cy="593569"/>
            </a:xfrm>
            <a:prstGeom prst="arc">
              <a:avLst>
                <a:gd name="adj1" fmla="val 11132952"/>
                <a:gd name="adj2" fmla="val 1496817"/>
              </a:avLst>
            </a:prstGeom>
            <a:ln w="19050">
              <a:solidFill>
                <a:schemeClr val="tx1">
                  <a:lumMod val="50000"/>
                  <a:lumOff val="50000"/>
                  <a:alpha val="20000"/>
                </a:schemeClr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5" name="弧形 34"/>
            <p:cNvSpPr/>
            <p:nvPr/>
          </p:nvSpPr>
          <p:spPr>
            <a:xfrm rot="4184055">
              <a:off x="457868" y="6063062"/>
              <a:ext cx="606905" cy="606905"/>
            </a:xfrm>
            <a:prstGeom prst="arc">
              <a:avLst>
                <a:gd name="adj1" fmla="val 15000775"/>
                <a:gd name="adj2" fmla="val 21079608"/>
              </a:avLst>
            </a:prstGeom>
            <a:ln w="19050">
              <a:solidFill>
                <a:schemeClr val="tx1">
                  <a:lumMod val="50000"/>
                  <a:lumOff val="50000"/>
                  <a:alpha val="20000"/>
                </a:schemeClr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 rot="3912631">
            <a:off x="8173429" y="4620895"/>
            <a:ext cx="442745" cy="442745"/>
            <a:chOff x="457868" y="6063062"/>
            <a:chExt cx="606905" cy="606905"/>
          </a:xfrm>
        </p:grpSpPr>
        <p:sp>
          <p:nvSpPr>
            <p:cNvPr id="37" name="弧形 36"/>
            <p:cNvSpPr/>
            <p:nvPr/>
          </p:nvSpPr>
          <p:spPr>
            <a:xfrm>
              <a:off x="553041" y="6158235"/>
              <a:ext cx="416558" cy="416558"/>
            </a:xfrm>
            <a:prstGeom prst="arc">
              <a:avLst>
                <a:gd name="adj1" fmla="val 16200000"/>
                <a:gd name="adj2" fmla="val 2903490"/>
              </a:avLst>
            </a:prstGeom>
            <a:ln w="19050">
              <a:solidFill>
                <a:schemeClr val="tx1">
                  <a:lumMod val="50000"/>
                  <a:lumOff val="50000"/>
                  <a:alpha val="20000"/>
                </a:schemeClr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弧形 37"/>
            <p:cNvSpPr/>
            <p:nvPr/>
          </p:nvSpPr>
          <p:spPr>
            <a:xfrm rot="11015065">
              <a:off x="553041" y="6158235"/>
              <a:ext cx="416558" cy="416558"/>
            </a:xfrm>
            <a:prstGeom prst="arc">
              <a:avLst>
                <a:gd name="adj1" fmla="val 16200000"/>
                <a:gd name="adj2" fmla="val 18788538"/>
              </a:avLst>
            </a:prstGeom>
            <a:ln w="19050">
              <a:solidFill>
                <a:schemeClr val="tx1">
                  <a:lumMod val="50000"/>
                  <a:lumOff val="50000"/>
                  <a:alpha val="20000"/>
                </a:schemeClr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弧形 38"/>
            <p:cNvSpPr/>
            <p:nvPr/>
          </p:nvSpPr>
          <p:spPr>
            <a:xfrm rot="15483167">
              <a:off x="553041" y="6158235"/>
              <a:ext cx="416558" cy="416558"/>
            </a:xfrm>
            <a:prstGeom prst="arc">
              <a:avLst>
                <a:gd name="adj1" fmla="val 16200000"/>
                <a:gd name="adj2" fmla="val 17628366"/>
              </a:avLst>
            </a:prstGeom>
            <a:ln w="19050">
              <a:solidFill>
                <a:schemeClr val="tx1">
                  <a:lumMod val="50000"/>
                  <a:lumOff val="50000"/>
                  <a:alpha val="20000"/>
                </a:schemeClr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弧形 39"/>
            <p:cNvSpPr/>
            <p:nvPr/>
          </p:nvSpPr>
          <p:spPr>
            <a:xfrm rot="15483167">
              <a:off x="464536" y="6069730"/>
              <a:ext cx="593569" cy="593569"/>
            </a:xfrm>
            <a:prstGeom prst="arc">
              <a:avLst>
                <a:gd name="adj1" fmla="val 11132952"/>
                <a:gd name="adj2" fmla="val 1496817"/>
              </a:avLst>
            </a:prstGeom>
            <a:ln w="19050">
              <a:solidFill>
                <a:schemeClr val="tx1">
                  <a:lumMod val="50000"/>
                  <a:lumOff val="50000"/>
                  <a:alpha val="20000"/>
                </a:schemeClr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1" name="弧形 40"/>
            <p:cNvSpPr/>
            <p:nvPr/>
          </p:nvSpPr>
          <p:spPr>
            <a:xfrm rot="4184055">
              <a:off x="457868" y="6063062"/>
              <a:ext cx="606905" cy="606905"/>
            </a:xfrm>
            <a:prstGeom prst="arc">
              <a:avLst>
                <a:gd name="adj1" fmla="val 15000775"/>
                <a:gd name="adj2" fmla="val 21079608"/>
              </a:avLst>
            </a:prstGeom>
            <a:ln w="19050">
              <a:solidFill>
                <a:schemeClr val="tx1">
                  <a:lumMod val="50000"/>
                  <a:lumOff val="50000"/>
                  <a:alpha val="20000"/>
                </a:schemeClr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 rot="7062595">
            <a:off x="11099324" y="1870198"/>
            <a:ext cx="667218" cy="667218"/>
            <a:chOff x="457868" y="6063062"/>
            <a:chExt cx="606905" cy="606905"/>
          </a:xfrm>
        </p:grpSpPr>
        <p:sp>
          <p:nvSpPr>
            <p:cNvPr id="43" name="弧形 42"/>
            <p:cNvSpPr/>
            <p:nvPr/>
          </p:nvSpPr>
          <p:spPr>
            <a:xfrm>
              <a:off x="553041" y="6158235"/>
              <a:ext cx="416558" cy="416558"/>
            </a:xfrm>
            <a:prstGeom prst="arc">
              <a:avLst>
                <a:gd name="adj1" fmla="val 16200000"/>
                <a:gd name="adj2" fmla="val 2903490"/>
              </a:avLst>
            </a:prstGeom>
            <a:ln w="19050">
              <a:solidFill>
                <a:schemeClr val="tx1">
                  <a:lumMod val="50000"/>
                  <a:lumOff val="50000"/>
                  <a:alpha val="20000"/>
                </a:schemeClr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弧形 43"/>
            <p:cNvSpPr/>
            <p:nvPr/>
          </p:nvSpPr>
          <p:spPr>
            <a:xfrm rot="11015065">
              <a:off x="553041" y="6158235"/>
              <a:ext cx="416558" cy="416558"/>
            </a:xfrm>
            <a:prstGeom prst="arc">
              <a:avLst>
                <a:gd name="adj1" fmla="val 16200000"/>
                <a:gd name="adj2" fmla="val 18788538"/>
              </a:avLst>
            </a:prstGeom>
            <a:ln w="19050">
              <a:solidFill>
                <a:schemeClr val="tx1">
                  <a:lumMod val="50000"/>
                  <a:lumOff val="50000"/>
                  <a:alpha val="20000"/>
                </a:schemeClr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弧形 44"/>
            <p:cNvSpPr/>
            <p:nvPr/>
          </p:nvSpPr>
          <p:spPr>
            <a:xfrm rot="15483167">
              <a:off x="553041" y="6158235"/>
              <a:ext cx="416558" cy="416558"/>
            </a:xfrm>
            <a:prstGeom prst="arc">
              <a:avLst>
                <a:gd name="adj1" fmla="val 16200000"/>
                <a:gd name="adj2" fmla="val 17628366"/>
              </a:avLst>
            </a:prstGeom>
            <a:ln w="19050">
              <a:solidFill>
                <a:schemeClr val="tx1">
                  <a:lumMod val="50000"/>
                  <a:lumOff val="50000"/>
                  <a:alpha val="20000"/>
                </a:schemeClr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弧形 45"/>
            <p:cNvSpPr/>
            <p:nvPr/>
          </p:nvSpPr>
          <p:spPr>
            <a:xfrm rot="15483167">
              <a:off x="464536" y="6069730"/>
              <a:ext cx="593569" cy="593569"/>
            </a:xfrm>
            <a:prstGeom prst="arc">
              <a:avLst>
                <a:gd name="adj1" fmla="val 11132952"/>
                <a:gd name="adj2" fmla="val 1496817"/>
              </a:avLst>
            </a:prstGeom>
            <a:ln w="19050">
              <a:solidFill>
                <a:schemeClr val="tx1">
                  <a:lumMod val="50000"/>
                  <a:lumOff val="50000"/>
                  <a:alpha val="20000"/>
                </a:schemeClr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7" name="弧形 46"/>
            <p:cNvSpPr/>
            <p:nvPr/>
          </p:nvSpPr>
          <p:spPr>
            <a:xfrm rot="4184055">
              <a:off x="457868" y="6063062"/>
              <a:ext cx="606905" cy="606905"/>
            </a:xfrm>
            <a:prstGeom prst="arc">
              <a:avLst>
                <a:gd name="adj1" fmla="val 15000775"/>
                <a:gd name="adj2" fmla="val 21079608"/>
              </a:avLst>
            </a:prstGeom>
            <a:ln w="19050">
              <a:solidFill>
                <a:schemeClr val="tx1">
                  <a:lumMod val="50000"/>
                  <a:lumOff val="50000"/>
                  <a:alpha val="20000"/>
                </a:schemeClr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6" presetClass="entr" presetSubtype="37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 descr="82770cd11821a07543636b51c724e191a273a6f4a7db-nZU6O0_fw658"/>
          <p:cNvPicPr>
            <a:picLocks noGrp="1" noChangeAspect="1"/>
          </p:cNvPicPr>
          <p:nvPr>
            <p:ph type="pic" idx="1"/>
          </p:nvPr>
        </p:nvPicPr>
        <p:blipFill>
          <a:blip r:embed="rId1"/>
          <a:stretch>
            <a:fillRect/>
          </a:stretch>
        </p:blipFill>
        <p:spPr>
          <a:xfrm>
            <a:off x="8154035" y="771525"/>
            <a:ext cx="4064000" cy="5478780"/>
          </a:xfrm>
          <a:prstGeom prst="rect">
            <a:avLst/>
          </a:prstGeom>
        </p:spPr>
      </p:pic>
      <p:pic>
        <p:nvPicPr>
          <p:cNvPr id="4" name="Picture 4" descr="C:\Users\Administrator\Desktop\5d0b095105b2d22d6e5c8dcb0749da02352205b8258c7-xU82j9_fw658.jpg5d0b095105b2d22d6e5c8dcb0749da02352205b8258c7-xU82j9_fw658"/>
          <p:cNvPicPr>
            <a:picLocks noGrp="1"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8255" y="771525"/>
            <a:ext cx="7891145" cy="531431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1" descr="C:\Users\Administrator\Desktop\图片1.png图片1"/>
          <p:cNvPicPr>
            <a:picLocks noGrp="1" noChangeAspect="1"/>
          </p:cNvPicPr>
          <p:nvPr>
            <p:ph type="pic"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2051685" y="311785"/>
            <a:ext cx="4036060" cy="6090285"/>
          </a:xfrm>
          <a:prstGeom prst="rect">
            <a:avLst/>
          </a:prstGeom>
        </p:spPr>
      </p:pic>
      <p:pic>
        <p:nvPicPr>
          <p:cNvPr id="5" name="图片 4" descr="C:\Users\Administrator\Desktop\t018d6b07f87d7e8fd5.jpgt018d6b07f87d7e8fd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287135" y="311785"/>
            <a:ext cx="4300855" cy="609092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2586000" y="1125538"/>
            <a:ext cx="0" cy="5018087"/>
          </a:xfrm>
          <a:prstGeom prst="line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í$ļíḑe"/>
          <p:cNvSpPr txBox="1"/>
          <p:nvPr/>
        </p:nvSpPr>
        <p:spPr bwMode="auto">
          <a:xfrm>
            <a:off x="580830" y="1270360"/>
            <a:ext cx="1765014" cy="889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重心</a:t>
            </a:r>
            <a:endParaRPr lang="en-US" altLang="zh-CN" sz="24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spcBef>
                <a:spcPct val="0"/>
              </a:spcBef>
            </a:pP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视觉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流程</a:t>
            </a:r>
            <a:endParaRPr lang="en-US" altLang="zh-CN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 flipH="1">
            <a:off x="3675470" y="1342481"/>
            <a:ext cx="6616700" cy="175323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重心是指视觉心理的重心。以强烈的形象或文字独居版面某个部位或完全充斥整版。其重心的位置因其具体画面而定。在视觉流程上，首先是从版面重心开始，然后顺沿形象的方向与力度的倾向来发展视线进程。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4" name="图片 3" descr="16184fcf7ec68c3722743173ae3fe0850a1b6448b0a7-aLA1Ep_fw6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5380" y="3206115"/>
            <a:ext cx="2455545" cy="3385185"/>
          </a:xfrm>
          <a:prstGeom prst="rect">
            <a:avLst/>
          </a:prstGeom>
        </p:spPr>
      </p:pic>
      <p:pic>
        <p:nvPicPr>
          <p:cNvPr id="5" name="图片 4" descr="43615e444aee0aa7a74f408892701be6a2a826e5acd9-FweLpO_fw6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6510" y="3206115"/>
            <a:ext cx="2463165" cy="339598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2585720" y="1125855"/>
            <a:ext cx="0" cy="5098415"/>
          </a:xfrm>
          <a:prstGeom prst="line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í$ļíḑe"/>
          <p:cNvSpPr txBox="1"/>
          <p:nvPr/>
        </p:nvSpPr>
        <p:spPr bwMode="auto">
          <a:xfrm>
            <a:off x="580830" y="1270360"/>
            <a:ext cx="1765014" cy="889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反复</a:t>
            </a:r>
            <a:endParaRPr lang="en-US" altLang="zh-CN" sz="24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spcBef>
                <a:spcPct val="0"/>
              </a:spcBef>
            </a:pP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视觉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流程</a:t>
            </a:r>
            <a:endParaRPr lang="en-US" altLang="zh-CN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 flipH="1">
            <a:off x="3675470" y="1342481"/>
            <a:ext cx="6616700" cy="874407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以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相同或相似的序列反复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排列，形成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画面形象的连续性，给人以安定感、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整齐感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、秩序化和规律的统一感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27700" y="6460490"/>
            <a:ext cx="251206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MR KIPLING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食品广告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1-15031Q130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0995" y="2576195"/>
            <a:ext cx="2533015" cy="3799840"/>
          </a:xfrm>
          <a:prstGeom prst="rect">
            <a:avLst/>
          </a:prstGeom>
        </p:spPr>
      </p:pic>
      <p:pic>
        <p:nvPicPr>
          <p:cNvPr id="11" name="内容占位符 10" descr="1-15031Q1301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227060" y="2576195"/>
            <a:ext cx="2532380" cy="3799840"/>
          </a:xfrm>
          <a:prstGeom prst="rect">
            <a:avLst/>
          </a:prstGeom>
        </p:spPr>
      </p:pic>
      <p:pic>
        <p:nvPicPr>
          <p:cNvPr id="4" name="图片 3" descr="1-15031Q1295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7840" y="2575560"/>
            <a:ext cx="2532380" cy="379920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2"/>
          <p:cNvSpPr txBox="1"/>
          <p:nvPr/>
        </p:nvSpPr>
        <p:spPr>
          <a:xfrm flipH="1">
            <a:off x="2848156" y="1927498"/>
            <a:ext cx="6616700" cy="2585323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移动界面的设计与平面设计最大的不同在于其</a:t>
            </a:r>
            <a:r>
              <a:rPr lang="zh-CN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功能性、可操作性和可交互性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，版式的选择也是基于产品的</a:t>
            </a:r>
            <a:r>
              <a:rPr lang="zh-CN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功能特性、目标用户、使用场景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等因素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indent="0">
              <a:lnSpc>
                <a:spcPct val="150000"/>
              </a:lnSpc>
              <a:buFont typeface="Wingdings" panose="05000000000000000000"/>
              <a:buNone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界面设计中，</a:t>
            </a:r>
            <a:r>
              <a:rPr lang="zh-CN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版式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设计的常见布局有十三种：</a:t>
            </a:r>
            <a:r>
              <a:rPr lang="zh-CN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骨骼</a:t>
            </a:r>
            <a:r>
              <a:rPr lang="zh-CN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型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zh-CN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左右分割型、上下分割型、曲线型、</a:t>
            </a:r>
            <a:r>
              <a:rPr lang="zh-CN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满</a:t>
            </a:r>
            <a:r>
              <a:rPr lang="zh-CN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版型、中轴型、倾斜型、对称型、重心型、三角型、并置型、自由型、四角型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等</a:t>
            </a:r>
            <a:r>
              <a:rPr lang="zh-CN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2586000" y="1125538"/>
            <a:ext cx="0" cy="5018087"/>
          </a:xfrm>
          <a:prstGeom prst="line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í$ļíḑe"/>
          <p:cNvSpPr txBox="1"/>
          <p:nvPr/>
        </p:nvSpPr>
        <p:spPr bwMode="auto">
          <a:xfrm>
            <a:off x="754251" y="1270360"/>
            <a:ext cx="1765014" cy="52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骨骼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型</a:t>
            </a:r>
            <a:endParaRPr lang="en-US" altLang="zh-CN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 flipH="1">
            <a:off x="3675470" y="2342356"/>
            <a:ext cx="6616700" cy="1754326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这里说的骨骼型就是在版式构图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中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进行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横竖向的分栏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。能严格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按照分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栏排列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。版面效果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沉稳厚重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，井然有序；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如果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横竖分栏交叉排列还可制造灵动活泼 的版面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气氛，非常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类似网格构图的方法。在 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UI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设计中也很受用，可以很好的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规范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每个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元素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的位置。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2586000" y="1125538"/>
            <a:ext cx="0" cy="5018087"/>
          </a:xfrm>
          <a:prstGeom prst="line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í$ļíḑe"/>
          <p:cNvSpPr txBox="1"/>
          <p:nvPr/>
        </p:nvSpPr>
        <p:spPr bwMode="auto">
          <a:xfrm>
            <a:off x="754251" y="1270359"/>
            <a:ext cx="1765014" cy="921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左右分割</a:t>
            </a: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型</a:t>
            </a:r>
            <a:endParaRPr lang="en-US" altLang="zh-CN" sz="24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spcBef>
                <a:spcPct val="0"/>
              </a:spcBef>
            </a:pP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（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瀑布流）</a:t>
            </a:r>
            <a:endParaRPr lang="en-US" altLang="zh-CN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 flipH="1">
            <a:off x="3675470" y="2191656"/>
            <a:ext cx="6616700" cy="1705403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左右分割不外乎就是把版面左右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分开再配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之以图文。在 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UI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中的应用是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随着扁平化的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兴起， 在移动端界面尺寸的限制下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，开始进行信息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的分割处理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。横向的布局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使得一屏内所看到的信息受到了极大的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限制，不利于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用户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体验。左右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分割有利于信息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的呈现，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2586000" y="1125538"/>
            <a:ext cx="0" cy="5018087"/>
          </a:xfrm>
          <a:prstGeom prst="line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í$ļíḑe"/>
          <p:cNvSpPr txBox="1"/>
          <p:nvPr/>
        </p:nvSpPr>
        <p:spPr bwMode="auto">
          <a:xfrm>
            <a:off x="754251" y="1270359"/>
            <a:ext cx="1277749" cy="921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曲线型</a:t>
            </a:r>
            <a:endParaRPr lang="en-US" altLang="zh-CN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 flipH="1">
            <a:off x="3675470" y="2191656"/>
            <a:ext cx="6616700" cy="1338828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曲线型主要表现的是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韵律和节奏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，符合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一部分小众 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APP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设计界面设计， 充满了特色和戏剧性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。特色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的界面设计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是小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众 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APP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的设计核心。 可以利用另类的小众的设计做吸引。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2586000" y="1125538"/>
            <a:ext cx="0" cy="5018087"/>
          </a:xfrm>
          <a:prstGeom prst="line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í$ļíḑe"/>
          <p:cNvSpPr txBox="1"/>
          <p:nvPr/>
        </p:nvSpPr>
        <p:spPr bwMode="auto">
          <a:xfrm>
            <a:off x="754251" y="1270359"/>
            <a:ext cx="1277749" cy="921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满版型</a:t>
            </a:r>
            <a:endParaRPr lang="en-US" altLang="zh-CN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 flipH="1">
            <a:off x="3675470" y="2191656"/>
            <a:ext cx="6616700" cy="1754326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满版设计在平面设计中主要表达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大方、舒展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的设计风格。在 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UI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移动端界面 设计中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寸土寸金。现在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的扁平化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，极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简设计风格都在留白提升逼格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。但是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未来极 简设计终将过去，我们面对的还是海量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信息。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等腰三角形 4"/>
          <p:cNvSpPr/>
          <p:nvPr/>
        </p:nvSpPr>
        <p:spPr>
          <a:xfrm rot="10800000">
            <a:off x="1258736" y="2072882"/>
            <a:ext cx="3371737" cy="2775030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10800000">
            <a:off x="1419870" y="1976482"/>
            <a:ext cx="3371737" cy="2775030"/>
          </a:xfrm>
          <a:prstGeom prst="triangl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557172" y="2395584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堂</a:t>
            </a:r>
            <a:endParaRPr lang="zh-CN" altLang="en-US" sz="3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  <a:endParaRPr lang="zh-CN" altLang="en-US" sz="3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13425" y="1241425"/>
            <a:ext cx="5185410" cy="2999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、视觉流程有形式：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线性视觉流程、重心的视觉流程、反复的视觉流程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版式设计的常见布局有十三种：</a:t>
            </a:r>
            <a:r>
              <a:rPr lang="zh-CN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骨骼</a:t>
            </a:r>
            <a:r>
              <a:rPr lang="zh-CN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型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zh-CN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左右分割型、曲线型、</a:t>
            </a:r>
            <a:r>
              <a:rPr lang="zh-CN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满</a:t>
            </a:r>
            <a:r>
              <a:rPr lang="zh-CN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版型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0" y="517585"/>
            <a:ext cx="603849" cy="603849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-1" y="819509"/>
            <a:ext cx="301925" cy="301925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3402551" y="4330591"/>
            <a:ext cx="603850" cy="60385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3481056" y="4111203"/>
            <a:ext cx="435179" cy="435179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等腰三角形 4"/>
          <p:cNvSpPr/>
          <p:nvPr/>
        </p:nvSpPr>
        <p:spPr>
          <a:xfrm rot="10800000">
            <a:off x="1258736" y="2072882"/>
            <a:ext cx="3371737" cy="2775030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10800000">
            <a:off x="1419870" y="1976482"/>
            <a:ext cx="3371737" cy="2775030"/>
          </a:xfrm>
          <a:prstGeom prst="triangl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557172" y="2395584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</a:t>
            </a:r>
            <a:endParaRPr lang="en-US" altLang="zh-CN" sz="36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</a:t>
            </a:r>
            <a:endParaRPr lang="zh-CN" altLang="en-US" sz="36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13425" y="1241425"/>
            <a:ext cx="518541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fontAlgn="auto">
              <a:lnSpc>
                <a:spcPct val="150000"/>
              </a:lnSpc>
              <a:buNone/>
            </a:pPr>
            <a:r>
              <a:rPr lang="zh-CN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教学目标：</a:t>
            </a:r>
            <a:endParaRPr lang="zh-CN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lvl="0" indent="0" algn="l" fontAlgn="auto">
              <a:lnSpc>
                <a:spcPct val="150000"/>
              </a:lnSpc>
              <a:buNone/>
            </a:pP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了解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版式对界面中视觉与用户体验的重要性，掌握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UI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界面的版式基本原则。</a:t>
            </a:r>
            <a:endParaRPr lang="zh-CN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lvl="0" indent="0" algn="l" fontAlgn="auto">
              <a:lnSpc>
                <a:spcPct val="150000"/>
              </a:lnSpc>
              <a:buNone/>
            </a:pP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0" indent="0" algn="l" fontAlgn="auto">
              <a:lnSpc>
                <a:spcPct val="150000"/>
              </a:lnSpc>
              <a:buNone/>
            </a:pPr>
            <a:r>
              <a:rPr lang="zh-CN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教学重点：</a:t>
            </a:r>
            <a:endParaRPr lang="zh-CN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lvl="0" indent="0" algn="l" fontAlgn="auto">
              <a:lnSpc>
                <a:spcPct val="150000"/>
              </a:lnSpc>
              <a:buNone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掌握不同版式对界面的影响，针对不同类型界面设计不同风格的界面。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28600" lvl="0" indent="-228600" algn="l" fontAlgn="auto">
              <a:lnSpc>
                <a:spcPct val="150000"/>
              </a:lnSpc>
              <a:buNone/>
            </a:pP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0" indent="0" algn="l" fontAlgn="auto">
              <a:lnSpc>
                <a:spcPct val="150000"/>
              </a:lnSpc>
              <a:buNone/>
            </a:pPr>
            <a:r>
              <a:rPr lang="zh-CN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教学难点：</a:t>
            </a:r>
            <a:endParaRPr lang="zh-CN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lvl="0" indent="0" algn="l" fontAlgn="auto">
              <a:lnSpc>
                <a:spcPct val="150000"/>
              </a:lnSpc>
              <a:buNone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对版式的灵活应用。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0" y="517585"/>
            <a:ext cx="603849" cy="603849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-1" y="819509"/>
            <a:ext cx="301925" cy="301925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3402551" y="4330591"/>
            <a:ext cx="603850" cy="60385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3481056" y="4111203"/>
            <a:ext cx="435179" cy="435179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3881167" y="1889451"/>
            <a:ext cx="4429665" cy="3631458"/>
            <a:chOff x="2912853" y="857438"/>
            <a:chExt cx="6535947" cy="5612374"/>
          </a:xfrm>
        </p:grpSpPr>
        <p:sp>
          <p:nvSpPr>
            <p:cNvPr id="18" name="等腰三角形 17"/>
            <p:cNvSpPr/>
            <p:nvPr/>
          </p:nvSpPr>
          <p:spPr>
            <a:xfrm rot="10800000">
              <a:off x="2912853" y="981628"/>
              <a:ext cx="6366294" cy="5488184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18"/>
            <p:cNvSpPr/>
            <p:nvPr/>
          </p:nvSpPr>
          <p:spPr>
            <a:xfrm rot="10800000">
              <a:off x="3082506" y="857438"/>
              <a:ext cx="6366294" cy="5488184"/>
            </a:xfrm>
            <a:prstGeom prst="triangl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5003174" y="2535403"/>
            <a:ext cx="230063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謝 謝</a:t>
            </a:r>
            <a:endParaRPr lang="zh-CN" altLang="en-US" sz="6600" dirty="0">
              <a:solidFill>
                <a:schemeClr val="tx1">
                  <a:lumMod val="50000"/>
                  <a:lumOff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544320" y="1762125"/>
            <a:ext cx="9102725" cy="4213225"/>
          </a:xfrm>
          <a:custGeom>
            <a:avLst/>
            <a:gdLst>
              <a:gd name="connsiteX0" fmla="*/ 0 w 8346147"/>
              <a:gd name="connsiteY0" fmla="*/ 0 h 3682303"/>
              <a:gd name="connsiteX1" fmla="*/ 1833560 w 8346147"/>
              <a:gd name="connsiteY1" fmla="*/ 0 h 3682303"/>
              <a:gd name="connsiteX2" fmla="*/ 1833560 w 8346147"/>
              <a:gd name="connsiteY2" fmla="*/ 847088 h 3682303"/>
              <a:gd name="connsiteX3" fmla="*/ 6455437 w 8346147"/>
              <a:gd name="connsiteY3" fmla="*/ 847088 h 3682303"/>
              <a:gd name="connsiteX4" fmla="*/ 6455437 w 8346147"/>
              <a:gd name="connsiteY4" fmla="*/ 0 h 3682303"/>
              <a:gd name="connsiteX5" fmla="*/ 8346147 w 8346147"/>
              <a:gd name="connsiteY5" fmla="*/ 0 h 3682303"/>
              <a:gd name="connsiteX6" fmla="*/ 8346147 w 8346147"/>
              <a:gd name="connsiteY6" fmla="*/ 3682303 h 3682303"/>
              <a:gd name="connsiteX7" fmla="*/ 0 w 8346147"/>
              <a:gd name="connsiteY7" fmla="*/ 3682303 h 3682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46147" h="3682303">
                <a:moveTo>
                  <a:pt x="0" y="0"/>
                </a:moveTo>
                <a:lnTo>
                  <a:pt x="1833560" y="0"/>
                </a:lnTo>
                <a:lnTo>
                  <a:pt x="1833560" y="847088"/>
                </a:lnTo>
                <a:lnTo>
                  <a:pt x="6455437" y="847088"/>
                </a:lnTo>
                <a:lnTo>
                  <a:pt x="6455437" y="0"/>
                </a:lnTo>
                <a:lnTo>
                  <a:pt x="8346147" y="0"/>
                </a:lnTo>
                <a:lnTo>
                  <a:pt x="8346147" y="3682303"/>
                </a:lnTo>
                <a:lnTo>
                  <a:pt x="0" y="3682303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5198745" y="998220"/>
            <a:ext cx="179514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原因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dist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77719" y="2875552"/>
            <a:ext cx="803719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fontAlgn="auto">
              <a:lnSpc>
                <a:spcPct val="150000"/>
              </a:lnSpc>
              <a:buFont typeface="Wingdings" panose="05000000000000000000"/>
              <a:buNone/>
            </a:pP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随着信息和技术的发展，手机屏幕越来越大，</a:t>
            </a:r>
            <a:r>
              <a:rPr lang="zh-CN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界面承载</a:t>
            </a:r>
            <a:r>
              <a:rPr lang="zh-CN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越来越多的信息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，繁复的界面装饰细节，让界面显得越发臃肿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Font typeface="Wingdings" panose="05000000000000000000"/>
              <a:buNone/>
            </a:pPr>
            <a:r>
              <a:rPr lang="zh-CN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版面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的构成是信息传播的桥梁，发挥版面元素中各自的特点和功能，会使整个版面完成从视觉到内容的完善性和美观性，从而更快、更准确的传递</a:t>
            </a:r>
            <a:r>
              <a:rPr lang="zh-CN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信息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0268676" y="412225"/>
            <a:ext cx="1208948" cy="1208948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笔尖"/>
          <p:cNvSpPr/>
          <p:nvPr/>
        </p:nvSpPr>
        <p:spPr bwMode="auto">
          <a:xfrm>
            <a:off x="10540365" y="628340"/>
            <a:ext cx="762000" cy="822960"/>
          </a:xfrm>
          <a:custGeom>
            <a:avLst/>
            <a:gdLst>
              <a:gd name="T0" fmla="*/ 1627741 w 2756"/>
              <a:gd name="T1" fmla="*/ 729043 h 2756"/>
              <a:gd name="T2" fmla="*/ 1068409 w 2756"/>
              <a:gd name="T3" fmla="*/ 169196 h 2756"/>
              <a:gd name="T4" fmla="*/ 1236144 w 2756"/>
              <a:gd name="T5" fmla="*/ 0 h 2756"/>
              <a:gd name="T6" fmla="*/ 1798739 w 2756"/>
              <a:gd name="T7" fmla="*/ 562461 h 2756"/>
              <a:gd name="T8" fmla="*/ 1627741 w 2756"/>
              <a:gd name="T9" fmla="*/ 729043 h 2756"/>
              <a:gd name="T10" fmla="*/ 1461312 w 2756"/>
              <a:gd name="T11" fmla="*/ 891053 h 2756"/>
              <a:gd name="T12" fmla="*/ 1450870 w 2756"/>
              <a:gd name="T13" fmla="*/ 900199 h 2756"/>
              <a:gd name="T14" fmla="*/ 1349054 w 2756"/>
              <a:gd name="T15" fmla="*/ 900199 h 2756"/>
              <a:gd name="T16" fmla="*/ 1236144 w 2756"/>
              <a:gd name="T17" fmla="*/ 900199 h 2756"/>
              <a:gd name="T18" fmla="*/ 1123886 w 2756"/>
              <a:gd name="T19" fmla="*/ 1350298 h 2756"/>
              <a:gd name="T20" fmla="*/ 224516 w 2756"/>
              <a:gd name="T21" fmla="*/ 1800397 h 2756"/>
              <a:gd name="T22" fmla="*/ 112258 w 2756"/>
              <a:gd name="T23" fmla="*/ 1800397 h 2756"/>
              <a:gd name="T24" fmla="*/ 469917 w 2756"/>
              <a:gd name="T25" fmla="*/ 1442408 h 2756"/>
              <a:gd name="T26" fmla="*/ 561943 w 2756"/>
              <a:gd name="T27" fmla="*/ 1462659 h 2756"/>
              <a:gd name="T28" fmla="*/ 786459 w 2756"/>
              <a:gd name="T29" fmla="*/ 1237936 h 2756"/>
              <a:gd name="T30" fmla="*/ 561943 w 2756"/>
              <a:gd name="T31" fmla="*/ 1012560 h 2756"/>
              <a:gd name="T32" fmla="*/ 336774 w 2756"/>
              <a:gd name="T33" fmla="*/ 1237936 h 2756"/>
              <a:gd name="T34" fmla="*/ 357007 w 2756"/>
              <a:gd name="T35" fmla="*/ 1330047 h 2756"/>
              <a:gd name="T36" fmla="*/ 0 w 2756"/>
              <a:gd name="T37" fmla="*/ 1688036 h 2756"/>
              <a:gd name="T38" fmla="*/ 0 w 2756"/>
              <a:gd name="T39" fmla="*/ 1575674 h 2756"/>
              <a:gd name="T40" fmla="*/ 449685 w 2756"/>
              <a:gd name="T41" fmla="*/ 675476 h 2756"/>
              <a:gd name="T42" fmla="*/ 899370 w 2756"/>
              <a:gd name="T43" fmla="*/ 562461 h 2756"/>
              <a:gd name="T44" fmla="*/ 899370 w 2756"/>
              <a:gd name="T45" fmla="*/ 450099 h 2756"/>
              <a:gd name="T46" fmla="*/ 899370 w 2756"/>
              <a:gd name="T47" fmla="*/ 341004 h 2756"/>
              <a:gd name="T48" fmla="*/ 904591 w 2756"/>
              <a:gd name="T49" fmla="*/ 333818 h 2756"/>
              <a:gd name="T50" fmla="*/ 956151 w 2756"/>
              <a:gd name="T51" fmla="*/ 282210 h 2756"/>
              <a:gd name="T52" fmla="*/ 1513525 w 2756"/>
              <a:gd name="T53" fmla="*/ 840098 h 2756"/>
              <a:gd name="T54" fmla="*/ 1461312 w 2756"/>
              <a:gd name="T55" fmla="*/ 891053 h 275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756" h="2756">
                <a:moveTo>
                  <a:pt x="2494" y="1116"/>
                </a:moveTo>
                <a:cubicBezTo>
                  <a:pt x="1637" y="259"/>
                  <a:pt x="1637" y="259"/>
                  <a:pt x="1637" y="259"/>
                </a:cubicBezTo>
                <a:cubicBezTo>
                  <a:pt x="1894" y="0"/>
                  <a:pt x="1894" y="0"/>
                  <a:pt x="1894" y="0"/>
                </a:cubicBezTo>
                <a:cubicBezTo>
                  <a:pt x="2756" y="861"/>
                  <a:pt x="2756" y="861"/>
                  <a:pt x="2756" y="861"/>
                </a:cubicBezTo>
                <a:lnTo>
                  <a:pt x="2494" y="1116"/>
                </a:lnTo>
                <a:close/>
                <a:moveTo>
                  <a:pt x="2239" y="1364"/>
                </a:moveTo>
                <a:cubicBezTo>
                  <a:pt x="2233" y="1370"/>
                  <a:pt x="2228" y="1373"/>
                  <a:pt x="2223" y="1378"/>
                </a:cubicBezTo>
                <a:cubicBezTo>
                  <a:pt x="2067" y="1378"/>
                  <a:pt x="2067" y="1378"/>
                  <a:pt x="2067" y="1378"/>
                </a:cubicBezTo>
                <a:cubicBezTo>
                  <a:pt x="1894" y="1378"/>
                  <a:pt x="1894" y="1378"/>
                  <a:pt x="1894" y="1378"/>
                </a:cubicBezTo>
                <a:cubicBezTo>
                  <a:pt x="1722" y="2067"/>
                  <a:pt x="1722" y="2067"/>
                  <a:pt x="1722" y="2067"/>
                </a:cubicBezTo>
                <a:cubicBezTo>
                  <a:pt x="344" y="2756"/>
                  <a:pt x="344" y="2756"/>
                  <a:pt x="344" y="2756"/>
                </a:cubicBezTo>
                <a:cubicBezTo>
                  <a:pt x="172" y="2756"/>
                  <a:pt x="172" y="2756"/>
                  <a:pt x="172" y="2756"/>
                </a:cubicBezTo>
                <a:cubicBezTo>
                  <a:pt x="720" y="2208"/>
                  <a:pt x="720" y="2208"/>
                  <a:pt x="720" y="2208"/>
                </a:cubicBezTo>
                <a:cubicBezTo>
                  <a:pt x="763" y="2228"/>
                  <a:pt x="810" y="2239"/>
                  <a:pt x="861" y="2239"/>
                </a:cubicBezTo>
                <a:cubicBezTo>
                  <a:pt x="1051" y="2239"/>
                  <a:pt x="1205" y="2085"/>
                  <a:pt x="1205" y="1895"/>
                </a:cubicBezTo>
                <a:cubicBezTo>
                  <a:pt x="1205" y="1705"/>
                  <a:pt x="1051" y="1550"/>
                  <a:pt x="861" y="1550"/>
                </a:cubicBezTo>
                <a:cubicBezTo>
                  <a:pt x="671" y="1550"/>
                  <a:pt x="516" y="1705"/>
                  <a:pt x="516" y="1895"/>
                </a:cubicBezTo>
                <a:cubicBezTo>
                  <a:pt x="516" y="1945"/>
                  <a:pt x="528" y="1993"/>
                  <a:pt x="547" y="2036"/>
                </a:cubicBezTo>
                <a:cubicBezTo>
                  <a:pt x="0" y="2584"/>
                  <a:pt x="0" y="2584"/>
                  <a:pt x="0" y="2584"/>
                </a:cubicBezTo>
                <a:cubicBezTo>
                  <a:pt x="0" y="2412"/>
                  <a:pt x="0" y="2412"/>
                  <a:pt x="0" y="2412"/>
                </a:cubicBezTo>
                <a:cubicBezTo>
                  <a:pt x="689" y="1034"/>
                  <a:pt x="689" y="1034"/>
                  <a:pt x="689" y="1034"/>
                </a:cubicBezTo>
                <a:cubicBezTo>
                  <a:pt x="1378" y="861"/>
                  <a:pt x="1378" y="861"/>
                  <a:pt x="1378" y="861"/>
                </a:cubicBezTo>
                <a:cubicBezTo>
                  <a:pt x="1378" y="689"/>
                  <a:pt x="1378" y="689"/>
                  <a:pt x="1378" y="689"/>
                </a:cubicBezTo>
                <a:cubicBezTo>
                  <a:pt x="1378" y="522"/>
                  <a:pt x="1378" y="522"/>
                  <a:pt x="1378" y="522"/>
                </a:cubicBezTo>
                <a:cubicBezTo>
                  <a:pt x="1381" y="518"/>
                  <a:pt x="1382" y="515"/>
                  <a:pt x="1386" y="511"/>
                </a:cubicBezTo>
                <a:cubicBezTo>
                  <a:pt x="1465" y="432"/>
                  <a:pt x="1465" y="432"/>
                  <a:pt x="1465" y="432"/>
                </a:cubicBezTo>
                <a:cubicBezTo>
                  <a:pt x="2319" y="1286"/>
                  <a:pt x="2319" y="1286"/>
                  <a:pt x="2319" y="1286"/>
                </a:cubicBezTo>
                <a:lnTo>
                  <a:pt x="2239" y="1364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544320" y="1762125"/>
            <a:ext cx="9102725" cy="4213225"/>
          </a:xfrm>
          <a:custGeom>
            <a:avLst/>
            <a:gdLst>
              <a:gd name="connsiteX0" fmla="*/ 0 w 8346147"/>
              <a:gd name="connsiteY0" fmla="*/ 0 h 3682303"/>
              <a:gd name="connsiteX1" fmla="*/ 1833560 w 8346147"/>
              <a:gd name="connsiteY1" fmla="*/ 0 h 3682303"/>
              <a:gd name="connsiteX2" fmla="*/ 1833560 w 8346147"/>
              <a:gd name="connsiteY2" fmla="*/ 847088 h 3682303"/>
              <a:gd name="connsiteX3" fmla="*/ 6455437 w 8346147"/>
              <a:gd name="connsiteY3" fmla="*/ 847088 h 3682303"/>
              <a:gd name="connsiteX4" fmla="*/ 6455437 w 8346147"/>
              <a:gd name="connsiteY4" fmla="*/ 0 h 3682303"/>
              <a:gd name="connsiteX5" fmla="*/ 8346147 w 8346147"/>
              <a:gd name="connsiteY5" fmla="*/ 0 h 3682303"/>
              <a:gd name="connsiteX6" fmla="*/ 8346147 w 8346147"/>
              <a:gd name="connsiteY6" fmla="*/ 3682303 h 3682303"/>
              <a:gd name="connsiteX7" fmla="*/ 0 w 8346147"/>
              <a:gd name="connsiteY7" fmla="*/ 3682303 h 3682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46147" h="3682303">
                <a:moveTo>
                  <a:pt x="0" y="0"/>
                </a:moveTo>
                <a:lnTo>
                  <a:pt x="1833560" y="0"/>
                </a:lnTo>
                <a:lnTo>
                  <a:pt x="1833560" y="847088"/>
                </a:lnTo>
                <a:lnTo>
                  <a:pt x="6455437" y="847088"/>
                </a:lnTo>
                <a:lnTo>
                  <a:pt x="6455437" y="0"/>
                </a:lnTo>
                <a:lnTo>
                  <a:pt x="8346147" y="0"/>
                </a:lnTo>
                <a:lnTo>
                  <a:pt x="8346147" y="3682303"/>
                </a:lnTo>
                <a:lnTo>
                  <a:pt x="0" y="3682303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5198745" y="998220"/>
            <a:ext cx="17951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作用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77084" y="2808286"/>
            <a:ext cx="8037195" cy="2120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移动界面的版式设计，是将文字、图形图像、色彩、动画、视频图像等传达要素，根据特定的内容和主题，在界面限定的范围中，运用造型元素和形式原理进行视觉的关联与配置，从而将设计意图以视觉形式表现出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虽然在移动应用中是以用户的操作和使用体验为主，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优秀的版式布局可以</a:t>
            </a:r>
            <a:r>
              <a:rPr lang="zh-CN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为用户创造良好的阅读和使用体验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0268676" y="412225"/>
            <a:ext cx="1208948" cy="1208948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笔尖"/>
          <p:cNvSpPr/>
          <p:nvPr/>
        </p:nvSpPr>
        <p:spPr bwMode="auto">
          <a:xfrm>
            <a:off x="10540365" y="628340"/>
            <a:ext cx="762000" cy="822960"/>
          </a:xfrm>
          <a:custGeom>
            <a:avLst/>
            <a:gdLst>
              <a:gd name="T0" fmla="*/ 1627741 w 2756"/>
              <a:gd name="T1" fmla="*/ 729043 h 2756"/>
              <a:gd name="T2" fmla="*/ 1068409 w 2756"/>
              <a:gd name="T3" fmla="*/ 169196 h 2756"/>
              <a:gd name="T4" fmla="*/ 1236144 w 2756"/>
              <a:gd name="T5" fmla="*/ 0 h 2756"/>
              <a:gd name="T6" fmla="*/ 1798739 w 2756"/>
              <a:gd name="T7" fmla="*/ 562461 h 2756"/>
              <a:gd name="T8" fmla="*/ 1627741 w 2756"/>
              <a:gd name="T9" fmla="*/ 729043 h 2756"/>
              <a:gd name="T10" fmla="*/ 1461312 w 2756"/>
              <a:gd name="T11" fmla="*/ 891053 h 2756"/>
              <a:gd name="T12" fmla="*/ 1450870 w 2756"/>
              <a:gd name="T13" fmla="*/ 900199 h 2756"/>
              <a:gd name="T14" fmla="*/ 1349054 w 2756"/>
              <a:gd name="T15" fmla="*/ 900199 h 2756"/>
              <a:gd name="T16" fmla="*/ 1236144 w 2756"/>
              <a:gd name="T17" fmla="*/ 900199 h 2756"/>
              <a:gd name="T18" fmla="*/ 1123886 w 2756"/>
              <a:gd name="T19" fmla="*/ 1350298 h 2756"/>
              <a:gd name="T20" fmla="*/ 224516 w 2756"/>
              <a:gd name="T21" fmla="*/ 1800397 h 2756"/>
              <a:gd name="T22" fmla="*/ 112258 w 2756"/>
              <a:gd name="T23" fmla="*/ 1800397 h 2756"/>
              <a:gd name="T24" fmla="*/ 469917 w 2756"/>
              <a:gd name="T25" fmla="*/ 1442408 h 2756"/>
              <a:gd name="T26" fmla="*/ 561943 w 2756"/>
              <a:gd name="T27" fmla="*/ 1462659 h 2756"/>
              <a:gd name="T28" fmla="*/ 786459 w 2756"/>
              <a:gd name="T29" fmla="*/ 1237936 h 2756"/>
              <a:gd name="T30" fmla="*/ 561943 w 2756"/>
              <a:gd name="T31" fmla="*/ 1012560 h 2756"/>
              <a:gd name="T32" fmla="*/ 336774 w 2756"/>
              <a:gd name="T33" fmla="*/ 1237936 h 2756"/>
              <a:gd name="T34" fmla="*/ 357007 w 2756"/>
              <a:gd name="T35" fmla="*/ 1330047 h 2756"/>
              <a:gd name="T36" fmla="*/ 0 w 2756"/>
              <a:gd name="T37" fmla="*/ 1688036 h 2756"/>
              <a:gd name="T38" fmla="*/ 0 w 2756"/>
              <a:gd name="T39" fmla="*/ 1575674 h 2756"/>
              <a:gd name="T40" fmla="*/ 449685 w 2756"/>
              <a:gd name="T41" fmla="*/ 675476 h 2756"/>
              <a:gd name="T42" fmla="*/ 899370 w 2756"/>
              <a:gd name="T43" fmla="*/ 562461 h 2756"/>
              <a:gd name="T44" fmla="*/ 899370 w 2756"/>
              <a:gd name="T45" fmla="*/ 450099 h 2756"/>
              <a:gd name="T46" fmla="*/ 899370 w 2756"/>
              <a:gd name="T47" fmla="*/ 341004 h 2756"/>
              <a:gd name="T48" fmla="*/ 904591 w 2756"/>
              <a:gd name="T49" fmla="*/ 333818 h 2756"/>
              <a:gd name="T50" fmla="*/ 956151 w 2756"/>
              <a:gd name="T51" fmla="*/ 282210 h 2756"/>
              <a:gd name="T52" fmla="*/ 1513525 w 2756"/>
              <a:gd name="T53" fmla="*/ 840098 h 2756"/>
              <a:gd name="T54" fmla="*/ 1461312 w 2756"/>
              <a:gd name="T55" fmla="*/ 891053 h 275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756" h="2756">
                <a:moveTo>
                  <a:pt x="2494" y="1116"/>
                </a:moveTo>
                <a:cubicBezTo>
                  <a:pt x="1637" y="259"/>
                  <a:pt x="1637" y="259"/>
                  <a:pt x="1637" y="259"/>
                </a:cubicBezTo>
                <a:cubicBezTo>
                  <a:pt x="1894" y="0"/>
                  <a:pt x="1894" y="0"/>
                  <a:pt x="1894" y="0"/>
                </a:cubicBezTo>
                <a:cubicBezTo>
                  <a:pt x="2756" y="861"/>
                  <a:pt x="2756" y="861"/>
                  <a:pt x="2756" y="861"/>
                </a:cubicBezTo>
                <a:lnTo>
                  <a:pt x="2494" y="1116"/>
                </a:lnTo>
                <a:close/>
                <a:moveTo>
                  <a:pt x="2239" y="1364"/>
                </a:moveTo>
                <a:cubicBezTo>
                  <a:pt x="2233" y="1370"/>
                  <a:pt x="2228" y="1373"/>
                  <a:pt x="2223" y="1378"/>
                </a:cubicBezTo>
                <a:cubicBezTo>
                  <a:pt x="2067" y="1378"/>
                  <a:pt x="2067" y="1378"/>
                  <a:pt x="2067" y="1378"/>
                </a:cubicBezTo>
                <a:cubicBezTo>
                  <a:pt x="1894" y="1378"/>
                  <a:pt x="1894" y="1378"/>
                  <a:pt x="1894" y="1378"/>
                </a:cubicBezTo>
                <a:cubicBezTo>
                  <a:pt x="1722" y="2067"/>
                  <a:pt x="1722" y="2067"/>
                  <a:pt x="1722" y="2067"/>
                </a:cubicBezTo>
                <a:cubicBezTo>
                  <a:pt x="344" y="2756"/>
                  <a:pt x="344" y="2756"/>
                  <a:pt x="344" y="2756"/>
                </a:cubicBezTo>
                <a:cubicBezTo>
                  <a:pt x="172" y="2756"/>
                  <a:pt x="172" y="2756"/>
                  <a:pt x="172" y="2756"/>
                </a:cubicBezTo>
                <a:cubicBezTo>
                  <a:pt x="720" y="2208"/>
                  <a:pt x="720" y="2208"/>
                  <a:pt x="720" y="2208"/>
                </a:cubicBezTo>
                <a:cubicBezTo>
                  <a:pt x="763" y="2228"/>
                  <a:pt x="810" y="2239"/>
                  <a:pt x="861" y="2239"/>
                </a:cubicBezTo>
                <a:cubicBezTo>
                  <a:pt x="1051" y="2239"/>
                  <a:pt x="1205" y="2085"/>
                  <a:pt x="1205" y="1895"/>
                </a:cubicBezTo>
                <a:cubicBezTo>
                  <a:pt x="1205" y="1705"/>
                  <a:pt x="1051" y="1550"/>
                  <a:pt x="861" y="1550"/>
                </a:cubicBezTo>
                <a:cubicBezTo>
                  <a:pt x="671" y="1550"/>
                  <a:pt x="516" y="1705"/>
                  <a:pt x="516" y="1895"/>
                </a:cubicBezTo>
                <a:cubicBezTo>
                  <a:pt x="516" y="1945"/>
                  <a:pt x="528" y="1993"/>
                  <a:pt x="547" y="2036"/>
                </a:cubicBezTo>
                <a:cubicBezTo>
                  <a:pt x="0" y="2584"/>
                  <a:pt x="0" y="2584"/>
                  <a:pt x="0" y="2584"/>
                </a:cubicBezTo>
                <a:cubicBezTo>
                  <a:pt x="0" y="2412"/>
                  <a:pt x="0" y="2412"/>
                  <a:pt x="0" y="2412"/>
                </a:cubicBezTo>
                <a:cubicBezTo>
                  <a:pt x="689" y="1034"/>
                  <a:pt x="689" y="1034"/>
                  <a:pt x="689" y="1034"/>
                </a:cubicBezTo>
                <a:cubicBezTo>
                  <a:pt x="1378" y="861"/>
                  <a:pt x="1378" y="861"/>
                  <a:pt x="1378" y="861"/>
                </a:cubicBezTo>
                <a:cubicBezTo>
                  <a:pt x="1378" y="689"/>
                  <a:pt x="1378" y="689"/>
                  <a:pt x="1378" y="689"/>
                </a:cubicBezTo>
                <a:cubicBezTo>
                  <a:pt x="1378" y="522"/>
                  <a:pt x="1378" y="522"/>
                  <a:pt x="1378" y="522"/>
                </a:cubicBezTo>
                <a:cubicBezTo>
                  <a:pt x="1381" y="518"/>
                  <a:pt x="1382" y="515"/>
                  <a:pt x="1386" y="511"/>
                </a:cubicBezTo>
                <a:cubicBezTo>
                  <a:pt x="1465" y="432"/>
                  <a:pt x="1465" y="432"/>
                  <a:pt x="1465" y="432"/>
                </a:cubicBezTo>
                <a:cubicBezTo>
                  <a:pt x="2319" y="1286"/>
                  <a:pt x="2319" y="1286"/>
                  <a:pt x="2319" y="1286"/>
                </a:cubicBezTo>
                <a:lnTo>
                  <a:pt x="2239" y="1364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577812" y="0"/>
            <a:ext cx="7922260" cy="6871595"/>
            <a:chOff x="2577812" y="0"/>
            <a:chExt cx="7922260" cy="6871595"/>
          </a:xfrm>
          <a:noFill/>
        </p:grpSpPr>
        <p:cxnSp>
          <p:nvCxnSpPr>
            <p:cNvPr id="9" name="直接连接符 8"/>
            <p:cNvCxnSpPr/>
            <p:nvPr/>
          </p:nvCxnSpPr>
          <p:spPr>
            <a:xfrm flipV="1">
              <a:off x="4351237" y="0"/>
              <a:ext cx="726598" cy="2446108"/>
            </a:xfrm>
            <a:prstGeom prst="lin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4565432" y="223735"/>
              <a:ext cx="611136" cy="2057403"/>
            </a:xfrm>
            <a:prstGeom prst="lin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4362021" y="483949"/>
              <a:ext cx="400200" cy="1347284"/>
            </a:xfrm>
            <a:prstGeom prst="lin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2577812" y="4366721"/>
              <a:ext cx="744054" cy="2504874"/>
            </a:xfrm>
            <a:prstGeom prst="lin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2809463" y="4590456"/>
              <a:ext cx="611136" cy="2057403"/>
            </a:xfrm>
            <a:prstGeom prst="lin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2606052" y="4850670"/>
              <a:ext cx="400200" cy="1347284"/>
            </a:xfrm>
            <a:prstGeom prst="lin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/>
            <p:nvPr/>
          </p:nvSpPr>
          <p:spPr>
            <a:xfrm>
              <a:off x="5379432" y="3044190"/>
              <a:ext cx="5120640" cy="144655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常见的版式布局</a:t>
              </a:r>
              <a:r>
                <a:rPr lang="zh-CN" altLang="en-US" sz="4400" dirty="0" smtClean="0">
                  <a:solidFill>
                    <a:schemeClr val="bg1"/>
                  </a:solidFill>
                  <a:cs typeface="+mn-ea"/>
                  <a:sym typeface="+mn-lt"/>
                </a:rPr>
                <a:t>加</a:t>
              </a:r>
              <a:r>
                <a:rPr lang="zh-CN" altLang="en-US" sz="4400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  <a:endParaRPr lang="zh-CN" altLang="en-US" sz="4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等腰三角形 4"/>
          <p:cNvSpPr/>
          <p:nvPr/>
        </p:nvSpPr>
        <p:spPr>
          <a:xfrm rot="10800000">
            <a:off x="2809460" y="2814951"/>
            <a:ext cx="2157343" cy="1775550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 rot="10800000">
            <a:off x="2910493" y="2745743"/>
            <a:ext cx="2157343" cy="1775551"/>
          </a:xfrm>
          <a:prstGeom prst="triangl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989705" y="3105785"/>
            <a:ext cx="809625" cy="13220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8000" b="1" dirty="0"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lt"/>
                <a:sym typeface="+mn-ea"/>
              </a:rPr>
              <a:t>1</a:t>
            </a:r>
            <a:endParaRPr lang="en-US" altLang="zh-CN" sz="8000" b="1" dirty="0"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j-lt"/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476251"/>
            <a:ext cx="10515600" cy="1179895"/>
          </a:xfrm>
        </p:spPr>
        <p:txBody>
          <a:bodyPr>
            <a:normAutofit/>
          </a:bodyPr>
          <a:lstStyle/>
          <a:p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视觉</a:t>
            </a:r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流动顺序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678170" y="631190"/>
            <a:ext cx="5675630" cy="4351655"/>
          </a:xfrm>
        </p:spPr>
        <p:txBody>
          <a:bodyPr>
            <a:noAutofit/>
          </a:bodyPr>
          <a:lstStyle/>
          <a:p>
            <a:pPr marL="0" lvl="0" indent="0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视觉流程是版式设计的重要</a:t>
            </a:r>
            <a:r>
              <a:rPr lang="zh-CN" altLang="en-US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内容。优秀的版式可以引导观者的视觉流动顺序。</a:t>
            </a:r>
            <a:endParaRPr lang="en-US" altLang="zh-CN" sz="18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lvl="0" indent="0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人们</a:t>
            </a:r>
            <a:r>
              <a:rPr lang="zh-CN" alt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的视觉运动是积极主动的，具有很</a:t>
            </a:r>
            <a:r>
              <a:rPr lang="zh-CN" altLang="en-US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强的</a:t>
            </a:r>
            <a:r>
              <a:rPr lang="zh-CN" alt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自由</a:t>
            </a:r>
            <a:r>
              <a:rPr lang="zh-CN" altLang="en-US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选择性</a:t>
            </a:r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往往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是选择所感兴趣的视觉物象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，而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忽略其他要素，从而造成视觉流程的不规划性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与不稳定性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lvl="0" indent="0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人的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视线总是最先对准刺激力强度最大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之处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，然后按照视觉物象各构成要素刺激度由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强到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弱的流动，形成一定的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顺序。</a:t>
            </a:r>
            <a:r>
              <a:rPr lang="zh-CN" altLang="en-US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此外，视线还要</a:t>
            </a:r>
            <a:r>
              <a:rPr lang="zh-CN" alt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受到人的生理及</a:t>
            </a:r>
            <a:r>
              <a:rPr lang="zh-CN" altLang="en-US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心理的</a:t>
            </a:r>
            <a:r>
              <a:rPr lang="zh-CN" alt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影响</a:t>
            </a:r>
            <a:r>
              <a:rPr lang="zh-CN" altLang="en-US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1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2"/>
          <p:cNvSpPr txBox="1"/>
          <p:nvPr/>
        </p:nvSpPr>
        <p:spPr>
          <a:xfrm flipH="1">
            <a:off x="3179232" y="1738311"/>
            <a:ext cx="6616700" cy="3000821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>
              <a:lnSpc>
                <a:spcPct val="150000"/>
              </a:lnSpc>
              <a:spcBef>
                <a:spcPct val="0"/>
              </a:spcBef>
            </a:pP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视觉规律：</a:t>
            </a:r>
            <a:endParaRPr lang="en-US" altLang="zh-CN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</a:pP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垂直线会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引导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视线上下流动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水平线则会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引导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视线左右流动；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矩形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的视线流动是向四方发射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圆形的视线流动是辐射状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三角形随着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顶角之方向使视线产生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流动；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斜线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比垂直线、水平线有更强的视觉诉求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力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2586000" y="1125538"/>
            <a:ext cx="0" cy="5018087"/>
          </a:xfrm>
          <a:prstGeom prst="line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í$ļíḑe"/>
          <p:cNvSpPr txBox="1"/>
          <p:nvPr/>
        </p:nvSpPr>
        <p:spPr bwMode="auto">
          <a:xfrm>
            <a:off x="580830" y="1270360"/>
            <a:ext cx="1765014" cy="889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线型</a:t>
            </a:r>
            <a:endParaRPr lang="en-US" altLang="zh-CN" sz="24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spcBef>
                <a:spcPct val="0"/>
              </a:spcBef>
            </a:pP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视觉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流程</a:t>
            </a:r>
            <a:endParaRPr lang="en-US" altLang="zh-CN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 flipH="1">
            <a:off x="3675470" y="1342481"/>
            <a:ext cx="6616700" cy="383095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线型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视觉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流程即单向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视觉流程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分为直线视觉流程和曲线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视觉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流程两类。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、直线视觉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流程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使页面的流动线更为简明，直接地诉求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主题内容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，有简洁而强烈的视觉效果。直线视觉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流程表现为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竖、横、斜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三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种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形式。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、曲线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视觉流程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曲线视觉流程，是由视觉要素随弧线或回旋线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运动而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形成的。它不如直线视觉流程直接简明，但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更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具流畅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的美感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内容占位符 5" descr="C:\Users\Administrator\Desktop\t01d498b3e8e1b75527.jpgt01d498b3e8e1b75527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4398010" y="3223895"/>
            <a:ext cx="8006715" cy="4011930"/>
          </a:xfrm>
          <a:prstGeom prst="rect">
            <a:avLst/>
          </a:prstGeom>
        </p:spPr>
      </p:pic>
      <p:pic>
        <p:nvPicPr>
          <p:cNvPr id="29697" name="Picture 4" descr="C:\Users\Administrator\Desktop\ikeaholidays3.preview.jpgikeaholidays3.preview"/>
          <p:cNvPicPr>
            <a:picLocks noGrp="1"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625340" y="-100965"/>
            <a:ext cx="7562215" cy="3584575"/>
          </a:xfrm>
          <a:prstGeom prst="rect">
            <a:avLst/>
          </a:prstGeom>
        </p:spPr>
      </p:pic>
      <p:pic>
        <p:nvPicPr>
          <p:cNvPr id="5" name="内容占位符 3" descr="5ab41dbade1ce5c1f04e2fb9325d51fa902a3a081de6d-D1paJU_fw65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6670" y="-24765"/>
            <a:ext cx="4652010" cy="688721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DOC_GUID" val="{44916fdc-3531-4560-afa2-07145d7443fb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1619</Words>
  <Application>WPS 演示</Application>
  <PresentationFormat>自定义</PresentationFormat>
  <Paragraphs>97</Paragraphs>
  <Slides>20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Wingdings</vt:lpstr>
      <vt:lpstr>微软雅黑 Light</vt:lpstr>
      <vt:lpstr>Calibri</vt:lpstr>
      <vt:lpstr>Arial Unicode MS</vt:lpstr>
      <vt:lpstr>幼圆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视觉流动顺序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王 </cp:lastModifiedBy>
  <cp:revision>219</cp:revision>
  <dcterms:created xsi:type="dcterms:W3CDTF">2018-08-02T06:04:00Z</dcterms:created>
  <dcterms:modified xsi:type="dcterms:W3CDTF">2019-12-03T11:44:30Z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