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notesMasterIdLst>
    <p:notesMasterId r:id="rId17"/>
  </p:notesMasterIdLst>
  <p:sldIdLst>
    <p:sldId id="256" r:id="rId4"/>
    <p:sldId id="285" r:id="rId5"/>
    <p:sldId id="295" r:id="rId6"/>
    <p:sldId id="296" r:id="rId7"/>
    <p:sldId id="329" r:id="rId8"/>
    <p:sldId id="331" r:id="rId9"/>
    <p:sldId id="257" r:id="rId10"/>
    <p:sldId id="330" r:id="rId11"/>
    <p:sldId id="332" r:id="rId12"/>
    <p:sldId id="334" r:id="rId13"/>
    <p:sldId id="333" r:id="rId14"/>
    <p:sldId id="335" r:id="rId15"/>
    <p:sldId id="262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7"/>
    <p:restoredTop sz="94585"/>
  </p:normalViewPr>
  <p:slideViewPr>
    <p:cSldViewPr snapToGrid="0" snapToObjects="1">
      <p:cViewPr>
        <p:scale>
          <a:sx n="91" d="100"/>
          <a:sy n="91" d="100"/>
        </p:scale>
        <p:origin x="-24" y="144"/>
      </p:cViewPr>
      <p:guideLst/>
    </p:cSldViewPr>
  </p:slideViewPr>
  <p:outlineViewPr>
    <p:cViewPr>
      <p:scale>
        <a:sx n="33" d="100"/>
        <a:sy n="33" d="100"/>
      </p:scale>
      <p:origin x="0" y="-14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17AE1-1065-5447-BEAB-DEED26450C3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D2F134-EB43-0448-9001-86F769C01B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D2F134-EB43-0448-9001-86F769C01B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1400906" y="2581697"/>
            <a:ext cx="10506455" cy="15384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7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界面设计</a:t>
            </a:r>
            <a:r>
              <a:rPr lang="zh-CN" altLang="en-US" sz="7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概述</a:t>
            </a:r>
            <a:endParaRPr lang="zh-CN" altLang="en-US" sz="7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HCI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（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human-computer interaction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）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6176" y="2415813"/>
            <a:ext cx="8717280" cy="906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zh-CN" altLang="en-US" sz="2400" b="1" dirty="0">
                <a:sym typeface="+mn-ea"/>
              </a:rPr>
              <a:t>研究</a:t>
            </a:r>
            <a:r>
              <a:rPr kumimoji="1" lang="en-US" altLang="zh-CN" sz="2400" b="1" dirty="0">
                <a:sym typeface="+mn-ea"/>
              </a:rPr>
              <a:t>系统与用户之间的交互关系。这里的系统可以指代各种各样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的机器，也可以指代计算机系统界面和软件界面。</a:t>
            </a:r>
            <a:endParaRPr kumimoji="1" lang="en-US" altLang="zh-CN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WIMP</a:t>
            </a:r>
            <a:r>
              <a:rPr kumimoji="1" 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（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Windows icon menu  pointer</a:t>
            </a:r>
            <a:r>
              <a:rPr kumimoji="1" 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）</a:t>
            </a:r>
            <a:endParaRPr kumimoji="1" 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983" y="2415813"/>
            <a:ext cx="9084945" cy="906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是指基于PC的人机交互方式，它包括：窗口、图标、菜单、指针，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wimp界面本质也属于图形用户界面。</a:t>
            </a:r>
            <a:endParaRPr kumimoji="1" lang="en-US" altLang="zh-CN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altLang="zh-CN" sz="3600" b="1" dirty="0">
                <a:sym typeface="+mn-ea"/>
              </a:rPr>
              <a:t>MUI</a:t>
            </a:r>
            <a:r>
              <a:rPr kumimoji="1" lang="zh-CN" altLang="en-US" sz="3600" b="1" dirty="0">
                <a:sym typeface="+mn-ea"/>
              </a:rPr>
              <a:t>（</a:t>
            </a:r>
            <a:r>
              <a:rPr kumimoji="1" lang="en-US" altLang="zh-CN" sz="3600" b="1" dirty="0">
                <a:sym typeface="+mn-ea"/>
              </a:rPr>
              <a:t>multiple user interface</a:t>
            </a:r>
            <a:r>
              <a:rPr kumimoji="1" lang="zh-CN" altLang="en-US" sz="3600" b="1" dirty="0">
                <a:sym typeface="+mn-ea"/>
              </a:rPr>
              <a:t>）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  <a:sym typeface="+mn-ea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881" y="2415813"/>
            <a:ext cx="102171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多通道用户界面，在MUI范式下，语音、手势、图像多种交互方式相结合。</a:t>
            </a:r>
            <a:endParaRPr kumimoji="1" lang="en-US" altLang="zh-CN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9620" y="2502535"/>
            <a:ext cx="73996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400"/>
              <a:t>随着计算机硬件技术的发展和人机交互技术的成熟，未来的用户界面以及交互方式必将会朝着自然化的方向发展。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841248" y="1181608"/>
            <a:ext cx="3696885" cy="12319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课程内容</a:t>
            </a:r>
            <a:endParaRPr lang="zh-CN" altLang="en-US" sz="4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8" name="Rectangle 4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5953" y="2899927"/>
            <a:ext cx="10451592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" name="Rectangle 4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841248" y="2776031"/>
            <a:ext cx="1873457" cy="137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1248" y="3252603"/>
            <a:ext cx="10509504" cy="2905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altLang="zh-CN" sz="2000" b="1" dirty="0">
                <a:sym typeface="+mn-ea"/>
              </a:rPr>
              <a:t>1.</a:t>
            </a:r>
            <a:r>
              <a:rPr lang="zh-CN" altLang="en-US" sz="2000" b="1" dirty="0">
                <a:sym typeface="+mn-ea"/>
              </a:rPr>
              <a:t>视觉设计</a:t>
            </a:r>
            <a:endParaRPr lang="en-US" altLang="zh-CN" sz="2000" dirty="0">
              <a:sym typeface="+mn-ea"/>
            </a:endParaRP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ym typeface="+mn-ea"/>
              </a:rPr>
              <a:t>UI</a:t>
            </a:r>
            <a:r>
              <a:rPr lang="zh-CN" altLang="en-US" sz="2000" dirty="0">
                <a:sym typeface="+mn-ea"/>
              </a:rPr>
              <a:t>图标、组件、切图适配、</a:t>
            </a:r>
            <a:r>
              <a:rPr lang="en-US" altLang="zh-CN" sz="2000" dirty="0">
                <a:sym typeface="+mn-ea"/>
              </a:rPr>
              <a:t>Android</a:t>
            </a:r>
            <a:r>
              <a:rPr lang="zh-CN" altLang="en-US" sz="2000" dirty="0">
                <a:sym typeface="+mn-ea"/>
              </a:rPr>
              <a:t>与</a:t>
            </a:r>
            <a:r>
              <a:rPr lang="en-US" altLang="zh-CN" sz="2000" dirty="0">
                <a:sym typeface="+mn-ea"/>
              </a:rPr>
              <a:t>iOS</a:t>
            </a:r>
            <a:r>
              <a:rPr lang="zh-CN" altLang="en-US" sz="2000" dirty="0">
                <a:sym typeface="+mn-ea"/>
              </a:rPr>
              <a:t>设计规范</a:t>
            </a:r>
            <a:endParaRPr lang="en-US" altLang="zh-CN" sz="2000" dirty="0">
              <a:sym typeface="+mn-ea"/>
            </a:endParaRP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altLang="zh-CN" sz="2000" b="1" dirty="0">
                <a:sym typeface="+mn-ea"/>
              </a:rPr>
              <a:t>2.</a:t>
            </a:r>
            <a:r>
              <a:rPr lang="zh-CN" altLang="en-US" sz="2000" b="1" dirty="0">
                <a:sym typeface="+mn-ea"/>
              </a:rPr>
              <a:t>用户体验研究</a:t>
            </a:r>
            <a:endParaRPr lang="en-US" altLang="zh-CN" sz="2000" dirty="0">
              <a:sym typeface="+mn-ea"/>
            </a:endParaRP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用户研究、竞品分析</a:t>
            </a:r>
            <a:endParaRPr lang="en-US" altLang="zh-CN" sz="2000" dirty="0"/>
          </a:p>
          <a:p>
            <a:pPr marL="228600"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altLang="zh-CN" sz="2000" b="1" dirty="0">
                <a:sym typeface="+mn-ea"/>
              </a:rPr>
              <a:t>3.</a:t>
            </a:r>
            <a:r>
              <a:rPr lang="zh-CN" altLang="en-US" sz="2000" b="1" dirty="0">
                <a:sym typeface="+mn-ea"/>
              </a:rPr>
              <a:t>交互设计</a:t>
            </a:r>
            <a:endParaRPr lang="en-US" altLang="zh-CN" sz="2000" dirty="0">
              <a:sym typeface="+mn-ea"/>
            </a:endParaRP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/>
              <a:t>原型图、交互原型软件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282740" y="1198504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界面设计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：</a:t>
            </a:r>
            <a:endParaRPr kumimoji="1" lang="en-US" alt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2740" y="2090830"/>
            <a:ext cx="89333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ea typeface="Source Han Sans CN" panose="020B0500000000000000" pitchFamily="34" charset="-128"/>
                <a:cs typeface="Times New Roman" panose="02020603050405020304" pitchFamily="18" charset="0"/>
              </a:rPr>
              <a:t>对软件交互、操作逻辑、图形界面的整体设计。</a:t>
            </a:r>
            <a:endParaRPr sz="2400" dirty="0">
              <a:ea typeface="Source Han Sans CN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2691765" y="3568065"/>
            <a:ext cx="1541780" cy="9150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物理界面</a:t>
            </a:r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5772785" y="3586480"/>
            <a:ext cx="1541780" cy="9150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虚拟界面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UI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发展历史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6176" y="2063388"/>
            <a:ext cx="17284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en-US" altLang="zh-CN" sz="2400" b="1" dirty="0"/>
              <a:t>1.</a:t>
            </a:r>
            <a:r>
              <a:rPr kumimoji="1" lang="zh-CN" altLang="en-US" sz="2400" b="1" dirty="0"/>
              <a:t> 穿孔纸带</a:t>
            </a:r>
            <a:endParaRPr kumimoji="1" lang="zh-CN" altLang="en-US" sz="2400" b="1" dirty="0"/>
          </a:p>
        </p:txBody>
      </p:sp>
      <p:pic>
        <p:nvPicPr>
          <p:cNvPr id="3" name="图片 2" descr="u=1315758921,3233915784&amp;fm=26&amp;gp=0"/>
          <p:cNvPicPr>
            <a:picLocks noChangeAspect="1"/>
          </p:cNvPicPr>
          <p:nvPr/>
        </p:nvPicPr>
        <p:blipFill>
          <a:blip r:embed="rId1"/>
          <a:srcRect l="6988"/>
          <a:stretch>
            <a:fillRect/>
          </a:stretch>
        </p:blipFill>
        <p:spPr>
          <a:xfrm>
            <a:off x="6469380" y="2791460"/>
            <a:ext cx="4961890" cy="3552190"/>
          </a:xfrm>
          <a:prstGeom prst="rect">
            <a:avLst/>
          </a:prstGeom>
        </p:spPr>
      </p:pic>
      <p:pic>
        <p:nvPicPr>
          <p:cNvPr id="4" name="图片 3" descr="U7917P2DT201211210826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040" y="2791460"/>
            <a:ext cx="4678045" cy="35521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63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UI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发展历史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6176" y="2063388"/>
            <a:ext cx="26428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2.</a:t>
            </a:r>
            <a:r>
              <a:rPr kumimoji="1" lang="zh-CN" altLang="en-US" sz="2400" b="1" dirty="0">
                <a:sym typeface="+mn-ea"/>
              </a:rPr>
              <a:t> 命令行用户界面</a:t>
            </a:r>
            <a:endParaRPr kumimoji="1" lang="zh-CN" altLang="en-US" sz="2400" b="1" dirty="0"/>
          </a:p>
        </p:txBody>
      </p:sp>
      <p:pic>
        <p:nvPicPr>
          <p:cNvPr id="3" name="图片 2" descr="20140709124332-1293697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9380" y="2727960"/>
            <a:ext cx="4124960" cy="3093720"/>
          </a:xfrm>
          <a:prstGeom prst="rect">
            <a:avLst/>
          </a:prstGeom>
        </p:spPr>
      </p:pic>
      <p:pic>
        <p:nvPicPr>
          <p:cNvPr id="4" name="图片 3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2778125"/>
            <a:ext cx="4055110" cy="30435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UI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发展历史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737402" y="580549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6176" y="2063388"/>
            <a:ext cx="23380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3.</a:t>
            </a:r>
            <a:r>
              <a:rPr kumimoji="1" lang="zh-CN" altLang="en-US" sz="2400" b="1" dirty="0">
                <a:sym typeface="+mn-ea"/>
              </a:rPr>
              <a:t> 图形用户界面</a:t>
            </a:r>
            <a:endParaRPr kumimoji="1" lang="zh-CN" altLang="en-US" sz="2400" b="1" dirty="0">
              <a:sym typeface="+mn-ea"/>
            </a:endParaRPr>
          </a:p>
        </p:txBody>
      </p:sp>
      <p:pic>
        <p:nvPicPr>
          <p:cNvPr id="6" name="图片 5" descr="timg (1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210" y="2692400"/>
            <a:ext cx="2673985" cy="2442210"/>
          </a:xfrm>
          <a:prstGeom prst="rect">
            <a:avLst/>
          </a:prstGeom>
        </p:spPr>
      </p:pic>
      <p:pic>
        <p:nvPicPr>
          <p:cNvPr id="7" name="图片 6" descr="timg (1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9540" y="2832100"/>
            <a:ext cx="3549650" cy="2218690"/>
          </a:xfrm>
          <a:prstGeom prst="rect">
            <a:avLst/>
          </a:prstGeom>
        </p:spPr>
      </p:pic>
      <p:pic>
        <p:nvPicPr>
          <p:cNvPr id="9" name="图片 8" descr="timg (ee16)"/>
          <p:cNvPicPr>
            <a:picLocks noChangeAspect="1"/>
          </p:cNvPicPr>
          <p:nvPr/>
        </p:nvPicPr>
        <p:blipFill>
          <a:blip r:embed="rId3"/>
          <a:srcRect l="10361" r="9897"/>
          <a:stretch>
            <a:fillRect/>
          </a:stretch>
        </p:blipFill>
        <p:spPr>
          <a:xfrm>
            <a:off x="4474845" y="2747645"/>
            <a:ext cx="3059430" cy="23025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30705" y="5367020"/>
            <a:ext cx="16808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施乐 Xerox star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64455" y="5339715"/>
            <a:ext cx="14376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Windows OS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769350" y="5367020"/>
            <a:ext cx="10147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Mac  OS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444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865953" y="1168778"/>
            <a:ext cx="3765921" cy="6669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1.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图形用户界面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的概念</a:t>
            </a:r>
            <a:endParaRPr kumimoji="1" lang="en-US" alt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22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5953" y="2899927"/>
            <a:ext cx="10451592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841248" y="2776031"/>
            <a:ext cx="1873457" cy="137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5953" y="3543761"/>
            <a:ext cx="10850559" cy="498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dirty="0">
                <a:latin typeface="Heiti SC Medium" pitchFamily="2" charset="-128"/>
                <a:ea typeface="Heiti SC Medium" pitchFamily="2" charset="-128"/>
              </a:rPr>
              <a:t>计算机以图形的方式显示用户界面，允许用户通过图形对计算机发出指令，计算机接收指令后，通过图形方式向用户反馈结果。</a:t>
            </a:r>
            <a:endParaRPr lang="zh-CN" altLang="en-US" sz="2400" dirty="0"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UX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与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UED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（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user experience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）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0486" y="2556783"/>
            <a:ext cx="7802880" cy="1353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用户体验，是指用户在使用产品过程中建立的主观感受，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影响用户体验的因素很多</a:t>
            </a:r>
            <a:r>
              <a:rPr kumimoji="1" lang="zh-CN" altLang="en-US" sz="2400" b="1" dirty="0">
                <a:sym typeface="+mn-ea"/>
              </a:rPr>
              <a:t>，</a:t>
            </a:r>
            <a:r>
              <a:rPr kumimoji="1" lang="en-US" altLang="zh-CN" sz="2400" b="1" dirty="0">
                <a:sym typeface="+mn-ea"/>
              </a:rPr>
              <a:t>例如系统，用户自身，使用环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境等。</a:t>
            </a:r>
            <a:endParaRPr kumimoji="1" lang="en-US" altLang="zh-CN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UCD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（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user centered design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）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6176" y="2497728"/>
            <a:ext cx="8729980" cy="1353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用户</a:t>
            </a:r>
            <a:r>
              <a:rPr kumimoji="1" lang="zh-CN" altLang="en-US" sz="2400" b="1" dirty="0">
                <a:sym typeface="+mn-ea"/>
              </a:rPr>
              <a:t>为中心的</a:t>
            </a:r>
            <a:r>
              <a:rPr kumimoji="1" lang="zh-CN" altLang="en-US" sz="2400" b="1" dirty="0">
                <a:sym typeface="+mn-ea"/>
              </a:rPr>
              <a:t>设计</a:t>
            </a:r>
            <a:r>
              <a:rPr kumimoji="1" lang="en-US" altLang="zh-CN" sz="2400" b="1" dirty="0">
                <a:sym typeface="+mn-ea"/>
              </a:rPr>
              <a:t>，它强调设计过程中以用户体验为设计决策的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中心，用户优先的设计模式。衡量UCD的维度有有效性、效率以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及用户满意度。</a:t>
            </a:r>
            <a:endParaRPr kumimoji="1" lang="en-US" altLang="zh-CN" sz="2400" b="1" dirty="0"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WPS 演示</Application>
  <PresentationFormat>宽屏</PresentationFormat>
  <Paragraphs>71</Paragraphs>
  <Slides>13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Heiti SC Medium</vt:lpstr>
      <vt:lpstr>Source Han Sans CN</vt:lpstr>
      <vt:lpstr>Times New Roman</vt:lpstr>
      <vt:lpstr>等线</vt:lpstr>
      <vt:lpstr>等线 Light</vt:lpstr>
      <vt:lpstr>微软雅黑</vt:lpstr>
      <vt:lpstr>Arial Unicode MS</vt:lpstr>
      <vt:lpstr>Yu Gothic UI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Aj687</dc:creator>
  <cp:lastModifiedBy> lweY</cp:lastModifiedBy>
  <cp:revision>33</cp:revision>
  <dcterms:created xsi:type="dcterms:W3CDTF">2019-12-02T05:33:00Z</dcterms:created>
  <dcterms:modified xsi:type="dcterms:W3CDTF">2022-09-07T02:29:14Z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7769BC6F817D40ADAA58931A74327300</vt:lpwstr>
  </property>
</Properties>
</file>