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92" r:id="rId2"/>
    <p:sldId id="293" r:id="rId3"/>
    <p:sldId id="298" r:id="rId4"/>
    <p:sldId id="326" r:id="rId5"/>
    <p:sldId id="278" r:id="rId6"/>
    <p:sldId id="317" r:id="rId7"/>
    <p:sldId id="319" r:id="rId8"/>
    <p:sldId id="310" r:id="rId9"/>
    <p:sldId id="311" r:id="rId10"/>
    <p:sldId id="308" r:id="rId11"/>
    <p:sldId id="309" r:id="rId12"/>
    <p:sldId id="325" r:id="rId13"/>
    <p:sldId id="322" r:id="rId14"/>
    <p:sldId id="323" r:id="rId15"/>
    <p:sldId id="306" r:id="rId1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a:srgbClr val="123E61"/>
    <a:srgbClr val="14436A"/>
    <a:srgbClr val="A6A6A6"/>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9" autoAdjust="0"/>
    <p:restoredTop sz="94660"/>
  </p:normalViewPr>
  <p:slideViewPr>
    <p:cSldViewPr>
      <p:cViewPr>
        <p:scale>
          <a:sx n="125" d="100"/>
          <a:sy n="125" d="100"/>
        </p:scale>
        <p:origin x="-1880" y="-80"/>
      </p:cViewPr>
      <p:guideLst>
        <p:guide orient="horz" pos="1660"/>
        <p:guide pos="2894"/>
      </p:guideLst>
    </p:cSldViewPr>
  </p:slideViewPr>
  <p:notesTextViewPr>
    <p:cViewPr>
      <p:scale>
        <a:sx n="100" d="100"/>
        <a:sy n="100" d="100"/>
      </p:scale>
      <p:origin x="0" y="0"/>
    </p:cViewPr>
  </p:notesTextViewPr>
  <p:sorterViewPr>
    <p:cViewPr>
      <p:scale>
        <a:sx n="174" d="100"/>
        <a:sy n="174"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t>19/11/27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t>‹#›</a:t>
            </a:fld>
            <a:endParaRPr lang="zh-CN" altLang="en-US"/>
          </a:p>
        </p:txBody>
      </p:sp>
    </p:spTree>
    <p:extLst>
      <p:ext uri="{BB962C8B-B14F-4D97-AF65-F5344CB8AC3E}">
        <p14:creationId xmlns:p14="http://schemas.microsoft.com/office/powerpoint/2010/main" val="363143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a:t>
            </a:fld>
            <a:endParaRPr lang="zh-CN" alt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4484"/>
            <a:ext cx="3366029" cy="1153007"/>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xmlns:p14="http://schemas.microsoft.com/office/powerpoint/2010/mai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xmlns:p14="http://schemas.microsoft.com/office/powerpoint/2010/mai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xmlns:p14="http://schemas.microsoft.com/office/powerpoint/2010/mai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t>‹#›</a:t>
            </a:fld>
            <a:endParaRPr lang="zh-CN" altLang="en-US"/>
          </a:p>
        </p:txBody>
      </p:sp>
      <p:sp>
        <p:nvSpPr>
          <p:cNvPr id="5" name="文本框 9"/>
          <p:cNvSpPr txBox="1"/>
          <p:nvPr userDrawn="1"/>
        </p:nvSpPr>
        <p:spPr>
          <a:xfrm>
            <a:off x="952374" y="230638"/>
            <a:ext cx="2575510" cy="267374"/>
          </a:xfrm>
          <a:prstGeom prst="rect">
            <a:avLst/>
          </a:prstGeom>
          <a:noFill/>
        </p:spPr>
        <p:txBody>
          <a:bodyPr wrap="square" lIns="51428" tIns="25714" rIns="51428" bIns="25714" rtlCol="0">
            <a:spAutoFit/>
          </a:bodyPr>
          <a:lstStyle/>
          <a:p>
            <a:pPr marL="0" lvl="1"/>
            <a:r>
              <a:rPr lang="zh-CN" altLang="en-US" sz="1400" dirty="0" smtClean="0">
                <a:solidFill>
                  <a:schemeClr val="accent2"/>
                </a:solidFill>
                <a:latin typeface="微软雅黑" panose="020B0503020204020204" pitchFamily="34" charset="-122"/>
                <a:ea typeface="微软雅黑" panose="020B0503020204020204" pitchFamily="34" charset="-122"/>
              </a:rPr>
              <a:t>扁平化图标设计</a:t>
            </a:r>
            <a:r>
              <a:rPr lang="en-US" altLang="zh-CN" sz="1400" dirty="0" smtClean="0">
                <a:solidFill>
                  <a:schemeClr val="accent2"/>
                </a:solidFill>
                <a:latin typeface="微软雅黑" panose="020B0503020204020204" pitchFamily="34" charset="-122"/>
                <a:ea typeface="微软雅黑" panose="020B0503020204020204" pitchFamily="34" charset="-122"/>
              </a:rPr>
              <a:t>——</a:t>
            </a:r>
            <a:r>
              <a:rPr lang="zh-CN" altLang="en-US" sz="1400" dirty="0" smtClean="0">
                <a:solidFill>
                  <a:schemeClr val="accent2"/>
                </a:solidFill>
                <a:latin typeface="微软雅黑" panose="020B0503020204020204" pitchFamily="34" charset="-122"/>
                <a:ea typeface="微软雅黑" panose="020B0503020204020204" pitchFamily="34" charset="-122"/>
              </a:rPr>
              <a:t>布尔运算</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1006366" y="500751"/>
            <a:ext cx="7291077"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124"/>
          <p:cNvGrpSpPr/>
          <p:nvPr userDrawn="1"/>
        </p:nvGrpSpPr>
        <p:grpSpPr>
          <a:xfrm>
            <a:off x="8427406" y="344680"/>
            <a:ext cx="193989" cy="175003"/>
            <a:chOff x="3720691" y="2824413"/>
            <a:chExt cx="1341120" cy="1209172"/>
          </a:xfrm>
        </p:grpSpPr>
        <p:sp>
          <p:nvSpPr>
            <p:cNvPr id="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方正兰亭黑简体" panose="02000000000000000000" pitchFamily="2" charset="-122"/>
                <a:ea typeface="方正兰亭黑简体" panose="02000000000000000000" pitchFamily="2" charset="-122"/>
              </a:endParaRPr>
            </a:p>
          </p:txBody>
        </p:sp>
        <p:sp>
          <p:nvSpPr>
            <p:cNvPr id="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方正兰亭黑简体" panose="02000000000000000000" pitchFamily="2" charset="-122"/>
                <a:ea typeface="方正兰亭黑简体" panose="02000000000000000000" pitchFamily="2" charset="-122"/>
              </a:endParaRPr>
            </a:p>
          </p:txBody>
        </p:sp>
      </p:grpSp>
      <p:grpSp>
        <p:nvGrpSpPr>
          <p:cNvPr id="10" name="组合 39"/>
          <p:cNvGrpSpPr/>
          <p:nvPr userDrawn="1"/>
        </p:nvGrpSpPr>
        <p:grpSpPr>
          <a:xfrm>
            <a:off x="431078" y="156138"/>
            <a:ext cx="474113" cy="427710"/>
            <a:chOff x="5446701" y="1360245"/>
            <a:chExt cx="632315" cy="570104"/>
          </a:xfrm>
        </p:grpSpPr>
        <p:sp>
          <p:nvSpPr>
            <p:cNvPr id="14" name="Freeform 5"/>
            <p:cNvSpPr/>
            <p:nvPr/>
          </p:nvSpPr>
          <p:spPr bwMode="auto">
            <a:xfrm rot="1855731">
              <a:off x="5446701" y="1360245"/>
              <a:ext cx="632315" cy="5701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endParaRPr>
            </a:p>
          </p:txBody>
        </p:sp>
        <p:sp>
          <p:nvSpPr>
            <p:cNvPr id="12"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lumMod val="75000"/>
                </a:schemeClr>
              </a:solidFill>
              <a:prstDash val="sysDash"/>
              <a:miter lim="800000"/>
            </a:ln>
            <a:effec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endParaRPr>
            </a:p>
          </p:txBody>
        </p:sp>
      </p:grpSp>
      <p:sp>
        <p:nvSpPr>
          <p:cNvPr id="15" name="KSO_Shape"/>
          <p:cNvSpPr/>
          <p:nvPr userDrawn="1"/>
        </p:nvSpPr>
        <p:spPr bwMode="auto">
          <a:xfrm>
            <a:off x="536470" y="259077"/>
            <a:ext cx="256877" cy="21846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68571" tIns="34285" rIns="68571" bIns="34285"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latin typeface="方正黑体简体" panose="02010601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t>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F49ED60E-3B8D-47C1-9682-1C12509BF99F}" type="datetimeFigureOut">
              <a:rPr lang="zh-CN" altLang="en-US" smtClean="0"/>
              <a:t>19/11/27</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A24B006D-818D-47B3-9EBE-C5AB269A17AF}" type="slidenum">
              <a:rPr lang="zh-CN" altLang="en-US" smtClean="0"/>
              <a:t>‹#›</a:t>
            </a:fld>
            <a:endParaRPr lang="zh-CN" altLang="en-US" dirty="0"/>
          </a:p>
        </p:txBody>
      </p:sp>
      <p:pic>
        <p:nvPicPr>
          <p:cNvPr id="8" name="图片 7"/>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9" name="矩形 8"/>
          <p:cNvSpPr/>
          <p:nvPr userDrawn="1"/>
        </p:nvSpPr>
        <p:spPr>
          <a:xfrm>
            <a:off x="0" y="0"/>
            <a:ext cx="9144000" cy="5145088"/>
          </a:xfrm>
          <a:prstGeom prst="rect">
            <a:avLst/>
          </a:prstGeom>
          <a:gradFill>
            <a:gsLst>
              <a:gs pos="52100">
                <a:srgbClr val="EFEFEF"/>
              </a:gs>
              <a:gs pos="0">
                <a:srgbClr val="EFEFEF"/>
              </a:gs>
              <a:gs pos="100000">
                <a:srgbClr val="EFEF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方正黑体简体" panose="02010601030101010101" pitchFamily="2" charset="-122"/>
          <a:ea typeface="方正黑体简体" panose="02010601030101010101" pitchFamily="2" charset="-122"/>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方正黑体简体" panose="02010601030101010101" pitchFamily="2" charset="-122"/>
          <a:ea typeface="方正黑体简体" panose="02010601030101010101" pitchFamily="2" charset="-122"/>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方正黑体简体" panose="02010601030101010101" pitchFamily="2" charset="-122"/>
          <a:ea typeface="方正黑体简体" panose="02010601030101010101" pitchFamily="2" charset="-122"/>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方正黑体简体" panose="02010601030101010101" pitchFamily="2" charset="-122"/>
          <a:ea typeface="方正黑体简体" panose="02010601030101010101" pitchFamily="2" charset="-122"/>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方正黑体简体" panose="02010601030101010101" pitchFamily="2" charset="-122"/>
          <a:ea typeface="方正黑体简体" panose="02010601030101010101" pitchFamily="2" charset="-122"/>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方正黑体简体" panose="02010601030101010101" pitchFamily="2" charset="-122"/>
          <a:ea typeface="方正黑体简体" panose="02010601030101010101" pitchFamily="2" charset="-122"/>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microsoft.com/office/2007/relationships/hdphoto" Target="../media/hdphoto1.wdp"/><Relationship Id="rId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microsoft.com/office/2007/relationships/hdphoto" Target="../media/hdphoto1.wdp"/><Relationship Id="rId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124"/>
          <p:cNvGrpSpPr/>
          <p:nvPr/>
        </p:nvGrpSpPr>
        <p:grpSpPr>
          <a:xfrm>
            <a:off x="6264188" y="3796680"/>
            <a:ext cx="1152128" cy="1152327"/>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5" name="组合 127"/>
          <p:cNvGrpSpPr/>
          <p:nvPr/>
        </p:nvGrpSpPr>
        <p:grpSpPr>
          <a:xfrm>
            <a:off x="4752020" y="4367240"/>
            <a:ext cx="786092" cy="786228"/>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8"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0" name="椭圆 7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1"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3" name="椭圆 8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4"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0"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2" name="椭圆 9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3" name="组合 145"/>
          <p:cNvGrpSpPr/>
          <p:nvPr/>
        </p:nvGrpSpPr>
        <p:grpSpPr>
          <a:xfrm>
            <a:off x="8325922" y="3796680"/>
            <a:ext cx="1636155" cy="1636440"/>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5" name="椭圆 9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6"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8" name="椭圆 9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9"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1" name="椭圆 100"/>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4" name="椭圆 103"/>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5" name="组合 157"/>
          <p:cNvGrpSpPr/>
          <p:nvPr/>
        </p:nvGrpSpPr>
        <p:grpSpPr>
          <a:xfrm>
            <a:off x="323528" y="3976700"/>
            <a:ext cx="788534" cy="788671"/>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8"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pic>
        <p:nvPicPr>
          <p:cNvPr id="5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0118"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361"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3241"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3"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7634"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4" name="99         _4"/>
          <p:cNvSpPr/>
          <p:nvPr/>
        </p:nvSpPr>
        <p:spPr>
          <a:xfrm>
            <a:off x="2498110" y="2752564"/>
            <a:ext cx="6862422" cy="400110"/>
          </a:xfrm>
          <a:prstGeom prst="rect">
            <a:avLst/>
          </a:prstGeom>
          <a:noFill/>
        </p:spPr>
        <p:txBody>
          <a:bodyPr wrap="square" rtlCol="0">
            <a:spAutoFit/>
          </a:bodyPr>
          <a:lstStyle/>
          <a:p>
            <a:r>
              <a:rPr kumimoji="1" lang="zh-CN" altLang="en-US" sz="2000" dirty="0" smtClean="0">
                <a:solidFill>
                  <a:schemeClr val="tx1">
                    <a:lumMod val="65000"/>
                    <a:lumOff val="35000"/>
                  </a:schemeClr>
                </a:solidFill>
              </a:rPr>
              <a:t>扁平化图标设计</a:t>
            </a:r>
            <a:r>
              <a:rPr kumimoji="1" lang="en-US" altLang="zh-CN" sz="2000" dirty="0">
                <a:solidFill>
                  <a:schemeClr val="tx1">
                    <a:lumMod val="65000"/>
                    <a:lumOff val="35000"/>
                  </a:schemeClr>
                </a:solidFill>
              </a:rPr>
              <a:t>—</a:t>
            </a:r>
            <a:r>
              <a:rPr kumimoji="1" lang="en-US" altLang="zh-CN" sz="2000" dirty="0" smtClean="0">
                <a:solidFill>
                  <a:schemeClr val="tx1">
                    <a:lumMod val="65000"/>
                    <a:lumOff val="35000"/>
                  </a:schemeClr>
                </a:solidFill>
              </a:rPr>
              <a:t>—</a:t>
            </a:r>
            <a:r>
              <a:rPr kumimoji="1" lang="zh-CN" altLang="en-US" sz="2000" dirty="0" smtClean="0">
                <a:solidFill>
                  <a:schemeClr val="tx1">
                    <a:lumMod val="65000"/>
                    <a:lumOff val="35000"/>
                  </a:schemeClr>
                </a:solidFill>
              </a:rPr>
              <a:t>布尔运算</a:t>
            </a:r>
            <a:endParaRPr kumimoji="1" lang="zh-CN" altLang="en-US" sz="2000" dirty="0">
              <a:solidFill>
                <a:schemeClr val="tx1">
                  <a:lumMod val="65000"/>
                  <a:lumOff val="35000"/>
                </a:schemeClr>
              </a:solidFill>
            </a:endParaRPr>
          </a:p>
        </p:txBody>
      </p:sp>
      <p:sp>
        <p:nvSpPr>
          <p:cNvPr id="55" name="8      _6"/>
          <p:cNvSpPr txBox="1"/>
          <p:nvPr/>
        </p:nvSpPr>
        <p:spPr>
          <a:xfrm>
            <a:off x="2087724"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界</a:t>
            </a:r>
          </a:p>
        </p:txBody>
      </p:sp>
      <p:sp>
        <p:nvSpPr>
          <p:cNvPr id="56" name="6        _9"/>
          <p:cNvSpPr txBox="1"/>
          <p:nvPr/>
        </p:nvSpPr>
        <p:spPr>
          <a:xfrm>
            <a:off x="4736506"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设</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57" name="4       _11"/>
          <p:cNvSpPr txBox="1"/>
          <p:nvPr/>
        </p:nvSpPr>
        <p:spPr>
          <a:xfrm>
            <a:off x="6057705" y="1155031"/>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计</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58" name="8      _6"/>
          <p:cNvSpPr txBox="1"/>
          <p:nvPr/>
        </p:nvSpPr>
        <p:spPr>
          <a:xfrm>
            <a:off x="3419872"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面</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83568" y="1420416"/>
            <a:ext cx="7848872" cy="334837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935596" y="556320"/>
            <a:ext cx="5160010" cy="720197"/>
          </a:xfrm>
          <a:prstGeom prst="rect">
            <a:avLst/>
          </a:prstGeom>
          <a:noFill/>
        </p:spPr>
        <p:txBody>
          <a:bodyPr wrap="square" rtlCol="0">
            <a:spAutoFit/>
          </a:bodyPr>
          <a:lstStyle/>
          <a:p>
            <a:pPr>
              <a:lnSpc>
                <a:spcPct val="130000"/>
              </a:lnSpc>
            </a:pPr>
            <a:r>
              <a:rPr lang="zh-CN" altLang="en-US" sz="1600" dirty="0" smtClean="0">
                <a:solidFill>
                  <a:srgbClr val="123E61"/>
                </a:solidFill>
              </a:rPr>
              <a:t>特点：</a:t>
            </a:r>
            <a:endParaRPr lang="en-US" altLang="zh-CN" sz="1600" dirty="0" smtClean="0">
              <a:solidFill>
                <a:srgbClr val="123E61"/>
              </a:solidFill>
            </a:endParaRPr>
          </a:p>
          <a:p>
            <a:pPr>
              <a:lnSpc>
                <a:spcPct val="130000"/>
              </a:lnSpc>
            </a:pPr>
            <a:r>
              <a:rPr lang="en-US" altLang="zh-CN" sz="1600" dirty="0" smtClean="0">
                <a:solidFill>
                  <a:srgbClr val="123E61"/>
                </a:solidFill>
              </a:rPr>
              <a:t>1</a:t>
            </a:r>
            <a:r>
              <a:rPr lang="en-US" altLang="zh-CN" sz="1600" dirty="0">
                <a:solidFill>
                  <a:srgbClr val="123E61"/>
                </a:solidFill>
              </a:rPr>
              <a:t>.</a:t>
            </a:r>
            <a:r>
              <a:rPr lang="zh-CN" altLang="en-US" sz="1600" dirty="0" smtClean="0">
                <a:solidFill>
                  <a:srgbClr val="123E61"/>
                </a:solidFill>
              </a:rPr>
              <a:t>使图标更为规范</a:t>
            </a:r>
            <a:endParaRPr lang="zh-CN" altLang="en-US" sz="1600" dirty="0">
              <a:solidFill>
                <a:srgbClr val="123E61"/>
              </a:solidFill>
            </a:endParaRPr>
          </a:p>
        </p:txBody>
      </p:sp>
      <p:pic>
        <p:nvPicPr>
          <p:cNvPr id="14" name="图片 13" descr="timg-3.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170" y="1715671"/>
            <a:ext cx="2988790" cy="2988790"/>
          </a:xfrm>
          <a:prstGeom prst="rect">
            <a:avLst/>
          </a:prstGeom>
        </p:spPr>
      </p:pic>
      <p:pic>
        <p:nvPicPr>
          <p:cNvPr id="16" name="图片 15" descr="timg-5.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056" y="1852464"/>
            <a:ext cx="2483413" cy="2434571"/>
          </a:xfrm>
          <a:prstGeom prst="rect">
            <a:avLst/>
          </a:prstGeom>
        </p:spPr>
      </p:pic>
    </p:spTree>
    <p:extLst>
      <p:ext uri="{BB962C8B-B14F-4D97-AF65-F5344CB8AC3E}">
        <p14:creationId xmlns:p14="http://schemas.microsoft.com/office/powerpoint/2010/main" val="119352456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827584" y="1024372"/>
            <a:ext cx="5160010" cy="400110"/>
          </a:xfrm>
          <a:prstGeom prst="rect">
            <a:avLst/>
          </a:prstGeom>
          <a:noFill/>
        </p:spPr>
        <p:txBody>
          <a:bodyPr wrap="square" rtlCol="0">
            <a:spAutoFit/>
          </a:bodyPr>
          <a:lstStyle/>
          <a:p>
            <a:pPr>
              <a:lnSpc>
                <a:spcPct val="130000"/>
              </a:lnSpc>
            </a:pPr>
            <a:r>
              <a:rPr lang="zh-CN" altLang="zh-CN" sz="1600" dirty="0">
                <a:solidFill>
                  <a:srgbClr val="123E61"/>
                </a:solidFill>
              </a:rPr>
              <a:t>2</a:t>
            </a:r>
            <a:r>
              <a:rPr lang="en-US" altLang="zh-CN" sz="1600" dirty="0" smtClean="0">
                <a:solidFill>
                  <a:srgbClr val="123E61"/>
                </a:solidFill>
              </a:rPr>
              <a:t>.</a:t>
            </a:r>
            <a:r>
              <a:rPr lang="zh-CN" altLang="en-US" sz="1600" dirty="0">
                <a:solidFill>
                  <a:srgbClr val="123E61"/>
                </a:solidFill>
              </a:rPr>
              <a:t>方便修改</a:t>
            </a:r>
          </a:p>
        </p:txBody>
      </p:sp>
      <p:pic>
        <p:nvPicPr>
          <p:cNvPr id="18" name="图片 17" descr="屏幕快照 2019-11-25 下午9.53.5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1132384"/>
            <a:ext cx="1548360" cy="1383470"/>
          </a:xfrm>
          <a:prstGeom prst="rect">
            <a:avLst/>
          </a:prstGeom>
        </p:spPr>
      </p:pic>
      <p:pic>
        <p:nvPicPr>
          <p:cNvPr id="19" name="图片 18" descr="屏幕快照 2019-11-25 下午9.52.3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4168" y="1132384"/>
            <a:ext cx="1172771" cy="1404156"/>
          </a:xfrm>
          <a:prstGeom prst="rect">
            <a:avLst/>
          </a:prstGeom>
        </p:spPr>
      </p:pic>
      <p:pic>
        <p:nvPicPr>
          <p:cNvPr id="20" name="图片 19" descr="屏幕快照 2019-11-25 下午9.53.3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4168" y="3148608"/>
            <a:ext cx="1187891" cy="1404156"/>
          </a:xfrm>
          <a:prstGeom prst="rect">
            <a:avLst/>
          </a:prstGeom>
        </p:spPr>
      </p:pic>
      <p:pic>
        <p:nvPicPr>
          <p:cNvPr id="21" name="图片 20" descr="屏幕快照 2019-11-25 下午9.54.49.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3908" y="3184612"/>
            <a:ext cx="1661927" cy="1368152"/>
          </a:xfrm>
          <a:prstGeom prst="rect">
            <a:avLst/>
          </a:prstGeom>
        </p:spPr>
      </p:pic>
      <p:sp>
        <p:nvSpPr>
          <p:cNvPr id="2" name="下箭头 1"/>
          <p:cNvSpPr/>
          <p:nvPr/>
        </p:nvSpPr>
        <p:spPr>
          <a:xfrm>
            <a:off x="4319972" y="2644552"/>
            <a:ext cx="360040" cy="43204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2" name="下箭头 21"/>
          <p:cNvSpPr/>
          <p:nvPr/>
        </p:nvSpPr>
        <p:spPr>
          <a:xfrm>
            <a:off x="6444208" y="2644552"/>
            <a:ext cx="360040" cy="43204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燕尾形箭头 2"/>
          <p:cNvSpPr/>
          <p:nvPr/>
        </p:nvSpPr>
        <p:spPr>
          <a:xfrm>
            <a:off x="5472100" y="1672444"/>
            <a:ext cx="360040" cy="288032"/>
          </a:xfrm>
          <a:prstGeom prst="notchedRightArrow">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lumMod val="75000"/>
                </a:schemeClr>
              </a:solidFill>
            </a:endParaRPr>
          </a:p>
        </p:txBody>
      </p:sp>
      <p:sp>
        <p:nvSpPr>
          <p:cNvPr id="24" name="燕尾形箭头 23"/>
          <p:cNvSpPr/>
          <p:nvPr/>
        </p:nvSpPr>
        <p:spPr>
          <a:xfrm>
            <a:off x="5472100" y="3796680"/>
            <a:ext cx="360040" cy="288032"/>
          </a:xfrm>
          <a:prstGeom prst="notchedRightArrow">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lumMod val="75000"/>
                </a:schemeClr>
              </a:solidFill>
            </a:endParaRPr>
          </a:p>
        </p:txBody>
      </p:sp>
    </p:spTree>
    <p:extLst>
      <p:ext uri="{BB962C8B-B14F-4D97-AF65-F5344CB8AC3E}">
        <p14:creationId xmlns:p14="http://schemas.microsoft.com/office/powerpoint/2010/main" val="3046887541"/>
      </p:ext>
    </p:extLst>
  </p:cSld>
  <p:clrMapOvr>
    <a:masterClrMapping/>
  </p:clrMapOvr>
  <p:transition xmlns:p14="http://schemas.microsoft.com/office/powerpoint/2010/main" spd="slow">
    <p:wheel spokes="1"/>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3851920" y="1816460"/>
            <a:ext cx="4032448"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tx2"/>
                </a:solidFill>
              </a:rPr>
              <a:t>布尔运算</a:t>
            </a:r>
            <a:r>
              <a:rPr lang="zh-CN" altLang="en-US" sz="2400" dirty="0" smtClean="0">
                <a:solidFill>
                  <a:schemeClr val="tx2"/>
                </a:solidFill>
              </a:rPr>
              <a:t>的具体操作</a:t>
            </a:r>
            <a:endParaRPr lang="zh-CN" altLang="en-US" sz="2400" dirty="0">
              <a:solidFill>
                <a:schemeClr val="tx2"/>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27" name="椭圆 12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0" name="椭圆 12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3" name="椭圆 1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6" name="椭圆 1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2" name="椭圆 1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5" name="椭圆 14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8" name="椭圆 1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4" name="椭圆 1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7" name="椭圆 15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zh-CN" altLang="zh-CN"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3</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Tree>
    <p:extLst>
      <p:ext uri="{BB962C8B-B14F-4D97-AF65-F5344CB8AC3E}">
        <p14:creationId xmlns:p14="http://schemas.microsoft.com/office/powerpoint/2010/main" val="1574564456"/>
      </p:ext>
    </p:extLst>
  </p:cSld>
  <p:clrMapOvr>
    <a:masterClrMapping/>
  </p:clrMapOvr>
  <p:transition xmlns:p14="http://schemas.microsoft.com/office/powerpoint/2010/main" spd="slow">
    <p:wheel spokes="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7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59632" y="1132384"/>
            <a:ext cx="3415658" cy="369332"/>
          </a:xfrm>
          <a:prstGeom prst="rect">
            <a:avLst/>
          </a:prstGeom>
          <a:noFill/>
        </p:spPr>
        <p:txBody>
          <a:bodyPr wrap="square" rtlCol="0">
            <a:spAutoFit/>
          </a:bodyPr>
          <a:lstStyle/>
          <a:p>
            <a:r>
              <a:rPr kumimoji="1" lang="en-US" altLang="zh-CN" dirty="0" smtClean="0">
                <a:solidFill>
                  <a:schemeClr val="tx2"/>
                </a:solidFill>
              </a:rPr>
              <a:t>PS</a:t>
            </a:r>
            <a:r>
              <a:rPr kumimoji="1" lang="zh-CN" altLang="en-US" dirty="0" smtClean="0">
                <a:solidFill>
                  <a:schemeClr val="tx2"/>
                </a:solidFill>
              </a:rPr>
              <a:t>中布尔运算的具体步骤：</a:t>
            </a:r>
            <a:endParaRPr kumimoji="1" lang="zh-CN" altLang="en-US" dirty="0">
              <a:solidFill>
                <a:schemeClr val="tx2"/>
              </a:solidFill>
            </a:endParaRPr>
          </a:p>
        </p:txBody>
      </p:sp>
      <p:sp>
        <p:nvSpPr>
          <p:cNvPr id="4" name="文本框 3"/>
          <p:cNvSpPr txBox="1"/>
          <p:nvPr/>
        </p:nvSpPr>
        <p:spPr>
          <a:xfrm>
            <a:off x="1259632" y="1920534"/>
            <a:ext cx="4980233" cy="1481944"/>
          </a:xfrm>
          <a:prstGeom prst="rect">
            <a:avLst/>
          </a:prstGeom>
          <a:noFill/>
        </p:spPr>
        <p:txBody>
          <a:bodyPr wrap="square" rtlCol="0">
            <a:spAutoFit/>
          </a:bodyPr>
          <a:lstStyle/>
          <a:p>
            <a:pPr>
              <a:lnSpc>
                <a:spcPct val="130000"/>
              </a:lnSpc>
            </a:pPr>
            <a:r>
              <a:rPr kumimoji="1" lang="en-US" altLang="zh-CN" sz="1400" dirty="0" smtClean="0">
                <a:solidFill>
                  <a:schemeClr val="tx1">
                    <a:lumMod val="65000"/>
                    <a:lumOff val="35000"/>
                  </a:schemeClr>
                </a:solidFill>
              </a:rPr>
              <a:t>1.</a:t>
            </a:r>
            <a:r>
              <a:rPr kumimoji="1" lang="zh-CN" altLang="en-US" sz="1400" dirty="0" smtClean="0">
                <a:solidFill>
                  <a:schemeClr val="tx1">
                    <a:lumMod val="65000"/>
                    <a:lumOff val="35000"/>
                  </a:schemeClr>
                </a:solidFill>
              </a:rPr>
              <a:t>新建图层</a:t>
            </a:r>
            <a:endParaRPr kumimoji="1" lang="en-US" altLang="zh-CN" sz="1400" dirty="0" smtClean="0">
              <a:solidFill>
                <a:schemeClr val="tx1">
                  <a:lumMod val="65000"/>
                  <a:lumOff val="35000"/>
                </a:schemeClr>
              </a:solidFill>
            </a:endParaRPr>
          </a:p>
          <a:p>
            <a:pPr>
              <a:lnSpc>
                <a:spcPct val="130000"/>
              </a:lnSpc>
            </a:pPr>
            <a:r>
              <a:rPr kumimoji="1" lang="zh-CN" altLang="zh-CN" sz="1400" dirty="0" smtClean="0">
                <a:solidFill>
                  <a:schemeClr val="tx1">
                    <a:lumMod val="65000"/>
                    <a:lumOff val="35000"/>
                  </a:schemeClr>
                </a:solidFill>
              </a:rPr>
              <a:t>2</a:t>
            </a:r>
            <a:r>
              <a:rPr kumimoji="1" lang="en-US" altLang="zh-CN" sz="1400" dirty="0" smtClean="0">
                <a:solidFill>
                  <a:schemeClr val="tx1">
                    <a:lumMod val="65000"/>
                    <a:lumOff val="35000"/>
                  </a:schemeClr>
                </a:solidFill>
              </a:rPr>
              <a:t>.</a:t>
            </a:r>
            <a:r>
              <a:rPr kumimoji="1" lang="zh-CN" altLang="en-US" sz="1400" dirty="0" smtClean="0">
                <a:solidFill>
                  <a:schemeClr val="tx1">
                    <a:lumMod val="65000"/>
                    <a:lumOff val="35000"/>
                  </a:schemeClr>
                </a:solidFill>
              </a:rPr>
              <a:t>绘制基本图形</a:t>
            </a:r>
            <a:endParaRPr kumimoji="1" lang="en-US" altLang="zh-CN" sz="1400" dirty="0" smtClean="0">
              <a:solidFill>
                <a:schemeClr val="tx1">
                  <a:lumMod val="65000"/>
                  <a:lumOff val="35000"/>
                </a:schemeClr>
              </a:solidFill>
            </a:endParaRPr>
          </a:p>
          <a:p>
            <a:pPr>
              <a:lnSpc>
                <a:spcPct val="130000"/>
              </a:lnSpc>
            </a:pPr>
            <a:r>
              <a:rPr kumimoji="1" lang="zh-CN" altLang="zh-CN" sz="1400" dirty="0" smtClean="0">
                <a:solidFill>
                  <a:schemeClr val="tx1">
                    <a:lumMod val="65000"/>
                    <a:lumOff val="35000"/>
                  </a:schemeClr>
                </a:solidFill>
              </a:rPr>
              <a:t>3</a:t>
            </a:r>
            <a:r>
              <a:rPr kumimoji="1" lang="en-US" altLang="zh-CN" sz="1400" dirty="0" smtClean="0">
                <a:solidFill>
                  <a:schemeClr val="tx1">
                    <a:lumMod val="65000"/>
                    <a:lumOff val="35000"/>
                  </a:schemeClr>
                </a:solidFill>
              </a:rPr>
              <a:t>.</a:t>
            </a:r>
            <a:r>
              <a:rPr kumimoji="1" lang="zh-CN" altLang="en-US" sz="1400" dirty="0" smtClean="0">
                <a:solidFill>
                  <a:schemeClr val="tx1">
                    <a:lumMod val="65000"/>
                    <a:lumOff val="35000"/>
                  </a:schemeClr>
                </a:solidFill>
              </a:rPr>
              <a:t>点击需要相加或者相减或者交集的图形</a:t>
            </a:r>
            <a:endParaRPr kumimoji="1" lang="en-US" altLang="zh-CN" sz="1400" dirty="0" smtClean="0">
              <a:solidFill>
                <a:schemeClr val="tx1">
                  <a:lumMod val="65000"/>
                  <a:lumOff val="35000"/>
                </a:schemeClr>
              </a:solidFill>
            </a:endParaRPr>
          </a:p>
          <a:p>
            <a:pPr>
              <a:lnSpc>
                <a:spcPct val="130000"/>
              </a:lnSpc>
            </a:pPr>
            <a:r>
              <a:rPr kumimoji="1" lang="zh-CN" altLang="zh-CN" sz="1400" dirty="0" smtClean="0">
                <a:solidFill>
                  <a:schemeClr val="tx1">
                    <a:lumMod val="65000"/>
                    <a:lumOff val="35000"/>
                  </a:schemeClr>
                </a:solidFill>
              </a:rPr>
              <a:t>4</a:t>
            </a:r>
            <a:r>
              <a:rPr kumimoji="1" lang="en-US" altLang="zh-CN" sz="1400" dirty="0" smtClean="0">
                <a:solidFill>
                  <a:schemeClr val="tx1">
                    <a:lumMod val="65000"/>
                    <a:lumOff val="35000"/>
                  </a:schemeClr>
                </a:solidFill>
              </a:rPr>
              <a:t>.</a:t>
            </a:r>
            <a:r>
              <a:rPr kumimoji="1" lang="zh-CN" altLang="en-US" sz="1400" dirty="0" smtClean="0">
                <a:solidFill>
                  <a:schemeClr val="tx1">
                    <a:lumMod val="65000"/>
                    <a:lumOff val="35000"/>
                  </a:schemeClr>
                </a:solidFill>
              </a:rPr>
              <a:t>点击相关布尔运算工具</a:t>
            </a:r>
            <a:endParaRPr kumimoji="1" lang="en-US" altLang="zh-CN" sz="1400" dirty="0" smtClean="0">
              <a:solidFill>
                <a:schemeClr val="tx1">
                  <a:lumMod val="65000"/>
                  <a:lumOff val="35000"/>
                </a:schemeClr>
              </a:solidFill>
            </a:endParaRPr>
          </a:p>
          <a:p>
            <a:pPr>
              <a:lnSpc>
                <a:spcPct val="130000"/>
              </a:lnSpc>
            </a:pPr>
            <a:r>
              <a:rPr kumimoji="1" lang="zh-CN" altLang="zh-CN" sz="1400" dirty="0" smtClean="0">
                <a:solidFill>
                  <a:schemeClr val="tx1">
                    <a:lumMod val="65000"/>
                    <a:lumOff val="35000"/>
                  </a:schemeClr>
                </a:solidFill>
              </a:rPr>
              <a:t>5</a:t>
            </a:r>
            <a:r>
              <a:rPr kumimoji="1" lang="en-US" altLang="zh-CN" sz="1400" dirty="0" smtClean="0">
                <a:solidFill>
                  <a:schemeClr val="tx1">
                    <a:lumMod val="65000"/>
                    <a:lumOff val="35000"/>
                  </a:schemeClr>
                </a:solidFill>
              </a:rPr>
              <a:t>.</a:t>
            </a:r>
            <a:r>
              <a:rPr kumimoji="1" lang="zh-CN" altLang="en-US" sz="1400" dirty="0" smtClean="0">
                <a:solidFill>
                  <a:schemeClr val="tx1">
                    <a:lumMod val="65000"/>
                    <a:lumOff val="35000"/>
                  </a:schemeClr>
                </a:solidFill>
              </a:rPr>
              <a:t>利用路径选择工具调整图形</a:t>
            </a:r>
            <a:endParaRPr kumimoji="1" lang="zh-CN" altLang="en-US" sz="1400" dirty="0">
              <a:solidFill>
                <a:schemeClr val="tx1">
                  <a:lumMod val="65000"/>
                  <a:lumOff val="35000"/>
                </a:schemeClr>
              </a:solidFill>
            </a:endParaRPr>
          </a:p>
        </p:txBody>
      </p:sp>
    </p:spTree>
    <p:extLst>
      <p:ext uri="{BB962C8B-B14F-4D97-AF65-F5344CB8AC3E}">
        <p14:creationId xmlns:p14="http://schemas.microsoft.com/office/powerpoint/2010/main" val="406427164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屏幕快照 2019-11-25 下午10.05.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40" y="736340"/>
            <a:ext cx="2642778" cy="1584176"/>
          </a:xfrm>
          <a:prstGeom prst="rect">
            <a:avLst/>
          </a:prstGeom>
        </p:spPr>
      </p:pic>
      <p:pic>
        <p:nvPicPr>
          <p:cNvPr id="3" name="图片 2" descr="屏幕快照 2019-11-25 下午10.05.4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9872" y="736340"/>
            <a:ext cx="2520280" cy="1584176"/>
          </a:xfrm>
          <a:prstGeom prst="rect">
            <a:avLst/>
          </a:prstGeom>
        </p:spPr>
      </p:pic>
      <p:pic>
        <p:nvPicPr>
          <p:cNvPr id="4" name="图片 3" descr="屏幕快照 2019-11-25 下午10.06.14.png"/>
          <p:cNvPicPr>
            <a:picLocks noChangeAspect="1"/>
          </p:cNvPicPr>
          <p:nvPr/>
        </p:nvPicPr>
        <p:blipFill rotWithShape="1">
          <a:blip r:embed="rId5">
            <a:extLst>
              <a:ext uri="{28A0092B-C50C-407E-A947-70E740481C1C}">
                <a14:useLocalDpi xmlns:a14="http://schemas.microsoft.com/office/drawing/2010/main" val="0"/>
              </a:ext>
            </a:extLst>
          </a:blip>
          <a:srcRect r="17577"/>
          <a:stretch/>
        </p:blipFill>
        <p:spPr>
          <a:xfrm>
            <a:off x="5796136" y="2680556"/>
            <a:ext cx="2648650" cy="1728192"/>
          </a:xfrm>
          <a:prstGeom prst="rect">
            <a:avLst/>
          </a:prstGeom>
        </p:spPr>
      </p:pic>
      <p:pic>
        <p:nvPicPr>
          <p:cNvPr id="6" name="图片 5" descr="屏幕快照 2019-11-25 下午10.07.34.png"/>
          <p:cNvPicPr>
            <a:picLocks noChangeAspect="1"/>
          </p:cNvPicPr>
          <p:nvPr/>
        </p:nvPicPr>
        <p:blipFill rotWithShape="1">
          <a:blip r:embed="rId6">
            <a:extLst>
              <a:ext uri="{28A0092B-C50C-407E-A947-70E740481C1C}">
                <a14:useLocalDpi xmlns:a14="http://schemas.microsoft.com/office/drawing/2010/main" val="0"/>
              </a:ext>
            </a:extLst>
          </a:blip>
          <a:srcRect b="14428"/>
          <a:stretch/>
        </p:blipFill>
        <p:spPr>
          <a:xfrm>
            <a:off x="3023828" y="2536540"/>
            <a:ext cx="2052228" cy="2157821"/>
          </a:xfrm>
          <a:prstGeom prst="rect">
            <a:avLst/>
          </a:prstGeom>
        </p:spPr>
      </p:pic>
      <p:pic>
        <p:nvPicPr>
          <p:cNvPr id="7" name="图片 6" descr="屏幕快照 2019-11-25 下午10.06.01.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0193" y="736340"/>
            <a:ext cx="2113409" cy="1587976"/>
          </a:xfrm>
          <a:prstGeom prst="rect">
            <a:avLst/>
          </a:prstGeom>
        </p:spPr>
      </p:pic>
      <p:pic>
        <p:nvPicPr>
          <p:cNvPr id="8" name="图片 7" descr="屏幕快照 2019-11-25 下午10.07.3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1540" y="2536540"/>
            <a:ext cx="1963357" cy="2160240"/>
          </a:xfrm>
          <a:prstGeom prst="rect">
            <a:avLst/>
          </a:prstGeom>
        </p:spPr>
      </p:pic>
      <p:sp>
        <p:nvSpPr>
          <p:cNvPr id="9" name="右箭头 8"/>
          <p:cNvSpPr/>
          <p:nvPr/>
        </p:nvSpPr>
        <p:spPr>
          <a:xfrm>
            <a:off x="3131840" y="1456420"/>
            <a:ext cx="252028" cy="30243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13" name="左弧形箭头 12"/>
          <p:cNvSpPr/>
          <p:nvPr/>
        </p:nvSpPr>
        <p:spPr>
          <a:xfrm>
            <a:off x="8568444" y="2212504"/>
            <a:ext cx="467544" cy="792088"/>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右箭头 13"/>
          <p:cNvSpPr/>
          <p:nvPr/>
        </p:nvSpPr>
        <p:spPr>
          <a:xfrm>
            <a:off x="5976156" y="1456420"/>
            <a:ext cx="252028" cy="30243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15" name="右箭头 14"/>
          <p:cNvSpPr/>
          <p:nvPr/>
        </p:nvSpPr>
        <p:spPr>
          <a:xfrm flipH="1">
            <a:off x="5256076" y="3292624"/>
            <a:ext cx="288032" cy="30243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16" name="右箭头 15"/>
          <p:cNvSpPr/>
          <p:nvPr/>
        </p:nvSpPr>
        <p:spPr>
          <a:xfrm flipH="1">
            <a:off x="2555776" y="3292624"/>
            <a:ext cx="288032" cy="30243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Tree>
    <p:extLst>
      <p:ext uri="{BB962C8B-B14F-4D97-AF65-F5344CB8AC3E}">
        <p14:creationId xmlns:p14="http://schemas.microsoft.com/office/powerpoint/2010/main" val="418012836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23728" y="736762"/>
            <a:ext cx="1506580" cy="497997"/>
          </a:xfrm>
          <a:prstGeom prst="rect">
            <a:avLst/>
          </a:prstGeom>
          <a:solidFill>
            <a:srgbClr val="123E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2520" spc="270" dirty="0" smtClean="0">
                <a:solidFill>
                  <a:schemeClr val="bg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总结</a:t>
            </a:r>
            <a:endParaRPr lang="en-US" altLang="zh-CN" sz="2520" spc="270" dirty="0">
              <a:solidFill>
                <a:schemeClr val="bg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1" name="文本框 10"/>
          <p:cNvSpPr txBox="1"/>
          <p:nvPr/>
        </p:nvSpPr>
        <p:spPr>
          <a:xfrm>
            <a:off x="2104407" y="1564854"/>
            <a:ext cx="5815965" cy="1040285"/>
          </a:xfrm>
          <a:prstGeom prst="rect">
            <a:avLst/>
          </a:prstGeom>
          <a:noFill/>
        </p:spPr>
        <p:txBody>
          <a:bodyPr wrap="square" rtlCol="0">
            <a:spAutoFit/>
          </a:bodyPr>
          <a:lstStyle/>
          <a:p>
            <a:pPr>
              <a:lnSpc>
                <a:spcPct val="130000"/>
              </a:lnSpc>
            </a:pPr>
            <a:r>
              <a:rPr kumimoji="1" lang="en-US" altLang="zh-CN" sz="1600" dirty="0" smtClean="0">
                <a:solidFill>
                  <a:schemeClr val="tx2"/>
                </a:solidFill>
              </a:rPr>
              <a:t>1.</a:t>
            </a:r>
            <a:r>
              <a:rPr kumimoji="1" lang="zh-CN" altLang="en-US" sz="1600" dirty="0" smtClean="0">
                <a:solidFill>
                  <a:schemeClr val="tx2"/>
                </a:solidFill>
              </a:rPr>
              <a:t>扁平化图标的概念</a:t>
            </a:r>
            <a:endParaRPr kumimoji="1" lang="en-US" altLang="zh-CN" sz="1600" dirty="0" smtClean="0">
              <a:solidFill>
                <a:schemeClr val="tx2"/>
              </a:solidFill>
            </a:endParaRPr>
          </a:p>
          <a:p>
            <a:pPr>
              <a:lnSpc>
                <a:spcPct val="130000"/>
              </a:lnSpc>
            </a:pPr>
            <a:r>
              <a:rPr kumimoji="1" lang="zh-CN" altLang="zh-CN" sz="1600" dirty="0" smtClean="0">
                <a:solidFill>
                  <a:schemeClr val="tx2"/>
                </a:solidFill>
              </a:rPr>
              <a:t>2</a:t>
            </a:r>
            <a:r>
              <a:rPr kumimoji="1" lang="en-US" altLang="zh-CN" sz="1600" dirty="0">
                <a:solidFill>
                  <a:schemeClr val="tx2"/>
                </a:solidFill>
              </a:rPr>
              <a:t>.</a:t>
            </a:r>
            <a:r>
              <a:rPr kumimoji="1" lang="zh-CN" altLang="en-US" sz="1600" dirty="0">
                <a:solidFill>
                  <a:schemeClr val="tx2"/>
                </a:solidFill>
              </a:rPr>
              <a:t>布尔运算</a:t>
            </a:r>
            <a:r>
              <a:rPr kumimoji="1" lang="zh-CN" altLang="en-US" sz="1600" dirty="0" smtClean="0">
                <a:solidFill>
                  <a:schemeClr val="tx2"/>
                </a:solidFill>
              </a:rPr>
              <a:t>的</a:t>
            </a:r>
            <a:r>
              <a:rPr kumimoji="1" lang="zh-CN" altLang="en-US" sz="1600" dirty="0" smtClean="0">
                <a:solidFill>
                  <a:schemeClr val="tx2"/>
                </a:solidFill>
              </a:rPr>
              <a:t>概念与</a:t>
            </a:r>
            <a:r>
              <a:rPr kumimoji="1" lang="zh-CN" altLang="en-US" sz="1600" dirty="0" smtClean="0">
                <a:solidFill>
                  <a:schemeClr val="tx2"/>
                </a:solidFill>
              </a:rPr>
              <a:t>优点</a:t>
            </a:r>
            <a:endParaRPr kumimoji="1" lang="en-US" altLang="zh-CN" sz="1600" dirty="0">
              <a:solidFill>
                <a:schemeClr val="tx2"/>
              </a:solidFill>
            </a:endParaRPr>
          </a:p>
          <a:p>
            <a:pPr>
              <a:lnSpc>
                <a:spcPct val="130000"/>
              </a:lnSpc>
            </a:pPr>
            <a:r>
              <a:rPr kumimoji="1" lang="zh-CN" altLang="zh-CN" sz="1600" dirty="0">
                <a:solidFill>
                  <a:schemeClr val="tx2"/>
                </a:solidFill>
              </a:rPr>
              <a:t>3</a:t>
            </a:r>
            <a:r>
              <a:rPr kumimoji="1" lang="en-US" altLang="zh-CN" sz="1600" dirty="0">
                <a:solidFill>
                  <a:schemeClr val="tx2"/>
                </a:solidFill>
              </a:rPr>
              <a:t>.</a:t>
            </a:r>
            <a:r>
              <a:rPr kumimoji="1" lang="zh-CN" altLang="en-US" sz="1600" dirty="0">
                <a:solidFill>
                  <a:schemeClr val="tx2"/>
                </a:solidFill>
              </a:rPr>
              <a:t>布尔运算的具体操作</a:t>
            </a:r>
            <a:endParaRPr kumimoji="1" lang="en-US" altLang="zh-CN" sz="1600" dirty="0">
              <a:solidFill>
                <a:schemeClr val="tx2"/>
              </a:solidFill>
            </a:endParaRPr>
          </a:p>
        </p:txBody>
      </p:sp>
      <p:grpSp>
        <p:nvGrpSpPr>
          <p:cNvPr id="13"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 name="椭圆 1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6"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8" name="椭圆 1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1" name="椭圆 2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2" name="组合 127"/>
          <p:cNvGrpSpPr/>
          <p:nvPr/>
        </p:nvGrpSpPr>
        <p:grpSpPr>
          <a:xfrm>
            <a:off x="179512" y="592324"/>
            <a:ext cx="538351" cy="538444"/>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5" name="组合 139"/>
          <p:cNvGrpSpPr/>
          <p:nvPr/>
        </p:nvGrpSpPr>
        <p:grpSpPr>
          <a:xfrm>
            <a:off x="536130" y="207710"/>
            <a:ext cx="252447" cy="252491"/>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7" name="椭圆 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8" name="组合 142"/>
          <p:cNvGrpSpPr/>
          <p:nvPr/>
        </p:nvGrpSpPr>
        <p:grpSpPr>
          <a:xfrm>
            <a:off x="-245124" y="4909"/>
            <a:ext cx="528983" cy="5290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30" name="椭圆 2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31" name="组合 148"/>
          <p:cNvGrpSpPr/>
          <p:nvPr/>
        </p:nvGrpSpPr>
        <p:grpSpPr>
          <a:xfrm>
            <a:off x="993251" y="3001"/>
            <a:ext cx="223041" cy="22308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33" name="椭圆 3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ppt_x</p:attrName>
                                        </p:attrNameLst>
                                      </p:cBhvr>
                                      <p:tavLst>
                                        <p:tav tm="0">
                                          <p:val>
                                            <p:fltVal val="0.5"/>
                                          </p:val>
                                        </p:tav>
                                        <p:tav tm="100000">
                                          <p:val>
                                            <p:strVal val="#ppt_x"/>
                                          </p:val>
                                        </p:tav>
                                      </p:tavLst>
                                    </p:anim>
                                    <p:anim calcmode="lin" valueType="num">
                                      <p:cBhvr>
                                        <p:cTn id="10" dur="500" fill="hold"/>
                                        <p:tgtEl>
                                          <p:spTgt spid="13"/>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ppt_x</p:attrName>
                                        </p:attrNameLst>
                                      </p:cBhvr>
                                      <p:tavLst>
                                        <p:tav tm="0">
                                          <p:val>
                                            <p:fltVal val="0.5"/>
                                          </p:val>
                                        </p:tav>
                                        <p:tav tm="100000">
                                          <p:val>
                                            <p:strVal val="#ppt_x"/>
                                          </p:val>
                                        </p:tav>
                                      </p:tavLst>
                                    </p:anim>
                                    <p:anim calcmode="lin" valueType="num">
                                      <p:cBhvr>
                                        <p:cTn id="16" dur="500" fill="hold"/>
                                        <p:tgtEl>
                                          <p:spTgt spid="16"/>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3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ppt_x</p:attrName>
                                        </p:attrNameLst>
                                      </p:cBhvr>
                                      <p:tavLst>
                                        <p:tav tm="0">
                                          <p:val>
                                            <p:fltVal val="0.5"/>
                                          </p:val>
                                        </p:tav>
                                        <p:tav tm="100000">
                                          <p:val>
                                            <p:strVal val="#ppt_x"/>
                                          </p:val>
                                        </p:tav>
                                      </p:tavLst>
                                    </p:anim>
                                    <p:anim calcmode="lin" valueType="num">
                                      <p:cBhvr>
                                        <p:cTn id="22" dur="500" fill="hold"/>
                                        <p:tgtEl>
                                          <p:spTgt spid="19"/>
                                        </p:tgtEl>
                                        <p:attrNameLst>
                                          <p:attrName>ppt_y</p:attrName>
                                        </p:attrNameLst>
                                      </p:cBhvr>
                                      <p:tavLst>
                                        <p:tav tm="0">
                                          <p:val>
                                            <p:fltVal val="0.5"/>
                                          </p:val>
                                        </p:tav>
                                        <p:tav tm="100000">
                                          <p:val>
                                            <p:strVal val="#ppt_y"/>
                                          </p:val>
                                        </p:tav>
                                      </p:tavLst>
                                    </p:anim>
                                  </p:childTnLst>
                                </p:cTn>
                              </p:par>
                              <p:par>
                                <p:cTn id="23" presetID="26" presetClass="emph" presetSubtype="0" repeatCount="3000" fill="hold" nodeType="withEffect">
                                  <p:stCondLst>
                                    <p:cond delay="60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par>
                                <p:cTn id="26" presetID="26" presetClass="emph" presetSubtype="0" repeatCount="3000" fill="hold" nodeType="withEffect">
                                  <p:stCondLst>
                                    <p:cond delay="710"/>
                                  </p:stCondLst>
                                  <p:childTnLst>
                                    <p:animEffect transition="out" filter="fade">
                                      <p:cBhvr>
                                        <p:cTn id="27" dur="500" tmFilter="0, 0; .2, .5; .8, .5; 1, 0"/>
                                        <p:tgtEl>
                                          <p:spTgt spid="19"/>
                                        </p:tgtEl>
                                      </p:cBhvr>
                                    </p:animEffect>
                                    <p:animScale>
                                      <p:cBhvr>
                                        <p:cTn id="28" dur="250" autoRev="1" fill="hold"/>
                                        <p:tgtEl>
                                          <p:spTgt spid="19"/>
                                        </p:tgtEl>
                                      </p:cBhvr>
                                      <p:by x="105000" y="105000"/>
                                    </p:animScale>
                                  </p:childTnLst>
                                </p:cTn>
                              </p:par>
                              <p:par>
                                <p:cTn id="29" presetID="23" presetClass="entr" presetSubtype="528" fill="hold" nodeType="withEffect">
                                  <p:stCondLst>
                                    <p:cond delay="3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6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ppt_x</p:attrName>
                                        </p:attrNameLst>
                                      </p:cBhvr>
                                      <p:tavLst>
                                        <p:tav tm="0">
                                          <p:val>
                                            <p:fltVal val="0.5"/>
                                          </p:val>
                                        </p:tav>
                                        <p:tav tm="100000">
                                          <p:val>
                                            <p:strVal val="#ppt_x"/>
                                          </p:val>
                                        </p:tav>
                                      </p:tavLst>
                                    </p:anim>
                                    <p:anim calcmode="lin" valueType="num">
                                      <p:cBhvr>
                                        <p:cTn id="40" dur="500" fill="hold"/>
                                        <p:tgtEl>
                                          <p:spTgt spid="25"/>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3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ppt_x</p:attrName>
                                        </p:attrNameLst>
                                      </p:cBhvr>
                                      <p:tavLst>
                                        <p:tav tm="0">
                                          <p:val>
                                            <p:fltVal val="0.5"/>
                                          </p:val>
                                        </p:tav>
                                        <p:tav tm="100000">
                                          <p:val>
                                            <p:strVal val="#ppt_x"/>
                                          </p:val>
                                        </p:tav>
                                      </p:tavLst>
                                    </p:anim>
                                    <p:anim calcmode="lin" valueType="num">
                                      <p:cBhvr>
                                        <p:cTn id="46" dur="500" fill="hold"/>
                                        <p:tgtEl>
                                          <p:spTgt spid="28"/>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 calcmode="lin" valueType="num">
                                      <p:cBhvr>
                                        <p:cTn id="51" dur="500" fill="hold"/>
                                        <p:tgtEl>
                                          <p:spTgt spid="31"/>
                                        </p:tgtEl>
                                        <p:attrNameLst>
                                          <p:attrName>ppt_x</p:attrName>
                                        </p:attrNameLst>
                                      </p:cBhvr>
                                      <p:tavLst>
                                        <p:tav tm="0">
                                          <p:val>
                                            <p:fltVal val="0.5"/>
                                          </p:val>
                                        </p:tav>
                                        <p:tav tm="100000">
                                          <p:val>
                                            <p:strVal val="#ppt_x"/>
                                          </p:val>
                                        </p:tav>
                                      </p:tavLst>
                                    </p:anim>
                                    <p:anim calcmode="lin" valueType="num">
                                      <p:cBhvr>
                                        <p:cTn id="52"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91880" y="252678"/>
            <a:ext cx="2059352" cy="2059073"/>
            <a:chOff x="3203848" y="-92546"/>
            <a:chExt cx="2059352" cy="2059073"/>
          </a:xfrm>
        </p:grpSpPr>
        <p:pic>
          <p:nvPicPr>
            <p:cNvPr id="4"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92546"/>
              <a:ext cx="2059352" cy="205907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TextBox 10"/>
            <p:cNvSpPr txBox="1"/>
            <p:nvPr/>
          </p:nvSpPr>
          <p:spPr>
            <a:xfrm>
              <a:off x="3426802" y="439314"/>
              <a:ext cx="1584176" cy="707886"/>
            </a:xfrm>
            <a:prstGeom prst="rect">
              <a:avLst/>
            </a:prstGeom>
            <a:noFill/>
          </p:spPr>
          <p:txBody>
            <a:bodyPr wrap="square" rtlCol="0">
              <a:spAutoFit/>
            </a:bodyPr>
            <a:lstStyle/>
            <a:p>
              <a:pPr algn="ctr"/>
              <a:r>
                <a:rPr lang="zh-CN" altLang="en-US" sz="40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目录</a:t>
              </a:r>
            </a:p>
          </p:txBody>
        </p:sp>
        <p:sp>
          <p:nvSpPr>
            <p:cNvPr id="40" name="TextBox 10"/>
            <p:cNvSpPr txBox="1"/>
            <p:nvPr/>
          </p:nvSpPr>
          <p:spPr>
            <a:xfrm>
              <a:off x="3435328" y="1039188"/>
              <a:ext cx="1584176" cy="338554"/>
            </a:xfrm>
            <a:prstGeom prst="rect">
              <a:avLst/>
            </a:prstGeom>
            <a:noFill/>
          </p:spPr>
          <p:txBody>
            <a:bodyPr wrap="square" rtlCol="0">
              <a:spAutoFit/>
            </a:bodyPr>
            <a:lstStyle/>
            <a:p>
              <a:pPr algn="ctr"/>
              <a:r>
                <a:rPr lang="en-US" altLang="zh-CN" sz="16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CONTENTS</a:t>
              </a:r>
              <a:endParaRPr lang="zh-CN" altLang="en-US" sz="16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pic>
        <p:nvPicPr>
          <p:cNvPr id="6"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9872" y="1567558"/>
            <a:ext cx="510103" cy="51010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9475" y="1939159"/>
            <a:ext cx="344102" cy="34410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079" y="1327026"/>
            <a:ext cx="570165" cy="57016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微立体创业计划\0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02221" y="1773651"/>
            <a:ext cx="298998" cy="29899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微立体创业计划\0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37593" y="1907046"/>
            <a:ext cx="244615" cy="24461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6" name="TextBox 64"/>
          <p:cNvSpPr txBox="1"/>
          <p:nvPr/>
        </p:nvSpPr>
        <p:spPr>
          <a:xfrm>
            <a:off x="1775523" y="3616660"/>
            <a:ext cx="1723549" cy="553998"/>
          </a:xfrm>
          <a:prstGeom prst="rect">
            <a:avLst/>
          </a:prstGeom>
          <a:noFill/>
        </p:spPr>
        <p:txBody>
          <a:bodyPr wrap="none" rtlCol="0">
            <a:spAutoFit/>
          </a:bodyPr>
          <a:lstStyle/>
          <a:p>
            <a:pPr algn="ctr"/>
            <a:r>
              <a:rPr lang="en-US" altLang="zh-CN"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01</a:t>
            </a:r>
            <a:r>
              <a:rPr lang="zh-CN" altLang="en-US"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 </a:t>
            </a:r>
          </a:p>
          <a:p>
            <a:pPr algn="ctr"/>
            <a:r>
              <a:rPr lang="zh-CN" altLang="en-US"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扁平化图标的概念</a:t>
            </a:r>
          </a:p>
        </p:txBody>
      </p:sp>
      <p:sp>
        <p:nvSpPr>
          <p:cNvPr id="17" name="TextBox 65"/>
          <p:cNvSpPr txBox="1"/>
          <p:nvPr/>
        </p:nvSpPr>
        <p:spPr>
          <a:xfrm>
            <a:off x="3465967" y="3616660"/>
            <a:ext cx="2121093" cy="553998"/>
          </a:xfrm>
          <a:prstGeom prst="rect">
            <a:avLst/>
          </a:prstGeom>
          <a:noFill/>
        </p:spPr>
        <p:txBody>
          <a:bodyPr wrap="none" rtlCol="0">
            <a:spAutoFit/>
          </a:bodyPr>
          <a:lstStyle/>
          <a:p>
            <a:pPr algn="ctr"/>
            <a:r>
              <a:rPr lang="en-US" altLang="zh-CN"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 </a:t>
            </a:r>
            <a:r>
              <a:rPr lang="en-US" altLang="zh-CN" sz="1500"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02 </a:t>
            </a:r>
          </a:p>
          <a:p>
            <a:pPr algn="ctr"/>
            <a:r>
              <a:rPr lang="zh-CN" altLang="en-US"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布尔运算的概念与优点</a:t>
            </a:r>
            <a:endParaRPr lang="en-US" altLang="zh-CN" sz="1500"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nvGrpSpPr>
          <p:cNvPr id="18" name="组合 17"/>
          <p:cNvGrpSpPr/>
          <p:nvPr/>
        </p:nvGrpSpPr>
        <p:grpSpPr>
          <a:xfrm>
            <a:off x="2400412" y="2931706"/>
            <a:ext cx="522572" cy="522572"/>
            <a:chOff x="6501056" y="2921024"/>
            <a:chExt cx="696763" cy="696763"/>
          </a:xfrm>
          <a:effectLst>
            <a:outerShdw blurRad="50800" dist="38100" dir="2700000" algn="tl" rotWithShape="0">
              <a:prstClr val="black">
                <a:alpha val="40000"/>
              </a:prstClr>
            </a:outerShdw>
          </a:effectLst>
        </p:grpSpPr>
        <p:sp>
          <p:nvSpPr>
            <p:cNvPr id="19" name="矩形 18"/>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nvGrpSpPr>
            <p:cNvPr id="20" name="组合 19"/>
            <p:cNvGrpSpPr>
              <a:grpSpLocks noChangeAspect="1"/>
            </p:cNvGrpSpPr>
            <p:nvPr/>
          </p:nvGrpSpPr>
          <p:grpSpPr>
            <a:xfrm>
              <a:off x="6636672" y="3066937"/>
              <a:ext cx="455384" cy="390650"/>
              <a:chOff x="5084763" y="971550"/>
              <a:chExt cx="323850" cy="277813"/>
            </a:xfrm>
            <a:solidFill>
              <a:srgbClr val="4ABAB5"/>
            </a:solidFill>
          </p:grpSpPr>
          <p:sp>
            <p:nvSpPr>
              <p:cNvPr id="21"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2"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grpSp>
        <p:nvGrpSpPr>
          <p:cNvPr id="25" name="组合 24"/>
          <p:cNvGrpSpPr/>
          <p:nvPr/>
        </p:nvGrpSpPr>
        <p:grpSpPr>
          <a:xfrm>
            <a:off x="4211960" y="2931706"/>
            <a:ext cx="522572" cy="522572"/>
            <a:chOff x="4840168" y="2373480"/>
            <a:chExt cx="522572" cy="522572"/>
          </a:xfrm>
          <a:effectLst>
            <a:outerShdw blurRad="50800" dist="38100" dir="2700000" algn="tl" rotWithShape="0">
              <a:prstClr val="black">
                <a:alpha val="40000"/>
              </a:prstClr>
            </a:outerShdw>
          </a:effectLst>
        </p:grpSpPr>
        <p:sp>
          <p:nvSpPr>
            <p:cNvPr id="26" name="矩形 25"/>
            <p:cNvSpPr/>
            <p:nvPr/>
          </p:nvSpPr>
          <p:spPr>
            <a:xfrm>
              <a:off x="4840168" y="2373480"/>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7" name="任意多边形 26"/>
            <p:cNvSpPr/>
            <p:nvPr/>
          </p:nvSpPr>
          <p:spPr bwMode="auto">
            <a:xfrm>
              <a:off x="4898379" y="2479074"/>
              <a:ext cx="406149" cy="311383"/>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123E61"/>
            </a:solidFill>
            <a:ln>
              <a:noFill/>
            </a:ln>
          </p:spPr>
          <p:txBody>
            <a:bodyPr vert="horz" wrap="square" lIns="91440" tIns="45720" rIns="91440" bIns="45720" numCol="1" anchor="t" anchorCtr="0" compatLnSpc="1">
              <a:noAutofit/>
            </a:bodyPr>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prstClr val="black"/>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sp>
        <p:nvSpPr>
          <p:cNvPr id="41" name="TextBox 65"/>
          <p:cNvSpPr txBox="1"/>
          <p:nvPr/>
        </p:nvSpPr>
        <p:spPr>
          <a:xfrm>
            <a:off x="5616116" y="3616660"/>
            <a:ext cx="1915909" cy="553998"/>
          </a:xfrm>
          <a:prstGeom prst="rect">
            <a:avLst/>
          </a:prstGeom>
          <a:noFill/>
        </p:spPr>
        <p:txBody>
          <a:bodyPr wrap="none" rtlCol="0">
            <a:spAutoFit/>
          </a:bodyPr>
          <a:lstStyle/>
          <a:p>
            <a:pPr algn="ctr"/>
            <a:r>
              <a:rPr lang="en-US" altLang="zh-CN"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03 </a:t>
            </a:r>
            <a:endParaRPr lang="en-US" altLang="zh-CN" sz="1500"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a:p>
            <a:pPr algn="ctr"/>
            <a:r>
              <a:rPr lang="zh-CN" altLang="en-US" sz="1500"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布尔运算</a:t>
            </a:r>
            <a:r>
              <a:rPr lang="zh-CN" altLang="en-US" sz="1500"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的具体操作</a:t>
            </a:r>
          </a:p>
        </p:txBody>
      </p:sp>
      <p:grpSp>
        <p:nvGrpSpPr>
          <p:cNvPr id="42" name="组合 17"/>
          <p:cNvGrpSpPr/>
          <p:nvPr/>
        </p:nvGrpSpPr>
        <p:grpSpPr>
          <a:xfrm>
            <a:off x="6240039" y="2931706"/>
            <a:ext cx="522572" cy="522572"/>
            <a:chOff x="6501056" y="2921024"/>
            <a:chExt cx="696763" cy="696763"/>
          </a:xfrm>
          <a:effectLst>
            <a:outerShdw blurRad="50800" dist="38100" dir="2700000" algn="tl" rotWithShape="0">
              <a:prstClr val="black">
                <a:alpha val="40000"/>
              </a:prstClr>
            </a:outerShdw>
          </a:effectLst>
        </p:grpSpPr>
        <p:sp>
          <p:nvSpPr>
            <p:cNvPr id="43" name="矩形 42"/>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nvGrpSpPr>
            <p:cNvPr id="44" name="组合 19"/>
            <p:cNvGrpSpPr>
              <a:grpSpLocks noChangeAspect="1"/>
            </p:cNvGrpSpPr>
            <p:nvPr/>
          </p:nvGrpSpPr>
          <p:grpSpPr>
            <a:xfrm>
              <a:off x="6636672" y="3066937"/>
              <a:ext cx="455384" cy="390650"/>
              <a:chOff x="5084763" y="971550"/>
              <a:chExt cx="323850" cy="277813"/>
            </a:xfrm>
            <a:solidFill>
              <a:srgbClr val="4ABAB5"/>
            </a:solidFill>
          </p:grpSpPr>
          <p:sp>
            <p:nvSpPr>
              <p:cNvPr id="45"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46"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4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spTree>
  </p:cSld>
  <p:clrMapOvr>
    <a:masterClrMapping/>
  </p:clrMapOvr>
  <p:transition xmlns:p14="http://schemas.microsoft.com/office/powerpoint/2010/main" spd="slow">
    <p:wheel spokes="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26" presetClass="emph" presetSubtype="0" fill="hold" nodeType="withEffect">
                                  <p:stCondLst>
                                    <p:cond delay="250"/>
                                  </p:stCondLst>
                                  <p:childTnLst>
                                    <p:animEffect transition="out" filter="fade">
                                      <p:cBhvr>
                                        <p:cTn id="44" dur="500" tmFilter="0, 0; .2, .5; .8, .5; 1, 0"/>
                                        <p:tgtEl>
                                          <p:spTgt spid="18"/>
                                        </p:tgtEl>
                                      </p:cBhvr>
                                    </p:animEffect>
                                    <p:animScale>
                                      <p:cBhvr>
                                        <p:cTn id="45" dur="250" autoRev="1" fill="hold"/>
                                        <p:tgtEl>
                                          <p:spTgt spid="18"/>
                                        </p:tgtEl>
                                      </p:cBhvr>
                                      <p:by x="105000" y="105000"/>
                                    </p:animScale>
                                  </p:childTnLst>
                                </p:cTn>
                              </p:par>
                            </p:childTnLst>
                          </p:cTn>
                        </p:par>
                        <p:par>
                          <p:cTn id="46" fill="hold">
                            <p:stCondLst>
                              <p:cond delay="175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2250"/>
                            </p:stCondLst>
                            <p:childTnLst>
                              <p:par>
                                <p:cTn id="51" presetID="10" presetClass="entr" presetSubtype="0"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26" presetClass="emph" presetSubtype="0" fill="hold" nodeType="withEffect">
                                  <p:stCondLst>
                                    <p:cond delay="250"/>
                                  </p:stCondLst>
                                  <p:childTnLst>
                                    <p:animEffect transition="out" filter="fade">
                                      <p:cBhvr>
                                        <p:cTn id="55" dur="500" tmFilter="0, 0; .2, .5; .8, .5; 1, 0"/>
                                        <p:tgtEl>
                                          <p:spTgt spid="25"/>
                                        </p:tgtEl>
                                      </p:cBhvr>
                                    </p:animEffect>
                                    <p:animScale>
                                      <p:cBhvr>
                                        <p:cTn id="56" dur="250" autoRev="1" fill="hold"/>
                                        <p:tgtEl>
                                          <p:spTgt spid="25"/>
                                        </p:tgtEl>
                                      </p:cBhvr>
                                      <p:by x="105000" y="105000"/>
                                    </p:animScale>
                                  </p:childTnLst>
                                </p:cTn>
                              </p:par>
                            </p:childTnLst>
                          </p:cTn>
                        </p:par>
                        <p:par>
                          <p:cTn id="57" fill="hold">
                            <p:stCondLst>
                              <p:cond delay="3000"/>
                            </p:stCondLst>
                            <p:childTnLst>
                              <p:par>
                                <p:cTn id="58" presetID="10" presetClass="entr" presetSubtype="0"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par>
                                <p:cTn id="61" presetID="26" presetClass="emph" presetSubtype="0" fill="hold" nodeType="withEffect">
                                  <p:stCondLst>
                                    <p:cond delay="250"/>
                                  </p:stCondLst>
                                  <p:childTnLst>
                                    <p:animEffect transition="out" filter="fade">
                                      <p:cBhvr>
                                        <p:cTn id="62" dur="500" tmFilter="0, 0; .2, .5; .8, .5; 1, 0"/>
                                        <p:tgtEl>
                                          <p:spTgt spid="42"/>
                                        </p:tgtEl>
                                      </p:cBhvr>
                                    </p:animEffect>
                                    <p:animScale>
                                      <p:cBhvr>
                                        <p:cTn id="63" dur="250" autoRev="1" fill="hold"/>
                                        <p:tgtEl>
                                          <p:spTgt spid="42"/>
                                        </p:tgtEl>
                                      </p:cBhvr>
                                      <p:by x="105000" y="105000"/>
                                    </p:animScale>
                                  </p:childTnLst>
                                </p:cTn>
                              </p:par>
                            </p:childTnLst>
                          </p:cTn>
                        </p:par>
                        <p:par>
                          <p:cTn id="64" fill="hold">
                            <p:stCondLst>
                              <p:cond delay="3750"/>
                            </p:stCondLst>
                            <p:childTnLst>
                              <p:par>
                                <p:cTn id="65" presetID="22" presetClass="entr" presetSubtype="8"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5248" t="16591" r="53285" b="19243"/>
          <a:stretch/>
        </p:blipFill>
        <p:spPr>
          <a:xfrm>
            <a:off x="215516" y="2284512"/>
            <a:ext cx="2837786" cy="1764196"/>
          </a:xfrm>
          <a:prstGeom prst="rect">
            <a:avLst/>
          </a:prstGeom>
        </p:spPr>
      </p:pic>
      <p:sp>
        <p:nvSpPr>
          <p:cNvPr id="4" name="矩形 3"/>
          <p:cNvSpPr/>
          <p:nvPr/>
        </p:nvSpPr>
        <p:spPr>
          <a:xfrm>
            <a:off x="827584" y="1420416"/>
            <a:ext cx="6084676" cy="338554"/>
          </a:xfrm>
          <a:prstGeom prst="rect">
            <a:avLst/>
          </a:prstGeom>
        </p:spPr>
        <p:txBody>
          <a:bodyPr wrap="square">
            <a:spAutoFit/>
          </a:bodyPr>
          <a:lstStyle/>
          <a:p>
            <a:r>
              <a:rPr lang="zh-CN" altLang="en-US" sz="1600" dirty="0" smtClean="0">
                <a:solidFill>
                  <a:schemeClr val="tx1">
                    <a:lumMod val="65000"/>
                    <a:lumOff val="35000"/>
                  </a:schemeClr>
                </a:solidFill>
              </a:rPr>
              <a:t>一、扁平化图标</a:t>
            </a:r>
            <a:r>
              <a:rPr lang="zh-CN" altLang="en-US" sz="1600" dirty="0" smtClean="0">
                <a:solidFill>
                  <a:schemeClr val="tx1">
                    <a:lumMod val="65000"/>
                    <a:lumOff val="35000"/>
                  </a:schemeClr>
                </a:solidFill>
              </a:rPr>
              <a:t>的</a:t>
            </a:r>
            <a:r>
              <a:rPr lang="zh-CN" altLang="en-US" sz="1600" dirty="0" smtClean="0">
                <a:solidFill>
                  <a:schemeClr val="tx1">
                    <a:lumMod val="65000"/>
                    <a:lumOff val="35000"/>
                  </a:schemeClr>
                </a:solidFill>
              </a:rPr>
              <a:t>概念</a:t>
            </a:r>
            <a:r>
              <a:rPr lang="zh-CN" altLang="en-US" sz="1600" dirty="0" smtClean="0">
                <a:solidFill>
                  <a:schemeClr val="tx1">
                    <a:lumMod val="65000"/>
                    <a:lumOff val="35000"/>
                  </a:schemeClr>
                </a:solidFill>
              </a:rPr>
              <a:t>：</a:t>
            </a:r>
            <a:endParaRPr lang="zh-CN" altLang="en-US" sz="1600" dirty="0">
              <a:solidFill>
                <a:schemeClr val="tx1">
                  <a:lumMod val="65000"/>
                  <a:lumOff val="35000"/>
                </a:schemeClr>
              </a:solidFill>
            </a:endParaRPr>
          </a:p>
        </p:txBody>
      </p:sp>
      <p:pic>
        <p:nvPicPr>
          <p:cNvPr id="5" name="图片 4"/>
          <p:cNvPicPr>
            <a:picLocks noChangeAspect="1"/>
          </p:cNvPicPr>
          <p:nvPr/>
        </p:nvPicPr>
        <p:blipFill rotWithShape="1">
          <a:blip r:embed="rId4"/>
          <a:srcRect t="19186" b="24278"/>
          <a:stretch/>
        </p:blipFill>
        <p:spPr>
          <a:xfrm>
            <a:off x="6207172" y="2320516"/>
            <a:ext cx="2744418" cy="1708450"/>
          </a:xfrm>
          <a:prstGeom prst="rect">
            <a:avLst/>
          </a:prstGeom>
        </p:spPr>
      </p:pic>
      <p:pic>
        <p:nvPicPr>
          <p:cNvPr id="6" name="图片 5"/>
          <p:cNvPicPr>
            <a:picLocks noChangeAspect="1"/>
          </p:cNvPicPr>
          <p:nvPr/>
        </p:nvPicPr>
        <p:blipFill rotWithShape="1">
          <a:blip r:embed="rId3"/>
          <a:srcRect l="57023" t="16591" r="-1" b="19243"/>
          <a:stretch/>
        </p:blipFill>
        <p:spPr>
          <a:xfrm>
            <a:off x="3146832" y="2284512"/>
            <a:ext cx="2941161" cy="1764196"/>
          </a:xfrm>
          <a:prstGeom prst="rect">
            <a:avLst/>
          </a:prstGeom>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935596" y="2932584"/>
            <a:ext cx="3492388"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tx2"/>
                </a:solidFill>
              </a:rPr>
              <a:t>布尔运算</a:t>
            </a:r>
            <a:r>
              <a:rPr lang="zh-CN" altLang="en-US" sz="2400" dirty="0" smtClean="0">
                <a:solidFill>
                  <a:schemeClr val="tx2"/>
                </a:solidFill>
              </a:rPr>
              <a:t>的</a:t>
            </a:r>
            <a:r>
              <a:rPr lang="zh-CN" altLang="en-US" sz="2400" dirty="0" smtClean="0">
                <a:solidFill>
                  <a:schemeClr val="tx2"/>
                </a:solidFill>
              </a:rPr>
              <a:t>概念与</a:t>
            </a:r>
            <a:r>
              <a:rPr lang="zh-CN" altLang="en-US" sz="2400" dirty="0" smtClean="0">
                <a:solidFill>
                  <a:schemeClr val="tx2"/>
                </a:solidFill>
              </a:rPr>
              <a:t>优点</a:t>
            </a:r>
            <a:endParaRPr lang="zh-CN" altLang="en-US" sz="2400" dirty="0">
              <a:solidFill>
                <a:schemeClr val="tx2"/>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27" name="椭圆 12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0" name="椭圆 12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3" name="椭圆 1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6" name="椭圆 1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2" name="椭圆 1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5" name="椭圆 14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48" name="椭圆 1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4" name="椭圆 1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57" name="椭圆 15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cxnSp>
        <p:nvCxnSpPr>
          <p:cNvPr id="164" name="直接连接符 163"/>
          <p:cNvCxnSpPr>
            <a:endCxn id="169" idx="4"/>
          </p:cNvCxnSpPr>
          <p:nvPr/>
        </p:nvCxnSpPr>
        <p:spPr>
          <a:xfrm>
            <a:off x="5327435" y="1338394"/>
            <a:ext cx="1" cy="1684449"/>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255440" y="1260843"/>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6" name="组合 167"/>
          <p:cNvGrpSpPr/>
          <p:nvPr/>
        </p:nvGrpSpPr>
        <p:grpSpPr>
          <a:xfrm>
            <a:off x="5255440" y="2878827"/>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sp>
        <p:nvSpPr>
          <p:cNvPr id="187" name="TextBox 186"/>
          <p:cNvSpPr txBox="1"/>
          <p:nvPr/>
        </p:nvSpPr>
        <p:spPr>
          <a:xfrm>
            <a:off x="5538293" y="1078627"/>
            <a:ext cx="2454087" cy="1874862"/>
          </a:xfrm>
          <a:prstGeom prst="rect">
            <a:avLst/>
          </a:prstGeom>
          <a:noFill/>
        </p:spPr>
        <p:txBody>
          <a:bodyPr wrap="square" lIns="68571" tIns="34285" rIns="68571" bIns="34285" rtlCol="0">
            <a:spAutoFit/>
          </a:bodyPr>
          <a:lstStyle/>
          <a:p>
            <a:pPr>
              <a:lnSpc>
                <a:spcPct val="200000"/>
              </a:lnSpc>
            </a:pPr>
            <a:r>
              <a:rPr lang="en-US" altLang="zh-CN" sz="1600" b="0" dirty="0" smtClean="0">
                <a:solidFill>
                  <a:srgbClr val="595959"/>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1.</a:t>
            </a:r>
            <a:r>
              <a:rPr lang="zh-CN" altLang="en-US" sz="1600" dirty="0">
                <a:solidFill>
                  <a:srgbClr val="595959"/>
                </a:solidFill>
              </a:rPr>
              <a:t>使图标更为规范</a:t>
            </a:r>
          </a:p>
          <a:p>
            <a:pPr algn="l">
              <a:lnSpc>
                <a:spcPct val="200000"/>
              </a:lnSpc>
            </a:pPr>
            <a:endParaRPr lang="zh-CN" altLang="en-US" sz="1600" b="0" dirty="0" smtClean="0">
              <a:solidFill>
                <a:srgbClr val="595959"/>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a:p>
            <a:pPr algn="l">
              <a:lnSpc>
                <a:spcPct val="200000"/>
              </a:lnSpc>
            </a:pPr>
            <a:endParaRPr lang="en-US" altLang="zh-CN" sz="1600" b="0" dirty="0" smtClean="0">
              <a:solidFill>
                <a:srgbClr val="595959"/>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a:p>
            <a:pPr>
              <a:lnSpc>
                <a:spcPct val="140000"/>
              </a:lnSpc>
            </a:pPr>
            <a:r>
              <a:rPr lang="zh-CN" altLang="zh-CN" sz="1600" dirty="0" smtClean="0">
                <a:solidFill>
                  <a:srgbClr val="595959"/>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2</a:t>
            </a:r>
            <a:r>
              <a:rPr lang="en-US" altLang="zh-CN" sz="1600" dirty="0" smtClean="0">
                <a:solidFill>
                  <a:srgbClr val="595959"/>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a:t>
            </a:r>
            <a:r>
              <a:rPr lang="zh-CN" altLang="en-US" sz="1600" dirty="0">
                <a:solidFill>
                  <a:srgbClr val="595959"/>
                </a:solidFill>
              </a:rPr>
              <a:t>方便修改</a:t>
            </a: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zh-CN" altLang="zh-CN"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2</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Tree>
    <p:extLst>
      <p:ext uri="{BB962C8B-B14F-4D97-AF65-F5344CB8AC3E}">
        <p14:creationId xmlns:p14="http://schemas.microsoft.com/office/powerpoint/2010/main" val="174702631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childTnLst>
                          </p:cTn>
                        </p:par>
                        <p:par>
                          <p:cTn id="25" fill="hold">
                            <p:stCondLst>
                              <p:cond delay="1600"/>
                            </p:stCondLst>
                            <p:childTnLst>
                              <p:par>
                                <p:cTn id="26" presetID="16" presetClass="entr" presetSubtype="42" fill="hold" nodeType="afterEffect">
                                  <p:stCondLst>
                                    <p:cond delay="0"/>
                                  </p:stCondLst>
                                  <p:childTnLst>
                                    <p:set>
                                      <p:cBhvr>
                                        <p:cTn id="27" dur="1" fill="hold">
                                          <p:stCondLst>
                                            <p:cond delay="0"/>
                                          </p:stCondLst>
                                        </p:cTn>
                                        <p:tgtEl>
                                          <p:spTgt spid="164"/>
                                        </p:tgtEl>
                                        <p:attrNameLst>
                                          <p:attrName>style.visibility</p:attrName>
                                        </p:attrNameLst>
                                      </p:cBhvr>
                                      <p:to>
                                        <p:strVal val="visible"/>
                                      </p:to>
                                    </p:set>
                                    <p:animEffect transition="in" filter="barn(outHorizontal)">
                                      <p:cBhvr>
                                        <p:cTn id="28" dur="500"/>
                                        <p:tgtEl>
                                          <p:spTgt spid="164"/>
                                        </p:tgtEl>
                                      </p:cBhvr>
                                    </p:animEffect>
                                  </p:childTnLst>
                                </p:cTn>
                              </p:par>
                            </p:childTnLst>
                          </p:cTn>
                        </p:par>
                        <p:par>
                          <p:cTn id="29" fill="hold">
                            <p:stCondLst>
                              <p:cond delay="2100"/>
                            </p:stCondLst>
                            <p:childTnLst>
                              <p:par>
                                <p:cTn id="30" presetID="23" presetClass="entr" presetSubtype="32"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strVal val="4*#ppt_w"/>
                                          </p:val>
                                        </p:tav>
                                        <p:tav tm="100000">
                                          <p:val>
                                            <p:strVal val="#ppt_w"/>
                                          </p:val>
                                        </p:tav>
                                      </p:tavLst>
                                    </p:anim>
                                    <p:anim calcmode="lin" valueType="num">
                                      <p:cBhvr>
                                        <p:cTn id="33" dur="500" fill="hold"/>
                                        <p:tgtEl>
                                          <p:spTgt spid="15"/>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strVal val="4*#ppt_w"/>
                                          </p:val>
                                        </p:tav>
                                        <p:tav tm="100000">
                                          <p:val>
                                            <p:strVal val="#ppt_w"/>
                                          </p:val>
                                        </p:tav>
                                      </p:tavLst>
                                    </p:anim>
                                    <p:anim calcmode="lin" valueType="num">
                                      <p:cBhvr>
                                        <p:cTn id="37" dur="500" fill="hold"/>
                                        <p:tgtEl>
                                          <p:spTgt spid="16"/>
                                        </p:tgtEl>
                                        <p:attrNameLst>
                                          <p:attrName>ppt_h</p:attrName>
                                        </p:attrNameLst>
                                      </p:cBhvr>
                                      <p:tavLst>
                                        <p:tav tm="0">
                                          <p:val>
                                            <p:strVal val="4*#ppt_h"/>
                                          </p:val>
                                        </p:tav>
                                        <p:tav tm="100000">
                                          <p:val>
                                            <p:strVal val="#ppt_h"/>
                                          </p:val>
                                        </p:tav>
                                      </p:tavLst>
                                    </p:anim>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87" grpId="0"/>
      <p:bldP spid="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87624" y="2500536"/>
            <a:ext cx="6084676" cy="641714"/>
          </a:xfrm>
          <a:prstGeom prst="rect">
            <a:avLst/>
          </a:prstGeom>
        </p:spPr>
        <p:txBody>
          <a:bodyPr wrap="square">
            <a:spAutoFit/>
          </a:bodyPr>
          <a:lstStyle/>
          <a:p>
            <a:pPr>
              <a:lnSpc>
                <a:spcPct val="130000"/>
              </a:lnSpc>
            </a:pPr>
            <a:r>
              <a:rPr lang="zh-CN" altLang="en-US" sz="1400" dirty="0">
                <a:solidFill>
                  <a:srgbClr val="595959"/>
                </a:solidFill>
              </a:rPr>
              <a:t>布尔运算是数字符号化的逻辑推演法，包括联合、相交、相减。在图形处理操作中引用了这种逻辑运算方法以使简单的基本图形组合产生新的</a:t>
            </a:r>
            <a:r>
              <a:rPr lang="zh-CN" altLang="en-US" sz="1400" dirty="0" smtClean="0">
                <a:solidFill>
                  <a:srgbClr val="595959"/>
                </a:solidFill>
              </a:rPr>
              <a:t>形体</a:t>
            </a:r>
            <a:r>
              <a:rPr lang="zh-CN" altLang="en-US" sz="1400" dirty="0" smtClean="0">
                <a:solidFill>
                  <a:srgbClr val="595959"/>
                </a:solidFill>
              </a:rPr>
              <a:t>。</a:t>
            </a:r>
            <a:endParaRPr lang="zh-CN" altLang="en-US" sz="1400" dirty="0">
              <a:solidFill>
                <a:srgbClr val="595959"/>
              </a:solidFill>
            </a:endParaRPr>
          </a:p>
        </p:txBody>
      </p:sp>
      <p:sp>
        <p:nvSpPr>
          <p:cNvPr id="21" name="矩形 20"/>
          <p:cNvSpPr/>
          <p:nvPr/>
        </p:nvSpPr>
        <p:spPr>
          <a:xfrm>
            <a:off x="1151620" y="1456420"/>
            <a:ext cx="6084676" cy="338554"/>
          </a:xfrm>
          <a:prstGeom prst="rect">
            <a:avLst/>
          </a:prstGeom>
        </p:spPr>
        <p:txBody>
          <a:bodyPr wrap="square">
            <a:spAutoFit/>
          </a:bodyPr>
          <a:lstStyle/>
          <a:p>
            <a:r>
              <a:rPr lang="zh-CN" altLang="en-US" sz="1600" dirty="0" smtClean="0">
                <a:solidFill>
                  <a:schemeClr val="tx2"/>
                </a:solidFill>
              </a:rPr>
              <a:t>布尔运算的概念：</a:t>
            </a:r>
            <a:endParaRPr lang="zh-CN" altLang="en-US" sz="1600"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59632" y="1492424"/>
            <a:ext cx="5434123" cy="2908292"/>
          </a:xfrm>
          <a:prstGeom prst="rect">
            <a:avLst/>
          </a:prstGeom>
        </p:spPr>
      </p:pic>
      <p:sp>
        <p:nvSpPr>
          <p:cNvPr id="7" name="矩形 6"/>
          <p:cNvSpPr/>
          <p:nvPr/>
        </p:nvSpPr>
        <p:spPr>
          <a:xfrm>
            <a:off x="1223628" y="988368"/>
            <a:ext cx="6084676" cy="338554"/>
          </a:xfrm>
          <a:prstGeom prst="rect">
            <a:avLst/>
          </a:prstGeom>
        </p:spPr>
        <p:txBody>
          <a:bodyPr wrap="square">
            <a:spAutoFit/>
          </a:bodyPr>
          <a:lstStyle/>
          <a:p>
            <a:r>
              <a:rPr lang="zh-CN" altLang="en-US" sz="1600" dirty="0" smtClean="0">
                <a:solidFill>
                  <a:srgbClr val="123E61"/>
                </a:solidFill>
              </a:rPr>
              <a:t>布尔运算的界面</a:t>
            </a:r>
            <a:endParaRPr lang="zh-CN" altLang="en-US" sz="1600" dirty="0">
              <a:solidFill>
                <a:srgbClr val="123E61"/>
              </a:solidFill>
            </a:endParaRPr>
          </a:p>
        </p:txBody>
      </p:sp>
    </p:spTree>
    <p:extLst>
      <p:ext uri="{BB962C8B-B14F-4D97-AF65-F5344CB8AC3E}">
        <p14:creationId xmlns:p14="http://schemas.microsoft.com/office/powerpoint/2010/main" val="3436039394"/>
      </p:ext>
    </p:extLst>
  </p:cSld>
  <p:clrMapOvr>
    <a:masterClrMapping/>
  </p:clrMapOvr>
  <p:transition xmlns:p14="http://schemas.microsoft.com/office/powerpoint/2010/main" spd="slow">
    <p:wheel spokes="1"/>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屏幕快照 2019-11-20 下午1.59.25"/>
          <p:cNvPicPr>
            <a:picLocks noChangeAspect="1"/>
          </p:cNvPicPr>
          <p:nvPr/>
        </p:nvPicPr>
        <p:blipFill>
          <a:blip r:embed="rId3"/>
          <a:stretch>
            <a:fillRect/>
          </a:stretch>
        </p:blipFill>
        <p:spPr>
          <a:xfrm>
            <a:off x="899592" y="1472498"/>
            <a:ext cx="4297107" cy="3332294"/>
          </a:xfrm>
          <a:prstGeom prst="rect">
            <a:avLst/>
          </a:prstGeom>
        </p:spPr>
      </p:pic>
      <p:sp>
        <p:nvSpPr>
          <p:cNvPr id="17" name="文本框 16"/>
          <p:cNvSpPr txBox="1"/>
          <p:nvPr/>
        </p:nvSpPr>
        <p:spPr>
          <a:xfrm>
            <a:off x="6732240" y="1716556"/>
            <a:ext cx="550432" cy="307777"/>
          </a:xfrm>
          <a:prstGeom prst="rect">
            <a:avLst/>
          </a:prstGeom>
          <a:noFill/>
        </p:spPr>
        <p:txBody>
          <a:bodyPr wrap="square" rtlCol="0">
            <a:spAutoFit/>
          </a:bodyPr>
          <a:lstStyle/>
          <a:p>
            <a:r>
              <a:rPr lang="zh-CN" altLang="en-US" sz="1400" dirty="0">
                <a:solidFill>
                  <a:schemeClr val="tx1">
                    <a:lumMod val="65000"/>
                    <a:lumOff val="35000"/>
                  </a:schemeClr>
                </a:solidFill>
              </a:rPr>
              <a:t>加</a:t>
            </a:r>
          </a:p>
        </p:txBody>
      </p:sp>
      <p:sp>
        <p:nvSpPr>
          <p:cNvPr id="18" name="文本框 17"/>
          <p:cNvSpPr txBox="1"/>
          <p:nvPr/>
        </p:nvSpPr>
        <p:spPr>
          <a:xfrm>
            <a:off x="6782237" y="2444787"/>
            <a:ext cx="1896493" cy="307777"/>
          </a:xfrm>
          <a:prstGeom prst="rect">
            <a:avLst/>
          </a:prstGeom>
          <a:noFill/>
        </p:spPr>
        <p:txBody>
          <a:bodyPr wrap="square" rtlCol="0">
            <a:spAutoFit/>
          </a:bodyPr>
          <a:lstStyle/>
          <a:p>
            <a:r>
              <a:rPr lang="zh-CN" altLang="en-US" sz="1400" dirty="0">
                <a:solidFill>
                  <a:schemeClr val="tx1">
                    <a:lumMod val="65000"/>
                    <a:lumOff val="35000"/>
                  </a:schemeClr>
                </a:solidFill>
              </a:rPr>
              <a:t>减（后减前）</a:t>
            </a:r>
          </a:p>
        </p:txBody>
      </p:sp>
      <p:sp>
        <p:nvSpPr>
          <p:cNvPr id="19" name="文本框 18"/>
          <p:cNvSpPr txBox="1"/>
          <p:nvPr/>
        </p:nvSpPr>
        <p:spPr>
          <a:xfrm>
            <a:off x="6782237" y="3138155"/>
            <a:ext cx="1229612" cy="307777"/>
          </a:xfrm>
          <a:prstGeom prst="rect">
            <a:avLst/>
          </a:prstGeom>
          <a:noFill/>
        </p:spPr>
        <p:txBody>
          <a:bodyPr wrap="square" rtlCol="0">
            <a:spAutoFit/>
          </a:bodyPr>
          <a:lstStyle/>
          <a:p>
            <a:r>
              <a:rPr lang="zh-CN" altLang="en-US" sz="1400" dirty="0" smtClean="0">
                <a:solidFill>
                  <a:schemeClr val="tx1">
                    <a:lumMod val="65000"/>
                    <a:lumOff val="35000"/>
                  </a:schemeClr>
                </a:solidFill>
              </a:rPr>
              <a:t>交集</a:t>
            </a:r>
            <a:endParaRPr lang="zh-CN" altLang="en-US" sz="1400" dirty="0">
              <a:solidFill>
                <a:schemeClr val="tx1">
                  <a:lumMod val="65000"/>
                  <a:lumOff val="35000"/>
                </a:schemeClr>
              </a:solidFill>
            </a:endParaRPr>
          </a:p>
        </p:txBody>
      </p:sp>
      <p:sp>
        <p:nvSpPr>
          <p:cNvPr id="20" name="文本框 19"/>
          <p:cNvSpPr txBox="1"/>
          <p:nvPr/>
        </p:nvSpPr>
        <p:spPr>
          <a:xfrm>
            <a:off x="6826580" y="3740931"/>
            <a:ext cx="715105" cy="307777"/>
          </a:xfrm>
          <a:prstGeom prst="rect">
            <a:avLst/>
          </a:prstGeom>
          <a:noFill/>
        </p:spPr>
        <p:txBody>
          <a:bodyPr wrap="square" rtlCol="0">
            <a:spAutoFit/>
          </a:bodyPr>
          <a:lstStyle/>
          <a:p>
            <a:r>
              <a:rPr lang="zh-CN" altLang="en-US" sz="1400" dirty="0">
                <a:solidFill>
                  <a:schemeClr val="tx1">
                    <a:lumMod val="65000"/>
                    <a:lumOff val="35000"/>
                  </a:schemeClr>
                </a:solidFill>
              </a:rPr>
              <a:t>排除</a:t>
            </a:r>
          </a:p>
        </p:txBody>
      </p:sp>
      <p:sp>
        <p:nvSpPr>
          <p:cNvPr id="21" name="矩形 20"/>
          <p:cNvSpPr/>
          <p:nvPr/>
        </p:nvSpPr>
        <p:spPr>
          <a:xfrm>
            <a:off x="1435955" y="2199111"/>
            <a:ext cx="1615994" cy="895542"/>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cxnSp>
        <p:nvCxnSpPr>
          <p:cNvPr id="22" name="直线连接符 21"/>
          <p:cNvCxnSpPr/>
          <p:nvPr/>
        </p:nvCxnSpPr>
        <p:spPr>
          <a:xfrm flipV="1">
            <a:off x="3419872" y="1895784"/>
            <a:ext cx="3120020" cy="460736"/>
          </a:xfrm>
          <a:prstGeom prst="line">
            <a:avLst/>
          </a:prstGeom>
          <a:ln>
            <a:solidFill>
              <a:srgbClr val="FF0000"/>
            </a:solidFill>
            <a:prstDash val="dashDot"/>
          </a:ln>
        </p:spPr>
        <p:style>
          <a:lnRef idx="2">
            <a:schemeClr val="accent1"/>
          </a:lnRef>
          <a:fillRef idx="0">
            <a:schemeClr val="accent1"/>
          </a:fillRef>
          <a:effectRef idx="1">
            <a:schemeClr val="accent1"/>
          </a:effectRef>
          <a:fontRef idx="minor">
            <a:schemeClr val="tx1"/>
          </a:fontRef>
        </p:style>
      </p:cxnSp>
      <p:cxnSp>
        <p:nvCxnSpPr>
          <p:cNvPr id="23" name="直线连接符 22"/>
          <p:cNvCxnSpPr/>
          <p:nvPr/>
        </p:nvCxnSpPr>
        <p:spPr>
          <a:xfrm>
            <a:off x="3455876" y="2644552"/>
            <a:ext cx="3084016" cy="11533"/>
          </a:xfrm>
          <a:prstGeom prst="line">
            <a:avLst/>
          </a:prstGeom>
          <a:ln>
            <a:solidFill>
              <a:srgbClr val="FF0000"/>
            </a:solidFill>
            <a:prstDash val="dashDot"/>
          </a:ln>
        </p:spPr>
        <p:style>
          <a:lnRef idx="2">
            <a:schemeClr val="accent1"/>
          </a:lnRef>
          <a:fillRef idx="0">
            <a:schemeClr val="accent1"/>
          </a:fillRef>
          <a:effectRef idx="1">
            <a:schemeClr val="accent1"/>
          </a:effectRef>
          <a:fontRef idx="minor">
            <a:schemeClr val="tx1"/>
          </a:fontRef>
        </p:style>
      </p:cxnSp>
      <p:cxnSp>
        <p:nvCxnSpPr>
          <p:cNvPr id="24" name="直线连接符 23"/>
          <p:cNvCxnSpPr/>
          <p:nvPr/>
        </p:nvCxnSpPr>
        <p:spPr>
          <a:xfrm>
            <a:off x="3419872" y="2860576"/>
            <a:ext cx="3120020" cy="459597"/>
          </a:xfrm>
          <a:prstGeom prst="line">
            <a:avLst/>
          </a:prstGeom>
          <a:ln>
            <a:solidFill>
              <a:srgbClr val="FF0000"/>
            </a:solidFill>
            <a:prstDash val="dashDot"/>
          </a:ln>
        </p:spPr>
        <p:style>
          <a:lnRef idx="2">
            <a:schemeClr val="accent1"/>
          </a:lnRef>
          <a:fillRef idx="0">
            <a:schemeClr val="accent1"/>
          </a:fillRef>
          <a:effectRef idx="1">
            <a:schemeClr val="accent1"/>
          </a:effectRef>
          <a:fontRef idx="minor">
            <a:schemeClr val="tx1"/>
          </a:fontRef>
        </p:style>
      </p:cxnSp>
      <p:cxnSp>
        <p:nvCxnSpPr>
          <p:cNvPr id="25" name="直线连接符 24"/>
          <p:cNvCxnSpPr/>
          <p:nvPr/>
        </p:nvCxnSpPr>
        <p:spPr>
          <a:xfrm>
            <a:off x="3419872" y="3076600"/>
            <a:ext cx="3120020" cy="770717"/>
          </a:xfrm>
          <a:prstGeom prst="line">
            <a:avLst/>
          </a:prstGeom>
          <a:ln>
            <a:solidFill>
              <a:srgbClr val="FF0000"/>
            </a:solidFill>
            <a:prstDash val="dashDot"/>
          </a:ln>
        </p:spPr>
        <p:style>
          <a:lnRef idx="2">
            <a:schemeClr val="accent1"/>
          </a:lnRef>
          <a:fillRef idx="0">
            <a:schemeClr val="accent1"/>
          </a:fillRef>
          <a:effectRef idx="1">
            <a:schemeClr val="accent1"/>
          </a:effectRef>
          <a:fontRef idx="minor">
            <a:schemeClr val="tx1"/>
          </a:fontRef>
        </p:style>
      </p:cxnSp>
      <p:sp>
        <p:nvSpPr>
          <p:cNvPr id="26" name="文本框 25"/>
          <p:cNvSpPr txBox="1"/>
          <p:nvPr/>
        </p:nvSpPr>
        <p:spPr>
          <a:xfrm>
            <a:off x="971600" y="772344"/>
            <a:ext cx="3415658" cy="338554"/>
          </a:xfrm>
          <a:prstGeom prst="rect">
            <a:avLst/>
          </a:prstGeom>
          <a:noFill/>
        </p:spPr>
        <p:txBody>
          <a:bodyPr wrap="square" rtlCol="0">
            <a:spAutoFit/>
          </a:bodyPr>
          <a:lstStyle/>
          <a:p>
            <a:r>
              <a:rPr kumimoji="1" lang="zh-CN" altLang="en-US" sz="1600" dirty="0" smtClean="0">
                <a:solidFill>
                  <a:srgbClr val="123E61"/>
                </a:solidFill>
              </a:rPr>
              <a:t>布尔运算的具体操作：</a:t>
            </a:r>
            <a:endParaRPr kumimoji="1" lang="zh-CN" altLang="en-US" sz="1600" dirty="0">
              <a:solidFill>
                <a:srgbClr val="123E61"/>
              </a:solidFill>
            </a:endParaRPr>
          </a:p>
        </p:txBody>
      </p:sp>
    </p:spTree>
    <p:extLst>
      <p:ext uri="{BB962C8B-B14F-4D97-AF65-F5344CB8AC3E}">
        <p14:creationId xmlns:p14="http://schemas.microsoft.com/office/powerpoint/2010/main" val="279933927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rotWithShape="1">
          <a:blip r:embed="rId3"/>
          <a:srcRect l="47668"/>
          <a:stretch/>
        </p:blipFill>
        <p:spPr>
          <a:xfrm>
            <a:off x="827584" y="1816460"/>
            <a:ext cx="2170537" cy="2048361"/>
          </a:xfrm>
          <a:prstGeom prst="rect">
            <a:avLst/>
          </a:prstGeom>
        </p:spPr>
      </p:pic>
      <p:sp>
        <p:nvSpPr>
          <p:cNvPr id="46" name="圆角矩形 45"/>
          <p:cNvSpPr/>
          <p:nvPr/>
        </p:nvSpPr>
        <p:spPr>
          <a:xfrm>
            <a:off x="5100496" y="1168388"/>
            <a:ext cx="1160042" cy="913396"/>
          </a:xfrm>
          <a:prstGeom prst="round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椭圆 46"/>
          <p:cNvSpPr/>
          <p:nvPr/>
        </p:nvSpPr>
        <p:spPr>
          <a:xfrm>
            <a:off x="5388528" y="3436640"/>
            <a:ext cx="505499" cy="505499"/>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48" name="椭圆 47"/>
          <p:cNvSpPr/>
          <p:nvPr/>
        </p:nvSpPr>
        <p:spPr>
          <a:xfrm>
            <a:off x="5568548" y="4336740"/>
            <a:ext cx="237247" cy="23724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49" name="矩形 48"/>
          <p:cNvSpPr/>
          <p:nvPr/>
        </p:nvSpPr>
        <p:spPr>
          <a:xfrm>
            <a:off x="5244512" y="2500536"/>
            <a:ext cx="756834" cy="326213"/>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50" name="左右箭头 49"/>
          <p:cNvSpPr/>
          <p:nvPr/>
        </p:nvSpPr>
        <p:spPr>
          <a:xfrm>
            <a:off x="3527884" y="2608548"/>
            <a:ext cx="972108" cy="456697"/>
          </a:xfrm>
          <a:prstGeom prst="lef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51" name="正偏差 50"/>
          <p:cNvSpPr/>
          <p:nvPr/>
        </p:nvSpPr>
        <p:spPr>
          <a:xfrm>
            <a:off x="6288628" y="2032484"/>
            <a:ext cx="443611" cy="456698"/>
          </a:xfrm>
          <a:prstGeom prst="mathPlus">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2" name="减 51"/>
          <p:cNvSpPr/>
          <p:nvPr/>
        </p:nvSpPr>
        <p:spPr>
          <a:xfrm>
            <a:off x="6288628" y="3112604"/>
            <a:ext cx="443612" cy="378410"/>
          </a:xfrm>
          <a:prstGeom prst="mathMinus">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3" name="减 52"/>
          <p:cNvSpPr/>
          <p:nvPr/>
        </p:nvSpPr>
        <p:spPr>
          <a:xfrm>
            <a:off x="6288628" y="4084712"/>
            <a:ext cx="443612" cy="378410"/>
          </a:xfrm>
          <a:prstGeom prst="mathMinus">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54" name="文本框 53"/>
          <p:cNvSpPr txBox="1"/>
          <p:nvPr/>
        </p:nvSpPr>
        <p:spPr>
          <a:xfrm>
            <a:off x="971600" y="952364"/>
            <a:ext cx="3993897" cy="338554"/>
          </a:xfrm>
          <a:prstGeom prst="rect">
            <a:avLst/>
          </a:prstGeom>
          <a:noFill/>
        </p:spPr>
        <p:txBody>
          <a:bodyPr wrap="square" rtlCol="0">
            <a:spAutoFit/>
          </a:bodyPr>
          <a:lstStyle/>
          <a:p>
            <a:r>
              <a:rPr lang="zh-CN" altLang="en-US" sz="1600" dirty="0" smtClean="0">
                <a:solidFill>
                  <a:schemeClr val="tx2"/>
                </a:solidFill>
              </a:rPr>
              <a:t>举例说明：</a:t>
            </a:r>
            <a:endParaRPr lang="zh-CN" altLang="en-US" sz="1600" dirty="0">
              <a:solidFill>
                <a:schemeClr val="tx2"/>
              </a:solidFill>
            </a:endParaRPr>
          </a:p>
        </p:txBody>
      </p:sp>
    </p:spTree>
    <p:extLst>
      <p:ext uri="{BB962C8B-B14F-4D97-AF65-F5344CB8AC3E}">
        <p14:creationId xmlns:p14="http://schemas.microsoft.com/office/powerpoint/2010/main" val="283278044"/>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132384"/>
            <a:ext cx="7560840" cy="3528392"/>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718301" y="687955"/>
            <a:ext cx="5802630" cy="584776"/>
          </a:xfrm>
          <a:prstGeom prst="rect">
            <a:avLst/>
          </a:prstGeom>
          <a:noFill/>
        </p:spPr>
        <p:txBody>
          <a:bodyPr wrap="square" rtlCol="0">
            <a:spAutoFit/>
          </a:bodyPr>
          <a:lstStyle/>
          <a:p>
            <a:r>
              <a:rPr lang="zh-CN" altLang="en-US" sz="1600" dirty="0" smtClean="0">
                <a:solidFill>
                  <a:srgbClr val="123E61"/>
                </a:solidFill>
              </a:rPr>
              <a:t>猜一猜这些图形如何制作出来？</a:t>
            </a:r>
            <a:endParaRPr lang="en-US" altLang="zh-CN" sz="1600" dirty="0" smtClean="0">
              <a:solidFill>
                <a:srgbClr val="123E61"/>
              </a:solidFill>
            </a:endParaRPr>
          </a:p>
          <a:p>
            <a:endParaRPr lang="zh-CN" altLang="en-US" sz="1600" dirty="0">
              <a:solidFill>
                <a:srgbClr val="123E61"/>
              </a:solidFill>
            </a:endParaRPr>
          </a:p>
        </p:txBody>
      </p:sp>
      <p:pic>
        <p:nvPicPr>
          <p:cNvPr id="12" name="图片 11" descr="屏幕快照 2019-11-25 下午9.10.22.png"/>
          <p:cNvPicPr>
            <a:picLocks noChangeAspect="1"/>
          </p:cNvPicPr>
          <p:nvPr/>
        </p:nvPicPr>
        <p:blipFill rotWithShape="1">
          <a:blip r:embed="rId3">
            <a:extLst>
              <a:ext uri="{28A0092B-C50C-407E-A947-70E740481C1C}">
                <a14:useLocalDpi xmlns:a14="http://schemas.microsoft.com/office/drawing/2010/main" val="0"/>
              </a:ext>
            </a:extLst>
          </a:blip>
          <a:srcRect r="48097"/>
          <a:stretch/>
        </p:blipFill>
        <p:spPr>
          <a:xfrm>
            <a:off x="5075107" y="3112604"/>
            <a:ext cx="1981169" cy="1431390"/>
          </a:xfrm>
          <a:prstGeom prst="rect">
            <a:avLst/>
          </a:prstGeom>
        </p:spPr>
      </p:pic>
      <p:pic>
        <p:nvPicPr>
          <p:cNvPr id="14" name="图片 13" descr="屏幕快照 2019-11-25 下午9.10.22.png"/>
          <p:cNvPicPr>
            <a:picLocks noChangeAspect="1"/>
          </p:cNvPicPr>
          <p:nvPr/>
        </p:nvPicPr>
        <p:blipFill rotWithShape="1">
          <a:blip r:embed="rId3">
            <a:extLst>
              <a:ext uri="{28A0092B-C50C-407E-A947-70E740481C1C}">
                <a14:useLocalDpi xmlns:a14="http://schemas.microsoft.com/office/drawing/2010/main" val="0"/>
              </a:ext>
            </a:extLst>
          </a:blip>
          <a:srcRect l="44984"/>
          <a:stretch/>
        </p:blipFill>
        <p:spPr>
          <a:xfrm>
            <a:off x="1727684" y="2932584"/>
            <a:ext cx="2484276" cy="1693313"/>
          </a:xfrm>
          <a:prstGeom prst="rect">
            <a:avLst/>
          </a:prstGeom>
        </p:spPr>
      </p:pic>
      <p:pic>
        <p:nvPicPr>
          <p:cNvPr id="3" name="图片 2" descr="屏幕快照 2019-11-27 上午9.07.27.png"/>
          <p:cNvPicPr>
            <a:picLocks noChangeAspect="1"/>
          </p:cNvPicPr>
          <p:nvPr/>
        </p:nvPicPr>
        <p:blipFill rotWithShape="1">
          <a:blip r:embed="rId4">
            <a:extLst>
              <a:ext uri="{28A0092B-C50C-407E-A947-70E740481C1C}">
                <a14:useLocalDpi xmlns:a14="http://schemas.microsoft.com/office/drawing/2010/main" val="0"/>
              </a:ext>
            </a:extLst>
          </a:blip>
          <a:srcRect l="51723"/>
          <a:stretch/>
        </p:blipFill>
        <p:spPr>
          <a:xfrm>
            <a:off x="2015716" y="1456420"/>
            <a:ext cx="1777926" cy="1542628"/>
          </a:xfrm>
          <a:prstGeom prst="rect">
            <a:avLst/>
          </a:prstGeom>
        </p:spPr>
      </p:pic>
      <p:pic>
        <p:nvPicPr>
          <p:cNvPr id="9" name="图片 8" descr="屏幕快照 2019-11-27 上午9.07.27.png"/>
          <p:cNvPicPr>
            <a:picLocks noChangeAspect="1"/>
          </p:cNvPicPr>
          <p:nvPr/>
        </p:nvPicPr>
        <p:blipFill rotWithShape="1">
          <a:blip r:embed="rId4">
            <a:extLst>
              <a:ext uri="{28A0092B-C50C-407E-A947-70E740481C1C}">
                <a14:useLocalDpi xmlns:a14="http://schemas.microsoft.com/office/drawing/2010/main" val="0"/>
              </a:ext>
            </a:extLst>
          </a:blip>
          <a:srcRect r="52573"/>
          <a:stretch/>
        </p:blipFill>
        <p:spPr>
          <a:xfrm>
            <a:off x="4968044" y="1420416"/>
            <a:ext cx="1746641" cy="1542628"/>
          </a:xfrm>
          <a:prstGeom prst="rect">
            <a:avLst/>
          </a:prstGeom>
        </p:spPr>
      </p:pic>
    </p:spTree>
    <p:extLst>
      <p:ext uri="{BB962C8B-B14F-4D97-AF65-F5344CB8AC3E}">
        <p14:creationId xmlns:p14="http://schemas.microsoft.com/office/powerpoint/2010/main" val="769243488"/>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ljrzjgmu">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158</Words>
  <Application>Microsoft Macintosh PowerPoint</Application>
  <PresentationFormat>自定义</PresentationFormat>
  <Paragraphs>60</Paragraphs>
  <Slides>15</Slides>
  <Notes>15</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微粒体总结</dc:title>
  <dc:creator>Administrator</dc:creator>
  <cp:lastModifiedBy>梓钦 袁</cp:lastModifiedBy>
  <cp:revision>260</cp:revision>
  <dcterms:created xsi:type="dcterms:W3CDTF">2019-11-26T06:12:02Z</dcterms:created>
  <dcterms:modified xsi:type="dcterms:W3CDTF">2019-11-27T01:58:14Z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2052-1.5.2.2273</vt:lpwstr>
  </property>
</Properties>
</file>