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89" r:id="rId3"/>
    <p:sldId id="290" r:id="rId4"/>
    <p:sldId id="328" r:id="rId5"/>
    <p:sldId id="260" r:id="rId6"/>
    <p:sldId id="262" r:id="rId7"/>
    <p:sldId id="264" r:id="rId8"/>
    <p:sldId id="266" r:id="rId9"/>
    <p:sldId id="268" r:id="rId10"/>
    <p:sldId id="269" r:id="rId11"/>
    <p:sldId id="270" r:id="rId12"/>
    <p:sldId id="271" r:id="rId13"/>
    <p:sldId id="273" r:id="rId14"/>
    <p:sldId id="316" r:id="rId15"/>
    <p:sldId id="317" r:id="rId16"/>
    <p:sldId id="318" r:id="rId17"/>
    <p:sldId id="319" r:id="rId18"/>
    <p:sldId id="320" r:id="rId19"/>
    <p:sldId id="321" r:id="rId20"/>
    <p:sldId id="322" r:id="rId21"/>
    <p:sldId id="324" r:id="rId22"/>
    <p:sldId id="285" r:id="rId23"/>
    <p:sldId id="287" r:id="rId24"/>
    <p:sldId id="293" r:id="rId2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7DFF"/>
    <a:srgbClr val="6673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GI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GI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TextBox 10"/>
          <p:cNvSpPr txBox="1"/>
          <p:nvPr/>
        </p:nvSpPr>
        <p:spPr>
          <a:xfrm>
            <a:off x="3884930" y="2543810"/>
            <a:ext cx="6334125" cy="690245"/>
          </a:xfrm>
          <a:prstGeom prst="rect">
            <a:avLst/>
          </a:prstGeom>
          <a:noFill/>
          <a:ln w="9525">
            <a:noFill/>
          </a:ln>
        </p:spPr>
        <p:txBody>
          <a:bodyPr wrap="square" lIns="76190" tIns="38095" rIns="76190" bIns="38095" anchor="t">
            <a:spAutoFit/>
          </a:bodyPr>
          <a:p>
            <a:pPr indent="0" eaLnBrk="0" hangingPunct="0"/>
            <a:r>
              <a:rPr lang="zh-CN" altLang="en-US" sz="4000" dirty="0">
                <a:solidFill>
                  <a:srgbClr val="595959"/>
                </a:solidFill>
                <a:latin typeface="黑体" panose="02010609060101010101" charset="-122"/>
                <a:ea typeface="黑体" panose="02010609060101010101" charset="-122"/>
              </a:rPr>
              <a:t> 移动应用界面类型</a:t>
            </a:r>
            <a:endParaRPr lang="zh-CN" altLang="en-US" sz="4000" dirty="0">
              <a:solidFill>
                <a:srgbClr val="595959"/>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 calcmode="lin" valueType="num">
                                      <p:cBhvr>
                                        <p:cTn id="9" dur="10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文本框 4"/>
          <p:cNvSpPr txBox="1"/>
          <p:nvPr/>
        </p:nvSpPr>
        <p:spPr>
          <a:xfrm>
            <a:off x="1157605" y="2275205"/>
            <a:ext cx="4591050" cy="1245235"/>
          </a:xfrm>
          <a:prstGeom prst="rect">
            <a:avLst/>
          </a:prstGeom>
          <a:noFill/>
          <a:ln w="9525">
            <a:noFill/>
          </a:ln>
        </p:spPr>
        <p:txBody>
          <a:bodyPr wrap="square" anchor="t">
            <a:spAutoFit/>
          </a:bodyPr>
          <a:p>
            <a:pPr algn="l" eaLnBrk="0" fontAlgn="auto" hangingPunct="0">
              <a:lnSpc>
                <a:spcPts val="3000"/>
              </a:lnSpc>
            </a:pPr>
            <a:r>
              <a:rPr lang="zh-CN" altLang="en-US" dirty="0">
                <a:solidFill>
                  <a:schemeClr val="tx1">
                    <a:lumMod val="50000"/>
                    <a:lumOff val="50000"/>
                  </a:schemeClr>
                </a:solidFill>
                <a:latin typeface="黑体" panose="02010609060101010101" charset="-122"/>
                <a:ea typeface="黑体" panose="02010609060101010101" charset="-122"/>
              </a:rPr>
              <a:t> </a:t>
            </a:r>
            <a:r>
              <a:rPr lang="zh-CN" altLang="en-US" sz="1900">
                <a:solidFill>
                  <a:schemeClr val="tx1">
                    <a:lumMod val="50000"/>
                    <a:lumOff val="50000"/>
                  </a:schemeClr>
                </a:solidFill>
                <a:latin typeface="黑体" panose="02010609060101010101" charset="-122"/>
                <a:ea typeface="黑体" panose="02010609060101010101" charset="-122"/>
              </a:rPr>
              <a:t> </a:t>
            </a:r>
            <a:r>
              <a:rPr lang="zh-CN" altLang="en-US">
                <a:solidFill>
                  <a:schemeClr val="tx1">
                    <a:lumMod val="50000"/>
                    <a:lumOff val="50000"/>
                  </a:schemeClr>
                </a:solidFill>
                <a:latin typeface="黑体" panose="02010609060101010101" charset="-122"/>
                <a:ea typeface="黑体" panose="02010609060101010101" charset="-122"/>
              </a:rPr>
              <a:t>  情景法通常采用一种非常有意境的大背景来做设计，目的在于激起用户的欲望、唤醒亲同感等。</a:t>
            </a:r>
            <a:endParaRPr lang="zh-CN" altLang="en-US">
              <a:solidFill>
                <a:schemeClr val="tx1">
                  <a:lumMod val="50000"/>
                  <a:lumOff val="50000"/>
                </a:schemeClr>
              </a:solidFill>
              <a:latin typeface="黑体" panose="02010609060101010101" charset="-122"/>
              <a:ea typeface="黑体" panose="02010609060101010101" charset="-122"/>
            </a:endParaRPr>
          </a:p>
        </p:txBody>
      </p:sp>
      <p:sp>
        <p:nvSpPr>
          <p:cNvPr id="36866" name="文本框 1"/>
          <p:cNvSpPr txBox="1"/>
          <p:nvPr/>
        </p:nvSpPr>
        <p:spPr>
          <a:xfrm>
            <a:off x="1185228" y="792163"/>
            <a:ext cx="1198880" cy="398780"/>
          </a:xfrm>
          <a:prstGeom prst="rect">
            <a:avLst/>
          </a:prstGeom>
          <a:noFill/>
          <a:ln w="9525">
            <a:noFill/>
          </a:ln>
        </p:spPr>
        <p:txBody>
          <a:bodyPr wrap="none" anchor="t">
            <a:spAutoFit/>
          </a:bodyPr>
          <a:p>
            <a:pPr indent="0" eaLnBrk="0" hangingPunct="0"/>
            <a:r>
              <a:rPr lang="zh-CN" altLang="en-US" sz="2000">
                <a:solidFill>
                  <a:srgbClr val="217DFF"/>
                </a:solidFill>
                <a:latin typeface="黑体" panose="02010609060101010101" charset="-122"/>
                <a:ea typeface="黑体" panose="02010609060101010101" charset="-122"/>
              </a:rPr>
              <a:t>C.情景法</a:t>
            </a:r>
            <a:endParaRPr lang="zh-CN" altLang="en-US" sz="2000">
              <a:solidFill>
                <a:srgbClr val="217DFF"/>
              </a:solidFill>
              <a:latin typeface="黑体" panose="02010609060101010101" charset="-122"/>
              <a:ea typeface="黑体" panose="02010609060101010101" charset="-122"/>
            </a:endParaRPr>
          </a:p>
        </p:txBody>
      </p:sp>
      <p:pic>
        <p:nvPicPr>
          <p:cNvPr id="36868" name="图片 2"/>
          <p:cNvPicPr>
            <a:picLocks noChangeAspect="1"/>
          </p:cNvPicPr>
          <p:nvPr/>
        </p:nvPicPr>
        <p:blipFill>
          <a:blip r:embed="rId1"/>
          <a:stretch>
            <a:fillRect/>
          </a:stretch>
        </p:blipFill>
        <p:spPr>
          <a:xfrm>
            <a:off x="7248525" y="922655"/>
            <a:ext cx="3267710" cy="5278120"/>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文本框 1"/>
          <p:cNvSpPr txBox="1"/>
          <p:nvPr/>
        </p:nvSpPr>
        <p:spPr>
          <a:xfrm>
            <a:off x="1336675" y="713740"/>
            <a:ext cx="1706880" cy="398780"/>
          </a:xfrm>
          <a:prstGeom prst="rect">
            <a:avLst/>
          </a:prstGeom>
          <a:noFill/>
          <a:ln w="9525">
            <a:noFill/>
          </a:ln>
        </p:spPr>
        <p:txBody>
          <a:bodyPr wrap="none" anchor="t">
            <a:spAutoFit/>
          </a:bodyPr>
          <a:p>
            <a:pPr indent="0" eaLnBrk="0" hangingPunct="0"/>
            <a:r>
              <a:rPr lang="en-US" altLang="zh-CN" sz="2000">
                <a:solidFill>
                  <a:srgbClr val="217DFF"/>
                </a:solidFill>
                <a:latin typeface="黑体" panose="02010609060101010101" charset="-122"/>
                <a:ea typeface="黑体" panose="02010609060101010101" charset="-122"/>
              </a:rPr>
              <a:t>D</a:t>
            </a:r>
            <a:r>
              <a:rPr lang="zh-CN" altLang="en-US" sz="2000">
                <a:solidFill>
                  <a:srgbClr val="217DFF"/>
                </a:solidFill>
                <a:latin typeface="黑体" panose="02010609060101010101" charset="-122"/>
                <a:ea typeface="黑体" panose="02010609060101010101" charset="-122"/>
              </a:rPr>
              <a:t>.品牌展示法</a:t>
            </a:r>
            <a:endParaRPr lang="zh-CN" altLang="en-US" sz="2000">
              <a:solidFill>
                <a:srgbClr val="217DFF"/>
              </a:solidFill>
              <a:latin typeface="黑体" panose="02010609060101010101" charset="-122"/>
              <a:ea typeface="黑体" panose="02010609060101010101" charset="-122"/>
            </a:endParaRPr>
          </a:p>
        </p:txBody>
      </p:sp>
      <p:sp>
        <p:nvSpPr>
          <p:cNvPr id="38914" name="文本框 2"/>
          <p:cNvSpPr txBox="1"/>
          <p:nvPr/>
        </p:nvSpPr>
        <p:spPr>
          <a:xfrm>
            <a:off x="1468755" y="2661920"/>
            <a:ext cx="4307840" cy="1168400"/>
          </a:xfrm>
          <a:prstGeom prst="rect">
            <a:avLst/>
          </a:prstGeom>
          <a:noFill/>
          <a:ln w="9525">
            <a:noFill/>
          </a:ln>
        </p:spPr>
        <p:txBody>
          <a:bodyPr wrap="square" anchor="t">
            <a:spAutoFit/>
          </a:bodyPr>
          <a:p>
            <a:pPr indent="0" algn="just" eaLnBrk="0" fontAlgn="auto" hangingPunct="0">
              <a:lnSpc>
                <a:spcPts val="3000"/>
              </a:lnSpc>
            </a:pPr>
            <a:r>
              <a:rPr lang="en-US" altLang="zh-CN" sz="2000">
                <a:solidFill>
                  <a:srgbClr val="767171"/>
                </a:solidFill>
                <a:latin typeface="黑体" panose="02010609060101010101" charset="-122"/>
                <a:ea typeface="黑体" panose="02010609060101010101" charset="-122"/>
              </a:rPr>
              <a:t>    </a:t>
            </a:r>
            <a:r>
              <a:rPr lang="zh-CN" altLang="en-US" sz="1800">
                <a:solidFill>
                  <a:schemeClr val="tx1">
                    <a:lumMod val="50000"/>
                    <a:lumOff val="50000"/>
                  </a:schemeClr>
                </a:solidFill>
                <a:latin typeface="黑体" panose="02010609060101010101" charset="-122"/>
                <a:ea typeface="黑体" panose="02010609060101010101" charset="-122"/>
              </a:rPr>
              <a:t>重点体现APP的图标。一般情况下，底色与图标颜色对比强烈。</a:t>
            </a:r>
            <a:endParaRPr lang="zh-CN" altLang="en-US" sz="2000">
              <a:solidFill>
                <a:srgbClr val="767171"/>
              </a:solidFill>
              <a:latin typeface="黑体" panose="02010609060101010101" charset="-122"/>
              <a:ea typeface="黑体" panose="02010609060101010101" charset="-122"/>
            </a:endParaRPr>
          </a:p>
          <a:p>
            <a:pPr indent="0" algn="just" eaLnBrk="0" hangingPunct="0"/>
            <a:endParaRPr lang="zh-CN" altLang="en-US" sz="2000">
              <a:solidFill>
                <a:srgbClr val="767171"/>
              </a:solidFill>
              <a:latin typeface="黑体" panose="02010609060101010101" charset="-122"/>
              <a:ea typeface="黑体" panose="02010609060101010101" charset="-122"/>
            </a:endParaRPr>
          </a:p>
        </p:txBody>
      </p:sp>
      <p:pic>
        <p:nvPicPr>
          <p:cNvPr id="38916" name="图片 1"/>
          <p:cNvPicPr>
            <a:picLocks noChangeAspect="1"/>
          </p:cNvPicPr>
          <p:nvPr/>
        </p:nvPicPr>
        <p:blipFill>
          <a:blip r:embed="rId1"/>
          <a:srcRect b="5977"/>
          <a:stretch>
            <a:fillRect/>
          </a:stretch>
        </p:blipFill>
        <p:spPr>
          <a:xfrm>
            <a:off x="7830185" y="429895"/>
            <a:ext cx="3588385" cy="5998210"/>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6250940" y="1730375"/>
            <a:ext cx="5513070" cy="4377690"/>
            <a:chOff x="6077" y="2955"/>
            <a:chExt cx="8682" cy="6894"/>
          </a:xfrm>
        </p:grpSpPr>
        <p:sp>
          <p:nvSpPr>
            <p:cNvPr id="2" name="矩形 1"/>
            <p:cNvSpPr/>
            <p:nvPr/>
          </p:nvSpPr>
          <p:spPr>
            <a:xfrm>
              <a:off x="6077" y="2955"/>
              <a:ext cx="8683" cy="6894"/>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9458" name="图片 3"/>
            <p:cNvPicPr>
              <a:picLocks noChangeAspect="1"/>
            </p:cNvPicPr>
            <p:nvPr/>
          </p:nvPicPr>
          <p:blipFill>
            <a:blip r:embed="rId1"/>
            <a:srcRect t="4113" b="6037"/>
            <a:stretch>
              <a:fillRect/>
            </a:stretch>
          </p:blipFill>
          <p:spPr>
            <a:xfrm>
              <a:off x="6280" y="3228"/>
              <a:ext cx="4035" cy="6444"/>
            </a:xfrm>
            <a:prstGeom prst="rect">
              <a:avLst/>
            </a:prstGeom>
            <a:noFill/>
            <a:ln w="9525">
              <a:noFill/>
            </a:ln>
          </p:spPr>
        </p:pic>
        <p:pic>
          <p:nvPicPr>
            <p:cNvPr id="19459" name="图片 5"/>
            <p:cNvPicPr>
              <a:picLocks noChangeAspect="1"/>
            </p:cNvPicPr>
            <p:nvPr/>
          </p:nvPicPr>
          <p:blipFill>
            <a:blip r:embed="rId2"/>
            <a:srcRect t="4127" b="6316"/>
            <a:stretch>
              <a:fillRect/>
            </a:stretch>
          </p:blipFill>
          <p:spPr>
            <a:xfrm>
              <a:off x="10541" y="3228"/>
              <a:ext cx="4035" cy="6423"/>
            </a:xfrm>
            <a:prstGeom prst="rect">
              <a:avLst/>
            </a:prstGeom>
            <a:noFill/>
            <a:ln w="9525">
              <a:noFill/>
            </a:ln>
          </p:spPr>
        </p:pic>
      </p:grpSp>
      <p:grpSp>
        <p:nvGrpSpPr>
          <p:cNvPr id="7" name="组合 6"/>
          <p:cNvGrpSpPr/>
          <p:nvPr/>
        </p:nvGrpSpPr>
        <p:grpSpPr>
          <a:xfrm>
            <a:off x="709930" y="506730"/>
            <a:ext cx="4718685" cy="3736975"/>
            <a:chOff x="1118" y="798"/>
            <a:chExt cx="7431" cy="5885"/>
          </a:xfrm>
        </p:grpSpPr>
        <p:sp>
          <p:nvSpPr>
            <p:cNvPr id="19457" name="文本框 1"/>
            <p:cNvSpPr txBox="1"/>
            <p:nvPr/>
          </p:nvSpPr>
          <p:spPr>
            <a:xfrm>
              <a:off x="1118" y="798"/>
              <a:ext cx="6168" cy="822"/>
            </a:xfrm>
            <a:prstGeom prst="rect">
              <a:avLst/>
            </a:prstGeom>
            <a:noFill/>
            <a:ln w="9525">
              <a:noFill/>
            </a:ln>
          </p:spPr>
          <p:txBody>
            <a:bodyPr wrap="none" anchor="t">
              <a:spAutoFit/>
            </a:bodyPr>
            <a:p>
              <a:pPr indent="0" eaLnBrk="0" hangingPunct="0"/>
              <a:r>
                <a:rPr lang="zh-CN" altLang="en-US" sz="2800" dirty="0">
                  <a:solidFill>
                    <a:srgbClr val="217DFF"/>
                  </a:solidFill>
                  <a:latin typeface="黑体" panose="02010609060101010101" charset="-122"/>
                  <a:ea typeface="黑体" panose="02010609060101010101" charset="-122"/>
                </a:rPr>
                <a:t>二、引导界面</a:t>
              </a:r>
              <a:r>
                <a:rPr lang="en-US" altLang="zh-CN" sz="2800" dirty="0">
                  <a:solidFill>
                    <a:srgbClr val="217DFF"/>
                  </a:solidFill>
                  <a:latin typeface="黑体" panose="02010609060101010101" charset="-122"/>
                  <a:ea typeface="黑体" panose="02010609060101010101" charset="-122"/>
                </a:rPr>
                <a:t>/</a:t>
              </a:r>
              <a:r>
                <a:rPr lang="zh-CN" altLang="en-US" sz="2800" dirty="0">
                  <a:solidFill>
                    <a:srgbClr val="217DFF"/>
                  </a:solidFill>
                  <a:latin typeface="黑体" panose="02010609060101010101" charset="-122"/>
                  <a:ea typeface="黑体" panose="02010609060101010101" charset="-122"/>
                </a:rPr>
                <a:t>过场界面</a:t>
              </a:r>
              <a:endParaRPr lang="zh-CN" altLang="en-US" sz="2800" dirty="0">
                <a:solidFill>
                  <a:srgbClr val="217DFF"/>
                </a:solidFill>
                <a:latin typeface="黑体" panose="02010609060101010101" charset="-122"/>
                <a:ea typeface="黑体" panose="02010609060101010101" charset="-122"/>
              </a:endParaRPr>
            </a:p>
          </p:txBody>
        </p:sp>
        <p:sp>
          <p:nvSpPr>
            <p:cNvPr id="19461" name="文本框 8"/>
            <p:cNvSpPr txBox="1"/>
            <p:nvPr/>
          </p:nvSpPr>
          <p:spPr>
            <a:xfrm>
              <a:off x="1853" y="4117"/>
              <a:ext cx="6696" cy="2567"/>
            </a:xfrm>
            <a:prstGeom prst="rect">
              <a:avLst/>
            </a:prstGeom>
            <a:noFill/>
            <a:ln w="9525">
              <a:noFill/>
            </a:ln>
          </p:spPr>
          <p:txBody>
            <a:bodyPr wrap="square" anchor="t">
              <a:spAutoFit/>
            </a:bodyPr>
            <a:p>
              <a:pPr indent="0" eaLnBrk="0" fontAlgn="auto" hangingPunct="0">
                <a:lnSpc>
                  <a:spcPts val="3000"/>
                </a:lnSpc>
              </a:pPr>
              <a:r>
                <a:rPr lang="zh-CN" altLang="en-US" sz="1800">
                  <a:solidFill>
                    <a:schemeClr val="tx1">
                      <a:lumMod val="50000"/>
                      <a:lumOff val="50000"/>
                    </a:schemeClr>
                  </a:solidFill>
                  <a:latin typeface="黑体" panose="02010609060101010101" charset="-122"/>
                  <a:ea typeface="黑体" panose="02010609060101010101" charset="-122"/>
                </a:rPr>
                <a:t>    APP引导界面是为了引导新用户了解APP而存在的，具有一定的宣传性质的界面。</a:t>
              </a:r>
              <a:r>
                <a:rPr lang="zh-CN" altLang="en-US" sz="1800">
                  <a:solidFill>
                    <a:schemeClr val="tx1">
                      <a:lumMod val="50000"/>
                      <a:lumOff val="50000"/>
                    </a:schemeClr>
                  </a:solidFill>
                  <a:latin typeface="黑体" panose="02010609060101010101" charset="-122"/>
                  <a:ea typeface="黑体" panose="02010609060101010101" charset="-122"/>
                  <a:sym typeface="+mn-ea"/>
                </a:rPr>
                <a:t>常见的有新手引导、产品更新等引导界面。</a:t>
              </a:r>
              <a:endParaRPr lang="zh-CN" altLang="en-US" sz="1800">
                <a:solidFill>
                  <a:schemeClr val="tx1">
                    <a:lumMod val="50000"/>
                    <a:lumOff val="50000"/>
                  </a:schemeClr>
                </a:solidFill>
                <a:latin typeface="黑体" panose="02010609060101010101" charset="-122"/>
                <a:ea typeface="黑体" panose="02010609060101010101" charset="-122"/>
              </a:endParaRPr>
            </a:p>
          </p:txBody>
        </p:sp>
        <p:sp>
          <p:nvSpPr>
            <p:cNvPr id="6" name="文本框 5"/>
            <p:cNvSpPr txBox="1"/>
            <p:nvPr/>
          </p:nvSpPr>
          <p:spPr>
            <a:xfrm>
              <a:off x="2025" y="2418"/>
              <a:ext cx="1728" cy="725"/>
            </a:xfrm>
            <a:prstGeom prst="rect">
              <a:avLst/>
            </a:prstGeom>
            <a:noFill/>
          </p:spPr>
          <p:txBody>
            <a:bodyPr wrap="none" rtlCol="0" anchor="t">
              <a:spAutoFit/>
            </a:bodyPr>
            <a:p>
              <a:r>
                <a:rPr lang="en-US" altLang="zh-CN" sz="2400" dirty="0">
                  <a:solidFill>
                    <a:srgbClr val="595959"/>
                  </a:solidFill>
                  <a:latin typeface="黑体" panose="02010609060101010101" charset="-122"/>
                  <a:ea typeface="黑体" panose="02010609060101010101" charset="-122"/>
                  <a:sym typeface="+mn-ea"/>
                </a:rPr>
                <a:t>1.</a:t>
              </a:r>
              <a:r>
                <a:rPr lang="zh-CN" altLang="en-US" sz="2400" dirty="0">
                  <a:solidFill>
                    <a:srgbClr val="595959"/>
                  </a:solidFill>
                  <a:latin typeface="黑体" panose="02010609060101010101" charset="-122"/>
                  <a:ea typeface="黑体" panose="02010609060101010101" charset="-122"/>
                  <a:sym typeface="+mn-ea"/>
                </a:rPr>
                <a:t>概念</a:t>
              </a:r>
              <a:endParaRPr lang="zh-CN" altLang="en-US" sz="2400"/>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524000" y="857250"/>
            <a:ext cx="9144000" cy="51435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l="2391" t="1588" r="33021" b="950"/>
          <a:stretch>
            <a:fillRect/>
          </a:stretch>
        </p:blipFill>
        <p:spPr>
          <a:xfrm>
            <a:off x="6304280" y="1018540"/>
            <a:ext cx="5339080" cy="4592955"/>
          </a:xfrm>
          <a:prstGeom prst="rect">
            <a:avLst/>
          </a:prstGeom>
        </p:spPr>
      </p:pic>
      <p:sp>
        <p:nvSpPr>
          <p:cNvPr id="32769" name="文本框 1"/>
          <p:cNvSpPr txBox="1"/>
          <p:nvPr/>
        </p:nvSpPr>
        <p:spPr>
          <a:xfrm>
            <a:off x="1250950" y="730885"/>
            <a:ext cx="4598035" cy="3938270"/>
          </a:xfrm>
          <a:prstGeom prst="rect">
            <a:avLst/>
          </a:prstGeom>
          <a:noFill/>
          <a:ln w="9525">
            <a:noFill/>
          </a:ln>
        </p:spPr>
        <p:txBody>
          <a:bodyPr wrap="square" anchor="t">
            <a:spAutoFit/>
          </a:bodyPr>
          <a:p>
            <a:pPr indent="0" eaLnBrk="0" hangingPunct="0">
              <a:lnSpc>
                <a:spcPct val="150000"/>
              </a:lnSpc>
            </a:pPr>
            <a:r>
              <a:rPr lang="en-US" altLang="zh-CN" sz="2400" dirty="0">
                <a:solidFill>
                  <a:srgbClr val="595959"/>
                </a:solidFill>
                <a:latin typeface="黑体" panose="02010609060101010101" charset="-122"/>
                <a:ea typeface="黑体" panose="02010609060101010101" charset="-122"/>
              </a:rPr>
              <a:t>2.</a:t>
            </a:r>
            <a:r>
              <a:rPr lang="zh-CN" altLang="en-US" sz="2400" dirty="0">
                <a:solidFill>
                  <a:srgbClr val="595959"/>
                </a:solidFill>
                <a:latin typeface="黑体" panose="02010609060101010101" charset="-122"/>
                <a:ea typeface="黑体" panose="02010609060101010101" charset="-122"/>
              </a:rPr>
              <a:t>引导页</a:t>
            </a:r>
            <a:r>
              <a:rPr lang="en-US" altLang="zh-CN" sz="2400" dirty="0">
                <a:solidFill>
                  <a:srgbClr val="595959"/>
                </a:solidFill>
                <a:latin typeface="黑体" panose="02010609060101010101" charset="-122"/>
                <a:ea typeface="黑体" panose="02010609060101010101" charset="-122"/>
              </a:rPr>
              <a:t>的</a:t>
            </a:r>
            <a:r>
              <a:rPr lang="zh-CN" altLang="en-US" sz="2400" dirty="0">
                <a:solidFill>
                  <a:srgbClr val="595959"/>
                </a:solidFill>
                <a:latin typeface="黑体" panose="02010609060101010101" charset="-122"/>
                <a:ea typeface="黑体" panose="02010609060101010101" charset="-122"/>
              </a:rPr>
              <a:t>类型</a:t>
            </a:r>
            <a:r>
              <a:rPr lang="en-US" altLang="zh-CN" sz="2400" dirty="0">
                <a:solidFill>
                  <a:srgbClr val="595959"/>
                </a:solidFill>
                <a:latin typeface="黑体" panose="02010609060101010101" charset="-122"/>
                <a:ea typeface="黑体" panose="02010609060101010101" charset="-122"/>
              </a:rPr>
              <a:t>：</a:t>
            </a:r>
            <a:endParaRPr lang="zh-CN" altLang="en-US" sz="3600">
              <a:solidFill>
                <a:srgbClr val="248CFF"/>
              </a:solidFill>
              <a:latin typeface="黑体" panose="02010609060101010101" charset="-122"/>
              <a:ea typeface="黑体" panose="02010609060101010101" charset="-122"/>
            </a:endParaRPr>
          </a:p>
          <a:p>
            <a:pPr indent="0" eaLnBrk="0" hangingPunct="0">
              <a:lnSpc>
                <a:spcPct val="150000"/>
              </a:lnSpc>
            </a:pPr>
            <a:endParaRPr lang="en-US" altLang="zh-CN" sz="3600">
              <a:solidFill>
                <a:srgbClr val="248CFF"/>
              </a:solidFill>
              <a:latin typeface="黑体" panose="02010609060101010101" charset="-122"/>
              <a:ea typeface="黑体" panose="02010609060101010101" charset="-122"/>
            </a:endParaRPr>
          </a:p>
          <a:p>
            <a:pPr indent="0" eaLnBrk="0" hangingPunct="0">
              <a:lnSpc>
                <a:spcPct val="150000"/>
              </a:lnSpc>
            </a:pPr>
            <a:r>
              <a:rPr lang="en-US" altLang="zh-CN" sz="2000">
                <a:solidFill>
                  <a:srgbClr val="217DFF"/>
                </a:solidFill>
                <a:latin typeface="黑体" panose="02010609060101010101" charset="-122"/>
                <a:ea typeface="黑体" panose="02010609060101010101" charset="-122"/>
              </a:rPr>
              <a:t>A.</a:t>
            </a:r>
            <a:r>
              <a:rPr lang="zh-CN" altLang="en-US" sz="2000">
                <a:solidFill>
                  <a:srgbClr val="217DFF"/>
                </a:solidFill>
                <a:latin typeface="黑体" panose="02010609060101010101" charset="-122"/>
                <a:ea typeface="黑体" panose="02010609060101010101" charset="-122"/>
              </a:rPr>
              <a:t>功能介绍类</a:t>
            </a:r>
            <a:endParaRPr lang="zh-CN" altLang="en-US" sz="2000">
              <a:solidFill>
                <a:srgbClr val="767171"/>
              </a:solidFill>
              <a:latin typeface="黑体" panose="02010609060101010101" charset="-122"/>
              <a:ea typeface="黑体" panose="02010609060101010101" charset="-122"/>
            </a:endParaRPr>
          </a:p>
          <a:p>
            <a:pPr indent="0" eaLnBrk="0" hangingPunct="0">
              <a:lnSpc>
                <a:spcPct val="150000"/>
              </a:lnSpc>
            </a:pPr>
            <a:endParaRPr lang="zh-CN" altLang="en-US" sz="2000">
              <a:solidFill>
                <a:srgbClr val="767171"/>
              </a:solidFill>
              <a:latin typeface="黑体" panose="02010609060101010101" charset="-122"/>
              <a:ea typeface="黑体" panose="02010609060101010101" charset="-122"/>
            </a:endParaRPr>
          </a:p>
          <a:p>
            <a:pPr indent="0" eaLnBrk="0" fontAlgn="auto" hangingPunct="0">
              <a:lnSpc>
                <a:spcPts val="3000"/>
              </a:lnSpc>
            </a:pPr>
            <a:r>
              <a:rPr lang="zh-CN" altLang="en-US" sz="2000">
                <a:solidFill>
                  <a:srgbClr val="767171"/>
                </a:solidFill>
                <a:latin typeface="黑体" panose="02010609060101010101" charset="-122"/>
                <a:ea typeface="黑体" panose="02010609060101010101" charset="-122"/>
              </a:rPr>
              <a:t>  </a:t>
            </a:r>
            <a:r>
              <a:rPr lang="zh-CN" altLang="en-US" sz="1900">
                <a:solidFill>
                  <a:srgbClr val="767171"/>
                </a:solidFill>
                <a:latin typeface="黑体" panose="02010609060101010101" charset="-122"/>
                <a:ea typeface="黑体" panose="02010609060101010101" charset="-122"/>
              </a:rPr>
              <a:t> </a:t>
            </a:r>
            <a:r>
              <a:rPr lang="zh-CN" altLang="en-US" sz="1900" dirty="0">
                <a:solidFill>
                  <a:schemeClr val="bg1">
                    <a:lumMod val="50000"/>
                  </a:schemeClr>
                </a:solidFill>
                <a:latin typeface="黑体" panose="02010609060101010101" charset="-122"/>
                <a:ea typeface="黑体" panose="02010609060101010101" charset="-122"/>
              </a:rPr>
              <a:t> </a:t>
            </a:r>
            <a:r>
              <a:rPr lang="zh-CN" altLang="en-US">
                <a:solidFill>
                  <a:schemeClr val="tx1">
                    <a:lumMod val="50000"/>
                    <a:lumOff val="50000"/>
                  </a:schemeClr>
                </a:solidFill>
                <a:latin typeface="黑体" panose="02010609060101010101" charset="-122"/>
                <a:ea typeface="黑体" panose="02010609060101010101" charset="-122"/>
                <a:sym typeface="+mn-ea"/>
              </a:rPr>
              <a:t>功能介绍类引导页主要是对产品的主要功能进行展示，让用户对产品主功能有一个大致的了解。采用的形式大多以文字配合界面、插图的方式来展现。</a:t>
            </a:r>
            <a:endParaRPr lang="zh-CN" altLang="en-US" sz="1800" dirty="0">
              <a:solidFill>
                <a:schemeClr val="tx1">
                  <a:lumMod val="50000"/>
                  <a:lumOff val="50000"/>
                </a:schemeClr>
              </a:solidFill>
              <a:latin typeface="黑体" panose="02010609060101010101" charset="-122"/>
              <a:ea typeface="黑体" panose="0201060906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607935" y="496570"/>
            <a:ext cx="3304540" cy="5865495"/>
          </a:xfrm>
          <a:prstGeom prst="rect">
            <a:avLst/>
          </a:prstGeom>
        </p:spPr>
      </p:pic>
      <p:grpSp>
        <p:nvGrpSpPr>
          <p:cNvPr id="4" name="组合 3"/>
          <p:cNvGrpSpPr/>
          <p:nvPr/>
        </p:nvGrpSpPr>
        <p:grpSpPr>
          <a:xfrm>
            <a:off x="1200785" y="1264285"/>
            <a:ext cx="4060190" cy="3454400"/>
            <a:chOff x="1891" y="1991"/>
            <a:chExt cx="6394" cy="5440"/>
          </a:xfrm>
        </p:grpSpPr>
        <p:sp>
          <p:nvSpPr>
            <p:cNvPr id="35841" name="文本框 1"/>
            <p:cNvSpPr txBox="1"/>
            <p:nvPr/>
          </p:nvSpPr>
          <p:spPr>
            <a:xfrm>
              <a:off x="1891" y="1991"/>
              <a:ext cx="2688" cy="628"/>
            </a:xfrm>
            <a:prstGeom prst="rect">
              <a:avLst/>
            </a:prstGeom>
            <a:noFill/>
            <a:ln w="9525">
              <a:noFill/>
            </a:ln>
          </p:spPr>
          <p:txBody>
            <a:bodyPr wrap="none" anchor="t">
              <a:spAutoFit/>
            </a:bodyPr>
            <a:p>
              <a:pPr indent="0" eaLnBrk="0" hangingPunct="0"/>
              <a:r>
                <a:rPr lang="zh-CN" altLang="en-US" sz="2000">
                  <a:solidFill>
                    <a:srgbClr val="217DFF"/>
                  </a:solidFill>
                  <a:latin typeface="黑体" panose="02010609060101010101" charset="-122"/>
                  <a:ea typeface="黑体" panose="02010609060101010101" charset="-122"/>
                </a:rPr>
                <a:t>B.使用说明类</a:t>
              </a:r>
              <a:endParaRPr lang="zh-CN" altLang="en-US" sz="2000">
                <a:solidFill>
                  <a:srgbClr val="217DFF"/>
                </a:solidFill>
                <a:latin typeface="黑体" panose="02010609060101010101" charset="-122"/>
                <a:ea typeface="黑体" panose="02010609060101010101" charset="-122"/>
              </a:endParaRPr>
            </a:p>
          </p:txBody>
        </p:sp>
        <p:sp>
          <p:nvSpPr>
            <p:cNvPr id="35843" name="文本框 3"/>
            <p:cNvSpPr txBox="1"/>
            <p:nvPr/>
          </p:nvSpPr>
          <p:spPr>
            <a:xfrm>
              <a:off x="1891" y="3943"/>
              <a:ext cx="6394" cy="3488"/>
            </a:xfrm>
            <a:prstGeom prst="rect">
              <a:avLst/>
            </a:prstGeom>
            <a:noFill/>
            <a:ln w="9525">
              <a:noFill/>
            </a:ln>
          </p:spPr>
          <p:txBody>
            <a:bodyPr wrap="square" anchor="t">
              <a:spAutoFit/>
            </a:bodyPr>
            <a:p>
              <a:pPr indent="0" algn="just" eaLnBrk="0" fontAlgn="auto" hangingPunct="0">
                <a:lnSpc>
                  <a:spcPct val="150000"/>
                </a:lnSpc>
              </a:pPr>
              <a:r>
                <a:rPr lang="en-US" altLang="zh-CN" sz="2000" dirty="0">
                  <a:solidFill>
                    <a:srgbClr val="767171"/>
                  </a:solidFill>
                  <a:latin typeface="黑体" panose="02010609060101010101" charset="-122"/>
                  <a:ea typeface="黑体" panose="02010609060101010101" charset="-122"/>
                </a:rPr>
                <a:t>  </a:t>
              </a:r>
              <a:r>
                <a:rPr lang="zh-CN" altLang="en-US" sz="1800" dirty="0">
                  <a:solidFill>
                    <a:schemeClr val="tx1">
                      <a:lumMod val="50000"/>
                      <a:lumOff val="50000"/>
                    </a:schemeClr>
                  </a:solidFill>
                  <a:latin typeface="黑体" panose="02010609060101010101" charset="-122"/>
                  <a:ea typeface="黑体" panose="02010609060101010101" charset="-122"/>
                </a:rPr>
                <a:t> 使用说明类引导页是对用户在使用产品过程中可能会遇到的困难、不清楚的操作、误解的操作行为进行提前告知。这类引导页大多采用箭头、圆圈进行标识，以手绘风格为主。</a:t>
              </a:r>
              <a:endParaRPr lang="zh-CN" altLang="en-US" sz="2400" dirty="0">
                <a:solidFill>
                  <a:schemeClr val="accent1"/>
                </a:solidFill>
                <a:latin typeface="黑体" panose="02010609060101010101" charset="-122"/>
                <a:ea typeface="黑体" panose="02010609060101010101"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901055" y="1056640"/>
            <a:ext cx="6348095" cy="4745355"/>
          </a:xfrm>
          <a:prstGeom prst="rect">
            <a:avLst/>
          </a:prstGeom>
        </p:spPr>
      </p:pic>
      <p:grpSp>
        <p:nvGrpSpPr>
          <p:cNvPr id="7" name="组合 6"/>
          <p:cNvGrpSpPr/>
          <p:nvPr/>
        </p:nvGrpSpPr>
        <p:grpSpPr>
          <a:xfrm>
            <a:off x="1200785" y="1264285"/>
            <a:ext cx="4060190" cy="3454400"/>
            <a:chOff x="1891" y="1991"/>
            <a:chExt cx="6394" cy="5440"/>
          </a:xfrm>
        </p:grpSpPr>
        <p:sp>
          <p:nvSpPr>
            <p:cNvPr id="8" name="文本框 1"/>
            <p:cNvSpPr txBox="1"/>
            <p:nvPr/>
          </p:nvSpPr>
          <p:spPr>
            <a:xfrm>
              <a:off x="1891" y="1991"/>
              <a:ext cx="1888" cy="628"/>
            </a:xfrm>
            <a:prstGeom prst="rect">
              <a:avLst/>
            </a:prstGeom>
            <a:noFill/>
            <a:ln w="9525">
              <a:noFill/>
            </a:ln>
          </p:spPr>
          <p:txBody>
            <a:bodyPr wrap="none" anchor="t">
              <a:spAutoFit/>
            </a:bodyPr>
            <a:p>
              <a:pPr indent="0" eaLnBrk="0" hangingPunct="0"/>
              <a:r>
                <a:rPr lang="en-US" altLang="zh-CN" sz="2000">
                  <a:solidFill>
                    <a:srgbClr val="217DFF"/>
                  </a:solidFill>
                  <a:latin typeface="黑体" panose="02010609060101010101" charset="-122"/>
                  <a:ea typeface="黑体" panose="02010609060101010101" charset="-122"/>
                </a:rPr>
                <a:t>C.</a:t>
              </a:r>
              <a:r>
                <a:rPr lang="zh-CN" altLang="en-US" sz="2000">
                  <a:solidFill>
                    <a:srgbClr val="217DFF"/>
                  </a:solidFill>
                  <a:latin typeface="黑体" panose="02010609060101010101" charset="-122"/>
                  <a:ea typeface="黑体" panose="02010609060101010101" charset="-122"/>
                </a:rPr>
                <a:t>推广类</a:t>
              </a:r>
              <a:endParaRPr lang="zh-CN" altLang="en-US" sz="2000">
                <a:solidFill>
                  <a:srgbClr val="217DFF"/>
                </a:solidFill>
                <a:latin typeface="黑体" panose="02010609060101010101" charset="-122"/>
                <a:ea typeface="黑体" panose="02010609060101010101" charset="-122"/>
              </a:endParaRPr>
            </a:p>
          </p:txBody>
        </p:sp>
        <p:sp>
          <p:nvSpPr>
            <p:cNvPr id="9" name="文本框 3"/>
            <p:cNvSpPr txBox="1"/>
            <p:nvPr/>
          </p:nvSpPr>
          <p:spPr>
            <a:xfrm>
              <a:off x="1891" y="3943"/>
              <a:ext cx="6394" cy="3488"/>
            </a:xfrm>
            <a:prstGeom prst="rect">
              <a:avLst/>
            </a:prstGeom>
            <a:noFill/>
            <a:ln w="9525">
              <a:noFill/>
            </a:ln>
          </p:spPr>
          <p:txBody>
            <a:bodyPr wrap="square" anchor="t">
              <a:spAutoFit/>
            </a:bodyPr>
            <a:p>
              <a:pPr indent="0" algn="just" eaLnBrk="0" fontAlgn="auto" hangingPunct="0">
                <a:lnSpc>
                  <a:spcPct val="150000"/>
                </a:lnSpc>
              </a:pPr>
              <a:r>
                <a:rPr lang="en-US" altLang="zh-CN" sz="2000" dirty="0">
                  <a:solidFill>
                    <a:srgbClr val="767171"/>
                  </a:solidFill>
                  <a:latin typeface="黑体" panose="02010609060101010101" charset="-122"/>
                  <a:ea typeface="黑体" panose="02010609060101010101" charset="-122"/>
                </a:rPr>
                <a:t>  </a:t>
              </a:r>
              <a:r>
                <a:rPr lang="zh-CN" altLang="en-US" sz="1800" dirty="0">
                  <a:solidFill>
                    <a:schemeClr val="tx1">
                      <a:lumMod val="50000"/>
                      <a:lumOff val="50000"/>
                    </a:schemeClr>
                  </a:solidFill>
                  <a:latin typeface="黑体" panose="02010609060101010101" charset="-122"/>
                  <a:ea typeface="黑体" panose="02010609060101010101" charset="-122"/>
                </a:rPr>
                <a:t>推广类引导页除了有一些产品功能的介绍外，更多是想传达产品的态度，让用户更明白这个产品的情怀，并考虑与整个产品风格、公司形象相一致。</a:t>
              </a:r>
              <a:endParaRPr lang="zh-CN" altLang="en-US" sz="1800" dirty="0">
                <a:solidFill>
                  <a:schemeClr val="tx1">
                    <a:lumMod val="50000"/>
                    <a:lumOff val="50000"/>
                  </a:schemeClr>
                </a:solidFill>
                <a:latin typeface="黑体" panose="02010609060101010101" charset="-122"/>
                <a:ea typeface="黑体" panose="02010609060101010101"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l="558" t="-308" r="33267" b="308"/>
          <a:stretch>
            <a:fillRect/>
          </a:stretch>
        </p:blipFill>
        <p:spPr>
          <a:xfrm>
            <a:off x="6338570" y="1159510"/>
            <a:ext cx="5652770" cy="5083175"/>
          </a:xfrm>
          <a:prstGeom prst="rect">
            <a:avLst/>
          </a:prstGeom>
        </p:spPr>
      </p:pic>
      <p:grpSp>
        <p:nvGrpSpPr>
          <p:cNvPr id="7" name="组合 6"/>
          <p:cNvGrpSpPr/>
          <p:nvPr/>
        </p:nvGrpSpPr>
        <p:grpSpPr>
          <a:xfrm>
            <a:off x="1200785" y="1264285"/>
            <a:ext cx="4060190" cy="3454400"/>
            <a:chOff x="1891" y="1991"/>
            <a:chExt cx="6394" cy="5440"/>
          </a:xfrm>
        </p:grpSpPr>
        <p:sp>
          <p:nvSpPr>
            <p:cNvPr id="8" name="文本框 1"/>
            <p:cNvSpPr txBox="1"/>
            <p:nvPr/>
          </p:nvSpPr>
          <p:spPr>
            <a:xfrm>
              <a:off x="1891" y="1991"/>
              <a:ext cx="2688" cy="628"/>
            </a:xfrm>
            <a:prstGeom prst="rect">
              <a:avLst/>
            </a:prstGeom>
            <a:noFill/>
            <a:ln w="9525">
              <a:noFill/>
            </a:ln>
          </p:spPr>
          <p:txBody>
            <a:bodyPr wrap="none" anchor="t">
              <a:spAutoFit/>
            </a:bodyPr>
            <a:p>
              <a:pPr indent="0" eaLnBrk="0" hangingPunct="0"/>
              <a:r>
                <a:rPr lang="en-US" altLang="zh-CN" sz="2000">
                  <a:solidFill>
                    <a:srgbClr val="217DFF"/>
                  </a:solidFill>
                  <a:latin typeface="黑体" panose="02010609060101010101" charset="-122"/>
                  <a:ea typeface="黑体" panose="02010609060101010101" charset="-122"/>
                </a:rPr>
                <a:t>D.</a:t>
              </a:r>
              <a:r>
                <a:rPr lang="zh-CN" altLang="en-US" sz="2000">
                  <a:solidFill>
                    <a:srgbClr val="217DFF"/>
                  </a:solidFill>
                  <a:latin typeface="黑体" panose="02010609060101010101" charset="-122"/>
                  <a:ea typeface="黑体" panose="02010609060101010101" charset="-122"/>
                </a:rPr>
                <a:t>问题解决类</a:t>
              </a:r>
              <a:endParaRPr lang="zh-CN" altLang="en-US" sz="2000">
                <a:solidFill>
                  <a:srgbClr val="217DFF"/>
                </a:solidFill>
                <a:latin typeface="黑体" panose="02010609060101010101" charset="-122"/>
                <a:ea typeface="黑体" panose="02010609060101010101" charset="-122"/>
              </a:endParaRPr>
            </a:p>
          </p:txBody>
        </p:sp>
        <p:sp>
          <p:nvSpPr>
            <p:cNvPr id="9" name="文本框 3"/>
            <p:cNvSpPr txBox="1"/>
            <p:nvPr/>
          </p:nvSpPr>
          <p:spPr>
            <a:xfrm>
              <a:off x="1891" y="3943"/>
              <a:ext cx="6394" cy="3488"/>
            </a:xfrm>
            <a:prstGeom prst="rect">
              <a:avLst/>
            </a:prstGeom>
            <a:noFill/>
            <a:ln w="9525">
              <a:noFill/>
            </a:ln>
          </p:spPr>
          <p:txBody>
            <a:bodyPr wrap="square" anchor="t">
              <a:spAutoFit/>
            </a:bodyPr>
            <a:p>
              <a:pPr indent="0" algn="just" eaLnBrk="0" fontAlgn="auto" hangingPunct="0">
                <a:lnSpc>
                  <a:spcPct val="150000"/>
                </a:lnSpc>
              </a:pPr>
              <a:r>
                <a:rPr lang="en-US" altLang="zh-CN" sz="2000" dirty="0">
                  <a:solidFill>
                    <a:srgbClr val="767171"/>
                  </a:solidFill>
                  <a:latin typeface="黑体" panose="02010609060101010101" charset="-122"/>
                  <a:ea typeface="黑体" panose="02010609060101010101" charset="-122"/>
                </a:rPr>
                <a:t>  </a:t>
              </a:r>
              <a:r>
                <a:rPr lang="zh-CN" altLang="en-US" sz="1800" dirty="0">
                  <a:solidFill>
                    <a:schemeClr val="tx1">
                      <a:lumMod val="50000"/>
                      <a:lumOff val="50000"/>
                    </a:schemeClr>
                  </a:solidFill>
                  <a:latin typeface="黑体" panose="02010609060101010101" charset="-122"/>
                  <a:ea typeface="黑体" panose="02010609060101010101" charset="-122"/>
                </a:rPr>
                <a:t>问题解决类通过描述在实际生活中会遇到的问题，直击痛点，通过最后的解决方案让用户产生情感上的联系，让用户对产品产生好感，增加产品粘度。</a:t>
              </a:r>
              <a:endParaRPr lang="zh-CN" altLang="en-US" sz="1800" dirty="0">
                <a:solidFill>
                  <a:schemeClr val="tx1">
                    <a:lumMod val="50000"/>
                    <a:lumOff val="50000"/>
                  </a:schemeClr>
                </a:solidFill>
                <a:latin typeface="黑体" panose="02010609060101010101" charset="-122"/>
                <a:ea typeface="黑体" panose="02010609060101010101"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261100" y="1167130"/>
            <a:ext cx="6031230" cy="4523740"/>
          </a:xfrm>
          <a:prstGeom prst="rect">
            <a:avLst/>
          </a:prstGeom>
        </p:spPr>
      </p:pic>
      <p:sp>
        <p:nvSpPr>
          <p:cNvPr id="3" name="文本框 1"/>
          <p:cNvSpPr txBox="1"/>
          <p:nvPr/>
        </p:nvSpPr>
        <p:spPr>
          <a:xfrm>
            <a:off x="1250950" y="730885"/>
            <a:ext cx="4356100" cy="3553460"/>
          </a:xfrm>
          <a:prstGeom prst="rect">
            <a:avLst/>
          </a:prstGeom>
          <a:noFill/>
          <a:ln w="9525">
            <a:noFill/>
          </a:ln>
        </p:spPr>
        <p:txBody>
          <a:bodyPr wrap="square" anchor="t">
            <a:spAutoFit/>
          </a:bodyPr>
          <a:p>
            <a:pPr indent="0" eaLnBrk="0" hangingPunct="0">
              <a:lnSpc>
                <a:spcPct val="150000"/>
              </a:lnSpc>
            </a:pPr>
            <a:r>
              <a:rPr lang="en-US" altLang="zh-CN" sz="2400" dirty="0">
                <a:solidFill>
                  <a:srgbClr val="595959"/>
                </a:solidFill>
                <a:latin typeface="黑体" panose="02010609060101010101" charset="-122"/>
                <a:ea typeface="黑体" panose="02010609060101010101" charset="-122"/>
              </a:rPr>
              <a:t>2.</a:t>
            </a:r>
            <a:r>
              <a:rPr lang="zh-CN" altLang="en-US" sz="2400" dirty="0">
                <a:solidFill>
                  <a:srgbClr val="595959"/>
                </a:solidFill>
                <a:latin typeface="黑体" panose="02010609060101010101" charset="-122"/>
                <a:ea typeface="黑体" panose="02010609060101010101" charset="-122"/>
                <a:sym typeface="+mn-ea"/>
              </a:rPr>
              <a:t>引导页的设计方法</a:t>
            </a:r>
            <a:r>
              <a:rPr lang="en-US" altLang="zh-CN" sz="2400" dirty="0">
                <a:solidFill>
                  <a:srgbClr val="595959"/>
                </a:solidFill>
                <a:latin typeface="黑体" panose="02010609060101010101" charset="-122"/>
                <a:ea typeface="黑体" panose="02010609060101010101" charset="-122"/>
              </a:rPr>
              <a:t>：</a:t>
            </a:r>
            <a:endParaRPr lang="zh-CN" altLang="en-US" sz="3600">
              <a:solidFill>
                <a:srgbClr val="248CFF"/>
              </a:solidFill>
              <a:latin typeface="黑体" panose="02010609060101010101" charset="-122"/>
              <a:ea typeface="黑体" panose="02010609060101010101" charset="-122"/>
            </a:endParaRPr>
          </a:p>
          <a:p>
            <a:pPr indent="0" eaLnBrk="0" hangingPunct="0">
              <a:lnSpc>
                <a:spcPct val="150000"/>
              </a:lnSpc>
            </a:pPr>
            <a:endParaRPr lang="en-US" altLang="zh-CN" sz="3600">
              <a:solidFill>
                <a:srgbClr val="248CFF"/>
              </a:solidFill>
              <a:latin typeface="黑体" panose="02010609060101010101" charset="-122"/>
              <a:ea typeface="黑体" panose="02010609060101010101" charset="-122"/>
            </a:endParaRPr>
          </a:p>
          <a:p>
            <a:pPr indent="0" eaLnBrk="0" hangingPunct="0">
              <a:lnSpc>
                <a:spcPct val="150000"/>
              </a:lnSpc>
            </a:pPr>
            <a:r>
              <a:rPr lang="en-US" altLang="zh-CN" sz="2000">
                <a:solidFill>
                  <a:srgbClr val="217DFF"/>
                </a:solidFill>
                <a:latin typeface="黑体" panose="02010609060101010101" charset="-122"/>
                <a:ea typeface="黑体" panose="02010609060101010101" charset="-122"/>
              </a:rPr>
              <a:t>A.</a:t>
            </a:r>
            <a:r>
              <a:rPr lang="zh-CN" altLang="en-US" sz="2000">
                <a:solidFill>
                  <a:srgbClr val="217DFF"/>
                </a:solidFill>
                <a:latin typeface="黑体" panose="02010609060101010101" charset="-122"/>
                <a:ea typeface="黑体" panose="02010609060101010101" charset="-122"/>
              </a:rPr>
              <a:t>文字与界面组合</a:t>
            </a:r>
            <a:endParaRPr lang="zh-CN" altLang="en-US" sz="2000">
              <a:solidFill>
                <a:srgbClr val="217DFF"/>
              </a:solidFill>
              <a:latin typeface="黑体" panose="02010609060101010101" charset="-122"/>
              <a:ea typeface="黑体" panose="02010609060101010101" charset="-122"/>
            </a:endParaRPr>
          </a:p>
          <a:p>
            <a:pPr indent="0" eaLnBrk="0" hangingPunct="0">
              <a:lnSpc>
                <a:spcPct val="150000"/>
              </a:lnSpc>
            </a:pPr>
            <a:endParaRPr lang="zh-CN" altLang="en-US" sz="2000">
              <a:solidFill>
                <a:srgbClr val="767171"/>
              </a:solidFill>
              <a:latin typeface="黑体" panose="02010609060101010101" charset="-122"/>
              <a:ea typeface="黑体" panose="02010609060101010101" charset="-122"/>
            </a:endParaRPr>
          </a:p>
          <a:p>
            <a:pPr indent="0" eaLnBrk="0" fontAlgn="auto" hangingPunct="0">
              <a:lnSpc>
                <a:spcPts val="3000"/>
              </a:lnSpc>
            </a:pPr>
            <a:r>
              <a:rPr lang="zh-CN" altLang="en-US" sz="2000">
                <a:solidFill>
                  <a:srgbClr val="767171"/>
                </a:solidFill>
                <a:latin typeface="黑体" panose="02010609060101010101" charset="-122"/>
                <a:ea typeface="黑体" panose="02010609060101010101" charset="-122"/>
              </a:rPr>
              <a:t>  </a:t>
            </a:r>
            <a:r>
              <a:rPr lang="zh-CN" altLang="en-US" sz="1900">
                <a:solidFill>
                  <a:srgbClr val="767171"/>
                </a:solidFill>
                <a:latin typeface="黑体" panose="02010609060101010101" charset="-122"/>
                <a:ea typeface="黑体" panose="02010609060101010101" charset="-122"/>
              </a:rPr>
              <a:t> </a:t>
            </a:r>
            <a:r>
              <a:rPr lang="zh-CN" altLang="en-US" sz="1900" dirty="0">
                <a:solidFill>
                  <a:schemeClr val="bg1">
                    <a:lumMod val="50000"/>
                  </a:schemeClr>
                </a:solidFill>
                <a:latin typeface="黑体" panose="02010609060101010101" charset="-122"/>
                <a:ea typeface="黑体" panose="02010609060101010101" charset="-122"/>
              </a:rPr>
              <a:t> </a:t>
            </a:r>
            <a:r>
              <a:rPr lang="zh-CN" altLang="en-US">
                <a:solidFill>
                  <a:schemeClr val="tx1">
                    <a:lumMod val="50000"/>
                    <a:lumOff val="50000"/>
                  </a:schemeClr>
                </a:solidFill>
                <a:latin typeface="黑体" panose="02010609060101010101" charset="-122"/>
                <a:ea typeface="黑体" panose="02010609060101010101" charset="-122"/>
                <a:sym typeface="+mn-ea"/>
              </a:rPr>
              <a:t>这是最常见的引导页面，简短的文字+该功能的界面，主要是运用在功能介绍类与使用说明类引导页。</a:t>
            </a:r>
            <a:endParaRPr lang="zh-CN" altLang="en-US">
              <a:solidFill>
                <a:schemeClr val="tx1">
                  <a:lumMod val="50000"/>
                  <a:lumOff val="50000"/>
                </a:schemeClr>
              </a:solidFill>
              <a:latin typeface="黑体" panose="02010609060101010101" charset="-122"/>
              <a:ea typeface="黑体" panose="02010609060101010101"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l="3100" r="33139" b="5165"/>
          <a:stretch>
            <a:fillRect/>
          </a:stretch>
        </p:blipFill>
        <p:spPr>
          <a:xfrm>
            <a:off x="7145655" y="1193165"/>
            <a:ext cx="4417060" cy="4471670"/>
          </a:xfrm>
          <a:prstGeom prst="rect">
            <a:avLst/>
          </a:prstGeom>
        </p:spPr>
      </p:pic>
      <p:sp>
        <p:nvSpPr>
          <p:cNvPr id="4" name="文本框 1"/>
          <p:cNvSpPr txBox="1"/>
          <p:nvPr/>
        </p:nvSpPr>
        <p:spPr>
          <a:xfrm>
            <a:off x="1250950" y="730885"/>
            <a:ext cx="4455795" cy="3553460"/>
          </a:xfrm>
          <a:prstGeom prst="rect">
            <a:avLst/>
          </a:prstGeom>
          <a:noFill/>
          <a:ln w="9525">
            <a:noFill/>
          </a:ln>
        </p:spPr>
        <p:txBody>
          <a:bodyPr wrap="square" anchor="t">
            <a:spAutoFit/>
          </a:bodyPr>
          <a:p>
            <a:pPr indent="0" eaLnBrk="0" hangingPunct="0">
              <a:lnSpc>
                <a:spcPct val="150000"/>
              </a:lnSpc>
            </a:pPr>
            <a:r>
              <a:rPr lang="en-US" altLang="zh-CN" sz="2400" dirty="0">
                <a:solidFill>
                  <a:srgbClr val="595959"/>
                </a:solidFill>
                <a:latin typeface="黑体" panose="02010609060101010101" charset="-122"/>
                <a:ea typeface="黑体" panose="02010609060101010101" charset="-122"/>
              </a:rPr>
              <a:t>2.</a:t>
            </a:r>
            <a:r>
              <a:rPr lang="zh-CN" altLang="en-US" sz="2400" dirty="0">
                <a:solidFill>
                  <a:srgbClr val="595959"/>
                </a:solidFill>
                <a:latin typeface="黑体" panose="02010609060101010101" charset="-122"/>
                <a:ea typeface="黑体" panose="02010609060101010101" charset="-122"/>
                <a:sym typeface="+mn-ea"/>
              </a:rPr>
              <a:t>引导页的设计方法</a:t>
            </a:r>
            <a:r>
              <a:rPr lang="en-US" altLang="zh-CN" sz="2400" dirty="0">
                <a:solidFill>
                  <a:srgbClr val="595959"/>
                </a:solidFill>
                <a:latin typeface="黑体" panose="02010609060101010101" charset="-122"/>
                <a:ea typeface="黑体" panose="02010609060101010101" charset="-122"/>
              </a:rPr>
              <a:t>：</a:t>
            </a:r>
            <a:endParaRPr lang="zh-CN" altLang="en-US" sz="3600">
              <a:solidFill>
                <a:srgbClr val="248CFF"/>
              </a:solidFill>
              <a:latin typeface="黑体" panose="02010609060101010101" charset="-122"/>
              <a:ea typeface="黑体" panose="02010609060101010101" charset="-122"/>
            </a:endParaRPr>
          </a:p>
          <a:p>
            <a:pPr indent="0" eaLnBrk="0" hangingPunct="0">
              <a:lnSpc>
                <a:spcPct val="150000"/>
              </a:lnSpc>
            </a:pPr>
            <a:endParaRPr lang="en-US" altLang="zh-CN" sz="3600">
              <a:solidFill>
                <a:srgbClr val="248CFF"/>
              </a:solidFill>
              <a:latin typeface="黑体" panose="02010609060101010101" charset="-122"/>
              <a:ea typeface="黑体" panose="02010609060101010101" charset="-122"/>
            </a:endParaRPr>
          </a:p>
          <a:p>
            <a:pPr indent="0" eaLnBrk="0" hangingPunct="0">
              <a:lnSpc>
                <a:spcPct val="150000"/>
              </a:lnSpc>
            </a:pPr>
            <a:r>
              <a:rPr lang="en-US" altLang="zh-CN" sz="2000">
                <a:solidFill>
                  <a:srgbClr val="217DFF"/>
                </a:solidFill>
                <a:latin typeface="黑体" panose="02010609060101010101" charset="-122"/>
                <a:ea typeface="黑体" panose="02010609060101010101" charset="-122"/>
              </a:rPr>
              <a:t>B.</a:t>
            </a:r>
            <a:r>
              <a:rPr lang="zh-CN" altLang="en-US" sz="2000">
                <a:solidFill>
                  <a:srgbClr val="217DFF"/>
                </a:solidFill>
                <a:latin typeface="黑体" panose="02010609060101010101" charset="-122"/>
                <a:ea typeface="黑体" panose="02010609060101010101" charset="-122"/>
              </a:rPr>
              <a:t>文字与插图组合</a:t>
            </a:r>
            <a:endParaRPr lang="zh-CN" altLang="en-US" sz="2000">
              <a:solidFill>
                <a:srgbClr val="217DFF"/>
              </a:solidFill>
              <a:latin typeface="黑体" panose="02010609060101010101" charset="-122"/>
              <a:ea typeface="黑体" panose="02010609060101010101" charset="-122"/>
            </a:endParaRPr>
          </a:p>
          <a:p>
            <a:pPr indent="0" eaLnBrk="0" hangingPunct="0">
              <a:lnSpc>
                <a:spcPct val="150000"/>
              </a:lnSpc>
            </a:pPr>
            <a:endParaRPr lang="zh-CN" altLang="en-US" sz="2000">
              <a:solidFill>
                <a:srgbClr val="767171"/>
              </a:solidFill>
              <a:latin typeface="黑体" panose="02010609060101010101" charset="-122"/>
              <a:ea typeface="黑体" panose="02010609060101010101" charset="-122"/>
            </a:endParaRPr>
          </a:p>
          <a:p>
            <a:pPr indent="0" eaLnBrk="0" fontAlgn="auto" hangingPunct="0">
              <a:lnSpc>
                <a:spcPts val="3000"/>
              </a:lnSpc>
            </a:pPr>
            <a:r>
              <a:rPr lang="zh-CN" altLang="en-US" sz="2000">
                <a:solidFill>
                  <a:srgbClr val="767171"/>
                </a:solidFill>
                <a:latin typeface="黑体" panose="02010609060101010101" charset="-122"/>
                <a:ea typeface="黑体" panose="02010609060101010101" charset="-122"/>
              </a:rPr>
              <a:t>  </a:t>
            </a:r>
            <a:r>
              <a:rPr lang="zh-CN" altLang="en-US" sz="1900">
                <a:solidFill>
                  <a:srgbClr val="767171"/>
                </a:solidFill>
                <a:latin typeface="黑体" panose="02010609060101010101" charset="-122"/>
                <a:ea typeface="黑体" panose="02010609060101010101" charset="-122"/>
              </a:rPr>
              <a:t> </a:t>
            </a:r>
            <a:r>
              <a:rPr lang="zh-CN" altLang="en-US" sz="1900" dirty="0">
                <a:solidFill>
                  <a:schemeClr val="bg1">
                    <a:lumMod val="50000"/>
                  </a:schemeClr>
                </a:solidFill>
                <a:latin typeface="黑体" panose="02010609060101010101" charset="-122"/>
                <a:ea typeface="黑体" panose="02010609060101010101" charset="-122"/>
              </a:rPr>
              <a:t> </a:t>
            </a:r>
            <a:r>
              <a:rPr lang="zh-CN" altLang="en-US">
                <a:solidFill>
                  <a:schemeClr val="tx1">
                    <a:lumMod val="50000"/>
                    <a:lumOff val="50000"/>
                  </a:schemeClr>
                </a:solidFill>
                <a:latin typeface="黑体" panose="02010609060101010101" charset="-122"/>
                <a:ea typeface="黑体" panose="02010609060101010101" charset="-122"/>
                <a:sym typeface="+mn-ea"/>
              </a:rPr>
              <a:t>文字与插图的组合方式也是目前常见的形式之一。插图多具象，以使用场景、照片为主，来表现文字内容。</a:t>
            </a:r>
            <a:endParaRPr lang="zh-CN" altLang="en-US">
              <a:solidFill>
                <a:schemeClr val="tx1">
                  <a:lumMod val="50000"/>
                  <a:lumOff val="50000"/>
                </a:schemeClr>
              </a:solidFill>
              <a:latin typeface="黑体" panose="02010609060101010101" charset="-122"/>
              <a:ea typeface="黑体" panose="02010609060101010101"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3"/>
          <p:cNvSpPr txBox="1"/>
          <p:nvPr/>
        </p:nvSpPr>
        <p:spPr>
          <a:xfrm>
            <a:off x="3169603" y="1898650"/>
            <a:ext cx="7356475" cy="3527425"/>
          </a:xfrm>
          <a:prstGeom prst="rect">
            <a:avLst/>
          </a:prstGeom>
          <a:noFill/>
          <a:ln w="9525">
            <a:noFill/>
          </a:ln>
        </p:spPr>
        <p:txBody>
          <a:bodyPr anchor="t"/>
          <a:p>
            <a:pPr marL="228600" indent="-228600" eaLnBrk="0" hangingPunct="0">
              <a:lnSpc>
                <a:spcPct val="150000"/>
              </a:lnSpc>
              <a:spcBef>
                <a:spcPts val="1000"/>
              </a:spcBef>
              <a:buFont typeface="Arial" panose="020B0604020202090204" pitchFamily="34" charset="0"/>
              <a:buChar char="•"/>
            </a:pPr>
            <a:r>
              <a:rPr lang="zh-CN" altLang="en-US" sz="2400">
                <a:solidFill>
                  <a:srgbClr val="767171"/>
                </a:solidFill>
                <a:latin typeface="黑体" panose="02010609060101010101" charset="-122"/>
                <a:ea typeface="黑体" panose="02010609060101010101" charset="-122"/>
              </a:rPr>
              <a:t>教学目标：了解几种常用的</a:t>
            </a:r>
            <a:r>
              <a:rPr lang="zh-CN" altLang="en-US" sz="2400" b="1">
                <a:solidFill>
                  <a:srgbClr val="FE5258"/>
                </a:solidFill>
                <a:latin typeface="黑体" panose="02010609060101010101" charset="-122"/>
                <a:ea typeface="黑体" panose="02010609060101010101" charset="-122"/>
              </a:rPr>
              <a:t>界面类型</a:t>
            </a:r>
            <a:r>
              <a:rPr lang="zh-CN" altLang="en-US" sz="2400">
                <a:solidFill>
                  <a:srgbClr val="767171"/>
                </a:solidFill>
                <a:latin typeface="黑体" panose="02010609060101010101" charset="-122"/>
                <a:ea typeface="黑体" panose="02010609060101010101" charset="-122"/>
              </a:rPr>
              <a:t>，        </a:t>
            </a:r>
            <a:endParaRPr lang="en-US" altLang="zh-CN" sz="2400">
              <a:solidFill>
                <a:srgbClr val="767171"/>
              </a:solidFill>
              <a:latin typeface="黑体" panose="02010609060101010101" charset="-122"/>
              <a:ea typeface="黑体" panose="02010609060101010101" charset="-122"/>
            </a:endParaRPr>
          </a:p>
          <a:p>
            <a:pPr indent="0" eaLnBrk="0" hangingPunct="0">
              <a:lnSpc>
                <a:spcPct val="150000"/>
              </a:lnSpc>
              <a:spcBef>
                <a:spcPts val="1000"/>
              </a:spcBef>
              <a:buFont typeface="Arial" panose="020B0604020202090204" pitchFamily="34" charset="0"/>
              <a:buNone/>
            </a:pPr>
            <a:r>
              <a:rPr lang="zh-CN" altLang="en-US" sz="2400">
                <a:solidFill>
                  <a:srgbClr val="767171"/>
                </a:solidFill>
                <a:latin typeface="黑体" panose="02010609060101010101" charset="-122"/>
                <a:ea typeface="黑体" panose="02010609060101010101" charset="-122"/>
              </a:rPr>
              <a:t>            掌握界面类型的设计要点         </a:t>
            </a:r>
            <a:endParaRPr lang="en-US" altLang="zh-CN" sz="2400">
              <a:solidFill>
                <a:srgbClr val="767171"/>
              </a:solidFill>
              <a:latin typeface="黑体" panose="02010609060101010101" charset="-122"/>
              <a:ea typeface="黑体" panose="02010609060101010101" charset="-122"/>
            </a:endParaRPr>
          </a:p>
          <a:p>
            <a:pPr marL="228600" indent="-228600" eaLnBrk="0" hangingPunct="0">
              <a:lnSpc>
                <a:spcPct val="150000"/>
              </a:lnSpc>
              <a:spcBef>
                <a:spcPts val="1000"/>
              </a:spcBef>
              <a:buFont typeface="Arial" panose="020B0604020202090204" pitchFamily="34" charset="0"/>
              <a:buChar char="•"/>
            </a:pPr>
            <a:r>
              <a:rPr lang="zh-CN" altLang="en-US" sz="2400">
                <a:solidFill>
                  <a:srgbClr val="767171"/>
                </a:solidFill>
                <a:latin typeface="黑体" panose="02010609060101010101" charset="-122"/>
                <a:ea typeface="黑体" panose="02010609060101010101" charset="-122"/>
              </a:rPr>
              <a:t>教学重点：</a:t>
            </a:r>
            <a:r>
              <a:rPr lang="en-US" altLang="zh-CN" sz="2400">
                <a:solidFill>
                  <a:srgbClr val="767171"/>
                </a:solidFill>
                <a:latin typeface="Calibri" panose="020F0702030404030204" charset="0"/>
                <a:ea typeface="宋体" panose="02010600030101010101" charset="-122"/>
              </a:rPr>
              <a:t> </a:t>
            </a:r>
            <a:r>
              <a:rPr lang="zh-CN" altLang="en-US" sz="2400">
                <a:solidFill>
                  <a:srgbClr val="767171"/>
                </a:solidFill>
                <a:latin typeface="黑体" panose="02010609060101010101" charset="-122"/>
                <a:ea typeface="黑体" panose="02010609060101010101" charset="-122"/>
              </a:rPr>
              <a:t>对常用界面类型的学习</a:t>
            </a:r>
            <a:r>
              <a:rPr lang="zh-CN" altLang="zh-CN" sz="2400">
                <a:solidFill>
                  <a:srgbClr val="767171"/>
                </a:solidFill>
                <a:latin typeface="黑体" panose="02010609060101010101" charset="-122"/>
                <a:ea typeface="黑体" panose="02010609060101010101" charset="-122"/>
              </a:rPr>
              <a:t> </a:t>
            </a:r>
            <a:endParaRPr lang="en-US" altLang="zh-CN" sz="2400">
              <a:solidFill>
                <a:srgbClr val="767171"/>
              </a:solidFill>
              <a:latin typeface="黑体" panose="02010609060101010101" charset="-122"/>
              <a:ea typeface="黑体" panose="02010609060101010101" charset="-122"/>
            </a:endParaRPr>
          </a:p>
          <a:p>
            <a:pPr marL="228600" indent="-228600">
              <a:lnSpc>
                <a:spcPct val="150000"/>
              </a:lnSpc>
              <a:spcBef>
                <a:spcPts val="1000"/>
              </a:spcBef>
              <a:buFont typeface="Arial" panose="020B0604020202090204" pitchFamily="34" charset="0"/>
              <a:buChar char="•"/>
            </a:pPr>
            <a:r>
              <a:rPr lang="zh-CN" altLang="en-US" sz="2400">
                <a:solidFill>
                  <a:srgbClr val="767171"/>
                </a:solidFill>
                <a:latin typeface="黑体" panose="02010609060101010101" charset="-122"/>
                <a:ea typeface="黑体" panose="02010609060101010101" charset="-122"/>
              </a:rPr>
              <a:t>教学难点：</a:t>
            </a:r>
            <a:r>
              <a:rPr lang="zh-CN" altLang="en-US" sz="2400">
                <a:solidFill>
                  <a:srgbClr val="FE5258"/>
                </a:solidFill>
                <a:latin typeface="黑体" panose="02010609060101010101" charset="-122"/>
                <a:ea typeface="黑体" panose="02010609060101010101" charset="-122"/>
              </a:rPr>
              <a:t>运用工具绘制部分模式         </a:t>
            </a:r>
            <a:endParaRPr lang="zh-CN" altLang="zh-CN" sz="2400">
              <a:solidFill>
                <a:srgbClr val="FE5258"/>
              </a:solidFill>
              <a:latin typeface="黑体" panose="02010609060101010101" charset="-122"/>
              <a:ea typeface="黑体" panose="020106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7" name="图片 1"/>
          <p:cNvPicPr>
            <a:picLocks noChangeAspect="1"/>
          </p:cNvPicPr>
          <p:nvPr/>
        </p:nvPicPr>
        <p:blipFill>
          <a:blip r:embed="rId1"/>
          <a:stretch>
            <a:fillRect/>
          </a:stretch>
        </p:blipFill>
        <p:spPr>
          <a:xfrm>
            <a:off x="7297103" y="0"/>
            <a:ext cx="3827462" cy="6858000"/>
          </a:xfrm>
          <a:prstGeom prst="rect">
            <a:avLst/>
          </a:prstGeom>
          <a:noFill/>
          <a:ln w="9525">
            <a:noFill/>
          </a:ln>
        </p:spPr>
      </p:pic>
      <p:sp>
        <p:nvSpPr>
          <p:cNvPr id="3" name="文本框 1"/>
          <p:cNvSpPr txBox="1"/>
          <p:nvPr/>
        </p:nvSpPr>
        <p:spPr>
          <a:xfrm>
            <a:off x="1250950" y="730885"/>
            <a:ext cx="4356100" cy="4107815"/>
          </a:xfrm>
          <a:prstGeom prst="rect">
            <a:avLst/>
          </a:prstGeom>
          <a:noFill/>
          <a:ln w="9525">
            <a:noFill/>
          </a:ln>
        </p:spPr>
        <p:txBody>
          <a:bodyPr wrap="square" anchor="t">
            <a:spAutoFit/>
          </a:bodyPr>
          <a:p>
            <a:pPr indent="0" eaLnBrk="0" hangingPunct="0">
              <a:lnSpc>
                <a:spcPct val="150000"/>
              </a:lnSpc>
            </a:pPr>
            <a:r>
              <a:rPr lang="en-US" altLang="zh-CN" sz="2400" dirty="0">
                <a:solidFill>
                  <a:srgbClr val="595959"/>
                </a:solidFill>
                <a:latin typeface="黑体" panose="02010609060101010101" charset="-122"/>
                <a:ea typeface="黑体" panose="02010609060101010101" charset="-122"/>
              </a:rPr>
              <a:t>2.</a:t>
            </a:r>
            <a:r>
              <a:rPr lang="zh-CN" altLang="en-US" sz="2400" dirty="0">
                <a:solidFill>
                  <a:srgbClr val="595959"/>
                </a:solidFill>
                <a:latin typeface="黑体" panose="02010609060101010101" charset="-122"/>
                <a:ea typeface="黑体" panose="02010609060101010101" charset="-122"/>
                <a:sym typeface="+mn-ea"/>
              </a:rPr>
              <a:t>引导页的设计方法</a:t>
            </a:r>
            <a:r>
              <a:rPr lang="en-US" altLang="zh-CN" sz="2400" dirty="0">
                <a:solidFill>
                  <a:srgbClr val="595959"/>
                </a:solidFill>
                <a:latin typeface="黑体" panose="02010609060101010101" charset="-122"/>
                <a:ea typeface="黑体" panose="02010609060101010101" charset="-122"/>
              </a:rPr>
              <a:t>：</a:t>
            </a:r>
            <a:endParaRPr lang="zh-CN" altLang="en-US" sz="3600">
              <a:solidFill>
                <a:srgbClr val="248CFF"/>
              </a:solidFill>
              <a:latin typeface="黑体" panose="02010609060101010101" charset="-122"/>
              <a:ea typeface="黑体" panose="02010609060101010101" charset="-122"/>
            </a:endParaRPr>
          </a:p>
          <a:p>
            <a:pPr indent="0" eaLnBrk="0" hangingPunct="0">
              <a:lnSpc>
                <a:spcPct val="150000"/>
              </a:lnSpc>
            </a:pPr>
            <a:endParaRPr lang="en-US" altLang="zh-CN" sz="3600">
              <a:solidFill>
                <a:srgbClr val="248CFF"/>
              </a:solidFill>
              <a:latin typeface="黑体" panose="02010609060101010101" charset="-122"/>
              <a:ea typeface="黑体" panose="02010609060101010101" charset="-122"/>
            </a:endParaRPr>
          </a:p>
          <a:p>
            <a:pPr indent="0" eaLnBrk="0" hangingPunct="0">
              <a:lnSpc>
                <a:spcPct val="150000"/>
              </a:lnSpc>
            </a:pPr>
            <a:r>
              <a:rPr lang="en-US" altLang="zh-CN" sz="2000">
                <a:solidFill>
                  <a:srgbClr val="217DFF"/>
                </a:solidFill>
                <a:latin typeface="黑体" panose="02010609060101010101" charset="-122"/>
                <a:ea typeface="黑体" panose="02010609060101010101" charset="-122"/>
              </a:rPr>
              <a:t>C.</a:t>
            </a:r>
            <a:r>
              <a:rPr lang="zh-CN" altLang="en-US" sz="2000">
                <a:solidFill>
                  <a:srgbClr val="217DFF"/>
                </a:solidFill>
                <a:latin typeface="黑体" panose="02010609060101010101" charset="-122"/>
                <a:ea typeface="黑体" panose="02010609060101010101" charset="-122"/>
              </a:rPr>
              <a:t>视频展示</a:t>
            </a:r>
            <a:endParaRPr lang="zh-CN" altLang="en-US" sz="2000">
              <a:solidFill>
                <a:srgbClr val="217DFF"/>
              </a:solidFill>
              <a:latin typeface="黑体" panose="02010609060101010101" charset="-122"/>
              <a:ea typeface="黑体" panose="02010609060101010101" charset="-122"/>
            </a:endParaRPr>
          </a:p>
          <a:p>
            <a:pPr indent="0" eaLnBrk="0" hangingPunct="0">
              <a:lnSpc>
                <a:spcPct val="150000"/>
              </a:lnSpc>
            </a:pPr>
            <a:endParaRPr lang="zh-CN" altLang="en-US" sz="2000">
              <a:solidFill>
                <a:srgbClr val="767171"/>
              </a:solidFill>
              <a:latin typeface="黑体" panose="02010609060101010101" charset="-122"/>
              <a:ea typeface="黑体" panose="02010609060101010101" charset="-122"/>
            </a:endParaRPr>
          </a:p>
          <a:p>
            <a:pPr indent="0" eaLnBrk="0" hangingPunct="0">
              <a:lnSpc>
                <a:spcPct val="150000"/>
              </a:lnSpc>
            </a:pPr>
            <a:r>
              <a:rPr lang="zh-CN" altLang="en-US" sz="2000">
                <a:solidFill>
                  <a:srgbClr val="767171"/>
                </a:solidFill>
                <a:latin typeface="黑体" panose="02010609060101010101" charset="-122"/>
                <a:ea typeface="黑体" panose="02010609060101010101" charset="-122"/>
              </a:rPr>
              <a:t>  </a:t>
            </a:r>
            <a:r>
              <a:rPr lang="zh-CN" altLang="en-US" sz="1900">
                <a:solidFill>
                  <a:srgbClr val="767171"/>
                </a:solidFill>
                <a:latin typeface="黑体" panose="02010609060101010101" charset="-122"/>
                <a:ea typeface="黑体" panose="02010609060101010101" charset="-122"/>
              </a:rPr>
              <a:t> </a:t>
            </a:r>
            <a:r>
              <a:rPr lang="zh-CN" altLang="en-US" sz="1900" dirty="0">
                <a:solidFill>
                  <a:schemeClr val="bg1">
                    <a:lumMod val="50000"/>
                  </a:schemeClr>
                </a:solidFill>
                <a:latin typeface="黑体" panose="02010609060101010101" charset="-122"/>
                <a:ea typeface="黑体" panose="02010609060101010101" charset="-122"/>
              </a:rPr>
              <a:t> </a:t>
            </a:r>
            <a:r>
              <a:rPr>
                <a:solidFill>
                  <a:srgbClr val="767171"/>
                </a:solidFill>
                <a:latin typeface="黑体" panose="02010609060101010101" charset="-122"/>
                <a:ea typeface="黑体" panose="02010609060101010101" charset="-122"/>
                <a:sym typeface="+mn-ea"/>
              </a:rPr>
              <a:t>在打开后通过播放视频的方式来介绍产品或传递一种理念</a:t>
            </a:r>
            <a:r>
              <a:rPr lang="zh-CN">
                <a:solidFill>
                  <a:srgbClr val="767171"/>
                </a:solidFill>
                <a:latin typeface="黑体" panose="02010609060101010101" charset="-122"/>
                <a:ea typeface="黑体" panose="02010609060101010101" charset="-122"/>
                <a:sym typeface="+mn-ea"/>
              </a:rPr>
              <a:t>。</a:t>
            </a:r>
            <a:r>
              <a:rPr>
                <a:solidFill>
                  <a:srgbClr val="767171"/>
                </a:solidFill>
                <a:latin typeface="黑体" panose="02010609060101010101" charset="-122"/>
                <a:ea typeface="黑体" panose="02010609060101010101" charset="-122"/>
                <a:sym typeface="+mn-ea"/>
              </a:rPr>
              <a:t>优点：直观，动感，生活化。缺点：应用较大，视频播放会出现卡顿的情况。</a:t>
            </a:r>
            <a:endParaRPr lang="zh-CN" altLang="en-US">
              <a:solidFill>
                <a:schemeClr val="tx1">
                  <a:lumMod val="50000"/>
                  <a:lumOff val="50000"/>
                </a:schemeClr>
              </a:solidFill>
              <a:latin typeface="黑体" panose="02010609060101010101" charset="-122"/>
              <a:ea typeface="黑体" panose="02010609060101010101"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图片 16"/>
          <p:cNvPicPr>
            <a:picLocks noChangeAspect="1"/>
          </p:cNvPicPr>
          <p:nvPr/>
        </p:nvPicPr>
        <p:blipFill>
          <a:blip r:embed="rId1"/>
          <a:srcRect t="4340" b="5943"/>
          <a:stretch>
            <a:fillRect/>
          </a:stretch>
        </p:blipFill>
        <p:spPr>
          <a:xfrm>
            <a:off x="7433945" y="567055"/>
            <a:ext cx="3587750" cy="5723255"/>
          </a:xfrm>
          <a:prstGeom prst="rect">
            <a:avLst/>
          </a:prstGeom>
          <a:noFill/>
          <a:ln w="9525">
            <a:noFill/>
          </a:ln>
        </p:spPr>
      </p:pic>
      <p:sp>
        <p:nvSpPr>
          <p:cNvPr id="41987" name="文本框 11"/>
          <p:cNvSpPr txBox="1"/>
          <p:nvPr/>
        </p:nvSpPr>
        <p:spPr>
          <a:xfrm>
            <a:off x="854075" y="4882515"/>
            <a:ext cx="4897120" cy="706755"/>
          </a:xfrm>
          <a:prstGeom prst="rect">
            <a:avLst/>
          </a:prstGeom>
          <a:noFill/>
          <a:ln w="9525">
            <a:noFill/>
          </a:ln>
        </p:spPr>
        <p:txBody>
          <a:bodyPr wrap="square" anchor="t">
            <a:spAutoFit/>
          </a:bodyPr>
          <a:p>
            <a:pPr indent="0" eaLnBrk="0" hangingPunct="0"/>
            <a:r>
              <a:rPr lang="en-US" altLang="zh-CN" sz="2000" dirty="0">
                <a:solidFill>
                  <a:srgbClr val="767171"/>
                </a:solidFill>
                <a:latin typeface="黑体" panose="02010609060101010101" charset="-122"/>
                <a:ea typeface="黑体" panose="02010609060101010101" charset="-122"/>
              </a:rPr>
              <a:t>    </a:t>
            </a:r>
            <a:endParaRPr lang="zh-CN" altLang="en-US" sz="2000"/>
          </a:p>
          <a:p>
            <a:pPr indent="0" eaLnBrk="0" hangingPunct="0"/>
            <a:endParaRPr lang="zh-CN" altLang="en-US" sz="2000">
              <a:solidFill>
                <a:srgbClr val="404040"/>
              </a:solidFill>
              <a:latin typeface="黑体" panose="02010609060101010101" charset="-122"/>
              <a:ea typeface="黑体" panose="02010609060101010101" charset="-122"/>
            </a:endParaRPr>
          </a:p>
        </p:txBody>
      </p:sp>
      <p:grpSp>
        <p:nvGrpSpPr>
          <p:cNvPr id="2" name="组合 1"/>
          <p:cNvGrpSpPr/>
          <p:nvPr/>
        </p:nvGrpSpPr>
        <p:grpSpPr>
          <a:xfrm>
            <a:off x="709930" y="506730"/>
            <a:ext cx="4718685" cy="3352800"/>
            <a:chOff x="1118" y="798"/>
            <a:chExt cx="7431" cy="5280"/>
          </a:xfrm>
        </p:grpSpPr>
        <p:sp>
          <p:nvSpPr>
            <p:cNvPr id="3" name="文本框 1"/>
            <p:cNvSpPr txBox="1"/>
            <p:nvPr/>
          </p:nvSpPr>
          <p:spPr>
            <a:xfrm>
              <a:off x="1118" y="798"/>
              <a:ext cx="5048" cy="1501"/>
            </a:xfrm>
            <a:prstGeom prst="rect">
              <a:avLst/>
            </a:prstGeom>
            <a:noFill/>
            <a:ln w="9525">
              <a:noFill/>
            </a:ln>
          </p:spPr>
          <p:txBody>
            <a:bodyPr wrap="none" anchor="t">
              <a:spAutoFit/>
            </a:bodyPr>
            <a:p>
              <a:pPr indent="0" algn="l" eaLnBrk="0" hangingPunct="0"/>
              <a:r>
                <a:rPr lang="zh-CN" altLang="en-US" sz="2800" dirty="0">
                  <a:solidFill>
                    <a:srgbClr val="217DFF"/>
                  </a:solidFill>
                  <a:latin typeface="黑体" panose="02010609060101010101" charset="-122"/>
                  <a:ea typeface="黑体" panose="02010609060101010101" charset="-122"/>
                </a:rPr>
                <a:t>三、</a:t>
              </a:r>
              <a:r>
                <a:rPr lang="zh-CN" altLang="en-US" sz="2800" dirty="0">
                  <a:solidFill>
                    <a:srgbClr val="248CFF"/>
                  </a:solidFill>
                  <a:latin typeface="黑体" panose="02010609060101010101" charset="-122"/>
                  <a:ea typeface="黑体" panose="02010609060101010101" charset="-122"/>
                  <a:sym typeface="+mn-ea"/>
                </a:rPr>
                <a:t>注册</a:t>
              </a:r>
              <a:r>
                <a:rPr lang="en-US" altLang="zh-CN" sz="2800" dirty="0">
                  <a:solidFill>
                    <a:srgbClr val="248CFF"/>
                  </a:solidFill>
                  <a:latin typeface="黑体" panose="02010609060101010101" charset="-122"/>
                  <a:ea typeface="黑体" panose="02010609060101010101" charset="-122"/>
                  <a:sym typeface="+mn-ea"/>
                </a:rPr>
                <a:t>/</a:t>
              </a:r>
              <a:r>
                <a:rPr lang="zh-CN" altLang="en-US" sz="2800" dirty="0">
                  <a:solidFill>
                    <a:srgbClr val="248CFF"/>
                  </a:solidFill>
                  <a:latin typeface="黑体" panose="02010609060101010101" charset="-122"/>
                  <a:ea typeface="黑体" panose="02010609060101010101" charset="-122"/>
                  <a:sym typeface="+mn-ea"/>
                </a:rPr>
                <a:t>登录界面</a:t>
              </a:r>
              <a:endParaRPr lang="zh-CN" altLang="en-US" sz="2800" dirty="0">
                <a:solidFill>
                  <a:srgbClr val="248CFF"/>
                </a:solidFill>
                <a:latin typeface="黑体" panose="02010609060101010101" charset="-122"/>
                <a:ea typeface="黑体" panose="02010609060101010101" charset="-122"/>
                <a:sym typeface="+mn-ea"/>
              </a:endParaRPr>
            </a:p>
            <a:p>
              <a:pPr indent="0" eaLnBrk="0" hangingPunct="0"/>
              <a:endParaRPr lang="zh-CN" altLang="en-US" sz="2800" dirty="0">
                <a:solidFill>
                  <a:srgbClr val="217DFF"/>
                </a:solidFill>
                <a:latin typeface="黑体" panose="02010609060101010101" charset="-122"/>
                <a:ea typeface="黑体" panose="02010609060101010101" charset="-122"/>
              </a:endParaRPr>
            </a:p>
          </p:txBody>
        </p:sp>
        <p:sp>
          <p:nvSpPr>
            <p:cNvPr id="4" name="文本框 8"/>
            <p:cNvSpPr txBox="1"/>
            <p:nvPr/>
          </p:nvSpPr>
          <p:spPr>
            <a:xfrm>
              <a:off x="1853" y="4117"/>
              <a:ext cx="6696" cy="1961"/>
            </a:xfrm>
            <a:prstGeom prst="rect">
              <a:avLst/>
            </a:prstGeom>
            <a:noFill/>
            <a:ln w="9525">
              <a:noFill/>
            </a:ln>
          </p:spPr>
          <p:txBody>
            <a:bodyPr wrap="square" anchor="t">
              <a:spAutoFit/>
            </a:bodyPr>
            <a:p>
              <a:pPr indent="0" eaLnBrk="0" fontAlgn="auto" hangingPunct="0">
                <a:lnSpc>
                  <a:spcPts val="3000"/>
                </a:lnSpc>
              </a:pPr>
              <a:r>
                <a:rPr lang="zh-CN" altLang="en-US" sz="1800">
                  <a:solidFill>
                    <a:schemeClr val="tx1">
                      <a:lumMod val="50000"/>
                      <a:lumOff val="50000"/>
                    </a:schemeClr>
                  </a:solidFill>
                  <a:latin typeface="黑体" panose="02010609060101010101" charset="-122"/>
                  <a:ea typeface="黑体" panose="02010609060101010101" charset="-122"/>
                </a:rPr>
                <a:t>    APP注册界面是用户为了快速进入应用或者获取完整功能而提前需要操作的流程。</a:t>
              </a:r>
              <a:endParaRPr lang="zh-CN" altLang="en-US" sz="1800">
                <a:solidFill>
                  <a:schemeClr val="tx1">
                    <a:lumMod val="50000"/>
                    <a:lumOff val="50000"/>
                  </a:schemeClr>
                </a:solidFill>
                <a:latin typeface="黑体" panose="02010609060101010101" charset="-122"/>
                <a:ea typeface="黑体" panose="02010609060101010101" charset="-122"/>
              </a:endParaRPr>
            </a:p>
          </p:txBody>
        </p:sp>
        <p:sp>
          <p:nvSpPr>
            <p:cNvPr id="5" name="文本框 4"/>
            <p:cNvSpPr txBox="1"/>
            <p:nvPr/>
          </p:nvSpPr>
          <p:spPr>
            <a:xfrm>
              <a:off x="2025" y="2418"/>
              <a:ext cx="1728" cy="725"/>
            </a:xfrm>
            <a:prstGeom prst="rect">
              <a:avLst/>
            </a:prstGeom>
            <a:noFill/>
          </p:spPr>
          <p:txBody>
            <a:bodyPr wrap="none" rtlCol="0" anchor="t">
              <a:spAutoFit/>
            </a:bodyPr>
            <a:p>
              <a:r>
                <a:rPr lang="en-US" altLang="zh-CN" sz="2400" dirty="0">
                  <a:solidFill>
                    <a:srgbClr val="595959"/>
                  </a:solidFill>
                  <a:latin typeface="黑体" panose="02010609060101010101" charset="-122"/>
                  <a:ea typeface="黑体" panose="02010609060101010101" charset="-122"/>
                  <a:sym typeface="+mn-ea"/>
                </a:rPr>
                <a:t>1.</a:t>
              </a:r>
              <a:r>
                <a:rPr lang="zh-CN" altLang="en-US" sz="2400" dirty="0">
                  <a:solidFill>
                    <a:srgbClr val="595959"/>
                  </a:solidFill>
                  <a:latin typeface="黑体" panose="02010609060101010101" charset="-122"/>
                  <a:ea typeface="黑体" panose="02010609060101010101" charset="-122"/>
                  <a:sym typeface="+mn-ea"/>
                </a:rPr>
                <a:t>概念</a:t>
              </a:r>
              <a:endParaRPr lang="zh-CN" altLang="en-US" sz="2400"/>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图片 2"/>
          <p:cNvPicPr>
            <a:picLocks noChangeAspect="1"/>
          </p:cNvPicPr>
          <p:nvPr/>
        </p:nvPicPr>
        <p:blipFill>
          <a:blip r:embed="rId1"/>
          <a:srcRect t="2359"/>
          <a:stretch>
            <a:fillRect/>
          </a:stretch>
        </p:blipFill>
        <p:spPr>
          <a:xfrm>
            <a:off x="9213215" y="1530985"/>
            <a:ext cx="2583815" cy="4489450"/>
          </a:xfrm>
          <a:prstGeom prst="rect">
            <a:avLst/>
          </a:prstGeom>
          <a:noFill/>
          <a:ln w="9525">
            <a:noFill/>
          </a:ln>
        </p:spPr>
      </p:pic>
      <p:pic>
        <p:nvPicPr>
          <p:cNvPr id="3" name="图片 2" descr="IMG_3298"/>
          <p:cNvPicPr>
            <a:picLocks noChangeAspect="1"/>
          </p:cNvPicPr>
          <p:nvPr/>
        </p:nvPicPr>
        <p:blipFill>
          <a:blip r:embed="rId2"/>
          <a:srcRect t="2359"/>
          <a:stretch>
            <a:fillRect/>
          </a:stretch>
        </p:blipFill>
        <p:spPr>
          <a:xfrm>
            <a:off x="6506210" y="1530985"/>
            <a:ext cx="2584450" cy="4489450"/>
          </a:xfrm>
          <a:prstGeom prst="rect">
            <a:avLst/>
          </a:prstGeom>
        </p:spPr>
      </p:pic>
      <p:sp>
        <p:nvSpPr>
          <p:cNvPr id="2" name="文本框 1"/>
          <p:cNvSpPr txBox="1"/>
          <p:nvPr/>
        </p:nvSpPr>
        <p:spPr>
          <a:xfrm>
            <a:off x="1163320" y="2432050"/>
            <a:ext cx="4391025" cy="1630045"/>
          </a:xfrm>
          <a:prstGeom prst="rect">
            <a:avLst/>
          </a:prstGeom>
          <a:noFill/>
        </p:spPr>
        <p:txBody>
          <a:bodyPr wrap="square" rtlCol="0" anchor="t">
            <a:spAutoFit/>
          </a:bodyPr>
          <a:p>
            <a:pPr fontAlgn="auto">
              <a:lnSpc>
                <a:spcPts val="3000"/>
              </a:lnSpc>
            </a:pPr>
            <a:r>
              <a:rPr lang="zh-CN" altLang="en-US">
                <a:solidFill>
                  <a:schemeClr val="tx1">
                    <a:lumMod val="50000"/>
                    <a:lumOff val="50000"/>
                  </a:schemeClr>
                </a:solidFill>
                <a:latin typeface="黑体" panose="02010609060101010101" charset="-122"/>
                <a:ea typeface="黑体" panose="02010609060101010101" charset="-122"/>
                <a:sym typeface="+mn-ea"/>
              </a:rPr>
              <a:t>现在主流的登陆方式有手机验证码登录、邮箱注册以及第三方应用授权登陆。所以在设计一款产品的登陆界面时，尽量包含第三方登陆图标。</a:t>
            </a:r>
            <a:endParaRPr lang="zh-CN" altLang="en-US">
              <a:solidFill>
                <a:schemeClr val="tx1">
                  <a:lumMod val="50000"/>
                  <a:lumOff val="50000"/>
                </a:schemeClr>
              </a:solidFill>
              <a:latin typeface="黑体" panose="02010609060101010101" charset="-122"/>
              <a:ea typeface="黑体" panose="02010609060101010101" charset="-122"/>
              <a:sym typeface="+mn-ea"/>
            </a:endParaRPr>
          </a:p>
        </p:txBody>
      </p:sp>
      <p:sp>
        <p:nvSpPr>
          <p:cNvPr id="5" name="文本框 4"/>
          <p:cNvSpPr txBox="1"/>
          <p:nvPr/>
        </p:nvSpPr>
        <p:spPr>
          <a:xfrm>
            <a:off x="1285875" y="1535430"/>
            <a:ext cx="1706880" cy="460375"/>
          </a:xfrm>
          <a:prstGeom prst="rect">
            <a:avLst/>
          </a:prstGeom>
          <a:noFill/>
        </p:spPr>
        <p:txBody>
          <a:bodyPr wrap="none" rtlCol="0" anchor="t">
            <a:spAutoFit/>
          </a:bodyPr>
          <a:p>
            <a:r>
              <a:rPr lang="zh-CN" altLang="en-US" sz="2400" dirty="0">
                <a:solidFill>
                  <a:srgbClr val="595959"/>
                </a:solidFill>
                <a:latin typeface="黑体" panose="02010609060101010101" charset="-122"/>
                <a:ea typeface="黑体" panose="02010609060101010101" charset="-122"/>
                <a:sym typeface="+mn-ea"/>
              </a:rPr>
              <a:t>注意事项：</a:t>
            </a:r>
            <a:endParaRPr lang="zh-CN" altLang="en-US" sz="2400" dirty="0">
              <a:solidFill>
                <a:srgbClr val="595959"/>
              </a:solidFill>
              <a:latin typeface="黑体" panose="02010609060101010101" charset="-122"/>
              <a:ea typeface="黑体" panose="02010609060101010101"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82445" y="1266190"/>
            <a:ext cx="7060565" cy="3230245"/>
          </a:xfrm>
          <a:prstGeom prst="rect">
            <a:avLst/>
          </a:prstGeom>
          <a:noFill/>
        </p:spPr>
        <p:txBody>
          <a:bodyPr wrap="square" rtlCol="0" anchor="t">
            <a:spAutoFit/>
          </a:bodyPr>
          <a:p>
            <a:pPr indent="0" eaLnBrk="0" hangingPunct="0">
              <a:lnSpc>
                <a:spcPct val="150000"/>
              </a:lnSpc>
              <a:buFont typeface="Arial" panose="020B0604020202090204" pitchFamily="34" charset="0"/>
              <a:buNone/>
            </a:pPr>
            <a:r>
              <a:rPr lang="zh-CN" altLang="en-US" sz="2800">
                <a:solidFill>
                  <a:srgbClr val="7F7F7F"/>
                </a:solidFill>
                <a:latin typeface="黑体" panose="02010609060101010101" charset="-122"/>
                <a:ea typeface="黑体" panose="02010609060101010101" charset="-122"/>
                <a:sym typeface="+mn-ea"/>
              </a:rPr>
              <a:t>课堂小结：</a:t>
            </a:r>
            <a:endParaRPr lang="zh-CN" altLang="en-US" sz="2800">
              <a:solidFill>
                <a:srgbClr val="7F7F7F"/>
              </a:solidFill>
              <a:latin typeface="黑体" panose="02010609060101010101" charset="-122"/>
              <a:ea typeface="黑体" panose="02010609060101010101" charset="-122"/>
              <a:sym typeface="+mn-ea"/>
            </a:endParaRPr>
          </a:p>
          <a:p>
            <a:pPr indent="0" eaLnBrk="0" hangingPunct="0">
              <a:lnSpc>
                <a:spcPct val="150000"/>
              </a:lnSpc>
              <a:buFont typeface="Arial" panose="020B0604020202090204" pitchFamily="34" charset="0"/>
              <a:buNone/>
            </a:pPr>
            <a:endParaRPr lang="zh-CN" altLang="en-US">
              <a:solidFill>
                <a:srgbClr val="595959"/>
              </a:solidFill>
              <a:latin typeface="黑体" panose="02010609060101010101" charset="-122"/>
              <a:ea typeface="黑体" panose="02010609060101010101" charset="-122"/>
              <a:sym typeface="+mn-ea"/>
            </a:endParaRPr>
          </a:p>
          <a:p>
            <a:pPr indent="0" eaLnBrk="0" hangingPunct="0">
              <a:lnSpc>
                <a:spcPct val="150000"/>
              </a:lnSpc>
              <a:buFont typeface="Arial" panose="020B0604020202090204" pitchFamily="34" charset="0"/>
              <a:buNone/>
            </a:pPr>
            <a:endParaRPr lang="en-US" altLang="zh-CN">
              <a:solidFill>
                <a:srgbClr val="595959"/>
              </a:solidFill>
              <a:latin typeface="黑体" panose="02010609060101010101" charset="-122"/>
              <a:ea typeface="黑体" panose="02010609060101010101" charset="-122"/>
            </a:endParaRPr>
          </a:p>
          <a:p>
            <a:pPr marL="285750" indent="-285750" eaLnBrk="0" hangingPunct="0">
              <a:lnSpc>
                <a:spcPct val="150000"/>
              </a:lnSpc>
              <a:buFont typeface="Arial" panose="020B0604020202090204" pitchFamily="34" charset="0"/>
              <a:buChar char="•"/>
            </a:pPr>
            <a:r>
              <a:rPr lang="en-US" altLang="zh-CN">
                <a:solidFill>
                  <a:srgbClr val="595959"/>
                </a:solidFill>
                <a:latin typeface="黑体" panose="02010609060101010101" charset="-122"/>
                <a:ea typeface="黑体" panose="02010609060101010101" charset="-122"/>
                <a:sym typeface="+mn-ea"/>
              </a:rPr>
              <a:t>1</a:t>
            </a:r>
            <a:r>
              <a:rPr lang="zh-CN" altLang="en-US">
                <a:solidFill>
                  <a:srgbClr val="595959"/>
                </a:solidFill>
                <a:latin typeface="黑体" panose="02010609060101010101" charset="-122"/>
                <a:ea typeface="黑体" panose="02010609060101010101" charset="-122"/>
                <a:sym typeface="+mn-ea"/>
              </a:rPr>
              <a:t>、移动设备界面类型：启动界面、引导界面、注册/登陆界面</a:t>
            </a:r>
            <a:endParaRPr lang="zh-CN" altLang="en-US">
              <a:solidFill>
                <a:srgbClr val="595959"/>
              </a:solidFill>
              <a:latin typeface="黑体" panose="02010609060101010101" charset="-122"/>
              <a:ea typeface="黑体" panose="02010609060101010101" charset="-122"/>
              <a:sym typeface="+mn-ea"/>
            </a:endParaRPr>
          </a:p>
          <a:p>
            <a:pPr marL="285750" indent="-285750" eaLnBrk="0" hangingPunct="0">
              <a:lnSpc>
                <a:spcPct val="150000"/>
              </a:lnSpc>
              <a:buFont typeface="Arial" panose="020B0604020202090204" pitchFamily="34" charset="0"/>
              <a:buChar char="•"/>
            </a:pPr>
            <a:r>
              <a:rPr lang="zh-CN" altLang="en-US">
                <a:solidFill>
                  <a:srgbClr val="595959"/>
                </a:solidFill>
                <a:latin typeface="黑体" panose="02010609060101010101" charset="-122"/>
                <a:ea typeface="黑体" panose="02010609060101010101" charset="-122"/>
              </a:rPr>
              <a:t>2、启动页的设计方法：扁平化法、组合法、情景法、品牌展示法</a:t>
            </a:r>
            <a:endParaRPr lang="zh-CN" altLang="en-US">
              <a:solidFill>
                <a:srgbClr val="595959"/>
              </a:solidFill>
              <a:latin typeface="黑体" panose="02010609060101010101" charset="-122"/>
              <a:ea typeface="黑体" panose="02010609060101010101" charset="-122"/>
            </a:endParaRPr>
          </a:p>
          <a:p>
            <a:pPr marL="285750" indent="-285750" eaLnBrk="0" hangingPunct="0">
              <a:lnSpc>
                <a:spcPct val="150000"/>
              </a:lnSpc>
              <a:buFont typeface="Arial" panose="020B0604020202090204" pitchFamily="34" charset="0"/>
              <a:buChar char="•"/>
            </a:pPr>
            <a:r>
              <a:rPr lang="zh-CN" altLang="en-US">
                <a:solidFill>
                  <a:srgbClr val="595959"/>
                </a:solidFill>
                <a:latin typeface="黑体" panose="02010609060101010101" charset="-122"/>
                <a:ea typeface="黑体" panose="02010609060101010101" charset="-122"/>
              </a:rPr>
              <a:t>3、引导页的设计方法：文字与界面的组合、文字与插图的组合、视频展示</a:t>
            </a:r>
            <a:endParaRPr lang="zh-CN" altLang="en-US">
              <a:solidFill>
                <a:srgbClr val="595959"/>
              </a:solidFill>
              <a:latin typeface="黑体" panose="02010609060101010101" charset="-122"/>
              <a:ea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84370" y="1422400"/>
            <a:ext cx="3266440" cy="3784600"/>
          </a:xfrm>
          <a:prstGeom prst="rect">
            <a:avLst/>
          </a:prstGeom>
          <a:noFill/>
        </p:spPr>
        <p:txBody>
          <a:bodyPr wrap="square" rtlCol="0" anchor="t">
            <a:spAutoFit/>
          </a:bodyPr>
          <a:p>
            <a:pPr marL="285750" indent="-285750" eaLnBrk="0" hangingPunct="0">
              <a:lnSpc>
                <a:spcPct val="150000"/>
              </a:lnSpc>
              <a:buFont typeface="Arial" panose="020B0604020202090204" pitchFamily="34" charset="0"/>
              <a:buChar char="•"/>
            </a:pPr>
            <a:r>
              <a:rPr lang="zh-CN" altLang="en-US" sz="2000">
                <a:solidFill>
                  <a:srgbClr val="FF0000"/>
                </a:solidFill>
                <a:latin typeface="黑体" panose="02010609060101010101" charset="-122"/>
                <a:ea typeface="黑体" panose="02010609060101010101" charset="-122"/>
                <a:sym typeface="+mn-ea"/>
              </a:rPr>
              <a:t>一、启动界面</a:t>
            </a:r>
            <a:endParaRPr lang="en-US" altLang="zh-CN" sz="2000">
              <a:solidFill>
                <a:srgbClr val="FF0000"/>
              </a:solidFill>
              <a:latin typeface="黑体" panose="02010609060101010101" charset="-122"/>
              <a:ea typeface="黑体" panose="02010609060101010101" charset="-122"/>
            </a:endParaRPr>
          </a:p>
          <a:p>
            <a:pPr marL="285750" indent="-285750" eaLnBrk="0" hangingPunct="0">
              <a:lnSpc>
                <a:spcPct val="150000"/>
              </a:lnSpc>
              <a:buFont typeface="Arial" panose="020B0604020202090204" pitchFamily="34" charset="0"/>
              <a:buChar char="•"/>
            </a:pPr>
            <a:r>
              <a:rPr lang="zh-CN" altLang="en-US" sz="2000">
                <a:solidFill>
                  <a:srgbClr val="FF0000"/>
                </a:solidFill>
                <a:latin typeface="黑体" panose="02010609060101010101" charset="-122"/>
                <a:ea typeface="黑体" panose="02010609060101010101" charset="-122"/>
                <a:sym typeface="+mn-ea"/>
              </a:rPr>
              <a:t>二、引导界面</a:t>
            </a:r>
            <a:r>
              <a:rPr lang="en-US" altLang="zh-CN" sz="2000">
                <a:solidFill>
                  <a:srgbClr val="FF0000"/>
                </a:solidFill>
                <a:latin typeface="黑体" panose="02010609060101010101" charset="-122"/>
                <a:ea typeface="黑体" panose="02010609060101010101" charset="-122"/>
                <a:sym typeface="+mn-ea"/>
              </a:rPr>
              <a:t>/</a:t>
            </a:r>
            <a:r>
              <a:rPr lang="zh-CN" altLang="en-US" sz="2000">
                <a:solidFill>
                  <a:srgbClr val="FF0000"/>
                </a:solidFill>
                <a:latin typeface="黑体" panose="02010609060101010101" charset="-122"/>
                <a:ea typeface="黑体" panose="02010609060101010101" charset="-122"/>
                <a:sym typeface="+mn-ea"/>
              </a:rPr>
              <a:t>过场界面</a:t>
            </a:r>
            <a:endParaRPr lang="en-US" altLang="zh-CN" sz="2000">
              <a:solidFill>
                <a:srgbClr val="FF0000"/>
              </a:solidFill>
              <a:latin typeface="黑体" panose="02010609060101010101" charset="-122"/>
              <a:ea typeface="黑体" panose="02010609060101010101" charset="-122"/>
            </a:endParaRPr>
          </a:p>
          <a:p>
            <a:pPr marL="285750" indent="-285750" eaLnBrk="0" hangingPunct="0">
              <a:lnSpc>
                <a:spcPct val="150000"/>
              </a:lnSpc>
              <a:buFont typeface="Arial" panose="020B0604020202090204" pitchFamily="34" charset="0"/>
              <a:buChar char="•"/>
            </a:pPr>
            <a:r>
              <a:rPr lang="zh-CN" altLang="en-US" sz="2000">
                <a:solidFill>
                  <a:srgbClr val="FF0000"/>
                </a:solidFill>
                <a:latin typeface="黑体" panose="02010609060101010101" charset="-122"/>
                <a:ea typeface="黑体" panose="02010609060101010101" charset="-122"/>
                <a:sym typeface="+mn-ea"/>
              </a:rPr>
              <a:t>三、注册</a:t>
            </a:r>
            <a:r>
              <a:rPr lang="en-US" altLang="zh-CN" sz="2000">
                <a:solidFill>
                  <a:srgbClr val="FF0000"/>
                </a:solidFill>
                <a:latin typeface="黑体" panose="02010609060101010101" charset="-122"/>
                <a:ea typeface="黑体" panose="02010609060101010101" charset="-122"/>
                <a:sym typeface="+mn-ea"/>
              </a:rPr>
              <a:t>/</a:t>
            </a:r>
            <a:r>
              <a:rPr lang="zh-CN" altLang="en-US" sz="2000">
                <a:solidFill>
                  <a:srgbClr val="FF0000"/>
                </a:solidFill>
                <a:latin typeface="黑体" panose="02010609060101010101" charset="-122"/>
                <a:ea typeface="黑体" panose="02010609060101010101" charset="-122"/>
                <a:sym typeface="+mn-ea"/>
              </a:rPr>
              <a:t>登陆界面</a:t>
            </a:r>
            <a:endParaRPr lang="en-US" altLang="zh-CN" sz="2000">
              <a:solidFill>
                <a:srgbClr val="595959"/>
              </a:solidFill>
              <a:latin typeface="黑体" panose="02010609060101010101" charset="-122"/>
              <a:ea typeface="黑体" panose="02010609060101010101" charset="-122"/>
            </a:endParaRPr>
          </a:p>
          <a:p>
            <a:pPr marL="285750" indent="-285750" eaLnBrk="0" hangingPunct="0">
              <a:lnSpc>
                <a:spcPct val="150000"/>
              </a:lnSpc>
              <a:buFont typeface="Arial" panose="020B0604020202090204" pitchFamily="34" charset="0"/>
              <a:buChar char="•"/>
            </a:pPr>
            <a:r>
              <a:rPr lang="zh-CN" altLang="en-US" sz="2000">
                <a:solidFill>
                  <a:srgbClr val="595959"/>
                </a:solidFill>
                <a:latin typeface="黑体" panose="02010609060101010101" charset="-122"/>
                <a:ea typeface="黑体" panose="02010609060101010101" charset="-122"/>
                <a:sym typeface="+mn-ea"/>
              </a:rPr>
              <a:t>四、顶层</a:t>
            </a:r>
            <a:r>
              <a:rPr lang="en-US" altLang="zh-CN" sz="2000">
                <a:solidFill>
                  <a:srgbClr val="595959"/>
                </a:solidFill>
                <a:latin typeface="黑体" panose="02010609060101010101" charset="-122"/>
                <a:ea typeface="黑体" panose="02010609060101010101" charset="-122"/>
                <a:sym typeface="+mn-ea"/>
              </a:rPr>
              <a:t>/</a:t>
            </a:r>
            <a:r>
              <a:rPr lang="zh-CN" altLang="en-US" sz="2000">
                <a:solidFill>
                  <a:srgbClr val="595959"/>
                </a:solidFill>
                <a:latin typeface="黑体" panose="02010609060101010101" charset="-122"/>
                <a:ea typeface="黑体" panose="02010609060101010101" charset="-122"/>
                <a:sym typeface="+mn-ea"/>
              </a:rPr>
              <a:t>主界面</a:t>
            </a:r>
            <a:endParaRPr lang="en-US" altLang="zh-CN" sz="2000">
              <a:solidFill>
                <a:srgbClr val="595959"/>
              </a:solidFill>
              <a:latin typeface="黑体" panose="02010609060101010101" charset="-122"/>
              <a:ea typeface="黑体" panose="02010609060101010101" charset="-122"/>
            </a:endParaRPr>
          </a:p>
          <a:p>
            <a:pPr marL="285750" indent="-285750" eaLnBrk="0" hangingPunct="0">
              <a:lnSpc>
                <a:spcPct val="150000"/>
              </a:lnSpc>
              <a:buFont typeface="Arial" panose="020B0604020202090204" pitchFamily="34" charset="0"/>
              <a:buChar char="•"/>
            </a:pPr>
            <a:r>
              <a:rPr lang="zh-CN" altLang="en-US" sz="2000">
                <a:solidFill>
                  <a:srgbClr val="595959"/>
                </a:solidFill>
                <a:latin typeface="黑体" panose="02010609060101010101" charset="-122"/>
                <a:ea typeface="黑体" panose="02010609060101010101" charset="-122"/>
                <a:sym typeface="+mn-ea"/>
              </a:rPr>
              <a:t>五、一览界面</a:t>
            </a:r>
            <a:endParaRPr lang="en-US" altLang="zh-CN" sz="2000">
              <a:solidFill>
                <a:srgbClr val="595959"/>
              </a:solidFill>
              <a:latin typeface="黑体" panose="02010609060101010101" charset="-122"/>
              <a:ea typeface="黑体" panose="02010609060101010101" charset="-122"/>
            </a:endParaRPr>
          </a:p>
          <a:p>
            <a:pPr marL="285750" indent="-285750" eaLnBrk="0" hangingPunct="0">
              <a:lnSpc>
                <a:spcPct val="150000"/>
              </a:lnSpc>
              <a:buFont typeface="Arial" panose="020B0604020202090204" pitchFamily="34" charset="0"/>
              <a:buChar char="•"/>
            </a:pPr>
            <a:r>
              <a:rPr lang="zh-CN" altLang="en-US" sz="2000">
                <a:solidFill>
                  <a:srgbClr val="595959"/>
                </a:solidFill>
                <a:latin typeface="黑体" panose="02010609060101010101" charset="-122"/>
                <a:ea typeface="黑体" panose="02010609060101010101" charset="-122"/>
                <a:sym typeface="+mn-ea"/>
              </a:rPr>
              <a:t>六、详细信息界面</a:t>
            </a:r>
            <a:endParaRPr lang="zh-CN" altLang="en-US" sz="2000">
              <a:solidFill>
                <a:srgbClr val="595959"/>
              </a:solidFill>
              <a:latin typeface="黑体" panose="02010609060101010101" charset="-122"/>
              <a:ea typeface="黑体" panose="02010609060101010101" charset="-122"/>
            </a:endParaRPr>
          </a:p>
          <a:p>
            <a:pPr marL="285750" indent="-285750" eaLnBrk="0" hangingPunct="0">
              <a:lnSpc>
                <a:spcPct val="150000"/>
              </a:lnSpc>
              <a:buFont typeface="Arial" panose="020B0604020202090204" pitchFamily="34" charset="0"/>
              <a:buChar char="•"/>
            </a:pPr>
            <a:r>
              <a:rPr lang="zh-CN" altLang="en-US" sz="2000">
                <a:solidFill>
                  <a:srgbClr val="595959"/>
                </a:solidFill>
                <a:latin typeface="黑体" panose="02010609060101010101" charset="-122"/>
                <a:ea typeface="黑体" panose="02010609060101010101" charset="-122"/>
                <a:sym typeface="+mn-ea"/>
              </a:rPr>
              <a:t>七、跳转界面</a:t>
            </a:r>
            <a:r>
              <a:rPr lang="en-US" altLang="zh-CN" sz="2000">
                <a:solidFill>
                  <a:srgbClr val="595959"/>
                </a:solidFill>
                <a:latin typeface="黑体" panose="02010609060101010101" charset="-122"/>
                <a:ea typeface="黑体" panose="02010609060101010101" charset="-122"/>
                <a:sym typeface="+mn-ea"/>
              </a:rPr>
              <a:t> </a:t>
            </a:r>
            <a:endParaRPr lang="en-US" altLang="zh-CN" sz="2000">
              <a:solidFill>
                <a:srgbClr val="595959"/>
              </a:solidFill>
              <a:latin typeface="黑体" panose="02010609060101010101" charset="-122"/>
              <a:ea typeface="黑体" panose="02010609060101010101" charset="-122"/>
            </a:endParaRPr>
          </a:p>
          <a:p>
            <a:pPr marL="285750" indent="-285750" eaLnBrk="0" hangingPunct="0">
              <a:lnSpc>
                <a:spcPct val="150000"/>
              </a:lnSpc>
              <a:buFont typeface="Arial" panose="020B0604020202090204" pitchFamily="34" charset="0"/>
              <a:buChar char="•"/>
            </a:pPr>
            <a:r>
              <a:rPr lang="zh-CN" altLang="en-US" sz="2000">
                <a:solidFill>
                  <a:srgbClr val="595959"/>
                </a:solidFill>
                <a:latin typeface="黑体" panose="02010609060101010101" charset="-122"/>
                <a:ea typeface="黑体" panose="02010609060101010101" charset="-122"/>
                <a:sym typeface="+mn-ea"/>
              </a:rPr>
              <a:t>八、空状态界面</a:t>
            </a:r>
            <a:endParaRPr lang="zh-CN" altLang="en-US" sz="2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20345" y="0"/>
            <a:ext cx="12663170" cy="6858000"/>
          </a:xfrm>
          <a:prstGeom prst="rect">
            <a:avLst/>
          </a:prstGeom>
          <a:solidFill>
            <a:srgbClr val="FE5258"/>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218" name="文本框 2"/>
          <p:cNvSpPr txBox="1"/>
          <p:nvPr/>
        </p:nvSpPr>
        <p:spPr>
          <a:xfrm>
            <a:off x="2511425" y="952183"/>
            <a:ext cx="7977188" cy="3599815"/>
          </a:xfrm>
          <a:prstGeom prst="rect">
            <a:avLst/>
          </a:prstGeom>
          <a:noFill/>
          <a:ln w="9525">
            <a:noFill/>
          </a:ln>
        </p:spPr>
        <p:txBody>
          <a:bodyPr anchor="t">
            <a:spAutoFit/>
          </a:bodyPr>
          <a:p>
            <a:pPr indent="0" algn="ctr" eaLnBrk="0" hangingPunct="0">
              <a:lnSpc>
                <a:spcPct val="150000"/>
              </a:lnSpc>
            </a:pPr>
            <a:r>
              <a:rPr lang="zh-CN" altLang="en-US" sz="4800" dirty="0">
                <a:solidFill>
                  <a:schemeClr val="bg1"/>
                </a:solidFill>
                <a:latin typeface="黑体" panose="02010609060101010101" charset="-122"/>
                <a:ea typeface="黑体" panose="02010609060101010101" charset="-122"/>
                <a:sym typeface="+mn-ea"/>
              </a:rPr>
              <a:t>思考：</a:t>
            </a:r>
            <a:endParaRPr lang="en-US" altLang="zh-CN" sz="4800" dirty="0">
              <a:solidFill>
                <a:schemeClr val="bg1"/>
              </a:solidFill>
              <a:latin typeface="黑体" panose="02010609060101010101" charset="-122"/>
              <a:ea typeface="黑体" panose="02010609060101010101" charset="-122"/>
              <a:sym typeface="+mn-ea"/>
            </a:endParaRPr>
          </a:p>
          <a:p>
            <a:pPr indent="0" eaLnBrk="0" hangingPunct="0">
              <a:lnSpc>
                <a:spcPct val="150000"/>
              </a:lnSpc>
            </a:pPr>
            <a:r>
              <a:rPr lang="zh-CN" altLang="en-US" sz="3200" dirty="0">
                <a:solidFill>
                  <a:schemeClr val="bg1"/>
                </a:solidFill>
                <a:latin typeface="黑体" panose="02010609060101010101" charset="-122"/>
                <a:ea typeface="黑体" panose="02010609060101010101" charset="-122"/>
                <a:sym typeface="+mn-ea"/>
              </a:rPr>
              <a:t>当我们首次下载一款</a:t>
            </a:r>
            <a:r>
              <a:rPr lang="en-US" altLang="zh-CN" sz="3200" dirty="0">
                <a:solidFill>
                  <a:schemeClr val="bg1"/>
                </a:solidFill>
                <a:latin typeface="黑体" panose="02010609060101010101" charset="-122"/>
                <a:ea typeface="黑体" panose="02010609060101010101" charset="-122"/>
                <a:sym typeface="+mn-ea"/>
              </a:rPr>
              <a:t>APP</a:t>
            </a:r>
            <a:r>
              <a:rPr lang="zh-CN" altLang="en-US" sz="3200" dirty="0">
                <a:solidFill>
                  <a:schemeClr val="bg1"/>
                </a:solidFill>
                <a:latin typeface="黑体" panose="02010609060101010101" charset="-122"/>
                <a:ea typeface="黑体" panose="02010609060101010101" charset="-122"/>
                <a:sym typeface="+mn-ea"/>
              </a:rPr>
              <a:t>时，打开之后我们最先看到的页面显示的是什么？</a:t>
            </a:r>
            <a:endParaRPr lang="zh-CN" altLang="en-US" sz="3200" dirty="0">
              <a:solidFill>
                <a:schemeClr val="bg1"/>
              </a:solidFill>
              <a:latin typeface="黑体" panose="02010609060101010101" charset="-122"/>
              <a:ea typeface="黑体" panose="02010609060101010101" charset="-122"/>
              <a:sym typeface="+mn-ea"/>
            </a:endParaRPr>
          </a:p>
          <a:p>
            <a:pPr indent="0" eaLnBrk="0" hangingPunct="0">
              <a:lnSpc>
                <a:spcPct val="150000"/>
              </a:lnSpc>
            </a:pPr>
            <a:endParaRPr lang="zh-CN" altLang="en-US" sz="4000" dirty="0">
              <a:solidFill>
                <a:schemeClr val="bg1"/>
              </a:solidFill>
              <a:latin typeface="黑体" panose="02010609060101010101" charset="-122"/>
              <a:ea typeface="黑体" panose="02010609060101010101"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1" name="图片 1"/>
          <p:cNvPicPr>
            <a:picLocks noChangeAspect="1"/>
          </p:cNvPicPr>
          <p:nvPr/>
        </p:nvPicPr>
        <p:blipFill>
          <a:blip r:embed="rId1"/>
          <a:stretch>
            <a:fillRect/>
          </a:stretch>
        </p:blipFill>
        <p:spPr>
          <a:xfrm>
            <a:off x="1524000" y="-11112"/>
            <a:ext cx="9144000" cy="685800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文本框 1"/>
          <p:cNvSpPr txBox="1"/>
          <p:nvPr/>
        </p:nvSpPr>
        <p:spPr>
          <a:xfrm>
            <a:off x="1413828" y="401320"/>
            <a:ext cx="2316480" cy="521970"/>
          </a:xfrm>
          <a:prstGeom prst="rect">
            <a:avLst/>
          </a:prstGeom>
          <a:noFill/>
          <a:ln w="9525">
            <a:noFill/>
          </a:ln>
        </p:spPr>
        <p:txBody>
          <a:bodyPr wrap="none" anchor="t">
            <a:spAutoFit/>
          </a:bodyPr>
          <a:p>
            <a:pPr indent="0" eaLnBrk="0" hangingPunct="0"/>
            <a:r>
              <a:rPr lang="zh-CN" altLang="en-US" sz="2800" dirty="0">
                <a:solidFill>
                  <a:srgbClr val="217DFF"/>
                </a:solidFill>
                <a:latin typeface="黑体" panose="02010609060101010101" charset="-122"/>
                <a:ea typeface="黑体" panose="02010609060101010101" charset="-122"/>
              </a:rPr>
              <a:t>一、启动界面</a:t>
            </a:r>
            <a:endParaRPr lang="zh-CN" altLang="en-US" sz="2800" dirty="0">
              <a:solidFill>
                <a:srgbClr val="217DFF"/>
              </a:solidFill>
              <a:latin typeface="黑体" panose="02010609060101010101" charset="-122"/>
              <a:ea typeface="黑体" panose="02010609060101010101" charset="-122"/>
            </a:endParaRPr>
          </a:p>
        </p:txBody>
      </p:sp>
      <p:sp>
        <p:nvSpPr>
          <p:cNvPr id="12290" name="文本框 2"/>
          <p:cNvSpPr txBox="1"/>
          <p:nvPr/>
        </p:nvSpPr>
        <p:spPr>
          <a:xfrm>
            <a:off x="1414145" y="1480185"/>
            <a:ext cx="4789170" cy="3107690"/>
          </a:xfrm>
          <a:prstGeom prst="rect">
            <a:avLst/>
          </a:prstGeom>
          <a:noFill/>
          <a:ln w="9525">
            <a:noFill/>
          </a:ln>
        </p:spPr>
        <p:txBody>
          <a:bodyPr wrap="square" anchor="t">
            <a:spAutoFit/>
          </a:bodyPr>
          <a:p>
            <a:pPr indent="0" eaLnBrk="0" hangingPunct="0">
              <a:lnSpc>
                <a:spcPct val="150000"/>
              </a:lnSpc>
            </a:pPr>
            <a:r>
              <a:rPr lang="en-US" altLang="zh-CN" sz="2400" dirty="0">
                <a:solidFill>
                  <a:srgbClr val="595959"/>
                </a:solidFill>
                <a:latin typeface="黑体" panose="02010609060101010101" charset="-122"/>
                <a:ea typeface="黑体" panose="02010609060101010101" charset="-122"/>
              </a:rPr>
              <a:t>1.</a:t>
            </a:r>
            <a:r>
              <a:rPr lang="zh-CN" altLang="en-US" sz="2400" dirty="0">
                <a:solidFill>
                  <a:srgbClr val="595959"/>
                </a:solidFill>
                <a:latin typeface="黑体" panose="02010609060101010101" charset="-122"/>
                <a:ea typeface="黑体" panose="02010609060101010101" charset="-122"/>
              </a:rPr>
              <a:t>概念</a:t>
            </a:r>
            <a:endParaRPr lang="zh-CN" altLang="en-US" sz="2000" dirty="0">
              <a:solidFill>
                <a:srgbClr val="595959"/>
              </a:solidFill>
              <a:latin typeface="黑体" panose="02010609060101010101" charset="-122"/>
              <a:ea typeface="黑体" panose="02010609060101010101" charset="-122"/>
            </a:endParaRPr>
          </a:p>
          <a:p>
            <a:pPr indent="0" eaLnBrk="0" hangingPunct="0">
              <a:lnSpc>
                <a:spcPct val="150000"/>
              </a:lnSpc>
            </a:pPr>
            <a:endParaRPr lang="en-US" altLang="zh-CN" sz="2000" dirty="0">
              <a:solidFill>
                <a:srgbClr val="595959"/>
              </a:solidFill>
              <a:latin typeface="黑体" panose="02010609060101010101" charset="-122"/>
              <a:ea typeface="黑体" panose="02010609060101010101" charset="-122"/>
            </a:endParaRPr>
          </a:p>
          <a:p>
            <a:pPr indent="0" algn="just" eaLnBrk="0" fontAlgn="auto" hangingPunct="0">
              <a:lnSpc>
                <a:spcPts val="3000"/>
              </a:lnSpc>
            </a:pPr>
            <a:r>
              <a:rPr lang="zh-CN" altLang="en-US" sz="2000" dirty="0">
                <a:solidFill>
                  <a:srgbClr val="595959"/>
                </a:solidFill>
                <a:latin typeface="黑体" panose="02010609060101010101" charset="-122"/>
                <a:ea typeface="黑体" panose="02010609060101010101" charset="-122"/>
              </a:rPr>
              <a:t> </a:t>
            </a:r>
            <a:r>
              <a:rPr lang="zh-CN" altLang="en-US" sz="2000" dirty="0">
                <a:solidFill>
                  <a:schemeClr val="bg2">
                    <a:lumMod val="50000"/>
                  </a:schemeClr>
                </a:solidFill>
                <a:latin typeface="黑体" panose="02010609060101010101" charset="-122"/>
                <a:ea typeface="黑体" panose="02010609060101010101" charset="-122"/>
              </a:rPr>
              <a:t> </a:t>
            </a:r>
            <a:r>
              <a:rPr lang="zh-CN" altLang="en-US" dirty="0">
                <a:solidFill>
                  <a:schemeClr val="tx1">
                    <a:lumMod val="65000"/>
                    <a:lumOff val="35000"/>
                  </a:schemeClr>
                </a:solidFill>
                <a:latin typeface="黑体" panose="02010609060101010101" charset="-122"/>
                <a:ea typeface="黑体" panose="02010609060101010101" charset="-122"/>
              </a:rPr>
              <a:t>  </a:t>
            </a:r>
            <a:r>
              <a:rPr lang="en-US" altLang="zh-CN" dirty="0">
                <a:solidFill>
                  <a:schemeClr val="tx1">
                    <a:lumMod val="50000"/>
                    <a:lumOff val="50000"/>
                  </a:schemeClr>
                </a:solidFill>
                <a:latin typeface="黑体" panose="02010609060101010101" charset="-122"/>
                <a:ea typeface="黑体" panose="02010609060101010101" charset="-122"/>
              </a:rPr>
              <a:t>APP</a:t>
            </a:r>
            <a:r>
              <a:rPr lang="zh-CN" altLang="en-US" dirty="0">
                <a:solidFill>
                  <a:schemeClr val="tx1">
                    <a:lumMod val="50000"/>
                    <a:lumOff val="50000"/>
                  </a:schemeClr>
                </a:solidFill>
                <a:latin typeface="黑体" panose="02010609060101010101" charset="-122"/>
                <a:ea typeface="黑体" panose="02010609060101010101" charset="-122"/>
              </a:rPr>
              <a:t>启动界面是指从用户启动</a:t>
            </a:r>
            <a:r>
              <a:rPr lang="en-US" altLang="zh-CN" dirty="0">
                <a:solidFill>
                  <a:schemeClr val="tx1">
                    <a:lumMod val="50000"/>
                    <a:lumOff val="50000"/>
                  </a:schemeClr>
                </a:solidFill>
                <a:latin typeface="黑体" panose="02010609060101010101" charset="-122"/>
                <a:ea typeface="黑体" panose="02010609060101010101" charset="-122"/>
              </a:rPr>
              <a:t>APP</a:t>
            </a:r>
            <a:r>
              <a:rPr lang="zh-CN" altLang="en-US" dirty="0">
                <a:solidFill>
                  <a:schemeClr val="tx1">
                    <a:lumMod val="50000"/>
                    <a:lumOff val="50000"/>
                  </a:schemeClr>
                </a:solidFill>
                <a:latin typeface="黑体" panose="02010609060101010101" charset="-122"/>
                <a:ea typeface="黑体" panose="02010609060101010101" charset="-122"/>
              </a:rPr>
              <a:t>应用之后首先看到的页面或动画。作用是为了增强应用程序启动时的用户体验，增强该产品的品牌认知度。</a:t>
            </a:r>
            <a:endParaRPr lang="en-US" altLang="zh-CN" sz="2000" dirty="0">
              <a:solidFill>
                <a:srgbClr val="595959"/>
              </a:solidFill>
              <a:latin typeface="黑体" panose="02010609060101010101" charset="-122"/>
              <a:ea typeface="黑体" panose="02010609060101010101" charset="-122"/>
            </a:endParaRPr>
          </a:p>
          <a:p>
            <a:pPr indent="0" eaLnBrk="0" hangingPunct="0">
              <a:lnSpc>
                <a:spcPct val="150000"/>
              </a:lnSpc>
            </a:pPr>
            <a:endParaRPr lang="en-US" altLang="zh-CN" sz="2000" dirty="0">
              <a:solidFill>
                <a:srgbClr val="595959"/>
              </a:solidFill>
              <a:latin typeface="黑体" panose="02010609060101010101" charset="-122"/>
              <a:ea typeface="黑体" panose="02010609060101010101" charset="-122"/>
            </a:endParaRPr>
          </a:p>
        </p:txBody>
      </p:sp>
      <p:pic>
        <p:nvPicPr>
          <p:cNvPr id="12291" name="图片 1"/>
          <p:cNvPicPr>
            <a:picLocks noChangeAspect="1"/>
          </p:cNvPicPr>
          <p:nvPr/>
        </p:nvPicPr>
        <p:blipFill>
          <a:blip r:embed="rId1"/>
          <a:stretch>
            <a:fillRect/>
          </a:stretch>
        </p:blipFill>
        <p:spPr>
          <a:xfrm>
            <a:off x="7719060" y="0"/>
            <a:ext cx="3860800" cy="685800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文本框 2"/>
          <p:cNvSpPr txBox="1"/>
          <p:nvPr/>
        </p:nvSpPr>
        <p:spPr>
          <a:xfrm>
            <a:off x="1465580" y="1706880"/>
            <a:ext cx="4676775" cy="1788795"/>
          </a:xfrm>
          <a:prstGeom prst="rect">
            <a:avLst/>
          </a:prstGeom>
          <a:noFill/>
          <a:ln w="9525">
            <a:noFill/>
          </a:ln>
        </p:spPr>
        <p:txBody>
          <a:bodyPr wrap="square" anchor="t">
            <a:spAutoFit/>
          </a:bodyPr>
          <a:p>
            <a:pPr indent="0" eaLnBrk="0" fontAlgn="auto" hangingPunct="0">
              <a:lnSpc>
                <a:spcPct val="150000"/>
              </a:lnSpc>
              <a:spcAft>
                <a:spcPts val="800"/>
              </a:spcAft>
            </a:pPr>
            <a:r>
              <a:rPr lang="en-US" altLang="zh-CN" sz="1800" dirty="0">
                <a:solidFill>
                  <a:srgbClr val="217DFF"/>
                </a:solidFill>
                <a:latin typeface="黑体" panose="02010609060101010101" charset="-122"/>
                <a:ea typeface="黑体" panose="02010609060101010101" charset="-122"/>
              </a:rPr>
              <a:t>A</a:t>
            </a:r>
            <a:r>
              <a:rPr lang="zh-CN" altLang="en-US" sz="1800" dirty="0">
                <a:solidFill>
                  <a:srgbClr val="217DFF"/>
                </a:solidFill>
                <a:latin typeface="黑体" panose="02010609060101010101" charset="-122"/>
                <a:ea typeface="黑体" panose="02010609060101010101" charset="-122"/>
              </a:rPr>
              <a:t>、简单</a:t>
            </a:r>
            <a:endParaRPr lang="en-US" altLang="zh-CN" sz="2800" dirty="0">
              <a:solidFill>
                <a:srgbClr val="595959"/>
              </a:solidFill>
              <a:latin typeface="黑体" panose="02010609060101010101" charset="-122"/>
              <a:ea typeface="黑体" panose="02010609060101010101" charset="-122"/>
            </a:endParaRPr>
          </a:p>
          <a:p>
            <a:pPr indent="0" eaLnBrk="0" fontAlgn="auto" hangingPunct="0">
              <a:lnSpc>
                <a:spcPts val="2400"/>
              </a:lnSpc>
              <a:spcAft>
                <a:spcPts val="800"/>
              </a:spcAft>
            </a:pPr>
            <a:r>
              <a:rPr lang="en-US" altLang="zh-CN" sz="1600" dirty="0">
                <a:solidFill>
                  <a:srgbClr val="767171"/>
                </a:solidFill>
                <a:latin typeface="黑体" panose="02010609060101010101" charset="-122"/>
                <a:ea typeface="黑体" panose="02010609060101010101" charset="-122"/>
              </a:rPr>
              <a:t>在启动页中，文案是极为简短精炼的，而启动页一般由一张图片和一句文案组成</a:t>
            </a:r>
            <a:endParaRPr lang="zh-CN" altLang="en-US" sz="1800" dirty="0">
              <a:solidFill>
                <a:schemeClr val="tx2"/>
              </a:solidFill>
              <a:latin typeface="黑体" panose="02010609060101010101" charset="-122"/>
              <a:ea typeface="黑体" panose="02010609060101010101" charset="-122"/>
            </a:endParaRPr>
          </a:p>
          <a:p>
            <a:pPr indent="0" eaLnBrk="0" hangingPunct="0">
              <a:lnSpc>
                <a:spcPct val="150000"/>
              </a:lnSpc>
            </a:pPr>
            <a:endParaRPr lang="zh-CN" altLang="en-US" sz="2000" dirty="0">
              <a:solidFill>
                <a:schemeClr val="accent1"/>
              </a:solidFill>
              <a:latin typeface="黑体" panose="02010609060101010101" charset="-122"/>
              <a:ea typeface="黑体" panose="02010609060101010101" charset="-122"/>
            </a:endParaRPr>
          </a:p>
        </p:txBody>
      </p:sp>
      <p:pic>
        <p:nvPicPr>
          <p:cNvPr id="15362" name="图片 6"/>
          <p:cNvPicPr>
            <a:picLocks noChangeAspect="1"/>
          </p:cNvPicPr>
          <p:nvPr/>
        </p:nvPicPr>
        <p:blipFill>
          <a:blip r:embed="rId1"/>
          <a:stretch>
            <a:fillRect/>
          </a:stretch>
        </p:blipFill>
        <p:spPr>
          <a:xfrm>
            <a:off x="7663815" y="97155"/>
            <a:ext cx="3623945" cy="6436995"/>
          </a:xfrm>
          <a:prstGeom prst="rect">
            <a:avLst/>
          </a:prstGeom>
          <a:noFill/>
          <a:ln w="9525">
            <a:noFill/>
          </a:ln>
        </p:spPr>
      </p:pic>
      <p:sp>
        <p:nvSpPr>
          <p:cNvPr id="2" name="文本框 1"/>
          <p:cNvSpPr txBox="1"/>
          <p:nvPr/>
        </p:nvSpPr>
        <p:spPr>
          <a:xfrm>
            <a:off x="1334135" y="628650"/>
            <a:ext cx="2621280" cy="460375"/>
          </a:xfrm>
          <a:prstGeom prst="rect">
            <a:avLst/>
          </a:prstGeom>
          <a:noFill/>
        </p:spPr>
        <p:txBody>
          <a:bodyPr wrap="none" rtlCol="0" anchor="t">
            <a:spAutoFit/>
          </a:bodyPr>
          <a:p>
            <a:pPr indent="0" algn="l" eaLnBrk="0" hangingPunct="0">
              <a:buFont typeface="Arial" panose="020B0604020202090204" pitchFamily="34" charset="0"/>
              <a:buNone/>
            </a:pPr>
            <a:r>
              <a:rPr lang="en-US" altLang="zh-CN" sz="2400" dirty="0">
                <a:solidFill>
                  <a:srgbClr val="595959"/>
                </a:solidFill>
                <a:latin typeface="黑体" panose="02010609060101010101" charset="-122"/>
                <a:ea typeface="黑体" panose="02010609060101010101" charset="-122"/>
                <a:sym typeface="+mn-ea"/>
              </a:rPr>
              <a:t>2.</a:t>
            </a:r>
            <a:r>
              <a:rPr lang="zh-CN" altLang="en-US" sz="2400" dirty="0">
                <a:solidFill>
                  <a:srgbClr val="595959"/>
                </a:solidFill>
                <a:latin typeface="黑体" panose="02010609060101010101" charset="-122"/>
                <a:ea typeface="黑体" panose="02010609060101010101" charset="-122"/>
                <a:sym typeface="+mn-ea"/>
              </a:rPr>
              <a:t>启动界面的特点</a:t>
            </a:r>
            <a:endParaRPr lang="zh-CN" altLang="zh-CN" sz="20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465580" y="3122930"/>
            <a:ext cx="3978275" cy="1224915"/>
          </a:xfrm>
          <a:prstGeom prst="rect">
            <a:avLst/>
          </a:prstGeom>
          <a:noFill/>
        </p:spPr>
        <p:txBody>
          <a:bodyPr wrap="square" rtlCol="0" anchor="t">
            <a:spAutoFit/>
          </a:bodyPr>
          <a:p>
            <a:pPr indent="0" eaLnBrk="0" fontAlgn="auto" hangingPunct="0">
              <a:lnSpc>
                <a:spcPct val="150000"/>
              </a:lnSpc>
              <a:spcAft>
                <a:spcPts val="800"/>
              </a:spcAft>
            </a:pPr>
            <a:r>
              <a:rPr lang="en-US" altLang="zh-CN" dirty="0">
                <a:solidFill>
                  <a:srgbClr val="217DFF"/>
                </a:solidFill>
                <a:latin typeface="黑体" panose="02010609060101010101" charset="-122"/>
                <a:ea typeface="黑体" panose="02010609060101010101" charset="-122"/>
                <a:sym typeface="+mn-ea"/>
              </a:rPr>
              <a:t>B</a:t>
            </a:r>
            <a:r>
              <a:rPr lang="zh-CN" altLang="en-US" dirty="0">
                <a:solidFill>
                  <a:srgbClr val="217DFF"/>
                </a:solidFill>
                <a:latin typeface="黑体" panose="02010609060101010101" charset="-122"/>
                <a:ea typeface="黑体" panose="02010609060101010101" charset="-122"/>
                <a:sym typeface="+mn-ea"/>
              </a:rPr>
              <a:t>、直接</a:t>
            </a:r>
            <a:endParaRPr lang="en-US" altLang="zh-CN" dirty="0">
              <a:solidFill>
                <a:srgbClr val="217DFF"/>
              </a:solidFill>
              <a:latin typeface="黑体" panose="02010609060101010101" charset="-122"/>
              <a:ea typeface="黑体" panose="02010609060101010101" charset="-122"/>
            </a:endParaRPr>
          </a:p>
          <a:p>
            <a:pPr indent="0" eaLnBrk="0" fontAlgn="auto" hangingPunct="0">
              <a:lnSpc>
                <a:spcPts val="2400"/>
              </a:lnSpc>
              <a:spcAft>
                <a:spcPts val="800"/>
              </a:spcAft>
            </a:pPr>
            <a:r>
              <a:rPr lang="en-US" altLang="zh-CN" sz="1600" dirty="0">
                <a:solidFill>
                  <a:srgbClr val="767171"/>
                </a:solidFill>
                <a:latin typeface="黑体" panose="02010609060101010101" charset="-122"/>
                <a:ea typeface="黑体" panose="02010609060101010101" charset="-122"/>
                <a:sym typeface="+mn-ea"/>
              </a:rPr>
              <a:t>启动页中的文字表述简单直接，基本没有过多的修饰性词语</a:t>
            </a:r>
            <a:endParaRPr lang="en-US" altLang="zh-CN" sz="1600" dirty="0">
              <a:solidFill>
                <a:srgbClr val="767171"/>
              </a:solidFill>
              <a:latin typeface="黑体" panose="02010609060101010101" charset="-122"/>
              <a:ea typeface="黑体" panose="02010609060101010101" charset="-122"/>
              <a:sym typeface="+mn-ea"/>
            </a:endParaRPr>
          </a:p>
        </p:txBody>
      </p:sp>
      <p:sp>
        <p:nvSpPr>
          <p:cNvPr id="17409" name="矩形 1"/>
          <p:cNvSpPr/>
          <p:nvPr/>
        </p:nvSpPr>
        <p:spPr>
          <a:xfrm>
            <a:off x="1465580" y="4542155"/>
            <a:ext cx="4286885" cy="1696720"/>
          </a:xfrm>
          <a:prstGeom prst="rect">
            <a:avLst/>
          </a:prstGeom>
          <a:noFill/>
          <a:ln w="9525">
            <a:noFill/>
          </a:ln>
        </p:spPr>
        <p:txBody>
          <a:bodyPr wrap="square" anchor="t">
            <a:spAutoFit/>
          </a:bodyPr>
          <a:p>
            <a:pPr indent="0" eaLnBrk="0" fontAlgn="auto" hangingPunct="0">
              <a:lnSpc>
                <a:spcPct val="150000"/>
              </a:lnSpc>
              <a:spcAft>
                <a:spcPts val="800"/>
              </a:spcAft>
            </a:pPr>
            <a:r>
              <a:rPr lang="en-US" altLang="zh-CN" sz="1800" dirty="0">
                <a:solidFill>
                  <a:srgbClr val="217DFF"/>
                </a:solidFill>
                <a:latin typeface="黑体" panose="02010609060101010101" charset="-122"/>
                <a:ea typeface="黑体" panose="02010609060101010101" charset="-122"/>
              </a:rPr>
              <a:t>C</a:t>
            </a:r>
            <a:r>
              <a:rPr lang="zh-CN" altLang="en-US" sz="1800" dirty="0">
                <a:solidFill>
                  <a:srgbClr val="217DFF"/>
                </a:solidFill>
                <a:latin typeface="黑体" panose="02010609060101010101" charset="-122"/>
                <a:ea typeface="黑体" panose="02010609060101010101" charset="-122"/>
              </a:rPr>
              <a:t>、图为主，文为辅</a:t>
            </a:r>
            <a:endParaRPr lang="en-US" altLang="zh-CN" sz="2400">
              <a:solidFill>
                <a:srgbClr val="3B3838"/>
              </a:solidFill>
              <a:latin typeface="黑体" panose="02010609060101010101" charset="-122"/>
              <a:ea typeface="黑体" panose="02010609060101010101" charset="-122"/>
            </a:endParaRPr>
          </a:p>
          <a:p>
            <a:pPr indent="0" eaLnBrk="0" fontAlgn="auto" hangingPunct="0">
              <a:lnSpc>
                <a:spcPts val="2400"/>
              </a:lnSpc>
              <a:spcAft>
                <a:spcPts val="800"/>
              </a:spcAft>
            </a:pPr>
            <a:r>
              <a:rPr lang="en-US" altLang="zh-CN" sz="1600" dirty="0">
                <a:solidFill>
                  <a:srgbClr val="767171"/>
                </a:solidFill>
                <a:latin typeface="黑体" panose="02010609060101010101" charset="-122"/>
                <a:ea typeface="黑体" panose="02010609060101010101" charset="-122"/>
              </a:rPr>
              <a:t>启动页中，图片约占三分之二的区域，文字约占三分之一的区域。</a:t>
            </a:r>
            <a:endParaRPr lang="zh-CN" altLang="en-US" sz="2000">
              <a:solidFill>
                <a:srgbClr val="3B3838"/>
              </a:solidFill>
              <a:latin typeface="黑体" panose="02010609060101010101" charset="-122"/>
              <a:ea typeface="黑体" panose="02010609060101010101" charset="-122"/>
            </a:endParaRPr>
          </a:p>
          <a:p>
            <a:pPr indent="0" eaLnBrk="0" hangingPunct="0"/>
            <a:endParaRPr lang="zh-CN" altLang="en-US" sz="2400">
              <a:solidFill>
                <a:schemeClr val="accent1"/>
              </a:solidFill>
              <a:latin typeface="黑体" panose="02010609060101010101" charset="-122"/>
              <a:ea typeface="黑体" panose="0201060906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框 1"/>
          <p:cNvSpPr txBox="1"/>
          <p:nvPr/>
        </p:nvSpPr>
        <p:spPr>
          <a:xfrm>
            <a:off x="1015365" y="645160"/>
            <a:ext cx="4598035" cy="3553460"/>
          </a:xfrm>
          <a:prstGeom prst="rect">
            <a:avLst/>
          </a:prstGeom>
          <a:noFill/>
          <a:ln w="9525">
            <a:noFill/>
          </a:ln>
        </p:spPr>
        <p:txBody>
          <a:bodyPr wrap="square" anchor="t">
            <a:spAutoFit/>
          </a:bodyPr>
          <a:p>
            <a:pPr indent="0" eaLnBrk="0" hangingPunct="0">
              <a:lnSpc>
                <a:spcPct val="150000"/>
              </a:lnSpc>
            </a:pPr>
            <a:r>
              <a:rPr lang="en-US" altLang="zh-CN" sz="2400" dirty="0">
                <a:solidFill>
                  <a:srgbClr val="595959"/>
                </a:solidFill>
                <a:latin typeface="黑体" panose="02010609060101010101" charset="-122"/>
                <a:ea typeface="黑体" panose="02010609060101010101" charset="-122"/>
              </a:rPr>
              <a:t>2.启动页的设计方法：</a:t>
            </a:r>
            <a:endParaRPr lang="zh-CN" altLang="en-US" sz="3600">
              <a:solidFill>
                <a:srgbClr val="248CFF"/>
              </a:solidFill>
              <a:latin typeface="黑体" panose="02010609060101010101" charset="-122"/>
              <a:ea typeface="黑体" panose="02010609060101010101" charset="-122"/>
            </a:endParaRPr>
          </a:p>
          <a:p>
            <a:pPr indent="0" eaLnBrk="0" hangingPunct="0">
              <a:lnSpc>
                <a:spcPct val="150000"/>
              </a:lnSpc>
            </a:pPr>
            <a:endParaRPr lang="en-US" altLang="zh-CN" sz="3600">
              <a:solidFill>
                <a:srgbClr val="248CFF"/>
              </a:solidFill>
              <a:latin typeface="黑体" panose="02010609060101010101" charset="-122"/>
              <a:ea typeface="黑体" panose="02010609060101010101" charset="-122"/>
            </a:endParaRPr>
          </a:p>
          <a:p>
            <a:pPr indent="0" eaLnBrk="0" hangingPunct="0">
              <a:lnSpc>
                <a:spcPct val="150000"/>
              </a:lnSpc>
            </a:pPr>
            <a:r>
              <a:rPr lang="en-US" altLang="zh-CN" sz="2000">
                <a:solidFill>
                  <a:srgbClr val="217DFF"/>
                </a:solidFill>
                <a:latin typeface="黑体" panose="02010609060101010101" charset="-122"/>
                <a:ea typeface="黑体" panose="02010609060101010101" charset="-122"/>
              </a:rPr>
              <a:t>A.</a:t>
            </a:r>
            <a:r>
              <a:rPr lang="zh-CN" altLang="en-US" sz="2000">
                <a:solidFill>
                  <a:srgbClr val="217DFF"/>
                </a:solidFill>
                <a:latin typeface="黑体" panose="02010609060101010101" charset="-122"/>
                <a:ea typeface="黑体" panose="02010609060101010101" charset="-122"/>
              </a:rPr>
              <a:t>扁平化法</a:t>
            </a:r>
            <a:endParaRPr lang="zh-CN" altLang="en-US" sz="2000">
              <a:solidFill>
                <a:srgbClr val="767171"/>
              </a:solidFill>
              <a:latin typeface="黑体" panose="02010609060101010101" charset="-122"/>
              <a:ea typeface="黑体" panose="02010609060101010101" charset="-122"/>
            </a:endParaRPr>
          </a:p>
          <a:p>
            <a:pPr indent="0" eaLnBrk="0" hangingPunct="0">
              <a:lnSpc>
                <a:spcPct val="150000"/>
              </a:lnSpc>
            </a:pPr>
            <a:endParaRPr lang="zh-CN" altLang="en-US" sz="2000">
              <a:solidFill>
                <a:srgbClr val="767171"/>
              </a:solidFill>
              <a:latin typeface="黑体" panose="02010609060101010101" charset="-122"/>
              <a:ea typeface="黑体" panose="02010609060101010101" charset="-122"/>
            </a:endParaRPr>
          </a:p>
          <a:p>
            <a:pPr indent="0" eaLnBrk="0" fontAlgn="auto" hangingPunct="0">
              <a:lnSpc>
                <a:spcPts val="3000"/>
              </a:lnSpc>
            </a:pPr>
            <a:r>
              <a:rPr lang="zh-CN" altLang="en-US" sz="2000">
                <a:solidFill>
                  <a:srgbClr val="767171"/>
                </a:solidFill>
                <a:latin typeface="黑体" panose="02010609060101010101" charset="-122"/>
                <a:ea typeface="黑体" panose="02010609060101010101" charset="-122"/>
              </a:rPr>
              <a:t>  </a:t>
            </a:r>
            <a:r>
              <a:rPr lang="zh-CN" altLang="en-US" sz="1900">
                <a:solidFill>
                  <a:srgbClr val="767171"/>
                </a:solidFill>
                <a:latin typeface="黑体" panose="02010609060101010101" charset="-122"/>
                <a:ea typeface="黑体" panose="02010609060101010101" charset="-122"/>
              </a:rPr>
              <a:t> </a:t>
            </a:r>
            <a:r>
              <a:rPr lang="zh-CN" altLang="en-US" sz="1900" dirty="0">
                <a:solidFill>
                  <a:schemeClr val="bg1">
                    <a:lumMod val="50000"/>
                  </a:schemeClr>
                </a:solidFill>
                <a:latin typeface="黑体" panose="02010609060101010101" charset="-122"/>
                <a:ea typeface="黑体" panose="02010609060101010101" charset="-122"/>
              </a:rPr>
              <a:t> </a:t>
            </a:r>
            <a:r>
              <a:rPr lang="zh-CN" altLang="en-US" sz="1800" dirty="0">
                <a:solidFill>
                  <a:schemeClr val="tx1">
                    <a:lumMod val="50000"/>
                    <a:lumOff val="50000"/>
                  </a:schemeClr>
                </a:solidFill>
                <a:latin typeface="黑体" panose="02010609060101010101" charset="-122"/>
                <a:ea typeface="黑体" panose="02010609060101010101" charset="-122"/>
              </a:rPr>
              <a:t>扁平化法是指去除纹理、渐变等样式，让“信息”本身作为核心被凸显出来的一种设计方法。</a:t>
            </a:r>
            <a:endParaRPr lang="zh-CN" altLang="en-US" sz="1800" dirty="0">
              <a:solidFill>
                <a:schemeClr val="tx1">
                  <a:lumMod val="50000"/>
                  <a:lumOff val="50000"/>
                </a:schemeClr>
              </a:solidFill>
              <a:latin typeface="黑体" panose="02010609060101010101" charset="-122"/>
              <a:ea typeface="黑体" panose="02010609060101010101" charset="-122"/>
            </a:endParaRPr>
          </a:p>
        </p:txBody>
      </p:sp>
      <p:pic>
        <p:nvPicPr>
          <p:cNvPr id="32770" name="图片 4"/>
          <p:cNvPicPr>
            <a:picLocks noChangeAspect="1"/>
          </p:cNvPicPr>
          <p:nvPr/>
        </p:nvPicPr>
        <p:blipFill>
          <a:blip r:embed="rId1"/>
          <a:srcRect t="4773" b="6259"/>
          <a:stretch>
            <a:fillRect/>
          </a:stretch>
        </p:blipFill>
        <p:spPr>
          <a:xfrm>
            <a:off x="7263130" y="514350"/>
            <a:ext cx="3636645" cy="561086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2" name="图片 2"/>
          <p:cNvPicPr>
            <a:picLocks noChangeAspect="1"/>
          </p:cNvPicPr>
          <p:nvPr/>
        </p:nvPicPr>
        <p:blipFill>
          <a:blip r:embed="rId1"/>
          <a:srcRect b="6094"/>
          <a:stretch>
            <a:fillRect/>
          </a:stretch>
        </p:blipFill>
        <p:spPr>
          <a:xfrm>
            <a:off x="7313295" y="764223"/>
            <a:ext cx="3436938" cy="5738812"/>
          </a:xfrm>
          <a:prstGeom prst="rect">
            <a:avLst/>
          </a:prstGeom>
          <a:noFill/>
          <a:ln w="9525">
            <a:noFill/>
          </a:ln>
        </p:spPr>
      </p:pic>
      <p:grpSp>
        <p:nvGrpSpPr>
          <p:cNvPr id="2" name="组合 1"/>
          <p:cNvGrpSpPr/>
          <p:nvPr/>
        </p:nvGrpSpPr>
        <p:grpSpPr>
          <a:xfrm>
            <a:off x="1200785" y="1264285"/>
            <a:ext cx="4060190" cy="2992120"/>
            <a:chOff x="1891" y="1991"/>
            <a:chExt cx="6394" cy="4712"/>
          </a:xfrm>
        </p:grpSpPr>
        <p:sp>
          <p:nvSpPr>
            <p:cNvPr id="35841" name="文本框 1"/>
            <p:cNvSpPr txBox="1"/>
            <p:nvPr/>
          </p:nvSpPr>
          <p:spPr>
            <a:xfrm>
              <a:off x="1891" y="1991"/>
              <a:ext cx="1888" cy="628"/>
            </a:xfrm>
            <a:prstGeom prst="rect">
              <a:avLst/>
            </a:prstGeom>
            <a:noFill/>
            <a:ln w="9525">
              <a:noFill/>
            </a:ln>
          </p:spPr>
          <p:txBody>
            <a:bodyPr wrap="none" anchor="t">
              <a:spAutoFit/>
            </a:bodyPr>
            <a:p>
              <a:pPr indent="0" eaLnBrk="0" hangingPunct="0"/>
              <a:r>
                <a:rPr lang="zh-CN" altLang="en-US" sz="2000">
                  <a:solidFill>
                    <a:srgbClr val="217DFF"/>
                  </a:solidFill>
                  <a:latin typeface="黑体" panose="02010609060101010101" charset="-122"/>
                  <a:ea typeface="黑体" panose="02010609060101010101" charset="-122"/>
                </a:rPr>
                <a:t>B.组合法</a:t>
              </a:r>
              <a:endParaRPr lang="zh-CN" altLang="en-US" sz="2000">
                <a:solidFill>
                  <a:srgbClr val="217DFF"/>
                </a:solidFill>
                <a:latin typeface="黑体" panose="02010609060101010101" charset="-122"/>
                <a:ea typeface="黑体" panose="02010609060101010101" charset="-122"/>
              </a:endParaRPr>
            </a:p>
          </p:txBody>
        </p:sp>
        <p:sp>
          <p:nvSpPr>
            <p:cNvPr id="35843" name="文本框 3"/>
            <p:cNvSpPr txBox="1"/>
            <p:nvPr/>
          </p:nvSpPr>
          <p:spPr>
            <a:xfrm>
              <a:off x="1891" y="3943"/>
              <a:ext cx="6394" cy="2761"/>
            </a:xfrm>
            <a:prstGeom prst="rect">
              <a:avLst/>
            </a:prstGeom>
            <a:noFill/>
            <a:ln w="9525">
              <a:noFill/>
            </a:ln>
          </p:spPr>
          <p:txBody>
            <a:bodyPr wrap="square" anchor="t">
              <a:spAutoFit/>
            </a:bodyPr>
            <a:p>
              <a:pPr indent="0" algn="just" eaLnBrk="0" fontAlgn="auto" hangingPunct="0">
                <a:lnSpc>
                  <a:spcPct val="150000"/>
                </a:lnSpc>
              </a:pPr>
              <a:r>
                <a:rPr lang="en-US" altLang="zh-CN" sz="2000" dirty="0">
                  <a:solidFill>
                    <a:srgbClr val="767171"/>
                  </a:solidFill>
                  <a:latin typeface="黑体" panose="02010609060101010101" charset="-122"/>
                  <a:ea typeface="黑体" panose="02010609060101010101" charset="-122"/>
                </a:rPr>
                <a:t>  </a:t>
              </a:r>
              <a:r>
                <a:rPr lang="zh-CN" altLang="en-US" sz="1800" dirty="0">
                  <a:solidFill>
                    <a:schemeClr val="tx1">
                      <a:lumMod val="50000"/>
                      <a:lumOff val="50000"/>
                    </a:schemeClr>
                  </a:solidFill>
                  <a:latin typeface="黑体" panose="02010609060101010101" charset="-122"/>
                  <a:ea typeface="黑体" panose="02010609060101010101" charset="-122"/>
                </a:rPr>
                <a:t> 选取行业元素做一个图形化组合或者图形化标志等，衬托突出APP的icon或LOGO。</a:t>
              </a:r>
              <a:endParaRPr lang="en-US" altLang="zh-CN" sz="2000" dirty="0">
                <a:solidFill>
                  <a:srgbClr val="767171"/>
                </a:solidFill>
                <a:latin typeface="黑体" panose="02010609060101010101" charset="-122"/>
                <a:ea typeface="黑体" panose="02010609060101010101" charset="-122"/>
              </a:endParaRPr>
            </a:p>
            <a:p>
              <a:pPr indent="0" algn="just" eaLnBrk="0" hangingPunct="0"/>
              <a:endParaRPr lang="zh-CN" altLang="en-US" sz="2400" dirty="0">
                <a:solidFill>
                  <a:schemeClr val="accent1"/>
                </a:solidFill>
                <a:latin typeface="黑体" panose="02010609060101010101" charset="-122"/>
                <a:ea typeface="黑体" panose="02010609060101010101" charset="-122"/>
              </a:endParaRPr>
            </a:p>
          </p:txBody>
        </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1439</Words>
  <Application>WPS 文字</Application>
  <PresentationFormat>宽屏</PresentationFormat>
  <Paragraphs>123</Paragraphs>
  <Slides>23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Arial</vt:lpstr>
      <vt:lpstr>方正书宋_GBK</vt:lpstr>
      <vt:lpstr>Wingdings</vt:lpstr>
      <vt:lpstr>黑体</vt:lpstr>
      <vt:lpstr>Calibri</vt:lpstr>
      <vt:lpstr>宋体</vt:lpstr>
      <vt:lpstr>微软雅黑</vt:lpstr>
      <vt:lpstr>Arial Unicode MS</vt:lpstr>
      <vt:lpstr>Calibri Light</vt:lpstr>
      <vt:lpstr>Helvetica Neue</vt:lpstr>
      <vt:lpstr>汉仪书宋二KW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liyueyi</dc:creator>
  <cp:lastModifiedBy>liyueyi</cp:lastModifiedBy>
  <cp:revision>57</cp:revision>
  <dcterms:created xsi:type="dcterms:W3CDTF">2020-01-12T12:35:44Z</dcterms:created>
  <dcterms:modified xsi:type="dcterms:W3CDTF">2020-01-12T12:35:44Z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2052-1.8.2.2861</vt:lpwstr>
  </property>
</Properties>
</file>