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92" r:id="rId2"/>
    <p:sldId id="322" r:id="rId3"/>
    <p:sldId id="323" r:id="rId4"/>
    <p:sldId id="317" r:id="rId5"/>
    <p:sldId id="324" r:id="rId6"/>
    <p:sldId id="327" r:id="rId7"/>
    <p:sldId id="325" r:id="rId8"/>
    <p:sldId id="326" r:id="rId9"/>
    <p:sldId id="328" r:id="rId10"/>
    <p:sldId id="329" r:id="rId11"/>
    <p:sldId id="330" r:id="rId12"/>
    <p:sldId id="331" r:id="rId13"/>
    <p:sldId id="332" r:id="rId14"/>
    <p:sldId id="333" r:id="rId15"/>
    <p:sldId id="334" r:id="rId1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a:srgbClr val="123E61"/>
    <a:srgbClr val="14436A"/>
    <a:srgbClr val="A6A6A6"/>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2" d="100"/>
          <a:sy n="112" d="100"/>
        </p:scale>
        <p:origin x="-1248" y="-1720"/>
      </p:cViewPr>
      <p:guideLst>
        <p:guide orient="horz" pos="1660"/>
        <p:guide pos="2894"/>
      </p:guideLst>
    </p:cSldViewPr>
  </p:slideViewPr>
  <p:notesTextViewPr>
    <p:cViewPr>
      <p:scale>
        <a:sx n="100" d="100"/>
        <a:sy n="100" d="100"/>
      </p:scale>
      <p:origin x="0" y="0"/>
    </p:cViewPr>
  </p:notesTextViewPr>
  <p:sorterViewPr>
    <p:cViewPr>
      <p:scale>
        <a:sx n="174" d="100"/>
        <a:sy n="174"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kumimoji="1" lang="zh-CN" altLang="en-US" dirty="0" smtClean="0"/>
              <a:t>图标涉及风格及趋势</a:t>
            </a:r>
            <a:endParaRPr kumimoji="1" lang="en-US" altLang="zh-CN" dirty="0" smtClean="0"/>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91DEE60-9366-5E4A-A192-C54400D8CC4D}" type="datetimeFigureOut">
              <a:rPr kumimoji="1" lang="zh-CN" altLang="en-US" smtClean="0"/>
              <a:t>20-1-8</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72163C3-C2ED-4B49-A8EE-AA8B627B4E52}" type="slidenum">
              <a:rPr kumimoji="1" lang="zh-CN" altLang="en-US" smtClean="0"/>
              <a:t>‹#›</a:t>
            </a:fld>
            <a:endParaRPr kumimoji="1" lang="zh-CN" altLang="en-US"/>
          </a:p>
        </p:txBody>
      </p:sp>
    </p:spTree>
    <p:extLst>
      <p:ext uri="{BB962C8B-B14F-4D97-AF65-F5344CB8AC3E}">
        <p14:creationId xmlns:p14="http://schemas.microsoft.com/office/powerpoint/2010/main" val="30253013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t>20-1-8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t>‹#›</a:t>
            </a:fld>
            <a:endParaRPr lang="zh-CN" altLang="en-US"/>
          </a:p>
        </p:txBody>
      </p:sp>
    </p:spTree>
    <p:extLst>
      <p:ext uri="{BB962C8B-B14F-4D97-AF65-F5344CB8AC3E}">
        <p14:creationId xmlns:p14="http://schemas.microsoft.com/office/powerpoint/2010/main" val="363143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a:t>
            </a:fld>
            <a:endParaRPr lang="zh-CN" alt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5000" lnSpcReduction="20000"/>
          </a:bodyPr>
          <a:lstStyle/>
          <a:p>
            <a:r>
              <a:t>www.v5ppt.com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t>‹#›</a:t>
            </a:fld>
            <a:endParaRPr lang="zh-CN" altLang="en-US"/>
          </a:p>
        </p:txBody>
      </p:sp>
      <p:sp>
        <p:nvSpPr>
          <p:cNvPr id="5" name="文本框 9"/>
          <p:cNvSpPr txBox="1"/>
          <p:nvPr userDrawn="1"/>
        </p:nvSpPr>
        <p:spPr>
          <a:xfrm>
            <a:off x="952374" y="230638"/>
            <a:ext cx="1963442" cy="267374"/>
          </a:xfrm>
          <a:prstGeom prst="rect">
            <a:avLst/>
          </a:prstGeom>
          <a:noFill/>
        </p:spPr>
        <p:txBody>
          <a:bodyPr wrap="square" lIns="51428" tIns="25714" rIns="51428" bIns="25714" rtlCol="0">
            <a:spAutoFit/>
          </a:bodyPr>
          <a:lstStyle/>
          <a:p>
            <a:pPr marL="0" lvl="1"/>
            <a:r>
              <a:rPr lang="zh-CN" altLang="en-US" sz="1400" dirty="0" smtClean="0">
                <a:solidFill>
                  <a:schemeClr val="accent2"/>
                </a:solidFill>
                <a:latin typeface="微软雅黑" panose="020B0503020204020204" pitchFamily="34" charset="-122"/>
                <a:ea typeface="微软雅黑" panose="020B0503020204020204" pitchFamily="34" charset="-122"/>
              </a:rPr>
              <a:t>图标设计风格及趋势  </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1006366" y="500751"/>
            <a:ext cx="7291077"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124"/>
          <p:cNvGrpSpPr/>
          <p:nvPr userDrawn="1"/>
        </p:nvGrpSpPr>
        <p:grpSpPr>
          <a:xfrm>
            <a:off x="8427406" y="344680"/>
            <a:ext cx="193989" cy="175003"/>
            <a:chOff x="3720691" y="2824413"/>
            <a:chExt cx="1341120" cy="1209172"/>
          </a:xfrm>
        </p:grpSpPr>
        <p:sp>
          <p:nvSpPr>
            <p:cNvPr id="8" name="Freeform 5"/>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ln>
            <a:effectLst>
              <a:outerShdw blurRad="190500" dist="1143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方正兰亭黑简体" panose="02000000000000000000" pitchFamily="2" charset="-122"/>
                <a:ea typeface="方正兰亭黑简体" panose="02000000000000000000" pitchFamily="2" charset="-122"/>
              </a:endParaRPr>
            </a:p>
          </p:txBody>
        </p:sp>
        <p:sp>
          <p:nvSpPr>
            <p:cNvPr id="9" name="Freeform 5"/>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方正兰亭黑简体" panose="02000000000000000000" pitchFamily="2" charset="-122"/>
                <a:ea typeface="方正兰亭黑简体" panose="02000000000000000000" pitchFamily="2" charset="-122"/>
              </a:endParaRPr>
            </a:p>
          </p:txBody>
        </p:sp>
      </p:grpSp>
      <p:grpSp>
        <p:nvGrpSpPr>
          <p:cNvPr id="10" name="组合 39"/>
          <p:cNvGrpSpPr/>
          <p:nvPr userDrawn="1"/>
        </p:nvGrpSpPr>
        <p:grpSpPr>
          <a:xfrm>
            <a:off x="431078" y="156138"/>
            <a:ext cx="474113" cy="427710"/>
            <a:chOff x="5446701" y="1360245"/>
            <a:chExt cx="632315" cy="570104"/>
          </a:xfrm>
        </p:grpSpPr>
        <p:sp>
          <p:nvSpPr>
            <p:cNvPr id="14" name="Freeform 5"/>
            <p:cNvSpPr/>
            <p:nvPr/>
          </p:nvSpPr>
          <p:spPr bwMode="auto">
            <a:xfrm rot="1855731">
              <a:off x="5446701" y="1360245"/>
              <a:ext cx="632315" cy="5701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endParaRPr>
            </a:p>
          </p:txBody>
        </p:sp>
        <p:sp>
          <p:nvSpPr>
            <p:cNvPr id="12" name="Freeform 5"/>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lumMod val="75000"/>
                </a:schemeClr>
              </a:solidFill>
              <a:prstDash val="sysDash"/>
              <a:miter lim="800000"/>
            </a:ln>
            <a:effec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endParaRPr>
            </a:p>
          </p:txBody>
        </p:sp>
      </p:grpSp>
      <p:sp>
        <p:nvSpPr>
          <p:cNvPr id="15" name="KSO_Shape"/>
          <p:cNvSpPr/>
          <p:nvPr userDrawn="1"/>
        </p:nvSpPr>
        <p:spPr bwMode="auto">
          <a:xfrm>
            <a:off x="536470" y="259077"/>
            <a:ext cx="256877" cy="21846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68571" tIns="34285" rIns="68571" bIns="34285"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latin typeface="方正黑体简体" panose="02010601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t>20-1-8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F49ED60E-3B8D-47C1-9682-1C12509BF99F}" type="datetimeFigureOut">
              <a:rPr lang="zh-CN" altLang="en-US" smtClean="0"/>
              <a:t>20-1-8</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A24B006D-818D-47B3-9EBE-C5AB269A17AF}" type="slidenum">
              <a:rPr lang="zh-CN" altLang="en-US" smtClean="0"/>
              <a:t>‹#›</a:t>
            </a:fld>
            <a:endParaRPr lang="zh-CN" altLang="en-US" dirty="0"/>
          </a:p>
        </p:txBody>
      </p:sp>
      <p:pic>
        <p:nvPicPr>
          <p:cNvPr id="8" name="图片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9" name="矩形 8"/>
          <p:cNvSpPr/>
          <p:nvPr userDrawn="1"/>
        </p:nvSpPr>
        <p:spPr>
          <a:xfrm>
            <a:off x="0" y="0"/>
            <a:ext cx="9144000" cy="5145088"/>
          </a:xfrm>
          <a:prstGeom prst="rect">
            <a:avLst/>
          </a:prstGeom>
          <a:gradFill>
            <a:gsLst>
              <a:gs pos="52100">
                <a:srgbClr val="EFEFEF"/>
              </a:gs>
              <a:gs pos="0">
                <a:srgbClr val="EFEFEF"/>
              </a:gs>
              <a:gs pos="100000">
                <a:srgbClr val="EFEF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Lst>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方正黑体简体" panose="02010601030101010101" pitchFamily="2" charset="-122"/>
          <a:ea typeface="方正黑体简体" panose="02010601030101010101" pitchFamily="2" charset="-122"/>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方正黑体简体" panose="02010601030101010101" pitchFamily="2" charset="-122"/>
          <a:ea typeface="方正黑体简体" panose="02010601030101010101" pitchFamily="2" charset="-122"/>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方正黑体简体" panose="02010601030101010101" pitchFamily="2" charset="-122"/>
          <a:ea typeface="方正黑体简体" panose="02010601030101010101" pitchFamily="2" charset="-122"/>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方正黑体简体" panose="02010601030101010101" pitchFamily="2" charset="-122"/>
          <a:ea typeface="方正黑体简体" panose="02010601030101010101" pitchFamily="2" charset="-122"/>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方正黑体简体" panose="02010601030101010101" pitchFamily="2" charset="-122"/>
          <a:ea typeface="方正黑体简体" panose="02010601030101010101" pitchFamily="2" charset="-122"/>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方正黑体简体" panose="02010601030101010101" pitchFamily="2" charset="-122"/>
          <a:ea typeface="方正黑体简体" panose="02010601030101010101" pitchFamily="2" charset="-122"/>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22.gif"/><Relationship Id="rId5" Type="http://schemas.openxmlformats.org/officeDocument/2006/relationships/image" Target="../media/image23.gif"/><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124"/>
          <p:cNvGrpSpPr/>
          <p:nvPr/>
        </p:nvGrpSpPr>
        <p:grpSpPr>
          <a:xfrm>
            <a:off x="6264188" y="3796680"/>
            <a:ext cx="1152128" cy="1152327"/>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5" name="组合 127"/>
          <p:cNvGrpSpPr/>
          <p:nvPr/>
        </p:nvGrpSpPr>
        <p:grpSpPr>
          <a:xfrm>
            <a:off x="4752020" y="4367240"/>
            <a:ext cx="786092" cy="786228"/>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78"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0" name="椭圆 7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1"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3" name="椭圆 8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4"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8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0"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2" name="椭圆 9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3" name="组合 145"/>
          <p:cNvGrpSpPr/>
          <p:nvPr/>
        </p:nvGrpSpPr>
        <p:grpSpPr>
          <a:xfrm>
            <a:off x="8325922" y="3796680"/>
            <a:ext cx="1636155" cy="1636440"/>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5" name="椭圆 9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6"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98" name="椭圆 9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99"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1" name="椭圆 100"/>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4" name="椭圆 103"/>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5" name="组合 157"/>
          <p:cNvGrpSpPr/>
          <p:nvPr/>
        </p:nvGrpSpPr>
        <p:grpSpPr>
          <a:xfrm>
            <a:off x="323528" y="3976700"/>
            <a:ext cx="788534" cy="788671"/>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08"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pic>
        <p:nvPicPr>
          <p:cNvPr id="5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0118"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361"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3241"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53"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7634" y="880356"/>
            <a:ext cx="1295919" cy="12961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4" name="99         _4"/>
          <p:cNvSpPr/>
          <p:nvPr/>
        </p:nvSpPr>
        <p:spPr>
          <a:xfrm>
            <a:off x="2663788" y="2500536"/>
            <a:ext cx="6862422" cy="400110"/>
          </a:xfrm>
          <a:prstGeom prst="rect">
            <a:avLst/>
          </a:prstGeom>
          <a:noFill/>
        </p:spPr>
        <p:txBody>
          <a:bodyPr wrap="square" rtlCol="0">
            <a:spAutoFit/>
          </a:bodyPr>
          <a:lstStyle/>
          <a:p>
            <a:r>
              <a:rPr lang="zh-CN" altLang="en-US" sz="2000" b="1" dirty="0">
                <a:solidFill>
                  <a:schemeClr val="tx1">
                    <a:lumMod val="50000"/>
                    <a:lumOff val="50000"/>
                  </a:schemeClr>
                </a:solidFill>
                <a:latin typeface="黑体" panose="02010609060101010101" pitchFamily="49" charset="-122"/>
                <a:ea typeface="黑体" panose="02010609060101010101" pitchFamily="49" charset="-122"/>
              </a:rPr>
              <a:t>图标设计风格及趋势</a:t>
            </a:r>
          </a:p>
        </p:txBody>
      </p:sp>
      <p:sp>
        <p:nvSpPr>
          <p:cNvPr id="55" name="8      _6"/>
          <p:cNvSpPr txBox="1"/>
          <p:nvPr/>
        </p:nvSpPr>
        <p:spPr>
          <a:xfrm>
            <a:off x="2087724"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界</a:t>
            </a:r>
          </a:p>
        </p:txBody>
      </p:sp>
      <p:sp>
        <p:nvSpPr>
          <p:cNvPr id="56" name="6        _9"/>
          <p:cNvSpPr txBox="1"/>
          <p:nvPr/>
        </p:nvSpPr>
        <p:spPr>
          <a:xfrm>
            <a:off x="4736506"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设</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57" name="4       _11"/>
          <p:cNvSpPr txBox="1"/>
          <p:nvPr/>
        </p:nvSpPr>
        <p:spPr>
          <a:xfrm>
            <a:off x="6057705" y="1155031"/>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计</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58" name="8      _6"/>
          <p:cNvSpPr txBox="1"/>
          <p:nvPr/>
        </p:nvSpPr>
        <p:spPr>
          <a:xfrm>
            <a:off x="3419872" y="1119027"/>
            <a:ext cx="665060" cy="769441"/>
          </a:xfrm>
          <a:prstGeom prst="rect">
            <a:avLst/>
          </a:prstGeom>
          <a:noFill/>
        </p:spPr>
        <p:txBody>
          <a:bodyPr wrap="square" rtlCol="0">
            <a:spAutoFit/>
          </a:bodyPr>
          <a:lstStyle/>
          <a:p>
            <a:pPr algn="ctr" fontAlgn="base">
              <a:spcBef>
                <a:spcPct val="0"/>
              </a:spcBef>
              <a:spcAft>
                <a:spcPct val="0"/>
              </a:spcAft>
            </a:pPr>
            <a:r>
              <a:rPr lang="zh-CN" altLang="en-US" sz="4400" b="1" dirty="0" smtClean="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rPr>
              <a:t>面</a:t>
            </a:r>
            <a:endParaRPr lang="zh-CN" altLang="en-US" sz="4400" b="1" dirty="0">
              <a:solidFill>
                <a:srgbClr val="123E61"/>
              </a:solidFill>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681869" y="3588344"/>
            <a:ext cx="1109919"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教学手段</a:t>
            </a:r>
          </a:p>
          <a:p>
            <a:pPr algn="ctr"/>
            <a:r>
              <a:rPr kumimoji="1" lang="zh-CN" altLang="en-US" sz="1500" b="1" dirty="0">
                <a:solidFill>
                  <a:srgbClr val="FFFFFF"/>
                </a:solidFill>
                <a:latin typeface="Hei"/>
                <a:ea typeface="Hei"/>
                <a:cs typeface="Hei"/>
              </a:rPr>
              <a:t>讨论</a:t>
            </a:r>
            <a:r>
              <a:rPr kumimoji="1" lang="zh-CN" altLang="en-US" sz="1500" b="1" dirty="0">
                <a:solidFill>
                  <a:srgbClr val="FFFFFF"/>
                </a:solidFill>
                <a:latin typeface="Hei"/>
                <a:ea typeface="Hei"/>
                <a:cs typeface="Hei"/>
              </a:rPr>
              <a:t>＋</a:t>
            </a:r>
            <a:r>
              <a:rPr kumimoji="1" lang="zh-CN" altLang="en-US" sz="1500" b="1" dirty="0">
                <a:solidFill>
                  <a:srgbClr val="FFFFFF"/>
                </a:solidFill>
                <a:latin typeface="Hei"/>
                <a:ea typeface="Hei"/>
                <a:cs typeface="Hei"/>
              </a:rPr>
              <a:t>案例</a:t>
            </a:r>
            <a:endParaRPr kumimoji="1" lang="en-US" altLang="zh-CN" sz="1500" b="1" dirty="0">
              <a:solidFill>
                <a:srgbClr val="FFFFFF"/>
              </a:solidFill>
              <a:latin typeface="Hei"/>
              <a:ea typeface="Hei"/>
              <a:cs typeface="Hei"/>
            </a:endParaRPr>
          </a:p>
        </p:txBody>
      </p:sp>
      <p:sp>
        <p:nvSpPr>
          <p:cNvPr id="32" name="矩形 31"/>
          <p:cNvSpPr/>
          <p:nvPr/>
        </p:nvSpPr>
        <p:spPr>
          <a:xfrm>
            <a:off x="2757512" y="3588344"/>
            <a:ext cx="728405" cy="530915"/>
          </a:xfrm>
          <a:prstGeom prst="rect">
            <a:avLst/>
          </a:prstGeom>
        </p:spPr>
        <p:txBody>
          <a:bodyPr wrap="none" lIns="68580" tIns="34290" rIns="68580" bIns="34290">
            <a:spAutoFit/>
          </a:bodyPr>
          <a:lstStyle/>
          <a:p>
            <a:pPr algn="ctr"/>
            <a:r>
              <a:rPr kumimoji="1" lang="zh-CN" altLang="en-US" sz="1500" b="1" dirty="0">
                <a:solidFill>
                  <a:schemeClr val="bg1"/>
                </a:solidFill>
                <a:latin typeface="Hei"/>
                <a:ea typeface="Hei"/>
                <a:cs typeface="Hei"/>
              </a:rPr>
              <a:t>混合式</a:t>
            </a:r>
            <a:endParaRPr kumimoji="1" lang="en-US" altLang="zh-CN" sz="1500" b="1" dirty="0">
              <a:solidFill>
                <a:schemeClr val="bg1"/>
              </a:solidFill>
              <a:latin typeface="Hei"/>
              <a:ea typeface="Hei"/>
              <a:cs typeface="Hei"/>
            </a:endParaRPr>
          </a:p>
          <a:p>
            <a:pPr algn="ctr"/>
            <a:r>
              <a:rPr kumimoji="1" lang="zh-CN" altLang="en-US" sz="1500" b="1" dirty="0">
                <a:solidFill>
                  <a:schemeClr val="bg1"/>
                </a:solidFill>
                <a:latin typeface="Hei"/>
                <a:ea typeface="Hei"/>
                <a:cs typeface="Hei"/>
              </a:rPr>
              <a:t>教学</a:t>
            </a:r>
            <a:endParaRPr kumimoji="1" lang="en-US" altLang="zh-CN" sz="1500" b="1" dirty="0">
              <a:solidFill>
                <a:schemeClr val="bg1"/>
              </a:solidFill>
              <a:latin typeface="Hei"/>
              <a:ea typeface="Hei"/>
              <a:cs typeface="Hei"/>
            </a:endParaRPr>
          </a:p>
        </p:txBody>
      </p:sp>
      <p:sp>
        <p:nvSpPr>
          <p:cNvPr id="2" name="文本框 1"/>
          <p:cNvSpPr txBox="1"/>
          <p:nvPr/>
        </p:nvSpPr>
        <p:spPr>
          <a:xfrm>
            <a:off x="455996" y="902070"/>
            <a:ext cx="3275670" cy="592470"/>
          </a:xfrm>
          <a:prstGeom prst="rect">
            <a:avLst/>
          </a:prstGeom>
          <a:noFill/>
        </p:spPr>
        <p:txBody>
          <a:bodyPr wrap="none" lIns="68580" tIns="34290" rIns="68580" bIns="34290" rtlCol="0">
            <a:spAutoFit/>
          </a:bodyPr>
          <a:lstStyle/>
          <a:p>
            <a:r>
              <a:rPr lang="en-US" altLang="zh-CN" sz="1700" dirty="0"/>
              <a:t>1.1</a:t>
            </a:r>
            <a:r>
              <a:rPr lang="zh-CN" altLang="zh-CN" sz="1700" dirty="0"/>
              <a:t>单色渐变向双色渐变图标演变</a:t>
            </a:r>
          </a:p>
          <a:p>
            <a:endParaRPr kumimoji="1" lang="zh-CN" altLang="en-US" sz="1700" dirty="0"/>
          </a:p>
        </p:txBody>
      </p:sp>
      <p:pic>
        <p:nvPicPr>
          <p:cNvPr id="23" name="图片 22"/>
          <p:cNvPicPr/>
          <p:nvPr/>
        </p:nvPicPr>
        <p:blipFill>
          <a:blip r:embed="rId3">
            <a:extLst>
              <a:ext uri="{28A0092B-C50C-407E-A947-70E740481C1C}">
                <a14:useLocalDpi xmlns:a14="http://schemas.microsoft.com/office/drawing/2010/main" val="0"/>
              </a:ext>
            </a:extLst>
          </a:blip>
          <a:srcRect/>
          <a:stretch>
            <a:fillRect/>
          </a:stretch>
        </p:blipFill>
        <p:spPr bwMode="auto">
          <a:xfrm>
            <a:off x="837933" y="1283832"/>
            <a:ext cx="4251576" cy="3191941"/>
          </a:xfrm>
          <a:prstGeom prst="rect">
            <a:avLst/>
          </a:prstGeom>
          <a:noFill/>
          <a:ln>
            <a:noFill/>
          </a:ln>
        </p:spPr>
      </p:pic>
      <p:sp>
        <p:nvSpPr>
          <p:cNvPr id="3" name="文本框 2"/>
          <p:cNvSpPr txBox="1"/>
          <p:nvPr/>
        </p:nvSpPr>
        <p:spPr>
          <a:xfrm>
            <a:off x="5184068" y="2788568"/>
            <a:ext cx="2619429" cy="1562992"/>
          </a:xfrm>
          <a:prstGeom prst="rect">
            <a:avLst/>
          </a:prstGeom>
          <a:noFill/>
        </p:spPr>
        <p:txBody>
          <a:bodyPr wrap="square" lIns="68580" tIns="34290" rIns="68580" bIns="34290" rtlCol="0">
            <a:spAutoFit/>
          </a:bodyPr>
          <a:lstStyle/>
          <a:p>
            <a:pPr>
              <a:lnSpc>
                <a:spcPct val="140000"/>
              </a:lnSpc>
            </a:pPr>
            <a:r>
              <a:rPr lang="zh-CN" altLang="zh-CN" sz="1400" dirty="0"/>
              <a:t>单一的色调无法满足产品所需，双色调图标的特点就是色彩对比鲜明，青春活力，这种相比单色调图标，更适合应用于一些主流偏年轻化产品 </a:t>
            </a:r>
            <a:endParaRPr kumimoji="1" lang="zh-CN" altLang="en-US" sz="1400" dirty="0"/>
          </a:p>
        </p:txBody>
      </p:sp>
    </p:spTree>
    <p:extLst>
      <p:ext uri="{BB962C8B-B14F-4D97-AF65-F5344CB8AC3E}">
        <p14:creationId xmlns:p14="http://schemas.microsoft.com/office/powerpoint/2010/main" val="355469144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57512" y="3588344"/>
            <a:ext cx="728405" cy="530915"/>
          </a:xfrm>
          <a:prstGeom prst="rect">
            <a:avLst/>
          </a:prstGeom>
        </p:spPr>
        <p:txBody>
          <a:bodyPr wrap="none" lIns="68580" tIns="34290" rIns="68580" bIns="34290">
            <a:spAutoFit/>
          </a:bodyPr>
          <a:lstStyle/>
          <a:p>
            <a:pPr algn="ctr"/>
            <a:r>
              <a:rPr kumimoji="1" lang="zh-CN" altLang="en-US" sz="1500" b="1" dirty="0">
                <a:solidFill>
                  <a:schemeClr val="bg1"/>
                </a:solidFill>
                <a:latin typeface="Hei"/>
                <a:ea typeface="Hei"/>
                <a:cs typeface="Hei"/>
              </a:rPr>
              <a:t>混合式</a:t>
            </a:r>
            <a:endParaRPr kumimoji="1" lang="en-US" altLang="zh-CN" sz="1500" b="1" dirty="0">
              <a:solidFill>
                <a:schemeClr val="bg1"/>
              </a:solidFill>
              <a:latin typeface="Hei"/>
              <a:ea typeface="Hei"/>
              <a:cs typeface="Hei"/>
            </a:endParaRPr>
          </a:p>
          <a:p>
            <a:pPr algn="ctr"/>
            <a:r>
              <a:rPr kumimoji="1" lang="zh-CN" altLang="en-US" sz="1500" b="1" dirty="0">
                <a:solidFill>
                  <a:schemeClr val="bg1"/>
                </a:solidFill>
                <a:latin typeface="Hei"/>
                <a:ea typeface="Hei"/>
                <a:cs typeface="Hei"/>
              </a:rPr>
              <a:t>教学</a:t>
            </a:r>
            <a:endParaRPr kumimoji="1" lang="en-US" altLang="zh-CN" sz="1500" b="1" dirty="0">
              <a:solidFill>
                <a:schemeClr val="bg1"/>
              </a:solidFill>
              <a:latin typeface="Hei"/>
              <a:ea typeface="Hei"/>
              <a:cs typeface="Hei"/>
            </a:endParaRPr>
          </a:p>
        </p:txBody>
      </p:sp>
      <p:sp>
        <p:nvSpPr>
          <p:cNvPr id="2" name="文本框 1"/>
          <p:cNvSpPr txBox="1"/>
          <p:nvPr/>
        </p:nvSpPr>
        <p:spPr>
          <a:xfrm>
            <a:off x="455997" y="902070"/>
            <a:ext cx="2306768" cy="330860"/>
          </a:xfrm>
          <a:prstGeom prst="rect">
            <a:avLst/>
          </a:prstGeom>
          <a:noFill/>
        </p:spPr>
        <p:txBody>
          <a:bodyPr wrap="none" lIns="68580" tIns="34290" rIns="68580" bIns="34290" rtlCol="0">
            <a:spAutoFit/>
          </a:bodyPr>
          <a:lstStyle/>
          <a:p>
            <a:r>
              <a:rPr lang="en-US" altLang="zh-CN" sz="1700" dirty="0"/>
              <a:t>1.2</a:t>
            </a:r>
            <a:r>
              <a:rPr lang="en-US" altLang="zh-CN" sz="1700" dirty="0"/>
              <a:t>. </a:t>
            </a:r>
            <a:r>
              <a:rPr lang="zh-CN" altLang="zh-CN" sz="1700" dirty="0"/>
              <a:t>单色渐变透明图标</a:t>
            </a:r>
            <a:endParaRPr kumimoji="1" lang="zh-CN" altLang="en-US" sz="1700" dirty="0"/>
          </a:p>
        </p:txBody>
      </p:sp>
      <p:pic>
        <p:nvPicPr>
          <p:cNvPr id="25" name="图片 24"/>
          <p:cNvPicPr/>
          <p:nvPr/>
        </p:nvPicPr>
        <p:blipFill>
          <a:blip r:embed="rId3">
            <a:extLst>
              <a:ext uri="{28A0092B-C50C-407E-A947-70E740481C1C}">
                <a14:useLocalDpi xmlns:a14="http://schemas.microsoft.com/office/drawing/2010/main" val="0"/>
              </a:ext>
            </a:extLst>
          </a:blip>
          <a:srcRect/>
          <a:stretch>
            <a:fillRect/>
          </a:stretch>
        </p:blipFill>
        <p:spPr bwMode="auto">
          <a:xfrm>
            <a:off x="619577" y="1329702"/>
            <a:ext cx="3952875" cy="3012735"/>
          </a:xfrm>
          <a:prstGeom prst="rect">
            <a:avLst/>
          </a:prstGeom>
          <a:noFill/>
          <a:ln>
            <a:noFill/>
          </a:ln>
        </p:spPr>
      </p:pic>
      <p:sp>
        <p:nvSpPr>
          <p:cNvPr id="3" name="文本框 2"/>
          <p:cNvSpPr txBox="1"/>
          <p:nvPr/>
        </p:nvSpPr>
        <p:spPr>
          <a:xfrm>
            <a:off x="4716016" y="2680556"/>
            <a:ext cx="3379910" cy="1667123"/>
          </a:xfrm>
          <a:prstGeom prst="rect">
            <a:avLst/>
          </a:prstGeom>
          <a:noFill/>
        </p:spPr>
        <p:txBody>
          <a:bodyPr wrap="square" lIns="68580" tIns="34290" rIns="68580" bIns="34290" rtlCol="0">
            <a:spAutoFit/>
          </a:bodyPr>
          <a:lstStyle/>
          <a:p>
            <a:pPr>
              <a:lnSpc>
                <a:spcPct val="150000"/>
              </a:lnSpc>
            </a:pPr>
            <a:r>
              <a:rPr lang="zh-CN" altLang="zh-CN" sz="1400" dirty="0"/>
              <a:t>单色渐变透明图标风格最大特点就是单色带透明渐变，通过弱透明度来制造视觉层次，如果是纯白色，就会显得图标平庸了一些，这种图标运用范围可以是界面中空场景或者一些关键模块的主功能图标。 </a:t>
            </a:r>
            <a:endParaRPr kumimoji="1" lang="zh-CN" altLang="en-US" sz="1400" dirty="0"/>
          </a:p>
        </p:txBody>
      </p:sp>
    </p:spTree>
    <p:extLst>
      <p:ext uri="{BB962C8B-B14F-4D97-AF65-F5344CB8AC3E}">
        <p14:creationId xmlns:p14="http://schemas.microsoft.com/office/powerpoint/2010/main" val="151650949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图片 1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78046" y="1739353"/>
            <a:ext cx="860822" cy="319186"/>
          </a:xfrm>
          <a:prstGeom prst="rect">
            <a:avLst/>
          </a:prstGeom>
          <a:noFill/>
          <a:ln>
            <a:noFill/>
          </a:ln>
        </p:spPr>
      </p:pic>
      <p:sp>
        <p:nvSpPr>
          <p:cNvPr id="22" name="矩形 21"/>
          <p:cNvSpPr/>
          <p:nvPr/>
        </p:nvSpPr>
        <p:spPr>
          <a:xfrm>
            <a:off x="3681869" y="3588344"/>
            <a:ext cx="1109919"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教学手段</a:t>
            </a:r>
          </a:p>
          <a:p>
            <a:pPr algn="ctr"/>
            <a:r>
              <a:rPr kumimoji="1" lang="zh-CN" altLang="en-US" sz="1500" b="1" dirty="0">
                <a:solidFill>
                  <a:srgbClr val="FFFFFF"/>
                </a:solidFill>
                <a:latin typeface="Hei"/>
                <a:ea typeface="Hei"/>
                <a:cs typeface="Hei"/>
              </a:rPr>
              <a:t>讨论</a:t>
            </a:r>
            <a:r>
              <a:rPr kumimoji="1" lang="zh-CN" altLang="en-US" sz="1500" b="1" dirty="0">
                <a:solidFill>
                  <a:srgbClr val="FFFFFF"/>
                </a:solidFill>
                <a:latin typeface="Hei"/>
                <a:ea typeface="Hei"/>
                <a:cs typeface="Hei"/>
              </a:rPr>
              <a:t>＋</a:t>
            </a:r>
            <a:r>
              <a:rPr kumimoji="1" lang="zh-CN" altLang="en-US" sz="1500" b="1" dirty="0">
                <a:solidFill>
                  <a:srgbClr val="FFFFFF"/>
                </a:solidFill>
                <a:latin typeface="Hei"/>
                <a:ea typeface="Hei"/>
                <a:cs typeface="Hei"/>
              </a:rPr>
              <a:t>案例</a:t>
            </a:r>
            <a:endParaRPr kumimoji="1" lang="en-US" altLang="zh-CN" sz="1500" b="1" dirty="0">
              <a:solidFill>
                <a:srgbClr val="FFFFFF"/>
              </a:solidFill>
              <a:latin typeface="Hei"/>
              <a:ea typeface="Hei"/>
              <a:cs typeface="Hei"/>
            </a:endParaRPr>
          </a:p>
        </p:txBody>
      </p:sp>
      <p:sp>
        <p:nvSpPr>
          <p:cNvPr id="32" name="矩形 31"/>
          <p:cNvSpPr/>
          <p:nvPr/>
        </p:nvSpPr>
        <p:spPr>
          <a:xfrm>
            <a:off x="2757512" y="3588344"/>
            <a:ext cx="728405" cy="530915"/>
          </a:xfrm>
          <a:prstGeom prst="rect">
            <a:avLst/>
          </a:prstGeom>
        </p:spPr>
        <p:txBody>
          <a:bodyPr wrap="none" lIns="68580" tIns="34290" rIns="68580" bIns="34290">
            <a:spAutoFit/>
          </a:bodyPr>
          <a:lstStyle/>
          <a:p>
            <a:pPr algn="ctr"/>
            <a:r>
              <a:rPr kumimoji="1" lang="zh-CN" altLang="en-US" sz="1500" b="1" dirty="0">
                <a:solidFill>
                  <a:schemeClr val="bg1"/>
                </a:solidFill>
                <a:latin typeface="Hei"/>
                <a:ea typeface="Hei"/>
                <a:cs typeface="Hei"/>
              </a:rPr>
              <a:t>混合式</a:t>
            </a:r>
            <a:endParaRPr kumimoji="1" lang="en-US" altLang="zh-CN" sz="1500" b="1" dirty="0">
              <a:solidFill>
                <a:schemeClr val="bg1"/>
              </a:solidFill>
              <a:latin typeface="Hei"/>
              <a:ea typeface="Hei"/>
              <a:cs typeface="Hei"/>
            </a:endParaRPr>
          </a:p>
          <a:p>
            <a:pPr algn="ctr"/>
            <a:r>
              <a:rPr kumimoji="1" lang="zh-CN" altLang="en-US" sz="1500" b="1" dirty="0">
                <a:solidFill>
                  <a:schemeClr val="bg1"/>
                </a:solidFill>
                <a:latin typeface="Hei"/>
                <a:ea typeface="Hei"/>
                <a:cs typeface="Hei"/>
              </a:rPr>
              <a:t>教学</a:t>
            </a:r>
            <a:endParaRPr kumimoji="1" lang="en-US" altLang="zh-CN" sz="1500" b="1" dirty="0">
              <a:solidFill>
                <a:schemeClr val="bg1"/>
              </a:solidFill>
              <a:latin typeface="Hei"/>
              <a:ea typeface="Hei"/>
              <a:cs typeface="Hei"/>
            </a:endParaRPr>
          </a:p>
        </p:txBody>
      </p:sp>
      <p:sp>
        <p:nvSpPr>
          <p:cNvPr id="39" name="矩形 38"/>
          <p:cNvSpPr/>
          <p:nvPr/>
        </p:nvSpPr>
        <p:spPr>
          <a:xfrm>
            <a:off x="4781931" y="3581806"/>
            <a:ext cx="1100301"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教学手段</a:t>
            </a:r>
          </a:p>
          <a:p>
            <a:pPr algn="ctr"/>
            <a:r>
              <a:rPr kumimoji="1" lang="zh-CN" altLang="en-US" sz="1500" b="1" dirty="0">
                <a:solidFill>
                  <a:srgbClr val="FFFFFF"/>
                </a:solidFill>
                <a:latin typeface="Hei"/>
                <a:ea typeface="Hei"/>
                <a:cs typeface="Hei"/>
              </a:rPr>
              <a:t>线上＋线下</a:t>
            </a:r>
          </a:p>
        </p:txBody>
      </p:sp>
      <p:sp>
        <p:nvSpPr>
          <p:cNvPr id="43" name="矩形 42"/>
          <p:cNvSpPr/>
          <p:nvPr/>
        </p:nvSpPr>
        <p:spPr>
          <a:xfrm>
            <a:off x="5987216" y="3600934"/>
            <a:ext cx="907941"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移动平台</a:t>
            </a:r>
            <a:endParaRPr kumimoji="1" lang="en-US" altLang="zh-CN" sz="1500" b="1" dirty="0">
              <a:solidFill>
                <a:srgbClr val="FFFFFF"/>
              </a:solidFill>
              <a:latin typeface="Hei"/>
              <a:ea typeface="Hei"/>
              <a:cs typeface="Hei"/>
            </a:endParaRPr>
          </a:p>
          <a:p>
            <a:pPr algn="ctr"/>
            <a:r>
              <a:rPr kumimoji="1" lang="zh-CN" altLang="en-US" sz="1500" b="1" dirty="0">
                <a:solidFill>
                  <a:srgbClr val="FFFFFF"/>
                </a:solidFill>
                <a:latin typeface="Hei"/>
                <a:ea typeface="Hei"/>
                <a:cs typeface="Hei"/>
              </a:rPr>
              <a:t>学习</a:t>
            </a:r>
            <a:endParaRPr kumimoji="1" lang="en-US" altLang="zh-CN" sz="1500" b="1" dirty="0">
              <a:solidFill>
                <a:srgbClr val="FFFFFF"/>
              </a:solidFill>
              <a:latin typeface="Hei"/>
              <a:ea typeface="Hei"/>
              <a:cs typeface="Hei"/>
            </a:endParaRPr>
          </a:p>
        </p:txBody>
      </p:sp>
      <p:sp>
        <p:nvSpPr>
          <p:cNvPr id="2" name="文本框 1"/>
          <p:cNvSpPr txBox="1"/>
          <p:nvPr/>
        </p:nvSpPr>
        <p:spPr>
          <a:xfrm>
            <a:off x="455996" y="902070"/>
            <a:ext cx="1715854" cy="330860"/>
          </a:xfrm>
          <a:prstGeom prst="rect">
            <a:avLst/>
          </a:prstGeom>
          <a:noFill/>
        </p:spPr>
        <p:txBody>
          <a:bodyPr wrap="none" lIns="68580" tIns="34290" rIns="68580" bIns="34290" rtlCol="0">
            <a:spAutoFit/>
          </a:bodyPr>
          <a:lstStyle/>
          <a:p>
            <a:r>
              <a:rPr lang="en-US" altLang="zh-CN" sz="1700" dirty="0"/>
              <a:t> 1.3. </a:t>
            </a:r>
            <a:r>
              <a:rPr lang="zh-CN" altLang="zh-CN" sz="1700" dirty="0"/>
              <a:t>层叠式图标</a:t>
            </a:r>
            <a:endParaRPr kumimoji="1" lang="zh-CN" altLang="en-US" sz="1700" dirty="0"/>
          </a:p>
        </p:txBody>
      </p:sp>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660110" y="1317544"/>
            <a:ext cx="4661353" cy="2625208"/>
          </a:xfrm>
          <a:prstGeom prst="rect">
            <a:avLst/>
          </a:prstGeom>
          <a:noFill/>
          <a:ln>
            <a:noFill/>
          </a:ln>
        </p:spPr>
      </p:pic>
      <p:sp>
        <p:nvSpPr>
          <p:cNvPr id="3" name="文本框 2"/>
          <p:cNvSpPr txBox="1"/>
          <p:nvPr/>
        </p:nvSpPr>
        <p:spPr>
          <a:xfrm>
            <a:off x="5508104" y="1600436"/>
            <a:ext cx="2934377" cy="2313454"/>
          </a:xfrm>
          <a:prstGeom prst="rect">
            <a:avLst/>
          </a:prstGeom>
          <a:noFill/>
        </p:spPr>
        <p:txBody>
          <a:bodyPr wrap="square" lIns="68580" tIns="34290" rIns="68580" bIns="34290" rtlCol="0">
            <a:spAutoFit/>
          </a:bodyPr>
          <a:lstStyle/>
          <a:p>
            <a:pPr>
              <a:lnSpc>
                <a:spcPct val="150000"/>
              </a:lnSpc>
            </a:pPr>
            <a:r>
              <a:rPr lang="zh-CN" altLang="zh-CN" sz="1400" dirty="0"/>
              <a:t>层叠式图标，相比于纯白色线条图标，它带来一种更舒适的质感，其设计方法是通过穿插层叠的手法，将日常我们所见到的单一的线条图标，变得更具有视觉层次感，当然这种图标使用场景一般会是在功能说明性页面，功能介绍等。 </a:t>
            </a:r>
            <a:endParaRPr kumimoji="1" lang="zh-CN" altLang="en-US" sz="1400" dirty="0"/>
          </a:p>
        </p:txBody>
      </p:sp>
    </p:spTree>
    <p:extLst>
      <p:ext uri="{BB962C8B-B14F-4D97-AF65-F5344CB8AC3E}">
        <p14:creationId xmlns:p14="http://schemas.microsoft.com/office/powerpoint/2010/main" val="427800750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681869" y="3588344"/>
            <a:ext cx="1109919"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教学手段</a:t>
            </a:r>
          </a:p>
          <a:p>
            <a:pPr algn="ctr"/>
            <a:r>
              <a:rPr kumimoji="1" lang="zh-CN" altLang="en-US" sz="1500" b="1" dirty="0">
                <a:solidFill>
                  <a:srgbClr val="FFFFFF"/>
                </a:solidFill>
                <a:latin typeface="Hei"/>
                <a:ea typeface="Hei"/>
                <a:cs typeface="Hei"/>
              </a:rPr>
              <a:t>讨论</a:t>
            </a:r>
            <a:r>
              <a:rPr kumimoji="1" lang="zh-CN" altLang="en-US" sz="1500" b="1" dirty="0">
                <a:solidFill>
                  <a:srgbClr val="FFFFFF"/>
                </a:solidFill>
                <a:latin typeface="Hei"/>
                <a:ea typeface="Hei"/>
                <a:cs typeface="Hei"/>
              </a:rPr>
              <a:t>＋</a:t>
            </a:r>
            <a:r>
              <a:rPr kumimoji="1" lang="zh-CN" altLang="en-US" sz="1500" b="1" dirty="0">
                <a:solidFill>
                  <a:srgbClr val="FFFFFF"/>
                </a:solidFill>
                <a:latin typeface="Hei"/>
                <a:ea typeface="Hei"/>
                <a:cs typeface="Hei"/>
              </a:rPr>
              <a:t>案例</a:t>
            </a:r>
            <a:endParaRPr kumimoji="1" lang="en-US" altLang="zh-CN" sz="1500" b="1" dirty="0">
              <a:solidFill>
                <a:srgbClr val="FFFFFF"/>
              </a:solidFill>
              <a:latin typeface="Hei"/>
              <a:ea typeface="Hei"/>
              <a:cs typeface="Hei"/>
            </a:endParaRPr>
          </a:p>
        </p:txBody>
      </p:sp>
      <p:sp>
        <p:nvSpPr>
          <p:cNvPr id="32" name="矩形 31"/>
          <p:cNvSpPr/>
          <p:nvPr/>
        </p:nvSpPr>
        <p:spPr>
          <a:xfrm>
            <a:off x="2757512" y="3588344"/>
            <a:ext cx="728405" cy="530915"/>
          </a:xfrm>
          <a:prstGeom prst="rect">
            <a:avLst/>
          </a:prstGeom>
        </p:spPr>
        <p:txBody>
          <a:bodyPr wrap="none" lIns="68580" tIns="34290" rIns="68580" bIns="34290">
            <a:spAutoFit/>
          </a:bodyPr>
          <a:lstStyle/>
          <a:p>
            <a:pPr algn="ctr"/>
            <a:r>
              <a:rPr kumimoji="1" lang="zh-CN" altLang="en-US" sz="1500" b="1" dirty="0">
                <a:solidFill>
                  <a:schemeClr val="bg1"/>
                </a:solidFill>
                <a:latin typeface="Hei"/>
                <a:ea typeface="Hei"/>
                <a:cs typeface="Hei"/>
              </a:rPr>
              <a:t>混合式</a:t>
            </a:r>
            <a:endParaRPr kumimoji="1" lang="en-US" altLang="zh-CN" sz="1500" b="1" dirty="0">
              <a:solidFill>
                <a:schemeClr val="bg1"/>
              </a:solidFill>
              <a:latin typeface="Hei"/>
              <a:ea typeface="Hei"/>
              <a:cs typeface="Hei"/>
            </a:endParaRPr>
          </a:p>
          <a:p>
            <a:pPr algn="ctr"/>
            <a:r>
              <a:rPr kumimoji="1" lang="zh-CN" altLang="en-US" sz="1500" b="1" dirty="0">
                <a:solidFill>
                  <a:schemeClr val="bg1"/>
                </a:solidFill>
                <a:latin typeface="Hei"/>
                <a:ea typeface="Hei"/>
                <a:cs typeface="Hei"/>
              </a:rPr>
              <a:t>教学</a:t>
            </a:r>
            <a:endParaRPr kumimoji="1" lang="en-US" altLang="zh-CN" sz="1500" b="1" dirty="0">
              <a:solidFill>
                <a:schemeClr val="bg1"/>
              </a:solidFill>
              <a:latin typeface="Hei"/>
              <a:ea typeface="Hei"/>
              <a:cs typeface="Hei"/>
            </a:endParaRPr>
          </a:p>
        </p:txBody>
      </p:sp>
      <p:sp>
        <p:nvSpPr>
          <p:cNvPr id="39" name="矩形 38"/>
          <p:cNvSpPr/>
          <p:nvPr/>
        </p:nvSpPr>
        <p:spPr>
          <a:xfrm>
            <a:off x="4781931" y="3581806"/>
            <a:ext cx="1100301"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教学手段</a:t>
            </a:r>
          </a:p>
          <a:p>
            <a:pPr algn="ctr"/>
            <a:r>
              <a:rPr kumimoji="1" lang="zh-CN" altLang="en-US" sz="1500" b="1" dirty="0">
                <a:solidFill>
                  <a:srgbClr val="FFFFFF"/>
                </a:solidFill>
                <a:latin typeface="Hei"/>
                <a:ea typeface="Hei"/>
                <a:cs typeface="Hei"/>
              </a:rPr>
              <a:t>线上＋线下</a:t>
            </a:r>
          </a:p>
        </p:txBody>
      </p:sp>
      <p:sp>
        <p:nvSpPr>
          <p:cNvPr id="43" name="矩形 42"/>
          <p:cNvSpPr/>
          <p:nvPr/>
        </p:nvSpPr>
        <p:spPr>
          <a:xfrm>
            <a:off x="5987216" y="3600934"/>
            <a:ext cx="907941" cy="531078"/>
          </a:xfrm>
          <a:prstGeom prst="rect">
            <a:avLst/>
          </a:prstGeom>
        </p:spPr>
        <p:txBody>
          <a:bodyPr wrap="none" lIns="68580" tIns="34290" rIns="68580" bIns="34290">
            <a:spAutoFit/>
          </a:bodyPr>
          <a:lstStyle/>
          <a:p>
            <a:pPr algn="ctr"/>
            <a:r>
              <a:rPr kumimoji="1" lang="zh-CN" altLang="en-US" sz="1500" b="1" dirty="0">
                <a:solidFill>
                  <a:srgbClr val="FFFFFF"/>
                </a:solidFill>
                <a:latin typeface="Hei"/>
                <a:ea typeface="Hei"/>
                <a:cs typeface="Hei"/>
              </a:rPr>
              <a:t>移动平台</a:t>
            </a:r>
            <a:endParaRPr kumimoji="1" lang="en-US" altLang="zh-CN" sz="1500" b="1" dirty="0">
              <a:solidFill>
                <a:srgbClr val="FFFFFF"/>
              </a:solidFill>
              <a:latin typeface="Hei"/>
              <a:ea typeface="Hei"/>
              <a:cs typeface="Hei"/>
            </a:endParaRPr>
          </a:p>
          <a:p>
            <a:pPr algn="ctr"/>
            <a:r>
              <a:rPr kumimoji="1" lang="zh-CN" altLang="en-US" sz="1500" b="1" dirty="0">
                <a:solidFill>
                  <a:srgbClr val="FFFFFF"/>
                </a:solidFill>
                <a:latin typeface="Hei"/>
                <a:ea typeface="Hei"/>
                <a:cs typeface="Hei"/>
              </a:rPr>
              <a:t>学习</a:t>
            </a:r>
            <a:endParaRPr kumimoji="1" lang="en-US" altLang="zh-CN" sz="1500" b="1" dirty="0">
              <a:solidFill>
                <a:srgbClr val="FFFFFF"/>
              </a:solidFill>
              <a:latin typeface="Hei"/>
              <a:ea typeface="Hei"/>
              <a:cs typeface="Hei"/>
            </a:endParaRPr>
          </a:p>
        </p:txBody>
      </p:sp>
      <p:sp>
        <p:nvSpPr>
          <p:cNvPr id="2" name="文本框 1"/>
          <p:cNvSpPr txBox="1"/>
          <p:nvPr/>
        </p:nvSpPr>
        <p:spPr>
          <a:xfrm>
            <a:off x="435730" y="750035"/>
            <a:ext cx="3178100" cy="900247"/>
          </a:xfrm>
          <a:prstGeom prst="rect">
            <a:avLst/>
          </a:prstGeom>
          <a:noFill/>
        </p:spPr>
        <p:txBody>
          <a:bodyPr wrap="none" lIns="68580" tIns="34290" rIns="68580" bIns="34290" rtlCol="0">
            <a:spAutoFit/>
          </a:bodyPr>
          <a:lstStyle/>
          <a:p>
            <a:r>
              <a:rPr lang="en-US" altLang="zh-CN" dirty="0"/>
              <a:t> </a:t>
            </a:r>
            <a:endParaRPr lang="zh-CN" altLang="zh-CN" dirty="0"/>
          </a:p>
          <a:p>
            <a:r>
              <a:rPr lang="en-US" altLang="zh-CN" dirty="0"/>
              <a:t>   </a:t>
            </a:r>
            <a:r>
              <a:rPr lang="en-US" altLang="zh-CN" sz="1700" dirty="0"/>
              <a:t> 1.4. </a:t>
            </a:r>
            <a:r>
              <a:rPr lang="zh-CN" altLang="zh-CN" sz="1700" dirty="0"/>
              <a:t>品牌植入（</a:t>
            </a:r>
            <a:r>
              <a:rPr lang="en-US" altLang="zh-CN" sz="1700" dirty="0"/>
              <a:t>Brand Icon</a:t>
            </a:r>
            <a:r>
              <a:rPr lang="zh-CN" altLang="zh-CN" sz="1700" dirty="0"/>
              <a:t>）</a:t>
            </a:r>
          </a:p>
          <a:p>
            <a:endParaRPr kumimoji="1" lang="zh-CN" altLang="en-US" dirty="0"/>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bwMode="auto">
          <a:xfrm>
            <a:off x="774626" y="1439899"/>
            <a:ext cx="1975191" cy="1975801"/>
          </a:xfrm>
          <a:prstGeom prst="rect">
            <a:avLst/>
          </a:prstGeom>
          <a:noFill/>
          <a:ln>
            <a:noFill/>
          </a:ln>
        </p:spPr>
      </p:pic>
      <p:pic>
        <p:nvPicPr>
          <p:cNvPr id="12" name="图片 11"/>
          <p:cNvPicPr/>
          <p:nvPr/>
        </p:nvPicPr>
        <p:blipFill>
          <a:blip r:embed="rId4">
            <a:extLst>
              <a:ext uri="{28A0092B-C50C-407E-A947-70E740481C1C}">
                <a14:useLocalDpi xmlns:a14="http://schemas.microsoft.com/office/drawing/2010/main" val="0"/>
              </a:ext>
            </a:extLst>
          </a:blip>
          <a:srcRect/>
          <a:stretch>
            <a:fillRect/>
          </a:stretch>
        </p:blipFill>
        <p:spPr bwMode="auto">
          <a:xfrm>
            <a:off x="2864077" y="1441091"/>
            <a:ext cx="3175346" cy="1954338"/>
          </a:xfrm>
          <a:prstGeom prst="rect">
            <a:avLst/>
          </a:prstGeom>
          <a:noFill/>
          <a:ln>
            <a:noFill/>
          </a:ln>
        </p:spPr>
      </p:pic>
      <p:sp>
        <p:nvSpPr>
          <p:cNvPr id="3" name="文本框 2"/>
          <p:cNvSpPr txBox="1"/>
          <p:nvPr/>
        </p:nvSpPr>
        <p:spPr>
          <a:xfrm>
            <a:off x="783526" y="3542110"/>
            <a:ext cx="6982586" cy="715581"/>
          </a:xfrm>
          <a:prstGeom prst="rect">
            <a:avLst/>
          </a:prstGeom>
          <a:noFill/>
        </p:spPr>
        <p:txBody>
          <a:bodyPr wrap="square" lIns="68580" tIns="34290" rIns="68580" bIns="34290" rtlCol="0">
            <a:spAutoFit/>
          </a:bodyPr>
          <a:lstStyle/>
          <a:p>
            <a:r>
              <a:rPr lang="zh-CN" altLang="zh-CN" sz="1400" dirty="0"/>
              <a:t>品牌植入一直是非常大的趋势，包括今年我们所看到两大厂的品牌更新</a:t>
            </a:r>
            <a:r>
              <a:rPr lang="en-US" altLang="zh-CN" sz="1400" dirty="0"/>
              <a:t>IBM</a:t>
            </a:r>
            <a:r>
              <a:rPr lang="zh-CN" altLang="zh-CN" sz="1400" dirty="0"/>
              <a:t>和</a:t>
            </a:r>
            <a:r>
              <a:rPr lang="en-US" altLang="zh-CN" sz="1400" dirty="0"/>
              <a:t>UBER</a:t>
            </a:r>
            <a:r>
              <a:rPr lang="zh-CN" altLang="zh-CN" sz="1400" dirty="0"/>
              <a:t>等，都是将品牌核心符号植入设计中，这样的思路在</a:t>
            </a:r>
            <a:r>
              <a:rPr lang="en-US" altLang="zh-CN" sz="1400" dirty="0"/>
              <a:t>2020</a:t>
            </a:r>
            <a:r>
              <a:rPr lang="zh-CN" altLang="zh-CN" sz="1400" dirty="0"/>
              <a:t>年将持</a:t>
            </a:r>
            <a:r>
              <a:rPr lang="zh-CN" altLang="zh-CN" sz="1400" dirty="0" smtClean="0"/>
              <a:t>续会是一个重要表达产品气质和记忆点手法打造思路之一</a:t>
            </a:r>
            <a:r>
              <a:rPr lang="zh-CN" altLang="en-US" sz="1400" dirty="0" smtClean="0"/>
              <a:t>。</a:t>
            </a:r>
            <a:r>
              <a:rPr lang="zh-CN" altLang="zh-CN" sz="1400" dirty="0" smtClean="0"/>
              <a:t> </a:t>
            </a:r>
            <a:endParaRPr kumimoji="1" lang="zh-CN" altLang="en-US" sz="1400" dirty="0"/>
          </a:p>
        </p:txBody>
      </p:sp>
    </p:spTree>
    <p:extLst>
      <p:ext uri="{BB962C8B-B14F-4D97-AF65-F5344CB8AC3E}">
        <p14:creationId xmlns:p14="http://schemas.microsoft.com/office/powerpoint/2010/main" val="91102556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图片 1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78046" y="1739353"/>
            <a:ext cx="860822" cy="319186"/>
          </a:xfrm>
          <a:prstGeom prst="rect">
            <a:avLst/>
          </a:prstGeom>
          <a:noFill/>
          <a:ln>
            <a:noFill/>
          </a:ln>
        </p:spPr>
      </p:pic>
      <p:sp>
        <p:nvSpPr>
          <p:cNvPr id="32" name="矩形 31"/>
          <p:cNvSpPr/>
          <p:nvPr/>
        </p:nvSpPr>
        <p:spPr>
          <a:xfrm>
            <a:off x="2757512" y="3588344"/>
            <a:ext cx="728405" cy="530915"/>
          </a:xfrm>
          <a:prstGeom prst="rect">
            <a:avLst/>
          </a:prstGeom>
        </p:spPr>
        <p:txBody>
          <a:bodyPr wrap="none" lIns="68580" tIns="34290" rIns="68580" bIns="34290">
            <a:spAutoFit/>
          </a:bodyPr>
          <a:lstStyle/>
          <a:p>
            <a:pPr algn="ctr"/>
            <a:r>
              <a:rPr kumimoji="1" lang="zh-CN" altLang="en-US" sz="1500" b="1" dirty="0">
                <a:solidFill>
                  <a:schemeClr val="bg1"/>
                </a:solidFill>
                <a:latin typeface="Hei"/>
                <a:ea typeface="Hei"/>
                <a:cs typeface="Hei"/>
              </a:rPr>
              <a:t>混合式</a:t>
            </a:r>
            <a:endParaRPr kumimoji="1" lang="en-US" altLang="zh-CN" sz="1500" b="1" dirty="0">
              <a:solidFill>
                <a:schemeClr val="bg1"/>
              </a:solidFill>
              <a:latin typeface="Hei"/>
              <a:ea typeface="Hei"/>
              <a:cs typeface="Hei"/>
            </a:endParaRPr>
          </a:p>
          <a:p>
            <a:pPr algn="ctr"/>
            <a:r>
              <a:rPr kumimoji="1" lang="zh-CN" altLang="en-US" sz="1500" b="1" dirty="0">
                <a:solidFill>
                  <a:schemeClr val="bg1"/>
                </a:solidFill>
                <a:latin typeface="Hei"/>
                <a:ea typeface="Hei"/>
                <a:cs typeface="Hei"/>
              </a:rPr>
              <a:t>教学</a:t>
            </a:r>
            <a:endParaRPr kumimoji="1" lang="en-US" altLang="zh-CN" sz="1500" b="1" dirty="0">
              <a:solidFill>
                <a:schemeClr val="bg1"/>
              </a:solidFill>
              <a:latin typeface="Hei"/>
              <a:ea typeface="Hei"/>
              <a:cs typeface="Hei"/>
            </a:endParaRPr>
          </a:p>
        </p:txBody>
      </p:sp>
      <p:sp>
        <p:nvSpPr>
          <p:cNvPr id="2" name="文本框 1"/>
          <p:cNvSpPr txBox="1"/>
          <p:nvPr/>
        </p:nvSpPr>
        <p:spPr>
          <a:xfrm>
            <a:off x="455996" y="902070"/>
            <a:ext cx="3215739" cy="330860"/>
          </a:xfrm>
          <a:prstGeom prst="rect">
            <a:avLst/>
          </a:prstGeom>
          <a:noFill/>
        </p:spPr>
        <p:txBody>
          <a:bodyPr wrap="none" lIns="68580" tIns="34290" rIns="68580" bIns="34290" rtlCol="0">
            <a:spAutoFit/>
          </a:bodyPr>
          <a:lstStyle/>
          <a:p>
            <a:r>
              <a:rPr lang="en-US" altLang="zh-CN" sz="1700" dirty="0"/>
              <a:t> </a:t>
            </a:r>
            <a:r>
              <a:rPr lang="en-US" altLang="zh-CN" sz="1700" dirty="0"/>
              <a:t>1.5.</a:t>
            </a:r>
            <a:r>
              <a:rPr lang="zh-CN" altLang="zh-CN" sz="1700" dirty="0"/>
              <a:t>动态图标</a:t>
            </a:r>
            <a:r>
              <a:rPr lang="zh-CN" altLang="zh-CN" sz="1700" dirty="0"/>
              <a:t>（</a:t>
            </a:r>
            <a:r>
              <a:rPr lang="en-US" altLang="zh-CN" sz="1700" dirty="0"/>
              <a:t>Motion Icon</a:t>
            </a:r>
            <a:r>
              <a:rPr lang="zh-CN" altLang="zh-CN" sz="1700" dirty="0"/>
              <a:t>）</a:t>
            </a:r>
            <a:r>
              <a:rPr lang="zh-CN" altLang="zh-CN" sz="1700" dirty="0"/>
              <a:t>）</a:t>
            </a:r>
            <a:endParaRPr kumimoji="1" lang="zh-CN" altLang="en-US" sz="1700" dirty="0"/>
          </a:p>
        </p:txBody>
      </p:sp>
      <p:pic>
        <p:nvPicPr>
          <p:cNvPr id="7" name="图片 6" descr="timg.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605" y="1383037"/>
            <a:ext cx="2772901" cy="2773757"/>
          </a:xfrm>
          <a:prstGeom prst="rect">
            <a:avLst/>
          </a:prstGeom>
        </p:spPr>
      </p:pic>
      <p:pic>
        <p:nvPicPr>
          <p:cNvPr id="8" name="图片 7" descr="timg22.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19873" y="1348408"/>
            <a:ext cx="2808312" cy="2809179"/>
          </a:xfrm>
          <a:prstGeom prst="rect">
            <a:avLst/>
          </a:prstGeom>
        </p:spPr>
      </p:pic>
      <p:sp>
        <p:nvSpPr>
          <p:cNvPr id="9" name="文本框 8"/>
          <p:cNvSpPr txBox="1"/>
          <p:nvPr/>
        </p:nvSpPr>
        <p:spPr>
          <a:xfrm>
            <a:off x="6408204" y="2968588"/>
            <a:ext cx="2212304" cy="931024"/>
          </a:xfrm>
          <a:prstGeom prst="rect">
            <a:avLst/>
          </a:prstGeom>
          <a:noFill/>
        </p:spPr>
        <p:txBody>
          <a:bodyPr wrap="square" lIns="68580" tIns="34290" rIns="68580" bIns="34290" rtlCol="0">
            <a:spAutoFit/>
          </a:bodyPr>
          <a:lstStyle/>
          <a:p>
            <a:r>
              <a:rPr lang="zh-CN" altLang="zh-CN" sz="1400" dirty="0"/>
              <a:t>动态图标是一个能提升产品体验的方法之一，也是微交互中的一种，它可以增加产品趣味性 </a:t>
            </a:r>
            <a:endParaRPr kumimoji="1" lang="zh-CN" altLang="en-US" sz="1400" dirty="0"/>
          </a:p>
        </p:txBody>
      </p:sp>
    </p:spTree>
    <p:extLst>
      <p:ext uri="{BB962C8B-B14F-4D97-AF65-F5344CB8AC3E}">
        <p14:creationId xmlns:p14="http://schemas.microsoft.com/office/powerpoint/2010/main" val="30927157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6" name="组合 16"/>
          <p:cNvGrpSpPr/>
          <p:nvPr/>
        </p:nvGrpSpPr>
        <p:grpSpPr>
          <a:xfrm>
            <a:off x="1055416" y="1480060"/>
            <a:ext cx="7525103" cy="1525252"/>
            <a:chOff x="2103849" y="1939854"/>
            <a:chExt cx="7492695" cy="1270008"/>
          </a:xfrm>
        </p:grpSpPr>
        <p:sp>
          <p:nvSpPr>
            <p:cNvPr id="2057" name="文本框 17"/>
            <p:cNvSpPr txBox="1">
              <a:spLocks noChangeArrowheads="1"/>
            </p:cNvSpPr>
            <p:nvPr/>
          </p:nvSpPr>
          <p:spPr bwMode="auto">
            <a:xfrm>
              <a:off x="4542908" y="1939854"/>
              <a:ext cx="712380" cy="845696"/>
            </a:xfrm>
            <a:prstGeom prst="rect">
              <a:avLst/>
            </a:prstGeom>
            <a:noFill/>
            <a:ln>
              <a:noFill/>
            </a:ln>
          </p:spPr>
          <p:txBody>
            <a:bodyPr>
              <a:spAutoFit/>
            </a:bodyPr>
            <a:lstStyle/>
            <a:p>
              <a:pPr algn="ctr"/>
              <a:endParaRPr lang="zh-CN" altLang="en-US" sz="6000" dirty="0">
                <a:solidFill>
                  <a:schemeClr val="bg1"/>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2103849" y="2594810"/>
              <a:ext cx="7492695" cy="615052"/>
            </a:xfrm>
            <a:prstGeom prst="rect">
              <a:avLst/>
            </a:prstGeom>
            <a:noFill/>
            <a:ln>
              <a:noFill/>
            </a:ln>
          </p:spPr>
          <p:txBody>
            <a:bodyPr wrap="square">
              <a:spAutoFit/>
            </a:bodyPr>
            <a:lstStyle/>
            <a:p>
              <a:r>
                <a:rPr lang="zh-CN" altLang="zh-CN" sz="1400" dirty="0"/>
                <a:t>在整个互联网大趋势下，研究图标将来的风格走向，做好未雨绸缪，希望以此为开端，大家能发现更好的设计趋势风格，融入产品设计里面，当然趋势是好的，我们运用时候更多需要从产品本身定位出发，产品性格去合理运用设计趋势，提升产品设计品质。</a:t>
              </a:r>
            </a:p>
          </p:txBody>
        </p:sp>
      </p:grpSp>
      <p:sp>
        <p:nvSpPr>
          <p:cNvPr id="3" name="文本框 2"/>
          <p:cNvSpPr txBox="1"/>
          <p:nvPr/>
        </p:nvSpPr>
        <p:spPr>
          <a:xfrm>
            <a:off x="1092067" y="1731238"/>
            <a:ext cx="792525" cy="330860"/>
          </a:xfrm>
          <a:prstGeom prst="rect">
            <a:avLst/>
          </a:prstGeom>
          <a:noFill/>
        </p:spPr>
        <p:txBody>
          <a:bodyPr wrap="none" lIns="68580" tIns="34290" rIns="68580" bIns="34290" rtlCol="0">
            <a:spAutoFit/>
          </a:bodyPr>
          <a:lstStyle/>
          <a:p>
            <a:r>
              <a:rPr kumimoji="1" lang="zh-CN" altLang="en-US" sz="1700" dirty="0">
                <a:solidFill>
                  <a:srgbClr val="404040"/>
                </a:solidFill>
              </a:rPr>
              <a:t>结束语</a:t>
            </a:r>
            <a:endParaRPr kumimoji="1" lang="zh-CN" altLang="en-US" sz="1700" dirty="0">
              <a:solidFill>
                <a:srgbClr val="404040"/>
              </a:solidFill>
            </a:endParaRPr>
          </a:p>
        </p:txBody>
      </p:sp>
      <p:grpSp>
        <p:nvGrpSpPr>
          <p:cNvPr id="8"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1"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3" name="椭圆 1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4"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6" name="椭圆 15"/>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17" name="组合 127"/>
          <p:cNvGrpSpPr/>
          <p:nvPr/>
        </p:nvGrpSpPr>
        <p:grpSpPr>
          <a:xfrm>
            <a:off x="179512" y="592324"/>
            <a:ext cx="538351" cy="5384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0" name="组合 139"/>
          <p:cNvGrpSpPr/>
          <p:nvPr/>
        </p:nvGrpSpPr>
        <p:grpSpPr>
          <a:xfrm>
            <a:off x="536130" y="207710"/>
            <a:ext cx="252447" cy="252491"/>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2" name="椭圆 2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3" name="组合 142"/>
          <p:cNvGrpSpPr/>
          <p:nvPr/>
        </p:nvGrpSpPr>
        <p:grpSpPr>
          <a:xfrm>
            <a:off x="-245124" y="4909"/>
            <a:ext cx="528983" cy="529075"/>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5" name="椭圆 2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grpSp>
        <p:nvGrpSpPr>
          <p:cNvPr id="26" name="组合 148"/>
          <p:cNvGrpSpPr/>
          <p:nvPr/>
        </p:nvGrpSpPr>
        <p:grpSpPr>
          <a:xfrm>
            <a:off x="993251" y="3001"/>
            <a:ext cx="223041" cy="22308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sp>
          <p:nvSpPr>
            <p:cNvPr id="28" name="椭圆 2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思源黑体旧字形 ExtraLight" panose="020B0200000000000000" pitchFamily="34" charset="-128"/>
                <a:ea typeface="思源黑体旧字形 ExtraLight" panose="020B0200000000000000" pitchFamily="34" charset="-128"/>
                <a:cs typeface="+mn-ea"/>
                <a:sym typeface="思源黑体旧字形 ExtraLight" panose="020B0200000000000000" pitchFamily="34" charset="-128"/>
              </a:endParaRPr>
            </a:p>
          </p:txBody>
        </p:sp>
      </p:grpSp>
    </p:spTree>
    <p:extLst>
      <p:ext uri="{BB962C8B-B14F-4D97-AF65-F5344CB8AC3E}">
        <p14:creationId xmlns:p14="http://schemas.microsoft.com/office/powerpoint/2010/main" val="2562977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3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3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26" presetClass="emph" presetSubtype="0" repeatCount="3000" fill="hold" nodeType="withEffect">
                                  <p:stCondLst>
                                    <p:cond delay="600"/>
                                  </p:stCondLst>
                                  <p:childTnLst>
                                    <p:animEffect transition="out" filter="fade">
                                      <p:cBhvr>
                                        <p:cTn id="24" dur="500" tmFilter="0, 0; .2, .5; .8, .5; 1, 0"/>
                                        <p:tgtEl>
                                          <p:spTgt spid="8"/>
                                        </p:tgtEl>
                                      </p:cBhvr>
                                    </p:animEffect>
                                    <p:animScale>
                                      <p:cBhvr>
                                        <p:cTn id="25" dur="250" autoRev="1" fill="hold"/>
                                        <p:tgtEl>
                                          <p:spTgt spid="8"/>
                                        </p:tgtEl>
                                      </p:cBhvr>
                                      <p:by x="105000" y="105000"/>
                                    </p:animScale>
                                  </p:childTnLst>
                                </p:cTn>
                              </p:par>
                              <p:par>
                                <p:cTn id="26" presetID="26" presetClass="emph" presetSubtype="0" repeatCount="3000" fill="hold" nodeType="withEffect">
                                  <p:stCondLst>
                                    <p:cond delay="710"/>
                                  </p:stCondLst>
                                  <p:childTnLst>
                                    <p:animEffect transition="out" filter="fade">
                                      <p:cBhvr>
                                        <p:cTn id="27" dur="500" tmFilter="0, 0; .2, .5; .8, .5; 1, 0"/>
                                        <p:tgtEl>
                                          <p:spTgt spid="14"/>
                                        </p:tgtEl>
                                      </p:cBhvr>
                                    </p:animEffect>
                                    <p:animScale>
                                      <p:cBhvr>
                                        <p:cTn id="28" dur="250" autoRev="1" fill="hold"/>
                                        <p:tgtEl>
                                          <p:spTgt spid="14"/>
                                        </p:tgtEl>
                                      </p:cBhvr>
                                      <p:by x="105000" y="105000"/>
                                    </p:animScale>
                                  </p:childTnLst>
                                </p:cTn>
                              </p:par>
                              <p:par>
                                <p:cTn id="29" presetID="23" presetClass="entr" presetSubtype="528" fill="hold" nodeType="withEffect">
                                  <p:stCondLst>
                                    <p:cond delay="3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3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19572" y="592324"/>
            <a:ext cx="7072845" cy="1454757"/>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zh-CN" sz="1600" dirty="0">
                <a:solidFill>
                  <a:schemeClr val="tx1">
                    <a:lumMod val="75000"/>
                    <a:lumOff val="25000"/>
                  </a:schemeClr>
                </a:solidFill>
              </a:rPr>
              <a:t>图标从广义上讲，是研究人类如何用符号来传达信息，而这些符号包含有记号、图腾、文字、讯号、特定声音、密码、手势等。图标是具有指代意义的具有标识性的图形，它不单单的是一种图形，更是一种标识，能够高度浓缩并快捷传达信息，便于记忆的特性。 </a:t>
            </a:r>
            <a:endParaRPr lang="zh-CN" altLang="zh-CN" sz="1600"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3"/>
          <a:stretch>
            <a:fillRect/>
          </a:stretch>
        </p:blipFill>
        <p:spPr>
          <a:xfrm>
            <a:off x="755576" y="2068488"/>
            <a:ext cx="3060340" cy="2214246"/>
          </a:xfrm>
          <a:prstGeom prst="rect">
            <a:avLst/>
          </a:prstGeom>
        </p:spPr>
      </p:pic>
      <p:pic>
        <p:nvPicPr>
          <p:cNvPr id="6" name="图片 5"/>
          <p:cNvPicPr>
            <a:picLocks noChangeAspect="1"/>
          </p:cNvPicPr>
          <p:nvPr/>
        </p:nvPicPr>
        <p:blipFill>
          <a:blip r:embed="rId4"/>
          <a:stretch>
            <a:fillRect/>
          </a:stretch>
        </p:blipFill>
        <p:spPr>
          <a:xfrm>
            <a:off x="3959932" y="2068488"/>
            <a:ext cx="2160240" cy="2301411"/>
          </a:xfrm>
          <a:prstGeom prst="rect">
            <a:avLst/>
          </a:prstGeom>
        </p:spPr>
      </p:pic>
      <p:pic>
        <p:nvPicPr>
          <p:cNvPr id="7" name="图片 6"/>
          <p:cNvPicPr>
            <a:picLocks noChangeAspect="1"/>
          </p:cNvPicPr>
          <p:nvPr/>
        </p:nvPicPr>
        <p:blipFill>
          <a:blip r:embed="rId5"/>
          <a:stretch>
            <a:fillRect/>
          </a:stretch>
        </p:blipFill>
        <p:spPr>
          <a:xfrm>
            <a:off x="6264188" y="2068488"/>
            <a:ext cx="2241594" cy="2245043"/>
          </a:xfrm>
          <a:prstGeom prst="rect">
            <a:avLst/>
          </a:prstGeom>
        </p:spPr>
      </p:pic>
    </p:spTree>
    <p:extLst>
      <p:ext uri="{BB962C8B-B14F-4D97-AF65-F5344CB8AC3E}">
        <p14:creationId xmlns:p14="http://schemas.microsoft.com/office/powerpoint/2010/main" val="7638862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19572" y="592324"/>
            <a:ext cx="7072845" cy="1284454"/>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zh-CN" sz="1400" dirty="0">
                <a:solidFill>
                  <a:srgbClr val="404040"/>
                </a:solidFill>
              </a:rPr>
              <a:t>界面设计中的图标设计是界面与用户的互动之一，也是用户进行点击选择的直接方式识别性和引导性是图标设计最重要的功能，识别性越高、引导性越强，就越能受到用户的喜爱</a:t>
            </a:r>
            <a:r>
              <a:rPr lang="en-US" altLang="zh-CN" sz="1400" dirty="0">
                <a:solidFill>
                  <a:srgbClr val="404040"/>
                </a:solidFill>
              </a:rPr>
              <a:t>,</a:t>
            </a:r>
            <a:r>
              <a:rPr lang="zh-CN" altLang="zh-CN" sz="1400" dirty="0">
                <a:solidFill>
                  <a:srgbClr val="404040"/>
                </a:solidFill>
              </a:rPr>
              <a:t>在图标设计上应规避设计复杂、会出现视觉错误、理解错误的作品出现。  </a:t>
            </a:r>
            <a:endParaRPr kumimoji="1" lang="zh-CN" altLang="zh-CN" sz="1400" dirty="0">
              <a:solidFill>
                <a:srgbClr val="404040"/>
              </a:solidFill>
              <a:latin typeface="黑体" panose="02010609060101010101" pitchFamily="49" charset="-122"/>
              <a:ea typeface="黑体" panose="02010609060101010101" pitchFamily="49" charset="-122"/>
            </a:endParaRPr>
          </a:p>
          <a:p>
            <a:pPr>
              <a:lnSpc>
                <a:spcPct val="140000"/>
              </a:lnSpc>
            </a:pPr>
            <a:r>
              <a:rPr lang="zh-CN" altLang="zh-CN" sz="1400" dirty="0" smtClean="0">
                <a:solidFill>
                  <a:srgbClr val="404040"/>
                </a:solidFill>
              </a:rPr>
              <a:t> </a:t>
            </a:r>
            <a:endParaRPr lang="zh-CN" altLang="zh-CN" sz="1400" dirty="0">
              <a:solidFill>
                <a:srgbClr val="404040"/>
              </a:solidFill>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3"/>
          <a:stretch>
            <a:fillRect/>
          </a:stretch>
        </p:blipFill>
        <p:spPr>
          <a:xfrm>
            <a:off x="1835696" y="1744452"/>
            <a:ext cx="2556284" cy="2556284"/>
          </a:xfrm>
          <a:prstGeom prst="rect">
            <a:avLst/>
          </a:prstGeom>
        </p:spPr>
      </p:pic>
      <p:pic>
        <p:nvPicPr>
          <p:cNvPr id="9" name="图片 8"/>
          <p:cNvPicPr>
            <a:picLocks noChangeAspect="1"/>
          </p:cNvPicPr>
          <p:nvPr/>
        </p:nvPicPr>
        <p:blipFill>
          <a:blip r:embed="rId4"/>
          <a:stretch>
            <a:fillRect/>
          </a:stretch>
        </p:blipFill>
        <p:spPr>
          <a:xfrm>
            <a:off x="4644008" y="1744452"/>
            <a:ext cx="2592288" cy="2602699"/>
          </a:xfrm>
          <a:prstGeom prst="rect">
            <a:avLst/>
          </a:prstGeom>
        </p:spPr>
      </p:pic>
    </p:spTree>
    <p:extLst>
      <p:ext uri="{BB962C8B-B14F-4D97-AF65-F5344CB8AC3E}">
        <p14:creationId xmlns:p14="http://schemas.microsoft.com/office/powerpoint/2010/main" val="9202962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39222" y="1567580"/>
            <a:ext cx="7729883" cy="958251"/>
          </a:xfrm>
          <a:prstGeom prst="rect">
            <a:avLst/>
          </a:prstGeom>
          <a:noFill/>
        </p:spPr>
        <p:txBody>
          <a:bodyPr wrap="square" lIns="68580" tIns="34290" rIns="68580" bIns="34290" rtlCol="0">
            <a:spAutoFit/>
          </a:bodyPr>
          <a:lstStyle/>
          <a:p>
            <a:pPr>
              <a:lnSpc>
                <a:spcPct val="130000"/>
              </a:lnSpc>
            </a:pPr>
            <a:r>
              <a:rPr lang="zh-CN" altLang="zh-CN" sz="1500" dirty="0"/>
              <a:t>图形化的界面设计是伴随着信息技术的发展而演变来的，图标在图形化的界面设计中，作用十分重要。现代图标设计风格大致可以分为扁平化的设计风格以及拟物化的设计风格两种，而两者之间是相互关联的。 </a:t>
            </a:r>
            <a:endParaRPr kumimoji="1" sz="1500" dirty="0"/>
          </a:p>
        </p:txBody>
      </p:sp>
      <p:sp>
        <p:nvSpPr>
          <p:cNvPr id="7" name="文本框 64"/>
          <p:cNvSpPr txBox="1">
            <a:spLocks noChangeArrowheads="1"/>
          </p:cNvSpPr>
          <p:nvPr/>
        </p:nvSpPr>
        <p:spPr bwMode="auto">
          <a:xfrm>
            <a:off x="935596" y="1204392"/>
            <a:ext cx="2979054" cy="396262"/>
          </a:xfrm>
          <a:prstGeom prst="rect">
            <a:avLst/>
          </a:prstGeom>
          <a:noFill/>
          <a:ln>
            <a:noFill/>
          </a:ln>
        </p:spPr>
        <p:txBody>
          <a:bodyPr wrap="square" lIns="68580" tIns="34290" rIns="68580" bIns="34290">
            <a:spAutoFit/>
          </a:bodyPr>
          <a:lstStyle/>
          <a:p>
            <a:pPr>
              <a:lnSpc>
                <a:spcPct val="130000"/>
              </a:lnSpc>
            </a:pPr>
            <a:r>
              <a:rPr kumimoji="1" lang="zh-CN" altLang="en-US" sz="1700" dirty="0">
                <a:solidFill>
                  <a:srgbClr val="404040"/>
                </a:solidFill>
              </a:rPr>
              <a:t>图标的分类</a:t>
            </a:r>
            <a:endParaRPr kumimoji="1" lang="en-US" altLang="zh-CN" sz="1700" dirty="0">
              <a:solidFill>
                <a:srgbClr val="404040"/>
              </a:solidFill>
            </a:endParaRPr>
          </a:p>
        </p:txBody>
      </p:sp>
      <p:sp>
        <p:nvSpPr>
          <p:cNvPr id="8" name="剪去对角的矩形 7"/>
          <p:cNvSpPr/>
          <p:nvPr/>
        </p:nvSpPr>
        <p:spPr>
          <a:xfrm>
            <a:off x="2204331" y="2849036"/>
            <a:ext cx="2142838" cy="1102383"/>
          </a:xfrm>
          <a:prstGeom prst="snip2DiagRect">
            <a:avLst/>
          </a:prstGeom>
          <a:solidFill>
            <a:srgbClr val="FF6600"/>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t>扁平化图标设计</a:t>
            </a:r>
            <a:endParaRPr lang="zh-CN" altLang="en-US" dirty="0"/>
          </a:p>
        </p:txBody>
      </p:sp>
      <p:sp>
        <p:nvSpPr>
          <p:cNvPr id="9" name="剪去对角的矩形 8"/>
          <p:cNvSpPr/>
          <p:nvPr/>
        </p:nvSpPr>
        <p:spPr>
          <a:xfrm>
            <a:off x="4726171" y="2879443"/>
            <a:ext cx="2215112" cy="1102383"/>
          </a:xfrm>
          <a:prstGeom prst="snip2DiagRect">
            <a:avLst/>
          </a:prstGeom>
          <a:solidFill>
            <a:schemeClr val="accent1">
              <a:lumMod val="75000"/>
            </a:scheme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dirty="0" smtClean="0"/>
              <a:t>拟物化图标设计</a:t>
            </a:r>
            <a:endParaRPr lang="zh-CN" altLang="en-US" dirty="0"/>
          </a:p>
          <a:p>
            <a:pPr algn="ctr"/>
            <a:endParaRPr lang="zh-CN" altLang="en-US" dirty="0"/>
          </a:p>
        </p:txBody>
      </p:sp>
    </p:spTree>
    <p:extLst>
      <p:ext uri="{BB962C8B-B14F-4D97-AF65-F5344CB8AC3E}">
        <p14:creationId xmlns:p14="http://schemas.microsoft.com/office/powerpoint/2010/main" val="343603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71600" y="700336"/>
            <a:ext cx="7729883" cy="1177245"/>
          </a:xfrm>
          <a:prstGeom prst="rect">
            <a:avLst/>
          </a:prstGeom>
          <a:noFill/>
        </p:spPr>
        <p:txBody>
          <a:bodyPr wrap="square" lIns="68580" tIns="34290" rIns="68580" bIns="34290" rtlCol="0">
            <a:spAutoFit/>
          </a:bodyPr>
          <a:lstStyle/>
          <a:p>
            <a:r>
              <a:rPr kumimoji="1" lang="zh-CN" altLang="en-US" sz="1600" dirty="0">
                <a:solidFill>
                  <a:srgbClr val="404040"/>
                </a:solidFill>
              </a:rPr>
              <a:t>扁平化图标的概念</a:t>
            </a:r>
            <a:endParaRPr kumimoji="1" lang="en-US" altLang="zh-CN" sz="1600" dirty="0">
              <a:solidFill>
                <a:srgbClr val="404040"/>
              </a:solidFill>
            </a:endParaRPr>
          </a:p>
          <a:p>
            <a:r>
              <a:rPr lang="zh-CN" altLang="zh-CN" sz="1400" dirty="0">
                <a:solidFill>
                  <a:srgbClr val="404040"/>
                </a:solidFill>
              </a:rPr>
              <a:t>扁平化风格的图标设计在设计上更多的是考虑色彩的搭配和图形的拼接，不再进行过多的色彩渐变运用、高光的应用、阴影的应用，不再过多的运用其他视觉元素的方式，在图标上直接进行互补色或同色系变化的色块运用，能让用户更为直接的感受到其视觉含义，正是因为这种处理方式，让用户的视觉中心更加集中，不再受到其他的视觉元素影响。 </a:t>
            </a:r>
            <a:endParaRPr kumimoji="1" lang="zh-CN" altLang="en-US" sz="1400" dirty="0">
              <a:solidFill>
                <a:srgbClr val="404040"/>
              </a:solidFill>
            </a:endParaRPr>
          </a:p>
        </p:txBody>
      </p:sp>
      <p:pic>
        <p:nvPicPr>
          <p:cNvPr id="10" name="officeArt object"/>
          <p:cNvPicPr/>
          <p:nvPr/>
        </p:nvPicPr>
        <p:blipFill>
          <a:blip r:embed="rId3">
            <a:extLst/>
          </a:blip>
          <a:stretch>
            <a:fillRect/>
          </a:stretch>
        </p:blipFill>
        <p:spPr>
          <a:xfrm>
            <a:off x="1331640" y="1888468"/>
            <a:ext cx="2677542" cy="2595358"/>
          </a:xfrm>
          <a:prstGeom prst="rect">
            <a:avLst/>
          </a:prstGeom>
          <a:ln w="12700" cap="flat">
            <a:noFill/>
            <a:miter lim="400000"/>
          </a:ln>
          <a:effectLst/>
        </p:spPr>
      </p:pic>
      <p:pic>
        <p:nvPicPr>
          <p:cNvPr id="11" name="图片 10"/>
          <p:cNvPicPr>
            <a:picLocks noChangeAspect="1"/>
          </p:cNvPicPr>
          <p:nvPr/>
        </p:nvPicPr>
        <p:blipFill>
          <a:blip r:embed="rId4"/>
          <a:stretch>
            <a:fillRect/>
          </a:stretch>
        </p:blipFill>
        <p:spPr>
          <a:xfrm>
            <a:off x="4139952" y="1924472"/>
            <a:ext cx="3276364" cy="2556284"/>
          </a:xfrm>
          <a:prstGeom prst="rect">
            <a:avLst/>
          </a:prstGeom>
        </p:spPr>
      </p:pic>
    </p:spTree>
    <p:extLst>
      <p:ext uri="{BB962C8B-B14F-4D97-AF65-F5344CB8AC3E}">
        <p14:creationId xmlns:p14="http://schemas.microsoft.com/office/powerpoint/2010/main" val="279423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71600" y="700336"/>
            <a:ext cx="7729883" cy="746358"/>
          </a:xfrm>
          <a:prstGeom prst="rect">
            <a:avLst/>
          </a:prstGeom>
          <a:noFill/>
        </p:spPr>
        <p:txBody>
          <a:bodyPr wrap="square" lIns="68580" tIns="34290" rIns="68580" bIns="34290" rtlCol="0">
            <a:spAutoFit/>
          </a:bodyPr>
          <a:lstStyle/>
          <a:p>
            <a:r>
              <a:rPr kumimoji="1" lang="zh-CN" altLang="en-US" sz="1600" dirty="0">
                <a:solidFill>
                  <a:srgbClr val="404040"/>
                </a:solidFill>
              </a:rPr>
              <a:t>扁平化图标</a:t>
            </a:r>
            <a:r>
              <a:rPr kumimoji="1" lang="zh-CN" altLang="en-US" sz="1600" dirty="0" smtClean="0">
                <a:solidFill>
                  <a:srgbClr val="404040"/>
                </a:solidFill>
              </a:rPr>
              <a:t>的</a:t>
            </a:r>
            <a:r>
              <a:rPr kumimoji="1" lang="zh-CN" altLang="en-US" sz="1600" dirty="0" smtClean="0">
                <a:solidFill>
                  <a:srgbClr val="404040"/>
                </a:solidFill>
              </a:rPr>
              <a:t>优势</a:t>
            </a:r>
            <a:endParaRPr kumimoji="1" lang="en-US" altLang="zh-CN" sz="1600" dirty="0" smtClean="0">
              <a:solidFill>
                <a:srgbClr val="404040"/>
              </a:solidFill>
            </a:endParaRPr>
          </a:p>
          <a:p>
            <a:r>
              <a:rPr lang="zh-CN" altLang="zh-CN" sz="1400" dirty="0" smtClean="0">
                <a:solidFill>
                  <a:srgbClr val="404040"/>
                </a:solidFill>
              </a:rPr>
              <a:t>其一是视觉表现效果较</a:t>
            </a:r>
            <a:r>
              <a:rPr lang="zh-CN" altLang="zh-CN" sz="1400" dirty="0">
                <a:solidFill>
                  <a:srgbClr val="404040"/>
                </a:solidFill>
              </a:rPr>
              <a:t>好；其二是在进行</a:t>
            </a:r>
            <a:r>
              <a:rPr lang="en-US" altLang="zh-CN" sz="1400" dirty="0">
                <a:solidFill>
                  <a:srgbClr val="404040"/>
                </a:solidFill>
              </a:rPr>
              <a:t>app</a:t>
            </a:r>
            <a:r>
              <a:rPr lang="zh-CN" altLang="zh-CN" sz="1400" dirty="0">
                <a:solidFill>
                  <a:srgbClr val="404040"/>
                </a:solidFill>
              </a:rPr>
              <a:t>应用时，将图标降低像素后在界面中受到的视觉影响也较小，使用方便；其三是和界面整体风格容易搭配，视觉效果能较为融洽的进行统一。 </a:t>
            </a:r>
            <a:endParaRPr kumimoji="1" lang="zh-CN" altLang="en-US" sz="1400" dirty="0">
              <a:solidFill>
                <a:srgbClr val="404040"/>
              </a:solidFill>
            </a:endParaRPr>
          </a:p>
        </p:txBody>
      </p:sp>
      <p:pic>
        <p:nvPicPr>
          <p:cNvPr id="5" name="图片 4"/>
          <p:cNvPicPr>
            <a:picLocks noChangeAspect="1"/>
          </p:cNvPicPr>
          <p:nvPr/>
        </p:nvPicPr>
        <p:blipFill>
          <a:blip r:embed="rId3"/>
          <a:stretch>
            <a:fillRect/>
          </a:stretch>
        </p:blipFill>
        <p:spPr>
          <a:xfrm>
            <a:off x="791580" y="1708448"/>
            <a:ext cx="3929362" cy="3049916"/>
          </a:xfrm>
          <a:prstGeom prst="rect">
            <a:avLst/>
          </a:prstGeom>
        </p:spPr>
      </p:pic>
      <p:pic>
        <p:nvPicPr>
          <p:cNvPr id="7" name="图片 6"/>
          <p:cNvPicPr>
            <a:picLocks noChangeAspect="1"/>
          </p:cNvPicPr>
          <p:nvPr/>
        </p:nvPicPr>
        <p:blipFill>
          <a:blip r:embed="rId4"/>
          <a:stretch>
            <a:fillRect/>
          </a:stretch>
        </p:blipFill>
        <p:spPr>
          <a:xfrm>
            <a:off x="4644008" y="1708448"/>
            <a:ext cx="4300507" cy="3042145"/>
          </a:xfrm>
          <a:prstGeom prst="rect">
            <a:avLst/>
          </a:prstGeom>
        </p:spPr>
      </p:pic>
    </p:spTree>
    <p:extLst>
      <p:ext uri="{BB962C8B-B14F-4D97-AF65-F5344CB8AC3E}">
        <p14:creationId xmlns:p14="http://schemas.microsoft.com/office/powerpoint/2010/main" val="275736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71600" y="700336"/>
            <a:ext cx="7729883" cy="1097224"/>
          </a:xfrm>
          <a:prstGeom prst="rect">
            <a:avLst/>
          </a:prstGeom>
          <a:noFill/>
        </p:spPr>
        <p:txBody>
          <a:bodyPr wrap="square" lIns="68580" tIns="34290" rIns="68580" bIns="34290" rtlCol="0">
            <a:spAutoFit/>
          </a:bodyPr>
          <a:lstStyle/>
          <a:p>
            <a:pPr>
              <a:lnSpc>
                <a:spcPct val="130000"/>
              </a:lnSpc>
            </a:pPr>
            <a:r>
              <a:rPr kumimoji="1" lang="zh-CN" altLang="en-US" sz="2000" dirty="0"/>
              <a:t>拟物化图标的概念</a:t>
            </a:r>
            <a:endParaRPr kumimoji="1" lang="en-US" altLang="zh-CN" sz="2000" dirty="0"/>
          </a:p>
          <a:p>
            <a:pPr>
              <a:lnSpc>
                <a:spcPct val="130000"/>
              </a:lnSpc>
            </a:pPr>
            <a:r>
              <a:rPr lang="zh-CN" altLang="zh-CN" sz="1600" dirty="0"/>
              <a:t>拟物化风格图标设计其实是将具象形图标和扁平化设计风格相结合的产物，是设计师将收集到的符合创意及图标设计要求具象性事物进行色块的提炼而成 </a:t>
            </a:r>
            <a:r>
              <a:rPr lang="zh-CN" altLang="en-US" sz="1600" dirty="0"/>
              <a:t>。</a:t>
            </a:r>
            <a:endParaRPr kumimoji="1" lang="en-US" altLang="zh-CN" sz="1600" dirty="0"/>
          </a:p>
        </p:txBody>
      </p:sp>
      <p:pic>
        <p:nvPicPr>
          <p:cNvPr id="5" name="图片 4"/>
          <p:cNvPicPr>
            <a:picLocks noChangeAspect="1"/>
          </p:cNvPicPr>
          <p:nvPr/>
        </p:nvPicPr>
        <p:blipFill>
          <a:blip r:embed="rId3"/>
          <a:stretch>
            <a:fillRect/>
          </a:stretch>
        </p:blipFill>
        <p:spPr>
          <a:xfrm>
            <a:off x="1043608" y="1924472"/>
            <a:ext cx="2449696" cy="2449696"/>
          </a:xfrm>
          <a:prstGeom prst="rect">
            <a:avLst/>
          </a:prstGeom>
        </p:spPr>
      </p:pic>
      <p:pic>
        <p:nvPicPr>
          <p:cNvPr id="7" name="图片 6"/>
          <p:cNvPicPr>
            <a:picLocks noChangeAspect="1"/>
          </p:cNvPicPr>
          <p:nvPr/>
        </p:nvPicPr>
        <p:blipFill>
          <a:blip r:embed="rId4"/>
          <a:stretch>
            <a:fillRect/>
          </a:stretch>
        </p:blipFill>
        <p:spPr>
          <a:xfrm>
            <a:off x="3491881" y="1924472"/>
            <a:ext cx="5256584" cy="2422290"/>
          </a:xfrm>
          <a:prstGeom prst="rect">
            <a:avLst/>
          </a:prstGeom>
        </p:spPr>
      </p:pic>
    </p:spTree>
    <p:extLst>
      <p:ext uri="{BB962C8B-B14F-4D97-AF65-F5344CB8AC3E}">
        <p14:creationId xmlns:p14="http://schemas.microsoft.com/office/powerpoint/2010/main" val="275736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99592" y="628328"/>
            <a:ext cx="7729883" cy="1178784"/>
          </a:xfrm>
          <a:prstGeom prst="rect">
            <a:avLst/>
          </a:prstGeom>
          <a:noFill/>
        </p:spPr>
        <p:txBody>
          <a:bodyPr wrap="square" lIns="68580" tIns="34290" rIns="68580" bIns="34290" rtlCol="0">
            <a:spAutoFit/>
          </a:bodyPr>
          <a:lstStyle/>
          <a:p>
            <a:pPr>
              <a:lnSpc>
                <a:spcPct val="130000"/>
              </a:lnSpc>
            </a:pPr>
            <a:r>
              <a:rPr kumimoji="1" lang="zh-CN" altLang="en-US" sz="1400" dirty="0"/>
              <a:t>半拟物化图标的概念</a:t>
            </a:r>
            <a:endParaRPr kumimoji="1" lang="en-US" altLang="zh-CN" sz="1400" dirty="0"/>
          </a:p>
          <a:p>
            <a:pPr>
              <a:lnSpc>
                <a:spcPct val="130000"/>
              </a:lnSpc>
            </a:pPr>
            <a:r>
              <a:rPr lang="zh-CN" altLang="zh-CN" sz="1400" dirty="0"/>
              <a:t>半拟物风格图标是指在拟物化风格上进行升华处理，在画面的层次上进行删减，完全不运用阴影效果，在色彩的处理上也去掉了渐变效果，在素材的纹样上也去掉了肌理感，可以说更倾向于扁平化风格图标</a:t>
            </a:r>
            <a:endParaRPr kumimoji="1" lang="zh-CN" altLang="en-US" sz="1400" dirty="0">
              <a:solidFill>
                <a:srgbClr val="404040"/>
              </a:solidFill>
            </a:endParaRPr>
          </a:p>
        </p:txBody>
      </p:sp>
      <p:pic>
        <p:nvPicPr>
          <p:cNvPr id="5" name="图片 4" descr="半拟物.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88" y="1960476"/>
            <a:ext cx="5228467" cy="2660466"/>
          </a:xfrm>
          <a:prstGeom prst="rect">
            <a:avLst/>
          </a:prstGeom>
        </p:spPr>
      </p:pic>
      <p:pic>
        <p:nvPicPr>
          <p:cNvPr id="7" name="图片 6" descr="半拟物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8164" y="1960476"/>
            <a:ext cx="2675077" cy="2646172"/>
          </a:xfrm>
          <a:prstGeom prst="rect">
            <a:avLst/>
          </a:prstGeom>
        </p:spPr>
      </p:pic>
    </p:spTree>
    <p:extLst>
      <p:ext uri="{BB962C8B-B14F-4D97-AF65-F5344CB8AC3E}">
        <p14:creationId xmlns:p14="http://schemas.microsoft.com/office/powerpoint/2010/main" val="275736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6" name="组合 16"/>
          <p:cNvGrpSpPr/>
          <p:nvPr/>
        </p:nvGrpSpPr>
        <p:grpSpPr>
          <a:xfrm>
            <a:off x="0" y="2428528"/>
            <a:ext cx="9144000" cy="1015663"/>
            <a:chOff x="-164214" y="1939854"/>
            <a:chExt cx="12190255" cy="1353560"/>
          </a:xfrm>
        </p:grpSpPr>
        <p:sp>
          <p:nvSpPr>
            <p:cNvPr id="2057" name="文本框 17"/>
            <p:cNvSpPr txBox="1">
              <a:spLocks noChangeArrowheads="1"/>
            </p:cNvSpPr>
            <p:nvPr/>
          </p:nvSpPr>
          <p:spPr bwMode="auto">
            <a:xfrm>
              <a:off x="4542908" y="1939854"/>
              <a:ext cx="712379" cy="1353560"/>
            </a:xfrm>
            <a:prstGeom prst="rect">
              <a:avLst/>
            </a:prstGeom>
            <a:noFill/>
            <a:ln>
              <a:noFill/>
            </a:ln>
          </p:spPr>
          <p:txBody>
            <a:bodyPr>
              <a:spAutoFit/>
            </a:bodyPr>
            <a:lstStyle/>
            <a:p>
              <a:pPr algn="ctr"/>
              <a:endParaRPr lang="zh-CN" altLang="en-US" sz="6000" dirty="0">
                <a:solidFill>
                  <a:srgbClr val="404040"/>
                </a:solidFill>
                <a:latin typeface="方正清刻本悦宋简体" pitchFamily="2" charset="-122"/>
                <a:ea typeface="方正清刻本悦宋简体" pitchFamily="2" charset="-122"/>
              </a:endParaRPr>
            </a:p>
          </p:txBody>
        </p:sp>
        <p:sp>
          <p:nvSpPr>
            <p:cNvPr id="2061" name="文本框 21"/>
            <p:cNvSpPr txBox="1">
              <a:spLocks noChangeArrowheads="1"/>
            </p:cNvSpPr>
            <p:nvPr/>
          </p:nvSpPr>
          <p:spPr bwMode="auto">
            <a:xfrm>
              <a:off x="-164214" y="1975562"/>
              <a:ext cx="12190255" cy="615255"/>
            </a:xfrm>
            <a:prstGeom prst="rect">
              <a:avLst/>
            </a:prstGeom>
            <a:noFill/>
            <a:ln>
              <a:noFill/>
            </a:ln>
          </p:spPr>
          <p:txBody>
            <a:bodyPr wrap="square">
              <a:spAutoFit/>
            </a:bodyPr>
            <a:lstStyle/>
            <a:p>
              <a:pPr algn="ctr"/>
              <a:r>
                <a:rPr lang="zh-CN" altLang="en-US" sz="2400" b="1" dirty="0">
                  <a:solidFill>
                    <a:srgbClr val="404040"/>
                  </a:solidFill>
                  <a:latin typeface="黑体" panose="02010609060101010101" pitchFamily="49" charset="-122"/>
                  <a:ea typeface="黑体" panose="02010609060101010101" pitchFamily="49" charset="-122"/>
                </a:rPr>
                <a:t>知识点</a:t>
              </a:r>
              <a:r>
                <a:rPr lang="en-US" altLang="zh-CN" sz="2400" b="1" dirty="0">
                  <a:solidFill>
                    <a:srgbClr val="404040"/>
                  </a:solidFill>
                  <a:latin typeface="黑体" panose="02010609060101010101" pitchFamily="49" charset="-122"/>
                  <a:ea typeface="黑体" panose="02010609060101010101" pitchFamily="49" charset="-122"/>
                </a:rPr>
                <a:t>2:</a:t>
              </a:r>
              <a:r>
                <a:rPr lang="zh-CN" altLang="en-US" sz="2400" b="1" dirty="0">
                  <a:solidFill>
                    <a:srgbClr val="404040"/>
                  </a:solidFill>
                  <a:latin typeface="黑体" panose="02010609060101010101" pitchFamily="49" charset="-122"/>
                  <a:ea typeface="黑体" panose="02010609060101010101" pitchFamily="49" charset="-122"/>
                </a:rPr>
                <a:t>图标的发展趋势</a:t>
              </a:r>
            </a:p>
          </p:txBody>
        </p:sp>
      </p:grpSp>
      <p:cxnSp>
        <p:nvCxnSpPr>
          <p:cNvPr id="10" name="直线连接符 9"/>
          <p:cNvCxnSpPr/>
          <p:nvPr/>
        </p:nvCxnSpPr>
        <p:spPr>
          <a:xfrm flipV="1">
            <a:off x="1403648" y="3040596"/>
            <a:ext cx="6221822" cy="20271"/>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957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ljrzjgmu">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TotalTime>
  <Words>448</Words>
  <Application>Microsoft Macintosh PowerPoint</Application>
  <PresentationFormat>自定义</PresentationFormat>
  <Paragraphs>80</Paragraphs>
  <Slides>15</Slides>
  <Notes>15</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微粒体总结</dc:title>
  <dc:creator>Administrator</dc:creator>
  <cp:lastModifiedBy>Microsoft Office 用户</cp:lastModifiedBy>
  <cp:revision>243</cp:revision>
  <dcterms:created xsi:type="dcterms:W3CDTF">2019-11-26T06:12:02Z</dcterms:created>
  <dcterms:modified xsi:type="dcterms:W3CDTF">2020-01-07T23:00:18Z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2052-1.5.2.2273</vt:lpwstr>
  </property>
</Properties>
</file>