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2" r:id="rId3"/>
    <p:sldId id="293" r:id="rId5"/>
    <p:sldId id="287" r:id="rId6"/>
    <p:sldId id="278" r:id="rId7"/>
    <p:sldId id="322" r:id="rId8"/>
    <p:sldId id="317" r:id="rId9"/>
    <p:sldId id="318" r:id="rId10"/>
    <p:sldId id="308" r:id="rId11"/>
    <p:sldId id="309" r:id="rId12"/>
    <p:sldId id="319" r:id="rId13"/>
    <p:sldId id="320" r:id="rId14"/>
    <p:sldId id="312" r:id="rId15"/>
    <p:sldId id="310" r:id="rId16"/>
    <p:sldId id="311" r:id="rId17"/>
    <p:sldId id="306" r:id="rId18"/>
  </p:sldIdLst>
  <p:sldSz cx="9144000" cy="514477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FEF"/>
    <a:srgbClr val="123E61"/>
    <a:srgbClr val="14436A"/>
    <a:srgbClr val="A6A6A6"/>
    <a:srgbClr val="0B25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2" d="100"/>
          <a:sy n="112" d="100"/>
        </p:scale>
        <p:origin x="-448" y="-304"/>
      </p:cViewPr>
      <p:guideLst>
        <p:guide orient="horz" pos="1660"/>
        <p:guide pos="289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4" d="100"/>
        <a:sy n="174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4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8A863E-D442-44F9-9BD6-E000583D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9AA98F-6474-4A59-A3C8-82662F36626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9AA98F-6474-4A59-A3C8-82662F3662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313"/>
            <a:ext cx="7772400" cy="110285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550"/>
            <a:ext cx="6400800" cy="13148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829"/>
            <a:ext cx="2057400" cy="329309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829"/>
            <a:ext cx="6019800" cy="329309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86119" y="4788104"/>
            <a:ext cx="410853" cy="273929"/>
          </a:xfrm>
          <a:prstGeom prst="rect">
            <a:avLst/>
          </a:prstGeom>
        </p:spPr>
        <p:txBody>
          <a:bodyPr/>
          <a:lstStyle/>
          <a:p>
            <a:fld id="{ECB62A96-75BD-4D1B-A9DE-49026C62D5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8000" y="331573"/>
            <a:ext cx="3276600" cy="2313387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966029" y="2851969"/>
            <a:ext cx="3383973" cy="323935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15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966029" y="3289953"/>
            <a:ext cx="3383973" cy="17139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81376" y="3614484"/>
            <a:ext cx="3366029" cy="115300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196"/>
            <a:ext cx="7772400" cy="102187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708"/>
            <a:ext cx="7772400" cy="11254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391"/>
            <a:ext cx="4038600" cy="25475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391"/>
            <a:ext cx="4038600" cy="25475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690"/>
            <a:ext cx="4040188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60"/>
            <a:ext cx="4040188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690"/>
            <a:ext cx="4041775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660"/>
            <a:ext cx="4041775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9"/>
          <p:cNvSpPr txBox="1"/>
          <p:nvPr userDrawn="1"/>
        </p:nvSpPr>
        <p:spPr>
          <a:xfrm>
            <a:off x="952374" y="230638"/>
            <a:ext cx="1963442" cy="267374"/>
          </a:xfrm>
          <a:prstGeom prst="rect">
            <a:avLst/>
          </a:prstGeom>
          <a:noFill/>
        </p:spPr>
        <p:txBody>
          <a:bodyPr wrap="square" lIns="51428" tIns="25714" rIns="51428" bIns="25714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图标设计创意思维</a:t>
            </a:r>
            <a:r>
              <a:rPr lang="zh-CN" altLang="zh-CN" sz="14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1006366" y="500751"/>
            <a:ext cx="7291077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124"/>
          <p:cNvGrpSpPr/>
          <p:nvPr userDrawn="1"/>
        </p:nvGrpSpPr>
        <p:grpSpPr>
          <a:xfrm>
            <a:off x="8427406" y="344680"/>
            <a:ext cx="193989" cy="175003"/>
            <a:chOff x="3720691" y="2824413"/>
            <a:chExt cx="1341120" cy="1209172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9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0" name="组合 39"/>
          <p:cNvGrpSpPr/>
          <p:nvPr userDrawn="1"/>
        </p:nvGrpSpPr>
        <p:grpSpPr>
          <a:xfrm>
            <a:off x="431078" y="156138"/>
            <a:ext cx="474113" cy="427710"/>
            <a:chOff x="5446701" y="1360245"/>
            <a:chExt cx="632315" cy="570104"/>
          </a:xfrm>
        </p:grpSpPr>
        <p:sp>
          <p:nvSpPr>
            <p:cNvPr id="14" name="Freeform 5"/>
            <p:cNvSpPr/>
            <p:nvPr/>
          </p:nvSpPr>
          <p:spPr bwMode="auto">
            <a:xfrm rot="1855731">
              <a:off x="5446701" y="1360245"/>
              <a:ext cx="632315" cy="5701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accent1">
                  <a:lumMod val="75000"/>
                </a:schemeClr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15" name="KSO_Shape"/>
          <p:cNvSpPr/>
          <p:nvPr userDrawn="1"/>
        </p:nvSpPr>
        <p:spPr bwMode="auto">
          <a:xfrm>
            <a:off x="536470" y="259077"/>
            <a:ext cx="256877" cy="21846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71" tIns="34285" rIns="68571" bIns="34285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1C666E"/>
              </a:solidFill>
              <a:latin typeface="方正黑体简体" panose="02010601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851"/>
            <a:ext cx="3008313" cy="87180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51"/>
            <a:ext cx="5111750" cy="439119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658"/>
            <a:ext cx="3008313" cy="35193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561"/>
            <a:ext cx="5486400" cy="42518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723"/>
            <a:ext cx="5486400" cy="30870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746"/>
            <a:ext cx="5486400" cy="6038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jpe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521"/>
            <a:ext cx="8229600" cy="3395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defRPr>
            </a:lvl1pPr>
          </a:lstStyle>
          <a:p>
            <a:fld id="{F49ED60E-3B8D-47C1-9682-1C12509BF99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defRPr>
            </a:lvl1pPr>
          </a:lstStyle>
          <a:p>
            <a:fld id="{A24B006D-818D-47B3-9EBE-C5AB269A17AF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gradFill>
            <a:gsLst>
              <a:gs pos="52100">
                <a:srgbClr val="EFEFEF"/>
              </a:gs>
              <a:gs pos="0">
                <a:srgbClr val="EFEFEF"/>
              </a:gs>
              <a:gs pos="100000">
                <a:srgbClr val="EFEFE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方正黑体简体" panose="02010601030101010101" pitchFamily="2" charset="-122"/>
          <a:ea typeface="方正黑体简体" panose="02010601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方正黑体简体" panose="02010601030101010101" pitchFamily="2" charset="-122"/>
          <a:ea typeface="方正黑体简体" panose="02010601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方正黑体简体" panose="02010601030101010101" pitchFamily="2" charset="-122"/>
          <a:ea typeface="方正黑体简体" panose="02010601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方正黑体简体" panose="02010601030101010101" pitchFamily="2" charset="-122"/>
          <a:ea typeface="方正黑体简体" panose="02010601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方正黑体简体" panose="02010601030101010101" pitchFamily="2" charset="-122"/>
          <a:ea typeface="方正黑体简体" panose="02010601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方正黑体简体" panose="02010601030101010101" pitchFamily="2" charset="-122"/>
          <a:ea typeface="方正黑体简体" panose="02010601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microsoft.com/office/2007/relationships/hdphoto" Target="../media/image22.wdp"/><Relationship Id="rId7" Type="http://schemas.openxmlformats.org/officeDocument/2006/relationships/image" Target="../media/image21.png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0" Type="http://schemas.openxmlformats.org/officeDocument/2006/relationships/notesSlide" Target="../notesSlides/notesSlide10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124"/>
          <p:cNvGrpSpPr/>
          <p:nvPr/>
        </p:nvGrpSpPr>
        <p:grpSpPr>
          <a:xfrm>
            <a:off x="6264188" y="3796680"/>
            <a:ext cx="1152128" cy="115232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75" name="组合 127"/>
          <p:cNvGrpSpPr/>
          <p:nvPr/>
        </p:nvGrpSpPr>
        <p:grpSpPr>
          <a:xfrm>
            <a:off x="4752020" y="4367240"/>
            <a:ext cx="786092" cy="7862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78" name="组合 130"/>
          <p:cNvGrpSpPr/>
          <p:nvPr/>
        </p:nvGrpSpPr>
        <p:grpSpPr>
          <a:xfrm>
            <a:off x="5436689" y="4921761"/>
            <a:ext cx="746998" cy="7471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81" name="组合 133"/>
          <p:cNvGrpSpPr/>
          <p:nvPr/>
        </p:nvGrpSpPr>
        <p:grpSpPr>
          <a:xfrm>
            <a:off x="7758789" y="4731882"/>
            <a:ext cx="540868" cy="54096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2" name="同心圆 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84" name="组合 136"/>
          <p:cNvGrpSpPr/>
          <p:nvPr/>
        </p:nvGrpSpPr>
        <p:grpSpPr>
          <a:xfrm>
            <a:off x="766439" y="5040489"/>
            <a:ext cx="588755" cy="588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87" name="组合 139"/>
          <p:cNvGrpSpPr/>
          <p:nvPr/>
        </p:nvGrpSpPr>
        <p:grpSpPr>
          <a:xfrm>
            <a:off x="3962506" y="4529853"/>
            <a:ext cx="252447" cy="252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同心圆 8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90" name="组合 142"/>
          <p:cNvGrpSpPr/>
          <p:nvPr/>
        </p:nvGrpSpPr>
        <p:grpSpPr>
          <a:xfrm>
            <a:off x="3181252" y="4327052"/>
            <a:ext cx="528983" cy="5290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1" name="同心圆 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93" name="组合 145"/>
          <p:cNvGrpSpPr/>
          <p:nvPr/>
        </p:nvGrpSpPr>
        <p:grpSpPr>
          <a:xfrm>
            <a:off x="8325922" y="3796680"/>
            <a:ext cx="1636155" cy="16364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4" name="同心圆 9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96" name="组合 148"/>
          <p:cNvGrpSpPr/>
          <p:nvPr/>
        </p:nvGrpSpPr>
        <p:grpSpPr>
          <a:xfrm>
            <a:off x="4419627" y="4325144"/>
            <a:ext cx="223041" cy="2230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7" name="同心圆 9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99" name="组合 151"/>
          <p:cNvGrpSpPr/>
          <p:nvPr/>
        </p:nvGrpSpPr>
        <p:grpSpPr>
          <a:xfrm>
            <a:off x="1943138" y="4706145"/>
            <a:ext cx="962576" cy="9627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0" name="同心圆 9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02" name="组合 154"/>
          <p:cNvGrpSpPr/>
          <p:nvPr/>
        </p:nvGrpSpPr>
        <p:grpSpPr>
          <a:xfrm>
            <a:off x="1275194" y="4606645"/>
            <a:ext cx="520102" cy="52019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3" name="同心圆 10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05" name="组合 157"/>
          <p:cNvGrpSpPr/>
          <p:nvPr/>
        </p:nvGrpSpPr>
        <p:grpSpPr>
          <a:xfrm>
            <a:off x="323528" y="3976700"/>
            <a:ext cx="788534" cy="78867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6" name="同心圆 10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08" name="组合 160"/>
          <p:cNvGrpSpPr/>
          <p:nvPr/>
        </p:nvGrpSpPr>
        <p:grpSpPr>
          <a:xfrm>
            <a:off x="117144" y="4738452"/>
            <a:ext cx="158410" cy="1584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9" name="同心圆 10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pic>
        <p:nvPicPr>
          <p:cNvPr id="50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118" y="880356"/>
            <a:ext cx="1295919" cy="129614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pic>
        <p:nvPicPr>
          <p:cNvPr id="5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361" y="880356"/>
            <a:ext cx="1295919" cy="129614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pic>
        <p:nvPicPr>
          <p:cNvPr id="5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1" y="880356"/>
            <a:ext cx="1295919" cy="129614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pic>
        <p:nvPicPr>
          <p:cNvPr id="53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634" y="880356"/>
            <a:ext cx="1295919" cy="129614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sp>
        <p:nvSpPr>
          <p:cNvPr id="54" name="99         _4"/>
          <p:cNvSpPr/>
          <p:nvPr/>
        </p:nvSpPr>
        <p:spPr>
          <a:xfrm>
            <a:off x="3614234" y="2752564"/>
            <a:ext cx="686242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图标设计的</a:t>
            </a:r>
            <a:r>
              <a:rPr kumimoji="1"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方法</a:t>
            </a:r>
            <a:endParaRPr kumimoji="1"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5" name="8      _6"/>
          <p:cNvSpPr txBox="1"/>
          <p:nvPr/>
        </p:nvSpPr>
        <p:spPr>
          <a:xfrm>
            <a:off x="2087724" y="1119027"/>
            <a:ext cx="665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界</a:t>
            </a:r>
            <a:endParaRPr lang="zh-CN" altLang="en-US" sz="4400" b="1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sp>
        <p:nvSpPr>
          <p:cNvPr id="56" name="6        _9"/>
          <p:cNvSpPr txBox="1"/>
          <p:nvPr/>
        </p:nvSpPr>
        <p:spPr>
          <a:xfrm>
            <a:off x="4736506" y="1119027"/>
            <a:ext cx="665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设</a:t>
            </a:r>
            <a:endParaRPr lang="zh-CN" altLang="en-US" sz="4400" b="1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sp>
        <p:nvSpPr>
          <p:cNvPr id="57" name="4       _11"/>
          <p:cNvSpPr txBox="1"/>
          <p:nvPr/>
        </p:nvSpPr>
        <p:spPr>
          <a:xfrm>
            <a:off x="6057705" y="1155031"/>
            <a:ext cx="665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计</a:t>
            </a:r>
            <a:endParaRPr lang="zh-CN" altLang="en-US" sz="4400" b="1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sp>
        <p:nvSpPr>
          <p:cNvPr id="58" name="8      _6"/>
          <p:cNvSpPr txBox="1"/>
          <p:nvPr/>
        </p:nvSpPr>
        <p:spPr>
          <a:xfrm>
            <a:off x="3419872" y="1119027"/>
            <a:ext cx="665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面</a:t>
            </a:r>
            <a:endParaRPr lang="zh-CN" altLang="en-US" sz="4400" b="1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75656" y="844352"/>
            <a:ext cx="882700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 smtClean="0">
                <a:solidFill>
                  <a:srgbClr val="123E61"/>
                </a:solidFill>
                <a:latin typeface="Heiti SC Light"/>
                <a:ea typeface="Heiti SC Light"/>
                <a:cs typeface="Heiti SC Light"/>
                <a:sym typeface="+mn-ea"/>
              </a:rPr>
              <a:t>示范：</a:t>
            </a:r>
            <a:endParaRPr lang="zh-CN" altLang="en-US" dirty="0" smtClean="0">
              <a:solidFill>
                <a:srgbClr val="123E61"/>
              </a:solidFill>
              <a:latin typeface="Heiti SC Light"/>
              <a:ea typeface="Heiti SC Light"/>
              <a:cs typeface="Heiti SC Light"/>
              <a:sym typeface="+mn-ea"/>
            </a:endParaRPr>
          </a:p>
        </p:txBody>
      </p:sp>
      <p:grpSp>
        <p:nvGrpSpPr>
          <p:cNvPr id="6" name="组 1"/>
          <p:cNvGrpSpPr/>
          <p:nvPr/>
        </p:nvGrpSpPr>
        <p:grpSpPr>
          <a:xfrm>
            <a:off x="4175956" y="916360"/>
            <a:ext cx="3375998" cy="3428598"/>
            <a:chOff x="4470662" y="905042"/>
            <a:chExt cx="5398938" cy="5483057"/>
          </a:xfrm>
        </p:grpSpPr>
        <p:pic>
          <p:nvPicPr>
            <p:cNvPr id="7" name="图片 6" descr="屏幕快照 2018-11-27 下午7.52.18.png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8870" y="905042"/>
              <a:ext cx="1864031" cy="1520657"/>
            </a:xfrm>
            <a:prstGeom prst="rect">
              <a:avLst/>
            </a:prstGeom>
          </p:spPr>
        </p:pic>
        <p:pic>
          <p:nvPicPr>
            <p:cNvPr id="8" name="图片 7" descr="屏幕快照 2018-11-27 下午7.52.22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8067" y="2926806"/>
              <a:ext cx="1907055" cy="1556293"/>
            </a:xfrm>
            <a:prstGeom prst="rect">
              <a:avLst/>
            </a:prstGeom>
          </p:spPr>
        </p:pic>
        <p:pic>
          <p:nvPicPr>
            <p:cNvPr id="9" name="图片 8" descr="屏幕快照 2018-11-27 下午7.54.03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34"/>
            <a:stretch>
              <a:fillRect/>
            </a:stretch>
          </p:blipFill>
          <p:spPr>
            <a:xfrm>
              <a:off x="7950671" y="4912882"/>
              <a:ext cx="1918929" cy="1475217"/>
            </a:xfrm>
            <a:prstGeom prst="rect">
              <a:avLst/>
            </a:prstGeom>
          </p:spPr>
        </p:pic>
        <p:sp>
          <p:nvSpPr>
            <p:cNvPr id="12" name="PA_任意多边形 63"/>
            <p:cNvSpPr/>
            <p:nvPr>
              <p:custDataLst>
                <p:tags r:id="rId4"/>
              </p:custDataLst>
            </p:nvPr>
          </p:nvSpPr>
          <p:spPr>
            <a:xfrm rot="19852513">
              <a:off x="4470662" y="2519159"/>
              <a:ext cx="3117150" cy="133394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9525" cap="rnd">
              <a:solidFill>
                <a:schemeClr val="tx2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3" name="PA_任意多边形 63"/>
            <p:cNvSpPr/>
            <p:nvPr>
              <p:custDataLst>
                <p:tags r:id="rId5"/>
              </p:custDataLst>
            </p:nvPr>
          </p:nvSpPr>
          <p:spPr>
            <a:xfrm>
              <a:off x="4483754" y="3802375"/>
              <a:ext cx="3117150" cy="133394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9525" cap="rnd">
              <a:solidFill>
                <a:schemeClr val="tx2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4" name="PA_任意多边形 63"/>
            <p:cNvSpPr/>
            <p:nvPr>
              <p:custDataLst>
                <p:tags r:id="rId6"/>
              </p:custDataLst>
            </p:nvPr>
          </p:nvSpPr>
          <p:spPr>
            <a:xfrm rot="1153907">
              <a:off x="4470662" y="4928462"/>
              <a:ext cx="3117150" cy="133394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9525" cap="rnd">
              <a:solidFill>
                <a:schemeClr val="tx2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663" b="95677" l="12400" r="92400">
                        <a14:foregroundMark x1="54200" y1="27089" x2="54200" y2="27089"/>
                      </a14:backgroundRemoval>
                    </a14:imgEffect>
                  </a14:imgLayer>
                </a14:imgProps>
              </a:ext>
            </a:extLst>
          </a:blip>
          <a:srcRect l="10452" t="8274" r="2612" b="3765"/>
          <a:stretch>
            <a:fillRect/>
          </a:stretch>
        </p:blipFill>
        <p:spPr>
          <a:xfrm>
            <a:off x="1259632" y="1672444"/>
            <a:ext cx="2906556" cy="20409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578" y="1026228"/>
            <a:ext cx="1967244" cy="1967585"/>
          </a:xfrm>
          <a:prstGeom prst="rect">
            <a:avLst/>
          </a:prstGeom>
          <a:noFill/>
          <a:effectLst/>
        </p:spPr>
      </p:pic>
      <p:pic>
        <p:nvPicPr>
          <p:cNvPr id="1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369" y="833794"/>
            <a:ext cx="2230535" cy="2230922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sp>
        <p:nvSpPr>
          <p:cNvPr id="123" name="Rectangle 4"/>
          <p:cNvSpPr txBox="1">
            <a:spLocks noChangeArrowheads="1"/>
          </p:cNvSpPr>
          <p:nvPr/>
        </p:nvSpPr>
        <p:spPr bwMode="auto">
          <a:xfrm>
            <a:off x="4499992" y="1996480"/>
            <a:ext cx="2808312" cy="50405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68571" tIns="34285" rIns="68571" bIns="342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400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图标设计的</a:t>
            </a:r>
            <a:r>
              <a:rPr lang="zh-CN" altLang="en-US" sz="2400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注意点</a:t>
            </a:r>
            <a:endParaRPr lang="en-US" altLang="zh-CN" sz="2400" dirty="0" smtClean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  <a:p>
            <a:pPr algn="l"/>
            <a:endParaRPr lang="en-US" altLang="zh-CN" sz="2400" dirty="0" smtClean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设计符合某种规范</a:t>
            </a:r>
            <a:endParaRPr lang="en-US" altLang="zh-CN" sz="1600" b="0" dirty="0">
              <a:solidFill>
                <a:schemeClr val="tx1">
                  <a:lumMod val="65000"/>
                  <a:lumOff val="35000"/>
                </a:schemeClr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  <a:p>
            <a:pPr algn="l"/>
            <a:endParaRPr lang="zh-CN" altLang="en-US" sz="2400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grpSp>
        <p:nvGrpSpPr>
          <p:cNvPr id="2" name="组合 124"/>
          <p:cNvGrpSpPr/>
          <p:nvPr/>
        </p:nvGrpSpPr>
        <p:grpSpPr>
          <a:xfrm>
            <a:off x="6284904" y="4264732"/>
            <a:ext cx="1026023" cy="102620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6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3" name="组合 127"/>
          <p:cNvGrpSpPr/>
          <p:nvPr/>
        </p:nvGrpSpPr>
        <p:grpSpPr>
          <a:xfrm>
            <a:off x="4758016" y="4606644"/>
            <a:ext cx="538351" cy="5384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4" name="组合 130"/>
          <p:cNvGrpSpPr/>
          <p:nvPr/>
        </p:nvGrpSpPr>
        <p:grpSpPr>
          <a:xfrm>
            <a:off x="5436689" y="4921761"/>
            <a:ext cx="746998" cy="7471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5" name="组合 133"/>
          <p:cNvGrpSpPr/>
          <p:nvPr/>
        </p:nvGrpSpPr>
        <p:grpSpPr>
          <a:xfrm>
            <a:off x="7758789" y="4731882"/>
            <a:ext cx="540868" cy="54096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6" name="组合 136"/>
          <p:cNvGrpSpPr/>
          <p:nvPr/>
        </p:nvGrpSpPr>
        <p:grpSpPr>
          <a:xfrm>
            <a:off x="766439" y="5040489"/>
            <a:ext cx="588755" cy="588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7" name="组合 139"/>
          <p:cNvGrpSpPr/>
          <p:nvPr/>
        </p:nvGrpSpPr>
        <p:grpSpPr>
          <a:xfrm>
            <a:off x="3962506" y="4529853"/>
            <a:ext cx="252447" cy="252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8" name="组合 142"/>
          <p:cNvGrpSpPr/>
          <p:nvPr/>
        </p:nvGrpSpPr>
        <p:grpSpPr>
          <a:xfrm>
            <a:off x="3181252" y="4327052"/>
            <a:ext cx="528983" cy="5290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9" name="组合 145"/>
          <p:cNvGrpSpPr/>
          <p:nvPr/>
        </p:nvGrpSpPr>
        <p:grpSpPr>
          <a:xfrm>
            <a:off x="8463984" y="3831665"/>
            <a:ext cx="1044954" cy="104513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0" name="组合 148"/>
          <p:cNvGrpSpPr/>
          <p:nvPr/>
        </p:nvGrpSpPr>
        <p:grpSpPr>
          <a:xfrm>
            <a:off x="4419627" y="4325144"/>
            <a:ext cx="223041" cy="2230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1" name="组合 151"/>
          <p:cNvGrpSpPr/>
          <p:nvPr/>
        </p:nvGrpSpPr>
        <p:grpSpPr>
          <a:xfrm>
            <a:off x="1943138" y="4706145"/>
            <a:ext cx="962576" cy="9627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2" name="组合 154"/>
          <p:cNvGrpSpPr/>
          <p:nvPr/>
        </p:nvGrpSpPr>
        <p:grpSpPr>
          <a:xfrm>
            <a:off x="1275194" y="4606645"/>
            <a:ext cx="520102" cy="52019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3" name="组合 157"/>
          <p:cNvGrpSpPr/>
          <p:nvPr/>
        </p:nvGrpSpPr>
        <p:grpSpPr>
          <a:xfrm>
            <a:off x="291078" y="4921760"/>
            <a:ext cx="316822" cy="31687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4" name="组合 160"/>
          <p:cNvGrpSpPr/>
          <p:nvPr/>
        </p:nvGrpSpPr>
        <p:grpSpPr>
          <a:xfrm>
            <a:off x="117144" y="4738452"/>
            <a:ext cx="158410" cy="1584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2" name="同心圆 1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318865" y="1443852"/>
            <a:ext cx="488939" cy="1200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7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2</a:t>
            </a:r>
            <a:endParaRPr lang="zh-CN" altLang="en-US" sz="7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91680" y="95236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123E61"/>
                </a:solidFill>
                <a:latin typeface="Heiti SC Light"/>
                <a:ea typeface="Heiti SC Light"/>
                <a:cs typeface="Heiti SC Light"/>
              </a:rPr>
              <a:t>设计符合某种规范</a:t>
            </a:r>
            <a:endParaRPr lang="en-US" altLang="zh-CN" dirty="0">
              <a:solidFill>
                <a:srgbClr val="123E6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6" name="组 5"/>
          <p:cNvGrpSpPr/>
          <p:nvPr/>
        </p:nvGrpSpPr>
        <p:grpSpPr>
          <a:xfrm>
            <a:off x="1727684" y="1636440"/>
            <a:ext cx="6328344" cy="2762881"/>
            <a:chOff x="1449825" y="1930257"/>
            <a:chExt cx="6020218" cy="2628356"/>
          </a:xfrm>
        </p:grpSpPr>
        <p:pic>
          <p:nvPicPr>
            <p:cNvPr id="7" name="图片 6" descr="timg-2.jpeg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8364"/>
            <a:stretch>
              <a:fillRect/>
            </a:stretch>
          </p:blipFill>
          <p:spPr>
            <a:xfrm>
              <a:off x="1449825" y="1930257"/>
              <a:ext cx="5888606" cy="2628356"/>
            </a:xfrm>
            <a:prstGeom prst="rect">
              <a:avLst/>
            </a:prstGeom>
          </p:spPr>
        </p:pic>
        <p:cxnSp>
          <p:nvCxnSpPr>
            <p:cNvPr id="8" name="直线连接符 7"/>
            <p:cNvCxnSpPr/>
            <p:nvPr/>
          </p:nvCxnSpPr>
          <p:spPr>
            <a:xfrm>
              <a:off x="3208417" y="2098822"/>
              <a:ext cx="1189789" cy="1283369"/>
            </a:xfrm>
            <a:prstGeom prst="line">
              <a:avLst/>
            </a:prstGeom>
            <a:ln w="76200" cmpd="sng">
              <a:solidFill>
                <a:srgbClr val="FF0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8"/>
            <p:cNvCxnSpPr/>
            <p:nvPr/>
          </p:nvCxnSpPr>
          <p:spPr>
            <a:xfrm>
              <a:off x="2125574" y="3168295"/>
              <a:ext cx="1189789" cy="1283369"/>
            </a:xfrm>
            <a:prstGeom prst="line">
              <a:avLst/>
            </a:prstGeom>
            <a:ln w="76200" cmpd="sng">
              <a:solidFill>
                <a:srgbClr val="FF0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线连接符 9"/>
            <p:cNvCxnSpPr/>
            <p:nvPr/>
          </p:nvCxnSpPr>
          <p:spPr>
            <a:xfrm>
              <a:off x="4304627" y="2259243"/>
              <a:ext cx="1189789" cy="1283369"/>
            </a:xfrm>
            <a:prstGeom prst="line">
              <a:avLst/>
            </a:prstGeom>
            <a:ln w="76200" cmpd="sng">
              <a:solidFill>
                <a:srgbClr val="FF0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连接符 10"/>
            <p:cNvCxnSpPr/>
            <p:nvPr/>
          </p:nvCxnSpPr>
          <p:spPr>
            <a:xfrm>
              <a:off x="6280254" y="3179592"/>
              <a:ext cx="1189789" cy="1283369"/>
            </a:xfrm>
            <a:prstGeom prst="line">
              <a:avLst/>
            </a:prstGeom>
            <a:ln w="76200" cmpd="sng">
              <a:solidFill>
                <a:srgbClr val="FF0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屏幕快照 2019-11-26 下午8.08.40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8388"/>
            <a:ext cx="5779624" cy="29163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img-1.jpe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8428"/>
            <a:ext cx="9144000" cy="2686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123728" y="736762"/>
            <a:ext cx="1506580" cy="497997"/>
          </a:xfrm>
          <a:prstGeom prst="rect">
            <a:avLst/>
          </a:prstGeom>
          <a:solidFill>
            <a:srgbClr val="123E6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20" spc="270" dirty="0" smtClean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总结</a:t>
            </a:r>
            <a:endParaRPr lang="en-US" altLang="zh-CN" sz="2520" spc="270" dirty="0">
              <a:solidFill>
                <a:schemeClr val="bg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04407" y="1564854"/>
            <a:ext cx="5815965" cy="1561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rgbClr val="123E61"/>
                </a:solidFill>
              </a:rPr>
              <a:t>1</a:t>
            </a:r>
            <a:r>
              <a:rPr lang="en-US" altLang="zh-CN" sz="1600" dirty="0">
                <a:solidFill>
                  <a:srgbClr val="123E61"/>
                </a:solidFill>
              </a:rPr>
              <a:t>.</a:t>
            </a:r>
            <a:r>
              <a:rPr lang="zh-CN" altLang="en-US" sz="1600" dirty="0" smtClean="0">
                <a:solidFill>
                  <a:srgbClr val="123E61"/>
                </a:solidFill>
              </a:rPr>
              <a:t>图标设计方法</a:t>
            </a:r>
            <a:endParaRPr lang="en-US" altLang="zh-CN" sz="1600" dirty="0" smtClean="0">
              <a:solidFill>
                <a:srgbClr val="123E6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）细节丰富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）设计饱满</a:t>
            </a:r>
            <a:endParaRPr lang="zh-CN" altLang="en-US" sz="1600" dirty="0">
              <a:solidFill>
                <a:srgbClr val="123E6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123E61"/>
                </a:solidFill>
              </a:rPr>
              <a:t>2.</a:t>
            </a:r>
            <a:r>
              <a:rPr lang="zh-CN" altLang="en-US" sz="1600" dirty="0" smtClean="0">
                <a:solidFill>
                  <a:srgbClr val="123E61"/>
                </a:solidFill>
              </a:rPr>
              <a:t>图标设计的注意点</a:t>
            </a:r>
            <a:endParaRPr lang="en-US" altLang="zh-CN" sz="1600" dirty="0" smtClean="0">
              <a:solidFill>
                <a:srgbClr val="123E6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7F7F7F"/>
                </a:solidFill>
                <a:sym typeface="+mn-ea"/>
              </a:rPr>
              <a:t> </a:t>
            </a:r>
            <a:r>
              <a:rPr lang="en-US" altLang="zh-CN" sz="1600" dirty="0" smtClean="0">
                <a:solidFill>
                  <a:srgbClr val="7F7F7F"/>
                </a:solidFill>
                <a:sym typeface="+mn-ea"/>
              </a:rPr>
              <a:t> </a:t>
            </a:r>
            <a:r>
              <a:rPr lang="zh-CN" altLang="en-US" sz="1600" dirty="0" smtClean="0">
                <a:solidFill>
                  <a:srgbClr val="7F7F7F"/>
                </a:solidFill>
                <a:sym typeface="+mn-ea"/>
              </a:rPr>
              <a:t>设计符合某种规范</a:t>
            </a:r>
            <a:endParaRPr lang="zh-CN" altLang="en-US" sz="1600" dirty="0"/>
          </a:p>
        </p:txBody>
      </p:sp>
      <p:grpSp>
        <p:nvGrpSpPr>
          <p:cNvPr id="13" name="组合 124"/>
          <p:cNvGrpSpPr/>
          <p:nvPr/>
        </p:nvGrpSpPr>
        <p:grpSpPr>
          <a:xfrm>
            <a:off x="6284904" y="4264732"/>
            <a:ext cx="1026023" cy="102620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6" name="组合 133"/>
          <p:cNvGrpSpPr/>
          <p:nvPr/>
        </p:nvGrpSpPr>
        <p:grpSpPr>
          <a:xfrm>
            <a:off x="7758789" y="4731882"/>
            <a:ext cx="540868" cy="54096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9" name="组合 145"/>
          <p:cNvGrpSpPr/>
          <p:nvPr/>
        </p:nvGrpSpPr>
        <p:grpSpPr>
          <a:xfrm>
            <a:off x="8463984" y="3831665"/>
            <a:ext cx="1044954" cy="104513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22" name="组合 127"/>
          <p:cNvGrpSpPr/>
          <p:nvPr/>
        </p:nvGrpSpPr>
        <p:grpSpPr>
          <a:xfrm>
            <a:off x="179512" y="592324"/>
            <a:ext cx="538351" cy="5384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25" name="组合 139"/>
          <p:cNvGrpSpPr/>
          <p:nvPr/>
        </p:nvGrpSpPr>
        <p:grpSpPr>
          <a:xfrm>
            <a:off x="536130" y="207710"/>
            <a:ext cx="252447" cy="252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28" name="组合 142"/>
          <p:cNvGrpSpPr/>
          <p:nvPr/>
        </p:nvGrpSpPr>
        <p:grpSpPr>
          <a:xfrm>
            <a:off x="-245124" y="4909"/>
            <a:ext cx="528983" cy="5290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31" name="组合 148"/>
          <p:cNvGrpSpPr/>
          <p:nvPr/>
        </p:nvGrpSpPr>
        <p:grpSpPr>
          <a:xfrm>
            <a:off x="993251" y="3001"/>
            <a:ext cx="223041" cy="2230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491880" y="252678"/>
            <a:ext cx="2059352" cy="2059073"/>
            <a:chOff x="3203848" y="-92546"/>
            <a:chExt cx="2059352" cy="2059073"/>
          </a:xfrm>
        </p:grpSpPr>
        <p:pic>
          <p:nvPicPr>
            <p:cNvPr id="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3848" y="-92546"/>
              <a:ext cx="2059352" cy="20590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</p:spPr>
        </p:pic>
        <p:sp>
          <p:nvSpPr>
            <p:cNvPr id="5" name="TextBox 10"/>
            <p:cNvSpPr txBox="1"/>
            <p:nvPr/>
          </p:nvSpPr>
          <p:spPr>
            <a:xfrm>
              <a:off x="3426802" y="439314"/>
              <a:ext cx="15841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123E61"/>
                  </a:solidFill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+mn-ea"/>
                  <a:sym typeface="思源黑体旧字形 ExtraLight" panose="020B0200000000000000" pitchFamily="34" charset="-128"/>
                </a:rPr>
                <a:t>目录</a:t>
              </a:r>
              <a:endParaRPr lang="zh-CN" altLang="en-US" sz="4000" b="1" dirty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40" name="TextBox 10"/>
            <p:cNvSpPr txBox="1"/>
            <p:nvPr/>
          </p:nvSpPr>
          <p:spPr>
            <a:xfrm>
              <a:off x="3435328" y="1039188"/>
              <a:ext cx="1584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123E61"/>
                  </a:solidFill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+mn-ea"/>
                  <a:sym typeface="思源黑体旧字形 ExtraLight" panose="020B0200000000000000" pitchFamily="34" charset="-128"/>
                </a:rPr>
                <a:t>CONTENTS</a:t>
              </a:r>
              <a:endParaRPr lang="zh-CN" altLang="en-US" sz="1600" b="1" dirty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pic>
        <p:nvPicPr>
          <p:cNvPr id="6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567558"/>
            <a:ext cx="510103" cy="51010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pic>
        <p:nvPicPr>
          <p:cNvPr id="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475" y="1939159"/>
            <a:ext cx="344102" cy="344102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pic>
        <p:nvPicPr>
          <p:cNvPr id="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1327026"/>
            <a:ext cx="570165" cy="570165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pic>
        <p:nvPicPr>
          <p:cNvPr id="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221" y="1773651"/>
            <a:ext cx="298998" cy="298998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pic>
        <p:nvPicPr>
          <p:cNvPr id="10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7593" y="1907046"/>
            <a:ext cx="244615" cy="244615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sp>
        <p:nvSpPr>
          <p:cNvPr id="16" name="TextBox 64"/>
          <p:cNvSpPr txBox="1"/>
          <p:nvPr/>
        </p:nvSpPr>
        <p:spPr>
          <a:xfrm>
            <a:off x="3011489" y="3616660"/>
            <a:ext cx="13388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 </a:t>
            </a:r>
            <a:r>
              <a:rPr lang="en-US" altLang="zh-CN" sz="1500" dirty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01</a:t>
            </a:r>
            <a:r>
              <a:rPr lang="zh-CN" altLang="en-US" sz="1500" dirty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 </a:t>
            </a:r>
            <a:endParaRPr lang="zh-CN" altLang="en-US" sz="1500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  <a:p>
            <a:pPr algn="ctr"/>
            <a:r>
              <a:rPr lang="zh-CN" altLang="en-US" sz="1500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图标设计方法</a:t>
            </a:r>
            <a:endParaRPr lang="en-US" altLang="zh-CN" sz="1500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sp>
        <p:nvSpPr>
          <p:cNvPr id="17" name="TextBox 65"/>
          <p:cNvSpPr txBox="1"/>
          <p:nvPr/>
        </p:nvSpPr>
        <p:spPr>
          <a:xfrm>
            <a:off x="4588985" y="3616660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 </a:t>
            </a:r>
            <a:r>
              <a:rPr lang="en-US" altLang="zh-CN" sz="1500" dirty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02 </a:t>
            </a:r>
            <a:endParaRPr lang="en-US" altLang="zh-CN" sz="1500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  <a:p>
            <a:pPr algn="ctr"/>
            <a:r>
              <a:rPr lang="zh-CN" altLang="en-US" sz="1500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图标设计的注意点</a:t>
            </a:r>
            <a:endParaRPr lang="en-US" altLang="zh-CN" sz="1500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419872" y="2931706"/>
            <a:ext cx="522572" cy="522572"/>
            <a:chOff x="6501056" y="2921024"/>
            <a:chExt cx="696763" cy="6967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矩形 18"/>
            <p:cNvSpPr/>
            <p:nvPr/>
          </p:nvSpPr>
          <p:spPr>
            <a:xfrm>
              <a:off x="6501056" y="2921024"/>
              <a:ext cx="696763" cy="696763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7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grpSp>
          <p:nvGrpSpPr>
            <p:cNvPr id="20" name="组合 19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21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123E6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70" dirty="0"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+mn-ea"/>
                  <a:sym typeface="思源黑体旧字形 ExtraLight" panose="020B0200000000000000" pitchFamily="34" charset="-128"/>
                </a:endParaRPr>
              </a:p>
            </p:txBody>
          </p:sp>
          <p:sp>
            <p:nvSpPr>
              <p:cNvPr id="22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123E6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70" dirty="0"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+mn-ea"/>
                  <a:sym typeface="思源黑体旧字形 ExtraLight" panose="020B0200000000000000" pitchFamily="34" charset="-128"/>
                </a:endParaRPr>
              </a:p>
            </p:txBody>
          </p:sp>
          <p:sp>
            <p:nvSpPr>
              <p:cNvPr id="23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123E6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70" dirty="0"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+mn-ea"/>
                  <a:sym typeface="思源黑体旧字形 ExtraLight" panose="020B0200000000000000" pitchFamily="34" charset="-128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184068" y="2931706"/>
            <a:ext cx="522572" cy="522572"/>
            <a:chOff x="4840168" y="2373480"/>
            <a:chExt cx="522572" cy="5225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矩形 25"/>
            <p:cNvSpPr/>
            <p:nvPr/>
          </p:nvSpPr>
          <p:spPr>
            <a:xfrm>
              <a:off x="4840168" y="2373480"/>
              <a:ext cx="522572" cy="522572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7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27" name="任意多边形 26"/>
            <p:cNvSpPr/>
            <p:nvPr/>
          </p:nvSpPr>
          <p:spPr bwMode="auto">
            <a:xfrm>
              <a:off x="4898379" y="2479074"/>
              <a:ext cx="406149" cy="311383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123E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defTabSz="6851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578" y="1026228"/>
            <a:ext cx="1967244" cy="1967585"/>
          </a:xfrm>
          <a:prstGeom prst="rect">
            <a:avLst/>
          </a:prstGeom>
          <a:noFill/>
          <a:effectLst/>
        </p:spPr>
      </p:pic>
      <p:pic>
        <p:nvPicPr>
          <p:cNvPr id="1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369" y="833794"/>
            <a:ext cx="2230535" cy="2230922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</p:spPr>
      </p:pic>
      <p:sp>
        <p:nvSpPr>
          <p:cNvPr id="123" name="Rectangle 4"/>
          <p:cNvSpPr txBox="1">
            <a:spLocks noChangeArrowheads="1"/>
          </p:cNvSpPr>
          <p:nvPr/>
        </p:nvSpPr>
        <p:spPr bwMode="auto">
          <a:xfrm>
            <a:off x="1439652" y="2896580"/>
            <a:ext cx="2340260" cy="50405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68571" tIns="34285" rIns="68571" bIns="342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400" dirty="0" smtClean="0">
                <a:solidFill>
                  <a:srgbClr val="123E61"/>
                </a:solidFill>
              </a:rPr>
              <a:t>图标设计方法</a:t>
            </a:r>
            <a:endParaRPr lang="zh-CN" altLang="en-US" sz="2400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grpSp>
        <p:nvGrpSpPr>
          <p:cNvPr id="2" name="组合 124"/>
          <p:cNvGrpSpPr/>
          <p:nvPr/>
        </p:nvGrpSpPr>
        <p:grpSpPr>
          <a:xfrm>
            <a:off x="6284904" y="4264732"/>
            <a:ext cx="1026023" cy="102620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6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3" name="组合 127"/>
          <p:cNvGrpSpPr/>
          <p:nvPr/>
        </p:nvGrpSpPr>
        <p:grpSpPr>
          <a:xfrm>
            <a:off x="4758016" y="4606644"/>
            <a:ext cx="538351" cy="5384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4" name="组合 130"/>
          <p:cNvGrpSpPr/>
          <p:nvPr/>
        </p:nvGrpSpPr>
        <p:grpSpPr>
          <a:xfrm>
            <a:off x="5436689" y="4921761"/>
            <a:ext cx="746998" cy="7471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5" name="组合 133"/>
          <p:cNvGrpSpPr/>
          <p:nvPr/>
        </p:nvGrpSpPr>
        <p:grpSpPr>
          <a:xfrm>
            <a:off x="7758789" y="4731882"/>
            <a:ext cx="540868" cy="54096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6" name="组合 136"/>
          <p:cNvGrpSpPr/>
          <p:nvPr/>
        </p:nvGrpSpPr>
        <p:grpSpPr>
          <a:xfrm>
            <a:off x="766439" y="5040489"/>
            <a:ext cx="588755" cy="588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7" name="组合 139"/>
          <p:cNvGrpSpPr/>
          <p:nvPr/>
        </p:nvGrpSpPr>
        <p:grpSpPr>
          <a:xfrm>
            <a:off x="3962506" y="4529853"/>
            <a:ext cx="252447" cy="252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8" name="组合 142"/>
          <p:cNvGrpSpPr/>
          <p:nvPr/>
        </p:nvGrpSpPr>
        <p:grpSpPr>
          <a:xfrm>
            <a:off x="3181252" y="4327052"/>
            <a:ext cx="528983" cy="5290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9" name="组合 145"/>
          <p:cNvGrpSpPr/>
          <p:nvPr/>
        </p:nvGrpSpPr>
        <p:grpSpPr>
          <a:xfrm>
            <a:off x="8463984" y="3831665"/>
            <a:ext cx="1044954" cy="104513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0" name="组合 148"/>
          <p:cNvGrpSpPr/>
          <p:nvPr/>
        </p:nvGrpSpPr>
        <p:grpSpPr>
          <a:xfrm>
            <a:off x="4419627" y="4325144"/>
            <a:ext cx="223041" cy="2230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1" name="组合 151"/>
          <p:cNvGrpSpPr/>
          <p:nvPr/>
        </p:nvGrpSpPr>
        <p:grpSpPr>
          <a:xfrm>
            <a:off x="1943138" y="4706145"/>
            <a:ext cx="962576" cy="9627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2" name="组合 154"/>
          <p:cNvGrpSpPr/>
          <p:nvPr/>
        </p:nvGrpSpPr>
        <p:grpSpPr>
          <a:xfrm>
            <a:off x="1275194" y="4606645"/>
            <a:ext cx="520102" cy="52019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3" name="组合 157"/>
          <p:cNvGrpSpPr/>
          <p:nvPr/>
        </p:nvGrpSpPr>
        <p:grpSpPr>
          <a:xfrm>
            <a:off x="291078" y="4921760"/>
            <a:ext cx="316822" cy="31687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4" name="组合 160"/>
          <p:cNvGrpSpPr/>
          <p:nvPr/>
        </p:nvGrpSpPr>
        <p:grpSpPr>
          <a:xfrm>
            <a:off x="117144" y="4738452"/>
            <a:ext cx="158410" cy="1584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2" name="同心圆 1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cxnSp>
        <p:nvCxnSpPr>
          <p:cNvPr id="164" name="直接连接符 163"/>
          <p:cNvCxnSpPr>
            <a:stCxn id="167" idx="5"/>
            <a:endCxn id="169" idx="4"/>
          </p:cNvCxnSpPr>
          <p:nvPr/>
        </p:nvCxnSpPr>
        <p:spPr>
          <a:xfrm flipH="1">
            <a:off x="5327436" y="1359664"/>
            <a:ext cx="26808" cy="2148984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64"/>
          <p:cNvGrpSpPr/>
          <p:nvPr/>
        </p:nvGrpSpPr>
        <p:grpSpPr>
          <a:xfrm>
            <a:off x="5255440" y="1260843"/>
            <a:ext cx="143991" cy="144016"/>
            <a:chOff x="4971660" y="1569718"/>
            <a:chExt cx="144016" cy="144016"/>
          </a:xfrm>
          <a:solidFill>
            <a:schemeClr val="accent1"/>
          </a:solidFill>
        </p:grpSpPr>
        <p:sp>
          <p:nvSpPr>
            <p:cNvPr id="166" name="椭圆 165"/>
            <p:cNvSpPr/>
            <p:nvPr/>
          </p:nvSpPr>
          <p:spPr>
            <a:xfrm>
              <a:off x="4971660" y="1569718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67" name="椭圆 166"/>
            <p:cNvSpPr/>
            <p:nvPr/>
          </p:nvSpPr>
          <p:spPr>
            <a:xfrm>
              <a:off x="5005748" y="1603806"/>
              <a:ext cx="75840" cy="75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6" name="组合 167"/>
          <p:cNvGrpSpPr/>
          <p:nvPr/>
        </p:nvGrpSpPr>
        <p:grpSpPr>
          <a:xfrm>
            <a:off x="5255440" y="3364632"/>
            <a:ext cx="143991" cy="144016"/>
            <a:chOff x="4971660" y="1569718"/>
            <a:chExt cx="144016" cy="144016"/>
          </a:xfrm>
          <a:solidFill>
            <a:schemeClr val="accent1"/>
          </a:solidFill>
        </p:grpSpPr>
        <p:sp>
          <p:nvSpPr>
            <p:cNvPr id="169" name="椭圆 168"/>
            <p:cNvSpPr/>
            <p:nvPr/>
          </p:nvSpPr>
          <p:spPr>
            <a:xfrm>
              <a:off x="4971660" y="1569718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>
              <a:off x="5005748" y="1603806"/>
              <a:ext cx="75840" cy="75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sp>
        <p:nvSpPr>
          <p:cNvPr id="187" name="TextBox 186"/>
          <p:cNvSpPr txBox="1"/>
          <p:nvPr/>
        </p:nvSpPr>
        <p:spPr>
          <a:xfrm>
            <a:off x="5538293" y="1078627"/>
            <a:ext cx="1698003" cy="249041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altLang="zh-CN" sz="1600" b="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1.</a:t>
            </a:r>
            <a:r>
              <a:rPr lang="zh-CN" altLang="en-US" sz="1600" b="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造型精简</a:t>
            </a:r>
            <a:endParaRPr lang="en-US" altLang="zh-CN" sz="1600" b="0" dirty="0" smtClean="0">
              <a:solidFill>
                <a:schemeClr val="accent3">
                  <a:lumMod val="50000"/>
                </a:schemeClr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  <a:p>
            <a:pPr algn="l">
              <a:lnSpc>
                <a:spcPct val="200000"/>
              </a:lnSpc>
            </a:pPr>
            <a:endParaRPr lang="en-US" altLang="zh-CN" sz="1600" b="0" dirty="0" smtClean="0">
              <a:solidFill>
                <a:schemeClr val="accent3">
                  <a:lumMod val="50000"/>
                </a:schemeClr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  <a:p>
            <a:pPr algn="l">
              <a:lnSpc>
                <a:spcPct val="200000"/>
              </a:lnSpc>
            </a:pPr>
            <a:r>
              <a:rPr lang="zh-CN" altLang="zh-CN" sz="1600" dirty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2</a:t>
            </a:r>
            <a:r>
              <a:rPr lang="en-US" altLang="zh-CN" sz="1600" b="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.</a:t>
            </a:r>
            <a:r>
              <a:rPr lang="zh-CN" altLang="en-US" sz="160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细节丰富</a:t>
            </a:r>
            <a:endParaRPr lang="zh-CN" altLang="en-US" sz="1600" b="0" dirty="0" smtClean="0">
              <a:solidFill>
                <a:schemeClr val="accent3">
                  <a:lumMod val="50000"/>
                </a:schemeClr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  <a:p>
            <a:pPr algn="l">
              <a:lnSpc>
                <a:spcPct val="200000"/>
              </a:lnSpc>
            </a:pPr>
            <a:endParaRPr lang="en-US" altLang="zh-CN" sz="1600" b="0" dirty="0" smtClean="0">
              <a:solidFill>
                <a:schemeClr val="accent3">
                  <a:lumMod val="50000"/>
                </a:schemeClr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  <a:p>
            <a:pPr algn="l">
              <a:lnSpc>
                <a:spcPct val="200000"/>
              </a:lnSpc>
            </a:pPr>
            <a:r>
              <a:rPr lang="zh-CN" altLang="zh-CN" sz="1600" dirty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3</a:t>
            </a:r>
            <a:r>
              <a:rPr lang="en-US" altLang="zh-CN" sz="160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.</a:t>
            </a:r>
            <a:r>
              <a:rPr lang="zh-CN" altLang="en-US" sz="160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设计饱满</a:t>
            </a:r>
            <a:endParaRPr lang="en-US" altLang="zh-CN" sz="1600" b="0" dirty="0">
              <a:solidFill>
                <a:schemeClr val="accent3">
                  <a:lumMod val="50000"/>
                </a:schemeClr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318865" y="1443852"/>
            <a:ext cx="488939" cy="1200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1</a:t>
            </a:r>
            <a:endParaRPr lang="zh-CN" altLang="en-US" sz="7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87" grpId="0"/>
      <p:bldP spid="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1459595" y="1356018"/>
            <a:ext cx="2104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2"/>
                </a:solidFill>
              </a:rPr>
              <a:t>1.</a:t>
            </a:r>
            <a:r>
              <a:rPr lang="zh-CN" altLang="en-US" dirty="0" smtClean="0">
                <a:solidFill>
                  <a:schemeClr val="tx2"/>
                </a:solidFill>
              </a:rPr>
              <a:t>造型精简</a:t>
            </a:r>
            <a:endParaRPr lang="zh-CN" altLang="en-US" dirty="0">
              <a:solidFill>
                <a:schemeClr val="tx2"/>
              </a:solidFill>
            </a:endParaRPr>
          </a:p>
        </p:txBody>
      </p:sp>
      <p:pic>
        <p:nvPicPr>
          <p:cNvPr id="2" name="图片 1" descr="timg-3.jpe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100" y="1996480"/>
            <a:ext cx="2231740" cy="2231740"/>
          </a:xfrm>
          <a:prstGeom prst="rect">
            <a:avLst/>
          </a:prstGeom>
        </p:spPr>
      </p:pic>
      <p:pic>
        <p:nvPicPr>
          <p:cNvPr id="3" name="图片 2" descr="u=3348174840,978392169&amp;fm=26&amp;gp=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960476"/>
            <a:ext cx="3024336" cy="2268252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1620" y="2068488"/>
            <a:ext cx="6216015" cy="183007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295636" y="1456420"/>
            <a:ext cx="1246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（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）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断线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59595" y="916360"/>
            <a:ext cx="1960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solidFill>
                  <a:srgbClr val="123E61"/>
                </a:solidFill>
              </a:rPr>
              <a:t>2</a:t>
            </a:r>
            <a:r>
              <a:rPr lang="en-US" altLang="zh-CN" dirty="0" smtClean="0">
                <a:solidFill>
                  <a:srgbClr val="123E61"/>
                </a:solidFill>
              </a:rPr>
              <a:t>.</a:t>
            </a:r>
            <a:r>
              <a:rPr lang="zh-CN" altLang="en-US" dirty="0" smtClean="0">
                <a:solidFill>
                  <a:srgbClr val="123E61"/>
                </a:solidFill>
              </a:rPr>
              <a:t>细节丰富</a:t>
            </a:r>
            <a:endParaRPr lang="zh-CN" altLang="en-US" dirty="0">
              <a:solidFill>
                <a:srgbClr val="123E6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27684" y="1348408"/>
            <a:ext cx="2398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solidFill>
                  <a:srgbClr val="595959"/>
                </a:solidFill>
              </a:rPr>
              <a:t>（</a:t>
            </a:r>
            <a:r>
              <a:rPr lang="en-US" altLang="zh-CN" dirty="0" smtClean="0">
                <a:solidFill>
                  <a:srgbClr val="595959"/>
                </a:solidFill>
              </a:rPr>
              <a:t>2</a:t>
            </a:r>
            <a:r>
              <a:rPr lang="zh-CN" altLang="en-US" dirty="0" smtClean="0">
                <a:solidFill>
                  <a:srgbClr val="595959"/>
                </a:solidFill>
              </a:rPr>
              <a:t>）</a:t>
            </a:r>
            <a:r>
              <a:rPr lang="zh-CN" altLang="en-US" dirty="0" smtClean="0">
                <a:solidFill>
                  <a:srgbClr val="595959"/>
                </a:solidFill>
              </a:rPr>
              <a:t>增加块面</a:t>
            </a:r>
            <a:endParaRPr lang="zh-CN" altLang="en-US" dirty="0">
              <a:solidFill>
                <a:srgbClr val="595959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660" y="1996480"/>
            <a:ext cx="6216015" cy="1933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11660" y="1312404"/>
            <a:ext cx="2170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solidFill>
                  <a:srgbClr val="595959"/>
                </a:solidFill>
              </a:rPr>
              <a:t>（</a:t>
            </a:r>
            <a:r>
              <a:rPr lang="en-US" altLang="zh-CN" dirty="0" smtClean="0">
                <a:solidFill>
                  <a:srgbClr val="595959"/>
                </a:solidFill>
              </a:rPr>
              <a:t>3</a:t>
            </a:r>
            <a:r>
              <a:rPr lang="zh-CN" altLang="en-US" dirty="0" smtClean="0">
                <a:solidFill>
                  <a:srgbClr val="595959"/>
                </a:solidFill>
              </a:rPr>
              <a:t>）</a:t>
            </a:r>
            <a:r>
              <a:rPr lang="zh-CN" altLang="en-US" dirty="0" smtClean="0">
                <a:solidFill>
                  <a:srgbClr val="595959"/>
                </a:solidFill>
              </a:rPr>
              <a:t>一笔画</a:t>
            </a:r>
            <a:endParaRPr lang="zh-CN" altLang="en-US" dirty="0">
              <a:solidFill>
                <a:srgbClr val="595959"/>
              </a:solidFill>
            </a:endParaRPr>
          </a:p>
        </p:txBody>
      </p:sp>
      <p:pic>
        <p:nvPicPr>
          <p:cNvPr id="5" name="图片 4" descr="屏幕快照 2019-11-25 下午8.46.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3668" y="1996480"/>
            <a:ext cx="5834380" cy="1890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439652" y="800544"/>
            <a:ext cx="1301429" cy="43858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Heiti SC Light"/>
                <a:ea typeface="Heiti SC Light"/>
                <a:cs typeface="Heiti SC Light"/>
                <a:sym typeface="+mn-ea"/>
              </a:rPr>
              <a:t>3</a:t>
            </a:r>
            <a:r>
              <a:rPr lang="en-US" altLang="zh-CN" dirty="0" smtClean="0">
                <a:solidFill>
                  <a:schemeClr val="tx2"/>
                </a:solidFill>
                <a:latin typeface="Heiti SC Light"/>
                <a:ea typeface="Heiti SC Light"/>
                <a:cs typeface="Heiti SC Light"/>
                <a:sym typeface="+mn-ea"/>
              </a:rPr>
              <a:t>.</a:t>
            </a:r>
            <a:r>
              <a:rPr lang="zh-CN" altLang="en-US" dirty="0" smtClean="0">
                <a:solidFill>
                  <a:schemeClr val="tx2"/>
                </a:solidFill>
                <a:latin typeface="Heiti SC Light"/>
                <a:ea typeface="Heiti SC Light"/>
                <a:cs typeface="Heiti SC Light"/>
                <a:sym typeface="+mn-ea"/>
              </a:rPr>
              <a:t>设计饱满</a:t>
            </a:r>
            <a:endParaRPr lang="zh-CN" altLang="en-US" dirty="0">
              <a:solidFill>
                <a:schemeClr val="tx2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648" y="1312404"/>
            <a:ext cx="6041004" cy="3035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3888885182,2428816668&amp;fm=15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64" y="1060376"/>
            <a:ext cx="8171180" cy="34188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75604" y="2604696"/>
            <a:ext cx="948055" cy="100838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7960" y="2604696"/>
            <a:ext cx="948055" cy="100838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7960" y="1334659"/>
            <a:ext cx="948055" cy="100838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75604" y="1334659"/>
            <a:ext cx="948055" cy="100838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74748" y="1318883"/>
            <a:ext cx="948055" cy="89005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31198" y="1318883"/>
            <a:ext cx="948055" cy="89005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62750" y="2707246"/>
            <a:ext cx="948055" cy="89005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82636" y="2707246"/>
            <a:ext cx="948055" cy="89005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0"/>
</p:tagLst>
</file>

<file path=ppt/tags/tag2.xml><?xml version="1.0" encoding="utf-8"?>
<p:tagLst xmlns:p="http://schemas.openxmlformats.org/presentationml/2006/main">
  <p:tag name="PA" val="v3.0.0"/>
</p:tagLst>
</file>

<file path=ppt/tags/tag3.xml><?xml version="1.0" encoding="utf-8"?>
<p:tagLst xmlns:p="http://schemas.openxmlformats.org/presentationml/2006/main">
  <p:tag name="PA" val="v3.0.0"/>
</p:tagLst>
</file>

<file path=ppt/tags/tag4.xml><?xml version="1.0" encoding="utf-8"?>
<p:tagLst xmlns:p="http://schemas.openxmlformats.org/presentationml/2006/main">
  <p:tag name="COMMONDATA" val="eyJoZGlkIjoiODRlMmRjNTZkZDU5NTVhMzJkODE2MTdkOGNkM2NiNzUifQ=="/>
</p:tagLst>
</file>

<file path=ppt/theme/theme1.xml><?xml version="1.0" encoding="utf-8"?>
<a:theme xmlns:a="http://schemas.openxmlformats.org/drawingml/2006/main" name="Office 主题">
  <a:themeElements>
    <a:clrScheme name="自定义 39">
      <a:dk1>
        <a:sysClr val="windowText" lastClr="000000"/>
      </a:dk1>
      <a:lt1>
        <a:sysClr val="window" lastClr="FFFFFF"/>
      </a:lt1>
      <a:dk2>
        <a:srgbClr val="123E61"/>
      </a:dk2>
      <a:lt2>
        <a:srgbClr val="D4D4D6"/>
      </a:lt2>
      <a:accent1>
        <a:srgbClr val="123E61"/>
      </a:accent1>
      <a:accent2>
        <a:srgbClr val="123E61"/>
      </a:accent2>
      <a:accent3>
        <a:srgbClr val="123E61"/>
      </a:accent3>
      <a:accent4>
        <a:srgbClr val="123E61"/>
      </a:accent4>
      <a:accent5>
        <a:srgbClr val="123E61"/>
      </a:accent5>
      <a:accent6>
        <a:srgbClr val="000000"/>
      </a:accent6>
      <a:hlink>
        <a:srgbClr val="168BBA"/>
      </a:hlink>
      <a:folHlink>
        <a:srgbClr val="680000"/>
      </a:folHlink>
    </a:clrScheme>
    <a:fontScheme name="ljrzjgmu">
      <a:majorFont>
        <a:latin typeface="FZZhengHeiS-R-GB"/>
        <a:ea typeface="FZHei-B01S"/>
        <a:cs typeface=""/>
      </a:majorFont>
      <a:minorFont>
        <a:latin typeface="FZZhengHeiS-R-GB"/>
        <a:ea typeface="FZHei-B01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</Words>
  <Application>WPS 演示</Application>
  <PresentationFormat>自定义</PresentationFormat>
  <Paragraphs>61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6" baseType="lpstr">
      <vt:lpstr>Arial</vt:lpstr>
      <vt:lpstr>宋体</vt:lpstr>
      <vt:lpstr>Wingdings</vt:lpstr>
      <vt:lpstr>方正黑体简体</vt:lpstr>
      <vt:lpstr>Arial Unicode MS</vt:lpstr>
      <vt:lpstr>微软雅黑</vt:lpstr>
      <vt:lpstr>方正兰亭黑简体</vt:lpstr>
      <vt:lpstr>Lato Regular</vt:lpstr>
      <vt:lpstr>Segoe Print</vt:lpstr>
      <vt:lpstr>Lato Hairline</vt:lpstr>
      <vt:lpstr>Lato Light</vt:lpstr>
      <vt:lpstr>思源黑体旧字形 ExtraLight</vt:lpstr>
      <vt:lpstr>黑体</vt:lpstr>
      <vt:lpstr>仿宋_GB2312</vt:lpstr>
      <vt:lpstr>仿宋</vt:lpstr>
      <vt:lpstr>Heiti SC Light</vt:lpstr>
      <vt:lpstr>方正静蕾简体</vt:lpstr>
      <vt:lpstr>FZZhengHeiS-R-GB</vt:lpstr>
      <vt:lpstr>FZHei-B01S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微粒体总结</dc:title>
  <dc:creator>Administrator</dc:creator>
  <cp:lastModifiedBy> lweY</cp:lastModifiedBy>
  <cp:revision>242</cp:revision>
  <dcterms:created xsi:type="dcterms:W3CDTF">2019-11-26T06:12:00Z</dcterms:created>
  <dcterms:modified xsi:type="dcterms:W3CDTF">2022-09-07T02:38:07Z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A555C9BD73804DBF921EBAC40076B01F</vt:lpwstr>
  </property>
</Properties>
</file>