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0" r:id="rId3"/>
    <p:sldId id="259" r:id="rId4"/>
    <p:sldId id="340" r:id="rId5"/>
    <p:sldId id="333" r:id="rId6"/>
    <p:sldId id="354" r:id="rId7"/>
    <p:sldId id="335" r:id="rId8"/>
    <p:sldId id="337" r:id="rId9"/>
    <p:sldId id="338" r:id="rId10"/>
    <p:sldId id="347" r:id="rId11"/>
    <p:sldId id="348" r:id="rId12"/>
    <p:sldId id="351" r:id="rId13"/>
    <p:sldId id="349" r:id="rId14"/>
    <p:sldId id="350" r:id="rId15"/>
    <p:sldId id="346" r:id="rId16"/>
    <p:sldId id="355" r:id="rId17"/>
    <p:sldId id="334" r:id="rId18"/>
    <p:sldId id="295" r:id="rId19"/>
    <p:sldId id="298" r:id="rId20"/>
    <p:sldId id="296" r:id="rId21"/>
    <p:sldId id="341" r:id="rId22"/>
    <p:sldId id="342" r:id="rId23"/>
    <p:sldId id="343" r:id="rId24"/>
    <p:sldId id="344" r:id="rId25"/>
    <p:sldId id="345" r:id="rId26"/>
    <p:sldId id="352" r:id="rId27"/>
    <p:sldId id="353" r:id="rId28"/>
    <p:sldId id="339" r:id="rId29"/>
    <p:sldId id="273"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72" y="-30"/>
      </p:cViewPr>
      <p:guideLst>
        <p:guide orient="horz" pos="2147"/>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1.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7" name="直接连接符 6"/>
          <p:cNvCxnSpPr/>
          <p:nvPr userDrawn="1"/>
        </p:nvCxnSpPr>
        <p:spPr>
          <a:xfrm flipH="1">
            <a:off x="11208588" y="224287"/>
            <a:ext cx="983412" cy="983412"/>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1447252" y="0"/>
            <a:ext cx="715993" cy="715993"/>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5874588"/>
            <a:ext cx="983412" cy="983412"/>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7419" y="6142007"/>
            <a:ext cx="715993" cy="715993"/>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B9C4384-F7AE-43EC-A3C4-936DAF9B639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91E0E3-5CCB-4DB1-99D1-4B7349CC40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9C4384-F7AE-43EC-A3C4-936DAF9B639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91E0E3-5CCB-4DB1-99D1-4B7349CC402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774333" y="1107333"/>
            <a:ext cx="4643335" cy="4643335"/>
            <a:chOff x="4589895" y="1922895"/>
            <a:chExt cx="3012210" cy="3012210"/>
          </a:xfrm>
        </p:grpSpPr>
        <p:sp>
          <p:nvSpPr>
            <p:cNvPr id="18" name="弧形 17"/>
            <p:cNvSpPr/>
            <p:nvPr/>
          </p:nvSpPr>
          <p:spPr>
            <a:xfrm>
              <a:off x="4742992" y="2075992"/>
              <a:ext cx="2706017" cy="2706017"/>
            </a:xfrm>
            <a:prstGeom prst="arc">
              <a:avLst>
                <a:gd name="adj1" fmla="val 16200000"/>
                <a:gd name="adj2" fmla="val 2903490"/>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p:cNvSpPr/>
            <p:nvPr/>
          </p:nvSpPr>
          <p:spPr>
            <a:xfrm>
              <a:off x="4890000" y="2223000"/>
              <a:ext cx="2412000" cy="2412000"/>
            </a:xfrm>
            <a:prstGeom prst="ellipse">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p:cNvSpPr/>
            <p:nvPr/>
          </p:nvSpPr>
          <p:spPr>
            <a:xfrm rot="11015065">
              <a:off x="4742992" y="2075992"/>
              <a:ext cx="2706017" cy="2706017"/>
            </a:xfrm>
            <a:prstGeom prst="arc">
              <a:avLst>
                <a:gd name="adj1" fmla="val 16200000"/>
                <a:gd name="adj2" fmla="val 18788538"/>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p:cNvSpPr/>
            <p:nvPr/>
          </p:nvSpPr>
          <p:spPr>
            <a:xfrm rot="15483167">
              <a:off x="4742992" y="2075992"/>
              <a:ext cx="2706017" cy="2706017"/>
            </a:xfrm>
            <a:prstGeom prst="arc">
              <a:avLst>
                <a:gd name="adj1" fmla="val 16200000"/>
                <a:gd name="adj2" fmla="val 17628366"/>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p:cNvSpPr/>
            <p:nvPr/>
          </p:nvSpPr>
          <p:spPr>
            <a:xfrm rot="15483167">
              <a:off x="4622994" y="1955994"/>
              <a:ext cx="2946013" cy="2946013"/>
            </a:xfrm>
            <a:prstGeom prst="arc">
              <a:avLst>
                <a:gd name="adj1" fmla="val 11132952"/>
                <a:gd name="adj2" fmla="val 1496817"/>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弧形 22"/>
            <p:cNvSpPr/>
            <p:nvPr/>
          </p:nvSpPr>
          <p:spPr>
            <a:xfrm rot="4184055">
              <a:off x="4589895" y="1922895"/>
              <a:ext cx="3012210" cy="3012210"/>
            </a:xfrm>
            <a:prstGeom prst="arc">
              <a:avLst>
                <a:gd name="adj1" fmla="val 15000775"/>
                <a:gd name="adj2" fmla="val 21079608"/>
              </a:avLst>
            </a:prstGeom>
            <a:ln w="19050">
              <a:solidFill>
                <a:schemeClr val="tx1">
                  <a:lumMod val="50000"/>
                  <a:lumOff val="50000"/>
                  <a:alpha val="50000"/>
                </a:schemeClr>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 name="文本框 3"/>
          <p:cNvSpPr txBox="1"/>
          <p:nvPr/>
        </p:nvSpPr>
        <p:spPr>
          <a:xfrm>
            <a:off x="3178629" y="2822870"/>
            <a:ext cx="5834742" cy="1014730"/>
          </a:xfrm>
          <a:prstGeom prst="rect">
            <a:avLst/>
          </a:prstGeom>
          <a:noFill/>
          <a:ln>
            <a:solidFill>
              <a:schemeClr val="tx1">
                <a:lumMod val="50000"/>
                <a:lumOff val="50000"/>
              </a:schemeClr>
            </a:solidFill>
          </a:ln>
        </p:spPr>
        <p:txBody>
          <a:bodyPr wrap="square" rtlCol="0">
            <a:spAutoFit/>
          </a:bodyPr>
          <a:lstStyle/>
          <a:p>
            <a:pPr algn="ctr"/>
            <a:r>
              <a:rPr lang="en-US" sz="6000"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rPr>
              <a:t>UI</a:t>
            </a:r>
            <a:r>
              <a:rPr lang="zh-CN" altLang="en-US" sz="6000"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rPr>
              <a:t>中的字体</a:t>
            </a:r>
            <a:endParaRPr lang="zh-CN" altLang="en-US" sz="6000" dirty="0">
              <a:ln>
                <a:noFill/>
              </a:ln>
              <a:solidFill>
                <a:schemeClr val="tx1">
                  <a:lumMod val="75000"/>
                  <a:lumOff val="25000"/>
                </a:schemeClr>
              </a:solidFill>
              <a:effectLst>
                <a:outerShdw blurRad="38100" dist="19050" dir="2700000" algn="tl" rotWithShape="0">
                  <a:schemeClr val="dk1">
                    <a:alpha val="40000"/>
                  </a:schemeClr>
                </a:outerShdw>
              </a:effectLst>
              <a:latin typeface="+mn-ea"/>
              <a:cs typeface="+mn-ea"/>
              <a:sym typeface="+mn-lt"/>
            </a:endParaRPr>
          </a:p>
        </p:txBody>
      </p:sp>
      <p:cxnSp>
        <p:nvCxnSpPr>
          <p:cNvPr id="5" name="直接连接符 4"/>
          <p:cNvCxnSpPr/>
          <p:nvPr/>
        </p:nvCxnSpPr>
        <p:spPr>
          <a:xfrm>
            <a:off x="5833179" y="2777066"/>
            <a:ext cx="52564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 y="3384897"/>
            <a:ext cx="2988000" cy="0"/>
          </a:xfrm>
          <a:prstGeom prst="line">
            <a:avLst/>
          </a:prstGeom>
          <a:ln w="1905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204000" y="3384897"/>
            <a:ext cx="2988000" cy="0"/>
          </a:xfrm>
          <a:prstGeom prst="line">
            <a:avLst/>
          </a:prstGeom>
          <a:ln w="19050">
            <a:solidFill>
              <a:schemeClr val="tx1">
                <a:lumMod val="50000"/>
                <a:lumOff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 name="Freeform 127"/>
          <p:cNvSpPr/>
          <p:nvPr/>
        </p:nvSpPr>
        <p:spPr>
          <a:xfrm rot="5400000">
            <a:off x="6000345" y="6024482"/>
            <a:ext cx="191310" cy="348836"/>
          </a:xfrm>
          <a:custGeom>
            <a:avLst/>
            <a:gdLst/>
            <a:ahLst/>
            <a:cxnLst>
              <a:cxn ang="0">
                <a:pos x="wd2" y="hd2"/>
              </a:cxn>
              <a:cxn ang="5400000">
                <a:pos x="wd2" y="hd2"/>
              </a:cxn>
              <a:cxn ang="10800000">
                <a:pos x="wd2" y="hd2"/>
              </a:cxn>
              <a:cxn ang="16200000">
                <a:pos x="wd2" y="hd2"/>
              </a:cxn>
            </a:cxnLst>
            <a:rect l="0" t="0" r="r" b="b"/>
            <a:pathLst>
              <a:path w="21436" h="21558" extrusionOk="0">
                <a:moveTo>
                  <a:pt x="21191" y="10463"/>
                </a:moveTo>
                <a:cubicBezTo>
                  <a:pt x="1227" y="169"/>
                  <a:pt x="1227" y="169"/>
                  <a:pt x="1227" y="169"/>
                </a:cubicBezTo>
                <a:cubicBezTo>
                  <a:pt x="900" y="0"/>
                  <a:pt x="900" y="0"/>
                  <a:pt x="573" y="0"/>
                </a:cubicBezTo>
                <a:cubicBezTo>
                  <a:pt x="573" y="0"/>
                  <a:pt x="245" y="0"/>
                  <a:pt x="245" y="169"/>
                </a:cubicBezTo>
                <a:cubicBezTo>
                  <a:pt x="-82" y="337"/>
                  <a:pt x="-82" y="506"/>
                  <a:pt x="245" y="675"/>
                </a:cubicBezTo>
                <a:cubicBezTo>
                  <a:pt x="19882" y="10800"/>
                  <a:pt x="19882" y="10800"/>
                  <a:pt x="19882" y="10800"/>
                </a:cubicBezTo>
                <a:cubicBezTo>
                  <a:pt x="19554" y="10969"/>
                  <a:pt x="19554" y="10969"/>
                  <a:pt x="19554" y="10969"/>
                </a:cubicBezTo>
                <a:cubicBezTo>
                  <a:pt x="245" y="20925"/>
                  <a:pt x="245" y="20925"/>
                  <a:pt x="245" y="20925"/>
                </a:cubicBezTo>
                <a:cubicBezTo>
                  <a:pt x="-82" y="21094"/>
                  <a:pt x="-82" y="21431"/>
                  <a:pt x="245" y="21431"/>
                </a:cubicBezTo>
                <a:cubicBezTo>
                  <a:pt x="245" y="21600"/>
                  <a:pt x="900" y="21600"/>
                  <a:pt x="1227" y="21431"/>
                </a:cubicBezTo>
                <a:cubicBezTo>
                  <a:pt x="21191" y="11137"/>
                  <a:pt x="21191" y="11137"/>
                  <a:pt x="21191" y="11137"/>
                </a:cubicBezTo>
                <a:cubicBezTo>
                  <a:pt x="21518" y="10969"/>
                  <a:pt x="21518" y="10631"/>
                  <a:pt x="21191" y="10463"/>
                </a:cubicBezTo>
                <a:close/>
              </a:path>
            </a:pathLst>
          </a:custGeom>
          <a:solidFill>
            <a:srgbClr val="1C7887"/>
          </a:solidFill>
          <a:ln w="6350" cap="flat">
            <a:solidFill>
              <a:schemeClr val="tx1">
                <a:lumMod val="50000"/>
                <a:lumOff val="50000"/>
              </a:schemeClr>
            </a:solidFill>
            <a:miter lim="400000"/>
          </a:ln>
          <a:effectLst/>
        </p:spPr>
        <p:txBody>
          <a:bodyPr wrap="square" lIns="91439" tIns="91439" rIns="91439" bIns="91439" numCol="1" anchor="t">
            <a:noAutofit/>
          </a:bodyPr>
          <a:lstStyle/>
          <a:p>
            <a:endParaRPr>
              <a:cs typeface="+mn-ea"/>
              <a:sym typeface="+mn-lt"/>
            </a:endParaRPr>
          </a:p>
        </p:txBody>
      </p:sp>
      <p:sp>
        <p:nvSpPr>
          <p:cNvPr id="9" name="Freeform 127"/>
          <p:cNvSpPr/>
          <p:nvPr/>
        </p:nvSpPr>
        <p:spPr>
          <a:xfrm rot="5400000">
            <a:off x="6000345" y="6171475"/>
            <a:ext cx="191310" cy="348836"/>
          </a:xfrm>
          <a:custGeom>
            <a:avLst/>
            <a:gdLst/>
            <a:ahLst/>
            <a:cxnLst>
              <a:cxn ang="0">
                <a:pos x="wd2" y="hd2"/>
              </a:cxn>
              <a:cxn ang="5400000">
                <a:pos x="wd2" y="hd2"/>
              </a:cxn>
              <a:cxn ang="10800000">
                <a:pos x="wd2" y="hd2"/>
              </a:cxn>
              <a:cxn ang="16200000">
                <a:pos x="wd2" y="hd2"/>
              </a:cxn>
            </a:cxnLst>
            <a:rect l="0" t="0" r="r" b="b"/>
            <a:pathLst>
              <a:path w="21436" h="21558" extrusionOk="0">
                <a:moveTo>
                  <a:pt x="21191" y="10463"/>
                </a:moveTo>
                <a:cubicBezTo>
                  <a:pt x="1227" y="169"/>
                  <a:pt x="1227" y="169"/>
                  <a:pt x="1227" y="169"/>
                </a:cubicBezTo>
                <a:cubicBezTo>
                  <a:pt x="900" y="0"/>
                  <a:pt x="900" y="0"/>
                  <a:pt x="573" y="0"/>
                </a:cubicBezTo>
                <a:cubicBezTo>
                  <a:pt x="573" y="0"/>
                  <a:pt x="245" y="0"/>
                  <a:pt x="245" y="169"/>
                </a:cubicBezTo>
                <a:cubicBezTo>
                  <a:pt x="-82" y="337"/>
                  <a:pt x="-82" y="506"/>
                  <a:pt x="245" y="675"/>
                </a:cubicBezTo>
                <a:cubicBezTo>
                  <a:pt x="19882" y="10800"/>
                  <a:pt x="19882" y="10800"/>
                  <a:pt x="19882" y="10800"/>
                </a:cubicBezTo>
                <a:cubicBezTo>
                  <a:pt x="19554" y="10969"/>
                  <a:pt x="19554" y="10969"/>
                  <a:pt x="19554" y="10969"/>
                </a:cubicBezTo>
                <a:cubicBezTo>
                  <a:pt x="245" y="20925"/>
                  <a:pt x="245" y="20925"/>
                  <a:pt x="245" y="20925"/>
                </a:cubicBezTo>
                <a:cubicBezTo>
                  <a:pt x="-82" y="21094"/>
                  <a:pt x="-82" y="21431"/>
                  <a:pt x="245" y="21431"/>
                </a:cubicBezTo>
                <a:cubicBezTo>
                  <a:pt x="245" y="21600"/>
                  <a:pt x="900" y="21600"/>
                  <a:pt x="1227" y="21431"/>
                </a:cubicBezTo>
                <a:cubicBezTo>
                  <a:pt x="21191" y="11137"/>
                  <a:pt x="21191" y="11137"/>
                  <a:pt x="21191" y="11137"/>
                </a:cubicBezTo>
                <a:cubicBezTo>
                  <a:pt x="21518" y="10969"/>
                  <a:pt x="21518" y="10631"/>
                  <a:pt x="21191" y="10463"/>
                </a:cubicBezTo>
                <a:close/>
              </a:path>
            </a:pathLst>
          </a:custGeom>
          <a:solidFill>
            <a:srgbClr val="1C7887">
              <a:alpha val="40000"/>
            </a:srgbClr>
          </a:solidFill>
          <a:ln w="6350" cap="flat">
            <a:solidFill>
              <a:schemeClr val="tx1">
                <a:lumMod val="50000"/>
                <a:lumOff val="50000"/>
                <a:alpha val="40000"/>
              </a:schemeClr>
            </a:solidFill>
            <a:miter lim="400000"/>
          </a:ln>
          <a:effectLst/>
        </p:spPr>
        <p:txBody>
          <a:bodyPr wrap="square" lIns="91439" tIns="91439" rIns="91439" bIns="91439" numCol="1" anchor="t">
            <a:noAutofit/>
          </a:bodyPr>
          <a:lstStyle/>
          <a:p>
            <a:endParaRPr>
              <a:cs typeface="+mn-ea"/>
              <a:sym typeface="+mn-lt"/>
            </a:endParaRPr>
          </a:p>
        </p:txBody>
      </p:sp>
      <p:grpSp>
        <p:nvGrpSpPr>
          <p:cNvPr id="24" name="组合 23"/>
          <p:cNvGrpSpPr/>
          <p:nvPr/>
        </p:nvGrpSpPr>
        <p:grpSpPr>
          <a:xfrm>
            <a:off x="950465" y="1039880"/>
            <a:ext cx="606905" cy="606905"/>
            <a:chOff x="457868" y="6063062"/>
            <a:chExt cx="606905" cy="606905"/>
          </a:xfrm>
        </p:grpSpPr>
        <p:sp>
          <p:nvSpPr>
            <p:cNvPr id="25" name="弧形 24"/>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弧形 26"/>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弧形 27"/>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9" name="弧形 28"/>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0" name="组合 29"/>
          <p:cNvGrpSpPr/>
          <p:nvPr/>
        </p:nvGrpSpPr>
        <p:grpSpPr>
          <a:xfrm rot="3912631">
            <a:off x="1636460" y="5047023"/>
            <a:ext cx="876413" cy="876413"/>
            <a:chOff x="457868" y="6063062"/>
            <a:chExt cx="606905" cy="606905"/>
          </a:xfrm>
        </p:grpSpPr>
        <p:sp>
          <p:nvSpPr>
            <p:cNvPr id="31" name="弧形 30"/>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5" name="弧形 34"/>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6" name="组合 35"/>
          <p:cNvGrpSpPr/>
          <p:nvPr/>
        </p:nvGrpSpPr>
        <p:grpSpPr>
          <a:xfrm rot="3912631">
            <a:off x="8173429" y="4620895"/>
            <a:ext cx="442745" cy="442745"/>
            <a:chOff x="457868" y="6063062"/>
            <a:chExt cx="606905" cy="606905"/>
          </a:xfrm>
        </p:grpSpPr>
        <p:sp>
          <p:nvSpPr>
            <p:cNvPr id="37" name="弧形 36"/>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弧形 39"/>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1" name="弧形 40"/>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2" name="组合 41"/>
          <p:cNvGrpSpPr/>
          <p:nvPr/>
        </p:nvGrpSpPr>
        <p:grpSpPr>
          <a:xfrm rot="7062595">
            <a:off x="11099324" y="1870198"/>
            <a:ext cx="667218" cy="667218"/>
            <a:chOff x="457868" y="6063062"/>
            <a:chExt cx="606905" cy="606905"/>
          </a:xfrm>
        </p:grpSpPr>
        <p:sp>
          <p:nvSpPr>
            <p:cNvPr id="43" name="弧形 42"/>
            <p:cNvSpPr/>
            <p:nvPr/>
          </p:nvSpPr>
          <p:spPr>
            <a:xfrm>
              <a:off x="553041" y="6158235"/>
              <a:ext cx="416558" cy="416558"/>
            </a:xfrm>
            <a:prstGeom prst="arc">
              <a:avLst>
                <a:gd name="adj1" fmla="val 16200000"/>
                <a:gd name="adj2" fmla="val 2903490"/>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rot="11015065">
              <a:off x="553041" y="6158235"/>
              <a:ext cx="416558" cy="416558"/>
            </a:xfrm>
            <a:prstGeom prst="arc">
              <a:avLst>
                <a:gd name="adj1" fmla="val 16200000"/>
                <a:gd name="adj2" fmla="val 1878853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5483167">
              <a:off x="553041" y="6158235"/>
              <a:ext cx="416558" cy="416558"/>
            </a:xfrm>
            <a:prstGeom prst="arc">
              <a:avLst>
                <a:gd name="adj1" fmla="val 16200000"/>
                <a:gd name="adj2" fmla="val 17628366"/>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弧形 45"/>
            <p:cNvSpPr/>
            <p:nvPr/>
          </p:nvSpPr>
          <p:spPr>
            <a:xfrm rot="15483167">
              <a:off x="464536" y="6069730"/>
              <a:ext cx="593569" cy="593569"/>
            </a:xfrm>
            <a:prstGeom prst="arc">
              <a:avLst>
                <a:gd name="adj1" fmla="val 11132952"/>
                <a:gd name="adj2" fmla="val 1496817"/>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7" name="弧形 46"/>
            <p:cNvSpPr/>
            <p:nvPr/>
          </p:nvSpPr>
          <p:spPr>
            <a:xfrm rot="4184055">
              <a:off x="457868" y="6063062"/>
              <a:ext cx="606905" cy="606905"/>
            </a:xfrm>
            <a:prstGeom prst="arc">
              <a:avLst>
                <a:gd name="adj1" fmla="val 15000775"/>
                <a:gd name="adj2" fmla="val 21079608"/>
              </a:avLst>
            </a:prstGeom>
            <a:ln w="19050">
              <a:solidFill>
                <a:schemeClr val="tx1">
                  <a:lumMod val="50000"/>
                  <a:lumOff val="50000"/>
                  <a:alpha val="2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500" fill="hold"/>
                                        <p:tgtEl>
                                          <p:spTgt spid="17"/>
                                        </p:tgtEl>
                                        <p:attrNameLst>
                                          <p:attrName>ppt_w</p:attrName>
                                        </p:attrNameLst>
                                      </p:cBhvr>
                                      <p:tavLst>
                                        <p:tav tm="0">
                                          <p:val>
                                            <p:fltVal val="0"/>
                                          </p:val>
                                        </p:tav>
                                        <p:tav tm="100000">
                                          <p:val>
                                            <p:strVal val="#ppt_w"/>
                                          </p:val>
                                        </p:tav>
                                      </p:tavLst>
                                    </p:anim>
                                    <p:anim calcmode="lin" valueType="num">
                                      <p:cBhvr>
                                        <p:cTn id="8" dur="1500" fill="hold"/>
                                        <p:tgtEl>
                                          <p:spTgt spid="17"/>
                                        </p:tgtEl>
                                        <p:attrNameLst>
                                          <p:attrName>ppt_h</p:attrName>
                                        </p:attrNameLst>
                                      </p:cBhvr>
                                      <p:tavLst>
                                        <p:tav tm="0">
                                          <p:val>
                                            <p:fltVal val="0"/>
                                          </p:val>
                                        </p:tav>
                                        <p:tav tm="100000">
                                          <p:val>
                                            <p:strVal val="#ppt_h"/>
                                          </p:val>
                                        </p:tav>
                                      </p:tavLst>
                                    </p:anim>
                                    <p:anim calcmode="lin" valueType="num">
                                      <p:cBhvr>
                                        <p:cTn id="9" dur="1500" fill="hold"/>
                                        <p:tgtEl>
                                          <p:spTgt spid="17"/>
                                        </p:tgtEl>
                                        <p:attrNameLst>
                                          <p:attrName>style.rotation</p:attrName>
                                        </p:attrNameLst>
                                      </p:cBhvr>
                                      <p:tavLst>
                                        <p:tav tm="0">
                                          <p:val>
                                            <p:fltVal val="360"/>
                                          </p:val>
                                        </p:tav>
                                        <p:tav tm="100000">
                                          <p:val>
                                            <p:fltVal val="0"/>
                                          </p:val>
                                        </p:tav>
                                      </p:tavLst>
                                    </p:anim>
                                    <p:animEffect transition="in" filter="fade">
                                      <p:cBhvr>
                                        <p:cTn id="10" dur="1500"/>
                                        <p:tgtEl>
                                          <p:spTgt spid="17"/>
                                        </p:tgtEl>
                                      </p:cBhvr>
                                    </p:animEffect>
                                  </p:childTnLst>
                                </p:cTn>
                              </p:par>
                              <p:par>
                                <p:cTn id="11" presetID="2" presetClass="entr" presetSubtype="4" decel="10000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ppt_x"/>
                                          </p:val>
                                        </p:tav>
                                        <p:tav tm="100000">
                                          <p:val>
                                            <p:strVal val="#ppt_x"/>
                                          </p:val>
                                        </p:tav>
                                      </p:tavLst>
                                    </p:anim>
                                    <p:anim calcmode="lin" valueType="num">
                                      <p:cBhvr additive="base">
                                        <p:cTn id="14" dur="1500" fill="hold"/>
                                        <p:tgtEl>
                                          <p:spTgt spid="4"/>
                                        </p:tgtEl>
                                        <p:attrNameLst>
                                          <p:attrName>ppt_y</p:attrName>
                                        </p:attrNameLst>
                                      </p:cBhvr>
                                      <p:tavLst>
                                        <p:tav tm="0">
                                          <p:val>
                                            <p:strVal val="1+#ppt_h/2"/>
                                          </p:val>
                                        </p:tav>
                                        <p:tav tm="100000">
                                          <p:val>
                                            <p:strVal val="#ppt_y"/>
                                          </p:val>
                                        </p:tav>
                                      </p:tavLst>
                                    </p:anim>
                                  </p:childTnLst>
                                </p:cTn>
                              </p:par>
                              <p:par>
                                <p:cTn id="15" presetID="16" presetClass="entr" presetSubtype="37" fill="hold" nodeType="withEffect">
                                  <p:stCondLst>
                                    <p:cond delay="125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750"/>
                                        <p:tgtEl>
                                          <p:spTgt spid="5"/>
                                        </p:tgtEl>
                                      </p:cBhvr>
                                    </p:animEffect>
                                  </p:childTnLst>
                                </p:cTn>
                              </p:par>
                            </p:childTnLst>
                          </p:cTn>
                        </p:par>
                        <p:par>
                          <p:cTn id="18" fill="hold">
                            <p:stCondLst>
                              <p:cond delay="1500"/>
                            </p:stCondLst>
                            <p:childTnLst>
                              <p:par>
                                <p:cTn id="19" presetID="2" presetClass="entr" presetSubtype="8" decel="10000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500" fill="hold"/>
                                        <p:tgtEl>
                                          <p:spTgt spid="6"/>
                                        </p:tgtEl>
                                        <p:attrNameLst>
                                          <p:attrName>ppt_x</p:attrName>
                                        </p:attrNameLst>
                                      </p:cBhvr>
                                      <p:tavLst>
                                        <p:tav tm="0">
                                          <p:val>
                                            <p:strVal val="0-#ppt_w/2"/>
                                          </p:val>
                                        </p:tav>
                                        <p:tav tm="100000">
                                          <p:val>
                                            <p:strVal val="#ppt_x"/>
                                          </p:val>
                                        </p:tav>
                                      </p:tavLst>
                                    </p:anim>
                                    <p:anim calcmode="lin" valueType="num">
                                      <p:cBhvr additive="base">
                                        <p:cTn id="22" dur="1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500" fill="hold"/>
                                        <p:tgtEl>
                                          <p:spTgt spid="7"/>
                                        </p:tgtEl>
                                        <p:attrNameLst>
                                          <p:attrName>ppt_x</p:attrName>
                                        </p:attrNameLst>
                                      </p:cBhvr>
                                      <p:tavLst>
                                        <p:tav tm="0">
                                          <p:val>
                                            <p:strVal val="1+#ppt_w/2"/>
                                          </p:val>
                                        </p:tav>
                                        <p:tav tm="100000">
                                          <p:val>
                                            <p:strVal val="#ppt_x"/>
                                          </p:val>
                                        </p:tav>
                                      </p:tavLst>
                                    </p:anim>
                                    <p:anim calcmode="lin" valueType="num">
                                      <p:cBhvr additive="base">
                                        <p:cTn id="26" dur="1500" fill="hold"/>
                                        <p:tgtEl>
                                          <p:spTgt spid="7"/>
                                        </p:tgtEl>
                                        <p:attrNameLst>
                                          <p:attrName>ppt_y</p:attrName>
                                        </p:attrNameLst>
                                      </p:cBhvr>
                                      <p:tavLst>
                                        <p:tav tm="0">
                                          <p:val>
                                            <p:strVal val="#ppt_y"/>
                                          </p:val>
                                        </p:tav>
                                        <p:tav tm="100000">
                                          <p:val>
                                            <p:strVal val="#ppt_y"/>
                                          </p:val>
                                        </p:tav>
                                      </p:tavLst>
                                    </p:anim>
                                  </p:childTnLst>
                                </p:cTn>
                              </p:par>
                              <p:par>
                                <p:cTn id="27" presetID="47" presetClass="entr" presetSubtype="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250"/>
                                        <p:tgtEl>
                                          <p:spTgt spid="9"/>
                                        </p:tgtEl>
                                      </p:cBhvr>
                                    </p:animEffect>
                                    <p:anim calcmode="lin" valueType="num">
                                      <p:cBhvr>
                                        <p:cTn id="30" dur="1250" fill="hold"/>
                                        <p:tgtEl>
                                          <p:spTgt spid="9"/>
                                        </p:tgtEl>
                                        <p:attrNameLst>
                                          <p:attrName>ppt_x</p:attrName>
                                        </p:attrNameLst>
                                      </p:cBhvr>
                                      <p:tavLst>
                                        <p:tav tm="0">
                                          <p:val>
                                            <p:strVal val="#ppt_x"/>
                                          </p:val>
                                        </p:tav>
                                        <p:tav tm="100000">
                                          <p:val>
                                            <p:strVal val="#ppt_x"/>
                                          </p:val>
                                        </p:tav>
                                      </p:tavLst>
                                    </p:anim>
                                    <p:anim calcmode="lin" valueType="num">
                                      <p:cBhvr>
                                        <p:cTn id="31" dur="125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250"/>
                                        <p:tgtEl>
                                          <p:spTgt spid="8"/>
                                        </p:tgtEl>
                                      </p:cBhvr>
                                    </p:animEffect>
                                    <p:anim calcmode="lin" valueType="num">
                                      <p:cBhvr>
                                        <p:cTn id="35" dur="1250" fill="hold"/>
                                        <p:tgtEl>
                                          <p:spTgt spid="8"/>
                                        </p:tgtEl>
                                        <p:attrNameLst>
                                          <p:attrName>ppt_x</p:attrName>
                                        </p:attrNameLst>
                                      </p:cBhvr>
                                      <p:tavLst>
                                        <p:tav tm="0">
                                          <p:val>
                                            <p:strVal val="#ppt_x"/>
                                          </p:val>
                                        </p:tav>
                                        <p:tav tm="100000">
                                          <p:val>
                                            <p:strVal val="#ppt_x"/>
                                          </p:val>
                                        </p:tav>
                                      </p:tavLst>
                                    </p:anim>
                                    <p:anim calcmode="lin" valueType="num">
                                      <p:cBhvr>
                                        <p:cTn id="36" dur="1250" fill="hold"/>
                                        <p:tgtEl>
                                          <p:spTgt spid="8"/>
                                        </p:tgtEl>
                                        <p:attrNameLst>
                                          <p:attrName>ppt_y</p:attrName>
                                        </p:attrNameLst>
                                      </p:cBhvr>
                                      <p:tavLst>
                                        <p:tav tm="0">
                                          <p:val>
                                            <p:strVal val="#ppt_y-.1"/>
                                          </p:val>
                                        </p:tav>
                                        <p:tav tm="100000">
                                          <p:val>
                                            <p:strVal val="#ppt_y"/>
                                          </p:val>
                                        </p:tav>
                                      </p:tavLst>
                                    </p:anim>
                                  </p:childTnLst>
                                </p:cTn>
                              </p:par>
                              <p:par>
                                <p:cTn id="37" presetID="49" presetClass="entr" presetSubtype="0" decel="100000" fill="hold" nodeType="withEffect">
                                  <p:stCondLst>
                                    <p:cond delay="250"/>
                                  </p:stCondLst>
                                  <p:childTnLst>
                                    <p:set>
                                      <p:cBhvr>
                                        <p:cTn id="38" dur="1" fill="hold">
                                          <p:stCondLst>
                                            <p:cond delay="0"/>
                                          </p:stCondLst>
                                        </p:cTn>
                                        <p:tgtEl>
                                          <p:spTgt spid="24"/>
                                        </p:tgtEl>
                                        <p:attrNameLst>
                                          <p:attrName>style.visibility</p:attrName>
                                        </p:attrNameLst>
                                      </p:cBhvr>
                                      <p:to>
                                        <p:strVal val="visible"/>
                                      </p:to>
                                    </p:set>
                                    <p:anim calcmode="lin" valueType="num">
                                      <p:cBhvr>
                                        <p:cTn id="39" dur="1500" fill="hold"/>
                                        <p:tgtEl>
                                          <p:spTgt spid="24"/>
                                        </p:tgtEl>
                                        <p:attrNameLst>
                                          <p:attrName>ppt_w</p:attrName>
                                        </p:attrNameLst>
                                      </p:cBhvr>
                                      <p:tavLst>
                                        <p:tav tm="0">
                                          <p:val>
                                            <p:fltVal val="0"/>
                                          </p:val>
                                        </p:tav>
                                        <p:tav tm="100000">
                                          <p:val>
                                            <p:strVal val="#ppt_w"/>
                                          </p:val>
                                        </p:tav>
                                      </p:tavLst>
                                    </p:anim>
                                    <p:anim calcmode="lin" valueType="num">
                                      <p:cBhvr>
                                        <p:cTn id="40" dur="1500" fill="hold"/>
                                        <p:tgtEl>
                                          <p:spTgt spid="24"/>
                                        </p:tgtEl>
                                        <p:attrNameLst>
                                          <p:attrName>ppt_h</p:attrName>
                                        </p:attrNameLst>
                                      </p:cBhvr>
                                      <p:tavLst>
                                        <p:tav tm="0">
                                          <p:val>
                                            <p:fltVal val="0"/>
                                          </p:val>
                                        </p:tav>
                                        <p:tav tm="100000">
                                          <p:val>
                                            <p:strVal val="#ppt_h"/>
                                          </p:val>
                                        </p:tav>
                                      </p:tavLst>
                                    </p:anim>
                                    <p:anim calcmode="lin" valueType="num">
                                      <p:cBhvr>
                                        <p:cTn id="41" dur="1500" fill="hold"/>
                                        <p:tgtEl>
                                          <p:spTgt spid="24"/>
                                        </p:tgtEl>
                                        <p:attrNameLst>
                                          <p:attrName>style.rotation</p:attrName>
                                        </p:attrNameLst>
                                      </p:cBhvr>
                                      <p:tavLst>
                                        <p:tav tm="0">
                                          <p:val>
                                            <p:fltVal val="360"/>
                                          </p:val>
                                        </p:tav>
                                        <p:tav tm="100000">
                                          <p:val>
                                            <p:fltVal val="0"/>
                                          </p:val>
                                        </p:tav>
                                      </p:tavLst>
                                    </p:anim>
                                    <p:animEffect transition="in" filter="fade">
                                      <p:cBhvr>
                                        <p:cTn id="42" dur="1500"/>
                                        <p:tgtEl>
                                          <p:spTgt spid="24"/>
                                        </p:tgtEl>
                                      </p:cBhvr>
                                    </p:animEffect>
                                  </p:childTnLst>
                                </p:cTn>
                              </p:par>
                              <p:par>
                                <p:cTn id="43" presetID="49" presetClass="entr" presetSubtype="0" decel="100000" fill="hold" nodeType="withEffect">
                                  <p:stCondLst>
                                    <p:cond delay="5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1500" fill="hold"/>
                                        <p:tgtEl>
                                          <p:spTgt spid="42"/>
                                        </p:tgtEl>
                                        <p:attrNameLst>
                                          <p:attrName>ppt_w</p:attrName>
                                        </p:attrNameLst>
                                      </p:cBhvr>
                                      <p:tavLst>
                                        <p:tav tm="0">
                                          <p:val>
                                            <p:fltVal val="0"/>
                                          </p:val>
                                        </p:tav>
                                        <p:tav tm="100000">
                                          <p:val>
                                            <p:strVal val="#ppt_w"/>
                                          </p:val>
                                        </p:tav>
                                      </p:tavLst>
                                    </p:anim>
                                    <p:anim calcmode="lin" valueType="num">
                                      <p:cBhvr>
                                        <p:cTn id="46" dur="1500" fill="hold"/>
                                        <p:tgtEl>
                                          <p:spTgt spid="42"/>
                                        </p:tgtEl>
                                        <p:attrNameLst>
                                          <p:attrName>ppt_h</p:attrName>
                                        </p:attrNameLst>
                                      </p:cBhvr>
                                      <p:tavLst>
                                        <p:tav tm="0">
                                          <p:val>
                                            <p:fltVal val="0"/>
                                          </p:val>
                                        </p:tav>
                                        <p:tav tm="100000">
                                          <p:val>
                                            <p:strVal val="#ppt_h"/>
                                          </p:val>
                                        </p:tav>
                                      </p:tavLst>
                                    </p:anim>
                                    <p:anim calcmode="lin" valueType="num">
                                      <p:cBhvr>
                                        <p:cTn id="47" dur="1500" fill="hold"/>
                                        <p:tgtEl>
                                          <p:spTgt spid="42"/>
                                        </p:tgtEl>
                                        <p:attrNameLst>
                                          <p:attrName>style.rotation</p:attrName>
                                        </p:attrNameLst>
                                      </p:cBhvr>
                                      <p:tavLst>
                                        <p:tav tm="0">
                                          <p:val>
                                            <p:fltVal val="360"/>
                                          </p:val>
                                        </p:tav>
                                        <p:tav tm="100000">
                                          <p:val>
                                            <p:fltVal val="0"/>
                                          </p:val>
                                        </p:tav>
                                      </p:tavLst>
                                    </p:anim>
                                    <p:animEffect transition="in" filter="fade">
                                      <p:cBhvr>
                                        <p:cTn id="48" dur="1500"/>
                                        <p:tgtEl>
                                          <p:spTgt spid="42"/>
                                        </p:tgtEl>
                                      </p:cBhvr>
                                    </p:animEffect>
                                  </p:childTnLst>
                                </p:cTn>
                              </p:par>
                              <p:par>
                                <p:cTn id="49" presetID="49" presetClass="entr" presetSubtype="0" decel="100000" fill="hold" nodeType="withEffect">
                                  <p:stCondLst>
                                    <p:cond delay="250"/>
                                  </p:stCondLst>
                                  <p:childTnLst>
                                    <p:set>
                                      <p:cBhvr>
                                        <p:cTn id="50" dur="1" fill="hold">
                                          <p:stCondLst>
                                            <p:cond delay="0"/>
                                          </p:stCondLst>
                                        </p:cTn>
                                        <p:tgtEl>
                                          <p:spTgt spid="36"/>
                                        </p:tgtEl>
                                        <p:attrNameLst>
                                          <p:attrName>style.visibility</p:attrName>
                                        </p:attrNameLst>
                                      </p:cBhvr>
                                      <p:to>
                                        <p:strVal val="visible"/>
                                      </p:to>
                                    </p:set>
                                    <p:anim calcmode="lin" valueType="num">
                                      <p:cBhvr>
                                        <p:cTn id="51" dur="1500" fill="hold"/>
                                        <p:tgtEl>
                                          <p:spTgt spid="36"/>
                                        </p:tgtEl>
                                        <p:attrNameLst>
                                          <p:attrName>ppt_w</p:attrName>
                                        </p:attrNameLst>
                                      </p:cBhvr>
                                      <p:tavLst>
                                        <p:tav tm="0">
                                          <p:val>
                                            <p:fltVal val="0"/>
                                          </p:val>
                                        </p:tav>
                                        <p:tav tm="100000">
                                          <p:val>
                                            <p:strVal val="#ppt_w"/>
                                          </p:val>
                                        </p:tav>
                                      </p:tavLst>
                                    </p:anim>
                                    <p:anim calcmode="lin" valueType="num">
                                      <p:cBhvr>
                                        <p:cTn id="52" dur="1500" fill="hold"/>
                                        <p:tgtEl>
                                          <p:spTgt spid="36"/>
                                        </p:tgtEl>
                                        <p:attrNameLst>
                                          <p:attrName>ppt_h</p:attrName>
                                        </p:attrNameLst>
                                      </p:cBhvr>
                                      <p:tavLst>
                                        <p:tav tm="0">
                                          <p:val>
                                            <p:fltVal val="0"/>
                                          </p:val>
                                        </p:tav>
                                        <p:tav tm="100000">
                                          <p:val>
                                            <p:strVal val="#ppt_h"/>
                                          </p:val>
                                        </p:tav>
                                      </p:tavLst>
                                    </p:anim>
                                    <p:anim calcmode="lin" valueType="num">
                                      <p:cBhvr>
                                        <p:cTn id="53" dur="1500" fill="hold"/>
                                        <p:tgtEl>
                                          <p:spTgt spid="36"/>
                                        </p:tgtEl>
                                        <p:attrNameLst>
                                          <p:attrName>style.rotation</p:attrName>
                                        </p:attrNameLst>
                                      </p:cBhvr>
                                      <p:tavLst>
                                        <p:tav tm="0">
                                          <p:val>
                                            <p:fltVal val="360"/>
                                          </p:val>
                                        </p:tav>
                                        <p:tav tm="100000">
                                          <p:val>
                                            <p:fltVal val="0"/>
                                          </p:val>
                                        </p:tav>
                                      </p:tavLst>
                                    </p:anim>
                                    <p:animEffect transition="in" filter="fade">
                                      <p:cBhvr>
                                        <p:cTn id="54" dur="1500"/>
                                        <p:tgtEl>
                                          <p:spTgt spid="36"/>
                                        </p:tgtEl>
                                      </p:cBhvr>
                                    </p:animEffect>
                                  </p:childTnLst>
                                </p:cTn>
                              </p:par>
                              <p:par>
                                <p:cTn id="55" presetID="49" presetClass="entr" presetSubtype="0" decel="100000" fill="hold" nodeType="withEffect">
                                  <p:stCondLst>
                                    <p:cond delay="7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500" fill="hold"/>
                                        <p:tgtEl>
                                          <p:spTgt spid="30"/>
                                        </p:tgtEl>
                                        <p:attrNameLst>
                                          <p:attrName>ppt_w</p:attrName>
                                        </p:attrNameLst>
                                      </p:cBhvr>
                                      <p:tavLst>
                                        <p:tav tm="0">
                                          <p:val>
                                            <p:fltVal val="0"/>
                                          </p:val>
                                        </p:tav>
                                        <p:tav tm="100000">
                                          <p:val>
                                            <p:strVal val="#ppt_w"/>
                                          </p:val>
                                        </p:tav>
                                      </p:tavLst>
                                    </p:anim>
                                    <p:anim calcmode="lin" valueType="num">
                                      <p:cBhvr>
                                        <p:cTn id="58" dur="1500" fill="hold"/>
                                        <p:tgtEl>
                                          <p:spTgt spid="30"/>
                                        </p:tgtEl>
                                        <p:attrNameLst>
                                          <p:attrName>ppt_h</p:attrName>
                                        </p:attrNameLst>
                                      </p:cBhvr>
                                      <p:tavLst>
                                        <p:tav tm="0">
                                          <p:val>
                                            <p:fltVal val="0"/>
                                          </p:val>
                                        </p:tav>
                                        <p:tav tm="100000">
                                          <p:val>
                                            <p:strVal val="#ppt_h"/>
                                          </p:val>
                                        </p:tav>
                                      </p:tavLst>
                                    </p:anim>
                                    <p:anim calcmode="lin" valueType="num">
                                      <p:cBhvr>
                                        <p:cTn id="59" dur="1500" fill="hold"/>
                                        <p:tgtEl>
                                          <p:spTgt spid="30"/>
                                        </p:tgtEl>
                                        <p:attrNameLst>
                                          <p:attrName>style.rotation</p:attrName>
                                        </p:attrNameLst>
                                      </p:cBhvr>
                                      <p:tavLst>
                                        <p:tav tm="0">
                                          <p:val>
                                            <p:fltVal val="360"/>
                                          </p:val>
                                        </p:tav>
                                        <p:tav tm="100000">
                                          <p:val>
                                            <p:fltVal val="0"/>
                                          </p:val>
                                        </p:tav>
                                      </p:tavLst>
                                    </p:anim>
                                    <p:animEffect transition="in" filter="fade">
                                      <p:cBhvr>
                                        <p:cTn id="60" dur="1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1754326"/>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2．仿宋体</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仿宋体是模仿宋代刻本字样设计的字体，是最常见的老宋体变体字。笔画粗细均匀，秀丽挺拔，有轻快、易读的特点。</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适用于文本段落</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，因其字形娟秀，力度感差，故</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不适宜用作标题</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50" name="Picture 2" descr="C:\Users\Administrator\Desktop\仿宋.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30186" y="3961947"/>
            <a:ext cx="4319588" cy="18018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1754326"/>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．楷体</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楷体因其具有的类似书法中楷书的良好间架结构及艺术气质而得到大众的青睐。 楷书字型柔和悦目， 肩胛结构舒张有度， 可读性和识别性均较好，</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适用</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较长的文本段落，也可用于标题。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074" name="Picture 2" descr="C:\Users\Administrator\Desktop\楷体.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30186" y="3468914"/>
            <a:ext cx="4319588" cy="18018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2584450"/>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4．黑体</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黑体于20世纪初在日本产生，是受西方无饰线字体的影响而出现， 笔画起止均为方形，也称“方头体” ，笔画粗细均匀，没有装饰性笔画。 </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黑体字庄重醒目且极富现代感， 是网页界面中最常使用的字体。黑体字分为特粗黑、大黑、中黑等多种，细黑通称为等线体。</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黑体适用于标题、导语、展示或广告性文字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，因其形体粗壮，在较小字体级数时宜采用等线体，否则不易识别。</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098" name="Picture 2" descr="C:\Users\Administrator\Desktop\黑体.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30186" y="4049713"/>
            <a:ext cx="4319588" cy="18018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3415030"/>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．手写体</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手写体分为两种类型。一类来源于传统书法艺术，演化而成目前常用的字体，如隶书体、魏碑体、古印体、行书体等。另一类是根据不断变化的设计需求而设计的具有现代分割的自由手写体，如广告体、海报体、POP体等。</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手写体</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具有形态自由、表现力强的特点， 但识别度较差</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手写体通常只适用于标题和广告性文字， 长篇文本段落和小字体级数时不宜使用。 在使用手写体时应当注意， 应尽量避免在同一页面中使用两种不同的手写字体， 因为手写体形态特征鲜明显著， 很难形成统一的风格， 不同手写体易造成界面杂乱的视觉印象。</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4246245"/>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拉丁字母依据基本结构可以归纳为 3 类：</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饰线体 (Sreif)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此类字体在笔画末端带有装饰性部分 (Sreif)。 饰线体在阅读时具有较好的易读性， 适于用作长篇幅文本段落的字体。</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无饰线体 (Sans Serif)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此类字体笔画的粗细对比不明显，笔画末端没有装饰性部分。由于其笔画粗细均匀、简洁归整，具有很好的识别性，在界面中多用作于标题和指示性文字。</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3．装饰体 (Decorative,也称 display)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此类字体即通常所称的“花体”，其字型较为生动、自由，装饰性强。 由于此类字体偏重于形式的装饰意味易读性较差， 只适合于标题或较短文本。</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X(%SMC(QZ8Z%KF1$4}]Y7DA"/>
          <p:cNvPicPr>
            <a:picLocks noChangeAspect="1"/>
          </p:cNvPicPr>
          <p:nvPr/>
        </p:nvPicPr>
        <p:blipFill>
          <a:blip r:embed="rId1"/>
          <a:stretch>
            <a:fillRect/>
          </a:stretch>
        </p:blipFill>
        <p:spPr>
          <a:xfrm>
            <a:off x="3632742" y="441162"/>
            <a:ext cx="4751705" cy="1427551"/>
          </a:xfrm>
          <a:prstGeom prst="rect">
            <a:avLst/>
          </a:prstGeom>
        </p:spPr>
      </p:pic>
      <p:pic>
        <p:nvPicPr>
          <p:cNvPr id="5" name="图片 4" descr="B(4K9AYQ)0CRG$]DWXPMENV"/>
          <p:cNvPicPr>
            <a:picLocks noChangeAspect="1"/>
          </p:cNvPicPr>
          <p:nvPr/>
        </p:nvPicPr>
        <p:blipFill>
          <a:blip r:embed="rId2"/>
          <a:stretch>
            <a:fillRect/>
          </a:stretch>
        </p:blipFill>
        <p:spPr>
          <a:xfrm>
            <a:off x="3632742" y="2775767"/>
            <a:ext cx="4648005" cy="1404347"/>
          </a:xfrm>
          <a:prstGeom prst="rect">
            <a:avLst/>
          </a:prstGeom>
        </p:spPr>
      </p:pic>
      <p:pic>
        <p:nvPicPr>
          <p:cNvPr id="6" name="图片 5" descr="Y7`NP`Q8W8{9QZ`MPMZ{Q}Y"/>
          <p:cNvPicPr>
            <a:picLocks noChangeAspect="1"/>
          </p:cNvPicPr>
          <p:nvPr/>
        </p:nvPicPr>
        <p:blipFill>
          <a:blip r:embed="rId3"/>
          <a:stretch>
            <a:fillRect/>
          </a:stretch>
        </p:blipFill>
        <p:spPr>
          <a:xfrm>
            <a:off x="3632742" y="4714150"/>
            <a:ext cx="4751705" cy="1918870"/>
          </a:xfrm>
          <a:prstGeom prst="rect">
            <a:avLst/>
          </a:prstGeom>
        </p:spPr>
      </p:pic>
      <p:sp>
        <p:nvSpPr>
          <p:cNvPr id="2" name="矩形 1"/>
          <p:cNvSpPr/>
          <p:nvPr/>
        </p:nvSpPr>
        <p:spPr>
          <a:xfrm>
            <a:off x="8859639" y="1499381"/>
            <a:ext cx="946093"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饰线体 </a:t>
            </a:r>
            <a:endParaRPr lang="zh-CN" altLang="en-US" dirty="0"/>
          </a:p>
        </p:txBody>
      </p:sp>
      <p:sp>
        <p:nvSpPr>
          <p:cNvPr id="7" name="矩形 6"/>
          <p:cNvSpPr/>
          <p:nvPr/>
        </p:nvSpPr>
        <p:spPr>
          <a:xfrm>
            <a:off x="8859638" y="3810782"/>
            <a:ext cx="1176925"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无</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饰</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线体 </a:t>
            </a:r>
            <a:endParaRPr lang="zh-CN" altLang="en-US" dirty="0"/>
          </a:p>
        </p:txBody>
      </p:sp>
      <p:sp>
        <p:nvSpPr>
          <p:cNvPr id="8" name="矩形 7"/>
          <p:cNvSpPr/>
          <p:nvPr/>
        </p:nvSpPr>
        <p:spPr>
          <a:xfrm>
            <a:off x="8859637" y="5929868"/>
            <a:ext cx="946093" cy="369332"/>
          </a:xfrm>
          <a:prstGeom prst="rect">
            <a:avLst/>
          </a:prstGeom>
        </p:spPr>
        <p:txBody>
          <a:bodyPr wrap="none">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哥特体 </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77812" y="0"/>
            <a:ext cx="7922260" cy="6871595"/>
            <a:chOff x="2577812" y="0"/>
            <a:chExt cx="7922260" cy="6871595"/>
          </a:xfrm>
          <a:noFill/>
        </p:grpSpPr>
        <p:cxnSp>
          <p:nvCxnSpPr>
            <p:cNvPr id="9" name="直接连接符 8"/>
            <p:cNvCxnSpPr/>
            <p:nvPr/>
          </p:nvCxnSpPr>
          <p:spPr>
            <a:xfrm flipV="1">
              <a:off x="4351237" y="0"/>
              <a:ext cx="726598" cy="2446108"/>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65432" y="223735"/>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62021" y="483949"/>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577812" y="4366721"/>
              <a:ext cx="744054" cy="250487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09463" y="4590456"/>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606052" y="4850670"/>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79432" y="3044190"/>
              <a:ext cx="5120640" cy="768350"/>
            </a:xfrm>
            <a:prstGeom prst="rect">
              <a:avLst/>
            </a:prstGeom>
            <a:grpFill/>
            <a:ln>
              <a:noFill/>
            </a:ln>
          </p:spPr>
          <p:txBody>
            <a:bodyPr wrap="square" rtlCol="0">
              <a:spAutoFit/>
            </a:bodyPr>
            <a:lstStyle/>
            <a:p>
              <a:r>
                <a:rPr lang="zh-CN" altLang="en-US" sz="4400" b="1" dirty="0">
                  <a:ln>
                    <a:noFill/>
                  </a:ln>
                  <a:solidFill>
                    <a:schemeClr val="tx1">
                      <a:lumMod val="50000"/>
                      <a:lumOff val="50000"/>
                    </a:schemeClr>
                  </a:solidFill>
                  <a:cs typeface="+mn-ea"/>
                  <a:sym typeface="+mn-lt"/>
                </a:rPr>
                <a:t>文本的选择</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grpSp>
      <p:sp>
        <p:nvSpPr>
          <p:cNvPr id="5" name="等腰三角形 4"/>
          <p:cNvSpPr/>
          <p:nvPr/>
        </p:nvSpPr>
        <p:spPr>
          <a:xfrm rot="10800000">
            <a:off x="2809460" y="2814951"/>
            <a:ext cx="2157343" cy="177555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2910493" y="2745743"/>
            <a:ext cx="2157343" cy="1775551"/>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89705" y="3105785"/>
            <a:ext cx="809625" cy="1322070"/>
          </a:xfrm>
          <a:prstGeom prst="rect">
            <a:avLst/>
          </a:prstGeom>
          <a:noFill/>
        </p:spPr>
        <p:txBody>
          <a:bodyPr wrap="none" rtlCol="0" anchor="t">
            <a:spAutoFit/>
          </a:bodyPr>
          <a:lstStyle/>
          <a:p>
            <a:r>
              <a:rPr lang="en-US" altLang="zh-CN" sz="8000" b="1" dirty="0">
                <a:ln>
                  <a:solidFill>
                    <a:schemeClr val="tx1">
                      <a:lumMod val="65000"/>
                      <a:lumOff val="35000"/>
                    </a:schemeClr>
                  </a:solidFill>
                </a:ln>
                <a:solidFill>
                  <a:schemeClr val="tx1">
                    <a:lumMod val="65000"/>
                    <a:lumOff val="35000"/>
                  </a:schemeClr>
                </a:solidFill>
                <a:latin typeface="+mj-lt"/>
                <a:ea typeface="+mj-lt"/>
                <a:sym typeface="+mn-ea"/>
              </a:rPr>
              <a:t>3</a:t>
            </a:r>
            <a:endParaRPr lang="en-US" altLang="zh-CN" sz="8000" b="1" dirty="0">
              <a:ln>
                <a:solidFill>
                  <a:schemeClr val="tx1">
                    <a:lumMod val="65000"/>
                    <a:lumOff val="35000"/>
                  </a:schemeClr>
                </a:solidFill>
              </a:ln>
              <a:solidFill>
                <a:schemeClr val="tx1">
                  <a:lumMod val="65000"/>
                  <a:lumOff val="35000"/>
                </a:schemeClr>
              </a:solidFill>
              <a:latin typeface="+mj-lt"/>
              <a:ea typeface="+mj-lt"/>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759585" y="2748280"/>
            <a:ext cx="6238875" cy="1419860"/>
          </a:xfrm>
          <a:prstGeom prst="rect">
            <a:avLst/>
          </a:prstGeom>
          <a:noFill/>
          <a:ln w="9525">
            <a:noFill/>
            <a:miter/>
          </a:ln>
          <a:effectLst>
            <a:outerShdw sx="999" sy="999" algn="ctr" rotWithShape="0">
              <a:srgbClr val="000000"/>
            </a:outerShdw>
          </a:effectLst>
        </p:spPr>
        <p:txBody>
          <a:bodyPr wrap="square" anchor="t">
            <a:spAutoFit/>
          </a:bodyPr>
          <a:lstStyle/>
          <a:p>
            <a:pPr lvl="0" indent="0" algn="l">
              <a:lnSpc>
                <a:spcPct val="120000"/>
              </a:lnSpc>
              <a:buFont typeface="Arial" panose="020B0604020202020204" pitchFamily="34" charse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手机界面的字体设计直接影响到界面的风格，字体标准的选择依据操作系统类型决定，应当使用与其界面视觉风格统一标准的字体，</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避免繁杂零乱，使人易认、易懂</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，切忌为了设计而设计。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976245" y="2459990"/>
            <a:ext cx="6238875" cy="1751965"/>
          </a:xfrm>
          <a:prstGeom prst="rect">
            <a:avLst/>
          </a:prstGeom>
          <a:noFill/>
          <a:ln w="9525">
            <a:noFill/>
            <a:miter/>
          </a:ln>
          <a:effectLst>
            <a:outerShdw sx="999" sy="999" algn="ctr" rotWithShape="0">
              <a:srgbClr val="000000"/>
            </a:outerShdw>
          </a:effectLst>
        </p:spPr>
        <p:txBody>
          <a:bodyPr wrap="square" anchor="t">
            <a:spAutoFit/>
          </a:bodyPr>
          <a:lstStyle/>
          <a:p>
            <a:pPr lvl="0" indent="0" algn="l">
              <a:lnSpc>
                <a:spcPct val="120000"/>
              </a:lnSpc>
              <a:buFont typeface="Arial" panose="020B0604020202020204" pitchFamily="34" charse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通用的字体最易阅读，</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特殊字体用于标题效果较好</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，但是不适合正文。如果在整个页面使用一些特殊字体，这样读者阅读起来感觉一定很糟糕。特殊字体如果在页面上大量使用，会使得阅读颇为费力，浏览者的眼睛很快就会疲劳，不得不转移到其他页面。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6113055" y="2533739"/>
            <a:ext cx="5483860" cy="1754326"/>
          </a:xfrm>
          <a:prstGeom prst="rect">
            <a:avLst/>
          </a:prstGeom>
          <a:noFill/>
          <a:ln w="9525">
            <a:noFill/>
            <a:miter/>
          </a:ln>
          <a:effectLst>
            <a:outerShdw sx="999" sy="999" algn="ctr" rotWithShape="0">
              <a:srgbClr val="000000"/>
            </a:outerShdw>
          </a:effectLst>
        </p:spPr>
        <p:txBody>
          <a:bodyPr wrap="square" anchor="t">
            <a:spAutoFit/>
          </a:bodyPr>
          <a:lstStyle/>
          <a:p>
            <a:pPr lvl="0" indent="0" algn="l">
              <a:lnSpc>
                <a:spcPct val="120000"/>
              </a:lnSpc>
              <a:buFont typeface="Arial" panose="020B0604020202020204" pitchFamily="34" charse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移动端界面中字体的选择，还应考虑</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界面的大小，使两者大小比例协调</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lvl="0" indent="0" algn="l">
              <a:lnSpc>
                <a:spcPct val="120000"/>
              </a:lnSpc>
              <a:buFont typeface="Arial" panose="020B0604020202020204" pitchFamily="34" charse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对于触摸屏手机来说，由于其屏幕较大，文字可以适当放大，不仅从形式比例上考虑，同时也方便了其功能性的操作。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 name="图片 2" descr="IMG_9686"/>
          <p:cNvPicPr>
            <a:picLocks noChangeAspect="1"/>
          </p:cNvPicPr>
          <p:nvPr/>
        </p:nvPicPr>
        <p:blipFill>
          <a:blip r:embed="rId1"/>
          <a:stretch>
            <a:fillRect/>
          </a:stretch>
        </p:blipFill>
        <p:spPr>
          <a:xfrm>
            <a:off x="-135164" y="1193165"/>
            <a:ext cx="5914390" cy="44354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0800000">
            <a:off x="1258736" y="2072882"/>
            <a:ext cx="3371737" cy="277503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1419870" y="1976482"/>
            <a:ext cx="3371737" cy="2775030"/>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455572" y="2250804"/>
            <a:ext cx="1300480" cy="1445260"/>
          </a:xfrm>
          <a:prstGeom prst="rect">
            <a:avLst/>
          </a:prstGeom>
          <a:noFill/>
        </p:spPr>
        <p:txBody>
          <a:bodyPr wrap="none" rtlCol="0">
            <a:spAutoFit/>
          </a:bodyPr>
          <a:lstStyle/>
          <a:p>
            <a:r>
              <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rPr>
              <a:t>课程</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799455" y="1449070"/>
            <a:ext cx="5185410" cy="3830955"/>
          </a:xfrm>
          <a:prstGeom prst="rect">
            <a:avLst/>
          </a:prstGeom>
          <a:noFill/>
        </p:spPr>
        <p:txBody>
          <a:bodyPr wrap="square" rtlCol="0">
            <a:spAutoFit/>
          </a:bodyPr>
          <a:lstStyle/>
          <a:p>
            <a:pPr marL="0" lvl="0" indent="0" algn="l" fontAlgn="auto">
              <a:lnSpc>
                <a:spcPct val="150000"/>
              </a:lnSpc>
              <a:buNone/>
            </a:pPr>
            <a:r>
              <a:rPr lang="zh-CN" alt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教学目标：</a:t>
            </a:r>
            <a:endPar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50000"/>
              </a:lnSpc>
              <a:buNone/>
            </a:pPr>
            <a:r>
              <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了解界面中的字体，掌握</a:t>
            </a:r>
            <a:r>
              <a:rPr lang="en-US"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UI</a:t>
            </a:r>
            <a:r>
              <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界面设计中的字体的选择与规范。</a:t>
            </a:r>
            <a:endPar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50000"/>
              </a:lnSpc>
              <a:buNone/>
            </a:pPr>
            <a:endParaRPr lang="en-US"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buNone/>
            </a:pPr>
            <a:r>
              <a:rPr lang="zh-CN" alt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教学重点：</a:t>
            </a:r>
            <a:endPar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50000"/>
              </a:lnSpc>
              <a:buNone/>
            </a:pPr>
            <a:r>
              <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en-US"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UI</a:t>
            </a:r>
            <a:r>
              <a:rPr lang="zh-CN" altLang="en-US">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界面设计中的字体的</a:t>
            </a:r>
            <a:r>
              <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了解与学习</a:t>
            </a:r>
            <a:r>
              <a:rPr lang="zh-CN" altLang="en-US">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28600" lvl="0" indent="-228600" algn="l" fontAlgn="auto">
              <a:lnSpc>
                <a:spcPct val="150000"/>
              </a:lnSpc>
              <a:buNone/>
            </a:pPr>
            <a:endParaRPr lang="en-US"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buNone/>
            </a:pPr>
            <a:r>
              <a:rPr lang="zh-CN" alt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教学难点：</a:t>
            </a:r>
            <a:endParaRPr lang="zh-CN" alt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l" fontAlgn="auto">
              <a:lnSpc>
                <a:spcPct val="150000"/>
              </a:lnSpc>
              <a:buNone/>
            </a:pPr>
            <a:r>
              <a:rPr lang="zh-CN" altLang="en-US">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对字体的选择与运用。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7" name="直接连接符 16"/>
          <p:cNvCxnSpPr/>
          <p:nvPr/>
        </p:nvCxnSpPr>
        <p:spPr>
          <a:xfrm>
            <a:off x="0" y="517585"/>
            <a:ext cx="603849" cy="60384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 y="819509"/>
            <a:ext cx="301925" cy="30192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02551" y="4330591"/>
            <a:ext cx="603850" cy="60385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81056" y="4111203"/>
            <a:ext cx="435179" cy="43517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í$ļíḑe"/>
          <p:cNvSpPr txBox="1"/>
          <p:nvPr/>
        </p:nvSpPr>
        <p:spPr bwMode="auto">
          <a:xfrm>
            <a:off x="754251" y="1270359"/>
            <a:ext cx="1277749" cy="92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2400" b="1" dirty="0">
                <a:solidFill>
                  <a:schemeClr val="tx1">
                    <a:lumMod val="65000"/>
                    <a:lumOff val="35000"/>
                  </a:schemeClr>
                </a:solidFill>
                <a:sym typeface="+mn-ea"/>
              </a:rPr>
              <a:t> 适合性</a:t>
            </a:r>
            <a:endParaRPr lang="en-US" altLang="zh-CN" sz="2400" b="1" dirty="0">
              <a:solidFill>
                <a:schemeClr val="tx1">
                  <a:lumMod val="65000"/>
                  <a:lumOff val="35000"/>
                </a:schemeClr>
              </a:solidFill>
            </a:endParaRPr>
          </a:p>
        </p:txBody>
      </p:sp>
      <p:sp>
        <p:nvSpPr>
          <p:cNvPr id="23" name="文本框 22"/>
          <p:cNvSpPr txBox="1"/>
          <p:nvPr/>
        </p:nvSpPr>
        <p:spPr>
          <a:xfrm flipH="1">
            <a:off x="3675470" y="2191656"/>
            <a:ext cx="6616700" cy="133794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b="1" dirty="0">
                <a:solidFill>
                  <a:schemeClr val="tx1">
                    <a:lumMod val="65000"/>
                    <a:lumOff val="35000"/>
                  </a:schemeClr>
                </a:solidFill>
              </a:rPr>
              <a:t>具体文字内容</a:t>
            </a:r>
            <a:r>
              <a:rPr lang="zh-CN" b="1" dirty="0">
                <a:solidFill>
                  <a:schemeClr val="tx1">
                    <a:lumMod val="65000"/>
                    <a:lumOff val="35000"/>
                  </a:schemeClr>
                </a:solidFill>
              </a:rPr>
              <a:t>与</a:t>
            </a:r>
            <a:r>
              <a:rPr b="1" dirty="0">
                <a:solidFill>
                  <a:schemeClr val="tx1">
                    <a:lumMod val="65000"/>
                    <a:lumOff val="35000"/>
                  </a:schemeClr>
                </a:solidFill>
              </a:rPr>
              <a:t>界面主题相适应。</a:t>
            </a:r>
            <a:r>
              <a:rPr dirty="0">
                <a:solidFill>
                  <a:schemeClr val="tx1">
                    <a:lumMod val="65000"/>
                    <a:lumOff val="35000"/>
                  </a:schemeClr>
                </a:solidFill>
              </a:rPr>
              <a:t>根据主题内容、欲传达的信息含义和文字所处环境来确定文字的字体、色彩、形态和表现形式是保证适合性的必要条件</a:t>
            </a:r>
            <a:r>
              <a:rPr lang="zh-CN" dirty="0">
                <a:solidFill>
                  <a:schemeClr val="tx1">
                    <a:lumMod val="65000"/>
                    <a:lumOff val="35000"/>
                  </a:schemeClr>
                </a:solidFill>
              </a:rPr>
              <a:t>。</a:t>
            </a:r>
            <a:endParaRPr lang="zh-CN" dirty="0">
              <a:solidFill>
                <a:schemeClr val="tx1">
                  <a:lumMod val="65000"/>
                  <a:lumOff val="35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í$ļíḑe"/>
          <p:cNvSpPr txBox="1"/>
          <p:nvPr/>
        </p:nvSpPr>
        <p:spPr bwMode="auto">
          <a:xfrm>
            <a:off x="754251" y="1270359"/>
            <a:ext cx="1277749" cy="92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2400" b="1" dirty="0">
                <a:solidFill>
                  <a:schemeClr val="tx1">
                    <a:lumMod val="65000"/>
                    <a:lumOff val="35000"/>
                  </a:schemeClr>
                </a:solidFill>
                <a:sym typeface="+mn-ea"/>
              </a:rPr>
              <a:t>明确性</a:t>
            </a:r>
            <a:endParaRPr lang="en-US" altLang="zh-CN" sz="2400" b="1" dirty="0">
              <a:solidFill>
                <a:schemeClr val="tx1">
                  <a:lumMod val="65000"/>
                  <a:lumOff val="35000"/>
                </a:schemeClr>
              </a:solidFill>
            </a:endParaRPr>
          </a:p>
        </p:txBody>
      </p:sp>
      <p:sp>
        <p:nvSpPr>
          <p:cNvPr id="23" name="文本框 22"/>
          <p:cNvSpPr txBox="1"/>
          <p:nvPr/>
        </p:nvSpPr>
        <p:spPr>
          <a:xfrm flipH="1">
            <a:off x="3675470" y="2191656"/>
            <a:ext cx="6616700" cy="175323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b="1" dirty="0">
                <a:solidFill>
                  <a:schemeClr val="tx1">
                    <a:lumMod val="65000"/>
                    <a:lumOff val="35000"/>
                  </a:schemeClr>
                </a:solidFill>
              </a:rPr>
              <a:t>文字的主要功能在于保证信息的准确传递。</a:t>
            </a:r>
            <a:r>
              <a:rPr dirty="0">
                <a:solidFill>
                  <a:schemeClr val="tx1">
                    <a:lumMod val="65000"/>
                    <a:lumOff val="35000"/>
                  </a:schemeClr>
                </a:solidFill>
              </a:rPr>
              <a:t>文字的点划、横竖、 圆弧等结构要素造成文字本身的不可变异，因而在选择时须格外注意，在特别强调信息严格准确的情况下应优先选取易于识别的文字， 在进行字体创作时也应保证形态的明确性</a:t>
            </a:r>
            <a:r>
              <a:rPr lang="zh-CN" dirty="0">
                <a:solidFill>
                  <a:schemeClr val="tx1">
                    <a:lumMod val="65000"/>
                    <a:lumOff val="35000"/>
                  </a:schemeClr>
                </a:solidFill>
              </a:rPr>
              <a:t>。</a:t>
            </a:r>
            <a:endParaRPr lang="zh-CN" dirty="0">
              <a:solidFill>
                <a:schemeClr val="tx1">
                  <a:lumMod val="65000"/>
                  <a:lumOff val="35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í$ļíḑe"/>
          <p:cNvSpPr txBox="1"/>
          <p:nvPr/>
        </p:nvSpPr>
        <p:spPr bwMode="auto">
          <a:xfrm>
            <a:off x="754251" y="1270359"/>
            <a:ext cx="1277749" cy="92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2400" b="1" dirty="0">
                <a:solidFill>
                  <a:schemeClr val="tx1">
                    <a:lumMod val="65000"/>
                    <a:lumOff val="35000"/>
                  </a:schemeClr>
                </a:solidFill>
                <a:sym typeface="+mn-ea"/>
              </a:rPr>
              <a:t>易读性</a:t>
            </a:r>
            <a:endParaRPr lang="en-US" altLang="zh-CN" sz="2400" b="1" dirty="0">
              <a:solidFill>
                <a:schemeClr val="tx1">
                  <a:lumMod val="65000"/>
                  <a:lumOff val="35000"/>
                </a:schemeClr>
              </a:solidFill>
            </a:endParaRPr>
          </a:p>
        </p:txBody>
      </p:sp>
      <p:sp>
        <p:nvSpPr>
          <p:cNvPr id="23" name="文本框 22"/>
          <p:cNvSpPr txBox="1"/>
          <p:nvPr/>
        </p:nvSpPr>
        <p:spPr>
          <a:xfrm flipH="1">
            <a:off x="3675470" y="2191656"/>
            <a:ext cx="6616700" cy="133794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b="1" dirty="0">
                <a:solidFill>
                  <a:schemeClr val="tx1">
                    <a:lumMod val="65000"/>
                    <a:lumOff val="35000"/>
                  </a:schemeClr>
                </a:solidFill>
              </a:rPr>
              <a:t>文字的形态及编排设计能够提高</a:t>
            </a:r>
            <a:r>
              <a:rPr lang="zh-CN" b="1" dirty="0">
                <a:solidFill>
                  <a:schemeClr val="tx1">
                    <a:lumMod val="65000"/>
                    <a:lumOff val="35000"/>
                  </a:schemeClr>
                </a:solidFill>
              </a:rPr>
              <a:t>界面</a:t>
            </a:r>
            <a:r>
              <a:rPr b="1" dirty="0">
                <a:solidFill>
                  <a:schemeClr val="tx1">
                    <a:lumMod val="65000"/>
                    <a:lumOff val="35000"/>
                  </a:schemeClr>
                </a:solidFill>
              </a:rPr>
              <a:t>的易读程度。</a:t>
            </a:r>
            <a:r>
              <a:rPr dirty="0">
                <a:solidFill>
                  <a:schemeClr val="tx1">
                    <a:lumMod val="65000"/>
                    <a:lumOff val="35000"/>
                  </a:schemeClr>
                </a:solidFill>
              </a:rPr>
              <a:t>一般情况下，人的视觉对于过粗、过细的文字形态需花费更多的时间去识别， 不易顺畅浏览。</a:t>
            </a:r>
            <a:endParaRPr dirty="0">
              <a:solidFill>
                <a:schemeClr val="tx1">
                  <a:lumMod val="65000"/>
                  <a:lumOff val="35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í$ļíḑe"/>
          <p:cNvSpPr txBox="1"/>
          <p:nvPr/>
        </p:nvSpPr>
        <p:spPr bwMode="auto">
          <a:xfrm>
            <a:off x="754251" y="1270359"/>
            <a:ext cx="1277749" cy="92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lang="zh-CN" sz="2400" b="1" dirty="0">
                <a:solidFill>
                  <a:schemeClr val="tx1">
                    <a:lumMod val="65000"/>
                    <a:lumOff val="35000"/>
                  </a:schemeClr>
                </a:solidFill>
                <a:sym typeface="+mn-ea"/>
              </a:rPr>
              <a:t>美观性</a:t>
            </a:r>
            <a:endParaRPr lang="en-US" altLang="zh-CN" sz="2400" b="1" dirty="0">
              <a:solidFill>
                <a:schemeClr val="tx1">
                  <a:lumMod val="65000"/>
                  <a:lumOff val="35000"/>
                </a:schemeClr>
              </a:solidFill>
            </a:endParaRPr>
          </a:p>
        </p:txBody>
      </p:sp>
      <p:sp>
        <p:nvSpPr>
          <p:cNvPr id="23" name="文本框 22"/>
          <p:cNvSpPr txBox="1"/>
          <p:nvPr/>
        </p:nvSpPr>
        <p:spPr>
          <a:xfrm flipH="1">
            <a:off x="3675470" y="2191656"/>
            <a:ext cx="6616700" cy="133794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zh-CN" b="1" dirty="0">
                <a:solidFill>
                  <a:schemeClr val="tx1">
                    <a:lumMod val="65000"/>
                    <a:lumOff val="35000"/>
                  </a:schemeClr>
                </a:solidFill>
              </a:rPr>
              <a:t>文字可以通过自身形象的个性与风格给人以美的感受，使界面更加美观。</a:t>
            </a:r>
            <a:r>
              <a:rPr lang="zh-CN" dirty="0">
                <a:solidFill>
                  <a:schemeClr val="tx1">
                    <a:lumMod val="65000"/>
                    <a:lumOff val="35000"/>
                  </a:schemeClr>
                </a:solidFill>
              </a:rPr>
              <a:t>文字形态的变化与统一、 文字编排的节奏与韵律、 文字体量的对比与和谐， 都是达成美观性的表现手法。</a:t>
            </a:r>
            <a:endParaRPr lang="zh-CN" dirty="0">
              <a:solidFill>
                <a:schemeClr val="tx1">
                  <a:lumMod val="65000"/>
                  <a:lumOff val="35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í$ļíḑe"/>
          <p:cNvSpPr txBox="1"/>
          <p:nvPr/>
        </p:nvSpPr>
        <p:spPr bwMode="auto">
          <a:xfrm>
            <a:off x="754251" y="1270359"/>
            <a:ext cx="1277749" cy="92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sz="2400" b="1" dirty="0">
                <a:solidFill>
                  <a:schemeClr val="tx1">
                    <a:lumMod val="65000"/>
                    <a:lumOff val="35000"/>
                  </a:schemeClr>
                </a:solidFill>
                <a:sym typeface="+mn-ea"/>
              </a:rPr>
              <a:t>创新性</a:t>
            </a:r>
            <a:endParaRPr lang="en-US" altLang="zh-CN" sz="2400" b="1" dirty="0">
              <a:solidFill>
                <a:schemeClr val="tx1">
                  <a:lumMod val="65000"/>
                  <a:lumOff val="35000"/>
                </a:schemeClr>
              </a:solidFill>
            </a:endParaRPr>
          </a:p>
        </p:txBody>
      </p:sp>
      <p:sp>
        <p:nvSpPr>
          <p:cNvPr id="23" name="文本框 22"/>
          <p:cNvSpPr txBox="1"/>
          <p:nvPr/>
        </p:nvSpPr>
        <p:spPr>
          <a:xfrm flipH="1">
            <a:off x="3675470" y="2191656"/>
            <a:ext cx="6616700" cy="133794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b="1" dirty="0">
                <a:solidFill>
                  <a:schemeClr val="tx1">
                    <a:lumMod val="65000"/>
                    <a:lumOff val="35000"/>
                  </a:schemeClr>
                </a:solidFill>
              </a:rPr>
              <a:t>文字与</a:t>
            </a:r>
            <a:r>
              <a:rPr lang="zh-CN" b="1" dirty="0">
                <a:solidFill>
                  <a:schemeClr val="tx1">
                    <a:lumMod val="65000"/>
                    <a:lumOff val="35000"/>
                  </a:schemeClr>
                </a:solidFill>
              </a:rPr>
              <a:t>界面</a:t>
            </a:r>
            <a:r>
              <a:rPr b="1" dirty="0" err="1">
                <a:solidFill>
                  <a:schemeClr val="tx1">
                    <a:lumMod val="65000"/>
                    <a:lumOff val="35000"/>
                  </a:schemeClr>
                </a:solidFill>
              </a:rPr>
              <a:t>信息主题需求相配合并进行形态变化，</a:t>
            </a:r>
            <a:r>
              <a:rPr b="1" dirty="0" err="1" smtClean="0">
                <a:solidFill>
                  <a:schemeClr val="tx1">
                    <a:lumMod val="65000"/>
                    <a:lumOff val="35000"/>
                  </a:schemeClr>
                </a:solidFill>
              </a:rPr>
              <a:t>将文字进行创意发挥</a:t>
            </a:r>
            <a:r>
              <a:rPr lang="zh-CN" altLang="en-US" b="1" dirty="0" smtClean="0">
                <a:solidFill>
                  <a:schemeClr val="tx1">
                    <a:lumMod val="65000"/>
                    <a:lumOff val="35000"/>
                  </a:schemeClr>
                </a:solidFill>
              </a:rPr>
              <a:t>，从而</a:t>
            </a:r>
            <a:r>
              <a:rPr b="1" dirty="0" err="1" smtClean="0">
                <a:solidFill>
                  <a:schemeClr val="tx1">
                    <a:lumMod val="65000"/>
                    <a:lumOff val="35000"/>
                  </a:schemeClr>
                </a:solidFill>
              </a:rPr>
              <a:t>产生创造的美感</a:t>
            </a:r>
            <a:r>
              <a:rPr b="1" dirty="0" err="1">
                <a:solidFill>
                  <a:schemeClr val="tx1">
                    <a:lumMod val="65000"/>
                    <a:lumOff val="35000"/>
                  </a:schemeClr>
                </a:solidFill>
              </a:rPr>
              <a:t>，</a:t>
            </a:r>
            <a:r>
              <a:rPr dirty="0" err="1" smtClean="0">
                <a:solidFill>
                  <a:schemeClr val="tx1">
                    <a:lumMod val="65000"/>
                    <a:lumOff val="35000"/>
                  </a:schemeClr>
                </a:solidFill>
              </a:rPr>
              <a:t>进而加强界面整体设计效果的创新性，</a:t>
            </a:r>
            <a:r>
              <a:rPr dirty="0" err="1">
                <a:solidFill>
                  <a:schemeClr val="tx1">
                    <a:lumMod val="65000"/>
                    <a:lumOff val="35000"/>
                  </a:schemeClr>
                </a:solidFill>
              </a:rPr>
              <a:t>给浏览者耳目一新的感受</a:t>
            </a:r>
            <a:r>
              <a:rPr lang="zh-CN" dirty="0">
                <a:solidFill>
                  <a:schemeClr val="tx1">
                    <a:lumMod val="65000"/>
                    <a:lumOff val="35000"/>
                  </a:schemeClr>
                </a:solidFill>
              </a:rPr>
              <a:t>。</a:t>
            </a:r>
            <a:endParaRPr lang="zh-CN" dirty="0">
              <a:solidFill>
                <a:schemeClr val="tx1">
                  <a:lumMod val="65000"/>
                  <a:lumOff val="35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976245" y="2068105"/>
            <a:ext cx="6238875" cy="2585323"/>
          </a:xfrm>
          <a:prstGeom prst="rect">
            <a:avLst/>
          </a:prstGeom>
          <a:noFill/>
          <a:ln w="9525">
            <a:noFill/>
            <a:miter/>
          </a:ln>
          <a:effectLst>
            <a:outerShdw sx="999" sy="999" algn="ctr" rotWithShape="0">
              <a:srgbClr val="000000"/>
            </a:outerShdw>
          </a:effectLst>
        </p:spPr>
        <p:txBody>
          <a:bodyPr wrap="square" anchor="t">
            <a:spAutoFit/>
          </a:bodyPr>
          <a:lstStyle/>
          <a:p>
            <a:r>
              <a:rPr lang="en-US" altLang="zh-CN" b="1" dirty="0">
                <a:solidFill>
                  <a:schemeClr val="tx1">
                    <a:lumMod val="65000"/>
                    <a:lumOff val="35000"/>
                  </a:schemeClr>
                </a:solidFill>
              </a:rPr>
              <a:t>IOS: </a:t>
            </a:r>
            <a:endParaRPr lang="en-US" altLang="zh-CN" b="1" dirty="0" smtClean="0">
              <a:solidFill>
                <a:schemeClr val="tx1">
                  <a:lumMod val="65000"/>
                  <a:lumOff val="35000"/>
                </a:schemeClr>
              </a:solidFill>
            </a:endParaRPr>
          </a:p>
          <a:p>
            <a:r>
              <a:rPr lang="zh-CN" altLang="en-US" dirty="0" smtClean="0">
                <a:solidFill>
                  <a:schemeClr val="tx1">
                    <a:lumMod val="65000"/>
                    <a:lumOff val="35000"/>
                  </a:schemeClr>
                </a:solidFill>
              </a:rPr>
              <a:t>常</a:t>
            </a:r>
            <a:r>
              <a:rPr lang="zh-CN" altLang="en-US" dirty="0">
                <a:solidFill>
                  <a:schemeClr val="tx1">
                    <a:lumMod val="65000"/>
                    <a:lumOff val="35000"/>
                  </a:schemeClr>
                </a:solidFill>
              </a:rPr>
              <a:t>选择华文黑体或者冬青黑体，尤其是冬青黑体效果最好</a:t>
            </a:r>
            <a:r>
              <a:rPr lang="zh-CN" altLang="en-US" dirty="0" smtClean="0">
                <a:solidFill>
                  <a:schemeClr val="tx1">
                    <a:lumMod val="65000"/>
                    <a:lumOff val="35000"/>
                  </a:schemeClr>
                </a:solidFill>
              </a:rPr>
              <a:t>。</a:t>
            </a:r>
            <a:endParaRPr lang="en-US" altLang="zh-CN" dirty="0" smtClean="0">
              <a:solidFill>
                <a:schemeClr val="tx1">
                  <a:lumMod val="65000"/>
                  <a:lumOff val="35000"/>
                </a:schemeClr>
              </a:solidFill>
            </a:endParaRPr>
          </a:p>
          <a:p>
            <a:endParaRPr lang="zh-CN" altLang="en-US" dirty="0">
              <a:solidFill>
                <a:schemeClr val="tx1">
                  <a:lumMod val="65000"/>
                  <a:lumOff val="35000"/>
                </a:schemeClr>
              </a:solidFill>
            </a:endParaRPr>
          </a:p>
          <a:p>
            <a:r>
              <a:rPr lang="en-US" altLang="zh-CN" b="1" dirty="0">
                <a:solidFill>
                  <a:schemeClr val="tx1">
                    <a:lumMod val="65000"/>
                    <a:lumOff val="35000"/>
                  </a:schemeClr>
                </a:solidFill>
              </a:rPr>
              <a:t>Android</a:t>
            </a:r>
            <a:endParaRPr lang="en-US" altLang="zh-CN" b="1" dirty="0">
              <a:solidFill>
                <a:schemeClr val="tx1">
                  <a:lumMod val="65000"/>
                  <a:lumOff val="35000"/>
                </a:schemeClr>
              </a:solidFill>
            </a:endParaRPr>
          </a:p>
          <a:p>
            <a:r>
              <a:rPr lang="zh-CN" altLang="en-US" dirty="0">
                <a:solidFill>
                  <a:schemeClr val="tx1">
                    <a:lumMod val="65000"/>
                    <a:lumOff val="35000"/>
                  </a:schemeClr>
                </a:solidFill>
              </a:rPr>
              <a:t>英文字体： </a:t>
            </a:r>
            <a:r>
              <a:rPr lang="en-US" altLang="zh-CN" dirty="0" err="1">
                <a:solidFill>
                  <a:schemeClr val="tx1">
                    <a:lumMod val="65000"/>
                    <a:lumOff val="35000"/>
                  </a:schemeClr>
                </a:solidFill>
              </a:rPr>
              <a:t>Roboto</a:t>
            </a:r>
            <a:endParaRPr lang="en-US" altLang="zh-CN" dirty="0">
              <a:solidFill>
                <a:schemeClr val="tx1">
                  <a:lumMod val="65000"/>
                  <a:lumOff val="35000"/>
                </a:schemeClr>
              </a:solidFill>
            </a:endParaRPr>
          </a:p>
          <a:p>
            <a:r>
              <a:rPr lang="zh-CN" altLang="en-US" dirty="0">
                <a:solidFill>
                  <a:schemeClr val="tx1">
                    <a:lumMod val="65000"/>
                    <a:lumOff val="35000"/>
                  </a:schemeClr>
                </a:solidFill>
              </a:rPr>
              <a:t>中文字体： </a:t>
            </a:r>
            <a:r>
              <a:rPr lang="en-US" altLang="zh-CN" dirty="0" err="1" smtClean="0">
                <a:solidFill>
                  <a:schemeClr val="tx1">
                    <a:lumMod val="65000"/>
                    <a:lumOff val="35000"/>
                  </a:schemeClr>
                </a:solidFill>
              </a:rPr>
              <a:t>Noto</a:t>
            </a:r>
            <a:endParaRPr lang="en-US" altLang="zh-CN" dirty="0" smtClean="0">
              <a:solidFill>
                <a:schemeClr val="tx1">
                  <a:lumMod val="65000"/>
                  <a:lumOff val="35000"/>
                </a:schemeClr>
              </a:solidFill>
            </a:endParaRPr>
          </a:p>
          <a:p>
            <a:endParaRPr lang="en-US" altLang="zh-CN" b="1" dirty="0">
              <a:solidFill>
                <a:schemeClr val="tx1">
                  <a:lumMod val="65000"/>
                  <a:lumOff val="35000"/>
                </a:schemeClr>
              </a:solidFill>
            </a:endParaRPr>
          </a:p>
          <a:p>
            <a:r>
              <a:rPr lang="zh-CN" altLang="en-US" b="1" dirty="0">
                <a:solidFill>
                  <a:schemeClr val="tx1">
                    <a:lumMod val="65000"/>
                    <a:lumOff val="35000"/>
                  </a:schemeClr>
                </a:solidFill>
              </a:rPr>
              <a:t>在选用字体大小的时候一定要选择偶数的字号， 因为在开发界面时，字号大小换算要除以二</a:t>
            </a:r>
            <a:r>
              <a:rPr lang="zh-CN" altLang="en-US" b="1" dirty="0" smtClean="0">
                <a:solidFill>
                  <a:schemeClr val="tx1">
                    <a:lumMod val="65000"/>
                    <a:lumOff val="35000"/>
                  </a:schemeClr>
                </a:solidFill>
              </a:rPr>
              <a:t>。</a:t>
            </a:r>
            <a:endParaRPr lang="zh-CN" altLang="en-US" b="1" dirty="0">
              <a:solidFill>
                <a:schemeClr val="tx1">
                  <a:lumMod val="65000"/>
                  <a:lumOff val="35000"/>
                </a:schemeClr>
              </a:solidFill>
              <a:ea typeface="微软雅黑" panose="020B0503020204020204" pitchFamily="34" charset="-122"/>
              <a:sym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976245" y="1995533"/>
            <a:ext cx="6238875" cy="3139321"/>
          </a:xfrm>
          <a:prstGeom prst="rect">
            <a:avLst/>
          </a:prstGeom>
          <a:noFill/>
          <a:ln w="9525">
            <a:noFill/>
            <a:miter/>
          </a:ln>
          <a:effectLst>
            <a:outerShdw sx="999" sy="999" algn="ctr" rotWithShape="0">
              <a:srgbClr val="000000"/>
            </a:outerShdw>
          </a:effectLst>
        </p:spPr>
        <p:txBody>
          <a:bodyPr wrap="square" anchor="t">
            <a:spAutoFit/>
          </a:bodyPr>
          <a:lstStyle/>
          <a:p>
            <a:r>
              <a:rPr lang="zh-CN" altLang="en-US" b="1" dirty="0">
                <a:solidFill>
                  <a:schemeClr val="tx1">
                    <a:lumMod val="65000"/>
                    <a:lumOff val="35000"/>
                  </a:schemeClr>
                </a:solidFill>
              </a:rPr>
              <a:t>移动端常用的的字号有哪些呢</a:t>
            </a:r>
            <a:r>
              <a:rPr lang="zh-CN" altLang="en-US" b="1" dirty="0" smtClean="0">
                <a:solidFill>
                  <a:schemeClr val="tx1">
                    <a:lumMod val="65000"/>
                    <a:lumOff val="35000"/>
                  </a:schemeClr>
                </a:solidFill>
              </a:rPr>
              <a:t>？</a:t>
            </a:r>
            <a:endParaRPr lang="en-US" altLang="zh-CN" b="1" dirty="0" smtClean="0">
              <a:solidFill>
                <a:schemeClr val="tx1">
                  <a:lumMod val="65000"/>
                  <a:lumOff val="35000"/>
                </a:schemeClr>
              </a:solidFill>
            </a:endParaRPr>
          </a:p>
          <a:p>
            <a:endParaRPr lang="zh-CN" altLang="en-US" dirty="0">
              <a:solidFill>
                <a:schemeClr val="tx1">
                  <a:lumMod val="65000"/>
                  <a:lumOff val="35000"/>
                </a:schemeClr>
              </a:solidFill>
            </a:endParaRPr>
          </a:p>
          <a:p>
            <a:r>
              <a:rPr lang="zh-CN" altLang="en-US" dirty="0">
                <a:solidFill>
                  <a:schemeClr val="tx1">
                    <a:lumMod val="65000"/>
                    <a:lumOff val="35000"/>
                  </a:schemeClr>
                </a:solidFill>
              </a:rPr>
              <a:t>导航主标题字号： </a:t>
            </a:r>
            <a:r>
              <a:rPr lang="en-US" altLang="zh-CN" dirty="0" smtClean="0">
                <a:solidFill>
                  <a:schemeClr val="tx1">
                    <a:lumMod val="65000"/>
                    <a:lumOff val="35000"/>
                  </a:schemeClr>
                </a:solidFill>
              </a:rPr>
              <a:t>40-42px</a:t>
            </a:r>
            <a:endParaRPr lang="en-US" altLang="zh-CN" dirty="0" smtClean="0">
              <a:solidFill>
                <a:schemeClr val="tx1">
                  <a:lumMod val="65000"/>
                  <a:lumOff val="35000"/>
                </a:schemeClr>
              </a:solidFill>
            </a:endParaRPr>
          </a:p>
          <a:p>
            <a:r>
              <a:rPr lang="zh-CN" altLang="en-US" dirty="0" smtClean="0">
                <a:solidFill>
                  <a:schemeClr val="tx1">
                    <a:lumMod val="65000"/>
                    <a:lumOff val="35000"/>
                  </a:schemeClr>
                </a:solidFill>
              </a:rPr>
              <a:t>大</a:t>
            </a:r>
            <a:r>
              <a:rPr lang="zh-CN" altLang="en-US" dirty="0">
                <a:solidFill>
                  <a:schemeClr val="tx1">
                    <a:lumMod val="65000"/>
                    <a:lumOff val="35000"/>
                  </a:schemeClr>
                </a:solidFill>
              </a:rPr>
              <a:t>的正文字号</a:t>
            </a:r>
            <a:r>
              <a:rPr lang="en-US" altLang="zh-CN" dirty="0">
                <a:solidFill>
                  <a:schemeClr val="tx1">
                    <a:lumMod val="65000"/>
                    <a:lumOff val="35000"/>
                  </a:schemeClr>
                </a:solidFill>
              </a:rPr>
              <a:t>32px,</a:t>
            </a:r>
            <a:endParaRPr lang="en-US" altLang="zh-CN" dirty="0">
              <a:solidFill>
                <a:schemeClr val="tx1">
                  <a:lumMod val="65000"/>
                  <a:lumOff val="35000"/>
                </a:schemeClr>
              </a:solidFill>
            </a:endParaRPr>
          </a:p>
          <a:p>
            <a:r>
              <a:rPr lang="zh-CN" altLang="en-US" dirty="0">
                <a:solidFill>
                  <a:schemeClr val="tx1">
                    <a:lumMod val="65000"/>
                    <a:lumOff val="35000"/>
                  </a:schemeClr>
                </a:solidFill>
              </a:rPr>
              <a:t>副文是</a:t>
            </a:r>
            <a:r>
              <a:rPr lang="en-US" altLang="zh-CN" dirty="0">
                <a:solidFill>
                  <a:schemeClr val="tx1">
                    <a:lumMod val="65000"/>
                    <a:lumOff val="35000"/>
                  </a:schemeClr>
                </a:solidFill>
              </a:rPr>
              <a:t>26px</a:t>
            </a:r>
            <a:r>
              <a:rPr lang="zh-CN" altLang="en-US" dirty="0">
                <a:solidFill>
                  <a:schemeClr val="tx1">
                    <a:lumMod val="65000"/>
                    <a:lumOff val="35000"/>
                  </a:schemeClr>
                </a:solidFill>
              </a:rPr>
              <a:t>，小字</a:t>
            </a:r>
            <a:r>
              <a:rPr lang="en-US" altLang="zh-CN" dirty="0" smtClean="0">
                <a:solidFill>
                  <a:schemeClr val="tx1">
                    <a:lumMod val="65000"/>
                    <a:lumOff val="35000"/>
                  </a:schemeClr>
                </a:solidFill>
              </a:rPr>
              <a:t>20px</a:t>
            </a:r>
            <a:endParaRPr lang="en-US" altLang="zh-CN" dirty="0" smtClean="0">
              <a:solidFill>
                <a:schemeClr val="tx1">
                  <a:lumMod val="65000"/>
                  <a:lumOff val="35000"/>
                </a:schemeClr>
              </a:solidFill>
            </a:endParaRPr>
          </a:p>
          <a:p>
            <a:r>
              <a:rPr lang="zh-CN" altLang="en-US" dirty="0">
                <a:solidFill>
                  <a:schemeClr val="tx1">
                    <a:lumMod val="65000"/>
                    <a:lumOff val="35000"/>
                  </a:schemeClr>
                </a:solidFill>
              </a:rPr>
              <a:t>而列表形式、工具化的</a:t>
            </a:r>
            <a:r>
              <a:rPr lang="en-US" altLang="zh-CN" dirty="0">
                <a:solidFill>
                  <a:schemeClr val="tx1">
                    <a:lumMod val="65000"/>
                    <a:lumOff val="35000"/>
                  </a:schemeClr>
                </a:solidFill>
              </a:rPr>
              <a:t>APP </a:t>
            </a:r>
            <a:r>
              <a:rPr lang="zh-CN" altLang="en-US" dirty="0">
                <a:solidFill>
                  <a:schemeClr val="tx1">
                    <a:lumMod val="65000"/>
                    <a:lumOff val="35000"/>
                  </a:schemeClr>
                </a:solidFill>
              </a:rPr>
              <a:t>普遍是正文</a:t>
            </a:r>
            <a:r>
              <a:rPr lang="en-US" altLang="zh-CN" dirty="0">
                <a:solidFill>
                  <a:schemeClr val="tx1">
                    <a:lumMod val="65000"/>
                    <a:lumOff val="35000"/>
                  </a:schemeClr>
                </a:solidFill>
              </a:rPr>
              <a:t>32px </a:t>
            </a:r>
            <a:r>
              <a:rPr lang="zh-CN" altLang="en-US" dirty="0">
                <a:solidFill>
                  <a:schemeClr val="tx1">
                    <a:lumMod val="65000"/>
                    <a:lumOff val="35000"/>
                  </a:schemeClr>
                </a:solidFill>
              </a:rPr>
              <a:t>，不加粗。副文案</a:t>
            </a:r>
            <a:r>
              <a:rPr lang="en-US" altLang="zh-CN" dirty="0">
                <a:solidFill>
                  <a:schemeClr val="tx1">
                    <a:lumMod val="65000"/>
                    <a:lumOff val="35000"/>
                  </a:schemeClr>
                </a:solidFill>
              </a:rPr>
              <a:t>26px, </a:t>
            </a:r>
            <a:r>
              <a:rPr lang="zh-CN" altLang="en-US" dirty="0">
                <a:solidFill>
                  <a:schemeClr val="tx1">
                    <a:lumMod val="65000"/>
                    <a:lumOff val="35000"/>
                  </a:schemeClr>
                </a:solidFill>
              </a:rPr>
              <a:t>小字</a:t>
            </a:r>
            <a:r>
              <a:rPr lang="en-US" altLang="zh-CN" dirty="0" smtClean="0">
                <a:solidFill>
                  <a:schemeClr val="tx1">
                    <a:lumMod val="65000"/>
                    <a:lumOff val="35000"/>
                  </a:schemeClr>
                </a:solidFill>
              </a:rPr>
              <a:t>20px</a:t>
            </a:r>
            <a:endParaRPr lang="en-US" altLang="zh-CN" dirty="0" smtClean="0">
              <a:solidFill>
                <a:schemeClr val="tx1">
                  <a:lumMod val="65000"/>
                  <a:lumOff val="35000"/>
                </a:schemeClr>
              </a:solidFill>
            </a:endParaRPr>
          </a:p>
          <a:p>
            <a:endParaRPr lang="en-US" altLang="zh-CN" dirty="0">
              <a:solidFill>
                <a:schemeClr val="tx1">
                  <a:lumMod val="65000"/>
                  <a:lumOff val="35000"/>
                </a:schemeClr>
              </a:solidFill>
            </a:endParaRPr>
          </a:p>
          <a:p>
            <a:r>
              <a:rPr lang="zh-CN" altLang="en-US" dirty="0">
                <a:solidFill>
                  <a:schemeClr val="tx1">
                    <a:lumMod val="65000"/>
                    <a:lumOff val="35000"/>
                  </a:schemeClr>
                </a:solidFill>
              </a:rPr>
              <a:t>在内文的使用中，根据不同类型的</a:t>
            </a:r>
            <a:r>
              <a:rPr lang="en-US" altLang="zh-CN" dirty="0">
                <a:solidFill>
                  <a:schemeClr val="tx1">
                    <a:lumMod val="65000"/>
                    <a:lumOff val="35000"/>
                  </a:schemeClr>
                </a:solidFill>
              </a:rPr>
              <a:t>App </a:t>
            </a:r>
            <a:r>
              <a:rPr lang="zh-CN" altLang="en-US" dirty="0">
                <a:solidFill>
                  <a:schemeClr val="tx1">
                    <a:lumMod val="65000"/>
                    <a:lumOff val="35000"/>
                  </a:schemeClr>
                </a:solidFill>
              </a:rPr>
              <a:t>会有所区别。</a:t>
            </a:r>
            <a:endParaRPr lang="zh-CN" altLang="en-US" dirty="0">
              <a:solidFill>
                <a:schemeClr val="tx1">
                  <a:lumMod val="65000"/>
                  <a:lumOff val="35000"/>
                </a:schemeClr>
              </a:solidFill>
            </a:endParaRPr>
          </a:p>
          <a:p>
            <a:r>
              <a:rPr lang="zh-CN" altLang="en-US" dirty="0" smtClean="0">
                <a:solidFill>
                  <a:schemeClr val="tx1">
                    <a:lumMod val="65000"/>
                    <a:lumOff val="35000"/>
                  </a:schemeClr>
                </a:solidFill>
              </a:rPr>
              <a:t>例如，新闻</a:t>
            </a:r>
            <a:r>
              <a:rPr lang="zh-CN" altLang="en-US" dirty="0">
                <a:solidFill>
                  <a:schemeClr val="tx1">
                    <a:lumMod val="65000"/>
                    <a:lumOff val="35000"/>
                  </a:schemeClr>
                </a:solidFill>
              </a:rPr>
              <a:t>类的</a:t>
            </a:r>
            <a:r>
              <a:rPr lang="en-US" altLang="zh-CN" dirty="0">
                <a:solidFill>
                  <a:schemeClr val="tx1">
                    <a:lumMod val="65000"/>
                    <a:lumOff val="35000"/>
                  </a:schemeClr>
                </a:solidFill>
              </a:rPr>
              <a:t>APP </a:t>
            </a:r>
            <a:r>
              <a:rPr lang="zh-CN" altLang="en-US" dirty="0">
                <a:solidFill>
                  <a:schemeClr val="tx1">
                    <a:lumMod val="65000"/>
                    <a:lumOff val="35000"/>
                  </a:schemeClr>
                </a:solidFill>
              </a:rPr>
              <a:t>或文字阅读类的</a:t>
            </a:r>
            <a:r>
              <a:rPr lang="en-US" altLang="zh-CN" dirty="0">
                <a:solidFill>
                  <a:schemeClr val="tx1">
                    <a:lumMod val="65000"/>
                    <a:lumOff val="35000"/>
                  </a:schemeClr>
                </a:solidFill>
              </a:rPr>
              <a:t>APP </a:t>
            </a:r>
            <a:r>
              <a:rPr lang="zh-CN" altLang="en-US" dirty="0">
                <a:solidFill>
                  <a:schemeClr val="tx1">
                    <a:lumMod val="65000"/>
                    <a:lumOff val="35000"/>
                  </a:schemeClr>
                </a:solidFill>
              </a:rPr>
              <a:t>更注重文本的阅读便捷性</a:t>
            </a:r>
            <a:r>
              <a:rPr lang="zh-CN" altLang="en-US" dirty="0" smtClean="0">
                <a:solidFill>
                  <a:schemeClr val="tx1">
                    <a:lumMod val="65000"/>
                    <a:lumOff val="35000"/>
                  </a:schemeClr>
                </a:solidFill>
              </a:rPr>
              <a:t>，正文</a:t>
            </a:r>
            <a:r>
              <a:rPr lang="zh-CN" altLang="en-US" dirty="0">
                <a:solidFill>
                  <a:schemeClr val="tx1">
                    <a:lumMod val="65000"/>
                    <a:lumOff val="35000"/>
                  </a:schemeClr>
                </a:solidFill>
              </a:rPr>
              <a:t>字号</a:t>
            </a:r>
            <a:r>
              <a:rPr lang="en-US" altLang="zh-CN" dirty="0">
                <a:solidFill>
                  <a:schemeClr val="tx1">
                    <a:lumMod val="65000"/>
                    <a:lumOff val="35000"/>
                  </a:schemeClr>
                </a:solidFill>
              </a:rPr>
              <a:t>36px </a:t>
            </a:r>
            <a:r>
              <a:rPr lang="zh-CN" altLang="en-US" dirty="0" smtClean="0">
                <a:solidFill>
                  <a:schemeClr val="tx1">
                    <a:lumMod val="65000"/>
                    <a:lumOff val="35000"/>
                  </a:schemeClr>
                </a:solidFill>
              </a:rPr>
              <a:t>，会</a:t>
            </a:r>
            <a:r>
              <a:rPr lang="zh-CN" altLang="en-US" dirty="0">
                <a:solidFill>
                  <a:schemeClr val="tx1">
                    <a:lumMod val="65000"/>
                    <a:lumOff val="35000"/>
                  </a:schemeClr>
                </a:solidFill>
              </a:rPr>
              <a:t>选择性的加粗</a:t>
            </a:r>
            <a:r>
              <a:rPr lang="zh-CN" altLang="en-US" dirty="0" smtClean="0">
                <a:solidFill>
                  <a:schemeClr val="tx1">
                    <a:lumMod val="65000"/>
                    <a:lumOff val="35000"/>
                  </a:schemeClr>
                </a:solidFill>
              </a:rPr>
              <a:t>。</a:t>
            </a:r>
            <a:endParaRPr lang="en-US" altLang="zh-CN" dirty="0" smtClean="0">
              <a:solidFill>
                <a:schemeClr val="tx1">
                  <a:lumMod val="65000"/>
                  <a:lumOff val="35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0800000">
            <a:off x="1258736" y="2072882"/>
            <a:ext cx="3371737" cy="277503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1419870" y="1976482"/>
            <a:ext cx="3371737" cy="2775030"/>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557172" y="2395584"/>
            <a:ext cx="1097280" cy="1198880"/>
          </a:xfrm>
          <a:prstGeom prst="rect">
            <a:avLst/>
          </a:prstGeom>
          <a:noFill/>
        </p:spPr>
        <p:txBody>
          <a:bodyPr wrap="none" rtlCol="0">
            <a:spAutoFit/>
          </a:bodyPr>
          <a:lstStyle/>
          <a:p>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课程</a:t>
            </a:r>
            <a:endPar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小结</a:t>
            </a:r>
            <a:endPar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13425" y="1241425"/>
            <a:ext cx="5185410" cy="2999740"/>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、常用的中文字体：宋体、仿宋体、楷体、黑体以及手写体。</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、界面中文本的设计与选择常遵循的原则有</a:t>
            </a:r>
            <a:r>
              <a:rPr lang="zh-CN"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适合性、明确性、美观性、易读性以及创新性。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7" name="直接连接符 16"/>
          <p:cNvCxnSpPr/>
          <p:nvPr/>
        </p:nvCxnSpPr>
        <p:spPr>
          <a:xfrm>
            <a:off x="0" y="517585"/>
            <a:ext cx="603849" cy="60384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 y="819509"/>
            <a:ext cx="301925" cy="30192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402551" y="4330591"/>
            <a:ext cx="603850" cy="60385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481056" y="4111203"/>
            <a:ext cx="435179" cy="435179"/>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881167" y="1889451"/>
            <a:ext cx="4429665" cy="3631458"/>
            <a:chOff x="2912853" y="857438"/>
            <a:chExt cx="6535947" cy="5612374"/>
          </a:xfrm>
        </p:grpSpPr>
        <p:sp>
          <p:nvSpPr>
            <p:cNvPr id="18" name="等腰三角形 17"/>
            <p:cNvSpPr/>
            <p:nvPr/>
          </p:nvSpPr>
          <p:spPr>
            <a:xfrm rot="10800000">
              <a:off x="2912853" y="981628"/>
              <a:ext cx="6366294" cy="548818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a:off x="3082506" y="857438"/>
              <a:ext cx="6366294" cy="5488184"/>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5003174" y="2535403"/>
            <a:ext cx="2300630" cy="1107996"/>
          </a:xfrm>
          <a:prstGeom prst="rect">
            <a:avLst/>
          </a:prstGeom>
          <a:noFill/>
        </p:spPr>
        <p:txBody>
          <a:bodyPr wrap="none" rtlCol="0">
            <a:spAutoFit/>
          </a:bodyPr>
          <a:lstStyle/>
          <a:p>
            <a:r>
              <a:rPr lang="zh-CN" altLang="en-US" sz="6600" dirty="0">
                <a:solidFill>
                  <a:schemeClr val="tx1">
                    <a:lumMod val="50000"/>
                    <a:lumOff val="50000"/>
                  </a:schemeClr>
                </a:solidFill>
                <a:latin typeface="幼圆" panose="02010509060101010101" pitchFamily="49" charset="-122"/>
                <a:ea typeface="幼圆" panose="02010509060101010101" pitchFamily="49" charset="-122"/>
              </a:rPr>
              <a:t>謝 謝</a:t>
            </a:r>
            <a:endParaRPr lang="zh-CN" altLang="en-US" sz="6600" dirty="0">
              <a:solidFill>
                <a:schemeClr val="tx1">
                  <a:lumMod val="50000"/>
                  <a:lumOff val="50000"/>
                </a:schemeClr>
              </a:solidFill>
              <a:latin typeface="幼圆" panose="02010509060101010101" pitchFamily="49" charset="-122"/>
              <a:ea typeface="幼圆" panose="020105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77812" y="0"/>
            <a:ext cx="7922260" cy="6871595"/>
            <a:chOff x="2577812" y="0"/>
            <a:chExt cx="7922260" cy="6871595"/>
          </a:xfrm>
          <a:noFill/>
        </p:grpSpPr>
        <p:cxnSp>
          <p:nvCxnSpPr>
            <p:cNvPr id="9" name="直接连接符 8"/>
            <p:cNvCxnSpPr/>
            <p:nvPr/>
          </p:nvCxnSpPr>
          <p:spPr>
            <a:xfrm flipV="1">
              <a:off x="4351237" y="0"/>
              <a:ext cx="726598" cy="2446108"/>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65432" y="223735"/>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62021" y="483949"/>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577812" y="4366721"/>
              <a:ext cx="744054" cy="250487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09463" y="4590456"/>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606052" y="4850670"/>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79432" y="3044190"/>
              <a:ext cx="5120640" cy="768350"/>
            </a:xfrm>
            <a:prstGeom prst="rect">
              <a:avLst/>
            </a:prstGeom>
            <a:grpFill/>
            <a:ln>
              <a:noFill/>
            </a:ln>
          </p:spPr>
          <p:txBody>
            <a:bodyPr wrap="square" rtlCol="0">
              <a:spAutoFit/>
            </a:bodyPr>
            <a:lstStyle/>
            <a:p>
              <a:r>
                <a:rPr lang="zh-CN" altLang="en-US" sz="4400" b="1" dirty="0" smtClean="0">
                  <a:solidFill>
                    <a:schemeClr val="tx1">
                      <a:lumMod val="65000"/>
                      <a:lumOff val="35000"/>
                    </a:schemeClr>
                  </a:solidFill>
                  <a:cs typeface="+mn-ea"/>
                  <a:sym typeface="+mn-lt"/>
                </a:rPr>
                <a:t>文字的作用</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grpSp>
      <p:sp>
        <p:nvSpPr>
          <p:cNvPr id="5" name="等腰三角形 4"/>
          <p:cNvSpPr/>
          <p:nvPr/>
        </p:nvSpPr>
        <p:spPr>
          <a:xfrm rot="10800000">
            <a:off x="2809460" y="2814951"/>
            <a:ext cx="2157343" cy="177555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2910493" y="2745743"/>
            <a:ext cx="2157343" cy="1775551"/>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89705" y="3105785"/>
            <a:ext cx="809625" cy="1322070"/>
          </a:xfrm>
          <a:prstGeom prst="rect">
            <a:avLst/>
          </a:prstGeom>
          <a:noFill/>
        </p:spPr>
        <p:txBody>
          <a:bodyPr wrap="none" rtlCol="0" anchor="t">
            <a:spAutoFit/>
          </a:bodyPr>
          <a:lstStyle/>
          <a:p>
            <a:r>
              <a:rPr lang="en-US" altLang="zh-CN" sz="8000" b="1" dirty="0">
                <a:ln>
                  <a:solidFill>
                    <a:schemeClr val="tx1">
                      <a:lumMod val="65000"/>
                      <a:lumOff val="35000"/>
                    </a:schemeClr>
                  </a:solidFill>
                </a:ln>
                <a:solidFill>
                  <a:schemeClr val="tx1">
                    <a:lumMod val="65000"/>
                    <a:lumOff val="35000"/>
                  </a:schemeClr>
                </a:solidFill>
                <a:latin typeface="+mj-lt"/>
                <a:ea typeface="+mj-lt"/>
                <a:sym typeface="+mn-ea"/>
              </a:rPr>
              <a:t>1</a:t>
            </a:r>
            <a:endParaRPr lang="en-US" altLang="zh-CN" sz="8000" b="1" dirty="0">
              <a:ln>
                <a:solidFill>
                  <a:schemeClr val="tx1">
                    <a:lumMod val="65000"/>
                    <a:lumOff val="35000"/>
                  </a:schemeClr>
                </a:solidFill>
              </a:ln>
              <a:solidFill>
                <a:schemeClr val="tx1">
                  <a:lumMod val="65000"/>
                  <a:lumOff val="35000"/>
                </a:schemeClr>
              </a:solidFill>
              <a:latin typeface="+mj-lt"/>
              <a:ea typeface="+mj-lt"/>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976245" y="2829560"/>
            <a:ext cx="6238875" cy="1198880"/>
          </a:xfrm>
          <a:prstGeom prst="rect">
            <a:avLst/>
          </a:prstGeom>
          <a:noFill/>
          <a:ln w="9525">
            <a:noFill/>
            <a:miter/>
          </a:ln>
          <a:effectLst>
            <a:outerShdw sx="999" sy="999" algn="ctr" rotWithShape="0">
              <a:srgbClr val="000000"/>
            </a:outerShdw>
          </a:effectLst>
        </p:spPr>
        <p:txBody>
          <a:bodyPr wrap="square" anchor="t">
            <a:spAutoFit/>
          </a:bodyPr>
          <a:lstStyle/>
          <a:p>
            <a:pPr lvl="0" indent="0" algn="l">
              <a:lnSpc>
                <a:spcPct val="120000"/>
              </a:lnSpc>
              <a:buFont typeface="Arial" panose="020B0604020202020204" pitchFamily="34" charset="0"/>
              <a:buNone/>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文字的主要功能是在视觉传达中向大众</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传达各种信息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，要达到这一目的必须考虑文字的整体诉求效果，给人以清晰的视觉印象。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595902" y="2272099"/>
            <a:ext cx="3366498" cy="2677656"/>
          </a:xfrm>
          <a:prstGeom prst="rect">
            <a:avLst/>
          </a:prstGeom>
          <a:noFill/>
          <a:ln w="9525">
            <a:noFill/>
            <a:miter/>
          </a:ln>
          <a:effectLst>
            <a:outerShdw sx="999" sy="999" algn="ctr" rotWithShape="0">
              <a:srgbClr val="000000"/>
            </a:outerShdw>
          </a:effectLst>
        </p:spPr>
        <p:txBody>
          <a:bodyPr wrap="square" anchor="t">
            <a:spAutoFit/>
          </a:bodyPr>
          <a:lstStyle/>
          <a:p>
            <a:pPr lvl="0" indent="0" algn="l">
              <a:lnSpc>
                <a:spcPct val="120000"/>
              </a:lnSpc>
              <a:buFont typeface="Arial" panose="020B0604020202020204" pitchFamily="34" charset="0"/>
              <a:buNone/>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在界面设计中，通过文字的传达可以在很大程度上避免由图形图像、色彩、版式等传达信息是产生信息传达不明确引发的误读现象，从而使</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浏览者顺利、方便接收信息而明确主题传达目的</a:t>
            </a: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3" name="图片 1"/>
          <p:cNvPicPr>
            <a:picLocks noChangeAspect="1"/>
          </p:cNvPicPr>
          <p:nvPr/>
        </p:nvPicPr>
        <p:blipFill>
          <a:blip r:embed="rId1"/>
          <a:stretch>
            <a:fillRect/>
          </a:stretch>
        </p:blipFill>
        <p:spPr>
          <a:xfrm>
            <a:off x="4371340" y="837565"/>
            <a:ext cx="9144000" cy="554672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577812" y="0"/>
            <a:ext cx="7922260" cy="6871595"/>
            <a:chOff x="2577812" y="0"/>
            <a:chExt cx="7922260" cy="6871595"/>
          </a:xfrm>
          <a:noFill/>
        </p:grpSpPr>
        <p:cxnSp>
          <p:nvCxnSpPr>
            <p:cNvPr id="9" name="直接连接符 8"/>
            <p:cNvCxnSpPr/>
            <p:nvPr/>
          </p:nvCxnSpPr>
          <p:spPr>
            <a:xfrm flipV="1">
              <a:off x="4351237" y="0"/>
              <a:ext cx="726598" cy="2446108"/>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65432" y="223735"/>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62021" y="483949"/>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577812" y="4366721"/>
              <a:ext cx="744054" cy="250487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09463" y="4590456"/>
              <a:ext cx="611136" cy="2057403"/>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606052" y="4850670"/>
              <a:ext cx="400200" cy="1347284"/>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79432" y="3044190"/>
              <a:ext cx="5120640" cy="768350"/>
            </a:xfrm>
            <a:prstGeom prst="rect">
              <a:avLst/>
            </a:prstGeom>
            <a:grpFill/>
            <a:ln>
              <a:noFill/>
            </a:ln>
          </p:spPr>
          <p:txBody>
            <a:bodyPr wrap="square" rtlCol="0">
              <a:spAutoFit/>
            </a:bodyPr>
            <a:lstStyle/>
            <a:p>
              <a:r>
                <a:rPr lang="zh-CN" altLang="en-US" sz="4400" b="1" dirty="0" smtClean="0">
                  <a:solidFill>
                    <a:schemeClr val="tx1">
                      <a:lumMod val="65000"/>
                      <a:lumOff val="35000"/>
                    </a:schemeClr>
                  </a:solidFill>
                  <a:cs typeface="+mn-ea"/>
                  <a:sym typeface="+mn-lt"/>
                </a:rPr>
                <a:t>文字的类型</a:t>
              </a:r>
              <a:r>
                <a:rPr lang="zh-CN" altLang="en-US" sz="4400" dirty="0" smtClean="0">
                  <a:solidFill>
                    <a:schemeClr val="bg1"/>
                  </a:solidFill>
                  <a:cs typeface="+mn-ea"/>
                  <a:sym typeface="+mn-lt"/>
                </a:rPr>
                <a:t>加</a:t>
              </a:r>
              <a:r>
                <a:rPr lang="zh-CN" altLang="en-US" sz="4400" dirty="0">
                  <a:solidFill>
                    <a:schemeClr val="bg1"/>
                  </a:solidFill>
                  <a:cs typeface="+mn-ea"/>
                  <a:sym typeface="+mn-lt"/>
                </a:rPr>
                <a:t>标题</a:t>
              </a:r>
              <a:endParaRPr lang="zh-CN" altLang="en-US" sz="4400" dirty="0">
                <a:solidFill>
                  <a:schemeClr val="bg1"/>
                </a:solidFill>
                <a:cs typeface="+mn-ea"/>
                <a:sym typeface="+mn-lt"/>
              </a:endParaRPr>
            </a:p>
          </p:txBody>
        </p:sp>
      </p:grpSp>
      <p:sp>
        <p:nvSpPr>
          <p:cNvPr id="5" name="等腰三角形 4"/>
          <p:cNvSpPr/>
          <p:nvPr/>
        </p:nvSpPr>
        <p:spPr>
          <a:xfrm rot="10800000">
            <a:off x="2809460" y="2814951"/>
            <a:ext cx="2157343" cy="177555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2910493" y="2745743"/>
            <a:ext cx="2157343" cy="1775551"/>
          </a:xfrm>
          <a:prstGeom prst="triangl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89705" y="3105785"/>
            <a:ext cx="809625" cy="1322070"/>
          </a:xfrm>
          <a:prstGeom prst="rect">
            <a:avLst/>
          </a:prstGeom>
          <a:noFill/>
        </p:spPr>
        <p:txBody>
          <a:bodyPr wrap="none" rtlCol="0" anchor="t">
            <a:spAutoFit/>
          </a:bodyPr>
          <a:lstStyle/>
          <a:p>
            <a:r>
              <a:rPr lang="en-US" altLang="zh-CN" sz="8000" b="1" dirty="0">
                <a:ln>
                  <a:solidFill>
                    <a:schemeClr val="tx1">
                      <a:lumMod val="65000"/>
                      <a:lumOff val="35000"/>
                    </a:schemeClr>
                  </a:solidFill>
                </a:ln>
                <a:solidFill>
                  <a:schemeClr val="tx1">
                    <a:lumMod val="65000"/>
                    <a:lumOff val="35000"/>
                  </a:schemeClr>
                </a:solidFill>
                <a:latin typeface="+mj-lt"/>
                <a:ea typeface="+mj-lt"/>
                <a:sym typeface="+mn-ea"/>
              </a:rPr>
              <a:t>2</a:t>
            </a:r>
            <a:endParaRPr lang="en-US" altLang="zh-CN" sz="8000" b="1" dirty="0">
              <a:ln>
                <a:solidFill>
                  <a:schemeClr val="tx1">
                    <a:lumMod val="65000"/>
                    <a:lumOff val="35000"/>
                  </a:schemeClr>
                </a:solidFill>
              </a:ln>
              <a:solidFill>
                <a:schemeClr val="tx1">
                  <a:lumMod val="65000"/>
                  <a:lumOff val="35000"/>
                </a:schemeClr>
              </a:solidFill>
              <a:latin typeface="+mj-lt"/>
              <a:ea typeface="+mj-lt"/>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784375" y="1738311"/>
            <a:ext cx="6616700" cy="2168525"/>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在界面中文字主要分为两种类型：一种是具有</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提示和引导功能</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的文字，如页面中的标题、广告和栏目名称等； 另一种是篇幅较长的</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阅读性材料和说明性文字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如网络文章的正文、主题内容的详细说明等。 从文字功能来看， 前者的主要功能在于</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诱发视觉的关注</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而后者则对</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易读性</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有较高的要求。</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1"/>
          <p:cNvPicPr>
            <a:picLocks noChangeAspect="1"/>
          </p:cNvPicPr>
          <p:nvPr/>
        </p:nvPicPr>
        <p:blipFill>
          <a:blip r:embed="rId1"/>
          <a:stretch>
            <a:fillRect/>
          </a:stretch>
        </p:blipFill>
        <p:spPr>
          <a:xfrm>
            <a:off x="7943850" y="0"/>
            <a:ext cx="4248150" cy="685800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3179232" y="1738311"/>
            <a:ext cx="6616700" cy="2168525"/>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现有的字库为界面设计师提供了丰富的字体选择空间，</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在处理标题性文字和说明性文字时可以不同类型的字体加以区分。 除了字体以外， 字号级数在界面中也具有不可忽视的作用， 它同样可以达到区分文字功能的目的。 </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适当的字号级数是保证文字的识别性和依读性的重要条件。</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1927860" y="1260475"/>
            <a:ext cx="8524240" cy="2585323"/>
          </a:xfrm>
          <a:prstGeom prst="rect">
            <a:avLst/>
          </a:prstGeom>
          <a:noFill/>
          <a:ln w="9525">
            <a:noFill/>
            <a:miter/>
          </a:ln>
          <a:effectLst>
            <a:outerShdw sx="999" sy="999" algn="ctr" rotWithShape="0">
              <a:srgbClr val="000000"/>
            </a:outerShdw>
          </a:effectLst>
        </p:spPr>
        <p:txBody>
          <a:bodyPr wrap="square" anchor="t">
            <a:spAutoFit/>
          </a:bodyPr>
          <a:lstStyle/>
          <a:p>
            <a:pPr lvl="0">
              <a:lnSpc>
                <a:spcPct val="150000"/>
              </a:lnSpc>
              <a:spcBef>
                <a:spcPct val="0"/>
              </a:spcBef>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宋体</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宋体是印刷用的基本字体。宋体笔画横细竖粗，横笔画的收笔处及横竖笔画转折处都有与竖笔画等宽的顿角。</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nSpc>
                <a:spcPct val="150000"/>
              </a:lnSpc>
              <a:spcBef>
                <a:spcPct val="0"/>
              </a:spcBef>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从视觉角度来说，宋体</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具有很好的易读性和识别性</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。依据粗黑程度，宋体可以分为特粗宋、大标宋、小标宋和书宋、报宋等，应用时略有分别。例如，</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粗宋体适宜用作标题和较短的文字段落，细宋体适合用语较长的正文及说明性文字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26" name="Picture 2" descr="C:\Users\Administrator\Desktop\宋体.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30186" y="4237265"/>
            <a:ext cx="4319587" cy="18018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ags/tag1.xml><?xml version="1.0" encoding="utf-8"?>
<p:tagLst xmlns:p="http://schemas.openxmlformats.org/presentationml/2006/main">
  <p:tag name="KSO_WM_DOC_GUID" val="{44916fdc-3531-4560-afa2-07145d7443f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2595</Words>
  <Application>WPS 演示</Application>
  <PresentationFormat>自定义</PresentationFormat>
  <Paragraphs>123</Paragraphs>
  <Slides>28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Arial</vt:lpstr>
      <vt:lpstr>宋体</vt:lpstr>
      <vt:lpstr>Wingdings</vt:lpstr>
      <vt:lpstr>微软雅黑</vt:lpstr>
      <vt:lpstr>Arial Unicode MS</vt:lpstr>
      <vt:lpstr>Calibri</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王 </cp:lastModifiedBy>
  <cp:revision>82</cp:revision>
  <dcterms:created xsi:type="dcterms:W3CDTF">2018-08-02T06:04:00Z</dcterms:created>
  <dcterms:modified xsi:type="dcterms:W3CDTF">2019-12-04T03:55:34Z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