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319" r:id="rId2"/>
    <p:sldId id="367" r:id="rId3"/>
    <p:sldId id="355" r:id="rId4"/>
    <p:sldId id="350" r:id="rId5"/>
    <p:sldId id="420" r:id="rId6"/>
    <p:sldId id="421" r:id="rId7"/>
    <p:sldId id="422" r:id="rId8"/>
    <p:sldId id="423" r:id="rId9"/>
    <p:sldId id="348" r:id="rId10"/>
    <p:sldId id="424" r:id="rId11"/>
    <p:sldId id="333" r:id="rId12"/>
    <p:sldId id="425" r:id="rId13"/>
    <p:sldId id="426" r:id="rId14"/>
    <p:sldId id="427" r:id="rId15"/>
    <p:sldId id="428" r:id="rId16"/>
    <p:sldId id="351" r:id="rId17"/>
    <p:sldId id="359"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8F9B"/>
    <a:srgbClr val="0000FF"/>
    <a:srgbClr val="990000"/>
    <a:srgbClr val="A50021"/>
    <a:srgbClr val="CC0000"/>
    <a:srgbClr val="88A1AB"/>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95761" autoAdjust="0"/>
  </p:normalViewPr>
  <p:slideViewPr>
    <p:cSldViewPr snapToGrid="0">
      <p:cViewPr>
        <p:scale>
          <a:sx n="94" d="100"/>
          <a:sy n="94" d="100"/>
        </p:scale>
        <p:origin x="-904" y="-1624"/>
      </p:cViewPr>
      <p:guideLst>
        <p:guide orient="horz" pos="2169"/>
        <p:guide pos="296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14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D23DF8-6540-4627-809A-95CA1F460919}" type="slidenum">
              <a:rPr lang="zh-CN" altLang="en-US"/>
              <a:t>‹#›</a:t>
            </a:fld>
            <a:endParaRPr lang="zh-CN" altLang="en-US"/>
          </a:p>
        </p:txBody>
      </p:sp>
    </p:spTree>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3DFA4F5-B670-4AAE-BD90-CB935AE10F2F}" type="slidenum">
              <a:rPr lang="zh-CN" altLang="en-US"/>
              <a:t>‹#›</a:t>
            </a:fld>
            <a:endParaRPr lang="zh-CN" altLang="en-US"/>
          </a:p>
        </p:txBody>
      </p:sp>
    </p:spTree>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D7F3546-2511-4149-8DBB-4885CEB2CC26}" type="slidenum">
              <a:rPr lang="zh-CN" altLang="en-US"/>
              <a:t>‹#›</a:t>
            </a:fld>
            <a:endParaRPr lang="zh-CN" alt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hasCustomPrompt="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AAE799-89BF-492B-B6DF-74DBB0E63663}" type="slidenum">
              <a:rPr lang="zh-CN" altLang="en-US"/>
              <a:t>‹#›</a:t>
            </a:fld>
            <a:endParaRPr lang="zh-CN" altLang="en-US"/>
          </a:p>
        </p:txBody>
      </p:sp>
    </p:spTree>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B9CD2F8-EF8B-4D62-A666-ED4FFA0B569F}" type="slidenum">
              <a:rPr lang="zh-CN" altLang="en-US"/>
              <a:t>‹#›</a:t>
            </a:fld>
            <a:endParaRPr lang="zh-CN" altLang="en-US"/>
          </a:p>
        </p:txBody>
      </p:sp>
    </p:spTree>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67929F31-6ADE-4293-84B0-9C12CD700073}" type="slidenum">
              <a:rPr lang="zh-CN" altLang="en-US"/>
              <a:t>‹#›</a:t>
            </a:fld>
            <a:endParaRPr lang="zh-CN" altLang="en-US"/>
          </a:p>
        </p:txBody>
      </p:sp>
    </p:spTree>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4360F77D-9789-4698-B203-CD7E8E806EC8}" type="slidenum">
              <a:rPr lang="zh-CN" altLang="en-US"/>
              <a:t>‹#›</a:t>
            </a:fld>
            <a:endParaRPr lang="zh-CN" altLang="en-US"/>
          </a:p>
        </p:txBody>
      </p:sp>
    </p:spTree>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33AF86A5-9B50-459A-924A-C531394F21D7}" type="slidenum">
              <a:rPr lang="zh-CN" altLang="en-US"/>
              <a:t>‹#›</a:t>
            </a:fld>
            <a:endParaRPr lang="zh-CN" altLang="en-US"/>
          </a:p>
        </p:txBody>
      </p:sp>
    </p:spTree>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84B656A-46DC-42ED-938A-21ADF64C4B1A}" type="slidenum">
              <a:rPr lang="zh-CN" altLang="en-US"/>
              <a:t>‹#›</a:t>
            </a:fld>
            <a:endParaRPr lang="zh-CN" altLang="en-US"/>
          </a:p>
        </p:txBody>
      </p:sp>
    </p:spTree>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C024FDD5-E9E4-4766-AC87-C25648255789}" type="slidenum">
              <a:rPr lang="zh-CN" altLang="en-US"/>
              <a:t>‹#›</a:t>
            </a:fld>
            <a:endParaRPr lang="zh-CN" altLang="en-US"/>
          </a:p>
        </p:txBody>
      </p:sp>
    </p:spTree>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20-1-6</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3B4B907-9791-48E3-AE6B-32DA3FB5594D}" type="slidenum">
              <a:rPr lang="zh-CN" altLang="en-US"/>
              <a:t>‹#›</a:t>
            </a:fld>
            <a:endParaRPr lang="zh-CN" altLang="en-US"/>
          </a:p>
        </p:txBody>
      </p:sp>
    </p:spTree>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p:nvPr>
        </p:nvSpPr>
        <p:spPr bwMode="auto">
          <a:xfrm>
            <a:off x="838200" y="1825625"/>
            <a:ext cx="10515600" cy="4351338"/>
          </a:xfrm>
          <a:prstGeom prst="rect">
            <a:avLst/>
          </a:prstGeom>
          <a:noFill/>
          <a:ln>
            <a:noFill/>
          </a:ln>
        </p:spPr>
        <p:txBody>
          <a:bodyPr vert="horz" wrap="square" lIns="91440" tIns="45720" rIns="91440" bIns="45720" numCol="1" anchor="t" anchorCtr="0" compatLnSpc="1"/>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BC5E03DF-9DE7-40F1-AE73-26E4FC212AA1}" type="datetimeFigureOut">
              <a:rPr lang="zh-CN" altLang="en-US"/>
              <a:t>20-1-6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1D183F65-1A1C-4CA5-85CE-2A19C150393A}"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2.jp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jpe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5.jpeg"/><Relationship Id="rId6"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7.jpeg"/><Relationship Id="rId6" Type="http://schemas.openxmlformats.org/officeDocument/2006/relationships/image" Target="../media/image8.jpe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2864555" y="-2455335"/>
            <a:ext cx="6462890" cy="11768667"/>
          </a:xfrm>
          <a:prstGeom prst="rect">
            <a:avLst/>
          </a:prstGeom>
        </p:spPr>
      </p:pic>
      <p:sp>
        <p:nvSpPr>
          <p:cNvPr id="2" name="矩形 1"/>
          <p:cNvSpPr/>
          <p:nvPr/>
        </p:nvSpPr>
        <p:spPr>
          <a:xfrm>
            <a:off x="0" y="4452204"/>
            <a:ext cx="12192000" cy="226468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2054"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5736" y="745696"/>
            <a:ext cx="1147763" cy="425450"/>
          </a:xfrm>
          <a:prstGeom prst="rect">
            <a:avLst/>
          </a:prstGeom>
          <a:noFill/>
          <a:ln>
            <a:noFill/>
          </a:ln>
        </p:spPr>
      </p:pic>
      <p:grpSp>
        <p:nvGrpSpPr>
          <p:cNvPr id="2056" name="组合 16"/>
          <p:cNvGrpSpPr/>
          <p:nvPr/>
        </p:nvGrpSpPr>
        <p:grpSpPr>
          <a:xfrm>
            <a:off x="0" y="1953390"/>
            <a:ext cx="12192000" cy="1558158"/>
            <a:chOff x="-29123" y="1705409"/>
            <a:chExt cx="12190255" cy="1557884"/>
          </a:xfrm>
        </p:grpSpPr>
        <p:sp>
          <p:nvSpPr>
            <p:cNvPr id="2057" name="文本框 17"/>
            <p:cNvSpPr txBox="1">
              <a:spLocks noChangeArrowheads="1"/>
            </p:cNvSpPr>
            <p:nvPr/>
          </p:nvSpPr>
          <p:spPr bwMode="auto">
            <a:xfrm>
              <a:off x="4542908" y="1939854"/>
              <a:ext cx="712380" cy="1323439"/>
            </a:xfrm>
            <a:prstGeom prst="rect">
              <a:avLst/>
            </a:prstGeom>
            <a:noFill/>
            <a:ln>
              <a:noFill/>
            </a:ln>
          </p:spPr>
          <p:txBody>
            <a:bodyPr>
              <a:spAutoFit/>
            </a:bodyPr>
            <a:lstStyle/>
            <a:p>
              <a:pPr algn="ctr"/>
              <a:endParaRPr lang="zh-CN" altLang="en-US" sz="8000" dirty="0">
                <a:solidFill>
                  <a:schemeClr val="bg1"/>
                </a:solidFill>
                <a:latin typeface="方正清刻本悦宋简体" pitchFamily="2" charset="-122"/>
                <a:ea typeface="方正清刻本悦宋简体" pitchFamily="2" charset="-122"/>
              </a:endParaRPr>
            </a:p>
          </p:txBody>
        </p:sp>
        <p:sp>
          <p:nvSpPr>
            <p:cNvPr id="2061" name="文本框 21"/>
            <p:cNvSpPr txBox="1">
              <a:spLocks noChangeArrowheads="1"/>
            </p:cNvSpPr>
            <p:nvPr/>
          </p:nvSpPr>
          <p:spPr bwMode="auto">
            <a:xfrm>
              <a:off x="-29123" y="1705409"/>
              <a:ext cx="12190255" cy="645047"/>
            </a:xfrm>
            <a:prstGeom prst="rect">
              <a:avLst/>
            </a:prstGeom>
            <a:noFill/>
            <a:ln>
              <a:noFill/>
            </a:ln>
          </p:spPr>
          <p:txBody>
            <a:bodyPr wrap="square">
              <a:spAutoFit/>
            </a:bodyPr>
            <a:lstStyle/>
            <a:p>
              <a:pPr algn="ctr"/>
              <a:r>
                <a:rPr lang="zh-CN" altLang="en-US" sz="3600" b="1" dirty="0" smtClean="0">
                  <a:solidFill>
                    <a:srgbClr val="FFFFFF"/>
                  </a:solidFill>
                  <a:latin typeface="黑体" panose="02010609060101010101" pitchFamily="49" charset="-122"/>
                  <a:ea typeface="黑体" panose="02010609060101010101" pitchFamily="49" charset="-122"/>
                </a:rPr>
                <a:t>第</a:t>
              </a:r>
              <a:r>
                <a:rPr lang="en-US" altLang="zh-CN" sz="3600" b="1" dirty="0" smtClean="0">
                  <a:solidFill>
                    <a:srgbClr val="FFFFFF"/>
                  </a:solidFill>
                  <a:latin typeface="黑体" panose="02010609060101010101" pitchFamily="49" charset="-122"/>
                  <a:ea typeface="黑体" panose="02010609060101010101" pitchFamily="49" charset="-122"/>
                </a:rPr>
                <a:t>6.1</a:t>
              </a:r>
              <a:r>
                <a:rPr lang="zh-CN" altLang="en-US" sz="3600" b="1" dirty="0" smtClean="0">
                  <a:solidFill>
                    <a:srgbClr val="FFFFFF"/>
                  </a:solidFill>
                  <a:latin typeface="黑体" panose="02010609060101010101" pitchFamily="49" charset="-122"/>
                  <a:ea typeface="黑体" panose="02010609060101010101" pitchFamily="49" charset="-122"/>
                </a:rPr>
                <a:t>章</a:t>
              </a:r>
              <a:r>
                <a:rPr lang="en-US" altLang="zh-CN" sz="3600" b="1" dirty="0" smtClean="0">
                  <a:solidFill>
                    <a:srgbClr val="FFFFFF"/>
                  </a:solidFill>
                  <a:latin typeface="黑体" panose="02010609060101010101" pitchFamily="49" charset="-122"/>
                  <a:ea typeface="黑体" panose="02010609060101010101" pitchFamily="49" charset="-122"/>
                </a:rPr>
                <a:t>  </a:t>
              </a:r>
              <a:r>
                <a:rPr lang="zh-CN" altLang="en-US" sz="3600" b="1" dirty="0" smtClean="0">
                  <a:solidFill>
                    <a:srgbClr val="FFFFFF"/>
                  </a:solidFill>
                  <a:latin typeface="黑体" panose="02010609060101010101" pitchFamily="49" charset="-122"/>
                  <a:ea typeface="黑体" panose="02010609060101010101" pitchFamily="49" charset="-122"/>
                </a:rPr>
                <a:t>界面设计</a:t>
              </a:r>
              <a:r>
                <a:rPr lang="en-US" altLang="zh-CN" sz="3600" b="1" dirty="0" smtClean="0">
                  <a:solidFill>
                    <a:srgbClr val="FFFFFF"/>
                  </a:solidFill>
                  <a:latin typeface="黑体" panose="02010609060101010101" pitchFamily="49" charset="-122"/>
                  <a:ea typeface="黑体" panose="02010609060101010101" pitchFamily="49" charset="-122"/>
                </a:rPr>
                <a:t>—</a:t>
              </a:r>
              <a:r>
                <a:rPr lang="zh-CN" altLang="en-US" sz="3600" b="1" dirty="0" smtClean="0">
                  <a:solidFill>
                    <a:srgbClr val="FFFFFF"/>
                  </a:solidFill>
                  <a:latin typeface="黑体" panose="02010609060101010101" pitchFamily="49" charset="-122"/>
                  <a:ea typeface="黑体" panose="02010609060101010101" pitchFamily="49" charset="-122"/>
                </a:rPr>
                <a:t>原型设计</a:t>
              </a:r>
            </a:p>
          </p:txBody>
        </p:sp>
      </p:grpSp>
      <p:sp>
        <p:nvSpPr>
          <p:cNvPr id="2062" name="文本框 22"/>
          <p:cNvSpPr txBox="1">
            <a:spLocks noChangeArrowheads="1"/>
          </p:cNvSpPr>
          <p:nvPr/>
        </p:nvSpPr>
        <p:spPr bwMode="auto">
          <a:xfrm>
            <a:off x="2046542" y="2967355"/>
            <a:ext cx="9127065" cy="523220"/>
          </a:xfrm>
          <a:prstGeom prst="rect">
            <a:avLst/>
          </a:prstGeom>
          <a:noFill/>
          <a:ln>
            <a:noFill/>
          </a:ln>
        </p:spPr>
        <p:txBody>
          <a:bodyPr wrap="square">
            <a:spAutoFit/>
          </a:bodyPr>
          <a:lstStyle/>
          <a:p>
            <a:pPr algn="ctr"/>
            <a:r>
              <a:rPr lang="en-US" altLang="zh-CN" sz="2800" b="1" dirty="0">
                <a:solidFill>
                  <a:srgbClr val="FFFFFF"/>
                </a:solidFill>
                <a:latin typeface="Arial"/>
                <a:ea typeface="黑体" panose="02010609060101010101" pitchFamily="49" charset="-122"/>
                <a:cs typeface="Arial"/>
              </a:rPr>
              <a:t>Chapter </a:t>
            </a:r>
            <a:r>
              <a:rPr lang="en-US" altLang="zh-CN" sz="2800" b="1" dirty="0" smtClean="0">
                <a:solidFill>
                  <a:srgbClr val="FFFFFF"/>
                </a:solidFill>
                <a:latin typeface="Arial"/>
                <a:ea typeface="黑体" panose="02010609060101010101" pitchFamily="49" charset="-122"/>
                <a:cs typeface="Arial"/>
              </a:rPr>
              <a:t>6</a:t>
            </a:r>
            <a:r>
              <a:rPr lang="en-US" altLang="zh-CN" sz="2800" b="1" dirty="0" smtClean="0">
                <a:solidFill>
                  <a:srgbClr val="FFFFFF"/>
                </a:solidFill>
                <a:latin typeface="Arial"/>
                <a:ea typeface="黑体" panose="02010609060101010101" pitchFamily="49" charset="-122"/>
                <a:cs typeface="Arial"/>
              </a:rPr>
              <a:t>.</a:t>
            </a:r>
            <a:r>
              <a:rPr lang="en-US" altLang="zh-CN" sz="2800" b="1" dirty="0" smtClean="0">
                <a:solidFill>
                  <a:srgbClr val="FFFFFF"/>
                </a:solidFill>
                <a:latin typeface="Arial"/>
                <a:ea typeface="黑体" panose="02010609060101010101" pitchFamily="49" charset="-122"/>
                <a:cs typeface="Arial"/>
              </a:rPr>
              <a:t>1</a:t>
            </a:r>
            <a:r>
              <a:rPr lang="en-US" altLang="zh-CN" sz="2800" b="1" dirty="0" smtClean="0">
                <a:solidFill>
                  <a:srgbClr val="FFFFFF"/>
                </a:solidFill>
                <a:latin typeface="Arial"/>
                <a:ea typeface="黑体" panose="02010609060101010101" pitchFamily="49" charset="-122"/>
                <a:cs typeface="Arial"/>
              </a:rPr>
              <a:t>UIDESIGN</a:t>
            </a:r>
            <a:r>
              <a:rPr lang="en-US" altLang="zh-CN" sz="2800" b="1" dirty="0" smtClean="0">
                <a:solidFill>
                  <a:srgbClr val="FFFFFF"/>
                </a:solidFill>
                <a:latin typeface="Arial"/>
                <a:ea typeface="黑体" panose="02010609060101010101" pitchFamily="49" charset="-122"/>
                <a:cs typeface="Arial"/>
                <a:sym typeface="+mn-ea"/>
              </a:rPr>
              <a:t>—PROTOTYPE DESIGN</a:t>
            </a:r>
          </a:p>
        </p:txBody>
      </p:sp>
      <p:cxnSp>
        <p:nvCxnSpPr>
          <p:cNvPr id="6" name="直线连接符 5"/>
          <p:cNvCxnSpPr/>
          <p:nvPr/>
        </p:nvCxnSpPr>
        <p:spPr>
          <a:xfrm flipV="1">
            <a:off x="2596034" y="2769544"/>
            <a:ext cx="7104873" cy="2401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803516" y="-3259195"/>
            <a:ext cx="4639019" cy="11768667"/>
          </a:xfrm>
          <a:prstGeom prst="rect">
            <a:avLst/>
          </a:prstGeom>
        </p:spPr>
      </p:pic>
      <p:sp>
        <p:nvSpPr>
          <p:cNvPr id="4" name="文本框 3"/>
          <p:cNvSpPr txBox="1"/>
          <p:nvPr/>
        </p:nvSpPr>
        <p:spPr>
          <a:xfrm>
            <a:off x="773720" y="2769083"/>
            <a:ext cx="2698175" cy="523220"/>
          </a:xfrm>
          <a:prstGeom prst="rect">
            <a:avLst/>
          </a:prstGeom>
          <a:noFill/>
        </p:spPr>
        <p:txBody>
          <a:bodyPr wrap="none" rtlCol="0">
            <a:spAutoFit/>
          </a:bodyPr>
          <a:lstStyle/>
          <a:p>
            <a:r>
              <a:rPr lang="zh-CN" altLang="zh-CN" sz="2800" dirty="0" smtClean="0">
                <a:solidFill>
                  <a:schemeClr val="bg1"/>
                </a:solidFill>
              </a:rPr>
              <a:t>原型设计</a:t>
            </a:r>
            <a:r>
              <a:rPr lang="zh-CN" altLang="en-US" sz="2800" dirty="0" smtClean="0">
                <a:solidFill>
                  <a:schemeClr val="bg1"/>
                </a:solidFill>
              </a:rPr>
              <a:t>的作用</a:t>
            </a:r>
            <a:endParaRPr lang="zh-CN" altLang="en-US" sz="2800" b="1" dirty="0">
              <a:solidFill>
                <a:schemeClr val="bg1"/>
              </a:solidFill>
            </a:endParaRPr>
          </a:p>
        </p:txBody>
      </p:sp>
      <p:sp>
        <p:nvSpPr>
          <p:cNvPr id="2" name="文本框 1"/>
          <p:cNvSpPr txBox="1"/>
          <p:nvPr/>
        </p:nvSpPr>
        <p:spPr>
          <a:xfrm>
            <a:off x="810661" y="3363983"/>
            <a:ext cx="7822876" cy="923330"/>
          </a:xfrm>
          <a:prstGeom prst="rect">
            <a:avLst/>
          </a:prstGeom>
          <a:noFill/>
        </p:spPr>
        <p:txBody>
          <a:bodyPr wrap="square" rtlCol="0">
            <a:spAutoFit/>
          </a:bodyPr>
          <a:lstStyle/>
          <a:p>
            <a:r>
              <a:rPr lang="zh-CN" altLang="zh-CN" dirty="0">
                <a:solidFill>
                  <a:srgbClr val="FFFFFF"/>
                </a:solidFill>
              </a:rPr>
              <a:t>原型设计是用一些简单的线框模块图展示产品的核心功能，是一种最简单最直接的用户需求表现形式的体现。原型设计是整个产品开发应用的先行阶段，是至关重要的。其功能和作用也是显而易见的。</a:t>
            </a:r>
            <a:r>
              <a:rPr lang="zh-CN" altLang="zh-CN" dirty="0">
                <a:solidFill>
                  <a:srgbClr val="FFFFFF"/>
                </a:solidFill>
              </a:rPr>
              <a:t> </a:t>
            </a:r>
            <a:endParaRPr kumimoji="1" lang="zh-CN" altLang="en-US" dirty="0">
              <a:solidFill>
                <a:srgbClr val="FFFFFF"/>
              </a:solidFill>
            </a:endParaRPr>
          </a:p>
        </p:txBody>
      </p:sp>
    </p:spTree>
    <p:extLst>
      <p:ext uri="{BB962C8B-B14F-4D97-AF65-F5344CB8AC3E}">
        <p14:creationId xmlns:p14="http://schemas.microsoft.com/office/powerpoint/2010/main" val="10108047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615774" y="1449528"/>
            <a:ext cx="10904327" cy="5002797"/>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3089" name="文本框 64"/>
          <p:cNvSpPr txBox="1">
            <a:spLocks noChangeArrowheads="1"/>
          </p:cNvSpPr>
          <p:nvPr/>
        </p:nvSpPr>
        <p:spPr bwMode="auto">
          <a:xfrm>
            <a:off x="731173" y="884222"/>
            <a:ext cx="3972072" cy="553998"/>
          </a:xfrm>
          <a:prstGeom prst="rect">
            <a:avLst/>
          </a:prstGeom>
          <a:noFill/>
          <a:ln>
            <a:noFill/>
          </a:ln>
        </p:spPr>
        <p:txBody>
          <a:bodyPr wrap="square">
            <a:spAutoFit/>
          </a:bodyPr>
          <a:lstStyle/>
          <a:p>
            <a:pPr marL="0" lvl="1">
              <a:lnSpc>
                <a:spcPct val="130000"/>
              </a:lnSpc>
            </a:pPr>
            <a:r>
              <a:rPr lang="zh-CN" altLang="zh-CN" sz="2400" dirty="0">
                <a:latin typeface="+mj-ea"/>
                <a:ea typeface="+mj-ea"/>
              </a:rPr>
              <a:t>原型设计的</a:t>
            </a:r>
            <a:r>
              <a:rPr lang="zh-CN" altLang="zh-CN" sz="2400" dirty="0" smtClean="0">
                <a:latin typeface="+mj-ea"/>
                <a:ea typeface="+mj-ea"/>
              </a:rPr>
              <a:t>作用</a:t>
            </a:r>
            <a:endParaRPr kumimoji="1" lang="zh-CN" sz="2400" dirty="0">
              <a:solidFill>
                <a:schemeClr val="tx1"/>
              </a:solidFill>
              <a:latin typeface="+mj-ea"/>
              <a:ea typeface="+mj-ea"/>
            </a:endParaRPr>
          </a:p>
        </p:txBody>
      </p:sp>
      <p:sp>
        <p:nvSpPr>
          <p:cNvPr id="2" name="文本框 1"/>
          <p:cNvSpPr txBox="1"/>
          <p:nvPr/>
        </p:nvSpPr>
        <p:spPr>
          <a:xfrm>
            <a:off x="1567277" y="1850866"/>
            <a:ext cx="9403665" cy="1731243"/>
          </a:xfrm>
          <a:prstGeom prst="rect">
            <a:avLst/>
          </a:prstGeom>
          <a:noFill/>
        </p:spPr>
        <p:txBody>
          <a:bodyPr wrap="square" rtlCol="0">
            <a:spAutoFit/>
          </a:bodyPr>
          <a:lstStyle/>
          <a:p>
            <a:pPr>
              <a:lnSpc>
                <a:spcPct val="150000"/>
              </a:lnSpc>
            </a:pPr>
            <a:r>
              <a:rPr lang="zh-CN" altLang="zh-CN" dirty="0"/>
              <a:t> </a:t>
            </a:r>
            <a:r>
              <a:rPr lang="zh-CN" altLang="en-US" dirty="0" smtClean="0"/>
              <a:t>一、</a:t>
            </a:r>
            <a:r>
              <a:rPr lang="zh-CN" altLang="zh-CN" dirty="0" smtClean="0"/>
              <a:t>分析用意和确定用户需</a:t>
            </a:r>
            <a:r>
              <a:rPr lang="zh-CN" altLang="zh-CN" dirty="0"/>
              <a:t>求。我们需要通过原型来确定产品的主要功能，解决用户的基本需求。</a:t>
            </a:r>
            <a:r>
              <a:rPr lang="en-US" altLang="zh-CN" dirty="0"/>
              <a:t> </a:t>
            </a:r>
            <a:endParaRPr lang="zh-CN" altLang="zh-CN" dirty="0"/>
          </a:p>
          <a:p>
            <a:pPr>
              <a:lnSpc>
                <a:spcPct val="150000"/>
              </a:lnSpc>
            </a:pPr>
            <a:r>
              <a:rPr lang="zh-CN" altLang="en-US" dirty="0" smtClean="0"/>
              <a:t>二、</a:t>
            </a:r>
            <a:r>
              <a:rPr lang="zh-CN" altLang="zh-CN" dirty="0" smtClean="0"/>
              <a:t>产品设计</a:t>
            </a:r>
            <a:r>
              <a:rPr lang="zh-CN" altLang="zh-CN" dirty="0"/>
              <a:t>的先行工具。产品在在原型阶段的设计，在很大程度上早已 决定了产品是否能够成功，原型阶段的设计与测试工作，直接解决产品与用户之间存在的一切问题。</a:t>
            </a:r>
            <a:r>
              <a:rPr lang="zh-CN" altLang="zh-CN" dirty="0"/>
              <a:t> </a:t>
            </a:r>
            <a:endParaRPr kumimoji="1" lang="zh-CN" altLang="en-US" dirty="0"/>
          </a:p>
        </p:txBody>
      </p:sp>
      <p:pic>
        <p:nvPicPr>
          <p:cNvPr id="14" name="图片 4" descr="草图01"/>
          <p:cNvPicPr>
            <a:picLocks noChangeAspect="1"/>
          </p:cNvPicPr>
          <p:nvPr/>
        </p:nvPicPr>
        <p:blipFill>
          <a:blip r:embed="rId4"/>
          <a:stretch>
            <a:fillRect/>
          </a:stretch>
        </p:blipFill>
        <p:spPr>
          <a:xfrm>
            <a:off x="1952215" y="3769571"/>
            <a:ext cx="2690389" cy="2288077"/>
          </a:xfrm>
          <a:prstGeom prst="rect">
            <a:avLst/>
          </a:prstGeom>
          <a:noFill/>
          <a:ln w="9525">
            <a:noFill/>
            <a:miter/>
          </a:ln>
        </p:spPr>
      </p:pic>
      <p:pic>
        <p:nvPicPr>
          <p:cNvPr id="15" name="图片 5" descr="草图02"/>
          <p:cNvPicPr>
            <a:picLocks noChangeAspect="1"/>
          </p:cNvPicPr>
          <p:nvPr/>
        </p:nvPicPr>
        <p:blipFill>
          <a:blip r:embed="rId5"/>
          <a:stretch>
            <a:fillRect/>
          </a:stretch>
        </p:blipFill>
        <p:spPr>
          <a:xfrm>
            <a:off x="4841550" y="3771191"/>
            <a:ext cx="2654879" cy="2281277"/>
          </a:xfrm>
          <a:prstGeom prst="rect">
            <a:avLst/>
          </a:prstGeom>
          <a:noFill/>
          <a:ln w="9525">
            <a:noFill/>
            <a:miter/>
          </a:ln>
        </p:spPr>
      </p:pic>
      <p:pic>
        <p:nvPicPr>
          <p:cNvPr id="16" name="图片 4" descr="草图01"/>
          <p:cNvPicPr>
            <a:picLocks noChangeAspect="1"/>
          </p:cNvPicPr>
          <p:nvPr/>
        </p:nvPicPr>
        <p:blipFill>
          <a:blip r:embed="rId4"/>
          <a:stretch>
            <a:fillRect/>
          </a:stretch>
        </p:blipFill>
        <p:spPr>
          <a:xfrm>
            <a:off x="7792751" y="3746341"/>
            <a:ext cx="2690389" cy="2288077"/>
          </a:xfrm>
          <a:prstGeom prst="rect">
            <a:avLst/>
          </a:prstGeom>
          <a:noFill/>
          <a:ln w="9525">
            <a:noFill/>
            <a:miter/>
          </a:ln>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615774" y="1449528"/>
            <a:ext cx="10904327" cy="5002797"/>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3089" name="文本框 64"/>
          <p:cNvSpPr txBox="1">
            <a:spLocks noChangeArrowheads="1"/>
          </p:cNvSpPr>
          <p:nvPr/>
        </p:nvSpPr>
        <p:spPr bwMode="auto">
          <a:xfrm>
            <a:off x="731173" y="884222"/>
            <a:ext cx="3972072" cy="553998"/>
          </a:xfrm>
          <a:prstGeom prst="rect">
            <a:avLst/>
          </a:prstGeom>
          <a:noFill/>
          <a:ln>
            <a:noFill/>
          </a:ln>
        </p:spPr>
        <p:txBody>
          <a:bodyPr wrap="square">
            <a:spAutoFit/>
          </a:bodyPr>
          <a:lstStyle/>
          <a:p>
            <a:pPr marL="0" lvl="1">
              <a:lnSpc>
                <a:spcPct val="130000"/>
              </a:lnSpc>
            </a:pPr>
            <a:r>
              <a:rPr lang="zh-CN" altLang="zh-CN" sz="2400" dirty="0">
                <a:latin typeface="+mj-ea"/>
                <a:ea typeface="+mj-ea"/>
              </a:rPr>
              <a:t>原型设计的</a:t>
            </a:r>
            <a:r>
              <a:rPr lang="zh-CN" altLang="zh-CN" sz="2400" dirty="0" smtClean="0">
                <a:latin typeface="+mj-ea"/>
                <a:ea typeface="+mj-ea"/>
              </a:rPr>
              <a:t>作用</a:t>
            </a:r>
            <a:endParaRPr kumimoji="1" lang="zh-CN" sz="2400" dirty="0">
              <a:solidFill>
                <a:schemeClr val="tx1"/>
              </a:solidFill>
              <a:latin typeface="+mj-ea"/>
              <a:ea typeface="+mj-ea"/>
            </a:endParaRPr>
          </a:p>
        </p:txBody>
      </p:sp>
      <p:sp>
        <p:nvSpPr>
          <p:cNvPr id="2" name="文本框 1"/>
          <p:cNvSpPr txBox="1"/>
          <p:nvPr/>
        </p:nvSpPr>
        <p:spPr>
          <a:xfrm>
            <a:off x="1432166" y="1958946"/>
            <a:ext cx="9403665" cy="2977739"/>
          </a:xfrm>
          <a:prstGeom prst="rect">
            <a:avLst/>
          </a:prstGeom>
          <a:noFill/>
        </p:spPr>
        <p:txBody>
          <a:bodyPr wrap="square" rtlCol="0">
            <a:spAutoFit/>
          </a:bodyPr>
          <a:lstStyle/>
          <a:p>
            <a:pPr>
              <a:lnSpc>
                <a:spcPct val="150000"/>
              </a:lnSpc>
            </a:pPr>
            <a:r>
              <a:rPr lang="zh-CN" altLang="zh-CN" dirty="0"/>
              <a:t> </a:t>
            </a:r>
            <a:r>
              <a:rPr lang="zh-CN" altLang="en-US" dirty="0" smtClean="0"/>
              <a:t>三、</a:t>
            </a:r>
            <a:r>
              <a:rPr lang="zh-CN" altLang="zh-CN" dirty="0" smtClean="0"/>
              <a:t>用来解决产品</a:t>
            </a:r>
            <a:r>
              <a:rPr lang="zh-CN" altLang="zh-CN" dirty="0"/>
              <a:t>功能上、结构上的不确定性。一个产品在开发支出有很多不确定因素的存在。功能上是否完善，结构上是否合理，我们可以通过原型来定夺，来最大程度的降低成本，节省时间。在原型的设计与测试过程中，发现问题并加以解决，比起将问题留在视觉设计和开发流程中再解决容易的多。</a:t>
            </a:r>
          </a:p>
          <a:p>
            <a:pPr>
              <a:lnSpc>
                <a:spcPct val="150000"/>
              </a:lnSpc>
            </a:pPr>
            <a:r>
              <a:rPr lang="zh-CN" altLang="en-US" dirty="0" smtClean="0"/>
              <a:t>四、</a:t>
            </a:r>
            <a:r>
              <a:rPr lang="zh-CN" altLang="zh-CN" dirty="0" smtClean="0"/>
              <a:t>产</a:t>
            </a:r>
            <a:r>
              <a:rPr lang="zh-CN" altLang="zh-CN" dirty="0"/>
              <a:t>品的前期试验品。原型设计的测试基本上完成了产品的主要功能 与设定了产品的主要结构，包含有产品的层级结构。在产品投入市场的前期起到了很重要的作用能够呈现出优雅、简约、富于美感的界面动效，使之充满魔力。</a:t>
            </a:r>
            <a:r>
              <a:rPr lang="zh-CN" altLang="zh-CN" dirty="0"/>
              <a:t> </a:t>
            </a:r>
            <a:endParaRPr kumimoji="1" lang="zh-CN" altLang="en-US" dirty="0"/>
          </a:p>
        </p:txBody>
      </p:sp>
    </p:spTree>
    <p:extLst>
      <p:ext uri="{BB962C8B-B14F-4D97-AF65-F5344CB8AC3E}">
        <p14:creationId xmlns:p14="http://schemas.microsoft.com/office/powerpoint/2010/main" val="474201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615774" y="1449528"/>
            <a:ext cx="10904327" cy="5002797"/>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3089" name="文本框 64"/>
          <p:cNvSpPr txBox="1">
            <a:spLocks noChangeArrowheads="1"/>
          </p:cNvSpPr>
          <p:nvPr/>
        </p:nvSpPr>
        <p:spPr bwMode="auto">
          <a:xfrm>
            <a:off x="731173" y="884222"/>
            <a:ext cx="3972072" cy="553998"/>
          </a:xfrm>
          <a:prstGeom prst="rect">
            <a:avLst/>
          </a:prstGeom>
          <a:noFill/>
          <a:ln>
            <a:noFill/>
          </a:ln>
        </p:spPr>
        <p:txBody>
          <a:bodyPr wrap="square">
            <a:spAutoFit/>
          </a:bodyPr>
          <a:lstStyle/>
          <a:p>
            <a:pPr marL="0" lvl="1">
              <a:lnSpc>
                <a:spcPct val="130000"/>
              </a:lnSpc>
            </a:pPr>
            <a:r>
              <a:rPr lang="zh-CN" altLang="zh-CN" sz="2400" dirty="0">
                <a:latin typeface="+mj-ea"/>
                <a:ea typeface="+mj-ea"/>
              </a:rPr>
              <a:t>原型设计的</a:t>
            </a:r>
            <a:r>
              <a:rPr lang="zh-CN" altLang="zh-CN" sz="2400" dirty="0" smtClean="0">
                <a:latin typeface="+mj-ea"/>
                <a:ea typeface="+mj-ea"/>
              </a:rPr>
              <a:t>作用</a:t>
            </a:r>
            <a:endParaRPr kumimoji="1" lang="zh-CN" sz="2400" dirty="0">
              <a:solidFill>
                <a:schemeClr val="tx1"/>
              </a:solidFill>
              <a:latin typeface="+mj-ea"/>
              <a:ea typeface="+mj-ea"/>
            </a:endParaRPr>
          </a:p>
        </p:txBody>
      </p:sp>
      <p:sp>
        <p:nvSpPr>
          <p:cNvPr id="2" name="文本框 1"/>
          <p:cNvSpPr txBox="1"/>
          <p:nvPr/>
        </p:nvSpPr>
        <p:spPr>
          <a:xfrm>
            <a:off x="1432166" y="1783317"/>
            <a:ext cx="9403665" cy="1731243"/>
          </a:xfrm>
          <a:prstGeom prst="rect">
            <a:avLst/>
          </a:prstGeom>
          <a:noFill/>
        </p:spPr>
        <p:txBody>
          <a:bodyPr wrap="square" rtlCol="0">
            <a:spAutoFit/>
          </a:bodyPr>
          <a:lstStyle/>
          <a:p>
            <a:pPr>
              <a:lnSpc>
                <a:spcPct val="150000"/>
              </a:lnSpc>
            </a:pPr>
            <a:r>
              <a:rPr lang="zh-CN" altLang="zh-CN" dirty="0"/>
              <a:t> </a:t>
            </a:r>
            <a:r>
              <a:rPr lang="zh-CN" altLang="en-US" dirty="0" smtClean="0"/>
              <a:t>五、</a:t>
            </a:r>
            <a:r>
              <a:rPr lang="zh-CN" altLang="zh-CN" dirty="0" smtClean="0"/>
              <a:t>有效</a:t>
            </a:r>
            <a:r>
              <a:rPr lang="zh-CN" altLang="zh-CN" dirty="0"/>
              <a:t>的用户培训工具。通过原型的开发使用户熟悉产品功能，可以这样来讲原型便是产品的骨架，用户可以通过原型简 单的操作获取产品信息，熟悉产品本身。</a:t>
            </a:r>
          </a:p>
          <a:p>
            <a:pPr>
              <a:lnSpc>
                <a:spcPct val="150000"/>
              </a:lnSpc>
            </a:pPr>
            <a:r>
              <a:rPr lang="zh-CN" altLang="en-US" dirty="0" smtClean="0"/>
              <a:t>六、</a:t>
            </a:r>
            <a:r>
              <a:rPr lang="zh-CN" altLang="zh-CN" dirty="0" smtClean="0"/>
              <a:t>实现一</a:t>
            </a:r>
            <a:r>
              <a:rPr lang="zh-CN" altLang="zh-CN" dirty="0"/>
              <a:t>次性应用的最经济的方式。初级原型的开发无论是从人力、物力哪方面考虑都是低投入的，它是产品呈现给用户的最经济、 最便捷的方式。</a:t>
            </a:r>
          </a:p>
        </p:txBody>
      </p:sp>
      <p:pic>
        <p:nvPicPr>
          <p:cNvPr id="6" name="图片 4" descr="草图01"/>
          <p:cNvPicPr>
            <a:picLocks noChangeAspect="1"/>
          </p:cNvPicPr>
          <p:nvPr/>
        </p:nvPicPr>
        <p:blipFill>
          <a:blip r:embed="rId4"/>
          <a:stretch>
            <a:fillRect/>
          </a:stretch>
        </p:blipFill>
        <p:spPr>
          <a:xfrm>
            <a:off x="1709017" y="3769571"/>
            <a:ext cx="2690389" cy="2288077"/>
          </a:xfrm>
          <a:prstGeom prst="rect">
            <a:avLst/>
          </a:prstGeom>
          <a:noFill/>
          <a:ln w="9525">
            <a:noFill/>
            <a:miter/>
          </a:ln>
        </p:spPr>
      </p:pic>
      <p:pic>
        <p:nvPicPr>
          <p:cNvPr id="7" name="图片 5" descr="草图02"/>
          <p:cNvPicPr>
            <a:picLocks noChangeAspect="1"/>
          </p:cNvPicPr>
          <p:nvPr/>
        </p:nvPicPr>
        <p:blipFill>
          <a:blip r:embed="rId5"/>
          <a:stretch>
            <a:fillRect/>
          </a:stretch>
        </p:blipFill>
        <p:spPr>
          <a:xfrm>
            <a:off x="4855061" y="3757681"/>
            <a:ext cx="2654879" cy="2281277"/>
          </a:xfrm>
          <a:prstGeom prst="rect">
            <a:avLst/>
          </a:prstGeom>
          <a:noFill/>
          <a:ln w="9525">
            <a:noFill/>
            <a:miter/>
          </a:ln>
        </p:spPr>
      </p:pic>
      <p:pic>
        <p:nvPicPr>
          <p:cNvPr id="8" name="图片 4" descr="草图01"/>
          <p:cNvPicPr>
            <a:picLocks noChangeAspect="1"/>
          </p:cNvPicPr>
          <p:nvPr/>
        </p:nvPicPr>
        <p:blipFill>
          <a:blip r:embed="rId4"/>
          <a:stretch>
            <a:fillRect/>
          </a:stretch>
        </p:blipFill>
        <p:spPr>
          <a:xfrm>
            <a:off x="7941372" y="3773361"/>
            <a:ext cx="2690389" cy="2288077"/>
          </a:xfrm>
          <a:prstGeom prst="rect">
            <a:avLst/>
          </a:prstGeom>
          <a:noFill/>
          <a:ln w="9525">
            <a:noFill/>
            <a:miter/>
          </a:ln>
        </p:spPr>
      </p:pic>
    </p:spTree>
    <p:extLst>
      <p:ext uri="{BB962C8B-B14F-4D97-AF65-F5344CB8AC3E}">
        <p14:creationId xmlns:p14="http://schemas.microsoft.com/office/powerpoint/2010/main" val="6253257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615774" y="1449528"/>
            <a:ext cx="10904327" cy="5002797"/>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3089" name="文本框 64"/>
          <p:cNvSpPr txBox="1">
            <a:spLocks noChangeArrowheads="1"/>
          </p:cNvSpPr>
          <p:nvPr/>
        </p:nvSpPr>
        <p:spPr bwMode="auto">
          <a:xfrm>
            <a:off x="731173" y="884222"/>
            <a:ext cx="3972072" cy="553998"/>
          </a:xfrm>
          <a:prstGeom prst="rect">
            <a:avLst/>
          </a:prstGeom>
          <a:noFill/>
          <a:ln>
            <a:noFill/>
          </a:ln>
        </p:spPr>
        <p:txBody>
          <a:bodyPr wrap="square">
            <a:spAutoFit/>
          </a:bodyPr>
          <a:lstStyle/>
          <a:p>
            <a:pPr marL="0" lvl="1">
              <a:lnSpc>
                <a:spcPct val="130000"/>
              </a:lnSpc>
            </a:pPr>
            <a:r>
              <a:rPr lang="zh-CN" altLang="zh-CN" sz="2400" dirty="0">
                <a:latin typeface="+mj-ea"/>
                <a:ea typeface="+mj-ea"/>
              </a:rPr>
              <a:t>原型设计的</a:t>
            </a:r>
            <a:r>
              <a:rPr lang="zh-CN" altLang="zh-CN" sz="2400" dirty="0" smtClean="0">
                <a:latin typeface="+mj-ea"/>
                <a:ea typeface="+mj-ea"/>
              </a:rPr>
              <a:t>作用</a:t>
            </a:r>
            <a:endParaRPr kumimoji="1" lang="zh-CN" sz="2400" dirty="0">
              <a:solidFill>
                <a:schemeClr val="tx1"/>
              </a:solidFill>
              <a:latin typeface="+mj-ea"/>
              <a:ea typeface="+mj-ea"/>
            </a:endParaRPr>
          </a:p>
        </p:txBody>
      </p:sp>
      <p:sp>
        <p:nvSpPr>
          <p:cNvPr id="2" name="文本框 1"/>
          <p:cNvSpPr txBox="1"/>
          <p:nvPr/>
        </p:nvSpPr>
        <p:spPr>
          <a:xfrm>
            <a:off x="1499721" y="1823847"/>
            <a:ext cx="9403665" cy="1731243"/>
          </a:xfrm>
          <a:prstGeom prst="rect">
            <a:avLst/>
          </a:prstGeom>
          <a:noFill/>
        </p:spPr>
        <p:txBody>
          <a:bodyPr wrap="square" rtlCol="0">
            <a:spAutoFit/>
          </a:bodyPr>
          <a:lstStyle/>
          <a:p>
            <a:pPr>
              <a:lnSpc>
                <a:spcPct val="150000"/>
              </a:lnSpc>
            </a:pPr>
            <a:r>
              <a:rPr lang="zh-CN" altLang="zh-CN" dirty="0"/>
              <a:t> </a:t>
            </a:r>
            <a:r>
              <a:rPr lang="zh-CN" altLang="en-US" dirty="0" smtClean="0"/>
              <a:t>七、</a:t>
            </a:r>
            <a:r>
              <a:rPr lang="zh-CN" altLang="zh-CN" dirty="0" smtClean="0"/>
              <a:t>产品维护</a:t>
            </a:r>
            <a:r>
              <a:rPr lang="zh-CN" altLang="zh-CN" dirty="0"/>
              <a:t>的辅助工具。 产品在开发投入以后，一旦出错，或者架构有 问题，最容易测试、不受过多干扰的唯一工具就是产品的设计原型。原型能够在最短的时间里验证测 试获取错误信息。</a:t>
            </a:r>
            <a:r>
              <a:rPr lang="en-US" altLang="zh-CN" dirty="0"/>
              <a:t> </a:t>
            </a:r>
            <a:endParaRPr lang="zh-CN" altLang="zh-CN" dirty="0"/>
          </a:p>
          <a:p>
            <a:pPr>
              <a:lnSpc>
                <a:spcPct val="150000"/>
              </a:lnSpc>
            </a:pPr>
            <a:r>
              <a:rPr lang="zh-CN" altLang="en-US" dirty="0" smtClean="0"/>
              <a:t>八、</a:t>
            </a:r>
            <a:r>
              <a:rPr lang="zh-CN" altLang="zh-CN" dirty="0" smtClean="0"/>
              <a:t>是产品开发</a:t>
            </a:r>
            <a:r>
              <a:rPr lang="zh-CN" altLang="zh-CN" dirty="0"/>
              <a:t>的一种方法，通过原型设计演化为产品的最终模式</a:t>
            </a:r>
            <a:r>
              <a:rPr lang="zh-CN" altLang="zh-CN" dirty="0" smtClean="0"/>
              <a:t>。</a:t>
            </a:r>
            <a:endParaRPr lang="zh-CN" altLang="zh-CN" dirty="0"/>
          </a:p>
        </p:txBody>
      </p:sp>
      <p:pic>
        <p:nvPicPr>
          <p:cNvPr id="6" name="图片 4" descr="草图01"/>
          <p:cNvPicPr>
            <a:picLocks noChangeAspect="1"/>
          </p:cNvPicPr>
          <p:nvPr/>
        </p:nvPicPr>
        <p:blipFill>
          <a:blip r:embed="rId4"/>
          <a:stretch>
            <a:fillRect/>
          </a:stretch>
        </p:blipFill>
        <p:spPr>
          <a:xfrm>
            <a:off x="1709017" y="3769571"/>
            <a:ext cx="2690389" cy="2288077"/>
          </a:xfrm>
          <a:prstGeom prst="rect">
            <a:avLst/>
          </a:prstGeom>
          <a:noFill/>
          <a:ln w="9525">
            <a:noFill/>
            <a:miter/>
          </a:ln>
        </p:spPr>
      </p:pic>
      <p:pic>
        <p:nvPicPr>
          <p:cNvPr id="7" name="图片 5" descr="草图02"/>
          <p:cNvPicPr>
            <a:picLocks noChangeAspect="1"/>
          </p:cNvPicPr>
          <p:nvPr/>
        </p:nvPicPr>
        <p:blipFill>
          <a:blip r:embed="rId5"/>
          <a:stretch>
            <a:fillRect/>
          </a:stretch>
        </p:blipFill>
        <p:spPr>
          <a:xfrm>
            <a:off x="4855061" y="3757681"/>
            <a:ext cx="2654879" cy="2281277"/>
          </a:xfrm>
          <a:prstGeom prst="rect">
            <a:avLst/>
          </a:prstGeom>
          <a:noFill/>
          <a:ln w="9525">
            <a:noFill/>
            <a:miter/>
          </a:ln>
        </p:spPr>
      </p:pic>
      <p:pic>
        <p:nvPicPr>
          <p:cNvPr id="8" name="图片 4" descr="草图01"/>
          <p:cNvPicPr>
            <a:picLocks noChangeAspect="1"/>
          </p:cNvPicPr>
          <p:nvPr/>
        </p:nvPicPr>
        <p:blipFill>
          <a:blip r:embed="rId4"/>
          <a:stretch>
            <a:fillRect/>
          </a:stretch>
        </p:blipFill>
        <p:spPr>
          <a:xfrm>
            <a:off x="7941372" y="3773361"/>
            <a:ext cx="2690389" cy="2288077"/>
          </a:xfrm>
          <a:prstGeom prst="rect">
            <a:avLst/>
          </a:prstGeom>
          <a:noFill/>
          <a:ln w="9525">
            <a:noFill/>
            <a:miter/>
          </a:ln>
        </p:spPr>
      </p:pic>
    </p:spTree>
    <p:extLst>
      <p:ext uri="{BB962C8B-B14F-4D97-AF65-F5344CB8AC3E}">
        <p14:creationId xmlns:p14="http://schemas.microsoft.com/office/powerpoint/2010/main" val="4988960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803516" y="-3259195"/>
            <a:ext cx="4639019" cy="11768667"/>
          </a:xfrm>
          <a:prstGeom prst="rect">
            <a:avLst/>
          </a:prstGeom>
        </p:spPr>
      </p:pic>
      <p:sp>
        <p:nvSpPr>
          <p:cNvPr id="4" name="文本框 3"/>
          <p:cNvSpPr txBox="1"/>
          <p:nvPr/>
        </p:nvSpPr>
        <p:spPr>
          <a:xfrm>
            <a:off x="827765" y="1634245"/>
            <a:ext cx="4493538" cy="523220"/>
          </a:xfrm>
          <a:prstGeom prst="rect">
            <a:avLst/>
          </a:prstGeom>
          <a:noFill/>
        </p:spPr>
        <p:txBody>
          <a:bodyPr wrap="none" rtlCol="0">
            <a:spAutoFit/>
          </a:bodyPr>
          <a:lstStyle/>
          <a:p>
            <a:r>
              <a:rPr lang="zh-CN" altLang="zh-CN" sz="2800" dirty="0" smtClean="0">
                <a:solidFill>
                  <a:schemeClr val="bg1"/>
                </a:solidFill>
              </a:rPr>
              <a:t>原型设计</a:t>
            </a:r>
            <a:r>
              <a:rPr lang="zh-CN" altLang="en-US" sz="2800" dirty="0" smtClean="0">
                <a:solidFill>
                  <a:schemeClr val="bg1"/>
                </a:solidFill>
              </a:rPr>
              <a:t>的工具有哪些呢？</a:t>
            </a:r>
            <a:endParaRPr lang="zh-CN" altLang="en-US" sz="2800" b="1" dirty="0">
              <a:solidFill>
                <a:schemeClr val="bg1"/>
              </a:solidFill>
            </a:endParaRPr>
          </a:p>
        </p:txBody>
      </p:sp>
      <p:sp>
        <p:nvSpPr>
          <p:cNvPr id="2" name="文本框 1"/>
          <p:cNvSpPr txBox="1"/>
          <p:nvPr/>
        </p:nvSpPr>
        <p:spPr>
          <a:xfrm>
            <a:off x="864706" y="2229145"/>
            <a:ext cx="7822876" cy="2585323"/>
          </a:xfrm>
          <a:prstGeom prst="rect">
            <a:avLst/>
          </a:prstGeom>
          <a:noFill/>
        </p:spPr>
        <p:txBody>
          <a:bodyPr wrap="square" rtlCol="0">
            <a:spAutoFit/>
          </a:bodyPr>
          <a:lstStyle/>
          <a:p>
            <a:r>
              <a:rPr lang="en-US" altLang="zh-CN" dirty="0" err="1">
                <a:solidFill>
                  <a:srgbClr val="FFFFFF"/>
                </a:solidFill>
              </a:rPr>
              <a:t>Mockplus</a:t>
            </a:r>
            <a:r>
              <a:rPr lang="zh-CN" altLang="zh-CN" dirty="0">
                <a:solidFill>
                  <a:srgbClr val="FFFFFF"/>
                </a:solidFill>
              </a:rPr>
              <a:t>是一款更快更简单的免费原型设计工具，产品设计师</a:t>
            </a:r>
            <a:r>
              <a:rPr lang="en-US" altLang="zh-CN" dirty="0">
                <a:solidFill>
                  <a:srgbClr val="FFFFFF"/>
                </a:solidFill>
              </a:rPr>
              <a:t>5</a:t>
            </a:r>
            <a:r>
              <a:rPr lang="zh-CN" altLang="zh-CN" dirty="0">
                <a:solidFill>
                  <a:srgbClr val="FFFFFF"/>
                </a:solidFill>
              </a:rPr>
              <a:t>分钟即可创建交互原型。快速原型设计、精细团队管理、高效协作设计、轻松多终端演示，是原型设计的不二之选</a:t>
            </a:r>
            <a:r>
              <a:rPr lang="zh-CN" altLang="zh-CN" dirty="0" smtClean="0">
                <a:solidFill>
                  <a:srgbClr val="FFFFFF"/>
                </a:solidFill>
              </a:rPr>
              <a:t>。</a:t>
            </a:r>
            <a:endParaRPr lang="en-US" altLang="zh-CN" dirty="0" smtClean="0">
              <a:solidFill>
                <a:srgbClr val="FFFFFF"/>
              </a:solidFill>
            </a:endParaRPr>
          </a:p>
          <a:p>
            <a:endParaRPr lang="en-US" altLang="zh-CN" dirty="0" smtClean="0">
              <a:solidFill>
                <a:srgbClr val="FFFFFF"/>
              </a:solidFill>
            </a:endParaRPr>
          </a:p>
          <a:p>
            <a:r>
              <a:rPr lang="en-US" altLang="zh-CN" dirty="0" err="1">
                <a:solidFill>
                  <a:srgbClr val="FFFFFF"/>
                </a:solidFill>
              </a:rPr>
              <a:t>Axure</a:t>
            </a:r>
            <a:r>
              <a:rPr lang="en-US" altLang="zh-CN" dirty="0">
                <a:solidFill>
                  <a:srgbClr val="FFFFFF"/>
                </a:solidFill>
              </a:rPr>
              <a:t> RP</a:t>
            </a:r>
            <a:r>
              <a:rPr lang="zh-CN" altLang="zh-CN" dirty="0">
                <a:solidFill>
                  <a:srgbClr val="FFFFFF"/>
                </a:solidFill>
              </a:rPr>
              <a:t>是一款专业设计师不容错过的免费原型设计工具</a:t>
            </a:r>
            <a:r>
              <a:rPr lang="zh-CN" altLang="zh-CN" b="1" dirty="0">
                <a:solidFill>
                  <a:srgbClr val="FFFFFF"/>
                </a:solidFill>
              </a:rPr>
              <a:t>，</a:t>
            </a:r>
            <a:r>
              <a:rPr lang="zh-CN" altLang="zh-CN" dirty="0">
                <a:solidFill>
                  <a:srgbClr val="FFFFFF"/>
                </a:solidFill>
              </a:rPr>
              <a:t>设计师可以用它快速创建应用软件或</a:t>
            </a:r>
            <a:r>
              <a:rPr lang="en-US" altLang="zh-CN" dirty="0">
                <a:solidFill>
                  <a:srgbClr val="FFFFFF"/>
                </a:solidFill>
              </a:rPr>
              <a:t>Web</a:t>
            </a:r>
            <a:r>
              <a:rPr lang="zh-CN" altLang="zh-CN" dirty="0">
                <a:solidFill>
                  <a:srgbClr val="FFFFFF"/>
                </a:solidFill>
              </a:rPr>
              <a:t>线框图、流程图、原型和规格说明文档。作为一款专业的设计工具，它能快速、高效的创建原型，但对于新手来说，需要投入较高的学习成本。</a:t>
            </a:r>
          </a:p>
          <a:p>
            <a:endParaRPr lang="zh-CN" altLang="zh-CN" dirty="0">
              <a:solidFill>
                <a:srgbClr val="FFFFFF"/>
              </a:solidFill>
            </a:endParaRPr>
          </a:p>
        </p:txBody>
      </p:sp>
    </p:spTree>
    <p:extLst>
      <p:ext uri="{BB962C8B-B14F-4D97-AF65-F5344CB8AC3E}">
        <p14:creationId xmlns:p14="http://schemas.microsoft.com/office/powerpoint/2010/main" val="24268960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67310" y="405299"/>
            <a:ext cx="11994515" cy="6288871"/>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a:sym typeface="+mn-ea"/>
              </a:rPr>
              <a:t>产品纸质原型图设计</a:t>
            </a:r>
            <a:endParaRPr kumimoji="1" lang="zh-CN" altLang="en-US" dirty="0"/>
          </a:p>
        </p:txBody>
      </p:sp>
      <p:sp>
        <p:nvSpPr>
          <p:cNvPr id="2" name="矩形 1"/>
          <p:cNvSpPr/>
          <p:nvPr/>
        </p:nvSpPr>
        <p:spPr>
          <a:xfrm>
            <a:off x="6255403" y="1106045"/>
            <a:ext cx="4733535" cy="5500045"/>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4" name="图片 3" descr="2+Axur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3473" y="918677"/>
            <a:ext cx="5587979" cy="3012724"/>
          </a:xfrm>
          <a:prstGeom prst="rect">
            <a:avLst/>
          </a:prstGeom>
        </p:spPr>
      </p:pic>
      <p:pic>
        <p:nvPicPr>
          <p:cNvPr id="3" name="图片 2" descr="磨刀.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5018" y="918677"/>
            <a:ext cx="5484937" cy="3101821"/>
          </a:xfrm>
          <a:prstGeom prst="rect">
            <a:avLst/>
          </a:prstGeom>
        </p:spPr>
      </p:pic>
      <p:pic>
        <p:nvPicPr>
          <p:cNvPr id="5" name="图片 4" descr="4+Invision.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529" y="3870104"/>
            <a:ext cx="5498983" cy="2552351"/>
          </a:xfrm>
          <a:prstGeom prst="rect">
            <a:avLst/>
          </a:prstGeom>
        </p:spPr>
      </p:pic>
      <p:pic>
        <p:nvPicPr>
          <p:cNvPr id="7" name="图片 6" descr="5+Flint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09669" y="3883001"/>
            <a:ext cx="5212559" cy="29074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22" name="文本框 21"/>
          <p:cNvSpPr txBox="1"/>
          <p:nvPr/>
        </p:nvSpPr>
        <p:spPr>
          <a:xfrm>
            <a:off x="6304163" y="5100529"/>
            <a:ext cx="4353400"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10</a:t>
            </a:r>
            <a:r>
              <a:rPr kumimoji="1" lang="zh-CN" altLang="en-US" dirty="0" smtClean="0">
                <a:solidFill>
                  <a:schemeClr val="bg1"/>
                </a:solidFill>
              </a:rPr>
              <a:t>时，为</a:t>
            </a:r>
            <a:r>
              <a:rPr kumimoji="1" lang="en-US" altLang="zh-CN" dirty="0" smtClean="0">
                <a:solidFill>
                  <a:schemeClr val="bg1"/>
                </a:solidFill>
              </a:rPr>
              <a:t>FK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2" name="文本框 1"/>
          <p:cNvSpPr txBox="1"/>
          <p:nvPr/>
        </p:nvSpPr>
        <p:spPr>
          <a:xfrm>
            <a:off x="959280" y="3985442"/>
            <a:ext cx="10241349" cy="646331"/>
          </a:xfrm>
          <a:prstGeom prst="rect">
            <a:avLst/>
          </a:prstGeom>
          <a:noFill/>
        </p:spPr>
        <p:txBody>
          <a:bodyPr wrap="square" rtlCol="0">
            <a:spAutoFit/>
          </a:bodyPr>
          <a:lstStyle/>
          <a:p>
            <a:r>
              <a:rPr lang="zh-CN" altLang="zh-CN" dirty="0" smtClean="0">
                <a:solidFill>
                  <a:srgbClr val="FFFFFF"/>
                </a:solidFill>
              </a:rPr>
              <a:t>原型设计在软件开发过</a:t>
            </a:r>
            <a:r>
              <a:rPr lang="zh-CN" altLang="zh-CN" dirty="0">
                <a:solidFill>
                  <a:srgbClr val="FFFFFF"/>
                </a:solidFill>
              </a:rPr>
              <a:t>程中是非常必要的，应该充分考虑产品的需求和团队的情况选择适合的原型设计类型。同时选择一款优质的原型工具能够节省大量的时间和成本，可以多尝试几款工具后再做选择</a:t>
            </a:r>
            <a:r>
              <a:rPr lang="zh-CN" altLang="zh-CN" dirty="0">
                <a:solidFill>
                  <a:srgbClr val="FFFFFF"/>
                </a:solidFill>
              </a:rPr>
              <a:t> </a:t>
            </a:r>
            <a:endParaRPr kumimoji="1" lang="zh-CN" altLang="en-US" dirty="0">
              <a:solidFill>
                <a:srgbClr val="FFFFFF"/>
              </a:solidFill>
            </a:endParaRPr>
          </a:p>
        </p:txBody>
      </p:sp>
      <p:sp>
        <p:nvSpPr>
          <p:cNvPr id="5" name="文本框 4"/>
          <p:cNvSpPr txBox="1"/>
          <p:nvPr/>
        </p:nvSpPr>
        <p:spPr>
          <a:xfrm>
            <a:off x="1107903" y="3296433"/>
            <a:ext cx="1005403" cy="584776"/>
          </a:xfrm>
          <a:prstGeom prst="rect">
            <a:avLst/>
          </a:prstGeom>
          <a:noFill/>
        </p:spPr>
        <p:txBody>
          <a:bodyPr wrap="none" rtlCol="0">
            <a:spAutoFit/>
          </a:bodyPr>
          <a:lstStyle/>
          <a:p>
            <a:r>
              <a:rPr kumimoji="1" lang="zh-CN" altLang="en-US" sz="3200" dirty="0" smtClean="0">
                <a:solidFill>
                  <a:srgbClr val="FFFFFF"/>
                </a:solidFill>
              </a:rPr>
              <a:t>总结</a:t>
            </a:r>
            <a:endParaRPr kumimoji="1" lang="zh-CN" altLang="en-US" sz="3200" dirty="0">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4844753" y="-4435532"/>
            <a:ext cx="2502495" cy="11768667"/>
          </a:xfrm>
          <a:prstGeom prst="rect">
            <a:avLst/>
          </a:prstGeom>
        </p:spPr>
      </p:pic>
      <p:sp>
        <p:nvSpPr>
          <p:cNvPr id="34" name="矩形 33"/>
          <p:cNvSpPr/>
          <p:nvPr/>
        </p:nvSpPr>
        <p:spPr>
          <a:xfrm>
            <a:off x="675551" y="2202126"/>
            <a:ext cx="11146586" cy="451476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666857" y="453924"/>
            <a:ext cx="10470515" cy="1491690"/>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zh-CN" sz="2200" dirty="0">
                <a:solidFill>
                  <a:srgbClr val="FFFFFF"/>
                </a:solidFill>
              </a:rPr>
              <a:t>一个互联网产品的开发</a:t>
            </a:r>
            <a:r>
              <a:rPr lang="en-US" altLang="zh-CN" sz="2200" dirty="0">
                <a:solidFill>
                  <a:srgbClr val="FFFFFF"/>
                </a:solidFill>
              </a:rPr>
              <a:t>,</a:t>
            </a:r>
            <a:r>
              <a:rPr lang="zh-CN" altLang="zh-CN" sz="2200" dirty="0">
                <a:solidFill>
                  <a:srgbClr val="FFFFFF"/>
                </a:solidFill>
              </a:rPr>
              <a:t>原型设计阶段与前期的测试工作是决定该产品是否能够成功的重要因素之一</a:t>
            </a:r>
            <a:r>
              <a:rPr lang="zh-CN" altLang="zh-CN" sz="2200" dirty="0" smtClean="0">
                <a:solidFill>
                  <a:srgbClr val="FFFFFF"/>
                </a:solidFill>
              </a:rPr>
              <a:t>。</a:t>
            </a:r>
            <a:r>
              <a:rPr lang="zh-CN" altLang="zh-CN" sz="2200" dirty="0">
                <a:solidFill>
                  <a:srgbClr val="FFFFFF"/>
                </a:solidFill>
              </a:rPr>
              <a:t>在很多的实际项目中</a:t>
            </a:r>
            <a:r>
              <a:rPr lang="en-US" altLang="zh-CN" sz="2200" dirty="0">
                <a:solidFill>
                  <a:srgbClr val="FFFFFF"/>
                </a:solidFill>
              </a:rPr>
              <a:t>,</a:t>
            </a:r>
            <a:r>
              <a:rPr lang="zh-CN" altLang="zh-CN" sz="2200" dirty="0">
                <a:solidFill>
                  <a:srgbClr val="FFFFFF"/>
                </a:solidFill>
              </a:rPr>
              <a:t>针对于原型的设计和前期的测试</a:t>
            </a:r>
            <a:r>
              <a:rPr lang="en-US" altLang="zh-CN" sz="2200" dirty="0">
                <a:solidFill>
                  <a:srgbClr val="FFFFFF"/>
                </a:solidFill>
              </a:rPr>
              <a:t>,</a:t>
            </a:r>
            <a:r>
              <a:rPr lang="zh-CN" altLang="zh-CN" sz="2200" dirty="0">
                <a:solidFill>
                  <a:srgbClr val="FFFFFF"/>
                </a:solidFill>
              </a:rPr>
              <a:t>这两项工作一般都会让参与者有这样的想法</a:t>
            </a:r>
            <a:r>
              <a:rPr lang="en-US" altLang="zh-CN" sz="2200" dirty="0">
                <a:solidFill>
                  <a:srgbClr val="FFFFFF"/>
                </a:solidFill>
              </a:rPr>
              <a:t>“</a:t>
            </a:r>
            <a:r>
              <a:rPr lang="zh-CN" altLang="zh-CN" sz="2200" dirty="0">
                <a:solidFill>
                  <a:srgbClr val="FFFFFF"/>
                </a:solidFill>
              </a:rPr>
              <a:t>高成本</a:t>
            </a:r>
            <a:r>
              <a:rPr lang="en-US" altLang="zh-CN" sz="2200" dirty="0">
                <a:solidFill>
                  <a:srgbClr val="FFFFFF"/>
                </a:solidFill>
              </a:rPr>
              <a:t>”</a:t>
            </a:r>
            <a:r>
              <a:rPr lang="zh-CN" altLang="zh-CN" sz="2200" dirty="0">
                <a:solidFill>
                  <a:srgbClr val="FFFFFF"/>
                </a:solidFill>
              </a:rPr>
              <a:t>、</a:t>
            </a:r>
            <a:r>
              <a:rPr lang="en-US" altLang="zh-CN" sz="2200" dirty="0">
                <a:solidFill>
                  <a:srgbClr val="FFFFFF"/>
                </a:solidFill>
              </a:rPr>
              <a:t>“</a:t>
            </a:r>
            <a:r>
              <a:rPr lang="zh-CN" altLang="zh-CN" sz="2200" dirty="0">
                <a:solidFill>
                  <a:srgbClr val="FFFFFF"/>
                </a:solidFill>
              </a:rPr>
              <a:t>耗时间</a:t>
            </a:r>
            <a:r>
              <a:rPr lang="en-US" altLang="zh-CN" sz="2200" dirty="0">
                <a:solidFill>
                  <a:srgbClr val="FFFFFF"/>
                </a:solidFill>
              </a:rPr>
              <a:t>”</a:t>
            </a:r>
            <a:r>
              <a:rPr lang="zh-CN" altLang="zh-CN" sz="2200" dirty="0">
                <a:solidFill>
                  <a:srgbClr val="FFFFFF"/>
                </a:solidFill>
              </a:rPr>
              <a:t>、</a:t>
            </a:r>
            <a:r>
              <a:rPr lang="en-US" altLang="zh-CN" sz="2200" dirty="0">
                <a:solidFill>
                  <a:srgbClr val="FFFFFF"/>
                </a:solidFill>
              </a:rPr>
              <a:t>“</a:t>
            </a:r>
            <a:r>
              <a:rPr lang="zh-CN" altLang="zh-CN" sz="2200" dirty="0">
                <a:solidFill>
                  <a:srgbClr val="FFFFFF"/>
                </a:solidFill>
              </a:rPr>
              <a:t>无效率</a:t>
            </a:r>
            <a:r>
              <a:rPr lang="en-US" altLang="zh-CN" sz="2200" dirty="0">
                <a:solidFill>
                  <a:srgbClr val="FFFFFF"/>
                </a:solidFill>
              </a:rPr>
              <a:t>”“</a:t>
            </a:r>
            <a:r>
              <a:rPr lang="zh-CN" altLang="zh-CN" sz="2200" dirty="0">
                <a:solidFill>
                  <a:srgbClr val="FFFFFF"/>
                </a:solidFill>
              </a:rPr>
              <a:t>无标准</a:t>
            </a:r>
            <a:r>
              <a:rPr lang="en-US" altLang="zh-CN" sz="2200" dirty="0">
                <a:solidFill>
                  <a:srgbClr val="FFFFFF"/>
                </a:solidFill>
              </a:rPr>
              <a:t>”</a:t>
            </a:r>
            <a:r>
              <a:rPr lang="zh-CN" altLang="zh-CN" sz="2200" dirty="0">
                <a:solidFill>
                  <a:srgbClr val="FFFFFF"/>
                </a:solidFill>
              </a:rPr>
              <a:t>等等。</a:t>
            </a:r>
            <a:r>
              <a:rPr lang="zh-CN" altLang="zh-CN" sz="2200" dirty="0">
                <a:solidFill>
                  <a:srgbClr val="FFFFFF"/>
                </a:solidFill>
              </a:rPr>
              <a:t> </a:t>
            </a:r>
            <a:r>
              <a:rPr lang="zh-CN" altLang="zh-CN" sz="2200" dirty="0" smtClean="0">
                <a:solidFill>
                  <a:srgbClr val="FFFFFF"/>
                </a:solidFill>
              </a:rPr>
              <a:t> </a:t>
            </a:r>
            <a:endParaRPr lang="zh-CN" sz="2200" dirty="0" smtClean="0">
              <a:solidFill>
                <a:srgbClr val="FFFFFF"/>
              </a:solidFill>
              <a:latin typeface="黑体" panose="02010609060101010101" pitchFamily="49" charset="-122"/>
              <a:ea typeface="黑体" panose="02010609060101010101" pitchFamily="49" charset="-122"/>
            </a:endParaRPr>
          </a:p>
        </p:txBody>
      </p:sp>
      <p:sp>
        <p:nvSpPr>
          <p:cNvPr id="11" name="剪去单角的矩形 10"/>
          <p:cNvSpPr/>
          <p:nvPr/>
        </p:nvSpPr>
        <p:spPr>
          <a:xfrm>
            <a:off x="1054534" y="2716097"/>
            <a:ext cx="2250686" cy="2730698"/>
          </a:xfrm>
          <a:prstGeom prst="snip1Rect">
            <a:avLst/>
          </a:prstGeom>
          <a:ln>
            <a:noFill/>
          </a:ln>
          <a:effectLst>
            <a:outerShdw blurRad="76200" dir="13500000" sy="23000" kx="1200000" algn="br" rotWithShape="0">
              <a:prstClr val="black">
                <a:alpha val="2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3200" dirty="0"/>
              <a:t>“</a:t>
            </a:r>
            <a:r>
              <a:rPr lang="zh-CN" altLang="zh-CN" sz="3200" dirty="0"/>
              <a:t>高成本</a:t>
            </a:r>
            <a:r>
              <a:rPr lang="en-US" altLang="zh-CN" sz="3200" dirty="0"/>
              <a:t>”</a:t>
            </a:r>
            <a:r>
              <a:rPr lang="zh-CN" altLang="zh-CN" sz="3200" dirty="0"/>
              <a:t> </a:t>
            </a:r>
            <a:endParaRPr lang="zh-CN" altLang="en-US" sz="3200" dirty="0"/>
          </a:p>
        </p:txBody>
      </p:sp>
      <p:sp>
        <p:nvSpPr>
          <p:cNvPr id="12" name="剪去单角的矩形 11"/>
          <p:cNvSpPr/>
          <p:nvPr/>
        </p:nvSpPr>
        <p:spPr>
          <a:xfrm>
            <a:off x="3910740" y="2751197"/>
            <a:ext cx="2250686" cy="2730698"/>
          </a:xfrm>
          <a:prstGeom prst="snip1Rect">
            <a:avLst/>
          </a:prstGeom>
          <a:ln>
            <a:noFill/>
          </a:ln>
          <a:effectLst>
            <a:outerShdw blurRad="76200" dir="13500000" sy="23000" kx="1200000" algn="br" rotWithShape="0">
              <a:prstClr val="black">
                <a:alpha val="2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3200" dirty="0" smtClean="0">
                <a:solidFill>
                  <a:schemeClr val="tx1"/>
                </a:solidFill>
              </a:rPr>
              <a:t>“</a:t>
            </a:r>
            <a:r>
              <a:rPr lang="zh-CN" altLang="en-US" sz="3200" dirty="0" smtClean="0">
                <a:solidFill>
                  <a:schemeClr val="tx1"/>
                </a:solidFill>
              </a:rPr>
              <a:t>无效率</a:t>
            </a:r>
            <a:r>
              <a:rPr lang="en-US" altLang="zh-CN" sz="3200" dirty="0" smtClean="0">
                <a:solidFill>
                  <a:schemeClr val="tx1"/>
                </a:solidFill>
              </a:rPr>
              <a:t>”</a:t>
            </a:r>
            <a:r>
              <a:rPr lang="zh-CN" altLang="zh-CN" sz="3200" dirty="0" smtClean="0">
                <a:solidFill>
                  <a:schemeClr val="tx1"/>
                </a:solidFill>
              </a:rPr>
              <a:t> </a:t>
            </a:r>
            <a:endParaRPr lang="zh-CN" altLang="en-US" sz="3200" dirty="0">
              <a:solidFill>
                <a:schemeClr val="tx1"/>
              </a:solidFill>
            </a:endParaRPr>
          </a:p>
        </p:txBody>
      </p:sp>
      <p:sp>
        <p:nvSpPr>
          <p:cNvPr id="13" name="剪去单角的矩形 12"/>
          <p:cNvSpPr/>
          <p:nvPr/>
        </p:nvSpPr>
        <p:spPr>
          <a:xfrm>
            <a:off x="6630100" y="2737052"/>
            <a:ext cx="2250686" cy="2730698"/>
          </a:xfrm>
          <a:prstGeom prst="snip1Rect">
            <a:avLst/>
          </a:prstGeom>
          <a:ln>
            <a:noFill/>
          </a:ln>
          <a:effectLst>
            <a:outerShdw blurRad="76200" dir="13500000" sy="23000" kx="1200000" algn="br" rotWithShape="0">
              <a:prstClr val="black">
                <a:alpha val="2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dirty="0" smtClean="0"/>
              <a:t>“耗时间”</a:t>
            </a:r>
            <a:endParaRPr lang="zh-CN" altLang="en-US" sz="3200" dirty="0"/>
          </a:p>
        </p:txBody>
      </p:sp>
      <p:sp>
        <p:nvSpPr>
          <p:cNvPr id="14" name="剪去单角的矩形 13"/>
          <p:cNvSpPr/>
          <p:nvPr/>
        </p:nvSpPr>
        <p:spPr>
          <a:xfrm>
            <a:off x="9376615" y="2754352"/>
            <a:ext cx="2250686" cy="2730698"/>
          </a:xfrm>
          <a:prstGeom prst="snip1Rect">
            <a:avLst/>
          </a:prstGeom>
          <a:ln>
            <a:noFill/>
          </a:ln>
          <a:effectLst>
            <a:outerShdw blurRad="76200" dir="13500000" sy="23000" kx="1200000" algn="br" rotWithShape="0">
              <a:prstClr val="black">
                <a:alpha val="2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3200" dirty="0"/>
              <a:t>“</a:t>
            </a:r>
            <a:r>
              <a:rPr lang="zh-CN" altLang="zh-CN" sz="3200" dirty="0"/>
              <a:t>无标准</a:t>
            </a:r>
            <a:r>
              <a:rPr lang="en-US" altLang="zh-CN" sz="3200" dirty="0"/>
              <a:t>”</a:t>
            </a:r>
            <a:r>
              <a:rPr lang="zh-CN" altLang="zh-CN" sz="3200" dirty="0"/>
              <a:t> </a:t>
            </a:r>
            <a:endParaRPr lang="zh-CN" altLang="en-US" sz="3200" dirty="0"/>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671830" y="1398270"/>
            <a:ext cx="10946765" cy="53187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937094" y="1583619"/>
            <a:ext cx="10416205" cy="1878976"/>
          </a:xfrm>
          <a:prstGeom prst="rect">
            <a:avLst/>
          </a:prstGeom>
          <a:noFill/>
        </p:spPr>
        <p:txBody>
          <a:bodyPr wrap="square" rtlCol="0">
            <a:spAutoFit/>
          </a:bodyPr>
          <a:lstStyle/>
          <a:p>
            <a:pPr>
              <a:lnSpc>
                <a:spcPct val="130000"/>
              </a:lnSpc>
            </a:pPr>
            <a:r>
              <a:rPr kumimoji="1" lang="zh-CN" altLang="en-US" dirty="0" smtClean="0"/>
              <a:t>    </a:t>
            </a:r>
            <a:r>
              <a:rPr kumimoji="1" lang="en-US" altLang="zh-CN" dirty="0" smtClean="0"/>
              <a:t>原型</a:t>
            </a:r>
            <a:r>
              <a:rPr kumimoji="1" lang="zh-CN" altLang="en-US" dirty="0" smtClean="0"/>
              <a:t>设计</a:t>
            </a:r>
            <a:r>
              <a:rPr kumimoji="1" lang="en-US" altLang="zh-CN" dirty="0" smtClean="0"/>
              <a:t>是</a:t>
            </a:r>
            <a:r>
              <a:rPr kumimoji="1" lang="en-US" altLang="zh-CN" dirty="0" smtClean="0"/>
              <a:t>产品的一个早期的可运行版本，它是在产品开发初期，把系统的主要功能和接口通过快速开发制作成模型，以可视化的形式展示给用户，设计师，客户用以评定、征求意见、确定需求的一种方式</a:t>
            </a:r>
            <a:r>
              <a:rPr kumimoji="1" lang="en-US" altLang="zh-CN" dirty="0" smtClean="0"/>
              <a:t>。简单</a:t>
            </a:r>
            <a:r>
              <a:rPr kumimoji="1" lang="en-US" altLang="zh-CN" dirty="0" smtClean="0"/>
              <a:t>点来说，就是将页面的模块、元素、功能、交互形式通过线框描述的图形方式真实的展现给用户。</a:t>
            </a:r>
          </a:p>
          <a:p>
            <a:pPr>
              <a:lnSpc>
                <a:spcPct val="130000"/>
              </a:lnSpc>
            </a:pPr>
            <a:r>
              <a:rPr kumimoji="1" lang="en-US" altLang="zh-CN" dirty="0" smtClean="0"/>
              <a:t>    </a:t>
            </a:r>
          </a:p>
        </p:txBody>
      </p:sp>
      <p:sp>
        <p:nvSpPr>
          <p:cNvPr id="3" name="文本框 2"/>
          <p:cNvSpPr txBox="1"/>
          <p:nvPr/>
        </p:nvSpPr>
        <p:spPr>
          <a:xfrm>
            <a:off x="909320" y="798195"/>
            <a:ext cx="1203325" cy="521970"/>
          </a:xfrm>
          <a:prstGeom prst="rect">
            <a:avLst/>
          </a:prstGeom>
          <a:noFill/>
        </p:spPr>
        <p:txBody>
          <a:bodyPr wrap="square" rtlCol="0">
            <a:spAutoFit/>
          </a:bodyPr>
          <a:lstStyle/>
          <a:p>
            <a:r>
              <a:rPr lang="zh-CN" altLang="en-US" sz="2800" b="1">
                <a:solidFill>
                  <a:schemeClr val="bg1"/>
                </a:solidFill>
              </a:rPr>
              <a:t>概念</a:t>
            </a:r>
          </a:p>
        </p:txBody>
      </p:sp>
      <p:pic>
        <p:nvPicPr>
          <p:cNvPr id="10" name="图片 7" descr="纸原型2"/>
          <p:cNvPicPr>
            <a:picLocks noChangeAspect="1"/>
          </p:cNvPicPr>
          <p:nvPr/>
        </p:nvPicPr>
        <p:blipFill>
          <a:blip r:embed="rId5"/>
          <a:stretch>
            <a:fillRect/>
          </a:stretch>
        </p:blipFill>
        <p:spPr>
          <a:xfrm>
            <a:off x="1485244" y="3210367"/>
            <a:ext cx="4081293" cy="3063835"/>
          </a:xfrm>
          <a:prstGeom prst="rect">
            <a:avLst/>
          </a:prstGeom>
        </p:spPr>
      </p:pic>
      <p:pic>
        <p:nvPicPr>
          <p:cNvPr id="12" name="图片 8" descr="高保真"/>
          <p:cNvPicPr>
            <a:picLocks noChangeAspect="1"/>
          </p:cNvPicPr>
          <p:nvPr/>
        </p:nvPicPr>
        <p:blipFill>
          <a:blip r:embed="rId6"/>
          <a:stretch>
            <a:fillRect/>
          </a:stretch>
        </p:blipFill>
        <p:spPr>
          <a:xfrm>
            <a:off x="5810816" y="3192472"/>
            <a:ext cx="4254888" cy="3087524"/>
          </a:xfrm>
          <a:prstGeom prst="rect">
            <a:avLst/>
          </a:prstGeom>
          <a:noFill/>
          <a:ln w="9525">
            <a:noFill/>
            <a:miter/>
          </a:ln>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4" name="文本框 3"/>
          <p:cNvSpPr txBox="1"/>
          <p:nvPr/>
        </p:nvSpPr>
        <p:spPr>
          <a:xfrm>
            <a:off x="908829" y="3714781"/>
            <a:ext cx="10238700" cy="523220"/>
          </a:xfrm>
          <a:prstGeom prst="rect">
            <a:avLst/>
          </a:prstGeom>
          <a:noFill/>
        </p:spPr>
        <p:txBody>
          <a:bodyPr wrap="none" rtlCol="0">
            <a:spAutoFit/>
          </a:bodyPr>
          <a:lstStyle/>
          <a:p>
            <a:r>
              <a:rPr lang="zh-CN" altLang="zh-CN" sz="2800" dirty="0">
                <a:solidFill>
                  <a:schemeClr val="bg1"/>
                </a:solidFill>
              </a:rPr>
              <a:t>原型设计的分类—草图原型、低保真原型设计和高保真原型设计</a:t>
            </a:r>
            <a:r>
              <a:rPr lang="zh-CN" altLang="zh-CN" sz="2800" dirty="0">
                <a:solidFill>
                  <a:schemeClr val="bg1"/>
                </a:solidFill>
              </a:rPr>
              <a:t> </a:t>
            </a:r>
            <a:endParaRPr lang="zh-CN" altLang="en-US" sz="28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671830" y="1398270"/>
            <a:ext cx="10946765" cy="53187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937094" y="1583619"/>
            <a:ext cx="10416205" cy="1518877"/>
          </a:xfrm>
          <a:prstGeom prst="rect">
            <a:avLst/>
          </a:prstGeom>
          <a:noFill/>
        </p:spPr>
        <p:txBody>
          <a:bodyPr wrap="square" rtlCol="0">
            <a:spAutoFit/>
          </a:bodyPr>
          <a:lstStyle/>
          <a:p>
            <a:pPr>
              <a:lnSpc>
                <a:spcPct val="130000"/>
              </a:lnSpc>
            </a:pPr>
            <a:r>
              <a:rPr lang="zh-CN" altLang="zh-CN" dirty="0"/>
              <a:t>草图原型，是指设计师在进行项目创建之前，在纸上或白板上绘画记录的</a:t>
            </a:r>
            <a:r>
              <a:rPr lang="en-US" altLang="zh-CN" dirty="0"/>
              <a:t> </a:t>
            </a:r>
            <a:r>
              <a:rPr lang="zh-CN" altLang="zh-CN" dirty="0"/>
              <a:t>自己的构思和灵感的草图，主要是界面、版式、功能、交互、创意点的记录，不一定是标准的设计蓝图，只要设计师本人能够看</a:t>
            </a:r>
            <a:r>
              <a:rPr lang="zh-CN" altLang="zh-CN" dirty="0" smtClean="0"/>
              <a:t>明白</a:t>
            </a:r>
            <a:r>
              <a:rPr kumimoji="1" lang="en-US" altLang="zh-CN" dirty="0" smtClean="0"/>
              <a:t>。</a:t>
            </a:r>
            <a:endParaRPr kumimoji="1" lang="en-US" altLang="zh-CN" dirty="0" smtClean="0"/>
          </a:p>
          <a:p>
            <a:pPr>
              <a:lnSpc>
                <a:spcPct val="130000"/>
              </a:lnSpc>
            </a:pPr>
            <a:r>
              <a:rPr kumimoji="1" lang="en-US" altLang="zh-CN" dirty="0" smtClean="0"/>
              <a:t>    </a:t>
            </a:r>
          </a:p>
        </p:txBody>
      </p:sp>
      <p:sp>
        <p:nvSpPr>
          <p:cNvPr id="3" name="文本框 2"/>
          <p:cNvSpPr txBox="1"/>
          <p:nvPr/>
        </p:nvSpPr>
        <p:spPr>
          <a:xfrm>
            <a:off x="909320" y="798195"/>
            <a:ext cx="2630565" cy="523220"/>
          </a:xfrm>
          <a:prstGeom prst="rect">
            <a:avLst/>
          </a:prstGeom>
          <a:noFill/>
        </p:spPr>
        <p:txBody>
          <a:bodyPr wrap="square" rtlCol="0">
            <a:spAutoFit/>
          </a:bodyPr>
          <a:lstStyle/>
          <a:p>
            <a:r>
              <a:rPr lang="zh-CN" altLang="en-US" sz="2800" b="1" dirty="0" smtClean="0">
                <a:solidFill>
                  <a:schemeClr val="bg1"/>
                </a:solidFill>
              </a:rPr>
              <a:t>草图原型</a:t>
            </a:r>
            <a:r>
              <a:rPr lang="zh-CN" altLang="en-US" sz="2800" b="1" dirty="0" smtClean="0">
                <a:solidFill>
                  <a:schemeClr val="bg1"/>
                </a:solidFill>
              </a:rPr>
              <a:t>概念</a:t>
            </a:r>
            <a:endParaRPr lang="zh-CN" altLang="en-US" sz="2800" b="1" dirty="0">
              <a:solidFill>
                <a:schemeClr val="bg1"/>
              </a:solidFill>
            </a:endParaRPr>
          </a:p>
        </p:txBody>
      </p:sp>
      <p:pic>
        <p:nvPicPr>
          <p:cNvPr id="13" name="图片 12" descr="1_120305170728_8.jpg"/>
          <p:cNvPicPr/>
          <p:nvPr/>
        </p:nvPicPr>
        <p:blipFill>
          <a:blip r:embed="rId5" cstate="print"/>
          <a:stretch>
            <a:fillRect/>
          </a:stretch>
        </p:blipFill>
        <p:spPr>
          <a:xfrm>
            <a:off x="1222761" y="2949471"/>
            <a:ext cx="4384310" cy="2891507"/>
          </a:xfrm>
          <a:prstGeom prst="rect">
            <a:avLst/>
          </a:prstGeom>
        </p:spPr>
      </p:pic>
      <p:pic>
        <p:nvPicPr>
          <p:cNvPr id="14" name="图片 13" descr="1_120305170728_9.jpg"/>
          <p:cNvPicPr/>
          <p:nvPr/>
        </p:nvPicPr>
        <p:blipFill>
          <a:blip r:embed="rId6" cstate="print"/>
          <a:stretch>
            <a:fillRect/>
          </a:stretch>
        </p:blipFill>
        <p:spPr>
          <a:xfrm>
            <a:off x="5857706" y="2929404"/>
            <a:ext cx="4761950" cy="2940878"/>
          </a:xfrm>
          <a:prstGeom prst="rect">
            <a:avLst/>
          </a:prstGeom>
        </p:spPr>
      </p:pic>
    </p:spTree>
    <p:extLst>
      <p:ext uri="{BB962C8B-B14F-4D97-AF65-F5344CB8AC3E}">
        <p14:creationId xmlns:p14="http://schemas.microsoft.com/office/powerpoint/2010/main" val="92044679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671830" y="1398270"/>
            <a:ext cx="10946765" cy="53187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950605" y="1475539"/>
            <a:ext cx="10416205" cy="1158779"/>
          </a:xfrm>
          <a:prstGeom prst="rect">
            <a:avLst/>
          </a:prstGeom>
          <a:noFill/>
        </p:spPr>
        <p:txBody>
          <a:bodyPr wrap="square" rtlCol="0">
            <a:spAutoFit/>
          </a:bodyPr>
          <a:lstStyle/>
          <a:p>
            <a:pPr>
              <a:lnSpc>
                <a:spcPct val="130000"/>
              </a:lnSpc>
            </a:pPr>
            <a:r>
              <a:rPr lang="zh-CN" altLang="zh-CN" dirty="0"/>
              <a:t>低保真原型一般都是对产品较简单的模拟，低保真原型大多主要以线性结构存在，它主要是体现产品的外部特征和功能架构关系，可以通过简单的设计工具快速完成，主要用于表达设计师最初的概念、想法和设计思路。</a:t>
            </a:r>
            <a:r>
              <a:rPr lang="zh-CN" altLang="zh-CN" dirty="0"/>
              <a:t> </a:t>
            </a:r>
            <a:r>
              <a:rPr kumimoji="1" lang="en-US" altLang="zh-CN" dirty="0" smtClean="0"/>
              <a:t>    </a:t>
            </a:r>
            <a:endParaRPr kumimoji="1" lang="en-US" altLang="zh-CN" dirty="0" smtClean="0"/>
          </a:p>
        </p:txBody>
      </p:sp>
      <p:sp>
        <p:nvSpPr>
          <p:cNvPr id="3" name="文本框 2"/>
          <p:cNvSpPr txBox="1"/>
          <p:nvPr/>
        </p:nvSpPr>
        <p:spPr>
          <a:xfrm>
            <a:off x="909320" y="798195"/>
            <a:ext cx="3495270" cy="523220"/>
          </a:xfrm>
          <a:prstGeom prst="rect">
            <a:avLst/>
          </a:prstGeom>
          <a:noFill/>
        </p:spPr>
        <p:txBody>
          <a:bodyPr wrap="square" rtlCol="0">
            <a:spAutoFit/>
          </a:bodyPr>
          <a:lstStyle/>
          <a:p>
            <a:r>
              <a:rPr lang="zh-CN" altLang="en-US" sz="2800" b="1" dirty="0" smtClean="0">
                <a:solidFill>
                  <a:schemeClr val="bg1"/>
                </a:solidFill>
              </a:rPr>
              <a:t>低保真原型</a:t>
            </a:r>
            <a:r>
              <a:rPr lang="zh-CN" altLang="en-US" sz="2800" b="1" dirty="0" smtClean="0">
                <a:solidFill>
                  <a:schemeClr val="bg1"/>
                </a:solidFill>
              </a:rPr>
              <a:t>概念</a:t>
            </a:r>
            <a:endParaRPr lang="zh-CN" altLang="en-US" sz="2800" b="1" dirty="0">
              <a:solidFill>
                <a:schemeClr val="bg1"/>
              </a:solidFill>
            </a:endParaRPr>
          </a:p>
        </p:txBody>
      </p:sp>
      <p:pic>
        <p:nvPicPr>
          <p:cNvPr id="15" name="图片 6" descr="线框图"/>
          <p:cNvPicPr>
            <a:picLocks noChangeAspect="1"/>
          </p:cNvPicPr>
          <p:nvPr/>
        </p:nvPicPr>
        <p:blipFill>
          <a:blip r:embed="rId5"/>
          <a:stretch>
            <a:fillRect/>
          </a:stretch>
        </p:blipFill>
        <p:spPr>
          <a:xfrm>
            <a:off x="6948327" y="2766963"/>
            <a:ext cx="4108486" cy="3353055"/>
          </a:xfrm>
          <a:prstGeom prst="rect">
            <a:avLst/>
          </a:prstGeom>
          <a:noFill/>
          <a:ln w="9525">
            <a:noFill/>
            <a:miter/>
          </a:ln>
        </p:spPr>
      </p:pic>
      <p:pic>
        <p:nvPicPr>
          <p:cNvPr id="16" name="图片 12" descr="原型图"/>
          <p:cNvPicPr>
            <a:picLocks noChangeAspect="1"/>
          </p:cNvPicPr>
          <p:nvPr/>
        </p:nvPicPr>
        <p:blipFill>
          <a:blip r:embed="rId6"/>
          <a:srcRect t="32488" r="25568" b="34035"/>
          <a:stretch>
            <a:fillRect/>
          </a:stretch>
        </p:blipFill>
        <p:spPr>
          <a:xfrm>
            <a:off x="1134925" y="2769546"/>
            <a:ext cx="5620581" cy="3308314"/>
          </a:xfrm>
          <a:prstGeom prst="rect">
            <a:avLst/>
          </a:prstGeom>
        </p:spPr>
      </p:pic>
    </p:spTree>
    <p:extLst>
      <p:ext uri="{BB962C8B-B14F-4D97-AF65-F5344CB8AC3E}">
        <p14:creationId xmlns:p14="http://schemas.microsoft.com/office/powerpoint/2010/main" val="114085964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671830" y="1398270"/>
            <a:ext cx="10946765" cy="53187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950605" y="1570109"/>
            <a:ext cx="10416205" cy="646331"/>
          </a:xfrm>
          <a:prstGeom prst="rect">
            <a:avLst/>
          </a:prstGeom>
          <a:noFill/>
        </p:spPr>
        <p:txBody>
          <a:bodyPr wrap="square" rtlCol="0">
            <a:spAutoFit/>
          </a:bodyPr>
          <a:lstStyle/>
          <a:p>
            <a:r>
              <a:rPr lang="zh-CN" altLang="zh-CN" dirty="0"/>
              <a:t>高保真原型则是真实的模拟产品最终的视觉效果、交互效果和用户体验感受，在视觉、交互和用户体验上非常接近真实</a:t>
            </a:r>
            <a:r>
              <a:rPr lang="zh-CN" altLang="zh-CN" dirty="0" smtClean="0"/>
              <a:t>的产品。</a:t>
            </a:r>
            <a:endParaRPr lang="zh-CN" altLang="zh-CN" dirty="0"/>
          </a:p>
        </p:txBody>
      </p:sp>
      <p:sp>
        <p:nvSpPr>
          <p:cNvPr id="3" name="文本框 2"/>
          <p:cNvSpPr txBox="1"/>
          <p:nvPr/>
        </p:nvSpPr>
        <p:spPr>
          <a:xfrm>
            <a:off x="909320" y="798195"/>
            <a:ext cx="3495270" cy="523220"/>
          </a:xfrm>
          <a:prstGeom prst="rect">
            <a:avLst/>
          </a:prstGeom>
          <a:noFill/>
        </p:spPr>
        <p:txBody>
          <a:bodyPr wrap="square" rtlCol="0">
            <a:spAutoFit/>
          </a:bodyPr>
          <a:lstStyle/>
          <a:p>
            <a:r>
              <a:rPr lang="zh-CN" altLang="en-US" sz="2800" b="1" dirty="0" smtClean="0">
                <a:solidFill>
                  <a:schemeClr val="bg1"/>
                </a:solidFill>
              </a:rPr>
              <a:t>高保真原型设计</a:t>
            </a:r>
            <a:r>
              <a:rPr lang="zh-CN" altLang="en-US" sz="2800" b="1" dirty="0" smtClean="0">
                <a:solidFill>
                  <a:schemeClr val="bg1"/>
                </a:solidFill>
              </a:rPr>
              <a:t>概念</a:t>
            </a:r>
            <a:endParaRPr lang="zh-CN" altLang="en-US" sz="2800" b="1" dirty="0">
              <a:solidFill>
                <a:schemeClr val="bg1"/>
              </a:solidFill>
            </a:endParaRPr>
          </a:p>
        </p:txBody>
      </p:sp>
      <p:pic>
        <p:nvPicPr>
          <p:cNvPr id="4" name="图片 3"/>
          <p:cNvPicPr>
            <a:picLocks noChangeAspect="1"/>
          </p:cNvPicPr>
          <p:nvPr/>
        </p:nvPicPr>
        <p:blipFill>
          <a:blip r:embed="rId5"/>
          <a:stretch>
            <a:fillRect/>
          </a:stretch>
        </p:blipFill>
        <p:spPr>
          <a:xfrm>
            <a:off x="1113233" y="2256165"/>
            <a:ext cx="4412771" cy="4210105"/>
          </a:xfrm>
          <a:prstGeom prst="rect">
            <a:avLst/>
          </a:prstGeom>
        </p:spPr>
      </p:pic>
      <p:pic>
        <p:nvPicPr>
          <p:cNvPr id="13" name="图片 8" descr="高保真"/>
          <p:cNvPicPr>
            <a:picLocks noChangeAspect="1"/>
          </p:cNvPicPr>
          <p:nvPr/>
        </p:nvPicPr>
        <p:blipFill>
          <a:blip r:embed="rId6"/>
          <a:stretch>
            <a:fillRect/>
          </a:stretch>
        </p:blipFill>
        <p:spPr>
          <a:xfrm>
            <a:off x="5702728" y="2287304"/>
            <a:ext cx="5654186" cy="4102913"/>
          </a:xfrm>
          <a:prstGeom prst="rect">
            <a:avLst/>
          </a:prstGeom>
          <a:noFill/>
          <a:ln w="9525">
            <a:noFill/>
            <a:miter/>
          </a:ln>
        </p:spPr>
      </p:pic>
    </p:spTree>
    <p:extLst>
      <p:ext uri="{BB962C8B-B14F-4D97-AF65-F5344CB8AC3E}">
        <p14:creationId xmlns:p14="http://schemas.microsoft.com/office/powerpoint/2010/main" val="123079831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803516" y="-3259195"/>
            <a:ext cx="4639019" cy="11768667"/>
          </a:xfrm>
          <a:prstGeom prst="rect">
            <a:avLst/>
          </a:prstGeom>
        </p:spPr>
      </p:pic>
      <p:sp>
        <p:nvSpPr>
          <p:cNvPr id="4" name="文本框 3"/>
          <p:cNvSpPr txBox="1"/>
          <p:nvPr/>
        </p:nvSpPr>
        <p:spPr>
          <a:xfrm>
            <a:off x="773720" y="2769083"/>
            <a:ext cx="2698175" cy="523220"/>
          </a:xfrm>
          <a:prstGeom prst="rect">
            <a:avLst/>
          </a:prstGeom>
          <a:noFill/>
        </p:spPr>
        <p:txBody>
          <a:bodyPr wrap="none" rtlCol="0">
            <a:spAutoFit/>
          </a:bodyPr>
          <a:lstStyle/>
          <a:p>
            <a:r>
              <a:rPr lang="zh-CN" altLang="zh-CN" sz="2800" dirty="0" smtClean="0">
                <a:solidFill>
                  <a:schemeClr val="bg1"/>
                </a:solidFill>
              </a:rPr>
              <a:t>原型设计</a:t>
            </a:r>
            <a:r>
              <a:rPr lang="zh-CN" altLang="en-US" sz="2800" dirty="0" smtClean="0">
                <a:solidFill>
                  <a:schemeClr val="bg1"/>
                </a:solidFill>
              </a:rPr>
              <a:t>的目的</a:t>
            </a:r>
            <a:endParaRPr lang="zh-CN" altLang="en-US" sz="2800" b="1" dirty="0">
              <a:solidFill>
                <a:schemeClr val="bg1"/>
              </a:solidFill>
            </a:endParaRPr>
          </a:p>
        </p:txBody>
      </p:sp>
      <p:sp>
        <p:nvSpPr>
          <p:cNvPr id="2" name="文本框 1"/>
          <p:cNvSpPr txBox="1"/>
          <p:nvPr/>
        </p:nvSpPr>
        <p:spPr>
          <a:xfrm>
            <a:off x="810661" y="3363983"/>
            <a:ext cx="7822876" cy="646331"/>
          </a:xfrm>
          <a:prstGeom prst="rect">
            <a:avLst/>
          </a:prstGeom>
          <a:noFill/>
        </p:spPr>
        <p:txBody>
          <a:bodyPr wrap="square" rtlCol="0">
            <a:spAutoFit/>
          </a:bodyPr>
          <a:lstStyle/>
          <a:p>
            <a:r>
              <a:rPr lang="zh-CN" altLang="zh-CN" dirty="0">
                <a:solidFill>
                  <a:srgbClr val="FFFFFF"/>
                </a:solidFill>
              </a:rPr>
              <a:t>原型设计确保了产品开发所构建的系统是可行的、正确的。通过原型解决产品所存在的一系列不确定性。</a:t>
            </a:r>
            <a:r>
              <a:rPr lang="zh-CN" altLang="zh-CN" dirty="0">
                <a:solidFill>
                  <a:srgbClr val="FFFFFF"/>
                </a:solidFill>
              </a:rPr>
              <a:t> </a:t>
            </a:r>
            <a:endParaRPr kumimoji="1" lang="zh-CN" altLang="en-US" dirty="0">
              <a:solidFill>
                <a:srgbClr val="FFFFFF"/>
              </a:solidFill>
            </a:endParaRPr>
          </a:p>
        </p:txBody>
      </p:sp>
    </p:spTree>
    <p:extLst>
      <p:ext uri="{BB962C8B-B14F-4D97-AF65-F5344CB8AC3E}">
        <p14:creationId xmlns:p14="http://schemas.microsoft.com/office/powerpoint/2010/main" val="14419016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6" name="矩形 15"/>
          <p:cNvSpPr/>
          <p:nvPr/>
        </p:nvSpPr>
        <p:spPr>
          <a:xfrm>
            <a:off x="637371" y="1449528"/>
            <a:ext cx="10917157" cy="5002797"/>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a:t>目的目的 </a:t>
            </a:r>
          </a:p>
        </p:txBody>
      </p:sp>
      <p:sp>
        <p:nvSpPr>
          <p:cNvPr id="3089" name="文本框 64"/>
          <p:cNvSpPr txBox="1">
            <a:spLocks noChangeArrowheads="1"/>
          </p:cNvSpPr>
          <p:nvPr/>
        </p:nvSpPr>
        <p:spPr bwMode="auto">
          <a:xfrm>
            <a:off x="3663063" y="776142"/>
            <a:ext cx="3972072" cy="730885"/>
          </a:xfrm>
          <a:prstGeom prst="rect">
            <a:avLst/>
          </a:prstGeom>
          <a:noFill/>
          <a:ln>
            <a:noFill/>
          </a:ln>
        </p:spPr>
        <p:txBody>
          <a:bodyPr wrap="square">
            <a:spAutoFit/>
          </a:bodyPr>
          <a:lstStyle/>
          <a:p>
            <a:pPr algn="ctr">
              <a:lnSpc>
                <a:spcPct val="130000"/>
              </a:lnSpc>
            </a:pPr>
            <a:r>
              <a:rPr kumimoji="1" lang="zh-CN" sz="3200" dirty="0">
                <a:solidFill>
                  <a:schemeClr val="bg1"/>
                </a:solidFill>
                <a:latin typeface="黑体" panose="02010609060101010101" pitchFamily="49" charset="-122"/>
                <a:ea typeface="黑体" panose="02010609060101010101" pitchFamily="49" charset="-122"/>
              </a:rPr>
              <a:t>目的</a:t>
            </a:r>
          </a:p>
        </p:txBody>
      </p:sp>
      <p:sp>
        <p:nvSpPr>
          <p:cNvPr id="2" name="剪去对角的矩形 1"/>
          <p:cNvSpPr/>
          <p:nvPr/>
        </p:nvSpPr>
        <p:spPr>
          <a:xfrm>
            <a:off x="946785" y="1677670"/>
            <a:ext cx="10041255" cy="86550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t>一、作为需求工具，明确并完善需求原型，初 步解决用户的问题。</a:t>
            </a:r>
          </a:p>
        </p:txBody>
      </p:sp>
      <p:sp>
        <p:nvSpPr>
          <p:cNvPr id="6" name="剪去对角的矩形 5"/>
          <p:cNvSpPr/>
          <p:nvPr/>
        </p:nvSpPr>
        <p:spPr>
          <a:xfrm>
            <a:off x="946785" y="3257550"/>
            <a:ext cx="10041255" cy="86550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t>二、作为设计工具，原型需解决界面版式设 计、界面交互设计以及协调后台技术和前台设计的 融合，使系统达到最佳可用性，且可以通过设计可 以测试、评估可能的设计及技术方案。</a:t>
            </a:r>
          </a:p>
        </p:txBody>
      </p:sp>
      <p:sp>
        <p:nvSpPr>
          <p:cNvPr id="7" name="剪去对角的矩形 6"/>
          <p:cNvSpPr/>
          <p:nvPr/>
        </p:nvSpPr>
        <p:spPr>
          <a:xfrm>
            <a:off x="946785" y="4836795"/>
            <a:ext cx="10041255" cy="865505"/>
          </a:xfrm>
          <a:prstGeom prst="snip2Diag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t>二、作为开发工具，是产品最初子集的完整功 能实现，通过一系列的模块化开发，及测试，最终 完成整个产品的设计。</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www.v5ppt.com</Template>
  <TotalTime>41</TotalTime>
  <Words>736</Words>
  <Application>Microsoft Macintosh PowerPoint</Application>
  <PresentationFormat>自定义</PresentationFormat>
  <Paragraphs>116</Paragraphs>
  <Slides>17</Slides>
  <Notes>17</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www.v5ppt.com</Manager>
  <Company>苏州珀菲科特网络科技有限公司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www.v5ppt.com</dc:title>
  <dc:subject>www.v5ppt.com</dc:subject>
  <dc:creator>www.v5ppt.com</dc:creator>
  <cp:keywords>更多精品文档，请访问www.v5ppt.com</cp:keywords>
  <dc:description>更多精品文档，请访问www.v5ppt.com</dc:description>
  <cp:lastModifiedBy>Microsoft Office 用户</cp:lastModifiedBy>
  <cp:revision>234</cp:revision>
  <dcterms:created xsi:type="dcterms:W3CDTF">2018-03-27T01:31:00Z</dcterms:created>
  <dcterms:modified xsi:type="dcterms:W3CDTF">2020-01-06T09:38:22Z</dcterms:modified>
  <cp:category>www.v5ppt.com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meFrom">
    <vt:lpwstr>www.v5ppt.com</vt:lpwstr>
  </property>
  <property fmtid="{D5CDD505-2E9C-101B-9397-08002B2CF9AE}" pid="3" name="KSOProductBuildVer">
    <vt:lpwstr>2052-11.1.0.9305</vt:lpwstr>
  </property>
</Properties>
</file>