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92" r:id="rId2"/>
    <p:sldId id="293" r:id="rId3"/>
    <p:sldId id="287" r:id="rId4"/>
    <p:sldId id="298" r:id="rId5"/>
    <p:sldId id="324" r:id="rId6"/>
    <p:sldId id="278" r:id="rId7"/>
    <p:sldId id="317" r:id="rId8"/>
    <p:sldId id="325" r:id="rId9"/>
    <p:sldId id="308" r:id="rId10"/>
    <p:sldId id="309" r:id="rId11"/>
    <p:sldId id="319" r:id="rId12"/>
    <p:sldId id="310" r:id="rId13"/>
    <p:sldId id="311" r:id="rId14"/>
    <p:sldId id="322" r:id="rId15"/>
    <p:sldId id="327" r:id="rId16"/>
    <p:sldId id="306" r:id="rId17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123E61"/>
    <a:srgbClr val="14436A"/>
    <a:srgbClr val="A6A6A6"/>
    <a:srgbClr val="0B2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0" y="-552"/>
      </p:cViewPr>
      <p:guideLst>
        <p:guide orient="horz" pos="166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A863E-D442-44F9-9BD6-E000583DFCBC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A98F-6474-4A59-A3C8-82662F366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3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9" y="4788104"/>
            <a:ext cx="410853" cy="273929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73"/>
            <a:ext cx="3276600" cy="2313387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969"/>
            <a:ext cx="3383973" cy="3239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953"/>
            <a:ext cx="3383973" cy="17139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4484"/>
            <a:ext cx="3366029" cy="115300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xmlns:p14="http://schemas.microsoft.com/office/powerpoint/2010/main"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xmlns:p14="http://schemas.microsoft.com/office/powerpoint/2010/main"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9"/>
          <p:cNvSpPr txBox="1"/>
          <p:nvPr userDrawn="1"/>
        </p:nvSpPr>
        <p:spPr>
          <a:xfrm>
            <a:off x="952374" y="230638"/>
            <a:ext cx="2863542" cy="267374"/>
          </a:xfrm>
          <a:prstGeom prst="rect">
            <a:avLst/>
          </a:prstGeom>
          <a:noFill/>
        </p:spPr>
        <p:txBody>
          <a:bodyPr wrap="square" lIns="51428" tIns="25714" rIns="51428" bIns="25714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拟物化图标设计</a:t>
            </a:r>
            <a:r>
              <a:rPr lang="en-US" altLang="zh-CN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图层选项  </a:t>
            </a:r>
            <a:endParaRPr lang="zh-CN" altLang="en-US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006366" y="500751"/>
            <a:ext cx="729107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24"/>
          <p:cNvGrpSpPr/>
          <p:nvPr userDrawn="1"/>
        </p:nvGrpSpPr>
        <p:grpSpPr>
          <a:xfrm>
            <a:off x="8427406" y="344680"/>
            <a:ext cx="193989" cy="175003"/>
            <a:chOff x="3720691" y="2824413"/>
            <a:chExt cx="1341120" cy="1209172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" name="组合 39"/>
          <p:cNvGrpSpPr/>
          <p:nvPr userDrawn="1"/>
        </p:nvGrpSpPr>
        <p:grpSpPr>
          <a:xfrm>
            <a:off x="431078" y="156138"/>
            <a:ext cx="474113" cy="427710"/>
            <a:chOff x="5446701" y="1360245"/>
            <a:chExt cx="632315" cy="570104"/>
          </a:xfrm>
        </p:grpSpPr>
        <p:sp>
          <p:nvSpPr>
            <p:cNvPr id="14" name="Freeform 5"/>
            <p:cNvSpPr/>
            <p:nvPr/>
          </p:nvSpPr>
          <p:spPr bwMode="auto">
            <a:xfrm rot="1855731">
              <a:off x="5446701" y="1360245"/>
              <a:ext cx="632315" cy="5701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accent1">
                  <a:lumMod val="75000"/>
                </a:schemeClr>
              </a:solidFill>
              <a:prstDash val="sysDash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5" name="KSO_Shape"/>
          <p:cNvSpPr/>
          <p:nvPr userDrawn="1"/>
        </p:nvSpPr>
        <p:spPr bwMode="auto">
          <a:xfrm>
            <a:off x="536470" y="259077"/>
            <a:ext cx="256877" cy="21846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B006D-818D-47B3-9EBE-C5AB269A17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F49ED60E-3B8D-47C1-9682-1C12509BF99F}" type="datetimeFigureOut">
              <a:rPr lang="zh-CN" altLang="en-US" smtClean="0"/>
              <a:t>19/11/27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defRPr>
            </a:lvl1pPr>
          </a:lstStyle>
          <a:p>
            <a:fld id="{A24B006D-818D-47B3-9EBE-C5AB269A17AF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gradFill>
            <a:gsLst>
              <a:gs pos="52100">
                <a:srgbClr val="EFEFEF"/>
              </a:gs>
              <a:gs pos="0">
                <a:srgbClr val="EFEFEF"/>
              </a:gs>
              <a:gs pos="100000">
                <a:srgbClr val="EFEF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方正黑体简体" panose="02010601030101010101" pitchFamily="2" charset="-122"/>
          <a:ea typeface="方正黑体简体" panose="02010601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118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36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1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34" y="880356"/>
            <a:ext cx="1295919" cy="129614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99         _4"/>
          <p:cNvSpPr/>
          <p:nvPr/>
        </p:nvSpPr>
        <p:spPr>
          <a:xfrm>
            <a:off x="2483768" y="2752564"/>
            <a:ext cx="6862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拟物化图标设计</a:t>
            </a:r>
            <a:r>
              <a:rPr kumimoji="1"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图层混合选项</a:t>
            </a:r>
          </a:p>
        </p:txBody>
      </p:sp>
      <p:sp>
        <p:nvSpPr>
          <p:cNvPr id="35" name="8      _6"/>
          <p:cNvSpPr txBox="1"/>
          <p:nvPr/>
        </p:nvSpPr>
        <p:spPr>
          <a:xfrm>
            <a:off x="2087724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界</a:t>
            </a:r>
          </a:p>
        </p:txBody>
      </p:sp>
      <p:sp>
        <p:nvSpPr>
          <p:cNvPr id="42" name="6        _9"/>
          <p:cNvSpPr txBox="1"/>
          <p:nvPr/>
        </p:nvSpPr>
        <p:spPr>
          <a:xfrm>
            <a:off x="4736506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设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46" name="4       _11"/>
          <p:cNvSpPr txBox="1"/>
          <p:nvPr/>
        </p:nvSpPr>
        <p:spPr>
          <a:xfrm>
            <a:off x="6057705" y="1155031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计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72" name="组合 124"/>
          <p:cNvGrpSpPr/>
          <p:nvPr/>
        </p:nvGrpSpPr>
        <p:grpSpPr>
          <a:xfrm>
            <a:off x="6264188" y="3796680"/>
            <a:ext cx="1152128" cy="11523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5" name="组合 127"/>
          <p:cNvGrpSpPr/>
          <p:nvPr/>
        </p:nvGrpSpPr>
        <p:grpSpPr>
          <a:xfrm>
            <a:off x="4752020" y="4367240"/>
            <a:ext cx="786092" cy="7862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8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1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4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0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3" name="组合 145"/>
          <p:cNvGrpSpPr/>
          <p:nvPr/>
        </p:nvGrpSpPr>
        <p:grpSpPr>
          <a:xfrm>
            <a:off x="8325922" y="3796680"/>
            <a:ext cx="1636155" cy="1636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6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9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5" name="组合 157"/>
          <p:cNvGrpSpPr/>
          <p:nvPr/>
        </p:nvGrpSpPr>
        <p:grpSpPr>
          <a:xfrm>
            <a:off x="323528" y="3976700"/>
            <a:ext cx="788534" cy="7886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8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62" name="8      _6"/>
          <p:cNvSpPr txBox="1"/>
          <p:nvPr/>
        </p:nvSpPr>
        <p:spPr>
          <a:xfrm>
            <a:off x="3419872" y="1119027"/>
            <a:ext cx="665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面</a:t>
            </a:r>
            <a:endParaRPr lang="zh-CN" altLang="en-US" sz="4400" b="1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屏幕快照 2019-11-20 下午2.29.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620" y="1600436"/>
            <a:ext cx="3240360" cy="279341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220072" y="2464532"/>
            <a:ext cx="33123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）右击图层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）展示如下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混合选项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7624" y="952364"/>
            <a:ext cx="1711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混合选项界面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8754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屏幕快照 2019-11-20 下午2.29.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708" y="1312404"/>
            <a:ext cx="5171966" cy="347143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707904" y="772344"/>
            <a:ext cx="1711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595959"/>
                </a:solidFill>
              </a:rPr>
              <a:t>主要界面</a:t>
            </a:r>
            <a:endParaRPr lang="en-US" altLang="zh-CN" sz="160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339279"/>
      </p:ext>
    </p:extLst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3023828" y="1132384"/>
            <a:ext cx="3656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rgbClr val="595959"/>
                </a:solidFill>
              </a:rPr>
              <a:t>示范</a:t>
            </a:r>
            <a:r>
              <a:rPr kumimoji="1" lang="en-US" altLang="zh-CN" sz="1600" dirty="0" smtClean="0">
                <a:solidFill>
                  <a:srgbClr val="595959"/>
                </a:solidFill>
              </a:rPr>
              <a:t>——</a:t>
            </a:r>
            <a:r>
              <a:rPr kumimoji="1" lang="zh-CN" altLang="en-US" sz="1600" dirty="0" smtClean="0">
                <a:solidFill>
                  <a:srgbClr val="595959"/>
                </a:solidFill>
              </a:rPr>
              <a:t>时钟图标</a:t>
            </a:r>
            <a:endParaRPr kumimoji="1" lang="zh-CN" altLang="en-US" sz="1600" dirty="0">
              <a:solidFill>
                <a:srgbClr val="595959"/>
              </a:solidFill>
            </a:endParaRPr>
          </a:p>
        </p:txBody>
      </p:sp>
      <p:pic>
        <p:nvPicPr>
          <p:cNvPr id="56" name="图片 55" descr="屏幕快照 2019-11-26 上午9.08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44452"/>
            <a:ext cx="3852428" cy="328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8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屏幕快照 2019-11-26 上午8.58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952364"/>
            <a:ext cx="2385797" cy="1679839"/>
          </a:xfrm>
          <a:prstGeom prst="rect">
            <a:avLst/>
          </a:prstGeom>
        </p:spPr>
      </p:pic>
      <p:pic>
        <p:nvPicPr>
          <p:cNvPr id="17" name="图片 16" descr="屏幕快照 2019-11-26 上午8.58.1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02" y="952364"/>
            <a:ext cx="2059334" cy="1656184"/>
          </a:xfrm>
          <a:prstGeom prst="rect">
            <a:avLst/>
          </a:prstGeom>
        </p:spPr>
      </p:pic>
      <p:pic>
        <p:nvPicPr>
          <p:cNvPr id="18" name="图片 17" descr="屏幕快照 2019-11-26 上午8.59.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952364"/>
            <a:ext cx="2412268" cy="1669314"/>
          </a:xfrm>
          <a:prstGeom prst="rect">
            <a:avLst/>
          </a:prstGeom>
        </p:spPr>
      </p:pic>
      <p:pic>
        <p:nvPicPr>
          <p:cNvPr id="19" name="图片 18" descr="屏幕快照 2019-11-26 上午8.59.5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214" y="3076600"/>
            <a:ext cx="2313222" cy="1787908"/>
          </a:xfrm>
          <a:prstGeom prst="rect">
            <a:avLst/>
          </a:prstGeom>
        </p:spPr>
      </p:pic>
      <p:pic>
        <p:nvPicPr>
          <p:cNvPr id="20" name="图片 19" descr="屏幕快照 2019-11-26 上午9.00.2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3076601"/>
            <a:ext cx="2196243" cy="1779998"/>
          </a:xfrm>
          <a:prstGeom prst="rect">
            <a:avLst/>
          </a:prstGeom>
        </p:spPr>
      </p:pic>
      <p:pic>
        <p:nvPicPr>
          <p:cNvPr id="23" name="图片 22" descr="屏幕快照 2019-11-26 上午9.01.2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3076600"/>
            <a:ext cx="2160240" cy="1775138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>
            <a:off x="2987824" y="1600436"/>
            <a:ext cx="468052" cy="3960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右箭头 25"/>
          <p:cNvSpPr/>
          <p:nvPr/>
        </p:nvSpPr>
        <p:spPr>
          <a:xfrm>
            <a:off x="5940152" y="1600436"/>
            <a:ext cx="468052" cy="3960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5" name="左弧形箭头 24"/>
          <p:cNvSpPr/>
          <p:nvPr/>
        </p:nvSpPr>
        <p:spPr>
          <a:xfrm>
            <a:off x="8568444" y="2392524"/>
            <a:ext cx="540060" cy="10801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5508104" y="3796680"/>
            <a:ext cx="540060" cy="3960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9" name="右箭头 28"/>
          <p:cNvSpPr/>
          <p:nvPr/>
        </p:nvSpPr>
        <p:spPr>
          <a:xfrm flipH="1">
            <a:off x="2699792" y="3796680"/>
            <a:ext cx="540060" cy="39604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924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屏幕快照 2019-11-26 上午9.00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152355"/>
            <a:ext cx="1784481" cy="1440159"/>
          </a:xfrm>
          <a:prstGeom prst="rect">
            <a:avLst/>
          </a:prstGeom>
        </p:spPr>
      </p:pic>
      <p:pic>
        <p:nvPicPr>
          <p:cNvPr id="6" name="图片 5" descr="屏幕快照 2019-11-26 上午9.00.5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0" y="1152353"/>
            <a:ext cx="1836204" cy="1456195"/>
          </a:xfrm>
          <a:prstGeom prst="rect">
            <a:avLst/>
          </a:prstGeom>
        </p:spPr>
      </p:pic>
      <p:pic>
        <p:nvPicPr>
          <p:cNvPr id="7" name="图片 6" descr="屏幕快照 2019-11-26 上午9.02.2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68" y="1170013"/>
            <a:ext cx="3276364" cy="1433764"/>
          </a:xfrm>
          <a:prstGeom prst="rect">
            <a:avLst/>
          </a:prstGeom>
        </p:spPr>
      </p:pic>
      <p:pic>
        <p:nvPicPr>
          <p:cNvPr id="8" name="图片 7" descr="屏幕快照 2019-11-26 上午9.03.3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082" y="2932584"/>
            <a:ext cx="2877350" cy="1440160"/>
          </a:xfrm>
          <a:prstGeom prst="rect">
            <a:avLst/>
          </a:prstGeom>
        </p:spPr>
      </p:pic>
      <p:pic>
        <p:nvPicPr>
          <p:cNvPr id="9" name="图片 8" descr="屏幕快照 2019-11-26 上午9.04.3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49" y="2932584"/>
            <a:ext cx="2302123" cy="1449013"/>
          </a:xfrm>
          <a:prstGeom prst="rect">
            <a:avLst/>
          </a:prstGeom>
        </p:spPr>
      </p:pic>
      <p:pic>
        <p:nvPicPr>
          <p:cNvPr id="10" name="图片 9" descr="屏幕快照 2019-11-26 上午9.05.03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0"/>
          <a:stretch/>
        </p:blipFill>
        <p:spPr>
          <a:xfrm>
            <a:off x="719572" y="2932584"/>
            <a:ext cx="1880323" cy="1476164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2591780" y="1728418"/>
            <a:ext cx="32403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右箭头 12"/>
          <p:cNvSpPr/>
          <p:nvPr/>
        </p:nvSpPr>
        <p:spPr>
          <a:xfrm>
            <a:off x="4824028" y="1728418"/>
            <a:ext cx="32403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4" name="右箭头 13"/>
          <p:cNvSpPr/>
          <p:nvPr/>
        </p:nvSpPr>
        <p:spPr>
          <a:xfrm rot="10800000">
            <a:off x="5220072" y="3508647"/>
            <a:ext cx="32403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5" name="右箭头 14"/>
          <p:cNvSpPr/>
          <p:nvPr/>
        </p:nvSpPr>
        <p:spPr>
          <a:xfrm rot="10800000">
            <a:off x="2591780" y="3508647"/>
            <a:ext cx="32403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6" name="左弧形箭头 15"/>
          <p:cNvSpPr/>
          <p:nvPr/>
        </p:nvSpPr>
        <p:spPr>
          <a:xfrm>
            <a:off x="8496436" y="2212504"/>
            <a:ext cx="540060" cy="1080120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71649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屏幕快照 2019-11-26 上午9.08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20" y="2104493"/>
            <a:ext cx="2530256" cy="2160240"/>
          </a:xfrm>
          <a:prstGeom prst="rect">
            <a:avLst/>
          </a:prstGeom>
        </p:spPr>
      </p:pic>
      <p:pic>
        <p:nvPicPr>
          <p:cNvPr id="13" name="图片 12" descr="屏幕快照 2019-11-26 上午9.12.1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104492"/>
            <a:ext cx="2508667" cy="216024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92080" y="12403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rgbClr val="595959"/>
                </a:solidFill>
              </a:rPr>
              <a:t>加了内发光与外发光</a:t>
            </a:r>
            <a:endParaRPr kumimoji="1" lang="zh-CN" altLang="en-US" sz="1600" dirty="0">
              <a:solidFill>
                <a:srgbClr val="59595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9692" y="1204392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rgbClr val="595959"/>
                </a:solidFill>
              </a:rPr>
              <a:t>最终效果</a:t>
            </a:r>
            <a:endParaRPr kumimoji="1" lang="zh-CN" altLang="en-US" sz="160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6111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728" y="736762"/>
            <a:ext cx="1506580" cy="497997"/>
          </a:xfrm>
          <a:prstGeom prst="rect">
            <a:avLst/>
          </a:prstGeom>
          <a:solidFill>
            <a:srgbClr val="123E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20" spc="270" dirty="0" smtClean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总结</a:t>
            </a:r>
            <a:endParaRPr lang="en-US" altLang="zh-CN" sz="2520" spc="27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4407" y="1564854"/>
            <a:ext cx="5815965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600" dirty="0" smtClean="0">
                <a:solidFill>
                  <a:schemeClr val="tx2"/>
                </a:solidFill>
              </a:rPr>
              <a:t>1.</a:t>
            </a:r>
            <a:r>
              <a:rPr kumimoji="1" lang="zh-CN" altLang="en-US" sz="1600" dirty="0" smtClean="0">
                <a:solidFill>
                  <a:schemeClr val="tx2"/>
                </a:solidFill>
              </a:rPr>
              <a:t>拟物化图标的概念</a:t>
            </a:r>
            <a:endParaRPr kumimoji="1" lang="en-US" altLang="zh-CN" sz="1600" dirty="0" smtClean="0">
              <a:solidFill>
                <a:schemeClr val="tx2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zh-CN" sz="1600" dirty="0" smtClean="0">
                <a:solidFill>
                  <a:schemeClr val="tx2"/>
                </a:solidFill>
              </a:rPr>
              <a:t>2</a:t>
            </a:r>
            <a:r>
              <a:rPr kumimoji="1" lang="en-US" altLang="zh-CN" sz="1600" dirty="0" smtClean="0">
                <a:solidFill>
                  <a:schemeClr val="tx2"/>
                </a:solidFill>
              </a:rPr>
              <a:t>.</a:t>
            </a:r>
            <a:r>
              <a:rPr kumimoji="1" lang="zh-CN" altLang="en-US" sz="1600" dirty="0" smtClean="0">
                <a:solidFill>
                  <a:schemeClr val="tx2"/>
                </a:solidFill>
              </a:rPr>
              <a:t>拟物化图标的特征</a:t>
            </a:r>
            <a:endParaRPr kumimoji="1" lang="en-US" altLang="zh-CN" sz="1600" dirty="0" smtClean="0">
              <a:solidFill>
                <a:schemeClr val="tx2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zh-CN" sz="1600" dirty="0" smtClean="0">
                <a:solidFill>
                  <a:schemeClr val="tx2"/>
                </a:solidFill>
              </a:rPr>
              <a:t>3</a:t>
            </a:r>
            <a:r>
              <a:rPr kumimoji="1" lang="en-US" altLang="zh-CN" sz="1600" dirty="0" smtClean="0">
                <a:solidFill>
                  <a:schemeClr val="tx2"/>
                </a:solidFill>
              </a:rPr>
              <a:t>.</a:t>
            </a:r>
            <a:r>
              <a:rPr kumimoji="1" lang="zh-CN" altLang="en-US" sz="1600" dirty="0" smtClean="0">
                <a:solidFill>
                  <a:schemeClr val="tx2"/>
                </a:solidFill>
              </a:rPr>
              <a:t>混合选项的</a:t>
            </a:r>
            <a:r>
              <a:rPr kumimoji="1" lang="zh-CN" altLang="en-US" sz="1600" dirty="0">
                <a:solidFill>
                  <a:schemeClr val="tx2"/>
                </a:solidFill>
              </a:rPr>
              <a:t>具体操作</a:t>
            </a:r>
            <a:endParaRPr kumimoji="1" lang="en-US" altLang="zh-CN" sz="1600" dirty="0">
              <a:solidFill>
                <a:schemeClr val="tx2"/>
              </a:solidFill>
            </a:endParaRPr>
          </a:p>
        </p:txBody>
      </p:sp>
      <p:grpSp>
        <p:nvGrpSpPr>
          <p:cNvPr id="13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2" name="组合 127"/>
          <p:cNvGrpSpPr/>
          <p:nvPr/>
        </p:nvGrpSpPr>
        <p:grpSpPr>
          <a:xfrm>
            <a:off x="179512" y="59232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5" name="组合 139"/>
          <p:cNvGrpSpPr/>
          <p:nvPr/>
        </p:nvGrpSpPr>
        <p:grpSpPr>
          <a:xfrm>
            <a:off x="536130" y="207710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28" name="组合 142"/>
          <p:cNvGrpSpPr/>
          <p:nvPr/>
        </p:nvGrpSpPr>
        <p:grpSpPr>
          <a:xfrm>
            <a:off x="-245124" y="4909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1" name="组合 148"/>
          <p:cNvGrpSpPr/>
          <p:nvPr/>
        </p:nvGrpSpPr>
        <p:grpSpPr>
          <a:xfrm>
            <a:off x="993251" y="3001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91880" y="252678"/>
            <a:ext cx="2059352" cy="2059073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目录</a:t>
              </a: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35328" y="1039188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123E61"/>
                  </a:solidFill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rPr>
                <a:t>CONTENTS</a:t>
              </a:r>
              <a:endParaRPr lang="zh-CN" altLang="en-US" sz="1600" b="1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67558"/>
            <a:ext cx="510103" cy="51010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475" y="1939159"/>
            <a:ext cx="344102" cy="34410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327026"/>
            <a:ext cx="570165" cy="57016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21" y="1773651"/>
            <a:ext cx="298998" cy="29899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593" y="1907046"/>
            <a:ext cx="244615" cy="24461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64"/>
          <p:cNvSpPr txBox="1"/>
          <p:nvPr/>
        </p:nvSpPr>
        <p:spPr>
          <a:xfrm>
            <a:off x="1894881" y="3616660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01</a:t>
            </a:r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 </a:t>
            </a:r>
            <a:endParaRPr lang="zh-CN" altLang="en-US" sz="1500" dirty="0" smtClean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拟物化图标的</a:t>
            </a:r>
            <a:r>
              <a:rPr lang="zh-CN" altLang="en-US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概念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3664738" y="3616660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02 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拟物化图标的特征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80078" y="2931706"/>
            <a:ext cx="522572" cy="522572"/>
            <a:chOff x="6501056" y="2921024"/>
            <a:chExt cx="696763" cy="6967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矩形 18"/>
            <p:cNvSpPr/>
            <p:nvPr/>
          </p:nvSpPr>
          <p:spPr>
            <a:xfrm>
              <a:off x="6501056" y="2921024"/>
              <a:ext cx="696763" cy="696763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21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2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2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477848" y="2931706"/>
            <a:ext cx="522572" cy="522572"/>
            <a:chOff x="4840168" y="2373480"/>
            <a:chExt cx="522572" cy="522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4840168" y="2373480"/>
              <a:ext cx="522572" cy="522572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4898379" y="2479074"/>
              <a:ext cx="406149" cy="311383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123E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41" name="TextBox 65"/>
          <p:cNvSpPr txBox="1"/>
          <p:nvPr/>
        </p:nvSpPr>
        <p:spPr>
          <a:xfrm>
            <a:off x="5616121" y="3616660"/>
            <a:ext cx="19159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03 </a:t>
            </a:r>
            <a:endParaRPr lang="en-US" altLang="zh-CN" sz="15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ctr"/>
            <a:r>
              <a:rPr lang="zh-CN" altLang="en-US" sz="15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混合选项的</a:t>
            </a:r>
            <a:r>
              <a:rPr lang="zh-CN" altLang="en-US" sz="1500" dirty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具体操作</a:t>
            </a:r>
          </a:p>
        </p:txBody>
      </p:sp>
      <p:grpSp>
        <p:nvGrpSpPr>
          <p:cNvPr id="42" name="组合 17"/>
          <p:cNvGrpSpPr/>
          <p:nvPr/>
        </p:nvGrpSpPr>
        <p:grpSpPr>
          <a:xfrm>
            <a:off x="6240039" y="2931706"/>
            <a:ext cx="522572" cy="522572"/>
            <a:chOff x="6501056" y="2921024"/>
            <a:chExt cx="696763" cy="6967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矩形 42"/>
            <p:cNvSpPr/>
            <p:nvPr/>
          </p:nvSpPr>
          <p:spPr>
            <a:xfrm>
              <a:off x="6501056" y="2921024"/>
              <a:ext cx="696763" cy="696763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7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grpSp>
          <p:nvGrpSpPr>
            <p:cNvPr id="44" name="组合 19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45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46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  <p:sp>
            <p:nvSpPr>
              <p:cNvPr id="47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70" dirty="0">
                  <a:latin typeface="思源黑体旧字形 ExtraLight" panose="020B0200000000000000" pitchFamily="34" charset="-128"/>
                  <a:ea typeface="思源黑体旧字形 ExtraLight" panose="020B0200000000000000" pitchFamily="34" charset="-128"/>
                  <a:cs typeface="+mn-ea"/>
                  <a:sym typeface="思源黑体旧字形 ExtraLight" panose="020B0200000000000000" pitchFamily="34" charset="-128"/>
                </a:endParaRPr>
              </a:p>
            </p:txBody>
          </p:sp>
        </p:grpSp>
      </p:grpSp>
    </p:spTree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175956" y="1852464"/>
            <a:ext cx="399644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 smtClean="0">
                <a:solidFill>
                  <a:srgbClr val="123E6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拟物化图标的概念</a:t>
            </a:r>
            <a:endParaRPr lang="zh-CN" altLang="en-US" sz="2400" dirty="0">
              <a:solidFill>
                <a:srgbClr val="123E6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3588" y="2391493"/>
            <a:ext cx="2448272" cy="921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拟物化图标是完全模拟现实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生活中的物体对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象的图标设计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3588" y="1384412"/>
            <a:ext cx="482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</a:rPr>
              <a:t>概念：</a:t>
            </a:r>
            <a:endParaRPr lang="zh-CN" altLang="en-US" sz="1600" dirty="0">
              <a:solidFill>
                <a:schemeClr val="tx2"/>
              </a:solidFill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1384412"/>
            <a:ext cx="2945386" cy="2945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008" y="1384820"/>
            <a:ext cx="2946248" cy="2946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1187624" y="3004592"/>
            <a:ext cx="28803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 smtClean="0">
                <a:solidFill>
                  <a:schemeClr val="tx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拟物化图标的特征</a:t>
            </a:r>
            <a:endParaRPr lang="zh-CN" altLang="en-US" sz="2400" dirty="0">
              <a:solidFill>
                <a:schemeClr val="tx2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cxnSp>
        <p:nvCxnSpPr>
          <p:cNvPr id="164" name="直接连接符 163"/>
          <p:cNvCxnSpPr>
            <a:endCxn id="169" idx="4"/>
          </p:cNvCxnSpPr>
          <p:nvPr/>
        </p:nvCxnSpPr>
        <p:spPr>
          <a:xfrm>
            <a:off x="5327435" y="1338394"/>
            <a:ext cx="1" cy="168444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64"/>
          <p:cNvGrpSpPr/>
          <p:nvPr/>
        </p:nvGrpSpPr>
        <p:grpSpPr>
          <a:xfrm>
            <a:off x="5255440" y="1260843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6" name="椭圆 165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6" name="组合 167"/>
          <p:cNvGrpSpPr/>
          <p:nvPr/>
        </p:nvGrpSpPr>
        <p:grpSpPr>
          <a:xfrm>
            <a:off x="5255440" y="2878827"/>
            <a:ext cx="143991" cy="144016"/>
            <a:chOff x="4971660" y="1569718"/>
            <a:chExt cx="144016" cy="144016"/>
          </a:xfrm>
          <a:solidFill>
            <a:schemeClr val="accent1"/>
          </a:solidFill>
        </p:grpSpPr>
        <p:sp>
          <p:nvSpPr>
            <p:cNvPr id="169" name="椭圆 168"/>
            <p:cNvSpPr/>
            <p:nvPr/>
          </p:nvSpPr>
          <p:spPr>
            <a:xfrm>
              <a:off x="4971660" y="1569718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5005748" y="1603806"/>
              <a:ext cx="75840" cy="75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187" name="TextBox 186"/>
          <p:cNvSpPr txBox="1"/>
          <p:nvPr/>
        </p:nvSpPr>
        <p:spPr>
          <a:xfrm>
            <a:off x="5538293" y="1078627"/>
            <a:ext cx="2454087" cy="187486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1.</a:t>
            </a:r>
            <a:r>
              <a:rPr lang="zh-CN" altLang="en-US" sz="1600" b="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高辨识度</a:t>
            </a: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 algn="l">
              <a:lnSpc>
                <a:spcPct val="200000"/>
              </a:lnSpc>
            </a:pPr>
            <a:endParaRPr lang="en-US" altLang="zh-CN" sz="1600" b="0" dirty="0" smtClean="0">
              <a:solidFill>
                <a:schemeClr val="accent3">
                  <a:lumMod val="50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  <a:p>
            <a:pPr>
              <a:lnSpc>
                <a:spcPct val="140000"/>
              </a:lnSpc>
            </a:pPr>
            <a:r>
              <a:rPr lang="zh-CN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r>
              <a:rPr lang="en-US" altLang="zh-CN" sz="1600" dirty="0" smtClean="0">
                <a:solidFill>
                  <a:schemeClr val="accent3">
                    <a:lumMod val="50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.</a:t>
            </a:r>
            <a:r>
              <a:rPr lang="zh-CN" altLang="en-US" sz="1600" dirty="0" smtClean="0">
                <a:sym typeface="思源黑体旧字形 ExtraLight" panose="020B0200000000000000" pitchFamily="34" charset="-128"/>
              </a:rPr>
              <a:t>质感强烈</a:t>
            </a:r>
            <a:endParaRPr lang="zh-CN" altLang="en-US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2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0731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87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u=1551460375,4240681137&amp;fm=26&amp;gp=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852464"/>
            <a:ext cx="4068452" cy="233819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19572" y="1240396"/>
            <a:ext cx="13260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．高辨识度</a:t>
            </a:r>
          </a:p>
        </p:txBody>
      </p:sp>
      <p:pic>
        <p:nvPicPr>
          <p:cNvPr id="8" name="图片 7" descr="u=1368814522,1321381843&amp;fm=15&amp;gp=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60" y="1852463"/>
            <a:ext cx="2880320" cy="2346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-6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8" b="8379"/>
          <a:stretch/>
        </p:blipFill>
        <p:spPr>
          <a:xfrm>
            <a:off x="827584" y="1996480"/>
            <a:ext cx="3625985" cy="20162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3588" y="1276400"/>
            <a:ext cx="11765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solidFill>
                  <a:srgbClr val="595959"/>
                </a:solidFill>
              </a:rPr>
              <a:t>2.</a:t>
            </a:r>
            <a:r>
              <a:rPr kumimoji="1" lang="zh-CN" altLang="en-US" sz="1600" dirty="0">
                <a:solidFill>
                  <a:srgbClr val="595959"/>
                </a:solidFill>
              </a:rPr>
              <a:t>质感强烈</a:t>
            </a:r>
          </a:p>
        </p:txBody>
      </p:sp>
      <p:pic>
        <p:nvPicPr>
          <p:cNvPr id="3" name="图片 2" descr="u=550546598,2238065210&amp;fm=15&amp;gp=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0" y="1996480"/>
            <a:ext cx="3549520" cy="199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39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xmlns:p14="http://schemas.microsoft.com/office/powerpoint/2010/main" spd="slow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8" y="1026228"/>
            <a:ext cx="1967244" cy="19675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69" y="833794"/>
            <a:ext cx="2230535" cy="223092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3851920" y="1816460"/>
            <a:ext cx="40324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 smtClean="0">
                <a:solidFill>
                  <a:schemeClr val="tx2"/>
                </a:solidFill>
              </a:rPr>
              <a:t>混合选项的具体操作</a:t>
            </a:r>
            <a:endParaRPr lang="zh-CN" altLang="en-US" sz="2400" dirty="0">
              <a:solidFill>
                <a:schemeClr val="tx2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6284904" y="4264732"/>
            <a:ext cx="1026023" cy="10262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4758016" y="4606644"/>
            <a:ext cx="538351" cy="5384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5436689" y="4921761"/>
            <a:ext cx="746998" cy="7471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7758789" y="4731882"/>
            <a:ext cx="540868" cy="54096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766439" y="5040489"/>
            <a:ext cx="588755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962506" y="4529853"/>
            <a:ext cx="252447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3181252" y="4327052"/>
            <a:ext cx="528983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8463984" y="3831665"/>
            <a:ext cx="1044954" cy="104513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4419627" y="4325144"/>
            <a:ext cx="223041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1943138" y="4706145"/>
            <a:ext cx="962576" cy="9627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275194" y="4606645"/>
            <a:ext cx="52010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123E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291078" y="4921760"/>
            <a:ext cx="316822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17144" y="4738452"/>
            <a:ext cx="158410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318865" y="1443852"/>
            <a:ext cx="488939" cy="120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黑体旧字形 ExtraLight" panose="020B0200000000000000" pitchFamily="34" charset="-128"/>
                <a:ea typeface="思源黑体旧字形 ExtraLight" panose="020B0200000000000000" pitchFamily="34" charset="-128"/>
                <a:cs typeface="+mn-ea"/>
                <a:sym typeface="思源黑体旧字形 ExtraLight" panose="020B0200000000000000" pitchFamily="34" charset="-128"/>
              </a:rPr>
              <a:t>3</a:t>
            </a:r>
            <a:endParaRPr lang="zh-CN" altLang="en-US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黑体旧字形 ExtraLight" panose="020B0200000000000000" pitchFamily="34" charset="-128"/>
              <a:ea typeface="思源黑体旧字形 ExtraLight" panose="020B0200000000000000" pitchFamily="34" charset="-128"/>
              <a:cs typeface="+mn-ea"/>
              <a:sym typeface="思源黑体旧字形 ExtraLight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456445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361134" y="2655962"/>
            <a:ext cx="6559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95959"/>
                </a:solidFill>
              </a:rPr>
              <a:t>PS</a:t>
            </a:r>
            <a:r>
              <a:rPr lang="zh-CN" altLang="en-US" sz="1600" dirty="0">
                <a:solidFill>
                  <a:srgbClr val="595959"/>
                </a:solidFill>
              </a:rPr>
              <a:t>中的混合选项是制作图片效果的重要手段之一，设定不同的混合模式在图像上绘画，即可得到不同的效果。</a:t>
            </a:r>
          </a:p>
          <a:p>
            <a:endParaRPr kumimoji="1" lang="zh-CN" altLang="en-US" sz="1600" dirty="0">
              <a:solidFill>
                <a:srgbClr val="595959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9652" y="1816460"/>
            <a:ext cx="5195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 smtClean="0">
                <a:solidFill>
                  <a:schemeClr val="tx2"/>
                </a:solidFill>
              </a:rPr>
              <a:t>拟物化图标的制作方式：</a:t>
            </a:r>
            <a:endParaRPr kumimoji="1" lang="zh-CN" alt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52456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9">
      <a:dk1>
        <a:sysClr val="windowText" lastClr="000000"/>
      </a:dk1>
      <a:lt1>
        <a:sysClr val="window" lastClr="FFFFFF"/>
      </a:lt1>
      <a:dk2>
        <a:srgbClr val="123E61"/>
      </a:dk2>
      <a:lt2>
        <a:srgbClr val="D4D4D6"/>
      </a:lt2>
      <a:accent1>
        <a:srgbClr val="123E61"/>
      </a:accent1>
      <a:accent2>
        <a:srgbClr val="123E61"/>
      </a:accent2>
      <a:accent3>
        <a:srgbClr val="123E61"/>
      </a:accent3>
      <a:accent4>
        <a:srgbClr val="123E61"/>
      </a:accent4>
      <a:accent5>
        <a:srgbClr val="123E61"/>
      </a:accent5>
      <a:accent6>
        <a:srgbClr val="000000"/>
      </a:accent6>
      <a:hlink>
        <a:srgbClr val="168BBA"/>
      </a:hlink>
      <a:folHlink>
        <a:srgbClr val="680000"/>
      </a:folHlink>
    </a:clrScheme>
    <a:fontScheme name="ljrzjgmu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135</Words>
  <Application>Microsoft Macintosh PowerPoint</Application>
  <PresentationFormat>自定义</PresentationFormat>
  <Paragraphs>57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微粒体总结</dc:title>
  <dc:creator>Administrator</dc:creator>
  <cp:lastModifiedBy>梓钦 袁</cp:lastModifiedBy>
  <cp:revision>269</cp:revision>
  <dcterms:created xsi:type="dcterms:W3CDTF">2019-11-26T06:12:02Z</dcterms:created>
  <dcterms:modified xsi:type="dcterms:W3CDTF">2019-11-27T11:54:00Z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2052-1.5.2.2273</vt:lpwstr>
  </property>
</Properties>
</file>