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0" r:id="rId3"/>
  </p:sldMasterIdLst>
  <p:notesMasterIdLst>
    <p:notesMasterId r:id="rId16"/>
  </p:notesMasterIdLst>
  <p:sldIdLst>
    <p:sldId id="256" r:id="rId4"/>
    <p:sldId id="295" r:id="rId5"/>
    <p:sldId id="257" r:id="rId6"/>
    <p:sldId id="330" r:id="rId7"/>
    <p:sldId id="332" r:id="rId8"/>
    <p:sldId id="334" r:id="rId9"/>
    <p:sldId id="333" r:id="rId10"/>
    <p:sldId id="335" r:id="rId11"/>
    <p:sldId id="339" r:id="rId12"/>
    <p:sldId id="340" r:id="rId13"/>
    <p:sldId id="341" r:id="rId14"/>
    <p:sldId id="262" r:id="rId15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27"/>
    <p:restoredTop sz="94585"/>
  </p:normalViewPr>
  <p:slideViewPr>
    <p:cSldViewPr snapToGrid="0" snapToObjects="1">
      <p:cViewPr>
        <p:scale>
          <a:sx n="91" d="100"/>
          <a:sy n="91" d="100"/>
        </p:scale>
        <p:origin x="-24" y="144"/>
      </p:cViewPr>
      <p:guideLst/>
    </p:cSldViewPr>
  </p:slideViewPr>
  <p:outlineViewPr>
    <p:cViewPr>
      <p:scale>
        <a:sx n="33" d="100"/>
        <a:sy n="33" d="100"/>
      </p:scale>
      <p:origin x="0" y="-143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gs" Target="tags/tag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C17AE1-1065-5447-BEAB-DEED26450C3B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D2F134-EB43-0448-9001-86F769C01BA4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D2F134-EB43-0448-9001-86F769C01BA4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AB387-B599-0746-B155-44B051728C8B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8FE3F-6DC3-EB49-AF45-3D2DC5FA050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AB387-B599-0746-B155-44B051728C8B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8FE3F-6DC3-EB49-AF45-3D2DC5FA050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AB387-B599-0746-B155-44B051728C8B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8FE3F-6DC3-EB49-AF45-3D2DC5FA050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AB387-B599-0746-B155-44B051728C8B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8FE3F-6DC3-EB49-AF45-3D2DC5FA050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AB387-B599-0746-B155-44B051728C8B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8FE3F-6DC3-EB49-AF45-3D2DC5FA050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AB387-B599-0746-B155-44B051728C8B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8FE3F-6DC3-EB49-AF45-3D2DC5FA050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AB387-B599-0746-B155-44B051728C8B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8FE3F-6DC3-EB49-AF45-3D2DC5FA050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AB387-B599-0746-B155-44B051728C8B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8FE3F-6DC3-EB49-AF45-3D2DC5FA050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AB387-B599-0746-B155-44B051728C8B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8FE3F-6DC3-EB49-AF45-3D2DC5FA050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AB387-B599-0746-B155-44B051728C8B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8FE3F-6DC3-EB49-AF45-3D2DC5FA050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AB387-B599-0746-B155-44B051728C8B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8FE3F-6DC3-EB49-AF45-3D2DC5FA050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AB387-B599-0746-B155-44B051728C8B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8FE3F-6DC3-EB49-AF45-3D2DC5FA050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AB387-B599-0746-B155-44B051728C8B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8FE3F-6DC3-EB49-AF45-3D2DC5FA050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AB387-B599-0746-B155-44B051728C8B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8FE3F-6DC3-EB49-AF45-3D2DC5FA050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AB387-B599-0746-B155-44B051728C8B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8FE3F-6DC3-EB49-AF45-3D2DC5FA050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AB387-B599-0746-B155-44B051728C8B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8FE3F-6DC3-EB49-AF45-3D2DC5FA050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AB387-B599-0746-B155-44B051728C8B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8FE3F-6DC3-EB49-AF45-3D2DC5FA050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AB387-B599-0746-B155-44B051728C8B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8FE3F-6DC3-EB49-AF45-3D2DC5FA050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AB387-B599-0746-B155-44B051728C8B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8FE3F-6DC3-EB49-AF45-3D2DC5FA050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AB387-B599-0746-B155-44B051728C8B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8FE3F-6DC3-EB49-AF45-3D2DC5FA050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AB387-B599-0746-B155-44B051728C8B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8FE3F-6DC3-EB49-AF45-3D2DC5FA050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AB387-B599-0746-B155-44B051728C8B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8FE3F-6DC3-EB49-AF45-3D2DC5FA050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0AB387-B599-0746-B155-44B051728C8B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88FE3F-6DC3-EB49-AF45-3D2DC5FA050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0AB387-B599-0746-B155-44B051728C8B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88FE3F-6DC3-EB49-AF45-3D2DC5FA050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矩形 2"/>
          <p:cNvSpPr/>
          <p:nvPr/>
        </p:nvSpPr>
        <p:spPr>
          <a:xfrm>
            <a:off x="1400906" y="2581697"/>
            <a:ext cx="10506455" cy="153842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0000"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sz="72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用户体验设计与用户界面设计的关系</a:t>
            </a:r>
            <a:endParaRPr sz="7200" b="1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841248" y="4331166"/>
            <a:ext cx="10506456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" name="Rectangle 1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rot="5400000">
            <a:off x="9346882" y="2348839"/>
            <a:ext cx="54864" cy="394677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矩形 4"/>
          <p:cNvSpPr/>
          <p:nvPr/>
        </p:nvSpPr>
        <p:spPr>
          <a:xfrm>
            <a:off x="1426176" y="1143136"/>
            <a:ext cx="5043216" cy="7034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kumimoji="1" lang="zh-CN" sz="3600" b="1" kern="1200" dirty="0">
                <a:solidFill>
                  <a:srgbClr val="002060"/>
                </a:solidFill>
                <a:latin typeface="Heiti SC Medium" pitchFamily="2" charset="-128"/>
                <a:ea typeface="Heiti SC Medium" pitchFamily="2" charset="-128"/>
                <a:cs typeface="+mj-cs"/>
              </a:rPr>
              <a:t>视觉设计</a:t>
            </a:r>
            <a:endParaRPr kumimoji="1" lang="zh-CN" sz="3600" b="1" kern="1200" dirty="0">
              <a:solidFill>
                <a:srgbClr val="002060"/>
              </a:solidFill>
              <a:latin typeface="Heiti SC Medium" pitchFamily="2" charset="-128"/>
              <a:ea typeface="Heiti SC Medium" pitchFamily="2" charset="-128"/>
              <a:cs typeface="+mj-cs"/>
            </a:endParaRPr>
          </a:p>
        </p:txBody>
      </p:sp>
      <p:sp>
        <p:nvSpPr>
          <p:cNvPr id="14" name="Rectangle 13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rot="5400000">
            <a:off x="857544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flipV="1">
            <a:off x="578652" y="4501201"/>
            <a:ext cx="11034696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" name="七边形 6"/>
          <p:cNvSpPr/>
          <p:nvPr/>
        </p:nvSpPr>
        <p:spPr>
          <a:xfrm>
            <a:off x="1416050" y="2459990"/>
            <a:ext cx="1797685" cy="1709420"/>
          </a:xfrm>
          <a:prstGeom prst="hep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框架设计</a:t>
            </a:r>
            <a:endParaRPr lang="zh-CN" altLang="en-US"/>
          </a:p>
        </p:txBody>
      </p:sp>
      <p:sp>
        <p:nvSpPr>
          <p:cNvPr id="8" name="七边形 7"/>
          <p:cNvSpPr/>
          <p:nvPr/>
        </p:nvSpPr>
        <p:spPr>
          <a:xfrm>
            <a:off x="3942715" y="2459990"/>
            <a:ext cx="1797685" cy="1709420"/>
          </a:xfrm>
          <a:prstGeom prst="hep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界面内容设计</a:t>
            </a:r>
            <a:endParaRPr lang="zh-CN" altLang="en-US"/>
          </a:p>
        </p:txBody>
      </p:sp>
      <p:sp>
        <p:nvSpPr>
          <p:cNvPr id="9" name="七边形 8"/>
          <p:cNvSpPr/>
          <p:nvPr/>
        </p:nvSpPr>
        <p:spPr>
          <a:xfrm>
            <a:off x="6469380" y="2459990"/>
            <a:ext cx="1797685" cy="1709420"/>
          </a:xfrm>
          <a:prstGeom prst="hep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视觉模式</a:t>
            </a:r>
            <a:endParaRPr lang="zh-CN" altLang="en-US"/>
          </a:p>
        </p:txBody>
      </p:sp>
      <p:sp>
        <p:nvSpPr>
          <p:cNvPr id="10" name="七边形 9"/>
          <p:cNvSpPr/>
          <p:nvPr/>
        </p:nvSpPr>
        <p:spPr>
          <a:xfrm>
            <a:off x="8996045" y="2459990"/>
            <a:ext cx="1797685" cy="1709420"/>
          </a:xfrm>
          <a:prstGeom prst="hep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色彩搭配</a:t>
            </a:r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635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矩形 4"/>
          <p:cNvSpPr/>
          <p:nvPr/>
        </p:nvSpPr>
        <p:spPr>
          <a:xfrm>
            <a:off x="1426176" y="1143136"/>
            <a:ext cx="5043216" cy="7034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kumimoji="1" lang="zh-CN" sz="3600" b="1" kern="1200" dirty="0">
                <a:solidFill>
                  <a:schemeClr val="tx1"/>
                </a:solidFill>
                <a:latin typeface="Heiti SC Medium" pitchFamily="2" charset="-128"/>
                <a:ea typeface="Heiti SC Medium" pitchFamily="2" charset="-128"/>
                <a:cs typeface="+mj-cs"/>
              </a:rPr>
              <a:t>界面信息布局</a:t>
            </a:r>
            <a:endParaRPr kumimoji="1" lang="zh-CN" sz="3600" b="1" kern="1200" dirty="0">
              <a:solidFill>
                <a:schemeClr val="tx1"/>
              </a:solidFill>
              <a:latin typeface="Heiti SC Medium" pitchFamily="2" charset="-128"/>
              <a:ea typeface="Heiti SC Medium" pitchFamily="2" charset="-128"/>
              <a:cs typeface="+mj-cs"/>
            </a:endParaRPr>
          </a:p>
        </p:txBody>
      </p:sp>
      <p:sp>
        <p:nvSpPr>
          <p:cNvPr id="14" name="Rectangle 13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rot="5400000">
            <a:off x="857544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flipV="1">
            <a:off x="717082" y="5067621"/>
            <a:ext cx="11034696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06515" y="5600973"/>
            <a:ext cx="2316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600"/>
              </a:spcAft>
            </a:pPr>
            <a:r>
              <a:rPr kumimoji="1" lang="zh-CN" sz="2400" b="1" dirty="0">
                <a:sym typeface="+mn-ea"/>
              </a:rPr>
              <a:t>古腾堡图表模式</a:t>
            </a:r>
            <a:endParaRPr kumimoji="1" lang="zh-CN" altLang="en-US" sz="2400" b="1" dirty="0"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2515" y="2531745"/>
            <a:ext cx="3383915" cy="237553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072515" y="3903980"/>
            <a:ext cx="13392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视觉盲区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277870" y="2640330"/>
            <a:ext cx="13392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视觉盲区</a:t>
            </a:r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3155" y="2552065"/>
            <a:ext cx="3480435" cy="2355215"/>
          </a:xfrm>
          <a:prstGeom prst="rect">
            <a:avLst/>
          </a:prstGeom>
        </p:spPr>
      </p:pic>
      <p:pic>
        <p:nvPicPr>
          <p:cNvPr id="13" name="图片 12" descr="BCr7yhAikCMQHILqm5rP"/>
          <p:cNvPicPr>
            <a:picLocks noChangeAspect="1"/>
          </p:cNvPicPr>
          <p:nvPr/>
        </p:nvPicPr>
        <p:blipFill>
          <a:blip r:embed="rId3"/>
          <a:srcRect l="6719" t="-440" r="8331" b="16292"/>
          <a:stretch>
            <a:fillRect/>
          </a:stretch>
        </p:blipFill>
        <p:spPr>
          <a:xfrm>
            <a:off x="8403590" y="2531745"/>
            <a:ext cx="3347720" cy="218440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5569868" y="5600973"/>
            <a:ext cx="1859915" cy="460375"/>
          </a:xfrm>
          <a:prstGeom prst="rect">
            <a:avLst/>
          </a:prstGeom>
        </p:spPr>
        <p:txBody>
          <a:bodyPr wrap="none">
            <a:spAutoFit/>
          </a:bodyPr>
          <a:p>
            <a:pPr algn="just">
              <a:spcAft>
                <a:spcPts val="600"/>
              </a:spcAft>
            </a:pPr>
            <a:r>
              <a:rPr kumimoji="1" lang="en-US" altLang="zh-CN" sz="2400" b="1" dirty="0">
                <a:sym typeface="+mn-ea"/>
              </a:rPr>
              <a:t>F</a:t>
            </a:r>
            <a:r>
              <a:rPr kumimoji="1" lang="zh-CN" altLang="en-US" sz="2400" b="1" dirty="0">
                <a:sym typeface="+mn-ea"/>
              </a:rPr>
              <a:t>形布局模式</a:t>
            </a:r>
            <a:endParaRPr kumimoji="1" lang="zh-CN" altLang="en-US" sz="2400" b="1" dirty="0">
              <a:sym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310336" y="5600973"/>
            <a:ext cx="1885950" cy="460375"/>
          </a:xfrm>
          <a:prstGeom prst="rect">
            <a:avLst/>
          </a:prstGeom>
        </p:spPr>
        <p:txBody>
          <a:bodyPr wrap="none">
            <a:spAutoFit/>
          </a:bodyPr>
          <a:p>
            <a:pPr algn="just">
              <a:spcAft>
                <a:spcPts val="600"/>
              </a:spcAft>
            </a:pPr>
            <a:r>
              <a:rPr kumimoji="1" lang="en-US" altLang="zh-CN" sz="2400" b="1" dirty="0">
                <a:sym typeface="+mn-ea"/>
              </a:rPr>
              <a:t>Z</a:t>
            </a:r>
            <a:r>
              <a:rPr kumimoji="1" lang="zh-CN" altLang="en-US" sz="2400" b="1" dirty="0">
                <a:sym typeface="+mn-ea"/>
              </a:rPr>
              <a:t>形布局模式</a:t>
            </a:r>
            <a:endParaRPr kumimoji="1" lang="zh-CN" altLang="en-US" sz="2400" b="1" dirty="0">
              <a:sym typeface="+mn-ea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461770" y="3763010"/>
            <a:ext cx="243141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2727960" y="2811780"/>
            <a:ext cx="0" cy="17792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2331720" y="3475355"/>
            <a:ext cx="866140" cy="50927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1200"/>
              <a:t>阿恩海姆结构网</a:t>
            </a:r>
            <a:endParaRPr lang="zh-CN" altLang="en-US" sz="12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rot="5400000">
            <a:off x="857544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flipV="1">
            <a:off x="578652" y="4501201"/>
            <a:ext cx="11034696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39620" y="2502535"/>
            <a:ext cx="73996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2400"/>
              <a:t>随着计算机硬件技术的发展和人机交互技术的成熟，未来的用户界面以及交互方式必将会朝着自然化的方向发展。</a:t>
            </a:r>
            <a:endParaRPr lang="zh-CN" altLang="en-US" sz="24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矩形 4"/>
          <p:cNvSpPr/>
          <p:nvPr/>
        </p:nvSpPr>
        <p:spPr>
          <a:xfrm>
            <a:off x="1282740" y="1198504"/>
            <a:ext cx="5043216" cy="7034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kumimoji="1" lang="en-US" altLang="zh-CN" sz="3600" b="1" kern="1200" dirty="0">
                <a:solidFill>
                  <a:schemeClr val="tx1"/>
                </a:solidFill>
                <a:latin typeface="Heiti SC Medium" pitchFamily="2" charset="-128"/>
                <a:ea typeface="Heiti SC Medium" pitchFamily="2" charset="-128"/>
                <a:cs typeface="+mj-cs"/>
              </a:rPr>
              <a:t>UI</a:t>
            </a:r>
            <a:r>
              <a:rPr kumimoji="1" lang="zh-CN" altLang="en-US" sz="3600" b="1" kern="1200" dirty="0">
                <a:solidFill>
                  <a:schemeClr val="tx1"/>
                </a:solidFill>
                <a:latin typeface="Heiti SC Medium" pitchFamily="2" charset="-128"/>
                <a:ea typeface="Heiti SC Medium" pitchFamily="2" charset="-128"/>
                <a:cs typeface="+mj-cs"/>
              </a:rPr>
              <a:t>设计</a:t>
            </a:r>
            <a:r>
              <a:rPr kumimoji="1" lang="zh-CN" altLang="en-US" sz="3600" b="1" kern="1200" dirty="0">
                <a:solidFill>
                  <a:schemeClr val="tx1"/>
                </a:solidFill>
                <a:latin typeface="Heiti SC Medium" pitchFamily="2" charset="-128"/>
                <a:ea typeface="Heiti SC Medium" pitchFamily="2" charset="-128"/>
                <a:cs typeface="+mj-cs"/>
              </a:rPr>
              <a:t>：</a:t>
            </a:r>
            <a:endParaRPr kumimoji="1" lang="en-US" altLang="zh-CN" sz="3600" b="1" kern="1200" dirty="0">
              <a:solidFill>
                <a:schemeClr val="tx1"/>
              </a:solidFill>
              <a:latin typeface="Heiti SC Medium" pitchFamily="2" charset="-128"/>
              <a:ea typeface="Heiti SC Medium" pitchFamily="2" charset="-128"/>
              <a:cs typeface="+mj-cs"/>
            </a:endParaRPr>
          </a:p>
        </p:txBody>
      </p:sp>
      <p:sp>
        <p:nvSpPr>
          <p:cNvPr id="14" name="Rectangle 13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rot="5400000">
            <a:off x="857544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flipV="1">
            <a:off x="578652" y="4501201"/>
            <a:ext cx="11034696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82700" y="2091055"/>
            <a:ext cx="993775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ea typeface="Source Han Sans CN" panose="020B0500000000000000" pitchFamily="34" charset="-128"/>
                <a:cs typeface="Times New Roman" panose="02020603050405020304" pitchFamily="18" charset="0"/>
              </a:rPr>
              <a:t>视觉设计  </a:t>
            </a:r>
            <a:r>
              <a:rPr lang="zh-CN" altLang="en-US" sz="2400" dirty="0">
                <a:ea typeface="Source Han Sans CN" panose="020B0500000000000000" pitchFamily="34" charset="-128"/>
                <a:cs typeface="Times New Roman" panose="02020603050405020304" pitchFamily="18" charset="0"/>
              </a:rPr>
              <a:t>人机交互    操作逻辑     用户心理    用户行为方式     用户认知特点等 </a:t>
            </a:r>
            <a:endParaRPr lang="zh-CN" altLang="en-US" sz="2400" dirty="0">
              <a:ea typeface="Source Han Sans CN" panose="020B0500000000000000" pitchFamily="34" charset="-128"/>
              <a:cs typeface="Times New Roman" panose="02020603050405020304" pitchFamily="18" charset="0"/>
            </a:endParaRPr>
          </a:p>
        </p:txBody>
      </p:sp>
      <p:sp>
        <p:nvSpPr>
          <p:cNvPr id="2" name="流程图: 可选过程 1"/>
          <p:cNvSpPr/>
          <p:nvPr/>
        </p:nvSpPr>
        <p:spPr>
          <a:xfrm>
            <a:off x="2691765" y="3568065"/>
            <a:ext cx="1541780" cy="915035"/>
          </a:xfrm>
          <a:prstGeom prst="flowChartAlternate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/>
              <a:t>UI</a:t>
            </a:r>
            <a:r>
              <a:rPr lang="zh-CN" altLang="en-US"/>
              <a:t>设计</a:t>
            </a:r>
            <a:endParaRPr lang="zh-CN" altLang="en-US"/>
          </a:p>
        </p:txBody>
      </p:sp>
      <p:sp>
        <p:nvSpPr>
          <p:cNvPr id="3" name="流程图: 可选过程 2"/>
          <p:cNvSpPr/>
          <p:nvPr/>
        </p:nvSpPr>
        <p:spPr>
          <a:xfrm>
            <a:off x="5772785" y="3586480"/>
            <a:ext cx="1541780" cy="915035"/>
          </a:xfrm>
          <a:prstGeom prst="flowChartAlternate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/>
              <a:t>用户体验</a:t>
            </a:r>
            <a:endParaRPr lang="zh-CN" altLang="en-US"/>
          </a:p>
        </p:txBody>
      </p:sp>
      <p:sp>
        <p:nvSpPr>
          <p:cNvPr id="4" name="右箭头 3"/>
          <p:cNvSpPr/>
          <p:nvPr/>
        </p:nvSpPr>
        <p:spPr>
          <a:xfrm>
            <a:off x="4512310" y="3718560"/>
            <a:ext cx="981075" cy="6140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12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-4445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矩形 4"/>
          <p:cNvSpPr/>
          <p:nvPr/>
        </p:nvSpPr>
        <p:spPr>
          <a:xfrm>
            <a:off x="866140" y="1169035"/>
            <a:ext cx="7553325" cy="66675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0000"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kumimoji="1" lang="zh-CN" altLang="en-US" sz="3600" b="1" kern="1200" dirty="0">
                <a:solidFill>
                  <a:schemeClr val="tx1"/>
                </a:solidFill>
                <a:latin typeface="Heiti SC Medium" pitchFamily="2" charset="-128"/>
                <a:ea typeface="Heiti SC Medium" pitchFamily="2" charset="-128"/>
                <a:cs typeface="+mj-cs"/>
              </a:rPr>
              <a:t>用户体验（user experience design）UXD，UED</a:t>
            </a:r>
            <a:endParaRPr kumimoji="1" lang="zh-CN" altLang="en-US" sz="3600" b="1" kern="1200" dirty="0">
              <a:solidFill>
                <a:schemeClr val="tx1"/>
              </a:solidFill>
              <a:latin typeface="Heiti SC Medium" pitchFamily="2" charset="-128"/>
              <a:ea typeface="Heiti SC Medium" pitchFamily="2" charset="-128"/>
              <a:cs typeface="+mj-cs"/>
            </a:endParaRPr>
          </a:p>
        </p:txBody>
      </p:sp>
      <p:sp>
        <p:nvSpPr>
          <p:cNvPr id="22" name="Rectangle 14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865953" y="2899927"/>
            <a:ext cx="10451592" cy="9144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3" name="Rectangle 16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flipV="1">
            <a:off x="841248" y="2776031"/>
            <a:ext cx="1873457" cy="137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65953" y="3543761"/>
            <a:ext cx="10850559" cy="4982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2400" dirty="0">
                <a:latin typeface="Heiti SC Medium" pitchFamily="2" charset="-128"/>
                <a:ea typeface="Heiti SC Medium" pitchFamily="2" charset="-128"/>
              </a:rPr>
              <a:t>用户在使用某种产品或服务时建立起来的主观心理感受，这种感受时用户通过操作，眼睛观察，大脑思考后得出的。</a:t>
            </a:r>
            <a:endParaRPr lang="zh-CN" altLang="en-US" sz="2400" dirty="0">
              <a:latin typeface="Heiti SC Medium" pitchFamily="2" charset="-128"/>
              <a:ea typeface="Heiti SC Medium" pitchFamily="2" charset="-128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矩形 4"/>
          <p:cNvSpPr/>
          <p:nvPr/>
        </p:nvSpPr>
        <p:spPr>
          <a:xfrm>
            <a:off x="1426176" y="1143136"/>
            <a:ext cx="5043216" cy="70346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0000"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kumimoji="1" lang="zh-CN" altLang="en-US" sz="3600" b="1" kern="1200" dirty="0">
                <a:solidFill>
                  <a:schemeClr val="tx1"/>
                </a:solidFill>
                <a:latin typeface="Heiti SC Medium" pitchFamily="2" charset="-128"/>
                <a:ea typeface="Heiti SC Medium" pitchFamily="2" charset="-128"/>
                <a:cs typeface="+mj-cs"/>
              </a:rPr>
              <a:t>情感化设计</a:t>
            </a:r>
            <a:r>
              <a:rPr kumimoji="1" lang="en-US" altLang="zh-CN" sz="3600" b="1" kern="1200" dirty="0">
                <a:solidFill>
                  <a:schemeClr val="tx1"/>
                </a:solidFill>
                <a:latin typeface="Heiti SC Medium" pitchFamily="2" charset="-128"/>
                <a:ea typeface="Heiti SC Medium" pitchFamily="2" charset="-128"/>
                <a:cs typeface="+mj-cs"/>
              </a:rPr>
              <a:t>——</a:t>
            </a:r>
            <a:r>
              <a:rPr kumimoji="1" lang="zh-CN" altLang="en-US" sz="3600" b="1" kern="1200" dirty="0">
                <a:solidFill>
                  <a:schemeClr val="tx1"/>
                </a:solidFill>
                <a:latin typeface="Heiti SC Medium" pitchFamily="2" charset="-128"/>
                <a:ea typeface="Heiti SC Medium" pitchFamily="2" charset="-128"/>
                <a:cs typeface="+mj-cs"/>
              </a:rPr>
              <a:t>唐纳德</a:t>
            </a:r>
            <a:r>
              <a:rPr kumimoji="1" lang="en-US" altLang="zh-CN" sz="3600" b="1" kern="1200" dirty="0">
                <a:solidFill>
                  <a:schemeClr val="tx1"/>
                </a:solidFill>
                <a:latin typeface="Heiti SC Medium" pitchFamily="2" charset="-128"/>
                <a:ea typeface="Heiti SC Medium" pitchFamily="2" charset="-128"/>
                <a:cs typeface="+mj-cs"/>
              </a:rPr>
              <a:t>·</a:t>
            </a:r>
            <a:r>
              <a:rPr kumimoji="1" lang="zh-CN" altLang="en-US" sz="3600" b="1" kern="1200" dirty="0">
                <a:solidFill>
                  <a:schemeClr val="tx1"/>
                </a:solidFill>
                <a:latin typeface="Heiti SC Medium" pitchFamily="2" charset="-128"/>
                <a:ea typeface="Heiti SC Medium" pitchFamily="2" charset="-128"/>
                <a:cs typeface="+mj-cs"/>
              </a:rPr>
              <a:t>诺曼</a:t>
            </a:r>
            <a:endParaRPr kumimoji="1" lang="zh-CN" altLang="en-US" sz="3600" b="1" kern="1200" dirty="0">
              <a:solidFill>
                <a:schemeClr val="tx1"/>
              </a:solidFill>
              <a:latin typeface="Heiti SC Medium" pitchFamily="2" charset="-128"/>
              <a:ea typeface="Heiti SC Medium" pitchFamily="2" charset="-128"/>
              <a:cs typeface="+mj-cs"/>
            </a:endParaRPr>
          </a:p>
        </p:txBody>
      </p:sp>
      <p:sp>
        <p:nvSpPr>
          <p:cNvPr id="14" name="Rectangle 13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rot="5400000">
            <a:off x="857544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flipV="1">
            <a:off x="578652" y="4501201"/>
            <a:ext cx="11034696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72886" y="2556783"/>
            <a:ext cx="7498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600"/>
              </a:spcAft>
            </a:pPr>
            <a:r>
              <a:rPr kumimoji="1" lang="en-US" altLang="zh-CN" sz="2400" b="1" dirty="0">
                <a:sym typeface="+mn-ea"/>
              </a:rPr>
              <a:t>用户体验的三个维度，即：本能层、行为层、反思层。</a:t>
            </a:r>
            <a:endParaRPr kumimoji="1" lang="en-US" altLang="zh-CN" sz="2400" b="1" dirty="0">
              <a:sym typeface="+mn-ea"/>
            </a:endParaRPr>
          </a:p>
        </p:txBody>
      </p:sp>
      <p:sp>
        <p:nvSpPr>
          <p:cNvPr id="3" name="下箭头标注 2"/>
          <p:cNvSpPr/>
          <p:nvPr/>
        </p:nvSpPr>
        <p:spPr>
          <a:xfrm>
            <a:off x="1772920" y="3375660"/>
            <a:ext cx="1803400" cy="1779270"/>
          </a:xfrm>
          <a:prstGeom prst="downArrowCallou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本能层</a:t>
            </a:r>
            <a:endParaRPr lang="zh-CN" altLang="en-US"/>
          </a:p>
        </p:txBody>
      </p:sp>
      <p:sp>
        <p:nvSpPr>
          <p:cNvPr id="4" name="下箭头标注 3"/>
          <p:cNvSpPr/>
          <p:nvPr/>
        </p:nvSpPr>
        <p:spPr>
          <a:xfrm>
            <a:off x="5084445" y="3375660"/>
            <a:ext cx="1803400" cy="1779270"/>
          </a:xfrm>
          <a:prstGeom prst="downArrow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行为层</a:t>
            </a:r>
            <a:endParaRPr lang="zh-CN" altLang="en-US"/>
          </a:p>
        </p:txBody>
      </p:sp>
      <p:sp>
        <p:nvSpPr>
          <p:cNvPr id="6" name="下箭头标注 5"/>
          <p:cNvSpPr/>
          <p:nvPr/>
        </p:nvSpPr>
        <p:spPr>
          <a:xfrm>
            <a:off x="8555355" y="3375660"/>
            <a:ext cx="1803400" cy="1779270"/>
          </a:xfrm>
          <a:prstGeom prst="downArrowCallou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反思层</a:t>
            </a:r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1772920" y="5560060"/>
            <a:ext cx="1803400" cy="89852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000"/>
              <a:t>外  观</a:t>
            </a:r>
            <a:endParaRPr lang="zh-CN" altLang="en-US" sz="2000"/>
          </a:p>
        </p:txBody>
      </p:sp>
      <p:sp>
        <p:nvSpPr>
          <p:cNvPr id="8" name="圆角矩形 7"/>
          <p:cNvSpPr/>
          <p:nvPr/>
        </p:nvSpPr>
        <p:spPr>
          <a:xfrm>
            <a:off x="5084445" y="5542280"/>
            <a:ext cx="1803400" cy="898525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000"/>
              <a:t>性  能</a:t>
            </a:r>
            <a:endParaRPr lang="zh-CN" altLang="en-US" sz="2000"/>
          </a:p>
        </p:txBody>
      </p:sp>
      <p:sp>
        <p:nvSpPr>
          <p:cNvPr id="9" name="圆角矩形 8"/>
          <p:cNvSpPr/>
          <p:nvPr/>
        </p:nvSpPr>
        <p:spPr>
          <a:xfrm>
            <a:off x="8555355" y="5560060"/>
            <a:ext cx="1803400" cy="89852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000"/>
              <a:t>意  义</a:t>
            </a:r>
            <a:endParaRPr lang="zh-CN" altLang="en-US" sz="20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矩形 4"/>
          <p:cNvSpPr/>
          <p:nvPr/>
        </p:nvSpPr>
        <p:spPr>
          <a:xfrm>
            <a:off x="1426176" y="1143136"/>
            <a:ext cx="5043216" cy="7034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kumimoji="1" sz="3600" b="1" kern="1200" dirty="0">
                <a:solidFill>
                  <a:schemeClr val="tx1"/>
                </a:solidFill>
                <a:latin typeface="Heiti SC Medium" pitchFamily="2" charset="-128"/>
                <a:ea typeface="Heiti SC Medium" pitchFamily="2" charset="-128"/>
                <a:cs typeface="+mj-cs"/>
              </a:rPr>
              <a:t>用户分析</a:t>
            </a:r>
            <a:endParaRPr kumimoji="1" sz="3600" b="1" kern="1200" dirty="0">
              <a:solidFill>
                <a:schemeClr val="tx1"/>
              </a:solidFill>
              <a:latin typeface="Heiti SC Medium" pitchFamily="2" charset="-128"/>
              <a:ea typeface="Heiti SC Medium" pitchFamily="2" charset="-128"/>
              <a:cs typeface="+mj-cs"/>
            </a:endParaRPr>
          </a:p>
        </p:txBody>
      </p:sp>
      <p:sp>
        <p:nvSpPr>
          <p:cNvPr id="14" name="Rectangle 13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rot="5400000">
            <a:off x="857544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flipV="1">
            <a:off x="579287" y="4906966"/>
            <a:ext cx="11034696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36031" y="2144668"/>
            <a:ext cx="225425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600"/>
              </a:spcAft>
            </a:pPr>
            <a:r>
              <a:rPr kumimoji="1" lang="en-US" altLang="zh-CN" sz="2400" b="1" dirty="0">
                <a:sym typeface="+mn-ea"/>
              </a:rPr>
              <a:t>1.</a:t>
            </a:r>
            <a:r>
              <a:rPr kumimoji="1" lang="zh-CN" sz="2400" b="1" dirty="0">
                <a:sym typeface="+mn-ea"/>
              </a:rPr>
              <a:t>确定</a:t>
            </a:r>
            <a:r>
              <a:rPr kumimoji="1" sz="2400" b="1" dirty="0">
                <a:sym typeface="+mn-ea"/>
              </a:rPr>
              <a:t>目标用户</a:t>
            </a:r>
            <a:endParaRPr kumimoji="1" sz="2400" b="1" dirty="0"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36031" y="2765698"/>
            <a:ext cx="74980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just">
              <a:spcAft>
                <a:spcPts val="600"/>
              </a:spcAft>
            </a:pPr>
            <a:r>
              <a:rPr kumimoji="1" sz="2400" b="1" dirty="0">
                <a:sym typeface="+mn-ea"/>
              </a:rPr>
              <a:t>提炼目标用户建立角色模型以及定性和定量的相关数据</a:t>
            </a:r>
            <a:endParaRPr kumimoji="1" sz="2400" b="1" dirty="0"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26176" y="3386728"/>
            <a:ext cx="1644650" cy="460375"/>
          </a:xfrm>
          <a:prstGeom prst="rect">
            <a:avLst/>
          </a:prstGeom>
        </p:spPr>
        <p:txBody>
          <a:bodyPr wrap="none">
            <a:spAutoFit/>
          </a:bodyPr>
          <a:p>
            <a:pPr algn="just">
              <a:spcAft>
                <a:spcPts val="600"/>
              </a:spcAft>
            </a:pPr>
            <a:r>
              <a:rPr kumimoji="1" lang="en-US" sz="2400" b="1" dirty="0">
                <a:sym typeface="+mn-ea"/>
              </a:rPr>
              <a:t>2.</a:t>
            </a:r>
            <a:r>
              <a:rPr kumimoji="1" sz="2400" b="1" dirty="0">
                <a:sym typeface="+mn-ea"/>
              </a:rPr>
              <a:t>竞品分析</a:t>
            </a:r>
            <a:endParaRPr kumimoji="1" sz="2400" b="1" dirty="0"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36031" y="3847103"/>
            <a:ext cx="8107680" cy="906780"/>
          </a:xfrm>
          <a:prstGeom prst="rect">
            <a:avLst/>
          </a:prstGeom>
        </p:spPr>
        <p:txBody>
          <a:bodyPr wrap="none">
            <a:spAutoFit/>
          </a:bodyPr>
          <a:p>
            <a:pPr algn="just">
              <a:spcAft>
                <a:spcPts val="600"/>
              </a:spcAft>
            </a:pPr>
            <a:r>
              <a:rPr kumimoji="1" sz="2400" b="1" dirty="0">
                <a:sym typeface="+mn-ea"/>
              </a:rPr>
              <a:t>列出竞品或者己方的产品优势与不足，竞品分析在分析</a:t>
            </a:r>
            <a:endParaRPr kumimoji="1" sz="2400" b="1" dirty="0">
              <a:sym typeface="+mn-ea"/>
            </a:endParaRPr>
          </a:p>
          <a:p>
            <a:pPr algn="just">
              <a:spcAft>
                <a:spcPts val="600"/>
              </a:spcAft>
            </a:pPr>
            <a:r>
              <a:rPr kumimoji="1" sz="2400" b="1" dirty="0">
                <a:sym typeface="+mn-ea"/>
              </a:rPr>
              <a:t>别人的产品的同时，实际上等于进行了一遍用户研究流程。</a:t>
            </a:r>
            <a:endParaRPr kumimoji="1" sz="2400" b="1" dirty="0"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矩形 4"/>
          <p:cNvSpPr/>
          <p:nvPr/>
        </p:nvSpPr>
        <p:spPr>
          <a:xfrm>
            <a:off x="1567146" y="896121"/>
            <a:ext cx="5043216" cy="70346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60000"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kumimoji="1" lang="zh-CN" sz="3600" b="1" kern="1200" dirty="0">
                <a:solidFill>
                  <a:schemeClr val="tx1"/>
                </a:solidFill>
                <a:latin typeface="Heiti SC Medium" pitchFamily="2" charset="-128"/>
                <a:ea typeface="Heiti SC Medium" pitchFamily="2" charset="-128"/>
                <a:cs typeface="+mj-cs"/>
              </a:rPr>
              <a:t>用户分析</a:t>
            </a:r>
            <a:r>
              <a:rPr kumimoji="1" lang="en-US" altLang="zh-CN" sz="3600" b="1" kern="1200" dirty="0">
                <a:solidFill>
                  <a:schemeClr val="tx1"/>
                </a:solidFill>
                <a:latin typeface="Heiti SC Medium" pitchFamily="2" charset="-128"/>
                <a:ea typeface="Heiti SC Medium" pitchFamily="2" charset="-128"/>
                <a:cs typeface="+mj-cs"/>
              </a:rPr>
              <a:t>——定义产品的目标用户群</a:t>
            </a:r>
            <a:endParaRPr kumimoji="1" lang="en-US" altLang="zh-CN" sz="3600" b="1" kern="1200" dirty="0">
              <a:solidFill>
                <a:schemeClr val="tx1"/>
              </a:solidFill>
              <a:latin typeface="Heiti SC Medium" pitchFamily="2" charset="-128"/>
              <a:ea typeface="Heiti SC Medium" pitchFamily="2" charset="-128"/>
              <a:cs typeface="+mj-cs"/>
            </a:endParaRPr>
          </a:p>
        </p:txBody>
      </p:sp>
      <p:sp>
        <p:nvSpPr>
          <p:cNvPr id="14" name="Rectangle 13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rot="5400000">
            <a:off x="857544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flipV="1">
            <a:off x="578652" y="4501201"/>
            <a:ext cx="11034696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78751" y="2133873"/>
            <a:ext cx="2863850" cy="22453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600"/>
              </a:spcAft>
            </a:pPr>
            <a:r>
              <a:rPr kumimoji="1" lang="en-US" sz="2400" b="1" dirty="0">
                <a:sym typeface="+mn-ea"/>
              </a:rPr>
              <a:t>1.</a:t>
            </a:r>
            <a:r>
              <a:rPr kumimoji="1" sz="2400" b="1" dirty="0">
                <a:sym typeface="+mn-ea"/>
              </a:rPr>
              <a:t>用户行为分析模型</a:t>
            </a:r>
            <a:endParaRPr kumimoji="1" sz="2400" b="1" dirty="0">
              <a:sym typeface="+mn-ea"/>
            </a:endParaRPr>
          </a:p>
          <a:p>
            <a:pPr algn="just">
              <a:spcAft>
                <a:spcPts val="600"/>
              </a:spcAft>
            </a:pPr>
            <a:endParaRPr kumimoji="1" sz="2400" b="1" dirty="0">
              <a:sym typeface="+mn-ea"/>
            </a:endParaRPr>
          </a:p>
          <a:p>
            <a:pPr algn="just">
              <a:spcAft>
                <a:spcPts val="600"/>
              </a:spcAft>
            </a:pPr>
            <a:r>
              <a:rPr kumimoji="1" lang="en-US" sz="2400" b="1" dirty="0">
                <a:sym typeface="+mn-ea"/>
              </a:rPr>
              <a:t>2.</a:t>
            </a:r>
            <a:r>
              <a:rPr kumimoji="1" sz="2400" b="1" dirty="0">
                <a:sym typeface="+mn-ea"/>
              </a:rPr>
              <a:t>用户心智分析模型</a:t>
            </a:r>
            <a:endParaRPr kumimoji="1" sz="2400" b="1" dirty="0">
              <a:sym typeface="+mn-ea"/>
            </a:endParaRPr>
          </a:p>
          <a:p>
            <a:pPr algn="just">
              <a:spcAft>
                <a:spcPts val="600"/>
              </a:spcAft>
            </a:pPr>
            <a:endParaRPr kumimoji="1" sz="2400" b="1" dirty="0">
              <a:sym typeface="+mn-ea"/>
            </a:endParaRPr>
          </a:p>
          <a:p>
            <a:pPr algn="just">
              <a:spcAft>
                <a:spcPts val="600"/>
              </a:spcAft>
            </a:pPr>
            <a:r>
              <a:rPr kumimoji="1" lang="en-US" sz="2400" b="1" dirty="0">
                <a:sym typeface="+mn-ea"/>
              </a:rPr>
              <a:t>3.</a:t>
            </a:r>
            <a:r>
              <a:rPr kumimoji="1" sz="2400" b="1" dirty="0">
                <a:sym typeface="+mn-ea"/>
              </a:rPr>
              <a:t>用户视觉分析模型</a:t>
            </a:r>
            <a:endParaRPr kumimoji="1" sz="2400" b="1" dirty="0"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矩形 4"/>
          <p:cNvSpPr/>
          <p:nvPr/>
        </p:nvSpPr>
        <p:spPr>
          <a:xfrm>
            <a:off x="1426176" y="1143136"/>
            <a:ext cx="5043216" cy="70346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0000"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kumimoji="1" lang="zh-CN" sz="3600" b="1" kern="1200" dirty="0">
                <a:solidFill>
                  <a:schemeClr val="tx1"/>
                </a:solidFill>
                <a:latin typeface="Heiti SC Medium" pitchFamily="2" charset="-128"/>
                <a:ea typeface="Heiti SC Medium" pitchFamily="2" charset="-128"/>
                <a:cs typeface="+mj-cs"/>
              </a:rPr>
              <a:t>用户行为分析</a:t>
            </a:r>
            <a:r>
              <a:rPr kumimoji="1" lang="en-US" altLang="zh-CN" sz="3600" b="1" kern="1200" dirty="0">
                <a:solidFill>
                  <a:schemeClr val="tx1"/>
                </a:solidFill>
                <a:latin typeface="Heiti SC Medium" pitchFamily="2" charset="-128"/>
                <a:ea typeface="Heiti SC Medium" pitchFamily="2" charset="-128"/>
                <a:cs typeface="+mj-cs"/>
              </a:rPr>
              <a:t>——</a:t>
            </a:r>
            <a:r>
              <a:rPr kumimoji="1" lang="zh-CN" altLang="en-US" sz="3600" b="1" kern="1200" dirty="0">
                <a:solidFill>
                  <a:schemeClr val="tx1"/>
                </a:solidFill>
                <a:latin typeface="Heiti SC Medium" pitchFamily="2" charset="-128"/>
                <a:ea typeface="Heiti SC Medium" pitchFamily="2" charset="-128"/>
                <a:cs typeface="+mj-cs"/>
              </a:rPr>
              <a:t>五个维度</a:t>
            </a:r>
            <a:endParaRPr kumimoji="1" lang="zh-CN" altLang="en-US" sz="3600" b="1" kern="1200" dirty="0">
              <a:solidFill>
                <a:schemeClr val="tx1"/>
              </a:solidFill>
              <a:latin typeface="Heiti SC Medium" pitchFamily="2" charset="-128"/>
              <a:ea typeface="Heiti SC Medium" pitchFamily="2" charset="-128"/>
              <a:cs typeface="+mj-cs"/>
            </a:endParaRPr>
          </a:p>
        </p:txBody>
      </p:sp>
      <p:sp>
        <p:nvSpPr>
          <p:cNvPr id="14" name="Rectangle 13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rot="5400000">
            <a:off x="857544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flipV="1">
            <a:off x="578652" y="4501201"/>
            <a:ext cx="11034696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33490" y="2306593"/>
            <a:ext cx="7131050" cy="22453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600"/>
              </a:spcAft>
            </a:pPr>
            <a:r>
              <a:rPr kumimoji="1" lang="en-US" altLang="zh-CN" sz="2400" b="1" dirty="0">
                <a:sym typeface="+mn-ea"/>
              </a:rPr>
              <a:t>1.行为事件——</a:t>
            </a:r>
            <a:r>
              <a:rPr kumimoji="1" lang="zh-CN" altLang="en-US" sz="2400" b="1" dirty="0">
                <a:sym typeface="+mn-ea"/>
              </a:rPr>
              <a:t>行为发生对产品的影响</a:t>
            </a:r>
            <a:endParaRPr kumimoji="1" lang="en-US" altLang="zh-CN" sz="2400" b="1" dirty="0">
              <a:sym typeface="+mn-ea"/>
            </a:endParaRPr>
          </a:p>
          <a:p>
            <a:pPr algn="just">
              <a:spcAft>
                <a:spcPts val="600"/>
              </a:spcAft>
            </a:pPr>
            <a:r>
              <a:rPr kumimoji="1" lang="en-US" altLang="zh-CN" sz="2400" b="1" dirty="0">
                <a:sym typeface="+mn-ea"/>
              </a:rPr>
              <a:t>2.页面点击——</a:t>
            </a:r>
            <a:r>
              <a:rPr kumimoji="1" lang="zh-CN" altLang="en-US" sz="2400" b="1" dirty="0">
                <a:sym typeface="+mn-ea"/>
              </a:rPr>
              <a:t>评估用户与产品交互深层次关系</a:t>
            </a:r>
            <a:endParaRPr kumimoji="1" lang="en-US" altLang="zh-CN" sz="2400" b="1" dirty="0">
              <a:sym typeface="+mn-ea"/>
            </a:endParaRPr>
          </a:p>
          <a:p>
            <a:pPr algn="just">
              <a:spcAft>
                <a:spcPts val="600"/>
              </a:spcAft>
            </a:pPr>
            <a:r>
              <a:rPr kumimoji="1" lang="en-US" altLang="zh-CN" sz="2400" b="1" dirty="0">
                <a:sym typeface="+mn-ea"/>
              </a:rPr>
              <a:t>3.用户行为路径分析——</a:t>
            </a:r>
            <a:r>
              <a:rPr kumimoji="1" lang="zh-CN" altLang="en-US" sz="2400" b="1" dirty="0">
                <a:sym typeface="+mn-ea"/>
              </a:rPr>
              <a:t>用户转化到用户流失的流程</a:t>
            </a:r>
            <a:endParaRPr kumimoji="1" lang="en-US" altLang="zh-CN" sz="2400" b="1" dirty="0">
              <a:sym typeface="+mn-ea"/>
            </a:endParaRPr>
          </a:p>
          <a:p>
            <a:pPr algn="just">
              <a:spcAft>
                <a:spcPts val="600"/>
              </a:spcAft>
            </a:pPr>
            <a:r>
              <a:rPr kumimoji="1" lang="en-US" altLang="zh-CN" sz="2400" b="1" dirty="0">
                <a:sym typeface="+mn-ea"/>
              </a:rPr>
              <a:t>4.用户健康度——</a:t>
            </a:r>
            <a:r>
              <a:rPr kumimoji="1" lang="zh-CN" altLang="en-US" sz="2400" b="1" dirty="0">
                <a:sym typeface="+mn-ea"/>
              </a:rPr>
              <a:t>用户活跃及流量转化</a:t>
            </a:r>
            <a:endParaRPr kumimoji="1" lang="en-US" altLang="zh-CN" sz="2400" b="1" dirty="0">
              <a:sym typeface="+mn-ea"/>
            </a:endParaRPr>
          </a:p>
          <a:p>
            <a:pPr algn="just">
              <a:spcAft>
                <a:spcPts val="600"/>
              </a:spcAft>
            </a:pPr>
            <a:r>
              <a:rPr kumimoji="1" lang="en-US" altLang="zh-CN" sz="2400" b="1" dirty="0">
                <a:sym typeface="+mn-ea"/>
              </a:rPr>
              <a:t>5.用户画像几个维度——</a:t>
            </a:r>
            <a:r>
              <a:rPr kumimoji="1" lang="zh-CN" altLang="en-US" sz="2400" b="1" dirty="0">
                <a:sym typeface="+mn-ea"/>
              </a:rPr>
              <a:t>确定目标用户群体</a:t>
            </a:r>
            <a:endParaRPr kumimoji="1" lang="zh-CN" altLang="en-US" sz="2400" b="1" dirty="0"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矩形 4"/>
          <p:cNvSpPr/>
          <p:nvPr/>
        </p:nvSpPr>
        <p:spPr>
          <a:xfrm>
            <a:off x="1426176" y="1143136"/>
            <a:ext cx="5043216" cy="7034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kumimoji="1" lang="zh-CN" altLang="en-US" sz="3600" b="1" kern="1200" dirty="0">
                <a:solidFill>
                  <a:schemeClr val="tx1"/>
                </a:solidFill>
                <a:latin typeface="Heiti SC Medium" pitchFamily="2" charset="-128"/>
                <a:ea typeface="Heiti SC Medium" pitchFamily="2" charset="-128"/>
                <a:cs typeface="+mj-cs"/>
                <a:sym typeface="+mn-ea"/>
              </a:rPr>
              <a:t>用户心智模型分析</a:t>
            </a:r>
            <a:endParaRPr kumimoji="1" lang="zh-CN" altLang="en-US" sz="3600" b="1" kern="1200" dirty="0">
              <a:solidFill>
                <a:schemeClr val="tx1"/>
              </a:solidFill>
              <a:latin typeface="Heiti SC Medium" pitchFamily="2" charset="-128"/>
              <a:ea typeface="Heiti SC Medium" pitchFamily="2" charset="-128"/>
              <a:cs typeface="+mj-cs"/>
              <a:sym typeface="+mn-ea"/>
            </a:endParaRPr>
          </a:p>
        </p:txBody>
      </p:sp>
      <p:sp>
        <p:nvSpPr>
          <p:cNvPr id="14" name="Rectangle 13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rot="5400000">
            <a:off x="857544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flipV="1">
            <a:off x="579287" y="3708086"/>
            <a:ext cx="11034696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82666" y="2652668"/>
            <a:ext cx="93268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600"/>
              </a:spcAft>
            </a:pPr>
            <a:r>
              <a:rPr kumimoji="1" lang="en-US" altLang="zh-CN" sz="2400" b="1" dirty="0">
                <a:sym typeface="+mn-ea"/>
              </a:rPr>
              <a:t>用户心智模型分析用来描述用户解决问题时的思维方法和行为习惯。</a:t>
            </a:r>
            <a:endParaRPr kumimoji="1" lang="en-US" altLang="zh-CN" sz="2400" b="1" dirty="0"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2755" y="4043045"/>
            <a:ext cx="2964815" cy="22059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b="31790"/>
          <a:stretch>
            <a:fillRect/>
          </a:stretch>
        </p:blipFill>
        <p:spPr>
          <a:xfrm>
            <a:off x="5532755" y="4043045"/>
            <a:ext cx="3740150" cy="217297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矩形 4"/>
          <p:cNvSpPr/>
          <p:nvPr/>
        </p:nvSpPr>
        <p:spPr>
          <a:xfrm>
            <a:off x="1426176" y="1143136"/>
            <a:ext cx="5043216" cy="7034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kumimoji="1" lang="zh-CN" sz="3600" b="1" kern="1200" dirty="0">
                <a:solidFill>
                  <a:schemeClr val="tx1"/>
                </a:solidFill>
                <a:latin typeface="Heiti SC Medium" pitchFamily="2" charset="-128"/>
                <a:ea typeface="Heiti SC Medium" pitchFamily="2" charset="-128"/>
                <a:cs typeface="+mj-cs"/>
              </a:rPr>
              <a:t>信息交互设计</a:t>
            </a:r>
            <a:endParaRPr kumimoji="1" lang="zh-CN" sz="3600" b="1" kern="1200" dirty="0">
              <a:solidFill>
                <a:schemeClr val="tx1"/>
              </a:solidFill>
              <a:latin typeface="Heiti SC Medium" pitchFamily="2" charset="-128"/>
              <a:ea typeface="Heiti SC Medium" pitchFamily="2" charset="-128"/>
              <a:cs typeface="+mj-cs"/>
            </a:endParaRPr>
          </a:p>
        </p:txBody>
      </p:sp>
      <p:sp>
        <p:nvSpPr>
          <p:cNvPr id="14" name="Rectangle 13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rot="5400000">
            <a:off x="857544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flipV="1">
            <a:off x="578652" y="4501201"/>
            <a:ext cx="11034696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82665" y="2164988"/>
            <a:ext cx="902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600"/>
              </a:spcAft>
            </a:pPr>
            <a:r>
              <a:rPr kumimoji="1" sz="2400" b="1" dirty="0">
                <a:sym typeface="+mn-ea"/>
              </a:rPr>
              <a:t>立用户模型、研究用户行为、分析用户场景、进行易用性交互设计</a:t>
            </a:r>
            <a:endParaRPr kumimoji="1" lang="zh-CN" altLang="en-US" sz="2400" b="1" dirty="0">
              <a:sym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990090" y="3153410"/>
            <a:ext cx="2238375" cy="1348105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信息交互设计</a:t>
            </a:r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6306820" y="3194685"/>
            <a:ext cx="2238375" cy="1348105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视觉设计</a:t>
            </a:r>
            <a:endParaRPr lang="zh-CN" altLang="en-US"/>
          </a:p>
        </p:txBody>
      </p:sp>
      <p:sp>
        <p:nvSpPr>
          <p:cNvPr id="6" name="右箭头 5"/>
          <p:cNvSpPr/>
          <p:nvPr/>
        </p:nvSpPr>
        <p:spPr>
          <a:xfrm>
            <a:off x="4791710" y="3551555"/>
            <a:ext cx="881380" cy="634365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SLIDE_MODEL_TYPE" val="cover"/>
</p:tagLst>
</file>

<file path=ppt/tags/tag2.xml><?xml version="1.0" encoding="utf-8"?>
<p:tagLst xmlns:p="http://schemas.openxmlformats.org/presentationml/2006/main">
  <p:tag name="COMMONDATA" val="eyJoZGlkIjoiODRlMmRjNTZkZDU5NTVhMzJkODE2MTdkOGNkM2NiNzU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670</Words>
  <Application>WPS 演示</Application>
  <PresentationFormat>宽屏</PresentationFormat>
  <Paragraphs>95</Paragraphs>
  <Slides>12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Arial</vt:lpstr>
      <vt:lpstr>宋体</vt:lpstr>
      <vt:lpstr>Wingdings</vt:lpstr>
      <vt:lpstr>Calibri</vt:lpstr>
      <vt:lpstr>Heiti SC Medium</vt:lpstr>
      <vt:lpstr>Source Han Sans CN</vt:lpstr>
      <vt:lpstr>Times New Roman</vt:lpstr>
      <vt:lpstr>等线</vt:lpstr>
      <vt:lpstr>等线 Light</vt:lpstr>
      <vt:lpstr>微软雅黑</vt:lpstr>
      <vt:lpstr>Arial Unicode MS</vt:lpstr>
      <vt:lpstr>Yu Gothic UI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Aj687</dc:creator>
  <cp:lastModifiedBy> lweY</cp:lastModifiedBy>
  <cp:revision>36</cp:revision>
  <dcterms:created xsi:type="dcterms:W3CDTF">2019-12-02T05:33:00Z</dcterms:created>
  <dcterms:modified xsi:type="dcterms:W3CDTF">2022-09-07T02:31:11Z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2052-11.1.0.12313</vt:lpwstr>
  </property>
  <property fmtid="{D5CDD505-2E9C-101B-9397-08002B2CF9AE}" pid="3" name="ICV">
    <vt:lpwstr>FC33F09958F44EC89B63CD1F316B0235</vt:lpwstr>
  </property>
</Properties>
</file>