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319" r:id="rId2"/>
    <p:sldId id="372" r:id="rId3"/>
    <p:sldId id="355" r:id="rId4"/>
    <p:sldId id="348" r:id="rId5"/>
    <p:sldId id="333" r:id="rId6"/>
    <p:sldId id="350" r:id="rId7"/>
    <p:sldId id="351" r:id="rId8"/>
    <p:sldId id="357" r:id="rId9"/>
    <p:sldId id="356" r:id="rId10"/>
    <p:sldId id="361" r:id="rId11"/>
    <p:sldId id="359" r:id="rId12"/>
    <p:sldId id="445" r:id="rId13"/>
    <p:sldId id="446" r:id="rId14"/>
    <p:sldId id="447" r:id="rId15"/>
    <p:sldId id="448" r:id="rId16"/>
    <p:sldId id="449" r:id="rId17"/>
    <p:sldId id="450"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521415D9-36F7-43E2-AB2F-B90AF26B5E84}">
      <p14:sectionLst xmlns:p14="http://schemas.microsoft.com/office/powerpoint/2010/main">
        <p14:section name="默认节" id="{4C2FE2FE-9FB1-482F-A9F0-00FD4B4C7FDA}">
          <p14:sldIdLst>
            <p14:sldId id="319"/>
            <p14:sldId id="372"/>
            <p14:sldId id="355"/>
            <p14:sldId id="348"/>
            <p14:sldId id="333"/>
            <p14:sldId id="350"/>
            <p14:sldId id="351"/>
            <p14:sldId id="357"/>
            <p14:sldId id="356"/>
            <p14:sldId id="361"/>
            <p14:sldId id="359"/>
            <p14:sldId id="445"/>
            <p14:sldId id="446"/>
            <p14:sldId id="447"/>
            <p14:sldId id="448"/>
            <p14:sldId id="449"/>
            <p14:sldId id="45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8F9B"/>
    <a:srgbClr val="0000FF"/>
    <a:srgbClr val="990000"/>
    <a:srgbClr val="A50021"/>
    <a:srgbClr val="CC0000"/>
    <a:srgbClr val="88A1AB"/>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5761" autoAdjust="0"/>
  </p:normalViewPr>
  <p:slideViewPr>
    <p:cSldViewPr snapToGrid="0">
      <p:cViewPr>
        <p:scale>
          <a:sx n="94" d="100"/>
          <a:sy n="94" d="100"/>
        </p:scale>
        <p:origin x="-904" y="-1744"/>
      </p:cViewPr>
      <p:guideLst>
        <p:guide orient="horz" pos="2141"/>
        <p:guide pos="2966"/>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399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D23DF8-6540-4627-809A-95CA1F460919}" type="slidenum">
              <a:rPr lang="zh-CN" altLang="en-US"/>
              <a:t>‹#›</a:t>
            </a:fld>
            <a:endParaRPr lang="zh-CN" altLang="en-US"/>
          </a:p>
        </p:txBody>
      </p:sp>
    </p:spTree>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3DFA4F5-B670-4AAE-BD90-CB935AE10F2F}" type="slidenum">
              <a:rPr lang="zh-CN" altLang="en-US"/>
              <a:t>‹#›</a:t>
            </a:fld>
            <a:endParaRPr lang="zh-CN" altLang="en-US"/>
          </a:p>
        </p:txBody>
      </p:sp>
    </p:spTree>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D7F3546-2511-4149-8DBB-4885CEB2CC26}" type="slidenum">
              <a:rPr lang="zh-CN" altLang="en-US"/>
              <a:t>‹#›</a:t>
            </a:fld>
            <a:endParaRPr lang="zh-CN" alt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AAE799-89BF-492B-B6DF-74DBB0E63663}" type="slidenum">
              <a:rPr lang="zh-CN" altLang="en-US"/>
              <a:t>‹#›</a:t>
            </a:fld>
            <a:endParaRPr lang="zh-CN" altLang="en-US"/>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9CD2F8-EF8B-4D62-A666-ED4FFA0B569F}" type="slidenum">
              <a:rPr lang="zh-CN" altLang="en-US"/>
              <a:t>‹#›</a:t>
            </a:fld>
            <a:endParaRPr lang="zh-CN" altLang="en-US"/>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67929F31-6ADE-4293-84B0-9C12CD700073}" type="slidenum">
              <a:rPr lang="zh-CN" altLang="en-US"/>
              <a:t>‹#›</a:t>
            </a:fld>
            <a:endParaRPr lang="zh-CN" altLang="en-US"/>
          </a:p>
        </p:txBody>
      </p:sp>
    </p:spTree>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4360F77D-9789-4698-B203-CD7E8E806EC8}" type="slidenum">
              <a:rPr lang="zh-CN" altLang="en-US"/>
              <a:t>‹#›</a:t>
            </a:fld>
            <a:endParaRPr lang="zh-CN" altLang="en-US"/>
          </a:p>
        </p:txBody>
      </p:sp>
    </p:spTree>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33AF86A5-9B50-459A-924A-C531394F21D7}" type="slidenum">
              <a:rPr lang="zh-CN" altLang="en-US"/>
              <a:t>‹#›</a:t>
            </a:fld>
            <a:endParaRPr lang="zh-CN" altLang="en-US"/>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84B656A-46DC-42ED-938A-21ADF64C4B1A}" type="slidenum">
              <a:rPr lang="zh-CN" altLang="en-US"/>
              <a:t>‹#›</a:t>
            </a:fld>
            <a:endParaRPr lang="zh-CN" altLang="en-US"/>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C024FDD5-E9E4-4766-AC87-C25648255789}" type="slidenum">
              <a:rPr lang="zh-CN" altLang="en-US"/>
              <a:t>‹#›</a:t>
            </a:fld>
            <a:endParaRPr lang="zh-CN" altLang="en-US"/>
          </a:p>
        </p:txBody>
      </p:sp>
    </p:spTree>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t>20-1-7</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B4B907-9791-48E3-AE6B-32DA3FB5594D}" type="slidenum">
              <a:rPr lang="zh-CN" altLang="en-US"/>
              <a:t>‹#›</a:t>
            </a:fld>
            <a:endParaRPr lang="zh-CN" altLang="en-US"/>
          </a:p>
        </p:txBody>
      </p:sp>
    </p:spTree>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p:nvPr>
        </p:nvSpPr>
        <p:spPr bwMode="auto">
          <a:xfrm>
            <a:off x="838200" y="1825625"/>
            <a:ext cx="10515600" cy="4351338"/>
          </a:xfrm>
          <a:prstGeom prst="rect">
            <a:avLst/>
          </a:prstGeom>
          <a:noFill/>
          <a:ln>
            <a:noFill/>
          </a:ln>
        </p:spPr>
        <p:txBody>
          <a:bodyPr vert="horz" wrap="square" lIns="91440" tIns="45720" rIns="91440" bIns="45720" numCol="1" anchor="t" anchorCtr="0" compatLnSpc="1"/>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BC5E03DF-9DE7-40F1-AE73-26E4FC212AA1}" type="datetimeFigureOut">
              <a:rPr lang="zh-CN" altLang="en-US"/>
              <a:t>20-1-7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1D183F65-1A1C-4CA5-85CE-2A19C150393A}"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2.jpe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3.jpe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7.jpeg"/><Relationship Id="rId5" Type="http://schemas.openxmlformats.org/officeDocument/2006/relationships/image" Target="../media/image9.jpe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jpg"/><Relationship Id="rId6"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7.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8.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jpe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2864555" y="-2455335"/>
            <a:ext cx="6462890" cy="11768667"/>
          </a:xfrm>
          <a:prstGeom prst="rect">
            <a:avLst/>
          </a:prstGeom>
        </p:spPr>
      </p:pic>
      <p:sp>
        <p:nvSpPr>
          <p:cNvPr id="2" name="矩形 1"/>
          <p:cNvSpPr/>
          <p:nvPr/>
        </p:nvSpPr>
        <p:spPr>
          <a:xfrm>
            <a:off x="0" y="4452204"/>
            <a:ext cx="12192000" cy="226468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2054"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595736" y="745696"/>
            <a:ext cx="1147763" cy="425450"/>
          </a:xfrm>
          <a:prstGeom prst="rect">
            <a:avLst/>
          </a:prstGeom>
          <a:noFill/>
          <a:ln>
            <a:noFill/>
          </a:ln>
        </p:spPr>
      </p:pic>
      <p:grpSp>
        <p:nvGrpSpPr>
          <p:cNvPr id="2056" name="组合 16"/>
          <p:cNvGrpSpPr/>
          <p:nvPr/>
        </p:nvGrpSpPr>
        <p:grpSpPr>
          <a:xfrm>
            <a:off x="0" y="1953390"/>
            <a:ext cx="12192000" cy="1558158"/>
            <a:chOff x="-29123" y="1705409"/>
            <a:chExt cx="12190255" cy="1557884"/>
          </a:xfrm>
        </p:grpSpPr>
        <p:sp>
          <p:nvSpPr>
            <p:cNvPr id="2057" name="文本框 17"/>
            <p:cNvSpPr txBox="1">
              <a:spLocks noChangeArrowheads="1"/>
            </p:cNvSpPr>
            <p:nvPr/>
          </p:nvSpPr>
          <p:spPr bwMode="auto">
            <a:xfrm>
              <a:off x="4542908" y="1939854"/>
              <a:ext cx="712380" cy="1323439"/>
            </a:xfrm>
            <a:prstGeom prst="rect">
              <a:avLst/>
            </a:prstGeom>
            <a:noFill/>
            <a:ln>
              <a:noFill/>
            </a:ln>
          </p:spPr>
          <p:txBody>
            <a:bodyPr>
              <a:spAutoFit/>
            </a:bodyPr>
            <a:lstStyle/>
            <a:p>
              <a:pPr algn="ctr"/>
              <a:endParaRPr lang="zh-CN" altLang="en-US" sz="8000" dirty="0">
                <a:solidFill>
                  <a:schemeClr val="bg1"/>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29123" y="1705409"/>
              <a:ext cx="12190255" cy="645047"/>
            </a:xfrm>
            <a:prstGeom prst="rect">
              <a:avLst/>
            </a:prstGeom>
            <a:noFill/>
            <a:ln>
              <a:noFill/>
            </a:ln>
          </p:spPr>
          <p:txBody>
            <a:bodyPr wrap="square">
              <a:spAutoFit/>
            </a:bodyPr>
            <a:lstStyle/>
            <a:p>
              <a:pPr algn="ctr"/>
              <a:r>
                <a:rPr lang="zh-CN" altLang="en-US" sz="3600" b="1" dirty="0" smtClean="0">
                  <a:solidFill>
                    <a:srgbClr val="FFFFFF"/>
                  </a:solidFill>
                  <a:latin typeface="黑体" panose="02010609060101010101" pitchFamily="49" charset="-122"/>
                  <a:ea typeface="黑体" panose="02010609060101010101" pitchFamily="49" charset="-122"/>
                </a:rPr>
                <a:t>第</a:t>
              </a:r>
              <a:r>
                <a:rPr lang="en-US" altLang="zh-CN" sz="3600" b="1" dirty="0" smtClean="0">
                  <a:solidFill>
                    <a:srgbClr val="FFFFFF"/>
                  </a:solidFill>
                  <a:latin typeface="黑体" panose="02010609060101010101" pitchFamily="49" charset="-122"/>
                  <a:ea typeface="黑体" panose="02010609060101010101" pitchFamily="49" charset="-122"/>
                </a:rPr>
                <a:t>6</a:t>
              </a:r>
              <a:r>
                <a:rPr lang="en-US" sz="3600" b="1" dirty="0" smtClean="0">
                  <a:solidFill>
                    <a:srgbClr val="FFFFFF"/>
                  </a:solidFill>
                  <a:latin typeface="黑体" panose="02010609060101010101" pitchFamily="49" charset="-122"/>
                  <a:ea typeface="黑体" panose="02010609060101010101" pitchFamily="49" charset="-122"/>
                </a:rPr>
                <a:t>.</a:t>
              </a:r>
              <a:r>
                <a:rPr lang="en-US" altLang="zh-CN" sz="3600" b="1" dirty="0" smtClean="0">
                  <a:solidFill>
                    <a:srgbClr val="FFFFFF"/>
                  </a:solidFill>
                  <a:latin typeface="黑体" panose="02010609060101010101" pitchFamily="49" charset="-122"/>
                  <a:ea typeface="黑体" panose="02010609060101010101" pitchFamily="49" charset="-122"/>
                </a:rPr>
                <a:t>3</a:t>
              </a:r>
              <a:r>
                <a:rPr lang="en-US" altLang="zh-CN" sz="3600" b="1" dirty="0" smtClean="0">
                  <a:solidFill>
                    <a:srgbClr val="FFFFFF"/>
                  </a:solidFill>
                  <a:latin typeface="黑体" panose="02010609060101010101" pitchFamily="49" charset="-122"/>
                  <a:ea typeface="黑体" panose="02010609060101010101" pitchFamily="49" charset="-122"/>
                </a:rPr>
                <a:t>  </a:t>
              </a:r>
              <a:r>
                <a:rPr lang="zh-CN" altLang="en-US" sz="3600" b="1" dirty="0" smtClean="0">
                  <a:solidFill>
                    <a:srgbClr val="FFFFFF"/>
                  </a:solidFill>
                  <a:latin typeface="黑体" panose="02010609060101010101" pitchFamily="49" charset="-122"/>
                  <a:ea typeface="黑体" panose="02010609060101010101" pitchFamily="49" charset="-122"/>
                </a:rPr>
                <a:t>界面设计</a:t>
              </a:r>
              <a:r>
                <a:rPr lang="en-US" altLang="zh-CN" sz="3600" b="1" dirty="0" smtClean="0">
                  <a:solidFill>
                    <a:srgbClr val="FFFFFF"/>
                  </a:solidFill>
                  <a:latin typeface="黑体" panose="02010609060101010101" pitchFamily="49" charset="-122"/>
                  <a:ea typeface="黑体" panose="02010609060101010101" pitchFamily="49" charset="-122"/>
                </a:rPr>
                <a:t>—</a:t>
              </a:r>
              <a:r>
                <a:rPr lang="zh-CN" altLang="en-US" sz="3600" b="1" dirty="0" smtClean="0">
                  <a:solidFill>
                    <a:srgbClr val="FFFFFF"/>
                  </a:solidFill>
                  <a:latin typeface="黑体" panose="02010609060101010101" pitchFamily="49" charset="-122"/>
                  <a:ea typeface="黑体" panose="02010609060101010101" pitchFamily="49" charset="-122"/>
                </a:rPr>
                <a:t>交互设计</a:t>
              </a:r>
            </a:p>
          </p:txBody>
        </p:sp>
      </p:grpSp>
      <p:sp>
        <p:nvSpPr>
          <p:cNvPr id="2062" name="文本框 22"/>
          <p:cNvSpPr txBox="1">
            <a:spLocks noChangeArrowheads="1"/>
          </p:cNvSpPr>
          <p:nvPr/>
        </p:nvSpPr>
        <p:spPr bwMode="auto">
          <a:xfrm>
            <a:off x="1612900" y="2967355"/>
            <a:ext cx="8333740" cy="523220"/>
          </a:xfrm>
          <a:prstGeom prst="rect">
            <a:avLst/>
          </a:prstGeom>
          <a:noFill/>
          <a:ln>
            <a:noFill/>
          </a:ln>
        </p:spPr>
        <p:txBody>
          <a:bodyPr wrap="square">
            <a:spAutoFit/>
          </a:bodyPr>
          <a:lstStyle/>
          <a:p>
            <a:pPr algn="ctr"/>
            <a:r>
              <a:rPr lang="en-US" altLang="zh-CN" sz="2800" b="1" dirty="0">
                <a:solidFill>
                  <a:srgbClr val="FFFFFF"/>
                </a:solidFill>
                <a:latin typeface="Arial"/>
                <a:ea typeface="黑体" panose="02010609060101010101" pitchFamily="49" charset="-122"/>
                <a:cs typeface="Arial"/>
              </a:rPr>
              <a:t>Chapter </a:t>
            </a:r>
            <a:r>
              <a:rPr lang="en-US" altLang="zh-CN" sz="2800" b="1" dirty="0" smtClean="0">
                <a:solidFill>
                  <a:srgbClr val="FFFFFF"/>
                </a:solidFill>
                <a:latin typeface="Arial"/>
                <a:ea typeface="黑体" panose="02010609060101010101" pitchFamily="49" charset="-122"/>
                <a:cs typeface="Arial"/>
              </a:rPr>
              <a:t>6</a:t>
            </a:r>
            <a:r>
              <a:rPr lang="en-US" sz="2800" b="1" dirty="0" smtClean="0">
                <a:solidFill>
                  <a:srgbClr val="FFFFFF"/>
                </a:solidFill>
                <a:latin typeface="Arial"/>
                <a:ea typeface="黑体" panose="02010609060101010101" pitchFamily="49" charset="-122"/>
                <a:cs typeface="Arial"/>
              </a:rPr>
              <a:t>.</a:t>
            </a:r>
            <a:r>
              <a:rPr lang="en-US" altLang="zh-CN" sz="2800" b="1" dirty="0" smtClean="0">
                <a:solidFill>
                  <a:srgbClr val="FFFFFF"/>
                </a:solidFill>
                <a:latin typeface="Arial"/>
                <a:ea typeface="黑体" panose="02010609060101010101" pitchFamily="49" charset="-122"/>
                <a:cs typeface="Arial"/>
              </a:rPr>
              <a:t>3</a:t>
            </a:r>
            <a:r>
              <a:rPr lang="en-US" altLang="zh-CN" sz="2800" b="1" dirty="0" smtClean="0">
                <a:solidFill>
                  <a:srgbClr val="FFFFFF"/>
                </a:solidFill>
                <a:latin typeface="Arial"/>
                <a:ea typeface="黑体" panose="02010609060101010101" pitchFamily="49" charset="-122"/>
                <a:cs typeface="Arial"/>
              </a:rPr>
              <a:t> </a:t>
            </a:r>
            <a:r>
              <a:rPr lang="en-US" altLang="zh-CN" sz="2800" b="1" dirty="0">
                <a:solidFill>
                  <a:srgbClr val="FFFFFF"/>
                </a:solidFill>
                <a:latin typeface="Arial"/>
                <a:ea typeface="黑体" panose="02010609060101010101" pitchFamily="49" charset="-122"/>
                <a:cs typeface="Arial"/>
              </a:rPr>
              <a:t>UIDESIGN</a:t>
            </a:r>
            <a:r>
              <a:rPr lang="en-US" altLang="zh-CN" sz="2800" b="1" dirty="0" smtClean="0">
                <a:solidFill>
                  <a:srgbClr val="FFFFFF"/>
                </a:solidFill>
                <a:latin typeface="Arial"/>
                <a:ea typeface="黑体" panose="02010609060101010101" pitchFamily="49" charset="-122"/>
                <a:cs typeface="Arial"/>
                <a:sym typeface="+mn-ea"/>
              </a:rPr>
              <a:t>—INTERACTIVE DESIGN</a:t>
            </a:r>
          </a:p>
        </p:txBody>
      </p:sp>
      <p:sp>
        <p:nvSpPr>
          <p:cNvPr id="3" name="TextBox 2"/>
          <p:cNvSpPr txBox="1"/>
          <p:nvPr/>
        </p:nvSpPr>
        <p:spPr>
          <a:xfrm>
            <a:off x="2473622" y="4555385"/>
            <a:ext cx="8673350" cy="396240"/>
          </a:xfrm>
          <a:prstGeom prst="rect">
            <a:avLst/>
          </a:prstGeom>
          <a:noFill/>
        </p:spPr>
        <p:txBody>
          <a:bodyPr wrap="square" rtlCol="0">
            <a:spAutoFit/>
          </a:bodyPr>
          <a:lstStyle/>
          <a:p>
            <a:pPr algn="ctr"/>
            <a:r>
              <a:rPr lang="zh-CN" altLang="en-US" sz="2000" b="1" dirty="0" smtClean="0">
                <a:latin typeface="Arial" panose="020B0604020202020204" pitchFamily="34" charset="0"/>
              </a:rPr>
              <a:t>授课老师：朱长永</a:t>
            </a:r>
            <a:r>
              <a:rPr lang="en-US" altLang="zh-CN" sz="2000" b="1" dirty="0" smtClean="0">
                <a:latin typeface="Arial" panose="020B0604020202020204" pitchFamily="34" charset="0"/>
              </a:rPr>
              <a:t>      </a:t>
            </a:r>
            <a:r>
              <a:rPr lang="zh-CN" altLang="en-US" sz="2000" b="1" dirty="0" smtClean="0">
                <a:latin typeface="Arial" panose="020B0604020202020204" pitchFamily="34" charset="0"/>
              </a:rPr>
              <a:t>班级：数媒</a:t>
            </a:r>
            <a:r>
              <a:rPr lang="en-US" altLang="zh-CN" sz="2000" b="1" dirty="0" smtClean="0">
                <a:latin typeface="Arial" panose="020B0604020202020204" pitchFamily="34" charset="0"/>
              </a:rPr>
              <a:t>1901</a:t>
            </a:r>
            <a:r>
              <a:rPr lang="en-US" altLang="zh-CN" sz="2000" b="1" dirty="0">
                <a:latin typeface="Arial" panose="020B0604020202020204" pitchFamily="34" charset="0"/>
              </a:rPr>
              <a:t> </a:t>
            </a:r>
            <a:r>
              <a:rPr lang="en-US" altLang="zh-CN" sz="2000" b="1" dirty="0" smtClean="0">
                <a:latin typeface="Arial" panose="020B0604020202020204" pitchFamily="34" charset="0"/>
              </a:rPr>
              <a:t>  </a:t>
            </a:r>
            <a:endParaRPr lang="zh-CN" altLang="en-US" sz="2000" b="1" dirty="0">
              <a:latin typeface="Arial" panose="020B0604020202020204" pitchFamily="34" charset="0"/>
            </a:endParaRPr>
          </a:p>
        </p:txBody>
      </p:sp>
      <p:cxnSp>
        <p:nvCxnSpPr>
          <p:cNvPr id="6" name="直线连接符 5"/>
          <p:cNvCxnSpPr/>
          <p:nvPr/>
        </p:nvCxnSpPr>
        <p:spPr>
          <a:xfrm flipV="1">
            <a:off x="2596034" y="2769544"/>
            <a:ext cx="7104873" cy="2401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698500" y="1216025"/>
            <a:ext cx="10804525" cy="51568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4408170" y="3159377"/>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7383899" y="3101851"/>
            <a:ext cx="209912" cy="2718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752544" y="698410"/>
            <a:ext cx="3147015" cy="430887"/>
          </a:xfrm>
          <a:prstGeom prst="rect">
            <a:avLst/>
          </a:prstGeom>
          <a:noFill/>
        </p:spPr>
        <p:txBody>
          <a:bodyPr wrap="non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五</a:t>
            </a:r>
            <a:r>
              <a:rPr lang="en-US" altLang="zh-CN" sz="2200" dirty="0" smtClean="0">
                <a:solidFill>
                  <a:schemeClr val="bg1"/>
                </a:solidFill>
                <a:latin typeface="黑体" panose="02010609060101010101" pitchFamily="49" charset="-122"/>
                <a:ea typeface="黑体" panose="02010609060101010101" pitchFamily="49" charset="-122"/>
              </a:rPr>
              <a:t>.</a:t>
            </a:r>
            <a:r>
              <a:rPr lang="zh-CN" altLang="en-US" sz="2200" dirty="0" smtClean="0">
                <a:solidFill>
                  <a:schemeClr val="bg1"/>
                </a:solidFill>
                <a:latin typeface="黑体" panose="02010609060101010101" pitchFamily="49" charset="-122"/>
                <a:ea typeface="黑体" panose="02010609060101010101" pitchFamily="49" charset="-122"/>
              </a:rPr>
              <a:t>交互设计的基本</a:t>
            </a:r>
            <a:r>
              <a:rPr lang="zh-CN" altLang="en-US" sz="2200" dirty="0" smtClean="0">
                <a:solidFill>
                  <a:schemeClr val="bg1"/>
                </a:solidFill>
                <a:latin typeface="黑体" panose="02010609060101010101" pitchFamily="49" charset="-122"/>
                <a:ea typeface="黑体" panose="02010609060101010101" pitchFamily="49" charset="-122"/>
              </a:rPr>
              <a:t>流</a:t>
            </a:r>
            <a:r>
              <a:rPr lang="zh-CN" altLang="en-US" sz="2200" dirty="0">
                <a:solidFill>
                  <a:schemeClr val="bg1"/>
                </a:solidFill>
                <a:latin typeface="黑体" panose="02010609060101010101" pitchFamily="49" charset="-122"/>
                <a:ea typeface="黑体" panose="02010609060101010101" pitchFamily="49" charset="-122"/>
              </a:rPr>
              <a:t>程</a:t>
            </a:r>
          </a:p>
        </p:txBody>
      </p:sp>
      <p:sp>
        <p:nvSpPr>
          <p:cNvPr id="4" name="文本框 3"/>
          <p:cNvSpPr txBox="1"/>
          <p:nvPr/>
        </p:nvSpPr>
        <p:spPr>
          <a:xfrm>
            <a:off x="1134745" y="1676990"/>
            <a:ext cx="9816465" cy="2599173"/>
          </a:xfrm>
          <a:prstGeom prst="rect">
            <a:avLst/>
          </a:prstGeom>
          <a:noFill/>
        </p:spPr>
        <p:txBody>
          <a:bodyPr wrap="square" rtlCol="0">
            <a:spAutoFit/>
          </a:bodyPr>
          <a:lstStyle/>
          <a:p>
            <a:pPr algn="l">
              <a:lnSpc>
                <a:spcPct val="130000"/>
              </a:lnSpc>
            </a:pPr>
            <a:r>
              <a:rPr lang="en-US" altLang="zh-CN" dirty="0"/>
              <a:t>  </a:t>
            </a:r>
            <a:r>
              <a:rPr lang="en-US" altLang="zh-CN" dirty="0">
                <a:latin typeface="黑体" panose="02010609060101010101" pitchFamily="49" charset="-122"/>
                <a:ea typeface="黑体" panose="02010609060101010101" pitchFamily="49" charset="-122"/>
                <a:cs typeface="黑体" panose="02010609060101010101" pitchFamily="49" charset="-122"/>
              </a:rPr>
              <a:t> </a:t>
            </a:r>
            <a:r>
              <a:rPr lang="zh-CN" altLang="en-US" dirty="0">
                <a:latin typeface="黑体" panose="02010609060101010101" pitchFamily="49" charset="-122"/>
                <a:ea typeface="黑体" panose="02010609060101010101" pitchFamily="49" charset="-122"/>
                <a:cs typeface="黑体" panose="02010609060101010101" pitchFamily="49" charset="-122"/>
              </a:rPr>
              <a:t>一个完整的交互设计流程，是一个复杂的过程，有一个严密的逻辑顺序，需要调查、研判、分析、设计、评审、测试等过程，经过不断修改，最终满足用户需求。整个流程分为八个步骤</a:t>
            </a:r>
            <a:r>
              <a:rPr lang="zh-CN" altLang="en-US" dirty="0" smtClean="0">
                <a:latin typeface="黑体" panose="02010609060101010101" pitchFamily="49" charset="-122"/>
                <a:ea typeface="黑体" panose="02010609060101010101" pitchFamily="49" charset="-122"/>
                <a:cs typeface="黑体" panose="02010609060101010101" pitchFamily="49" charset="-122"/>
              </a:rPr>
              <a:t>：</a:t>
            </a:r>
            <a:endParaRPr lang="en-US" altLang="zh-CN" dirty="0" smtClean="0">
              <a:latin typeface="黑体" panose="02010609060101010101" pitchFamily="49" charset="-122"/>
              <a:ea typeface="黑体" panose="02010609060101010101" pitchFamily="49" charset="-122"/>
              <a:cs typeface="黑体" panose="02010609060101010101" pitchFamily="49" charset="-122"/>
            </a:endParaRPr>
          </a:p>
          <a:p>
            <a:pPr algn="l">
              <a:lnSpc>
                <a:spcPct val="130000"/>
              </a:lnSpc>
            </a:pP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algn="l">
              <a:lnSpc>
                <a:spcPct val="130000"/>
              </a:lnSpc>
            </a:pPr>
            <a:endParaRPr lang="en-US" altLang="zh-CN" dirty="0" smtClean="0">
              <a:latin typeface="黑体" panose="02010609060101010101" pitchFamily="49" charset="-122"/>
              <a:ea typeface="黑体" panose="02010609060101010101" pitchFamily="49" charset="-122"/>
              <a:cs typeface="黑体" panose="02010609060101010101" pitchFamily="49" charset="-122"/>
            </a:endParaRPr>
          </a:p>
          <a:p>
            <a:pPr algn="l">
              <a:lnSpc>
                <a:spcPct val="130000"/>
              </a:lnSpc>
            </a:pPr>
            <a:r>
              <a:rPr lang="zh-CN" altLang="en-US" dirty="0" smtClean="0">
                <a:latin typeface="黑体" panose="02010609060101010101" pitchFamily="49" charset="-122"/>
                <a:ea typeface="黑体" panose="02010609060101010101" pitchFamily="49" charset="-122"/>
                <a:cs typeface="黑体" panose="02010609060101010101" pitchFamily="49" charset="-122"/>
              </a:rPr>
              <a:t>定性</a:t>
            </a:r>
            <a:r>
              <a:rPr lang="zh-CN" altLang="en-US" dirty="0">
                <a:latin typeface="黑体" panose="02010609060101010101" pitchFamily="49" charset="-122"/>
                <a:ea typeface="黑体" panose="02010609060101010101" pitchFamily="49" charset="-122"/>
                <a:cs typeface="黑体" panose="02010609060101010101" pitchFamily="49" charset="-122"/>
              </a:rPr>
              <a:t>研究（Qualitative Research）、确定人物角色（Person）、写问题脚本（Promble Scenario）、写动作脚本（Action Scenario）、画线框图（Framework、Evaluation）、用户测评（User Evaluation）、制作原型（Prototype）、专家测评（Expert） 。</a:t>
            </a:r>
          </a:p>
        </p:txBody>
      </p:sp>
      <p:cxnSp>
        <p:nvCxnSpPr>
          <p:cNvPr id="5" name="直线连接符 4"/>
          <p:cNvCxnSpPr/>
          <p:nvPr/>
        </p:nvCxnSpPr>
        <p:spPr>
          <a:xfrm>
            <a:off x="1229502" y="2796564"/>
            <a:ext cx="947122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787173" y="109329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 name="文本框 1"/>
          <p:cNvSpPr txBox="1"/>
          <p:nvPr/>
        </p:nvSpPr>
        <p:spPr>
          <a:xfrm>
            <a:off x="787400" y="634746"/>
            <a:ext cx="5669915" cy="430887"/>
          </a:xfrm>
          <a:prstGeom prst="rect">
            <a:avLst/>
          </a:prstGeom>
          <a:noFill/>
        </p:spPr>
        <p:txBody>
          <a:bodyPr wrap="square" rtlCol="0">
            <a:spAutoFit/>
          </a:bodyPr>
          <a:lstStyle/>
          <a:p>
            <a:r>
              <a:rPr lang="zh-CN" altLang="en-US" sz="2200" b="1" dirty="0">
                <a:latin typeface="黑体" panose="02010609060101010101" pitchFamily="49" charset="-122"/>
                <a:ea typeface="黑体" panose="02010609060101010101" pitchFamily="49" charset="-122"/>
                <a:cs typeface="黑体" panose="02010609060101010101" pitchFamily="49" charset="-122"/>
              </a:rPr>
              <a:t>（</a:t>
            </a:r>
            <a:r>
              <a:rPr lang="en-US" altLang="zh-CN" sz="2200" b="1" dirty="0">
                <a:latin typeface="黑体" panose="02010609060101010101" pitchFamily="49" charset="-122"/>
                <a:ea typeface="黑体" panose="02010609060101010101" pitchFamily="49" charset="-122"/>
                <a:cs typeface="黑体" panose="02010609060101010101" pitchFamily="49" charset="-122"/>
              </a:rPr>
              <a:t>1</a:t>
            </a:r>
            <a:r>
              <a:rPr lang="zh-CN" altLang="en-US" sz="2200" b="1" dirty="0">
                <a:latin typeface="黑体" panose="02010609060101010101" pitchFamily="49" charset="-122"/>
                <a:ea typeface="黑体" panose="02010609060101010101" pitchFamily="49" charset="-122"/>
                <a:cs typeface="黑体" panose="02010609060101010101" pitchFamily="49" charset="-122"/>
              </a:rPr>
              <a:t>）定性研究（Qualitative Research）</a:t>
            </a:r>
            <a:r>
              <a:rPr lang="zh-CN" altLang="en-US" sz="2200" dirty="0"/>
              <a:t> </a:t>
            </a:r>
          </a:p>
        </p:txBody>
      </p:sp>
      <p:sp>
        <p:nvSpPr>
          <p:cNvPr id="5" name="文本框 4"/>
          <p:cNvSpPr txBox="1"/>
          <p:nvPr/>
        </p:nvSpPr>
        <p:spPr>
          <a:xfrm>
            <a:off x="1179692" y="1498146"/>
            <a:ext cx="7802136" cy="369332"/>
          </a:xfrm>
          <a:prstGeom prst="rect">
            <a:avLst/>
          </a:prstGeom>
          <a:noFill/>
        </p:spPr>
        <p:txBody>
          <a:bodyPr wrap="none" rtlCol="0">
            <a:spAutoFit/>
          </a:bodyPr>
          <a:lstStyle/>
          <a:p>
            <a:pPr algn="l"/>
            <a:r>
              <a:rPr lang="zh-CN" altLang="en-US" dirty="0">
                <a:latin typeface="黑体" panose="02010609060101010101" pitchFamily="49" charset="-122"/>
                <a:ea typeface="黑体" panose="02010609060101010101" pitchFamily="49" charset="-122"/>
              </a:rPr>
              <a:t>针对可能使用你产品的人，进行问卷、访谈等形式的调查访问，收集需</a:t>
            </a:r>
            <a:r>
              <a:rPr lang="zh-CN" altLang="en-US" dirty="0" smtClean="0">
                <a:latin typeface="黑体" panose="02010609060101010101" pitchFamily="49" charset="-122"/>
                <a:ea typeface="黑体" panose="02010609060101010101" pitchFamily="49" charset="-122"/>
              </a:rPr>
              <a:t>求</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pic>
        <p:nvPicPr>
          <p:cNvPr id="15" name="图片 15" descr="13问卷"/>
          <p:cNvPicPr>
            <a:picLocks noChangeAspect="1"/>
          </p:cNvPicPr>
          <p:nvPr/>
        </p:nvPicPr>
        <p:blipFill>
          <a:blip r:embed="rId4"/>
          <a:stretch>
            <a:fillRect/>
          </a:stretch>
        </p:blipFill>
        <p:spPr>
          <a:xfrm>
            <a:off x="1699577" y="2175826"/>
            <a:ext cx="5272405" cy="2966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787173" y="109329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2" name="文本框 21"/>
          <p:cNvSpPr txBox="1"/>
          <p:nvPr/>
        </p:nvSpPr>
        <p:spPr>
          <a:xfrm>
            <a:off x="6304163" y="5100529"/>
            <a:ext cx="4353400"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10</a:t>
            </a:r>
            <a:r>
              <a:rPr kumimoji="1" lang="zh-CN" altLang="en-US" dirty="0" smtClean="0">
                <a:solidFill>
                  <a:schemeClr val="bg1"/>
                </a:solidFill>
              </a:rPr>
              <a:t>时，为</a:t>
            </a:r>
            <a:r>
              <a:rPr kumimoji="1" lang="en-US" altLang="zh-CN" dirty="0" smtClean="0">
                <a:solidFill>
                  <a:schemeClr val="bg1"/>
                </a:solidFill>
              </a:rPr>
              <a:t>FK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 name="文本框 1"/>
          <p:cNvSpPr txBox="1"/>
          <p:nvPr/>
        </p:nvSpPr>
        <p:spPr>
          <a:xfrm>
            <a:off x="787400" y="638096"/>
            <a:ext cx="5669915" cy="430887"/>
          </a:xfrm>
          <a:prstGeom prst="rect">
            <a:avLst/>
          </a:prstGeom>
          <a:noFill/>
        </p:spPr>
        <p:txBody>
          <a:bodyPr wrap="square" rtlCol="0">
            <a:spAutoFit/>
          </a:bodyPr>
          <a:lstStyle/>
          <a:p>
            <a:r>
              <a:rPr sz="2200" b="1" dirty="0">
                <a:latin typeface="黑体" panose="02010609060101010101" pitchFamily="49" charset="-122"/>
                <a:ea typeface="黑体" panose="02010609060101010101" pitchFamily="49" charset="-122"/>
                <a:cs typeface="黑体" panose="02010609060101010101" pitchFamily="49" charset="-122"/>
              </a:rPr>
              <a:t>（2）确定人物角色（Person）</a:t>
            </a:r>
          </a:p>
        </p:txBody>
      </p:sp>
      <p:sp>
        <p:nvSpPr>
          <p:cNvPr id="5" name="文本框 4"/>
          <p:cNvSpPr txBox="1"/>
          <p:nvPr/>
        </p:nvSpPr>
        <p:spPr>
          <a:xfrm>
            <a:off x="949584" y="1267511"/>
            <a:ext cx="10038715" cy="646331"/>
          </a:xfrm>
          <a:prstGeom prst="rect">
            <a:avLst/>
          </a:prstGeom>
          <a:noFill/>
        </p:spPr>
        <p:txBody>
          <a:bodyPr wrap="square" rtlCol="0">
            <a:spAutoFit/>
          </a:bodyPr>
          <a:lstStyle/>
          <a:p>
            <a:pPr algn="l"/>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如果定性研究完善、成熟，这时应该对用户有所了解。根据定性研究的五个方向，需要挑选出嘴典型的一个或几个形象</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如图</a:t>
            </a:r>
            <a:r>
              <a:rPr lang="en-US" altLang="zh-CN" dirty="0">
                <a:latin typeface="黑体" panose="02010609060101010101" pitchFamily="49" charset="-122"/>
                <a:ea typeface="黑体" panose="02010609060101010101" pitchFamily="49" charset="-122"/>
              </a:rPr>
              <a:t>8-12)</a:t>
            </a:r>
            <a:r>
              <a:rPr lang="zh-CN" altLang="en-US" dirty="0">
                <a:latin typeface="黑体" panose="02010609060101010101" pitchFamily="49" charset="-122"/>
                <a:ea typeface="黑体" panose="02010609060101010101" pitchFamily="49" charset="-122"/>
              </a:rPr>
              <a:t>。</a:t>
            </a:r>
          </a:p>
        </p:txBody>
      </p:sp>
      <p:sp>
        <p:nvSpPr>
          <p:cNvPr id="6" name="文本框 5"/>
          <p:cNvSpPr txBox="1"/>
          <p:nvPr/>
        </p:nvSpPr>
        <p:spPr>
          <a:xfrm>
            <a:off x="4762500" y="5423535"/>
            <a:ext cx="2468880" cy="460375"/>
          </a:xfrm>
          <a:prstGeom prst="rect">
            <a:avLst/>
          </a:prstGeom>
          <a:noFill/>
        </p:spPr>
        <p:txBody>
          <a:bodyPr wrap="none" rtlCol="0">
            <a:spAutoFit/>
          </a:bodyPr>
          <a:lstStyle/>
          <a:p>
            <a:pPr algn="ctr"/>
            <a:r>
              <a:rPr lang="zh-CN" altLang="en-US" sz="2400">
                <a:latin typeface="黑体" panose="02010609060101010101" pitchFamily="49" charset="-122"/>
                <a:ea typeface="黑体" panose="02010609060101010101" pitchFamily="49" charset="-122"/>
                <a:cs typeface="黑体" panose="02010609060101010101" pitchFamily="49" charset="-122"/>
              </a:rPr>
              <a:t>图8-1</a:t>
            </a:r>
            <a:r>
              <a:rPr lang="en-US" altLang="zh-CN" sz="2400">
                <a:latin typeface="黑体" panose="02010609060101010101" pitchFamily="49" charset="-122"/>
                <a:ea typeface="黑体" panose="02010609060101010101" pitchFamily="49" charset="-122"/>
                <a:cs typeface="黑体" panose="02010609060101010101" pitchFamily="49" charset="-122"/>
              </a:rPr>
              <a:t>2</a:t>
            </a:r>
            <a:r>
              <a:rPr lang="zh-CN" altLang="en-US" sz="2400">
                <a:latin typeface="黑体" panose="02010609060101010101" pitchFamily="49" charset="-122"/>
                <a:ea typeface="黑体" panose="02010609060101010101" pitchFamily="49" charset="-122"/>
                <a:cs typeface="黑体" panose="02010609060101010101" pitchFamily="49" charset="-122"/>
              </a:rPr>
              <a:t> 人物角色</a:t>
            </a:r>
          </a:p>
        </p:txBody>
      </p:sp>
      <p:pic>
        <p:nvPicPr>
          <p:cNvPr id="14" name="图片 14" descr="14角色"/>
          <p:cNvPicPr>
            <a:picLocks noChangeAspect="1"/>
          </p:cNvPicPr>
          <p:nvPr/>
        </p:nvPicPr>
        <p:blipFill>
          <a:blip r:embed="rId4"/>
          <a:stretch>
            <a:fillRect/>
          </a:stretch>
        </p:blipFill>
        <p:spPr>
          <a:xfrm>
            <a:off x="1168078" y="2161596"/>
            <a:ext cx="9918857" cy="32619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787173" y="108313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2" name="文本框 21"/>
          <p:cNvSpPr txBox="1"/>
          <p:nvPr/>
        </p:nvSpPr>
        <p:spPr>
          <a:xfrm>
            <a:off x="6304163" y="5100529"/>
            <a:ext cx="4353400"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10</a:t>
            </a:r>
            <a:r>
              <a:rPr kumimoji="1" lang="zh-CN" altLang="en-US" dirty="0" smtClean="0">
                <a:solidFill>
                  <a:schemeClr val="bg1"/>
                </a:solidFill>
              </a:rPr>
              <a:t>时，为</a:t>
            </a:r>
            <a:r>
              <a:rPr kumimoji="1" lang="en-US" altLang="zh-CN" dirty="0" smtClean="0">
                <a:solidFill>
                  <a:schemeClr val="bg1"/>
                </a:solidFill>
              </a:rPr>
              <a:t>FK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7" name="文本框 6"/>
          <p:cNvSpPr txBox="1"/>
          <p:nvPr/>
        </p:nvSpPr>
        <p:spPr>
          <a:xfrm>
            <a:off x="787400" y="1207135"/>
            <a:ext cx="10631170" cy="2031325"/>
          </a:xfrm>
          <a:prstGeom prst="rect">
            <a:avLst/>
          </a:prstGeom>
          <a:noFill/>
        </p:spPr>
        <p:txBody>
          <a:bodyPr wrap="square" rtlCol="0">
            <a:spAutoFit/>
          </a:bodyPr>
          <a:lstStyle/>
          <a:p>
            <a:pPr algn="l"/>
            <a:r>
              <a:rPr lang="zh-CN" altLang="en-US" b="1" dirty="0">
                <a:latin typeface="黑体" panose="02010609060101010101" pitchFamily="49" charset="-122"/>
                <a:ea typeface="黑体" panose="02010609060101010101" pitchFamily="49" charset="-122"/>
                <a:cs typeface="黑体" panose="02010609060101010101" pitchFamily="49" charset="-122"/>
              </a:rPr>
              <a:t>（3）写问题脚本（Promble Scenario）</a:t>
            </a:r>
          </a:p>
          <a:p>
            <a:pPr algn="l"/>
            <a:r>
              <a:rPr lang="zh-CN" altLang="en-US" dirty="0"/>
              <a:t>      </a:t>
            </a:r>
          </a:p>
          <a:p>
            <a:pPr algn="l"/>
            <a:r>
              <a:rPr lang="zh-CN" altLang="en-US" dirty="0"/>
              <a:t>       </a:t>
            </a:r>
            <a:r>
              <a:rPr lang="zh-CN" altLang="en-US" dirty="0">
                <a:latin typeface="黑体" panose="02010609060101010101" pitchFamily="49" charset="-122"/>
                <a:ea typeface="黑体" panose="02010609060101010101" pitchFamily="49" charset="-122"/>
              </a:rPr>
              <a:t>基于对人物角色的理解，我们设想出他们在使用过程中可能遇到的问题。</a:t>
            </a:r>
          </a:p>
          <a:p>
            <a:pPr algn="l"/>
            <a:endParaRPr lang="zh-CN" altLang="en-US" b="1" dirty="0">
              <a:latin typeface="黑体" panose="02010609060101010101" pitchFamily="49" charset="-122"/>
              <a:ea typeface="黑体" panose="02010609060101010101" pitchFamily="49" charset="-122"/>
              <a:cs typeface="黑体" panose="02010609060101010101" pitchFamily="49" charset="-122"/>
            </a:endParaRPr>
          </a:p>
          <a:p>
            <a:pPr algn="l"/>
            <a:r>
              <a:rPr lang="zh-CN" altLang="en-US" b="1" dirty="0">
                <a:latin typeface="黑体" panose="02010609060101010101" pitchFamily="49" charset="-122"/>
                <a:ea typeface="黑体" panose="02010609060101010101" pitchFamily="49" charset="-122"/>
                <a:cs typeface="黑体" panose="02010609060101010101" pitchFamily="49" charset="-122"/>
              </a:rPr>
              <a:t>（4）写动作脚本（Action Scenario）</a:t>
            </a:r>
          </a:p>
          <a:p>
            <a:pPr algn="l"/>
            <a:r>
              <a:rPr lang="zh-CN" altLang="en-US" dirty="0"/>
              <a:t>       </a:t>
            </a:r>
          </a:p>
          <a:p>
            <a:pPr algn="l"/>
            <a:r>
              <a:rPr lang="zh-CN" altLang="en-US" dirty="0"/>
              <a:t>       </a:t>
            </a:r>
            <a:r>
              <a:rPr lang="zh-CN" altLang="en-US" dirty="0">
                <a:latin typeface="黑体" panose="02010609060101010101" pitchFamily="49" charset="-122"/>
                <a:ea typeface="黑体" panose="02010609060101010101" pitchFamily="49" charset="-122"/>
              </a:rPr>
              <a:t>把人物角色模型拟在一个具体情节当中，把使用在我们设计的产品时，会遇到细节问题。</a:t>
            </a:r>
          </a:p>
        </p:txBody>
      </p:sp>
      <p:pic>
        <p:nvPicPr>
          <p:cNvPr id="2" name="图片 1"/>
          <p:cNvPicPr>
            <a:picLocks noChangeAspect="1"/>
          </p:cNvPicPr>
          <p:nvPr/>
        </p:nvPicPr>
        <p:blipFill>
          <a:blip r:embed="rId4"/>
          <a:stretch>
            <a:fillRect/>
          </a:stretch>
        </p:blipFill>
        <p:spPr>
          <a:xfrm>
            <a:off x="1356725" y="3320829"/>
            <a:ext cx="7263301" cy="32377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787173" y="107297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2" name="文本框 1"/>
          <p:cNvSpPr txBox="1"/>
          <p:nvPr/>
        </p:nvSpPr>
        <p:spPr>
          <a:xfrm>
            <a:off x="787400" y="584056"/>
            <a:ext cx="7099935" cy="430887"/>
          </a:xfrm>
          <a:prstGeom prst="rect">
            <a:avLst/>
          </a:prstGeom>
          <a:noFill/>
        </p:spPr>
        <p:txBody>
          <a:bodyPr wrap="square" rtlCol="0">
            <a:spAutoFit/>
          </a:bodyPr>
          <a:lstStyle/>
          <a:p>
            <a:r>
              <a:rPr sz="2200" b="1" dirty="0">
                <a:solidFill>
                  <a:srgbClr val="FFFFFF"/>
                </a:solidFill>
                <a:latin typeface="黑体" panose="02010609060101010101" pitchFamily="49" charset="-122"/>
                <a:ea typeface="黑体" panose="02010609060101010101" pitchFamily="49" charset="-122"/>
                <a:cs typeface="黑体" panose="02010609060101010101" pitchFamily="49" charset="-122"/>
              </a:rPr>
              <a:t>（5）画线框图（Framework、Evaluation）</a:t>
            </a:r>
          </a:p>
        </p:txBody>
      </p:sp>
      <p:sp>
        <p:nvSpPr>
          <p:cNvPr id="5" name="文本框 4"/>
          <p:cNvSpPr txBox="1"/>
          <p:nvPr/>
        </p:nvSpPr>
        <p:spPr>
          <a:xfrm>
            <a:off x="1277198" y="1419056"/>
            <a:ext cx="10008870" cy="900246"/>
          </a:xfrm>
          <a:prstGeom prst="rect">
            <a:avLst/>
          </a:prstGeom>
          <a:noFill/>
        </p:spPr>
        <p:txBody>
          <a:bodyPr wrap="square" rtlCol="0">
            <a:spAutoFit/>
          </a:bodyPr>
          <a:lstStyle/>
          <a:p>
            <a:pPr algn="l">
              <a:lnSpc>
                <a:spcPct val="150000"/>
              </a:lnSpc>
            </a:pPr>
            <a:r>
              <a:rPr lang="en-US" altLang="zh-CN" dirty="0">
                <a:latin typeface="黑体" panose="02010609060101010101" pitchFamily="49" charset="-122"/>
                <a:ea typeface="黑体" panose="02010609060101010101" pitchFamily="49" charset="-122"/>
              </a:rPr>
              <a:t>  当交互方案有了一个比较抽象的想法时，将其具象化，线框图就是通过把对动作脚本里的概念模型转化成视觉模型得到的线框</a:t>
            </a:r>
            <a:r>
              <a:rPr lang="en-US" altLang="zh-CN" dirty="0" smtClean="0">
                <a:latin typeface="黑体" panose="02010609060101010101" pitchFamily="49" charset="-122"/>
                <a:ea typeface="黑体" panose="02010609060101010101" pitchFamily="49" charset="-122"/>
              </a:rPr>
              <a:t>图。</a:t>
            </a:r>
            <a:endParaRPr lang="en-US" altLang="zh-CN"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4"/>
          <a:stretch>
            <a:fillRect/>
          </a:stretch>
        </p:blipFill>
        <p:spPr>
          <a:xfrm>
            <a:off x="4999075" y="2573926"/>
            <a:ext cx="6471775" cy="3524084"/>
          </a:xfrm>
          <a:prstGeom prst="rect">
            <a:avLst/>
          </a:prstGeom>
        </p:spPr>
      </p:pic>
      <p:pic>
        <p:nvPicPr>
          <p:cNvPr id="8" name="图片 7"/>
          <p:cNvPicPr>
            <a:picLocks noChangeAspect="1"/>
          </p:cNvPicPr>
          <p:nvPr/>
        </p:nvPicPr>
        <p:blipFill>
          <a:blip r:embed="rId5"/>
          <a:stretch>
            <a:fillRect/>
          </a:stretch>
        </p:blipFill>
        <p:spPr>
          <a:xfrm>
            <a:off x="1515855" y="2581536"/>
            <a:ext cx="4631657" cy="3473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807493" y="104249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dirty="0"/>
              <a:t>（6）制作原型（Prototype）</a:t>
            </a:r>
          </a:p>
          <a:p>
            <a:pPr algn="ctr"/>
            <a:r>
              <a:rPr kumimoji="1" dirty="0"/>
              <a:t>             原型完成后需要若干设计师或者对交互比较了解的人使用并评测原型。可以将原型所关注的几个任务列出来，以免专家不知道原型那部分可以交互、哪部分不可以交互。</a:t>
            </a:r>
          </a:p>
          <a:p>
            <a:pPr algn="ctr"/>
            <a:endParaRPr kumimoji="1" dirty="0"/>
          </a:p>
          <a:p>
            <a:pPr algn="ctr"/>
            <a:r>
              <a:rPr kumimoji="1" dirty="0"/>
              <a:t>8-14 高保真原型图</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7" name="文本框 6"/>
          <p:cNvSpPr txBox="1"/>
          <p:nvPr/>
        </p:nvSpPr>
        <p:spPr>
          <a:xfrm>
            <a:off x="767187" y="573611"/>
            <a:ext cx="10420985" cy="769441"/>
          </a:xfrm>
          <a:prstGeom prst="rect">
            <a:avLst/>
          </a:prstGeom>
          <a:noFill/>
        </p:spPr>
        <p:txBody>
          <a:bodyPr wrap="square" rtlCol="0">
            <a:spAutoFit/>
          </a:bodyPr>
          <a:lstStyle/>
          <a:p>
            <a:pPr algn="l"/>
            <a:r>
              <a:rPr lang="zh-CN" altLang="en-US" sz="2200" b="1" dirty="0">
                <a:solidFill>
                  <a:srgbClr val="FFFFFF"/>
                </a:solidFill>
                <a:latin typeface="黑体" panose="02010609060101010101" pitchFamily="49" charset="-122"/>
                <a:ea typeface="黑体" panose="02010609060101010101" pitchFamily="49" charset="-122"/>
                <a:cs typeface="黑体" panose="02010609060101010101" pitchFamily="49" charset="-122"/>
              </a:rPr>
              <a:t>（6）制作原型（Prototype）</a:t>
            </a:r>
          </a:p>
          <a:p>
            <a:pPr algn="l"/>
            <a:r>
              <a:rPr lang="zh-CN" altLang="en-US" sz="2200" dirty="0">
                <a:solidFill>
                  <a:srgbClr val="FFFFFF"/>
                </a:solidFill>
              </a:rPr>
              <a:t>  </a:t>
            </a:r>
          </a:p>
        </p:txBody>
      </p:sp>
      <p:sp>
        <p:nvSpPr>
          <p:cNvPr id="8" name="文本框 7"/>
          <p:cNvSpPr txBox="1"/>
          <p:nvPr/>
        </p:nvSpPr>
        <p:spPr>
          <a:xfrm>
            <a:off x="1131683" y="1334711"/>
            <a:ext cx="9532620" cy="646331"/>
          </a:xfrm>
          <a:prstGeom prst="rect">
            <a:avLst/>
          </a:prstGeom>
          <a:noFill/>
        </p:spPr>
        <p:txBody>
          <a:bodyPr wrap="square" rtlCol="0">
            <a:spAutoFit/>
          </a:bodyPr>
          <a:lstStyle/>
          <a:p>
            <a:r>
              <a:rPr lang="zh-CN" altLang="en-US" dirty="0"/>
              <a:t>   原型完成后需要若干设计师或者对交互比较了解的人使用并评测原型。可以将原型所关注的几个任务列出来，以免专家不知道原型那部分可以交互、哪部分不可以交互。</a:t>
            </a:r>
          </a:p>
        </p:txBody>
      </p:sp>
      <p:pic>
        <p:nvPicPr>
          <p:cNvPr id="17" name="图片 17" descr="16高保真"/>
          <p:cNvPicPr>
            <a:picLocks noChangeAspect="1"/>
          </p:cNvPicPr>
          <p:nvPr/>
        </p:nvPicPr>
        <p:blipFill>
          <a:blip r:embed="rId4"/>
          <a:stretch>
            <a:fillRect/>
          </a:stretch>
        </p:blipFill>
        <p:spPr>
          <a:xfrm>
            <a:off x="1239853" y="2267616"/>
            <a:ext cx="3869055" cy="3191510"/>
          </a:xfrm>
          <a:prstGeom prst="rect">
            <a:avLst/>
          </a:prstGeom>
        </p:spPr>
      </p:pic>
      <p:pic>
        <p:nvPicPr>
          <p:cNvPr id="10" name="图片 9" descr="9.目的"/>
          <p:cNvPicPr>
            <a:picLocks noChangeAspect="1"/>
          </p:cNvPicPr>
          <p:nvPr/>
        </p:nvPicPr>
        <p:blipFill>
          <a:blip r:embed="rId5"/>
          <a:stretch>
            <a:fillRect/>
          </a:stretch>
        </p:blipFill>
        <p:spPr>
          <a:xfrm>
            <a:off x="5361270" y="2265647"/>
            <a:ext cx="5679771" cy="31788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807493" y="1042494"/>
            <a:ext cx="10904971" cy="538458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l"/>
            <a:r>
              <a:rPr kumimoji="1" dirty="0"/>
              <a:t>（8）用户测评（User Evaluation）（8）用户测评（User Evaluation）（6）制作原型（Prototype）</a:t>
            </a:r>
          </a:p>
          <a:p>
            <a:pPr algn="ctr"/>
            <a:r>
              <a:rPr kumimoji="1" dirty="0"/>
              <a:t>             原型完成后需要若干设计师或者对交互比较了解的人使用并评测原型。可以将原型所关注的几个任务列出来，以免专家不知道原型那部分可以交互、哪部分不可以交互。</a:t>
            </a:r>
          </a:p>
          <a:p>
            <a:pPr algn="ctr"/>
            <a:endParaRPr kumimoji="1" dirty="0"/>
          </a:p>
          <a:p>
            <a:pPr algn="ctr"/>
            <a:r>
              <a:rPr kumimoji="1" dirty="0"/>
              <a:t>8-14 高保真原型图</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sp>
        <p:nvSpPr>
          <p:cNvPr id="7" name="文本框 6"/>
          <p:cNvSpPr txBox="1"/>
          <p:nvPr/>
        </p:nvSpPr>
        <p:spPr>
          <a:xfrm>
            <a:off x="1452576" y="1557014"/>
            <a:ext cx="3525520" cy="646331"/>
          </a:xfrm>
          <a:prstGeom prst="rect">
            <a:avLst/>
          </a:prstGeom>
          <a:noFill/>
        </p:spPr>
        <p:txBody>
          <a:bodyPr wrap="square" rtlCol="0">
            <a:spAutoFit/>
          </a:bodyPr>
          <a:lstStyle/>
          <a:p>
            <a:pPr algn="l"/>
            <a:r>
              <a:rPr lang="zh-CN" altLang="en-US" b="1" dirty="0">
                <a:latin typeface="黑体" panose="02010609060101010101" pitchFamily="49" charset="-122"/>
                <a:ea typeface="黑体" panose="02010609060101010101" pitchFamily="49" charset="-122"/>
                <a:cs typeface="黑体" panose="02010609060101010101" pitchFamily="49" charset="-122"/>
              </a:rPr>
              <a:t>（7）专家测评（Expert）</a:t>
            </a:r>
          </a:p>
          <a:p>
            <a:pPr algn="l"/>
            <a:r>
              <a:rPr lang="zh-CN" altLang="en-US" dirty="0"/>
              <a:t>  </a:t>
            </a:r>
          </a:p>
        </p:txBody>
      </p:sp>
      <p:sp>
        <p:nvSpPr>
          <p:cNvPr id="8" name="文本框 7"/>
          <p:cNvSpPr txBox="1"/>
          <p:nvPr/>
        </p:nvSpPr>
        <p:spPr>
          <a:xfrm>
            <a:off x="1329690" y="1932915"/>
            <a:ext cx="9532620" cy="646331"/>
          </a:xfrm>
          <a:prstGeom prst="rect">
            <a:avLst/>
          </a:prstGeom>
          <a:noFill/>
        </p:spPr>
        <p:txBody>
          <a:bodyPr wrap="square" rtlCol="0">
            <a:spAutoFit/>
          </a:bodyPr>
          <a:lstStyle/>
          <a:p>
            <a:r>
              <a:rPr lang="zh-CN" altLang="en-US" dirty="0"/>
              <a:t>   </a:t>
            </a:r>
            <a:r>
              <a:rPr lang="en-US" altLang="zh-CN" dirty="0" smtClean="0"/>
              <a:t> </a:t>
            </a:r>
            <a:r>
              <a:rPr lang="zh-CN" altLang="en-US" dirty="0" smtClean="0">
                <a:latin typeface="黑体" panose="02010609060101010101" pitchFamily="49" charset="-122"/>
                <a:ea typeface="黑体" panose="02010609060101010101" pitchFamily="49" charset="-122"/>
              </a:rPr>
              <a:t>原型通过专家测评</a:t>
            </a:r>
            <a:r>
              <a:rPr lang="zh-CN" altLang="en-US" dirty="0">
                <a:latin typeface="黑体" panose="02010609060101010101" pitchFamily="49" charset="-122"/>
                <a:ea typeface="黑体" panose="02010609060101010101" pitchFamily="49" charset="-122"/>
              </a:rPr>
              <a:t>后，可以找一些典型用户使用原型。把任务列给他们，让他们自己尝试完成任务。中间遇到的问题可以记录下来，设计师通过观察来进行评分。</a:t>
            </a:r>
          </a:p>
        </p:txBody>
      </p:sp>
      <p:sp>
        <p:nvSpPr>
          <p:cNvPr id="2" name="文本框 1"/>
          <p:cNvSpPr txBox="1"/>
          <p:nvPr/>
        </p:nvSpPr>
        <p:spPr>
          <a:xfrm>
            <a:off x="1506621" y="3333594"/>
            <a:ext cx="5304155"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cs typeface="黑体" panose="02010609060101010101" pitchFamily="49" charset="-122"/>
              </a:rPr>
              <a:t>（8）用户测评（User Evaluation）</a:t>
            </a:r>
          </a:p>
        </p:txBody>
      </p:sp>
      <p:sp>
        <p:nvSpPr>
          <p:cNvPr id="4" name="文本框 3"/>
          <p:cNvSpPr txBox="1"/>
          <p:nvPr/>
        </p:nvSpPr>
        <p:spPr>
          <a:xfrm>
            <a:off x="1329690" y="3761105"/>
            <a:ext cx="8982710" cy="923330"/>
          </a:xfrm>
          <a:prstGeom prst="rect">
            <a:avLst/>
          </a:prstGeom>
          <a:noFill/>
        </p:spPr>
        <p:txBody>
          <a:bodyPr wrap="square" rtlCol="0">
            <a:spAutoFit/>
          </a:bodyPr>
          <a:lstStyle/>
          <a:p>
            <a:pPr algn="l"/>
            <a:r>
              <a:rPr lang="en-US" altLang="zh-CN" dirty="0"/>
              <a:t>  </a:t>
            </a:r>
            <a:r>
              <a:rPr lang="en-US" altLang="zh-CN" dirty="0">
                <a:latin typeface="黑体" panose="02010609060101010101" pitchFamily="49" charset="-122"/>
                <a:ea typeface="黑体" panose="02010609060101010101" pitchFamily="49" charset="-122"/>
                <a:cs typeface="黑体" panose="02010609060101010101" pitchFamily="49" charset="-122"/>
              </a:rPr>
              <a:t> </a:t>
            </a:r>
            <a:r>
              <a:rPr lang="en-US" altLang="zh-CN" dirty="0" smtClean="0">
                <a:latin typeface="黑体" panose="02010609060101010101" pitchFamily="49" charset="-122"/>
                <a:ea typeface="黑体" panose="02010609060101010101" pitchFamily="49" charset="-122"/>
                <a:cs typeface="黑体" panose="02010609060101010101" pitchFamily="49" charset="-122"/>
              </a:rPr>
              <a:t> </a:t>
            </a:r>
            <a:r>
              <a:rPr lang="zh-CN" altLang="en-US" dirty="0" smtClean="0">
                <a:latin typeface="黑体" panose="02010609060101010101" pitchFamily="49" charset="-122"/>
                <a:ea typeface="黑体" panose="02010609060101010101" pitchFamily="49" charset="-122"/>
                <a:cs typeface="黑体" panose="02010609060101010101" pitchFamily="49" charset="-122"/>
              </a:rPr>
              <a:t>原型可以概括地说时整个产品面</a:t>
            </a:r>
            <a:r>
              <a:rPr lang="zh-CN" altLang="en-US" dirty="0">
                <a:latin typeface="黑体" panose="02010609060101010101" pitchFamily="49" charset="-122"/>
                <a:ea typeface="黑体" panose="02010609060101010101" pitchFamily="49" charset="-122"/>
                <a:cs typeface="黑体" panose="02010609060101010101" pitchFamily="49" charset="-122"/>
              </a:rPr>
              <a:t>市之前地一个框架设计。整个前期的交互设计流程图之后，就是原型开发的设计阶段，简单地说将页面地模块、元素、人机交互地形式、利用现况描述的方法，将产品脱离皮肤状态下更加具体、生动的进行表达。</a:t>
            </a:r>
          </a:p>
        </p:txBody>
      </p:sp>
      <p:cxnSp>
        <p:nvCxnSpPr>
          <p:cNvPr id="10" name="直线连接符 9"/>
          <p:cNvCxnSpPr/>
          <p:nvPr/>
        </p:nvCxnSpPr>
        <p:spPr>
          <a:xfrm>
            <a:off x="1229502" y="2823584"/>
            <a:ext cx="947122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3" name="文本框 2"/>
          <p:cNvSpPr txBox="1"/>
          <p:nvPr/>
        </p:nvSpPr>
        <p:spPr>
          <a:xfrm>
            <a:off x="1800627" y="5124503"/>
            <a:ext cx="4225022" cy="646331"/>
          </a:xfrm>
          <a:prstGeom prst="rect">
            <a:avLst/>
          </a:prstGeom>
          <a:noFill/>
        </p:spPr>
        <p:txBody>
          <a:bodyPr wrap="none" rtlCol="0">
            <a:spAutoFit/>
          </a:bodyPr>
          <a:lstStyle/>
          <a:p>
            <a:r>
              <a:rPr kumimoji="1" lang="zh-CN" altLang="en-US" dirty="0" smtClean="0">
                <a:solidFill>
                  <a:schemeClr val="bg1"/>
                </a:solidFill>
              </a:rPr>
              <a:t>注：当</a:t>
            </a:r>
            <a:r>
              <a:rPr kumimoji="1" lang="en-US" altLang="zh-CN" dirty="0" smtClean="0">
                <a:solidFill>
                  <a:schemeClr val="bg1"/>
                </a:solidFill>
              </a:rPr>
              <a:t>FKIKblend</a:t>
            </a:r>
            <a:r>
              <a:rPr kumimoji="1" lang="zh-CN" altLang="en-US" dirty="0" smtClean="0">
                <a:solidFill>
                  <a:schemeClr val="bg1"/>
                </a:solidFill>
              </a:rPr>
              <a:t>数字为</a:t>
            </a:r>
            <a:r>
              <a:rPr kumimoji="1" lang="en-US" altLang="zh-CN" dirty="0" smtClean="0">
                <a:solidFill>
                  <a:schemeClr val="bg1"/>
                </a:solidFill>
              </a:rPr>
              <a:t>0</a:t>
            </a:r>
            <a:r>
              <a:rPr kumimoji="1" lang="zh-CN" altLang="en-US" dirty="0" smtClean="0">
                <a:solidFill>
                  <a:schemeClr val="bg1"/>
                </a:solidFill>
              </a:rPr>
              <a:t>时，为</a:t>
            </a:r>
            <a:r>
              <a:rPr kumimoji="1" lang="en-US" altLang="zh-CN" dirty="0">
                <a:solidFill>
                  <a:schemeClr val="bg1"/>
                </a:solidFill>
              </a:rPr>
              <a:t>I</a:t>
            </a:r>
            <a:r>
              <a:rPr kumimoji="1" lang="en-US" altLang="zh-CN" dirty="0" smtClean="0">
                <a:solidFill>
                  <a:schemeClr val="bg1"/>
                </a:solidFill>
              </a:rPr>
              <a:t>K</a:t>
            </a:r>
            <a:r>
              <a:rPr kumimoji="1" lang="zh-CN" altLang="en-US" dirty="0" smtClean="0">
                <a:solidFill>
                  <a:schemeClr val="bg1"/>
                </a:solidFill>
              </a:rPr>
              <a:t>属性</a:t>
            </a:r>
            <a:endParaRPr kumimoji="1" lang="en-US" altLang="zh-CN" dirty="0" smtClean="0">
              <a:solidFill>
                <a:schemeClr val="bg1"/>
              </a:solidFill>
            </a:endParaRPr>
          </a:p>
          <a:p>
            <a:r>
              <a:rPr kumimoji="1" lang="en-US" altLang="zh-CN" dirty="0" smtClean="0"/>
              <a:t>      </a:t>
            </a:r>
          </a:p>
        </p:txBody>
      </p:sp>
      <p:cxnSp>
        <p:nvCxnSpPr>
          <p:cNvPr id="10" name="直线连接符 9"/>
          <p:cNvCxnSpPr/>
          <p:nvPr/>
        </p:nvCxnSpPr>
        <p:spPr>
          <a:xfrm>
            <a:off x="1391634" y="3201864"/>
            <a:ext cx="947122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 name="文本框 4"/>
          <p:cNvSpPr txBox="1"/>
          <p:nvPr/>
        </p:nvSpPr>
        <p:spPr>
          <a:xfrm>
            <a:off x="1310568" y="3431533"/>
            <a:ext cx="9971127" cy="1200329"/>
          </a:xfrm>
          <a:prstGeom prst="rect">
            <a:avLst/>
          </a:prstGeom>
          <a:noFill/>
        </p:spPr>
        <p:txBody>
          <a:bodyPr wrap="square" rtlCol="0">
            <a:spAutoFit/>
          </a:bodyPr>
          <a:lstStyle/>
          <a:p>
            <a:r>
              <a:rPr lang="zh-CN" altLang="zh-CN" dirty="0">
                <a:solidFill>
                  <a:srgbClr val="FFFFFF"/>
                </a:solidFill>
              </a:rPr>
              <a:t>交互即产品，用户与产品交互的全流程，也是产品呈现给用户的过程本身，因此，交互设计师不只是大家想象中的画图仔。除了接需求、竞品调研、产出线框图、跟进开发、业务复盘以外，交互设计师需要更了解业务、关注数据、甄别需求，从而运用体验设计的手段推动业务一起进步，为用户提供更优质的体验。</a:t>
            </a:r>
            <a:r>
              <a:rPr lang="zh-CN" altLang="zh-CN" dirty="0">
                <a:solidFill>
                  <a:srgbClr val="FFFFFF"/>
                </a:solidFill>
              </a:rPr>
              <a:t> </a:t>
            </a:r>
            <a:endParaRPr kumimoji="1" lang="zh-CN" altLang="en-US" dirty="0">
              <a:solidFill>
                <a:srgbClr val="FFFFFF"/>
              </a:solidFill>
            </a:endParaRPr>
          </a:p>
        </p:txBody>
      </p:sp>
      <p:sp>
        <p:nvSpPr>
          <p:cNvPr id="6" name="文本框 5"/>
          <p:cNvSpPr txBox="1"/>
          <p:nvPr/>
        </p:nvSpPr>
        <p:spPr>
          <a:xfrm>
            <a:off x="1378124" y="2620935"/>
            <a:ext cx="827307" cy="430887"/>
          </a:xfrm>
          <a:prstGeom prst="rect">
            <a:avLst/>
          </a:prstGeom>
          <a:noFill/>
        </p:spPr>
        <p:txBody>
          <a:bodyPr wrap="none" rtlCol="0">
            <a:spAutoFit/>
          </a:bodyPr>
          <a:lstStyle/>
          <a:p>
            <a:r>
              <a:rPr kumimoji="1" lang="zh-CN" altLang="en-US" sz="2200" dirty="0" smtClean="0">
                <a:solidFill>
                  <a:srgbClr val="FFFFFF"/>
                </a:solidFill>
              </a:rPr>
              <a:t>总</a:t>
            </a:r>
            <a:r>
              <a:rPr kumimoji="1" lang="en-US" altLang="zh-CN" sz="2200" dirty="0" smtClean="0">
                <a:solidFill>
                  <a:srgbClr val="FFFFFF"/>
                </a:solidFill>
              </a:rPr>
              <a:t> </a:t>
            </a:r>
            <a:r>
              <a:rPr kumimoji="1" lang="zh-CN" altLang="en-US" sz="2200" dirty="0" smtClean="0">
                <a:solidFill>
                  <a:srgbClr val="FFFFFF"/>
                </a:solidFill>
              </a:rPr>
              <a:t>结</a:t>
            </a:r>
            <a:endParaRPr kumimoji="1" lang="zh-CN" altLang="en-US" sz="2200" dirty="0">
              <a:solidFill>
                <a:srgbClr val="FFFFFF"/>
              </a:solidFill>
            </a:endParaRPr>
          </a:p>
        </p:txBody>
      </p:sp>
    </p:spTree>
    <p:extLst>
      <p:ext uri="{BB962C8B-B14F-4D97-AF65-F5344CB8AC3E}">
        <p14:creationId xmlns:p14="http://schemas.microsoft.com/office/powerpoint/2010/main" val="10839828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34" name="矩形 33"/>
          <p:cNvSpPr/>
          <p:nvPr/>
        </p:nvSpPr>
        <p:spPr>
          <a:xfrm>
            <a:off x="574675" y="1558925"/>
            <a:ext cx="11041380" cy="414845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22" name="矩形 21"/>
          <p:cNvSpPr/>
          <p:nvPr/>
        </p:nvSpPr>
        <p:spPr>
          <a:xfrm>
            <a:off x="4909159" y="4782982"/>
            <a:ext cx="1479892"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讨论</a:t>
            </a:r>
            <a:r>
              <a:rPr kumimoji="1" lang="zh-CN" altLang="en-US" sz="2000" b="1" dirty="0">
                <a:solidFill>
                  <a:srgbClr val="FFFFFF"/>
                </a:solidFill>
                <a:latin typeface="Hei"/>
                <a:ea typeface="Hei"/>
                <a:cs typeface="Hei"/>
              </a:rPr>
              <a:t>＋</a:t>
            </a:r>
            <a:r>
              <a:rPr kumimoji="1" lang="zh-CN" altLang="en-US" sz="2000" b="1" dirty="0" smtClean="0">
                <a:solidFill>
                  <a:srgbClr val="FFFFFF"/>
                </a:solidFill>
                <a:latin typeface="Hei"/>
                <a:ea typeface="Hei"/>
                <a:cs typeface="Hei"/>
              </a:rPr>
              <a:t>案例</a:t>
            </a:r>
            <a:endParaRPr kumimoji="1" lang="en-US" altLang="zh-CN" sz="2000" b="1" dirty="0" smtClean="0">
              <a:solidFill>
                <a:srgbClr val="FFFFFF"/>
              </a:solidFill>
              <a:latin typeface="Hei"/>
              <a:ea typeface="Hei"/>
              <a:cs typeface="Hei"/>
            </a:endParaRPr>
          </a:p>
        </p:txBody>
      </p:sp>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941858" y="1981136"/>
            <a:ext cx="10306510" cy="2959272"/>
          </a:xfrm>
          <a:prstGeom prst="rect">
            <a:avLst/>
          </a:prstGeom>
          <a:noFill/>
        </p:spPr>
        <p:txBody>
          <a:bodyPr wrap="square" rtlCol="0">
            <a:spAutoFit/>
          </a:bodyPr>
          <a:lstStyle/>
          <a:p>
            <a:pPr>
              <a:lnSpc>
                <a:spcPct val="130000"/>
              </a:lnSpc>
            </a:pPr>
            <a:r>
              <a:rPr kumimoji="1" lang="zh-CN" dirty="0" smtClean="0">
                <a:latin typeface="黑体" panose="02010609060101010101" pitchFamily="49" charset="-122"/>
                <a:ea typeface="黑体" panose="02010609060101010101" pitchFamily="49" charset="-122"/>
                <a:cs typeface="黑体" panose="02010609060101010101" pitchFamily="49" charset="-122"/>
              </a:rPr>
              <a:t>那交互</a:t>
            </a:r>
            <a:r>
              <a:rPr kumimoji="1" dirty="0" smtClean="0">
                <a:latin typeface="黑体" panose="02010609060101010101" pitchFamily="49" charset="-122"/>
                <a:ea typeface="黑体" panose="02010609060101010101" pitchFamily="49" charset="-122"/>
                <a:cs typeface="黑体" panose="02010609060101010101" pitchFamily="49" charset="-122"/>
              </a:rPr>
              <a:t>设计的概念</a:t>
            </a:r>
            <a:r>
              <a:rPr kumimoji="1" lang="zh-CN" dirty="0" smtClean="0">
                <a:latin typeface="黑体" panose="02010609060101010101" pitchFamily="49" charset="-122"/>
                <a:ea typeface="黑体" panose="02010609060101010101" pitchFamily="49" charset="-122"/>
                <a:cs typeface="黑体" panose="02010609060101010101" pitchFamily="49" charset="-122"/>
              </a:rPr>
              <a:t>是什么</a:t>
            </a:r>
            <a:r>
              <a:rPr kumimoji="1" dirty="0" smtClean="0">
                <a:latin typeface="黑体" panose="02010609060101010101" pitchFamily="49" charset="-122"/>
                <a:ea typeface="黑体" panose="02010609060101010101" pitchFamily="49" charset="-122"/>
                <a:cs typeface="黑体" panose="02010609060101010101" pitchFamily="49" charset="-122"/>
              </a:rPr>
              <a:t>？</a:t>
            </a:r>
            <a:r>
              <a:rPr kumimoji="1" lang="zh-CN" dirty="0" smtClean="0">
                <a:latin typeface="黑体" panose="02010609060101010101" pitchFamily="49" charset="-122"/>
                <a:ea typeface="黑体" panose="02010609060101010101" pitchFamily="49" charset="-122"/>
                <a:cs typeface="黑体" panose="02010609060101010101" pitchFamily="49" charset="-122"/>
              </a:rPr>
              <a:t>目的和作用是什么？原则和流程又是什么呢？</a:t>
            </a:r>
            <a:r>
              <a:rPr kumimoji="1" dirty="0" smtClean="0">
                <a:latin typeface="黑体" panose="02010609060101010101" pitchFamily="49" charset="-122"/>
                <a:ea typeface="黑体" panose="02010609060101010101" pitchFamily="49" charset="-122"/>
                <a:cs typeface="黑体" panose="02010609060101010101" pitchFamily="49" charset="-122"/>
              </a:rPr>
              <a:t>接下来就由我跟大家一起探讨界面设计中的</a:t>
            </a:r>
            <a:r>
              <a:rPr kumimoji="1" lang="zh-CN" dirty="0" smtClean="0">
                <a:latin typeface="黑体" panose="02010609060101010101" pitchFamily="49" charset="-122"/>
                <a:ea typeface="黑体" panose="02010609060101010101" pitchFamily="49" charset="-122"/>
                <a:cs typeface="黑体" panose="02010609060101010101" pitchFamily="49" charset="-122"/>
              </a:rPr>
              <a:t>交互</a:t>
            </a:r>
            <a:r>
              <a:rPr kumimoji="1" dirty="0" smtClean="0">
                <a:latin typeface="黑体" panose="02010609060101010101" pitchFamily="49" charset="-122"/>
                <a:ea typeface="黑体" panose="02010609060101010101" pitchFamily="49" charset="-122"/>
                <a:cs typeface="黑体" panose="02010609060101010101" pitchFamily="49" charset="-122"/>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rPr>
              <a:t>吧</a:t>
            </a:r>
            <a:r>
              <a:rPr kumimoji="1" dirty="0" smtClean="0">
                <a:latin typeface="黑体" panose="02010609060101010101" pitchFamily="49" charset="-122"/>
                <a:ea typeface="黑体" panose="02010609060101010101" pitchFamily="49" charset="-122"/>
                <a:cs typeface="黑体" panose="02010609060101010101" pitchFamily="49" charset="-122"/>
              </a:rPr>
              <a:t>。</a:t>
            </a:r>
          </a:p>
          <a:p>
            <a:pPr>
              <a:lnSpc>
                <a:spcPct val="130000"/>
              </a:lnSpc>
            </a:pPr>
            <a:r>
              <a:rPr kumimoji="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首先来了解本节课的知识点</a:t>
            </a:r>
          </a:p>
          <a:p>
            <a:pPr>
              <a:lnSpc>
                <a:spcPct val="130000"/>
              </a:lnSpc>
            </a:pPr>
            <a:r>
              <a:rPr kumimoji="1" dirty="0" smtClean="0">
                <a:latin typeface="黑体" panose="02010609060101010101" pitchFamily="49" charset="-122"/>
                <a:ea typeface="黑体" panose="02010609060101010101" pitchFamily="49" charset="-122"/>
                <a:cs typeface="黑体" panose="02010609060101010101" pitchFamily="49" charset="-122"/>
              </a:rPr>
              <a:t>1、</a:t>
            </a:r>
            <a:r>
              <a:rPr kumimoji="1" lang="zh-CN" dirty="0" smtClean="0">
                <a:latin typeface="黑体" panose="02010609060101010101" pitchFamily="49" charset="-122"/>
                <a:ea typeface="黑体" panose="02010609060101010101" pitchFamily="49" charset="-122"/>
                <a:cs typeface="黑体" panose="02010609060101010101" pitchFamily="49" charset="-122"/>
              </a:rPr>
              <a:t>交互</a:t>
            </a:r>
            <a:r>
              <a:rPr kumimoji="1" dirty="0" smtClean="0">
                <a:latin typeface="黑体" panose="02010609060101010101" pitchFamily="49" charset="-122"/>
                <a:ea typeface="黑体" panose="02010609060101010101" pitchFamily="49" charset="-122"/>
                <a:cs typeface="黑体" panose="02010609060101010101" pitchFamily="49" charset="-122"/>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rPr>
              <a:t>的概念</a:t>
            </a:r>
          </a:p>
          <a:p>
            <a:pPr>
              <a:lnSpc>
                <a:spcPct val="130000"/>
              </a:lnSpc>
            </a:pPr>
            <a:r>
              <a:rPr kumimoji="1" lang="en-US" altLang="zh-CN" dirty="0" smtClean="0">
                <a:latin typeface="黑体" panose="02010609060101010101" pitchFamily="49" charset="-122"/>
                <a:ea typeface="黑体" panose="02010609060101010101" pitchFamily="49" charset="-122"/>
                <a:cs typeface="黑体" panose="02010609060101010101" pitchFamily="49" charset="-122"/>
              </a:rPr>
              <a:t>2</a:t>
            </a:r>
            <a:r>
              <a:rPr kumimoji="1" lang="zh-CN" altLang="en-US" dirty="0" smtClean="0">
                <a:latin typeface="黑体" panose="02010609060101010101" pitchFamily="49" charset="-122"/>
                <a:ea typeface="黑体" panose="02010609060101010101" pitchFamily="49" charset="-122"/>
                <a:cs typeface="黑体" panose="02010609060101010101" pitchFamily="49" charset="-122"/>
              </a:rPr>
              <a:t>、</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交互</a:t>
            </a:r>
            <a:r>
              <a:rPr kumimoji="1" dirty="0" smtClean="0">
                <a:latin typeface="黑体" panose="02010609060101010101" pitchFamily="49" charset="-122"/>
                <a:ea typeface="黑体" panose="02010609060101010101" pitchFamily="49" charset="-122"/>
                <a:cs typeface="黑体" panose="02010609060101010101" pitchFamily="49" charset="-122"/>
                <a:sym typeface="+mn-ea"/>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的</a:t>
            </a:r>
            <a:r>
              <a:rPr kumimoji="1" lang="zh-CN" altLang="en-US" dirty="0" smtClean="0">
                <a:latin typeface="黑体" panose="02010609060101010101" pitchFamily="49" charset="-122"/>
                <a:ea typeface="黑体" panose="02010609060101010101" pitchFamily="49" charset="-122"/>
                <a:cs typeface="黑体" panose="02010609060101010101" pitchFamily="49" charset="-122"/>
                <a:sym typeface="+mn-ea"/>
              </a:rPr>
              <a:t>本质</a:t>
            </a:r>
            <a:endParaRPr kumimoji="1" lang="en-US" altLang="zh-CN" dirty="0" smtClean="0">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pPr>
            <a:r>
              <a:rPr kumimoji="1" lang="en-US" altLang="zh-CN" dirty="0" smtClean="0">
                <a:latin typeface="黑体" panose="02010609060101010101" pitchFamily="49" charset="-122"/>
                <a:ea typeface="黑体" panose="02010609060101010101" pitchFamily="49" charset="-122"/>
                <a:cs typeface="黑体" panose="02010609060101010101" pitchFamily="49" charset="-122"/>
              </a:rPr>
              <a:t>3</a:t>
            </a:r>
            <a:r>
              <a:rPr kumimoji="1" lang="zh-CN" dirty="0" smtClean="0">
                <a:latin typeface="黑体" panose="02010609060101010101" pitchFamily="49" charset="-122"/>
                <a:ea typeface="黑体" panose="02010609060101010101" pitchFamily="49" charset="-122"/>
                <a:cs typeface="黑体" panose="02010609060101010101" pitchFamily="49" charset="-122"/>
              </a:rPr>
              <a:t>、</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交互</a:t>
            </a:r>
            <a:r>
              <a:rPr kumimoji="1" dirty="0" smtClean="0">
                <a:latin typeface="黑体" panose="02010609060101010101" pitchFamily="49" charset="-122"/>
                <a:ea typeface="黑体" panose="02010609060101010101" pitchFamily="49" charset="-122"/>
                <a:cs typeface="黑体" panose="02010609060101010101" pitchFamily="49" charset="-122"/>
                <a:sym typeface="+mn-ea"/>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的</a:t>
            </a:r>
            <a:r>
              <a:rPr kumimoji="1" lang="zh-CN" altLang="en-US" dirty="0" smtClean="0">
                <a:latin typeface="黑体" panose="02010609060101010101" pitchFamily="49" charset="-122"/>
                <a:ea typeface="黑体" panose="02010609060101010101" pitchFamily="49" charset="-122"/>
                <a:cs typeface="黑体" panose="02010609060101010101" pitchFamily="49" charset="-122"/>
                <a:sym typeface="+mn-ea"/>
              </a:rPr>
              <a:t>目的</a:t>
            </a:r>
            <a:endParaRPr kumimoji="1" lang="en-US" altLang="zh-CN" dirty="0" smtClean="0">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pPr>
            <a:r>
              <a:rPr kumimoji="1" lang="en-US" dirty="0" smtClean="0">
                <a:latin typeface="黑体" panose="02010609060101010101" pitchFamily="49" charset="-122"/>
                <a:ea typeface="黑体" panose="02010609060101010101" pitchFamily="49" charset="-122"/>
                <a:cs typeface="黑体" panose="02010609060101010101" pitchFamily="49" charset="-122"/>
              </a:rPr>
              <a:t>4</a:t>
            </a:r>
            <a:r>
              <a:rPr kumimoji="1" dirty="0" smtClean="0">
                <a:latin typeface="黑体" panose="02010609060101010101" pitchFamily="49" charset="-122"/>
                <a:ea typeface="黑体" panose="02010609060101010101" pitchFamily="49" charset="-122"/>
                <a:cs typeface="黑体" panose="02010609060101010101" pitchFamily="49" charset="-122"/>
              </a:rPr>
              <a:t>、</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交互</a:t>
            </a:r>
            <a:r>
              <a:rPr kumimoji="1" dirty="0" smtClean="0">
                <a:latin typeface="黑体" panose="02010609060101010101" pitchFamily="49" charset="-122"/>
                <a:ea typeface="黑体" panose="02010609060101010101" pitchFamily="49" charset="-122"/>
                <a:cs typeface="黑体" panose="02010609060101010101" pitchFamily="49" charset="-122"/>
                <a:sym typeface="+mn-ea"/>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的原则</a:t>
            </a:r>
          </a:p>
          <a:p>
            <a:pPr>
              <a:lnSpc>
                <a:spcPct val="130000"/>
              </a:lnSpc>
            </a:pPr>
            <a:r>
              <a:rPr kumimoji="1" lang="en-US" dirty="0" smtClean="0">
                <a:latin typeface="黑体" panose="02010609060101010101" pitchFamily="49" charset="-122"/>
                <a:ea typeface="黑体" panose="02010609060101010101" pitchFamily="49" charset="-122"/>
                <a:cs typeface="黑体" panose="02010609060101010101" pitchFamily="49" charset="-122"/>
              </a:rPr>
              <a:t>5</a:t>
            </a:r>
            <a:r>
              <a:rPr kumimoji="1" lang="zh-CN" altLang="en-US" dirty="0" smtClean="0">
                <a:latin typeface="黑体" panose="02010609060101010101" pitchFamily="49" charset="-122"/>
                <a:ea typeface="黑体" panose="02010609060101010101" pitchFamily="49" charset="-122"/>
                <a:cs typeface="黑体" panose="02010609060101010101" pitchFamily="49" charset="-122"/>
              </a:rPr>
              <a:t>、</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交互</a:t>
            </a:r>
            <a:r>
              <a:rPr kumimoji="1" dirty="0" smtClean="0">
                <a:latin typeface="黑体" panose="02010609060101010101" pitchFamily="49" charset="-122"/>
                <a:ea typeface="黑体" panose="02010609060101010101" pitchFamily="49" charset="-122"/>
                <a:cs typeface="黑体" panose="02010609060101010101" pitchFamily="49" charset="-122"/>
                <a:sym typeface="+mn-ea"/>
              </a:rPr>
              <a:t>设计</a:t>
            </a:r>
            <a:r>
              <a:rPr kumimoji="1" lang="zh-CN" dirty="0" smtClean="0">
                <a:latin typeface="黑体" panose="02010609060101010101" pitchFamily="49" charset="-122"/>
                <a:ea typeface="黑体" panose="02010609060101010101" pitchFamily="49" charset="-122"/>
                <a:cs typeface="黑体" panose="02010609060101010101" pitchFamily="49" charset="-122"/>
                <a:sym typeface="+mn-ea"/>
              </a:rPr>
              <a:t>的流程</a:t>
            </a:r>
            <a:endParaRPr kumimoji="1" lang="zh-CN" altLang="en-US" dirty="0" smtClean="0">
              <a:latin typeface="黑体" panose="02010609060101010101" pitchFamily="49" charset="-122"/>
              <a:ea typeface="黑体" panose="02010609060101010101" pitchFamily="49" charset="-122"/>
              <a:cs typeface="黑体" panose="02010609060101010101" pitchFamily="49" charset="-122"/>
            </a:endParaRPr>
          </a:p>
        </p:txBody>
      </p:sp>
      <p:sp>
        <p:nvSpPr>
          <p:cNvPr id="3089" name="文本框 64"/>
          <p:cNvSpPr txBox="1">
            <a:spLocks noChangeArrowheads="1"/>
          </p:cNvSpPr>
          <p:nvPr/>
        </p:nvSpPr>
        <p:spPr bwMode="auto">
          <a:xfrm>
            <a:off x="588186" y="991624"/>
            <a:ext cx="3418840" cy="515526"/>
          </a:xfrm>
          <a:prstGeom prst="rect">
            <a:avLst/>
          </a:prstGeom>
          <a:noFill/>
          <a:ln>
            <a:noFill/>
          </a:ln>
        </p:spPr>
        <p:txBody>
          <a:bodyPr wrap="square">
            <a:spAutoFit/>
          </a:bodyPr>
          <a:lstStyle/>
          <a:p>
            <a:pPr>
              <a:lnSpc>
                <a:spcPct val="130000"/>
              </a:lnSpc>
            </a:pPr>
            <a:r>
              <a:rPr kumimoji="1" lang="zh-CN" altLang="en-US" sz="2200" dirty="0" smtClean="0">
                <a:solidFill>
                  <a:schemeClr val="bg1"/>
                </a:solidFill>
                <a:latin typeface="黑体" panose="02010609060101010101" pitchFamily="49" charset="-122"/>
                <a:ea typeface="黑体" panose="02010609060101010101" pitchFamily="49" charset="-122"/>
              </a:rPr>
              <a:t>教学目标</a:t>
            </a:r>
            <a:endParaRPr kumimoji="1" lang="en-US" altLang="zh-CN" sz="22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691515" y="1526540"/>
            <a:ext cx="10780395" cy="48742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p>
          <a:p>
            <a:pPr algn="ctr"/>
            <a:r>
              <a:rPr kumimoji="1" lang="zh-CN" altLang="en-US" sz="2000" b="1" dirty="0" smtClean="0">
                <a:solidFill>
                  <a:srgbClr val="FFFFFF"/>
                </a:solidFill>
                <a:latin typeface="Hei"/>
                <a:ea typeface="Hei"/>
                <a:cs typeface="Hei"/>
              </a:rPr>
              <a:t>线上＋线下</a:t>
            </a: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782541" y="1599895"/>
            <a:ext cx="9950450" cy="1518877"/>
          </a:xfrm>
          <a:prstGeom prst="rect">
            <a:avLst/>
          </a:prstGeom>
          <a:noFill/>
        </p:spPr>
        <p:txBody>
          <a:bodyPr wrap="square" rtlCol="0">
            <a:spAutoFit/>
          </a:bodyPr>
          <a:lstStyle/>
          <a:p>
            <a:pPr>
              <a:lnSpc>
                <a:spcPct val="130000"/>
              </a:lnSpc>
            </a:pPr>
            <a:r>
              <a:rPr kumimoji="1" lang="zh-CN" altLang="en-US" dirty="0" smtClean="0">
                <a:latin typeface="黑体" panose="02010609060101010101" pitchFamily="49" charset="-122"/>
                <a:ea typeface="黑体" panose="02010609060101010101" pitchFamily="49" charset="-122"/>
                <a:cs typeface="黑体" panose="02010609060101010101" pitchFamily="49" charset="-122"/>
              </a:rPr>
              <a:t>交互设计</a:t>
            </a:r>
            <a:r>
              <a:rPr kumimoji="1" lang="zh-CN" altLang="en-US" dirty="0" smtClean="0">
                <a:latin typeface="黑体" panose="02010609060101010101" pitchFamily="49" charset="-122"/>
                <a:ea typeface="黑体" panose="02010609060101010101" pitchFamily="49" charset="-122"/>
                <a:cs typeface="黑体" panose="02010609060101010101" pitchFamily="49" charset="-122"/>
              </a:rPr>
              <a:t>（Interaction Design，IXD或者IAD）,从广义上将是研究人造系统和人造物的行为的设计</a:t>
            </a:r>
            <a:r>
              <a:rPr kumimoji="1" lang="zh-CN" altLang="en-US" dirty="0" smtClean="0">
                <a:latin typeface="黑体" panose="02010609060101010101" pitchFamily="49" charset="-122"/>
                <a:ea typeface="黑体" panose="02010609060101010101" pitchFamily="49" charset="-122"/>
                <a:cs typeface="黑体" panose="02010609060101010101" pitchFamily="49" charset="-122"/>
              </a:rPr>
              <a:t>。</a:t>
            </a:r>
            <a:r>
              <a:rPr lang="zh-CN" altLang="zh-CN" dirty="0"/>
              <a:t>交互设计是研究人造物与用户之间发生的行为方式（即人工制品在特定场合下的反应方式）相关的界面与操作方式；是研究用户在使用产品是的安全、舒适、便捷的问题；是研究用户在产品使用中的生理学和心理学，以及探索产品与人和物质、文化、历史的统一的科学。</a:t>
            </a:r>
            <a:r>
              <a:rPr lang="zh-CN" altLang="zh-CN" dirty="0"/>
              <a:t> </a:t>
            </a:r>
            <a:endParaRPr kumimoji="1" lang="en-US" altLang="zh-CN" dirty="0" smtClean="0"/>
          </a:p>
        </p:txBody>
      </p:sp>
      <p:sp>
        <p:nvSpPr>
          <p:cNvPr id="3" name="文本框 2"/>
          <p:cNvSpPr txBox="1"/>
          <p:nvPr/>
        </p:nvSpPr>
        <p:spPr>
          <a:xfrm>
            <a:off x="776146" y="1036800"/>
            <a:ext cx="1313180" cy="430887"/>
          </a:xfrm>
          <a:prstGeom prst="rect">
            <a:avLst/>
          </a:prstGeom>
          <a:noFill/>
        </p:spPr>
        <p:txBody>
          <a:bodyPr wrap="non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一、</a:t>
            </a:r>
            <a:r>
              <a:rPr lang="zh-CN" altLang="en-US" sz="2200" dirty="0" smtClean="0">
                <a:solidFill>
                  <a:schemeClr val="bg1"/>
                </a:solidFill>
                <a:latin typeface="黑体" panose="02010609060101010101" pitchFamily="49" charset="-122"/>
                <a:ea typeface="黑体" panose="02010609060101010101" pitchFamily="49" charset="-122"/>
              </a:rPr>
              <a:t>概念</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2" name="图片 11" descr="交互.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7603" y="3318787"/>
            <a:ext cx="5323339" cy="2954343"/>
          </a:xfrm>
          <a:prstGeom prst="rect">
            <a:avLst/>
          </a:prstGeom>
        </p:spPr>
      </p:pic>
      <p:pic>
        <p:nvPicPr>
          <p:cNvPr id="10" name="图片 9" descr="jiaohu"/>
          <p:cNvPicPr>
            <a:picLocks noChangeAspect="1"/>
          </p:cNvPicPr>
          <p:nvPr/>
        </p:nvPicPr>
        <p:blipFill>
          <a:blip r:embed="rId6"/>
          <a:stretch>
            <a:fillRect/>
          </a:stretch>
        </p:blipFill>
        <p:spPr>
          <a:xfrm>
            <a:off x="992742" y="3309943"/>
            <a:ext cx="5682359" cy="2959667"/>
          </a:xfrm>
          <a:prstGeom prst="rect">
            <a:avLst/>
          </a:prstGeom>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6" name="矩形 15"/>
          <p:cNvSpPr/>
          <p:nvPr/>
        </p:nvSpPr>
        <p:spPr>
          <a:xfrm>
            <a:off x="636736" y="1449528"/>
            <a:ext cx="10917157" cy="5002797"/>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Arial" panose="020B0604020202020204" pitchFamily="34" charset="0"/>
              <a:buChar char="•"/>
            </a:pPr>
            <a:r>
              <a:rPr kumimoji="1" lang="zh-CN" altLang="en-US" sz="2400" dirty="0">
                <a:latin typeface="黑体" panose="02010609060101010101" pitchFamily="49" charset="-122"/>
                <a:ea typeface="黑体" panose="02010609060101010101" pitchFamily="49" charset="-122"/>
                <a:cs typeface="黑体" panose="02010609060101010101" pitchFamily="49" charset="-122"/>
              </a:rPr>
              <a:t>交互设计的本质是是人们如何愉悦、便捷地跟机器人进行信息的交流与反馈，简而言之，就是如何简单、高效、便捷地实现某一类人群的一个目的。</a:t>
            </a:r>
          </a:p>
        </p:txBody>
      </p:sp>
      <p:sp>
        <p:nvSpPr>
          <p:cNvPr id="3089" name="文本框 64"/>
          <p:cNvSpPr txBox="1">
            <a:spLocks noChangeArrowheads="1"/>
          </p:cNvSpPr>
          <p:nvPr/>
        </p:nvSpPr>
        <p:spPr bwMode="auto">
          <a:xfrm>
            <a:off x="660997" y="916454"/>
            <a:ext cx="1353820" cy="515526"/>
          </a:xfrm>
          <a:prstGeom prst="rect">
            <a:avLst/>
          </a:prstGeom>
          <a:noFill/>
          <a:ln>
            <a:noFill/>
          </a:ln>
        </p:spPr>
        <p:txBody>
          <a:bodyPr wrap="square">
            <a:spAutoFit/>
          </a:bodyPr>
          <a:lstStyle/>
          <a:p>
            <a:pPr algn="ctr">
              <a:lnSpc>
                <a:spcPct val="130000"/>
              </a:lnSpc>
            </a:pPr>
            <a:r>
              <a:rPr kumimoji="1" lang="zh-CN" altLang="en-US" sz="2200" dirty="0" smtClean="0">
                <a:solidFill>
                  <a:schemeClr val="bg1"/>
                </a:solidFill>
                <a:latin typeface="黑体" panose="02010609060101010101" pitchFamily="49" charset="-122"/>
                <a:ea typeface="黑体" panose="02010609060101010101" pitchFamily="49" charset="-122"/>
              </a:rPr>
              <a:t>二、</a:t>
            </a:r>
            <a:r>
              <a:rPr kumimoji="1" lang="zh-CN" sz="2200" dirty="0" smtClean="0">
                <a:solidFill>
                  <a:schemeClr val="bg1"/>
                </a:solidFill>
                <a:latin typeface="黑体" panose="02010609060101010101" pitchFamily="49" charset="-122"/>
                <a:ea typeface="黑体" panose="02010609060101010101" pitchFamily="49" charset="-122"/>
              </a:rPr>
              <a:t>本质</a:t>
            </a:r>
            <a:endParaRPr kumimoji="1" lang="zh-CN" sz="2200" dirty="0">
              <a:solidFill>
                <a:schemeClr val="bg1"/>
              </a:solidFill>
              <a:latin typeface="黑体" panose="02010609060101010101" pitchFamily="49" charset="-122"/>
              <a:ea typeface="黑体" panose="02010609060101010101" pitchFamily="49" charset="-122"/>
            </a:endParaRPr>
          </a:p>
        </p:txBody>
      </p:sp>
      <p:sp>
        <p:nvSpPr>
          <p:cNvPr id="3" name="文本框 2"/>
          <p:cNvSpPr txBox="1"/>
          <p:nvPr/>
        </p:nvSpPr>
        <p:spPr>
          <a:xfrm>
            <a:off x="975360" y="1925320"/>
            <a:ext cx="10290810" cy="1754327"/>
          </a:xfrm>
          <a:prstGeom prst="rect">
            <a:avLst/>
          </a:prstGeom>
          <a:noFill/>
        </p:spPr>
        <p:txBody>
          <a:bodyPr wrap="square" rtlCol="0">
            <a:spAutoFit/>
          </a:bodyPr>
          <a:lstStyle/>
          <a:p>
            <a:pPr algn="l"/>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交互设计的本质是是人们如何愉悦、便捷地跟机器人进行信息的交流与反馈，简而言之，就是如何简单、高效、便捷地实现某一类人群的一个目的。</a:t>
            </a:r>
          </a:p>
          <a:p>
            <a:pPr algn="l"/>
            <a:endParaRPr lang="zh-CN" altLang="en-US" dirty="0">
              <a:latin typeface="黑体" panose="02010609060101010101" pitchFamily="49" charset="-122"/>
              <a:ea typeface="黑体" panose="02010609060101010101" pitchFamily="49" charset="-122"/>
            </a:endParaRPr>
          </a:p>
          <a:p>
            <a:pPr marL="342900" indent="-34290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确认目标用户</a:t>
            </a:r>
          </a:p>
          <a:p>
            <a:pPr marL="342900" indent="-34290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采集目标用户的习惯交互方式</a:t>
            </a:r>
          </a:p>
          <a:p>
            <a:pPr marL="342900" indent="-34290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提示和引导用户</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551815" y="1200785"/>
            <a:ext cx="10904220" cy="501142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Arial" panose="020B0604020202020204" pitchFamily="34" charset="0"/>
              <a:buChar char="•"/>
            </a:pPr>
            <a:r>
              <a:rPr kumimoji="1" lang="zh-CN" altLang="en-US" dirty="0"/>
              <a:t>1.确认目标用户</a:t>
            </a:r>
          </a:p>
          <a:p>
            <a:pPr marL="285750" indent="-285750" algn="ctr">
              <a:buFont typeface="Arial" panose="020B0604020202020204" pitchFamily="34" charset="0"/>
              <a:buChar char="•"/>
            </a:pPr>
            <a:r>
              <a:rPr kumimoji="1" lang="zh-CN" altLang="en-US" dirty="0"/>
              <a:t>          在软件设计过程中，根据不同的用户需求确定软件的目标用户，并获取最终用户和直接用户的需求信息。用户交互要考虑到目标用户的不同而引起的交互设计重点的不同。</a:t>
            </a:r>
          </a:p>
        </p:txBody>
      </p:sp>
      <p:sp>
        <p:nvSpPr>
          <p:cNvPr id="2" name="文本框 1"/>
          <p:cNvSpPr txBox="1"/>
          <p:nvPr/>
        </p:nvSpPr>
        <p:spPr>
          <a:xfrm>
            <a:off x="693068" y="700916"/>
            <a:ext cx="9859033" cy="1846659"/>
          </a:xfrm>
          <a:prstGeom prst="rect">
            <a:avLst/>
          </a:prstGeom>
          <a:noFill/>
        </p:spPr>
        <p:txBody>
          <a:bodyPr wrap="square" rtlCol="0">
            <a:spAutoFit/>
          </a:bodyPr>
          <a:lstStyle/>
          <a:p>
            <a:r>
              <a:rPr lang="en-US" altLang="zh-CN" sz="2200" b="1" dirty="0" smtClean="0">
                <a:solidFill>
                  <a:srgbClr val="FFFFFF"/>
                </a:solidFill>
              </a:rPr>
              <a:t>2.</a:t>
            </a:r>
            <a:r>
              <a:rPr lang="zh-CN" altLang="en-US" sz="2200" b="1" dirty="0" smtClean="0">
                <a:solidFill>
                  <a:srgbClr val="FFFFFF"/>
                </a:solidFill>
              </a:rPr>
              <a:t>1</a:t>
            </a:r>
            <a:r>
              <a:rPr lang="zh-CN" altLang="en-US" sz="2200" b="1" dirty="0">
                <a:solidFill>
                  <a:srgbClr val="FFFFFF"/>
                </a:solidFill>
              </a:rPr>
              <a:t>.</a:t>
            </a:r>
            <a:r>
              <a:rPr lang="zh-CN" altLang="en-US" sz="2200" b="1" dirty="0">
                <a:solidFill>
                  <a:srgbClr val="FFFFFF"/>
                </a:solidFill>
                <a:latin typeface="黑体" panose="02010609060101010101" pitchFamily="49" charset="-122"/>
                <a:ea typeface="黑体" panose="02010609060101010101" pitchFamily="49" charset="-122"/>
              </a:rPr>
              <a:t>确认目标用户</a:t>
            </a:r>
          </a:p>
          <a:p>
            <a:endParaRPr lang="zh-CN" altLang="en-US" sz="2000" dirty="0"/>
          </a:p>
          <a:p>
            <a:r>
              <a:rPr lang="zh-CN" altLang="en-US" dirty="0"/>
              <a:t>    </a:t>
            </a:r>
            <a:endParaRPr lang="en-US" altLang="zh-CN" dirty="0" smtClean="0"/>
          </a:p>
          <a:p>
            <a:endParaRPr lang="en-US" altLang="zh-CN" dirty="0">
              <a:latin typeface="黑体" panose="02010609060101010101" pitchFamily="49" charset="-122"/>
              <a:ea typeface="黑体" panose="02010609060101010101" pitchFamily="49" charset="-122"/>
              <a:cs typeface="黑体" panose="02010609060101010101" pitchFamily="49" charset="-122"/>
            </a:endParaRPr>
          </a:p>
          <a:p>
            <a:r>
              <a:rPr lang="zh-CN" altLang="en-US" dirty="0" smtClean="0">
                <a:latin typeface="黑体" panose="02010609060101010101" pitchFamily="49" charset="-122"/>
                <a:ea typeface="黑体" panose="02010609060101010101" pitchFamily="49" charset="-122"/>
                <a:cs typeface="黑体" panose="02010609060101010101" pitchFamily="49" charset="-122"/>
              </a:rPr>
              <a:t>在软件设计过</a:t>
            </a:r>
            <a:r>
              <a:rPr lang="zh-CN" altLang="en-US" dirty="0">
                <a:latin typeface="黑体" panose="02010609060101010101" pitchFamily="49" charset="-122"/>
                <a:ea typeface="黑体" panose="02010609060101010101" pitchFamily="49" charset="-122"/>
                <a:cs typeface="黑体" panose="02010609060101010101" pitchFamily="49" charset="-122"/>
              </a:rPr>
              <a:t>程中，根据不同的用户需求确定软件的目标用户，并获取最终用户和直接用户的需求信息。用户交互要考虑到目标用户的不同而引起的交互设计重点的</a:t>
            </a:r>
            <a:r>
              <a:rPr lang="zh-CN" altLang="en-US" dirty="0" smtClean="0">
                <a:latin typeface="黑体" panose="02010609060101010101" pitchFamily="49" charset="-122"/>
                <a:ea typeface="黑体" panose="02010609060101010101" pitchFamily="49" charset="-122"/>
                <a:cs typeface="黑体" panose="02010609060101010101" pitchFamily="49" charset="-122"/>
              </a:rPr>
              <a:t>不同。</a:t>
            </a:r>
            <a:endParaRPr lang="zh-CN" altLang="en-US" dirty="0">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5" descr="5.年纪小"/>
          <p:cNvPicPr>
            <a:picLocks noChangeAspect="1"/>
          </p:cNvPicPr>
          <p:nvPr/>
        </p:nvPicPr>
        <p:blipFill>
          <a:blip r:embed="rId4"/>
          <a:stretch>
            <a:fillRect/>
          </a:stretch>
        </p:blipFill>
        <p:spPr>
          <a:xfrm>
            <a:off x="1323623" y="2826170"/>
            <a:ext cx="3338830" cy="2504440"/>
          </a:xfrm>
          <a:prstGeom prst="rect">
            <a:avLst/>
          </a:prstGeom>
        </p:spPr>
      </p:pic>
      <p:pic>
        <p:nvPicPr>
          <p:cNvPr id="6" name="图片 6" descr="6.音乐"/>
          <p:cNvPicPr>
            <a:picLocks noChangeAspect="1"/>
          </p:cNvPicPr>
          <p:nvPr/>
        </p:nvPicPr>
        <p:blipFill>
          <a:blip r:embed="rId5"/>
          <a:stretch>
            <a:fillRect/>
          </a:stretch>
        </p:blipFill>
        <p:spPr>
          <a:xfrm>
            <a:off x="5097328" y="2799151"/>
            <a:ext cx="5008880" cy="2504440"/>
          </a:xfrm>
          <a:prstGeom prst="rect">
            <a:avLst/>
          </a:prstGeom>
        </p:spPr>
      </p:pic>
      <p:sp>
        <p:nvSpPr>
          <p:cNvPr id="7" name="文本框 6"/>
          <p:cNvSpPr txBox="1"/>
          <p:nvPr/>
        </p:nvSpPr>
        <p:spPr>
          <a:xfrm>
            <a:off x="1104900" y="5141776"/>
            <a:ext cx="4134485" cy="922020"/>
          </a:xfrm>
          <a:prstGeom prst="rect">
            <a:avLst/>
          </a:prstGeom>
          <a:noFill/>
        </p:spPr>
        <p:txBody>
          <a:bodyPr wrap="square" rtlCol="0">
            <a:spAutoFit/>
          </a:bodyPr>
          <a:lstStyle/>
          <a:p>
            <a:pPr algn="ctr"/>
            <a:endParaRPr lang="zh-CN" altLang="en-US" dirty="0"/>
          </a:p>
          <a:p>
            <a:pPr algn="ctr"/>
            <a:r>
              <a:rPr lang="zh-CN" altLang="en-US" sz="1800" dirty="0" smtClean="0">
                <a:latin typeface="黑体" panose="02010609060101010101" pitchFamily="49" charset="-122"/>
                <a:ea typeface="黑体" panose="02010609060101010101" pitchFamily="49" charset="-122"/>
                <a:cs typeface="黑体" panose="02010609060101010101" pitchFamily="49" charset="-122"/>
              </a:rPr>
              <a:t> </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a:p>
            <a:r>
              <a:rPr lang="zh-CN" altLang="en-US" sz="1800" dirty="0">
                <a:latin typeface="黑体" panose="02010609060101010101" pitchFamily="49" charset="-122"/>
                <a:ea typeface="黑体" panose="02010609060101010101" pitchFamily="49" charset="-122"/>
                <a:cs typeface="黑体" panose="02010609060101010101" pitchFamily="49" charset="-122"/>
              </a:rPr>
              <a:t>针对年纪较小的用户设计的引导性界面</a:t>
            </a:r>
          </a:p>
        </p:txBody>
      </p:sp>
      <p:sp>
        <p:nvSpPr>
          <p:cNvPr id="14" name="文本框 13"/>
          <p:cNvSpPr txBox="1"/>
          <p:nvPr/>
        </p:nvSpPr>
        <p:spPr>
          <a:xfrm>
            <a:off x="5554345" y="5141776"/>
            <a:ext cx="4554220" cy="922020"/>
          </a:xfrm>
          <a:prstGeom prst="rect">
            <a:avLst/>
          </a:prstGeom>
          <a:noFill/>
        </p:spPr>
        <p:txBody>
          <a:bodyPr wrap="square" rtlCol="0">
            <a:spAutoFit/>
          </a:bodyPr>
          <a:lstStyle/>
          <a:p>
            <a:pPr algn="ctr"/>
            <a:endParaRPr lang="zh-CN" altLang="en-US" dirty="0"/>
          </a:p>
          <a:p>
            <a:pPr algn="ctr"/>
            <a:r>
              <a:rPr lang="zh-CN" altLang="en-US" dirty="0" smtClean="0">
                <a:latin typeface="黑体" panose="02010609060101010101" pitchFamily="49" charset="-122"/>
                <a:ea typeface="黑体" panose="02010609060101010101" pitchFamily="49" charset="-122"/>
                <a:cs typeface="黑体" panose="02010609060101010101" pitchFamily="49" charset="-122"/>
              </a:rPr>
              <a:t> </a:t>
            </a:r>
            <a:endParaRPr lang="zh-CN" altLang="en-US" dirty="0">
              <a:latin typeface="黑体" panose="02010609060101010101" pitchFamily="49" charset="-122"/>
              <a:ea typeface="黑体" panose="02010609060101010101" pitchFamily="49" charset="-122"/>
              <a:cs typeface="黑体" panose="02010609060101010101" pitchFamily="49" charset="-122"/>
            </a:endParaRPr>
          </a:p>
          <a:p>
            <a:r>
              <a:rPr lang="zh-CN" altLang="en-US" dirty="0">
                <a:latin typeface="黑体" panose="02010609060101010101" pitchFamily="49" charset="-122"/>
                <a:ea typeface="黑体" panose="02010609060101010101" pitchFamily="49" charset="-122"/>
                <a:cs typeface="黑体" panose="02010609060101010101" pitchFamily="49" charset="-122"/>
              </a:rPr>
              <a:t>针对音乐专业发烧友设计的功能较多的APP</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1" name="矩形 10"/>
          <p:cNvSpPr/>
          <p:nvPr/>
        </p:nvSpPr>
        <p:spPr>
          <a:xfrm>
            <a:off x="678180" y="1220470"/>
            <a:ext cx="10835005" cy="51454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zh-CN" dirty="0">
              <a:solidFill>
                <a:schemeClr val="tx1"/>
              </a:solidFill>
            </a:endParaRPr>
          </a:p>
        </p:txBody>
      </p:sp>
      <p:sp>
        <p:nvSpPr>
          <p:cNvPr id="2" name="文本框 1"/>
          <p:cNvSpPr txBox="1"/>
          <p:nvPr/>
        </p:nvSpPr>
        <p:spPr>
          <a:xfrm>
            <a:off x="702913" y="771272"/>
            <a:ext cx="4429418" cy="430887"/>
          </a:xfrm>
          <a:prstGeom prst="rect">
            <a:avLst/>
          </a:prstGeom>
          <a:noFill/>
        </p:spPr>
        <p:txBody>
          <a:bodyPr wrap="none" rtlCol="0">
            <a:spAutoFit/>
          </a:bodyPr>
          <a:lstStyle/>
          <a:p>
            <a:pPr algn="l"/>
            <a:r>
              <a:rPr lang="en-US" altLang="zh-CN" sz="22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2.</a:t>
            </a:r>
            <a:r>
              <a:rPr lang="zh-CN" altLang="en-US" sz="22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2</a:t>
            </a:r>
            <a:r>
              <a:rPr lang="zh-CN" altLang="en-US" sz="2200" b="1" dirty="0">
                <a:solidFill>
                  <a:srgbClr val="FFFFFF"/>
                </a:solidFill>
                <a:latin typeface="黑体" panose="02010609060101010101" pitchFamily="49" charset="-122"/>
                <a:ea typeface="黑体" panose="02010609060101010101" pitchFamily="49" charset="-122"/>
                <a:cs typeface="黑体" panose="02010609060101010101" pitchFamily="49" charset="-122"/>
              </a:rPr>
              <a:t>.采集目标用户的习惯交互方式</a:t>
            </a:r>
          </a:p>
        </p:txBody>
      </p:sp>
      <p:sp>
        <p:nvSpPr>
          <p:cNvPr id="3" name="文本框 2"/>
          <p:cNvSpPr txBox="1"/>
          <p:nvPr/>
        </p:nvSpPr>
        <p:spPr>
          <a:xfrm>
            <a:off x="1156442" y="1653041"/>
            <a:ext cx="9243695" cy="646331"/>
          </a:xfrm>
          <a:prstGeom prst="rect">
            <a:avLst/>
          </a:prstGeom>
          <a:noFill/>
        </p:spPr>
        <p:txBody>
          <a:bodyPr wrap="square" rtlCol="0">
            <a:spAutoFit/>
          </a:bodyPr>
          <a:lstStyle/>
          <a:p>
            <a:pPr algn="l"/>
            <a:r>
              <a:rPr lang="en-US" altLang="zh-CN" dirty="0"/>
              <a:t>   </a:t>
            </a:r>
            <a:r>
              <a:rPr lang="zh-CN" altLang="en-US" dirty="0">
                <a:latin typeface="黑体" panose="02010609060101010101" pitchFamily="49" charset="-122"/>
                <a:ea typeface="黑体" panose="02010609060101010101" pitchFamily="49" charset="-122"/>
              </a:rPr>
              <a:t>不同类型的目标用户有不同的交互习惯。这种习惯的交互方式往往来源于其原有的针对以往交流的交互流程、已有工具软件的交互流</a:t>
            </a:r>
            <a:r>
              <a:rPr lang="zh-CN" altLang="en-US" dirty="0" smtClean="0">
                <a:latin typeface="黑体" panose="02010609060101010101" pitchFamily="49" charset="-122"/>
                <a:ea typeface="黑体" panose="02010609060101010101" pitchFamily="49" charset="-122"/>
              </a:rPr>
              <a:t>程。</a:t>
            </a:r>
            <a:endParaRPr lang="zh-CN" altLang="en-US" dirty="0">
              <a:latin typeface="黑体" panose="02010609060101010101" pitchFamily="49" charset="-122"/>
              <a:ea typeface="黑体" panose="02010609060101010101" pitchFamily="49" charset="-122"/>
            </a:endParaRPr>
          </a:p>
        </p:txBody>
      </p:sp>
      <p:pic>
        <p:nvPicPr>
          <p:cNvPr id="5" name="图片 8" descr="8.习惯"/>
          <p:cNvPicPr>
            <a:picLocks noChangeAspect="1"/>
          </p:cNvPicPr>
          <p:nvPr/>
        </p:nvPicPr>
        <p:blipFill>
          <a:blip r:embed="rId4"/>
          <a:srcRect t="8723"/>
          <a:stretch>
            <a:fillRect/>
          </a:stretch>
        </p:blipFill>
        <p:spPr>
          <a:xfrm>
            <a:off x="1437782" y="2527680"/>
            <a:ext cx="4804305" cy="3226482"/>
          </a:xfrm>
          <a:prstGeom prst="rect">
            <a:avLst/>
          </a:prstGeom>
        </p:spPr>
      </p:pic>
      <p:sp>
        <p:nvSpPr>
          <p:cNvPr id="6" name="文本框 5"/>
          <p:cNvSpPr txBox="1"/>
          <p:nvPr/>
        </p:nvSpPr>
        <p:spPr>
          <a:xfrm>
            <a:off x="2774263" y="5950565"/>
            <a:ext cx="2262158" cy="369332"/>
          </a:xfrm>
          <a:prstGeom prst="rect">
            <a:avLst/>
          </a:prstGeom>
          <a:noFill/>
        </p:spPr>
        <p:txBody>
          <a:bodyPr wrap="none" rtlCol="0">
            <a:spAutoFit/>
          </a:bodyPr>
          <a:lstStyle/>
          <a:p>
            <a:pPr algn="ctr"/>
            <a:r>
              <a:rPr lang="zh-CN" altLang="en-US" sz="1800" dirty="0" smtClean="0">
                <a:latin typeface="黑体" panose="02010609060101010101" pitchFamily="49" charset="-122"/>
                <a:ea typeface="黑体" panose="02010609060101010101" pitchFamily="49" charset="-122"/>
                <a:cs typeface="黑体" panose="02010609060101010101" pitchFamily="49" charset="-122"/>
              </a:rPr>
              <a:t>用户习惯</a:t>
            </a:r>
            <a:r>
              <a:rPr lang="zh-CN" altLang="en-US" sz="1800" dirty="0">
                <a:latin typeface="黑体" panose="02010609060101010101" pitchFamily="49" charset="-122"/>
                <a:ea typeface="黑体" panose="02010609060101010101" pitchFamily="49" charset="-122"/>
                <a:cs typeface="黑体" panose="02010609060101010101" pitchFamily="49" charset="-122"/>
              </a:rPr>
              <a:t>的交互方式</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77434"/>
            <a:ext cx="4639019" cy="11768667"/>
          </a:xfrm>
          <a:prstGeom prst="rect">
            <a:avLst/>
          </a:prstGeom>
        </p:spPr>
      </p:pic>
      <p:sp>
        <p:nvSpPr>
          <p:cNvPr id="18" name="矩形 17"/>
          <p:cNvSpPr/>
          <p:nvPr/>
        </p:nvSpPr>
        <p:spPr>
          <a:xfrm>
            <a:off x="655320" y="1219835"/>
            <a:ext cx="10748010" cy="484695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a:sym typeface="+mn-ea"/>
              </a:rPr>
              <a:t>产品纸质原型图设计</a:t>
            </a:r>
            <a:endParaRPr kumimoji="1" lang="zh-CN" altLang="en-US" dirty="0"/>
          </a:p>
        </p:txBody>
      </p:sp>
      <p:sp>
        <p:nvSpPr>
          <p:cNvPr id="3" name="文本框 2"/>
          <p:cNvSpPr txBox="1"/>
          <p:nvPr/>
        </p:nvSpPr>
        <p:spPr>
          <a:xfrm>
            <a:off x="655572" y="730062"/>
            <a:ext cx="3275330" cy="430887"/>
          </a:xfrm>
          <a:prstGeom prst="rect">
            <a:avLst/>
          </a:prstGeom>
          <a:noFill/>
        </p:spPr>
        <p:txBody>
          <a:bodyPr wrap="square" rtlCol="0">
            <a:spAutoFit/>
          </a:bodyPr>
          <a:lstStyle/>
          <a:p>
            <a:r>
              <a:rPr lang="en-US" altLang="zh-CN" sz="2200"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2.</a:t>
            </a:r>
            <a:r>
              <a:rPr lang="en-US" altLang="zh-CN" sz="2200"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3</a:t>
            </a:r>
            <a:r>
              <a:rPr lang="zh-CN" altLang="en-US" sz="2200" dirty="0">
                <a:solidFill>
                  <a:srgbClr val="FFFFFF"/>
                </a:solidFill>
                <a:latin typeface="黑体" panose="02010609060101010101" pitchFamily="49" charset="-122"/>
                <a:ea typeface="黑体" panose="02010609060101010101" pitchFamily="49" charset="-122"/>
                <a:cs typeface="黑体" panose="02010609060101010101" pitchFamily="49" charset="-122"/>
              </a:rPr>
              <a:t>、</a:t>
            </a:r>
            <a:r>
              <a:rPr lang="zh-CN" altLang="en-US" sz="2200" b="1" dirty="0">
                <a:solidFill>
                  <a:srgbClr val="FFFFFF"/>
                </a:solidFill>
                <a:latin typeface="黑体" panose="02010609060101010101" pitchFamily="49" charset="-122"/>
                <a:ea typeface="黑体" panose="02010609060101010101" pitchFamily="49" charset="-122"/>
                <a:cs typeface="黑体" panose="02010609060101010101" pitchFamily="49" charset="-122"/>
              </a:rPr>
              <a:t>提示和引导用户</a:t>
            </a:r>
          </a:p>
        </p:txBody>
      </p:sp>
      <p:sp>
        <p:nvSpPr>
          <p:cNvPr id="4" name="文本框 3"/>
          <p:cNvSpPr txBox="1"/>
          <p:nvPr/>
        </p:nvSpPr>
        <p:spPr>
          <a:xfrm>
            <a:off x="1020690" y="1393086"/>
            <a:ext cx="9412605" cy="900246"/>
          </a:xfrm>
          <a:prstGeom prst="rect">
            <a:avLst/>
          </a:prstGeom>
          <a:noFill/>
        </p:spPr>
        <p:txBody>
          <a:bodyPr wrap="square" rtlCol="0">
            <a:spAutoFit/>
          </a:bodyPr>
          <a:lstStyle/>
          <a:p>
            <a:pPr algn="l">
              <a:lnSpc>
                <a:spcPct val="150000"/>
              </a:lnSpc>
            </a:pPr>
            <a:r>
              <a:rPr lang="en-US" altLang="zh-CN" dirty="0"/>
              <a:t>   </a:t>
            </a:r>
            <a:r>
              <a:rPr lang="zh-CN" altLang="en-US" dirty="0">
                <a:latin typeface="黑体" panose="02010609060101010101" pitchFamily="49" charset="-122"/>
                <a:ea typeface="黑体" panose="02010609060101010101" pitchFamily="49" charset="-122"/>
              </a:rPr>
              <a:t>软件是用户工具，因此应由用户操控和操作软件。交互设计最重要的是针对用户交互过程得出相应的结果和反馈，提示用户得到的结果和反馈信息，并引导用户进行下一步操作。</a:t>
            </a:r>
          </a:p>
        </p:txBody>
      </p:sp>
      <p:pic>
        <p:nvPicPr>
          <p:cNvPr id="7" name="图片 7" descr="7.滚动"/>
          <p:cNvPicPr>
            <a:picLocks noChangeAspect="1"/>
          </p:cNvPicPr>
          <p:nvPr/>
        </p:nvPicPr>
        <p:blipFill>
          <a:blip r:embed="rId4"/>
          <a:stretch>
            <a:fillRect/>
          </a:stretch>
        </p:blipFill>
        <p:spPr>
          <a:xfrm>
            <a:off x="1401689" y="2539876"/>
            <a:ext cx="3856380" cy="3413800"/>
          </a:xfrm>
          <a:prstGeom prst="rect">
            <a:avLst/>
          </a:prstGeom>
        </p:spPr>
      </p:pic>
      <p:sp>
        <p:nvSpPr>
          <p:cNvPr id="5" name="文本框 4"/>
          <p:cNvSpPr txBox="1"/>
          <p:nvPr/>
        </p:nvSpPr>
        <p:spPr>
          <a:xfrm>
            <a:off x="2075486" y="6008681"/>
            <a:ext cx="2492990" cy="369332"/>
          </a:xfrm>
          <a:prstGeom prst="rect">
            <a:avLst/>
          </a:prstGeom>
          <a:noFill/>
        </p:spPr>
        <p:txBody>
          <a:bodyPr wrap="none" rtlCol="0">
            <a:spAutoFit/>
          </a:bodyPr>
          <a:lstStyle/>
          <a:p>
            <a:pPr algn="l"/>
            <a:r>
              <a:rPr lang="zh-CN" altLang="en-US" dirty="0" smtClean="0">
                <a:latin typeface="黑体" panose="02010609060101010101" pitchFamily="49" charset="-122"/>
                <a:ea typeface="黑体" panose="02010609060101010101" pitchFamily="49" charset="-122"/>
                <a:cs typeface="黑体" panose="02010609060101010101" pitchFamily="49" charset="-122"/>
              </a:rPr>
              <a:t>滚动页</a:t>
            </a:r>
            <a:r>
              <a:rPr lang="zh-CN" altLang="en-US" dirty="0">
                <a:latin typeface="黑体" panose="02010609060101010101" pitchFamily="49" charset="-122"/>
                <a:ea typeface="黑体" panose="02010609060101010101" pitchFamily="49" charset="-122"/>
                <a:cs typeface="黑体" panose="02010609060101010101" pitchFamily="49" charset="-122"/>
              </a:rPr>
              <a:t>面有相应的提示</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552450" y="1234440"/>
            <a:ext cx="10925175" cy="53848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620219" y="647500"/>
            <a:ext cx="2441694" cy="430887"/>
          </a:xfrm>
          <a:prstGeom prst="rect">
            <a:avLst/>
          </a:prstGeom>
          <a:noFill/>
        </p:spPr>
        <p:txBody>
          <a:bodyPr wrap="non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三、交互设计</a:t>
            </a:r>
            <a:r>
              <a:rPr lang="zh-CN" altLang="en-US" sz="2200" dirty="0" smtClean="0">
                <a:solidFill>
                  <a:schemeClr val="bg1"/>
                </a:solidFill>
                <a:latin typeface="黑体" panose="02010609060101010101" pitchFamily="49" charset="-122"/>
                <a:ea typeface="黑体" panose="02010609060101010101" pitchFamily="49" charset="-122"/>
              </a:rPr>
              <a:t>目的</a:t>
            </a:r>
            <a:endParaRPr lang="zh-CN" altLang="en-US" sz="2200" dirty="0">
              <a:solidFill>
                <a:schemeClr val="bg1"/>
              </a:solidFill>
              <a:latin typeface="黑体" panose="02010609060101010101" pitchFamily="49" charset="-122"/>
              <a:ea typeface="黑体" panose="02010609060101010101" pitchFamily="49" charset="-122"/>
            </a:endParaRPr>
          </a:p>
        </p:txBody>
      </p:sp>
      <p:sp>
        <p:nvSpPr>
          <p:cNvPr id="3" name="文本框 2"/>
          <p:cNvSpPr txBox="1"/>
          <p:nvPr/>
        </p:nvSpPr>
        <p:spPr>
          <a:xfrm>
            <a:off x="942340" y="1588135"/>
            <a:ext cx="10142855" cy="369332"/>
          </a:xfrm>
          <a:prstGeom prst="rect">
            <a:avLst/>
          </a:prstGeom>
          <a:noFill/>
        </p:spPr>
        <p:txBody>
          <a:bodyPr wrap="square" rtlCol="0">
            <a:spAutoFit/>
          </a:bodyPr>
          <a:lstStyle/>
          <a:p>
            <a:r>
              <a:rPr lang="en-US" altLang="zh-CN" dirty="0">
                <a:latin typeface="黑体" panose="02010609060101010101" pitchFamily="49" charset="-122"/>
                <a:ea typeface="黑体" panose="02010609060101010101" pitchFamily="49" charset="-122"/>
                <a:cs typeface="黑体" panose="02010609060101010101" pitchFamily="49" charset="-122"/>
              </a:rPr>
              <a:t>   </a:t>
            </a:r>
            <a:r>
              <a:rPr lang="zh-CN" altLang="en-US" dirty="0">
                <a:latin typeface="黑体" panose="02010609060101010101" pitchFamily="49" charset="-122"/>
                <a:ea typeface="黑体" panose="02010609060101010101" pitchFamily="49" charset="-122"/>
                <a:cs typeface="黑体" panose="02010609060101010101" pitchFamily="49" charset="-122"/>
              </a:rPr>
              <a:t>交互设计的目标是使产品有效易用，让用户对产品产生依赖，让用户使用产品时能够产生愉悦感</a:t>
            </a:r>
            <a:r>
              <a:rPr lang="zh-CN" altLang="en-US" dirty="0" smtClean="0">
                <a:latin typeface="黑体" panose="02010609060101010101" pitchFamily="49" charset="-122"/>
                <a:ea typeface="黑体" panose="02010609060101010101" pitchFamily="49" charset="-122"/>
                <a:cs typeface="黑体" panose="02010609060101010101" pitchFamily="49" charset="-122"/>
              </a:rPr>
              <a:t>。</a:t>
            </a:r>
            <a:endParaRPr lang="zh-CN" altLang="en-US" dirty="0">
              <a:latin typeface="黑体" panose="02010609060101010101" pitchFamily="49" charset="-122"/>
              <a:ea typeface="黑体" panose="02010609060101010101" pitchFamily="49" charset="-122"/>
              <a:cs typeface="黑体" panose="02010609060101010101" pitchFamily="49" charset="-122"/>
            </a:endParaRPr>
          </a:p>
        </p:txBody>
      </p:sp>
      <p:pic>
        <p:nvPicPr>
          <p:cNvPr id="7" name="图片 9" descr="9.目的"/>
          <p:cNvPicPr>
            <a:picLocks noChangeAspect="1"/>
          </p:cNvPicPr>
          <p:nvPr/>
        </p:nvPicPr>
        <p:blipFill>
          <a:blip r:embed="rId4"/>
          <a:stretch>
            <a:fillRect/>
          </a:stretch>
        </p:blipFill>
        <p:spPr>
          <a:xfrm>
            <a:off x="1294455" y="2144058"/>
            <a:ext cx="6974205" cy="39033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0426" t="10674" r="20426" b="10674"/>
          <a:stretch>
            <a:fillRect/>
          </a:stretch>
        </p:blipFill>
        <p:spPr>
          <a:xfrm rot="16200000">
            <a:off x="3776494" y="-3367274"/>
            <a:ext cx="4639019" cy="11768667"/>
          </a:xfrm>
          <a:prstGeom prst="rect">
            <a:avLst/>
          </a:prstGeom>
        </p:spPr>
      </p:pic>
      <p:sp>
        <p:nvSpPr>
          <p:cNvPr id="18" name="矩形 17"/>
          <p:cNvSpPr/>
          <p:nvPr/>
        </p:nvSpPr>
        <p:spPr>
          <a:xfrm>
            <a:off x="860425" y="1144270"/>
            <a:ext cx="10527030" cy="53848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TW" dirty="0"/>
              <a:t>[</a:t>
            </a:r>
            <a:r>
              <a:rPr kumimoji="1" lang="zh-TW" altLang="en-US" dirty="0"/>
              <a:t>图片</a:t>
            </a:r>
            <a:r>
              <a:rPr kumimoji="1" lang="en-US" altLang="zh-TW" dirty="0"/>
              <a:t>]</a:t>
            </a:r>
            <a:endParaRPr kumimoji="1" lang="zh-CN" altLang="en-US" dirty="0"/>
          </a:p>
        </p:txBody>
      </p:sp>
      <p:sp>
        <p:nvSpPr>
          <p:cNvPr id="12" name="矩形 11"/>
          <p:cNvSpPr/>
          <p:nvPr/>
        </p:nvSpPr>
        <p:spPr>
          <a:xfrm>
            <a:off x="7231499" y="3285332"/>
            <a:ext cx="209915" cy="251910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887448" y="668785"/>
            <a:ext cx="3288080" cy="430887"/>
          </a:xfrm>
          <a:prstGeom prst="rect">
            <a:avLst/>
          </a:prstGeom>
          <a:noFill/>
        </p:spPr>
        <p:txBody>
          <a:bodyPr wrap="non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四、交互设计的基本</a:t>
            </a:r>
            <a:r>
              <a:rPr lang="zh-CN" altLang="en-US" sz="2200" dirty="0" smtClean="0">
                <a:solidFill>
                  <a:schemeClr val="bg1"/>
                </a:solidFill>
                <a:latin typeface="黑体" panose="02010609060101010101" pitchFamily="49" charset="-122"/>
                <a:ea typeface="黑体" panose="02010609060101010101" pitchFamily="49" charset="-122"/>
              </a:rPr>
              <a:t>原则</a:t>
            </a:r>
            <a:endParaRPr lang="zh-CN" altLang="en-US" sz="2200" dirty="0">
              <a:solidFill>
                <a:schemeClr val="bg1"/>
              </a:solidFill>
              <a:latin typeface="黑体" panose="02010609060101010101" pitchFamily="49" charset="-122"/>
              <a:ea typeface="黑体" panose="02010609060101010101" pitchFamily="49" charset="-122"/>
            </a:endParaRPr>
          </a:p>
        </p:txBody>
      </p:sp>
      <p:sp>
        <p:nvSpPr>
          <p:cNvPr id="5" name="文本框 4"/>
          <p:cNvSpPr txBox="1"/>
          <p:nvPr/>
        </p:nvSpPr>
        <p:spPr>
          <a:xfrm>
            <a:off x="1449705" y="1551940"/>
            <a:ext cx="6535303" cy="923330"/>
          </a:xfrm>
          <a:prstGeom prst="rect">
            <a:avLst/>
          </a:prstGeom>
          <a:noFill/>
        </p:spPr>
        <p:txBody>
          <a:bodyPr wrap="square" rtlCol="0">
            <a:spAutoFit/>
          </a:bodyPr>
          <a:lstStyle/>
          <a:p>
            <a:pPr marL="285750" indent="-28575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设计目标一致</a:t>
            </a:r>
          </a:p>
          <a:p>
            <a:pPr marL="285750" indent="-28575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元素外观一致</a:t>
            </a:r>
          </a:p>
          <a:p>
            <a:pPr marL="285750" indent="-285750" algn="l">
              <a:buFont typeface="Arial" panose="020B0604020202020204" pitchFamily="34" charset="0"/>
              <a:buChar char="•"/>
            </a:pPr>
            <a:r>
              <a:rPr lang="zh-CN" altLang="en-US" dirty="0">
                <a:latin typeface="黑体" panose="02010609060101010101" pitchFamily="49" charset="-122"/>
                <a:ea typeface="黑体" panose="02010609060101010101" pitchFamily="49" charset="-122"/>
              </a:rPr>
              <a:t>交互行为一致</a:t>
            </a:r>
          </a:p>
        </p:txBody>
      </p:sp>
      <p:pic>
        <p:nvPicPr>
          <p:cNvPr id="7" name="图片 11" descr="11.qq"/>
          <p:cNvPicPr>
            <a:picLocks noChangeAspect="1"/>
          </p:cNvPicPr>
          <p:nvPr/>
        </p:nvPicPr>
        <p:blipFill>
          <a:blip r:embed="rId4"/>
          <a:stretch>
            <a:fillRect/>
          </a:stretch>
        </p:blipFill>
        <p:spPr>
          <a:xfrm>
            <a:off x="1637527" y="2991750"/>
            <a:ext cx="4109085" cy="2785745"/>
          </a:xfrm>
          <a:prstGeom prst="rect">
            <a:avLst/>
          </a:prstGeom>
        </p:spPr>
      </p:pic>
      <p:pic>
        <p:nvPicPr>
          <p:cNvPr id="8" name="图片 10" descr="12.wangyi"/>
          <p:cNvPicPr>
            <a:picLocks noChangeAspect="1"/>
          </p:cNvPicPr>
          <p:nvPr/>
        </p:nvPicPr>
        <p:blipFill>
          <a:blip r:embed="rId5"/>
          <a:stretch>
            <a:fillRect/>
          </a:stretch>
        </p:blipFill>
        <p:spPr>
          <a:xfrm>
            <a:off x="5995532" y="2977145"/>
            <a:ext cx="4246880" cy="2784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www.v5ppt.com</Template>
  <TotalTime>23</TotalTime>
  <Words>1059</Words>
  <Application>Microsoft Macintosh PowerPoint</Application>
  <PresentationFormat>自定义</PresentationFormat>
  <Paragraphs>156</Paragraphs>
  <Slides>17</Slides>
  <Notes>17</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www.v5ppt.com</Manager>
  <Company>苏州珀菲科特网络科技有限公司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www.v5ppt.com</dc:title>
  <dc:subject>www.v5ppt.com</dc:subject>
  <dc:creator>www.v5ppt.com</dc:creator>
  <cp:keywords>更多精品文档，请访问www.v5ppt.com</cp:keywords>
  <dc:description>更多精品文档，请访问www.v5ppt.com</dc:description>
  <cp:lastModifiedBy>Microsoft Office 用户</cp:lastModifiedBy>
  <cp:revision>282</cp:revision>
  <dcterms:created xsi:type="dcterms:W3CDTF">2018-03-27T01:31:00Z</dcterms:created>
  <dcterms:modified xsi:type="dcterms:W3CDTF">2020-01-06T23:16:31Z</dcterms:modified>
  <cp:category>www.v5ppt.com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eFrom">
    <vt:lpwstr>www.v5ppt.com</vt:lpwstr>
  </property>
  <property fmtid="{D5CDD505-2E9C-101B-9397-08002B2CF9AE}" pid="3" name="KSOProductBuildVer">
    <vt:lpwstr>2052-11.1.0.9305</vt:lpwstr>
  </property>
</Properties>
</file>