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30" r:id="rId3"/>
    <p:sldId id="343" r:id="rId4"/>
    <p:sldId id="333" r:id="rId5"/>
    <p:sldId id="322" r:id="rId6"/>
    <p:sldId id="323" r:id="rId7"/>
    <p:sldId id="325" r:id="rId8"/>
    <p:sldId id="324" r:id="rId9"/>
    <p:sldId id="338" r:id="rId10"/>
    <p:sldId id="339" r:id="rId11"/>
    <p:sldId id="342" r:id="rId12"/>
    <p:sldId id="345" r:id="rId13"/>
    <p:sldId id="347" r:id="rId14"/>
    <p:sldId id="348" r:id="rId15"/>
    <p:sldId id="349" r:id="rId16"/>
    <p:sldId id="274" r:id="rId17"/>
    <p:sldId id="366" r:id="rId18"/>
    <p:sldId id="368" r:id="rId19"/>
    <p:sldId id="369" r:id="rId20"/>
    <p:sldId id="371" r:id="rId21"/>
    <p:sldId id="372" r:id="rId22"/>
    <p:sldId id="257" r:id="rId23"/>
    <p:sldId id="367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7DFF"/>
    <a:srgbClr val="0032A2"/>
    <a:srgbClr val="FFA5A5"/>
    <a:srgbClr val="FE5258"/>
    <a:srgbClr val="FFFFF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TextBox 10"/>
          <p:cNvSpPr txBox="1"/>
          <p:nvPr/>
        </p:nvSpPr>
        <p:spPr>
          <a:xfrm>
            <a:off x="3884930" y="2543810"/>
            <a:ext cx="6334125" cy="690245"/>
          </a:xfrm>
          <a:prstGeom prst="rect">
            <a:avLst/>
          </a:prstGeom>
          <a:noFill/>
          <a:ln w="9525">
            <a:noFill/>
          </a:ln>
        </p:spPr>
        <p:txBody>
          <a:bodyPr wrap="square" lIns="76190" tIns="38095" rIns="76190" bIns="38095" anchor="t">
            <a:spAutoFit/>
          </a:bodyPr>
          <a:p>
            <a:pPr indent="0" eaLnBrk="0" hangingPunct="0"/>
            <a:r>
              <a:rPr lang="zh-CN" altLang="en-US" sz="40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 移动应用界面类型</a:t>
            </a:r>
            <a:endParaRPr lang="zh-CN" altLang="en-US" sz="4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2"/>
          <p:cNvSpPr txBox="1"/>
          <p:nvPr/>
        </p:nvSpPr>
        <p:spPr>
          <a:xfrm>
            <a:off x="1465580" y="1706880"/>
            <a:ext cx="4676775" cy="1070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fontAlgn="auto" hangingPunct="0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 altLang="en-US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、宫格式</a:t>
            </a:r>
            <a:endParaRPr lang="zh-CN" altLang="en-US" sz="1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zh-CN" altLang="en-US" sz="2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4135" y="62865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 eaLnBrk="0" hangingPunct="0">
              <a:buFont typeface="Arial" panose="020B0604020202090204" pitchFamily="34" charset="0"/>
              <a:buNone/>
            </a:pPr>
            <a:r>
              <a:rPr lang="en-US" altLang="zh-CN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一览界面的类型</a:t>
            </a:r>
            <a:endParaRPr lang="zh-CN" altLang="en-US" sz="2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7475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7220" y="850900"/>
            <a:ext cx="2897505" cy="5156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2"/>
          <p:cNvSpPr txBox="1"/>
          <p:nvPr/>
        </p:nvSpPr>
        <p:spPr>
          <a:xfrm>
            <a:off x="1465580" y="1706880"/>
            <a:ext cx="4676775" cy="1070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fontAlgn="auto" hangingPunct="0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、时间轴式</a:t>
            </a:r>
            <a:endParaRPr lang="zh-CN" altLang="en-US" sz="1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zh-CN" altLang="en-US" sz="2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4135" y="62865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 eaLnBrk="0" hangingPunct="0">
              <a:buFont typeface="Arial" panose="020B0604020202090204" pitchFamily="34" charset="0"/>
              <a:buNone/>
            </a:pPr>
            <a:r>
              <a:rPr lang="en-US" altLang="zh-CN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一览界面的类型</a:t>
            </a:r>
            <a:endParaRPr lang="zh-CN" altLang="en-US" sz="2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1515" y="1089025"/>
            <a:ext cx="2919095" cy="52012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-9052" t="9202" r="-4275" b="9383"/>
          <a:stretch>
            <a:fillRect/>
          </a:stretch>
        </p:blipFill>
        <p:spPr>
          <a:xfrm>
            <a:off x="5346065" y="252730"/>
            <a:ext cx="5739765" cy="65678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413828" y="401320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sz="2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六、详细信息界面</a:t>
            </a:r>
            <a:endParaRPr lang="zh-CN" altLang="en-US" sz="2800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1414145" y="1480185"/>
            <a:ext cx="4789170" cy="3030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概念</a:t>
            </a:r>
            <a:endParaRPr lang="zh-CN" altLang="en-US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电商、社交、门户网站、新闻类APP涉及的内容较多，因此诞生了详细信息界面。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  详细信息界面用于显示特定条目的详细信息，在界面层级当中的位置比较深，也是很多用户希望访问的目标界面。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1203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0628" y="10160"/>
            <a:ext cx="3821112" cy="678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/>
          <p:nvPr/>
        </p:nvSpPr>
        <p:spPr>
          <a:xfrm>
            <a:off x="1211580" y="2277110"/>
            <a:ext cx="350583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因此在设计详细信息界面的时候需要突出主体，界面必须精心布置。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885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3580" y="175895"/>
            <a:ext cx="3757295" cy="66821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413828" y="40132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sz="2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七、跳转界面</a:t>
            </a:r>
            <a:endParaRPr lang="zh-CN" altLang="en-US" sz="2800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2155825" y="2470150"/>
            <a:ext cx="725868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与PC端相比较，智能手机额屏幕尺寸较小，因此在设计的时候要考虑到用户的体验，考虑到各个界面的不同分工，以及如何实现跳转，因而跳转界面关注的是功能与整体结构之间的跳转。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678" y="1182350"/>
            <a:ext cx="2341484" cy="4234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011" y="1182350"/>
            <a:ext cx="2380475" cy="42340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366" y="1113002"/>
            <a:ext cx="2419463" cy="430341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044746" y="5691565"/>
            <a:ext cx="659130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顶层界面           </a:t>
            </a:r>
            <a:r>
              <a:rPr kumimoji="1"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1"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90204" pitchFamily="34" charset="0"/>
                <a:ea typeface="黑体" panose="02010609060101010101" charset="-122"/>
              </a:rPr>
              <a:t>→</a:t>
            </a:r>
            <a:r>
              <a:rPr kumimoji="1"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         </a:t>
            </a:r>
            <a:r>
              <a:rPr kumimoji="1"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跳转界面</a:t>
            </a:r>
            <a:r>
              <a:rPr kumimoji="1"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kumimoji="1"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kumimoji="1"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90204" pitchFamily="34" charset="0"/>
                <a:ea typeface="黑体" panose="02010609060101010101" charset="-122"/>
                <a:sym typeface="+mn-ea"/>
              </a:rPr>
              <a:t>→</a:t>
            </a:r>
            <a:r>
              <a:rPr kumimoji="1"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kumimoji="1"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       详情界面</a:t>
            </a:r>
            <a:endParaRPr kumimoji="1"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 descr="屏幕快照 2019-12-10 下午3.01.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1795" y="6162040"/>
            <a:ext cx="7233285" cy="41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413828" y="401320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sz="2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八、空状态界面</a:t>
            </a:r>
            <a:endParaRPr lang="zh-CN" altLang="en-US" sz="2800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2419985" y="2430780"/>
            <a:ext cx="7746365" cy="1306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空状态，顾名思义就是空白的状态，比如说：一个新闻的列表中没有新闻，这个时候列表就是空的，用户打开之后看到的就是白惨惨的一片。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413828" y="401320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sz="2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八、空状态界面</a:t>
            </a:r>
            <a:endParaRPr lang="zh-CN" altLang="en-US" sz="2800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1414145" y="1480185"/>
            <a:ext cx="4789170" cy="2430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一、新用户初体验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应用在初次加载时留给用户的第一印象是非常重要的。用户的天性是变化莫测的，尤其是在与产品初次互动的短暂时间内，而初体验中，用户接触最多的，恰恰是空状态页面。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9205" y="1417320"/>
            <a:ext cx="3274695" cy="43103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/>
          <p:nvPr/>
        </p:nvSpPr>
        <p:spPr>
          <a:xfrm>
            <a:off x="1109345" y="1287145"/>
            <a:ext cx="47891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二、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用户清空数据</a:t>
            </a:r>
            <a:endParaRPr lang="zh-CN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一种为用户主动操作，例如删除或清空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一种为系统自动操作，例如回收站的自动清理功能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lang="zh-CN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 descr="timg (1)"/>
          <p:cNvPicPr>
            <a:picLocks noChangeAspect="1"/>
          </p:cNvPicPr>
          <p:nvPr/>
        </p:nvPicPr>
        <p:blipFill>
          <a:blip r:embed="rId1"/>
          <a:srcRect l="37258" r="37381"/>
          <a:stretch>
            <a:fillRect/>
          </a:stretch>
        </p:blipFill>
        <p:spPr>
          <a:xfrm>
            <a:off x="7930515" y="-43815"/>
            <a:ext cx="3131820" cy="69449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413828" y="401320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sz="2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八、空状态界面</a:t>
            </a:r>
            <a:endParaRPr lang="zh-CN" altLang="en-US" sz="2800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1414145" y="1480185"/>
            <a:ext cx="4789170" cy="278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eaLnBrk="0" hangingPunct="0">
              <a:lnSpc>
                <a:spcPts val="3000"/>
              </a:lnSpc>
              <a:buNone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三、错误状态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hangingPunct="0">
              <a:lnSpc>
                <a:spcPts val="3000"/>
              </a:lnSpc>
              <a:buNone/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hangingPunct="0">
              <a:lnSpc>
                <a:spcPts val="3000"/>
              </a:lnSpc>
              <a:buNone/>
            </a:pPr>
            <a:r>
              <a:rPr 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 alt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系统错误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hangingPunct="0">
              <a:lnSpc>
                <a:spcPts val="3000"/>
              </a:lnSpc>
              <a:buNone/>
            </a:pP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网络未连接、系统维护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fontAlgn="auto" hangingPunct="0">
              <a:lnSpc>
                <a:spcPts val="3000"/>
              </a:lnSpc>
              <a:buNone/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fontAlgn="auto" hangingPunct="0">
              <a:lnSpc>
                <a:spcPts val="3000"/>
              </a:lnSpc>
              <a:buNone/>
            </a:pP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提供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更具亲和力的内容，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让用户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感知到当前的状况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是可控的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，从而放松下来。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0225" y="473710"/>
            <a:ext cx="3325495" cy="59112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3"/>
          <p:cNvSpPr txBox="1"/>
          <p:nvPr/>
        </p:nvSpPr>
        <p:spPr>
          <a:xfrm>
            <a:off x="4339908" y="1174750"/>
            <a:ext cx="7356475" cy="35274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285750" indent="-285750" eaLnBrk="0" hangingPunct="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2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一、启动界面</a:t>
            </a:r>
            <a:endParaRPr lang="en-US" altLang="zh-CN" sz="22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 eaLnBrk="0" hangingPunct="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2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二、引导界面</a:t>
            </a:r>
            <a:r>
              <a:rPr lang="en-US" altLang="zh-CN" sz="22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22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过场界面</a:t>
            </a:r>
            <a:endParaRPr lang="en-US" altLang="zh-CN" sz="22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 eaLnBrk="0" hangingPunct="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2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三、注册</a:t>
            </a:r>
            <a:r>
              <a:rPr lang="en-US" altLang="zh-CN" sz="22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en-US" sz="22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登陆界面</a:t>
            </a:r>
            <a:endParaRPr lang="en-US" altLang="zh-CN" sz="22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 eaLnBrk="0" hangingPunct="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200" b="1">
                <a:solidFill>
                  <a:srgbClr val="FE525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四、顶层界面</a:t>
            </a:r>
            <a:endParaRPr lang="en-US" altLang="zh-CN" sz="2200" b="1">
              <a:solidFill>
                <a:srgbClr val="FE5258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 eaLnBrk="0" hangingPunct="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200" b="1">
                <a:solidFill>
                  <a:srgbClr val="FE525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五、一览界面</a:t>
            </a:r>
            <a:endParaRPr lang="en-US" altLang="zh-CN" sz="2200" b="1">
              <a:solidFill>
                <a:srgbClr val="FE5258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 eaLnBrk="0" hangingPunct="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200" b="1">
                <a:solidFill>
                  <a:srgbClr val="FE525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六、详细信息界面</a:t>
            </a:r>
            <a:endParaRPr lang="zh-CN" altLang="en-US" sz="2200" b="1">
              <a:solidFill>
                <a:srgbClr val="FE5258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 eaLnBrk="0" hangingPunct="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200" b="1">
                <a:solidFill>
                  <a:srgbClr val="FE525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七、跳转界面</a:t>
            </a:r>
            <a:r>
              <a:rPr lang="en-US" altLang="zh-CN" sz="2200" b="1">
                <a:solidFill>
                  <a:srgbClr val="FE525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2200" b="1">
              <a:solidFill>
                <a:srgbClr val="FE5258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 eaLnBrk="0" hangingPunct="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200" b="1">
                <a:solidFill>
                  <a:srgbClr val="FE525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八、空状态界面</a:t>
            </a:r>
            <a:endParaRPr lang="zh-CN" altLang="zh-CN" sz="2200">
              <a:solidFill>
                <a:srgbClr val="FE5258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413828" y="401320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sz="2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八、空状态界面</a:t>
            </a:r>
            <a:endParaRPr lang="zh-CN" altLang="en-US" sz="2800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1216025" y="1906905"/>
            <a:ext cx="505650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 eaLnBrk="0" fontAlgn="auto" hangingPunct="0">
              <a:lnSpc>
                <a:spcPts val="3000"/>
              </a:lnSpc>
              <a:buNone/>
            </a:pPr>
            <a:r>
              <a:rPr 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用户操作失误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fontAlgn="auto" hangingPunct="0">
              <a:lnSpc>
                <a:spcPts val="3000"/>
              </a:lnSpc>
              <a:buNone/>
            </a:pP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上传格式错误，页面打开错误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fontAlgn="auto" hangingPunct="0">
              <a:lnSpc>
                <a:spcPts val="3000"/>
              </a:lnSpc>
              <a:buNone/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fontAlgn="auto" hangingPunct="0">
              <a:lnSpc>
                <a:spcPts val="3000"/>
              </a:lnSpc>
              <a:buNone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弱化用户负面情绪，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降低他们对坏状况的感知。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fontAlgn="auto" hangingPunct="0">
              <a:lnSpc>
                <a:spcPts val="3000"/>
              </a:lnSpc>
              <a:buNone/>
            </a:pPr>
            <a:endParaRPr dirty="0"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29383" t="24870" r="29691" b="24259"/>
          <a:stretch>
            <a:fillRect/>
          </a:stretch>
        </p:blipFill>
        <p:spPr>
          <a:xfrm>
            <a:off x="8627110" y="704850"/>
            <a:ext cx="2675890" cy="48044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276475" y="1477645"/>
            <a:ext cx="783463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0" hangingPunct="0">
              <a:lnSpc>
                <a:spcPts val="3000"/>
              </a:lnSpc>
              <a:buNone/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hangingPunct="0">
              <a:lnSpc>
                <a:spcPts val="3000"/>
              </a:lnSpc>
              <a:buNone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其实，无论产品是否需要网络连接，我们都要留意那些用户无法获取任何内容的状态，给用户某种形式的反馈。我们进一步将空状态的设计内容抽象为三条简单的原则：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hangingPunct="0">
              <a:lnSpc>
                <a:spcPts val="3000"/>
              </a:lnSpc>
              <a:buNone/>
            </a:pP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hangingPunct="0">
              <a:lnSpc>
                <a:spcPts val="3000"/>
              </a:lnSpc>
              <a:buNone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1、没有数据时，引导用户创建内容。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hangingPunct="0">
              <a:lnSpc>
                <a:spcPts val="3000"/>
              </a:lnSpc>
              <a:buNone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2、清空数据时，给予反馈。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0" hangingPunct="0">
              <a:lnSpc>
                <a:spcPts val="3000"/>
              </a:lnSpc>
              <a:buNone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3、发生错误时，弱化用户负面感受。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34235" y="1859915"/>
            <a:ext cx="8977630" cy="2722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eaLnBrk="0" hangingPunct="0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zh-CN" altLang="en-US" sz="2800">
                <a:solidFill>
                  <a:srgbClr val="7F7F7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课堂小结：</a:t>
            </a:r>
            <a:endParaRPr lang="zh-CN" altLang="en-US" sz="2800">
              <a:solidFill>
                <a:srgbClr val="7F7F7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eaLnBrk="0" hangingPunct="0">
              <a:lnSpc>
                <a:spcPct val="150000"/>
              </a:lnSpc>
              <a:buFont typeface="Arial" panose="020B0604020202090204" pitchFamily="34" charset="0"/>
              <a:buNone/>
            </a:pPr>
            <a:endParaRPr lang="zh-CN" altLang="en-US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eaLnBrk="0" hangingPunct="0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zh-CN" altLang="en-US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移动设备界面类型：顶层界面、一览界面、详细信息界面、跳转界面、空状态界面</a:t>
            </a:r>
            <a:endParaRPr lang="zh-CN" altLang="en-US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lang="zh-CN" altLang="en-US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lang="zh-CN" altLang="en-US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endParaRPr lang="zh-CN" altLang="en-US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413828" y="401320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sz="2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四、顶层界面设计</a:t>
            </a:r>
            <a:endParaRPr lang="zh-CN" altLang="en-US" sz="2800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1506855" y="1468755"/>
            <a:ext cx="4659630" cy="2722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概念</a:t>
            </a:r>
            <a:endParaRPr lang="zh-CN" altLang="en-US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顶层界面用于显示各种各样的信息，并通过导航功能将其与其他界面关联起来。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2420" y="398780"/>
            <a:ext cx="3407410" cy="6059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2"/>
          <p:cNvSpPr txBox="1"/>
          <p:nvPr/>
        </p:nvSpPr>
        <p:spPr>
          <a:xfrm>
            <a:off x="1465580" y="1706880"/>
            <a:ext cx="4676775" cy="1481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fontAlgn="auto" hangingPunct="0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 altLang="en-US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、门户界面</a:t>
            </a:r>
            <a:endParaRPr lang="en-US" altLang="zh-CN" sz="28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fontAlgn="auto" hangingPunct="0">
              <a:lnSpc>
                <a:spcPts val="2400"/>
              </a:lnSpc>
              <a:spcAft>
                <a:spcPts val="800"/>
              </a:spcAft>
            </a:pPr>
            <a:endParaRPr lang="zh-CN" altLang="en-US" sz="1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zh-CN" altLang="en-US" sz="2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4135" y="62865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 eaLnBrk="0" hangingPunct="0">
              <a:buFont typeface="Arial" panose="020B0604020202090204" pitchFamily="34" charset="0"/>
              <a:buNone/>
            </a:pPr>
            <a:r>
              <a:rPr lang="en-US" altLang="zh-CN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顶层界面的类型</a:t>
            </a:r>
            <a:endParaRPr lang="zh-CN" altLang="en-US" sz="2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6" name="officeArt object"/>
          <p:cNvPicPr/>
          <p:nvPr/>
        </p:nvPicPr>
        <p:blipFill>
          <a:blip r:embed="rId1"/>
          <a:stretch>
            <a:fillRect/>
          </a:stretch>
        </p:blipFill>
        <p:spPr>
          <a:xfrm>
            <a:off x="5474335" y="404495"/>
            <a:ext cx="3051175" cy="5427345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pic>
        <p:nvPicPr>
          <p:cNvPr id="17" name="officeArt object"/>
          <p:cNvPicPr/>
          <p:nvPr/>
        </p:nvPicPr>
        <p:blipFill>
          <a:blip r:embed="rId2"/>
          <a:stretch>
            <a:fillRect/>
          </a:stretch>
        </p:blipFill>
        <p:spPr>
          <a:xfrm>
            <a:off x="8963660" y="404495"/>
            <a:ext cx="3051175" cy="5427345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5" name="文本框 4"/>
          <p:cNvSpPr txBox="1"/>
          <p:nvPr/>
        </p:nvSpPr>
        <p:spPr>
          <a:xfrm>
            <a:off x="6567805" y="6075045"/>
            <a:ext cx="7924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新浪首页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60330" y="6075045"/>
            <a:ext cx="7162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BBC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首页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2"/>
          <p:cNvSpPr txBox="1"/>
          <p:nvPr/>
        </p:nvSpPr>
        <p:spPr>
          <a:xfrm>
            <a:off x="1465580" y="1706880"/>
            <a:ext cx="4676775" cy="1481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fontAlgn="auto" hangingPunct="0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、用户信息界面</a:t>
            </a:r>
            <a:endParaRPr lang="en-US" altLang="zh-CN" sz="28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fontAlgn="auto" hangingPunct="0">
              <a:lnSpc>
                <a:spcPts val="2400"/>
              </a:lnSpc>
              <a:spcAft>
                <a:spcPts val="800"/>
              </a:spcAft>
            </a:pPr>
            <a:endParaRPr lang="zh-CN" altLang="en-US" sz="1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zh-CN" altLang="en-US" sz="2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4135" y="62865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 eaLnBrk="0" hangingPunct="0">
              <a:buFont typeface="Arial" panose="020B0604020202090204" pitchFamily="34" charset="0"/>
              <a:buNone/>
            </a:pPr>
            <a:r>
              <a:rPr lang="en-US" altLang="zh-CN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顶层界面的类型</a:t>
            </a:r>
            <a:endParaRPr lang="zh-CN" altLang="en-US" sz="2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8" name="officeArt object"/>
          <p:cNvPicPr/>
          <p:nvPr/>
        </p:nvPicPr>
        <p:blipFill>
          <a:blip r:embed="rId1"/>
          <a:stretch>
            <a:fillRect/>
          </a:stretch>
        </p:blipFill>
        <p:spPr>
          <a:xfrm>
            <a:off x="5246370" y="591820"/>
            <a:ext cx="2829560" cy="5033645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pic>
        <p:nvPicPr>
          <p:cNvPr id="19" name="officeArt object"/>
          <p:cNvPicPr/>
          <p:nvPr/>
        </p:nvPicPr>
        <p:blipFill>
          <a:blip r:embed="rId2"/>
          <a:stretch>
            <a:fillRect/>
          </a:stretch>
        </p:blipFill>
        <p:spPr>
          <a:xfrm>
            <a:off x="8644890" y="591820"/>
            <a:ext cx="2829560" cy="5033645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6" name="文本框 5"/>
          <p:cNvSpPr txBox="1"/>
          <p:nvPr/>
        </p:nvSpPr>
        <p:spPr>
          <a:xfrm>
            <a:off x="5720080" y="6085205"/>
            <a:ext cx="17830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F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acebook 用户信息界面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62720" y="6085205"/>
            <a:ext cx="18592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I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nstagram 用户信息界面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2"/>
          <p:cNvSpPr txBox="1"/>
          <p:nvPr/>
        </p:nvSpPr>
        <p:spPr>
          <a:xfrm>
            <a:off x="1465580" y="1706880"/>
            <a:ext cx="4676775" cy="1481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fontAlgn="auto" hangingPunct="0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r>
              <a:rPr lang="zh-CN" altLang="en-US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、电商界面</a:t>
            </a:r>
            <a:endParaRPr lang="en-US" altLang="zh-CN" sz="28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fontAlgn="auto" hangingPunct="0">
              <a:lnSpc>
                <a:spcPts val="2400"/>
              </a:lnSpc>
              <a:spcAft>
                <a:spcPts val="800"/>
              </a:spcAft>
            </a:pPr>
            <a:endParaRPr lang="zh-CN" altLang="en-US" sz="1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zh-CN" altLang="en-US" sz="2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4135" y="62865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 eaLnBrk="0" hangingPunct="0">
              <a:buFont typeface="Arial" panose="020B0604020202090204" pitchFamily="34" charset="0"/>
              <a:buNone/>
            </a:pPr>
            <a:r>
              <a:rPr lang="en-US" altLang="zh-CN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顶层界面的类型</a:t>
            </a:r>
            <a:endParaRPr lang="zh-CN" altLang="en-US" sz="2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6" name="officeArt object"/>
          <p:cNvPicPr/>
          <p:nvPr/>
        </p:nvPicPr>
        <p:blipFill>
          <a:blip r:embed="rId1"/>
          <a:stretch>
            <a:fillRect/>
          </a:stretch>
        </p:blipFill>
        <p:spPr>
          <a:xfrm>
            <a:off x="5114091" y="502647"/>
            <a:ext cx="2879725" cy="5122545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pic>
        <p:nvPicPr>
          <p:cNvPr id="17" name="officeArt object"/>
          <p:cNvPicPr/>
          <p:nvPr/>
        </p:nvPicPr>
        <p:blipFill>
          <a:blip r:embed="rId2"/>
          <a:stretch>
            <a:fillRect/>
          </a:stretch>
        </p:blipFill>
        <p:spPr>
          <a:xfrm>
            <a:off x="8386656" y="496811"/>
            <a:ext cx="2879725" cy="5122545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6" name="文本框 5"/>
          <p:cNvSpPr txBox="1"/>
          <p:nvPr/>
        </p:nvSpPr>
        <p:spPr>
          <a:xfrm>
            <a:off x="6350000" y="5919470"/>
            <a:ext cx="4876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淘宝</a:t>
            </a:r>
            <a:endParaRPr sz="12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06585" y="5919470"/>
            <a:ext cx="6400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亚马逊</a:t>
            </a:r>
            <a:endParaRPr lang="zh-CN" sz="12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2"/>
          <p:cNvSpPr txBox="1"/>
          <p:nvPr/>
        </p:nvSpPr>
        <p:spPr>
          <a:xfrm>
            <a:off x="1465580" y="1706880"/>
            <a:ext cx="4676775" cy="14814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fontAlgn="auto" hangingPunct="0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D</a:t>
            </a:r>
            <a:r>
              <a:rPr lang="zh-CN" altLang="en-US" sz="1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、企业界面</a:t>
            </a:r>
            <a:endParaRPr lang="en-US" altLang="zh-CN" sz="28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fontAlgn="auto" hangingPunct="0">
              <a:lnSpc>
                <a:spcPts val="2400"/>
              </a:lnSpc>
              <a:spcAft>
                <a:spcPts val="800"/>
              </a:spcAft>
            </a:pPr>
            <a:endParaRPr lang="zh-CN" altLang="en-US" sz="18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zh-CN" altLang="en-US" sz="20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4135" y="62865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 eaLnBrk="0" hangingPunct="0">
              <a:buFont typeface="Arial" panose="020B0604020202090204" pitchFamily="34" charset="0"/>
              <a:buNone/>
            </a:pPr>
            <a:r>
              <a:rPr lang="en-US" altLang="zh-CN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顶层界面的类型</a:t>
            </a:r>
            <a:endParaRPr lang="zh-CN" altLang="en-US" sz="24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5597"/>
          <a:stretch>
            <a:fillRect/>
          </a:stretch>
        </p:blipFill>
        <p:spPr>
          <a:xfrm>
            <a:off x="6819265" y="488950"/>
            <a:ext cx="3134360" cy="58807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90205" y="6178550"/>
            <a:ext cx="7924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索尼界面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6110" y="191770"/>
            <a:ext cx="3207385" cy="5704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7355" y="191770"/>
            <a:ext cx="3198495" cy="56870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75910" y="6240780"/>
            <a:ext cx="9448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QQ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音乐首页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11665" y="6240780"/>
            <a:ext cx="7924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站酷首页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8010" y="1854835"/>
            <a:ext cx="279717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eaLnBrk="0" fontAlgn="auto" hangingPunct="0">
              <a:lnSpc>
                <a:spcPts val="3000"/>
              </a:lnSpc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由于顶层界面往往包含各种各样不同的UI组件，因此在设计时应当合理考虑界面的布局，除此之外，还要考虑到如何传递服务的品牌形象。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413828" y="401320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l" eaLnBrk="0" hangingPunct="0"/>
            <a:r>
              <a:rPr lang="zh-CN" altLang="en-US" sz="2800" dirty="0">
                <a:solidFill>
                  <a:srgbClr val="217DFF"/>
                </a:solidFill>
                <a:latin typeface="黑体" panose="02010609060101010101" charset="-122"/>
                <a:ea typeface="黑体" panose="02010609060101010101" charset="-122"/>
              </a:rPr>
              <a:t>五、一览界面设计</a:t>
            </a:r>
            <a:endParaRPr lang="zh-CN" altLang="en-US" sz="2800" dirty="0">
              <a:solidFill>
                <a:srgbClr val="217D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1414145" y="1480185"/>
            <a:ext cx="478917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概念</a:t>
            </a:r>
            <a:endParaRPr lang="zh-CN" altLang="en-US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just" eaLnBrk="0" fontAlgn="auto" hangingPunct="0">
              <a:lnSpc>
                <a:spcPts val="3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一览界面用于连续显示所有相关内容，是一种常用的界面模式，用户往往需要在一览界面中搜索需要的相关信息，因此该界面往往包含列表类的UI组件。</a:t>
            </a:r>
            <a:endParaRPr dirty="0">
              <a:latin typeface="黑体" panose="02010609060101010101" charset="-122"/>
              <a:ea typeface="黑体" panose="02010609060101010101" charset="-122"/>
            </a:endParaRPr>
          </a:p>
          <a:p>
            <a:pPr indent="0" eaLnBrk="0" hangingPunct="0">
              <a:lnSpc>
                <a:spcPct val="150000"/>
              </a:lnSpc>
            </a:pPr>
            <a:endParaRPr lang="en-US" altLang="zh-CN" sz="2000" dirty="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8131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5" y="153035"/>
            <a:ext cx="3538220" cy="6296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1213</Words>
  <Application>WPS 文字</Application>
  <PresentationFormat>宽屏</PresentationFormat>
  <Paragraphs>143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方正书宋_GBK</vt:lpstr>
      <vt:lpstr>Wingdings</vt:lpstr>
      <vt:lpstr>黑体</vt:lpstr>
      <vt:lpstr>微软雅黑</vt:lpstr>
      <vt:lpstr>宋体</vt:lpstr>
      <vt:lpstr>Arial Unicode MS</vt:lpstr>
      <vt:lpstr>Calibri Light</vt:lpstr>
      <vt:lpstr>Helvetica Neue</vt:lpstr>
      <vt:lpstr>Calibri</vt:lpstr>
      <vt:lpstr>汉仪书宋二KW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liyueyi</dc:creator>
  <cp:lastModifiedBy>liyueyi</cp:lastModifiedBy>
  <cp:revision>80</cp:revision>
  <dcterms:created xsi:type="dcterms:W3CDTF">2020-01-12T13:40:54Z</dcterms:created>
  <dcterms:modified xsi:type="dcterms:W3CDTF">2020-01-12T13:40:54Z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