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92" r:id="rId3"/>
    <p:sldId id="293" r:id="rId5"/>
    <p:sldId id="298" r:id="rId6"/>
    <p:sldId id="317" r:id="rId7"/>
    <p:sldId id="287" r:id="rId8"/>
    <p:sldId id="278" r:id="rId9"/>
    <p:sldId id="308" r:id="rId10"/>
    <p:sldId id="309" r:id="rId11"/>
    <p:sldId id="310" r:id="rId12"/>
    <p:sldId id="311" r:id="rId13"/>
    <p:sldId id="312" r:id="rId14"/>
    <p:sldId id="313" r:id="rId15"/>
    <p:sldId id="288" r:id="rId16"/>
    <p:sldId id="314" r:id="rId17"/>
    <p:sldId id="319" r:id="rId18"/>
    <p:sldId id="315" r:id="rId19"/>
    <p:sldId id="316" r:id="rId20"/>
    <p:sldId id="318" r:id="rId21"/>
    <p:sldId id="306" r:id="rId22"/>
  </p:sldIdLst>
  <p:sldSz cx="9144000" cy="514477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EFEF"/>
    <a:srgbClr val="123E61"/>
    <a:srgbClr val="14436A"/>
    <a:srgbClr val="A6A6A6"/>
    <a:srgbClr val="0B25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25" d="100"/>
          <a:sy n="125" d="100"/>
        </p:scale>
        <p:origin x="-192" y="-152"/>
      </p:cViewPr>
      <p:guideLst>
        <p:guide orient="horz" pos="1660"/>
        <p:guide pos="289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74" d="100"/>
        <a:sy n="174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8A863E-D442-44F9-9BD6-E000583DFC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9AA98F-6474-4A59-A3C8-82662F36626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9AA98F-6474-4A59-A3C8-82662F3662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23211-66F3-4E52-BE2E-D8A9E8DA1D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313"/>
            <a:ext cx="7772400" cy="110285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5550"/>
            <a:ext cx="6400800" cy="131485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ED60E-3B8D-47C1-9682-1C12509BF9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B006D-818D-47B3-9EBE-C5AB269A1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ipple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ED60E-3B8D-47C1-9682-1C12509BF9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B006D-818D-47B3-9EBE-C5AB269A1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ipple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829"/>
            <a:ext cx="2057400" cy="329309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829"/>
            <a:ext cx="6019800" cy="329309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ED60E-3B8D-47C1-9682-1C12509BF9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B006D-818D-47B3-9EBE-C5AB269A1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ipple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8735"/>
            <a:ext cx="2133600" cy="27392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8735"/>
            <a:ext cx="2895600" cy="27392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86119" y="4788104"/>
            <a:ext cx="410853" cy="273929"/>
          </a:xfrm>
          <a:prstGeom prst="rect">
            <a:avLst/>
          </a:prstGeom>
        </p:spPr>
        <p:txBody>
          <a:bodyPr/>
          <a:lstStyle/>
          <a:p>
            <a:fld id="{ECB62A96-75BD-4D1B-A9DE-49026C62D5F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ipple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ipple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ipple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ipple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ipple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ipple/>
      </p:transition>
    </mc:Choice>
    <mc:Fallback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3048000" y="331573"/>
            <a:ext cx="3276600" cy="2313387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2966029" y="2851969"/>
            <a:ext cx="3383973" cy="323935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15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  <a:endParaRPr lang="es-ES_tradnl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2966029" y="3289953"/>
            <a:ext cx="3383973" cy="17139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35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2981376" y="3614484"/>
            <a:ext cx="3366029" cy="1153007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ED60E-3B8D-47C1-9682-1C12509BF9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B006D-818D-47B3-9EBE-C5AB269A1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ipple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6196"/>
            <a:ext cx="7772400" cy="102187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708"/>
            <a:ext cx="7772400" cy="112548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ED60E-3B8D-47C1-9682-1C12509BF9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B006D-818D-47B3-9EBE-C5AB269A1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ipple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391"/>
            <a:ext cx="4038600" cy="254753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391"/>
            <a:ext cx="4038600" cy="254753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ED60E-3B8D-47C1-9682-1C12509BF9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B006D-818D-47B3-9EBE-C5AB269A1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ipple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42"/>
            <a:ext cx="8229600" cy="857515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690"/>
            <a:ext cx="4040188" cy="47997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660"/>
            <a:ext cx="4040188" cy="29643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690"/>
            <a:ext cx="4041775" cy="47997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660"/>
            <a:ext cx="4041775" cy="29643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ED60E-3B8D-47C1-9682-1C12509BF9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B006D-818D-47B3-9EBE-C5AB269A1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ipple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ED60E-3B8D-47C1-9682-1C12509BF9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B006D-818D-47B3-9EBE-C5AB269A1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ipple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ED60E-3B8D-47C1-9682-1C12509BF9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B006D-818D-47B3-9EBE-C5AB269A17AF}" type="slidenum">
              <a:rPr lang="zh-CN" altLang="en-US" smtClean="0"/>
            </a:fld>
            <a:endParaRPr lang="zh-CN" altLang="en-US"/>
          </a:p>
        </p:txBody>
      </p:sp>
      <p:sp>
        <p:nvSpPr>
          <p:cNvPr id="5" name="文本框 9"/>
          <p:cNvSpPr txBox="1"/>
          <p:nvPr userDrawn="1"/>
        </p:nvSpPr>
        <p:spPr>
          <a:xfrm>
            <a:off x="952374" y="230638"/>
            <a:ext cx="1963442" cy="267374"/>
          </a:xfrm>
          <a:prstGeom prst="rect">
            <a:avLst/>
          </a:prstGeom>
          <a:noFill/>
        </p:spPr>
        <p:txBody>
          <a:bodyPr wrap="square" lIns="51428" tIns="25714" rIns="51428" bIns="25714" rtlCol="0">
            <a:spAutoFit/>
          </a:bodyPr>
          <a:lstStyle/>
          <a:p>
            <a:pPr marL="0" lvl="1"/>
            <a:r>
              <a:rPr lang="zh-CN" altLang="en-US" sz="14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图标设计创意思维</a:t>
            </a:r>
            <a:r>
              <a:rPr lang="en-US" altLang="zh-CN" sz="14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4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4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1006366" y="500751"/>
            <a:ext cx="7291077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124"/>
          <p:cNvGrpSpPr/>
          <p:nvPr userDrawn="1"/>
        </p:nvGrpSpPr>
        <p:grpSpPr>
          <a:xfrm>
            <a:off x="8427406" y="344680"/>
            <a:ext cx="193989" cy="175003"/>
            <a:chOff x="3720691" y="2824413"/>
            <a:chExt cx="1341120" cy="1209172"/>
          </a:xfrm>
        </p:grpSpPr>
        <p:sp>
          <p:nvSpPr>
            <p:cNvPr id="8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9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0" name="组合 39"/>
          <p:cNvGrpSpPr/>
          <p:nvPr userDrawn="1"/>
        </p:nvGrpSpPr>
        <p:grpSpPr>
          <a:xfrm>
            <a:off x="431078" y="156138"/>
            <a:ext cx="474113" cy="427710"/>
            <a:chOff x="5446701" y="1360245"/>
            <a:chExt cx="632315" cy="570104"/>
          </a:xfrm>
        </p:grpSpPr>
        <p:sp>
          <p:nvSpPr>
            <p:cNvPr id="14" name="Freeform 5"/>
            <p:cNvSpPr/>
            <p:nvPr/>
          </p:nvSpPr>
          <p:spPr bwMode="auto">
            <a:xfrm rot="1855731">
              <a:off x="5446701" y="1360245"/>
              <a:ext cx="632315" cy="5701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12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chemeClr val="accent1">
                  <a:lumMod val="75000"/>
                </a:schemeClr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sp>
        <p:nvSpPr>
          <p:cNvPr id="15" name="KSO_Shape"/>
          <p:cNvSpPr/>
          <p:nvPr userDrawn="1"/>
        </p:nvSpPr>
        <p:spPr bwMode="auto">
          <a:xfrm>
            <a:off x="536470" y="259077"/>
            <a:ext cx="256877" cy="21846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68571" tIns="34285" rIns="68571" bIns="34285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1C666E"/>
              </a:solidFill>
              <a:latin typeface="方正黑体简体" panose="02010601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851"/>
            <a:ext cx="3008313" cy="87180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851"/>
            <a:ext cx="5111750" cy="439119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658"/>
            <a:ext cx="3008313" cy="351938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ED60E-3B8D-47C1-9682-1C12509BF9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B006D-818D-47B3-9EBE-C5AB269A1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ipple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1561"/>
            <a:ext cx="5486400" cy="42518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723"/>
            <a:ext cx="5486400" cy="308705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6746"/>
            <a:ext cx="5486400" cy="60383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ED60E-3B8D-47C1-9682-1C12509BF9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B006D-818D-47B3-9EBE-C5AB269A1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ipple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1.jpeg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042"/>
            <a:ext cx="8229600" cy="8575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521"/>
            <a:ext cx="8229600" cy="3395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8735"/>
            <a:ext cx="21336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defRPr>
            </a:lvl1pPr>
          </a:lstStyle>
          <a:p>
            <a:fld id="{F49ED60E-3B8D-47C1-9682-1C12509BF99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8735"/>
            <a:ext cx="28956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8735"/>
            <a:ext cx="21336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defRPr>
            </a:lvl1pPr>
          </a:lstStyle>
          <a:p>
            <a:fld id="{A24B006D-818D-47B3-9EBE-C5AB269A17AF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0" y="0"/>
            <a:ext cx="9144000" cy="5145088"/>
          </a:xfrm>
          <a:prstGeom prst="rect">
            <a:avLst/>
          </a:prstGeom>
          <a:gradFill>
            <a:gsLst>
              <a:gs pos="52100">
                <a:srgbClr val="EFEFEF"/>
              </a:gs>
              <a:gs pos="0">
                <a:srgbClr val="EFEFEF"/>
              </a:gs>
              <a:gs pos="100000">
                <a:srgbClr val="EFEFEF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mc:AlternateContent xmlns:mc="http://schemas.openxmlformats.org/markup-compatibility/2006">
    <mc:Choice xmlns:p14="http://schemas.microsoft.com/office/powerpoint/2010/main" Requires="p14">
      <p:transition spd="slow">
        <p14:ripple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方正黑体简体" panose="02010601030101010101" pitchFamily="2" charset="-122"/>
          <a:ea typeface="方正黑体简体" panose="02010601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方正黑体简体" panose="02010601030101010101" pitchFamily="2" charset="-122"/>
          <a:ea typeface="方正黑体简体" panose="02010601030101010101" pitchFamily="2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方正黑体简体" panose="02010601030101010101" pitchFamily="2" charset="-122"/>
          <a:ea typeface="方正黑体简体" panose="02010601030101010101" pitchFamily="2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方正黑体简体" panose="02010601030101010101" pitchFamily="2" charset="-122"/>
          <a:ea typeface="方正黑体简体" panose="02010601030101010101" pitchFamily="2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方正黑体简体" panose="02010601030101010101" pitchFamily="2" charset="-122"/>
          <a:ea typeface="方正黑体简体" panose="02010601030101010101" pitchFamily="2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方正黑体简体" panose="02010601030101010101" pitchFamily="2" charset="-122"/>
          <a:ea typeface="方正黑体简体" panose="02010601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3.png"/><Relationship Id="rId2" Type="http://schemas.microsoft.com/office/2007/relationships/hdphoto" Target="../media/image12.wdp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1.png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3.png"/><Relationship Id="rId2" Type="http://schemas.microsoft.com/office/2007/relationships/hdphoto" Target="../media/image12.wdp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组合 124"/>
          <p:cNvGrpSpPr/>
          <p:nvPr/>
        </p:nvGrpSpPr>
        <p:grpSpPr>
          <a:xfrm>
            <a:off x="6264188" y="3796680"/>
            <a:ext cx="1152128" cy="115232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3" name="同心圆 7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75" name="组合 127"/>
          <p:cNvGrpSpPr/>
          <p:nvPr/>
        </p:nvGrpSpPr>
        <p:grpSpPr>
          <a:xfrm>
            <a:off x="4752020" y="4367240"/>
            <a:ext cx="786092" cy="78622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6" name="同心圆 7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78" name="组合 130"/>
          <p:cNvGrpSpPr/>
          <p:nvPr/>
        </p:nvGrpSpPr>
        <p:grpSpPr>
          <a:xfrm>
            <a:off x="5436689" y="4921761"/>
            <a:ext cx="746998" cy="74712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9" name="同心圆 7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81" name="组合 133"/>
          <p:cNvGrpSpPr/>
          <p:nvPr/>
        </p:nvGrpSpPr>
        <p:grpSpPr>
          <a:xfrm>
            <a:off x="7758789" y="4731882"/>
            <a:ext cx="540868" cy="54096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2" name="同心圆 8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84" name="组合 136"/>
          <p:cNvGrpSpPr/>
          <p:nvPr/>
        </p:nvGrpSpPr>
        <p:grpSpPr>
          <a:xfrm>
            <a:off x="766439" y="5040489"/>
            <a:ext cx="588755" cy="58885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5" name="同心圆 8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87" name="组合 139"/>
          <p:cNvGrpSpPr/>
          <p:nvPr/>
        </p:nvGrpSpPr>
        <p:grpSpPr>
          <a:xfrm>
            <a:off x="3962506" y="4529853"/>
            <a:ext cx="252447" cy="252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8" name="同心圆 8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90" name="组合 142"/>
          <p:cNvGrpSpPr/>
          <p:nvPr/>
        </p:nvGrpSpPr>
        <p:grpSpPr>
          <a:xfrm>
            <a:off x="3181252" y="4327052"/>
            <a:ext cx="528983" cy="5290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1" name="同心圆 9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93" name="组合 145"/>
          <p:cNvGrpSpPr/>
          <p:nvPr/>
        </p:nvGrpSpPr>
        <p:grpSpPr>
          <a:xfrm>
            <a:off x="8325922" y="3796680"/>
            <a:ext cx="1636155" cy="163644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4" name="同心圆 9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96" name="组合 148"/>
          <p:cNvGrpSpPr/>
          <p:nvPr/>
        </p:nvGrpSpPr>
        <p:grpSpPr>
          <a:xfrm>
            <a:off x="4419627" y="4325144"/>
            <a:ext cx="223041" cy="2230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7" name="同心圆 9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99" name="组合 151"/>
          <p:cNvGrpSpPr/>
          <p:nvPr/>
        </p:nvGrpSpPr>
        <p:grpSpPr>
          <a:xfrm>
            <a:off x="1943138" y="4706145"/>
            <a:ext cx="962576" cy="96274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0" name="同心圆 9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392112" y="760412"/>
              <a:ext cx="3825873" cy="3825873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102" name="组合 154"/>
          <p:cNvGrpSpPr/>
          <p:nvPr/>
        </p:nvGrpSpPr>
        <p:grpSpPr>
          <a:xfrm>
            <a:off x="1275194" y="4606645"/>
            <a:ext cx="520102" cy="52019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3" name="同心圆 10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105" name="组合 157"/>
          <p:cNvGrpSpPr/>
          <p:nvPr/>
        </p:nvGrpSpPr>
        <p:grpSpPr>
          <a:xfrm>
            <a:off x="323528" y="3976700"/>
            <a:ext cx="788534" cy="78867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6" name="同心圆 10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108" name="组合 160"/>
          <p:cNvGrpSpPr/>
          <p:nvPr/>
        </p:nvGrpSpPr>
        <p:grpSpPr>
          <a:xfrm>
            <a:off x="117144" y="4738452"/>
            <a:ext cx="158410" cy="15843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9" name="同心圆 10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pic>
        <p:nvPicPr>
          <p:cNvPr id="50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0118" y="880356"/>
            <a:ext cx="1295919" cy="129614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</p:spPr>
      </p:pic>
      <p:pic>
        <p:nvPicPr>
          <p:cNvPr id="51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361" y="880356"/>
            <a:ext cx="1295919" cy="129614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</p:spPr>
      </p:pic>
      <p:pic>
        <p:nvPicPr>
          <p:cNvPr id="52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41" y="880356"/>
            <a:ext cx="1295919" cy="129614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</p:spPr>
      </p:pic>
      <p:pic>
        <p:nvPicPr>
          <p:cNvPr id="53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7634" y="880356"/>
            <a:ext cx="1295919" cy="129614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</p:spPr>
      </p:pic>
      <p:sp>
        <p:nvSpPr>
          <p:cNvPr id="54" name="99         _4"/>
          <p:cNvSpPr/>
          <p:nvPr/>
        </p:nvSpPr>
        <p:spPr>
          <a:xfrm>
            <a:off x="3599892" y="2752564"/>
            <a:ext cx="6862422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手机图标的基本特点及设计的基本原则</a:t>
            </a:r>
            <a:endParaRPr kumimoji="1"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5" name="8      _6"/>
          <p:cNvSpPr txBox="1"/>
          <p:nvPr/>
        </p:nvSpPr>
        <p:spPr>
          <a:xfrm>
            <a:off x="2087724" y="1119027"/>
            <a:ext cx="6650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dirty="0">
                <a:solidFill>
                  <a:srgbClr val="123E6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界</a:t>
            </a:r>
            <a:endParaRPr lang="zh-CN" altLang="en-US" sz="4400" b="1" dirty="0">
              <a:solidFill>
                <a:srgbClr val="123E61"/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ea"/>
              <a:sym typeface="思源黑体旧字形 ExtraLight" panose="020B0200000000000000" pitchFamily="34" charset="-128"/>
            </a:endParaRPr>
          </a:p>
        </p:txBody>
      </p:sp>
      <p:sp>
        <p:nvSpPr>
          <p:cNvPr id="56" name="6        _9"/>
          <p:cNvSpPr txBox="1"/>
          <p:nvPr/>
        </p:nvSpPr>
        <p:spPr>
          <a:xfrm>
            <a:off x="4736506" y="1119027"/>
            <a:ext cx="6650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dirty="0" smtClean="0">
                <a:solidFill>
                  <a:srgbClr val="123E6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设</a:t>
            </a:r>
            <a:endParaRPr lang="zh-CN" altLang="en-US" sz="4400" b="1" dirty="0">
              <a:solidFill>
                <a:srgbClr val="123E61"/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ea"/>
              <a:sym typeface="思源黑体旧字形 ExtraLight" panose="020B0200000000000000" pitchFamily="34" charset="-128"/>
            </a:endParaRPr>
          </a:p>
        </p:txBody>
      </p:sp>
      <p:sp>
        <p:nvSpPr>
          <p:cNvPr id="57" name="4       _11"/>
          <p:cNvSpPr txBox="1"/>
          <p:nvPr/>
        </p:nvSpPr>
        <p:spPr>
          <a:xfrm>
            <a:off x="6057705" y="1155031"/>
            <a:ext cx="6650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dirty="0" smtClean="0">
                <a:solidFill>
                  <a:srgbClr val="123E6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计</a:t>
            </a:r>
            <a:endParaRPr lang="zh-CN" altLang="en-US" sz="4400" b="1" dirty="0">
              <a:solidFill>
                <a:srgbClr val="123E61"/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ea"/>
              <a:sym typeface="思源黑体旧字形 ExtraLight" panose="020B0200000000000000" pitchFamily="34" charset="-128"/>
            </a:endParaRPr>
          </a:p>
        </p:txBody>
      </p:sp>
      <p:sp>
        <p:nvSpPr>
          <p:cNvPr id="58" name="8      _6"/>
          <p:cNvSpPr txBox="1"/>
          <p:nvPr/>
        </p:nvSpPr>
        <p:spPr>
          <a:xfrm>
            <a:off x="3419872" y="1119027"/>
            <a:ext cx="6650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dirty="0" smtClean="0">
                <a:solidFill>
                  <a:srgbClr val="123E6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面</a:t>
            </a:r>
            <a:endParaRPr lang="zh-CN" altLang="en-US" sz="4400" b="1" dirty="0">
              <a:solidFill>
                <a:srgbClr val="123E61"/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ea"/>
              <a:sym typeface="思源黑体旧字形 ExtraLight" panose="020B0200000000000000" pitchFamily="34" charset="-12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101541333803_.pic.jpg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098" y="808348"/>
            <a:ext cx="2095586" cy="3859248"/>
          </a:xfrm>
          <a:prstGeom prst="rect">
            <a:avLst/>
          </a:prstGeom>
        </p:spPr>
      </p:pic>
      <p:pic>
        <p:nvPicPr>
          <p:cNvPr id="4" name="图片 3" descr="1091541333801_.pic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4526" y="808348"/>
            <a:ext cx="2095586" cy="3859248"/>
          </a:xfrm>
          <a:prstGeom prst="rect">
            <a:avLst/>
          </a:prstGeom>
        </p:spPr>
      </p:pic>
      <p:pic>
        <p:nvPicPr>
          <p:cNvPr id="5" name="图片 4" descr="1081541333799_.pic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4806" y="808348"/>
            <a:ext cx="2095586" cy="385924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36254" y="2536540"/>
            <a:ext cx="1978392" cy="115212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69124" y="4386672"/>
            <a:ext cx="7123914" cy="27410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99692" y="1060376"/>
            <a:ext cx="1586893" cy="338554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1600" dirty="0">
                <a:solidFill>
                  <a:srgbClr val="123E61"/>
                </a:solidFill>
                <a:sym typeface="+mn-ea"/>
              </a:rPr>
              <a:t>2.</a:t>
            </a:r>
            <a:r>
              <a:rPr lang="zh-CN" altLang="en-US" sz="1600" dirty="0" smtClean="0">
                <a:solidFill>
                  <a:srgbClr val="123E61"/>
                </a:solidFill>
                <a:sym typeface="+mn-ea"/>
              </a:rPr>
              <a:t>视觉大小</a:t>
            </a:r>
            <a:r>
              <a:rPr lang="zh-CN" altLang="en-US" sz="1600" dirty="0" smtClean="0">
                <a:solidFill>
                  <a:srgbClr val="123E61"/>
                </a:solidFill>
                <a:sym typeface="+mn-ea"/>
              </a:rPr>
              <a:t>统一</a:t>
            </a:r>
            <a:endParaRPr lang="zh-CN" altLang="en-US" sz="1600" dirty="0">
              <a:solidFill>
                <a:srgbClr val="123E61"/>
              </a:solidFill>
            </a:endParaRPr>
          </a:p>
        </p:txBody>
      </p:sp>
      <p:pic>
        <p:nvPicPr>
          <p:cNvPr id="4" name="图片 3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9692" y="1780456"/>
            <a:ext cx="4716524" cy="218388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1101541333803_.pic.jpg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68" b="73219"/>
          <a:stretch>
            <a:fillRect/>
          </a:stretch>
        </p:blipFill>
        <p:spPr>
          <a:xfrm>
            <a:off x="1315085" y="1132384"/>
            <a:ext cx="6513830" cy="308891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835696" y="2265238"/>
            <a:ext cx="576064" cy="66251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455876" y="2265238"/>
            <a:ext cx="576064" cy="66251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076056" y="2265238"/>
            <a:ext cx="576064" cy="66251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732240" y="2265238"/>
            <a:ext cx="576064" cy="66251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Picture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1578" y="1026228"/>
            <a:ext cx="1967244" cy="1967585"/>
          </a:xfrm>
          <a:prstGeom prst="rect">
            <a:avLst/>
          </a:prstGeom>
          <a:noFill/>
          <a:effectLst/>
        </p:spPr>
      </p:pic>
      <p:pic>
        <p:nvPicPr>
          <p:cNvPr id="118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7369" y="833794"/>
            <a:ext cx="2230535" cy="2230922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</p:spPr>
      </p:pic>
      <p:sp>
        <p:nvSpPr>
          <p:cNvPr id="123" name="Rectangle 4"/>
          <p:cNvSpPr txBox="1">
            <a:spLocks noChangeArrowheads="1"/>
          </p:cNvSpPr>
          <p:nvPr/>
        </p:nvSpPr>
        <p:spPr bwMode="auto">
          <a:xfrm>
            <a:off x="1439652" y="2896580"/>
            <a:ext cx="2340260" cy="82809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68571" tIns="34285" rIns="68571" bIns="34285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2400" dirty="0" smtClean="0">
                <a:solidFill>
                  <a:srgbClr val="123E61"/>
                </a:solidFill>
              </a:rPr>
              <a:t>图标</a:t>
            </a:r>
            <a:r>
              <a:rPr lang="zh-CN" altLang="en-US" sz="2400" dirty="0">
                <a:solidFill>
                  <a:srgbClr val="123E61"/>
                </a:solidFill>
              </a:rPr>
              <a:t>的设计原则</a:t>
            </a:r>
            <a:endParaRPr lang="zh-CN" altLang="en-US" sz="2400" dirty="0">
              <a:solidFill>
                <a:srgbClr val="123E61"/>
              </a:solidFill>
            </a:endParaRPr>
          </a:p>
          <a:p>
            <a:endParaRPr lang="zh-CN" altLang="en-US" sz="2400" dirty="0">
              <a:solidFill>
                <a:srgbClr val="123E61"/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ea"/>
              <a:sym typeface="思源黑体旧字形 ExtraLight" panose="020B0200000000000000" pitchFamily="34" charset="-128"/>
            </a:endParaRPr>
          </a:p>
        </p:txBody>
      </p:sp>
      <p:grpSp>
        <p:nvGrpSpPr>
          <p:cNvPr id="2" name="组合 124"/>
          <p:cNvGrpSpPr/>
          <p:nvPr/>
        </p:nvGrpSpPr>
        <p:grpSpPr>
          <a:xfrm>
            <a:off x="6284904" y="4264732"/>
            <a:ext cx="1026023" cy="102620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6" name="同心圆 1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3" name="组合 127"/>
          <p:cNvGrpSpPr/>
          <p:nvPr/>
        </p:nvGrpSpPr>
        <p:grpSpPr>
          <a:xfrm>
            <a:off x="4758016" y="4606644"/>
            <a:ext cx="538351" cy="53844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9" name="同心圆 1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4" name="组合 130"/>
          <p:cNvGrpSpPr/>
          <p:nvPr/>
        </p:nvGrpSpPr>
        <p:grpSpPr>
          <a:xfrm>
            <a:off x="5436689" y="4921761"/>
            <a:ext cx="746998" cy="74712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2" name="同心圆 1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5" name="组合 133"/>
          <p:cNvGrpSpPr/>
          <p:nvPr/>
        </p:nvGrpSpPr>
        <p:grpSpPr>
          <a:xfrm>
            <a:off x="7758789" y="4731882"/>
            <a:ext cx="540868" cy="54096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5" name="同心圆 1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6" name="组合 136"/>
          <p:cNvGrpSpPr/>
          <p:nvPr/>
        </p:nvGrpSpPr>
        <p:grpSpPr>
          <a:xfrm>
            <a:off x="766439" y="5040489"/>
            <a:ext cx="588755" cy="58885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8" name="同心圆 1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7" name="组合 139"/>
          <p:cNvGrpSpPr/>
          <p:nvPr/>
        </p:nvGrpSpPr>
        <p:grpSpPr>
          <a:xfrm>
            <a:off x="3962506" y="4529853"/>
            <a:ext cx="252447" cy="252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1" name="同心圆 14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8" name="组合 142"/>
          <p:cNvGrpSpPr/>
          <p:nvPr/>
        </p:nvGrpSpPr>
        <p:grpSpPr>
          <a:xfrm>
            <a:off x="3181252" y="4327052"/>
            <a:ext cx="528983" cy="5290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4" name="同心圆 14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9" name="组合 145"/>
          <p:cNvGrpSpPr/>
          <p:nvPr/>
        </p:nvGrpSpPr>
        <p:grpSpPr>
          <a:xfrm>
            <a:off x="8463984" y="3831665"/>
            <a:ext cx="1044954" cy="104513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7" name="同心圆 14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10" name="组合 148"/>
          <p:cNvGrpSpPr/>
          <p:nvPr/>
        </p:nvGrpSpPr>
        <p:grpSpPr>
          <a:xfrm>
            <a:off x="4419627" y="4325144"/>
            <a:ext cx="223041" cy="2230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0" name="同心圆 14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11" name="组合 151"/>
          <p:cNvGrpSpPr/>
          <p:nvPr/>
        </p:nvGrpSpPr>
        <p:grpSpPr>
          <a:xfrm>
            <a:off x="1943138" y="4706145"/>
            <a:ext cx="962576" cy="96274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3" name="同心圆 15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54" name="椭圆 153"/>
            <p:cNvSpPr/>
            <p:nvPr/>
          </p:nvSpPr>
          <p:spPr>
            <a:xfrm>
              <a:off x="392112" y="760412"/>
              <a:ext cx="3825873" cy="3825873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12" name="组合 154"/>
          <p:cNvGrpSpPr/>
          <p:nvPr/>
        </p:nvGrpSpPr>
        <p:grpSpPr>
          <a:xfrm>
            <a:off x="1275194" y="4606645"/>
            <a:ext cx="520102" cy="52019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6" name="同心圆 15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57" name="椭圆 15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13" name="组合 157"/>
          <p:cNvGrpSpPr/>
          <p:nvPr/>
        </p:nvGrpSpPr>
        <p:grpSpPr>
          <a:xfrm>
            <a:off x="291078" y="4921760"/>
            <a:ext cx="316822" cy="31687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9" name="同心圆 15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60" name="椭圆 15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14" name="组合 160"/>
          <p:cNvGrpSpPr/>
          <p:nvPr/>
        </p:nvGrpSpPr>
        <p:grpSpPr>
          <a:xfrm>
            <a:off x="117144" y="4738452"/>
            <a:ext cx="158410" cy="15843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2" name="同心圆 16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63" name="椭圆 16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2318865" y="1443852"/>
            <a:ext cx="488939" cy="1200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2</a:t>
            </a:r>
            <a:endParaRPr lang="zh-CN" altLang="en-US" sz="7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accent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ea"/>
              <a:sym typeface="思源黑体旧字形 ExtraLight" panose="020B0200000000000000" pitchFamily="34" charset="-128"/>
            </a:endParaRPr>
          </a:p>
        </p:txBody>
      </p:sp>
      <p:cxnSp>
        <p:nvCxnSpPr>
          <p:cNvPr id="67" name="直接连接符 163"/>
          <p:cNvCxnSpPr>
            <a:endCxn id="73" idx="4"/>
          </p:cNvCxnSpPr>
          <p:nvPr/>
        </p:nvCxnSpPr>
        <p:spPr>
          <a:xfrm>
            <a:off x="5327435" y="1338394"/>
            <a:ext cx="1" cy="1684449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8" name="组合 164"/>
          <p:cNvGrpSpPr/>
          <p:nvPr/>
        </p:nvGrpSpPr>
        <p:grpSpPr>
          <a:xfrm>
            <a:off x="5255440" y="1260843"/>
            <a:ext cx="143991" cy="144016"/>
            <a:chOff x="4971660" y="1569718"/>
            <a:chExt cx="144016" cy="144016"/>
          </a:xfrm>
          <a:solidFill>
            <a:schemeClr val="accent1"/>
          </a:solidFill>
        </p:grpSpPr>
        <p:sp>
          <p:nvSpPr>
            <p:cNvPr id="69" name="椭圆 68"/>
            <p:cNvSpPr/>
            <p:nvPr/>
          </p:nvSpPr>
          <p:spPr>
            <a:xfrm>
              <a:off x="4971660" y="1569718"/>
              <a:ext cx="144016" cy="1440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3">
                    <a:lumMod val="50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5005748" y="1603806"/>
              <a:ext cx="75840" cy="75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3">
                    <a:lumMod val="50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71" name="组合 167"/>
          <p:cNvGrpSpPr/>
          <p:nvPr/>
        </p:nvGrpSpPr>
        <p:grpSpPr>
          <a:xfrm>
            <a:off x="5255440" y="2878827"/>
            <a:ext cx="143991" cy="144016"/>
            <a:chOff x="4971660" y="1569718"/>
            <a:chExt cx="144016" cy="144016"/>
          </a:xfrm>
          <a:solidFill>
            <a:schemeClr val="accent1"/>
          </a:solidFill>
        </p:grpSpPr>
        <p:sp>
          <p:nvSpPr>
            <p:cNvPr id="73" name="椭圆 72"/>
            <p:cNvSpPr/>
            <p:nvPr/>
          </p:nvSpPr>
          <p:spPr>
            <a:xfrm>
              <a:off x="4971660" y="1569718"/>
              <a:ext cx="144016" cy="1440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3">
                    <a:lumMod val="50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5005748" y="1603806"/>
              <a:ext cx="75840" cy="75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3">
                    <a:lumMod val="50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sp>
        <p:nvSpPr>
          <p:cNvPr id="75" name="TextBox 186"/>
          <p:cNvSpPr txBox="1"/>
          <p:nvPr/>
        </p:nvSpPr>
        <p:spPr>
          <a:xfrm>
            <a:off x="5580112" y="1240396"/>
            <a:ext cx="2772308" cy="1792788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600" b="0" dirty="0" smtClean="0">
                <a:solidFill>
                  <a:schemeClr val="accent3">
                    <a:lumMod val="50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1</a:t>
            </a:r>
            <a:r>
              <a:rPr lang="en-US" altLang="zh-CN" sz="1600" b="0" dirty="0" smtClean="0">
                <a:solidFill>
                  <a:schemeClr val="accent3">
                    <a:lumMod val="50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.</a:t>
            </a:r>
            <a:r>
              <a:rPr lang="zh-CN" altLang="en-US" sz="1600" b="0" dirty="0" smtClean="0">
                <a:solidFill>
                  <a:schemeClr val="accent3">
                    <a:lumMod val="50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从品牌</a:t>
            </a:r>
            <a:r>
              <a:rPr lang="en-US" altLang="zh-CN" sz="1600" b="0" dirty="0" smtClean="0">
                <a:solidFill>
                  <a:schemeClr val="accent3">
                    <a:lumMod val="50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LOGO</a:t>
            </a:r>
            <a:r>
              <a:rPr lang="zh-CN" altLang="en-US" sz="1600" dirty="0" smtClean="0">
                <a:sym typeface="+mn-ea"/>
              </a:rPr>
              <a:t>决定图标</a:t>
            </a:r>
            <a:r>
              <a:rPr lang="zh-CN" altLang="en-US" sz="1600" dirty="0">
                <a:sym typeface="+mn-ea"/>
              </a:rPr>
              <a:t>色彩</a:t>
            </a:r>
            <a:endParaRPr lang="zh-CN" altLang="en-US" sz="1600" dirty="0">
              <a:sym typeface="+mn-ea"/>
            </a:endParaRPr>
          </a:p>
          <a:p>
            <a:pPr algn="l">
              <a:lnSpc>
                <a:spcPct val="200000"/>
              </a:lnSpc>
            </a:pPr>
            <a:endParaRPr lang="zh-CN" altLang="en-US" sz="1600" dirty="0">
              <a:solidFill>
                <a:schemeClr val="accent3">
                  <a:lumMod val="50000"/>
                </a:schemeClr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ea"/>
              <a:sym typeface="思源黑体旧字形 ExtraLight" panose="020B0200000000000000" pitchFamily="34" charset="-128"/>
            </a:endParaRPr>
          </a:p>
          <a:p>
            <a:pPr algn="l">
              <a:lnSpc>
                <a:spcPct val="200000"/>
              </a:lnSpc>
            </a:pPr>
            <a:endParaRPr lang="en-US" altLang="zh-CN" sz="1600" b="0" dirty="0" smtClean="0">
              <a:solidFill>
                <a:schemeClr val="accent3">
                  <a:lumMod val="50000"/>
                </a:schemeClr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ea"/>
              <a:sym typeface="思源黑体旧字形 ExtraLight" panose="020B0200000000000000" pitchFamily="34" charset="-128"/>
            </a:endParaRPr>
          </a:p>
          <a:p>
            <a:r>
              <a:rPr lang="zh-CN" altLang="zh-CN" sz="1600" dirty="0" smtClean="0">
                <a:solidFill>
                  <a:schemeClr val="accent3">
                    <a:lumMod val="50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2</a:t>
            </a:r>
            <a:r>
              <a:rPr lang="en-US" altLang="zh-CN" sz="1600" dirty="0" smtClean="0">
                <a:solidFill>
                  <a:schemeClr val="accent3">
                    <a:lumMod val="50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.</a:t>
            </a:r>
            <a:r>
              <a:rPr lang="zh-CN" altLang="en-US" sz="1600" dirty="0" smtClean="0">
                <a:solidFill>
                  <a:schemeClr val="accent3">
                    <a:lumMod val="50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从品牌</a:t>
            </a:r>
            <a:r>
              <a:rPr lang="zh-CN" altLang="en-US" sz="1600" dirty="0" smtClean="0">
                <a:solidFill>
                  <a:schemeClr val="accent3">
                    <a:lumMod val="50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定位</a:t>
            </a:r>
            <a:r>
              <a:rPr lang="zh-CN" altLang="en-US" sz="1600" dirty="0" smtClean="0">
                <a:sym typeface="+mn-ea"/>
              </a:rPr>
              <a:t>决定图标质感</a:t>
            </a:r>
            <a:endParaRPr lang="zh-CN" altLang="en-US" sz="1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3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/>
      <p:bldP spid="72" grpId="0"/>
      <p:bldP spid="7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71600" y="916360"/>
            <a:ext cx="5221605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600" dirty="0" smtClean="0">
                <a:solidFill>
                  <a:schemeClr val="tx2"/>
                </a:solidFill>
              </a:rPr>
              <a:t>品牌</a:t>
            </a:r>
            <a:r>
              <a:rPr lang="zh-CN" altLang="en-US" sz="1600" dirty="0" smtClean="0">
                <a:solidFill>
                  <a:schemeClr val="tx2"/>
                </a:solidFill>
              </a:rPr>
              <a:t>定位</a:t>
            </a:r>
            <a:endParaRPr lang="zh-CN" altLang="en-US" sz="1600" dirty="0">
              <a:solidFill>
                <a:schemeClr val="tx2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5676" y="1564432"/>
            <a:ext cx="1956411" cy="26085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8104" y="1564432"/>
            <a:ext cx="1509054" cy="268055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195736" y="4300736"/>
            <a:ext cx="5221605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少儿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976156" y="4300736"/>
            <a:ext cx="5221605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老人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95636" y="988368"/>
            <a:ext cx="5221605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1.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从品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牌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LOGO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决定图标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色彩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7" name="图片 6" descr="IMG_6507(20191125-191341)"/>
          <p:cNvPicPr>
            <a:picLocks noChangeAspect="1"/>
          </p:cNvPicPr>
          <p:nvPr/>
        </p:nvPicPr>
        <p:blipFill>
          <a:blip r:embed="rId1"/>
          <a:srcRect b="59609"/>
          <a:stretch>
            <a:fillRect/>
          </a:stretch>
        </p:blipFill>
        <p:spPr>
          <a:xfrm>
            <a:off x="1331640" y="1564432"/>
            <a:ext cx="2890899" cy="2821229"/>
          </a:xfrm>
          <a:prstGeom prst="rect">
            <a:avLst/>
          </a:prstGeom>
        </p:spPr>
      </p:pic>
      <p:pic>
        <p:nvPicPr>
          <p:cNvPr id="8" name="图片 7" descr="IMG_6507(20191125-191341)"/>
          <p:cNvPicPr>
            <a:picLocks noChangeAspect="1"/>
          </p:cNvPicPr>
          <p:nvPr/>
        </p:nvPicPr>
        <p:blipFill>
          <a:blip r:embed="rId1"/>
          <a:srcRect t="38699" b="20284"/>
          <a:stretch>
            <a:fillRect/>
          </a:stretch>
        </p:blipFill>
        <p:spPr>
          <a:xfrm>
            <a:off x="4810625" y="1583070"/>
            <a:ext cx="2781906" cy="2756871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IMG_6509(20191125-191433)"/>
          <p:cNvPicPr>
            <a:picLocks noChangeAspect="1"/>
          </p:cNvPicPr>
          <p:nvPr/>
        </p:nvPicPr>
        <p:blipFill>
          <a:blip r:embed="rId1"/>
          <a:srcRect b="11040"/>
          <a:stretch>
            <a:fillRect/>
          </a:stretch>
        </p:blipFill>
        <p:spPr>
          <a:xfrm>
            <a:off x="2123728" y="736340"/>
            <a:ext cx="1887292" cy="1679051"/>
          </a:xfrm>
          <a:prstGeom prst="rect">
            <a:avLst/>
          </a:prstGeom>
        </p:spPr>
      </p:pic>
      <p:pic>
        <p:nvPicPr>
          <p:cNvPr id="8" name="图片 7" descr="IMG_6508(20191125-191430)"/>
          <p:cNvPicPr>
            <a:picLocks noChangeAspect="1"/>
          </p:cNvPicPr>
          <p:nvPr/>
        </p:nvPicPr>
        <p:blipFill>
          <a:blip r:embed="rId2"/>
          <a:srcRect b="14031"/>
          <a:stretch>
            <a:fillRect/>
          </a:stretch>
        </p:blipFill>
        <p:spPr>
          <a:xfrm>
            <a:off x="4283967" y="736978"/>
            <a:ext cx="2575857" cy="1686258"/>
          </a:xfrm>
          <a:prstGeom prst="rect">
            <a:avLst/>
          </a:prstGeom>
        </p:spPr>
      </p:pic>
      <p:pic>
        <p:nvPicPr>
          <p:cNvPr id="2" name="图片 1" descr="timg-1.jpe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74" r="26501" b="19424"/>
          <a:stretch>
            <a:fillRect/>
          </a:stretch>
        </p:blipFill>
        <p:spPr>
          <a:xfrm>
            <a:off x="2123728" y="2608549"/>
            <a:ext cx="1932416" cy="1800200"/>
          </a:xfrm>
          <a:prstGeom prst="rect">
            <a:avLst/>
          </a:prstGeom>
        </p:spPr>
      </p:pic>
      <p:pic>
        <p:nvPicPr>
          <p:cNvPr id="5" name="图片 4" descr="IMG_6511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10" b="51765"/>
          <a:stretch>
            <a:fillRect/>
          </a:stretch>
        </p:blipFill>
        <p:spPr>
          <a:xfrm>
            <a:off x="4319972" y="3148608"/>
            <a:ext cx="2628292" cy="6696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007604" y="1276400"/>
            <a:ext cx="5221605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dirty="0">
                <a:solidFill>
                  <a:srgbClr val="595959"/>
                </a:solidFill>
              </a:rPr>
              <a:t>2</a:t>
            </a:r>
            <a:r>
              <a:rPr lang="en-US" altLang="zh-CN" dirty="0" smtClean="0">
                <a:solidFill>
                  <a:srgbClr val="595959"/>
                </a:solidFill>
              </a:rPr>
              <a:t>.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从品牌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定位</a:t>
            </a:r>
            <a:r>
              <a:rPr lang="zh-CN" altLang="en-US" dirty="0" smtClean="0">
                <a:solidFill>
                  <a:srgbClr val="595959"/>
                </a:solidFill>
              </a:rPr>
              <a:t>决定图标质感</a:t>
            </a:r>
            <a:endParaRPr lang="zh-CN" altLang="en-US" dirty="0">
              <a:solidFill>
                <a:srgbClr val="595959"/>
              </a:solidFill>
            </a:endParaRPr>
          </a:p>
        </p:txBody>
      </p:sp>
      <p:pic>
        <p:nvPicPr>
          <p:cNvPr id="7" name="图片 6" descr="uisdc-zk-20181125-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0314" y="1891247"/>
            <a:ext cx="7025407" cy="21078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r="34887"/>
          <a:stretch>
            <a:fillRect/>
          </a:stretch>
        </p:blipFill>
        <p:spPr>
          <a:xfrm>
            <a:off x="2231740" y="772344"/>
            <a:ext cx="3994875" cy="36364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123728" y="736762"/>
            <a:ext cx="1506580" cy="497997"/>
          </a:xfrm>
          <a:prstGeom prst="rect">
            <a:avLst/>
          </a:prstGeom>
          <a:solidFill>
            <a:srgbClr val="123E6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520" spc="270" dirty="0" smtClean="0">
                <a:solidFill>
                  <a:schemeClr val="bg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总结</a:t>
            </a:r>
            <a:endParaRPr lang="en-US" altLang="zh-CN" sz="2520" spc="270" dirty="0">
              <a:solidFill>
                <a:schemeClr val="bg1"/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ea"/>
              <a:sym typeface="思源黑体旧字形 ExtraLight" panose="020B0200000000000000" pitchFamily="34" charset="-128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04407" y="1564854"/>
            <a:ext cx="5815965" cy="2743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 smtClean="0">
                <a:solidFill>
                  <a:srgbClr val="123E61"/>
                </a:solidFill>
              </a:rPr>
              <a:t>1</a:t>
            </a:r>
            <a:r>
              <a:rPr lang="en-US" altLang="zh-CN" sz="1600" dirty="0">
                <a:solidFill>
                  <a:srgbClr val="123E61"/>
                </a:solidFill>
              </a:rPr>
              <a:t>.</a:t>
            </a:r>
            <a:r>
              <a:rPr lang="zh-CN" altLang="en-US" sz="1600" dirty="0">
                <a:solidFill>
                  <a:srgbClr val="123E61"/>
                </a:solidFill>
              </a:rPr>
              <a:t>图标</a:t>
            </a:r>
            <a:r>
              <a:rPr lang="zh-CN" altLang="en-US" sz="1600" dirty="0" smtClean="0">
                <a:solidFill>
                  <a:srgbClr val="123E61"/>
                </a:solidFill>
              </a:rPr>
              <a:t>特点</a:t>
            </a:r>
            <a:endParaRPr lang="en-US" altLang="zh-CN" sz="1600" dirty="0" smtClean="0">
              <a:solidFill>
                <a:srgbClr val="123E6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zh-CN" sz="1600" dirty="0" smtClean="0">
                <a:solidFill>
                  <a:srgbClr val="595959"/>
                </a:solidFill>
              </a:rPr>
              <a:t>（</a:t>
            </a:r>
            <a:r>
              <a:rPr lang="en-US" altLang="zh-CN" sz="1600" dirty="0" smtClean="0">
                <a:solidFill>
                  <a:srgbClr val="595959"/>
                </a:solidFill>
              </a:rPr>
              <a:t>1</a:t>
            </a:r>
            <a:r>
              <a:rPr lang="zh-CN" altLang="en-US" sz="1600" dirty="0" smtClean="0">
                <a:solidFill>
                  <a:srgbClr val="595959"/>
                </a:solidFill>
              </a:rPr>
              <a:t>）可识别性</a:t>
            </a:r>
            <a:endParaRPr lang="zh-CN" altLang="en-US" sz="1600" dirty="0">
              <a:solidFill>
                <a:srgbClr val="595959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zh-CN" sz="1600" dirty="0" smtClean="0">
                <a:solidFill>
                  <a:srgbClr val="595959"/>
                </a:solidFill>
              </a:rPr>
              <a:t>（</a:t>
            </a:r>
            <a:r>
              <a:rPr lang="en-US" altLang="zh-CN" sz="1600" dirty="0" smtClean="0">
                <a:solidFill>
                  <a:srgbClr val="595959"/>
                </a:solidFill>
              </a:rPr>
              <a:t>2</a:t>
            </a:r>
            <a:r>
              <a:rPr lang="zh-CN" altLang="en-US" sz="1600" dirty="0" smtClean="0">
                <a:solidFill>
                  <a:srgbClr val="595959"/>
                </a:solidFill>
              </a:rPr>
              <a:t>）视觉统一</a:t>
            </a:r>
            <a:endParaRPr lang="zh-CN" altLang="en-US" sz="1600" dirty="0">
              <a:solidFill>
                <a:srgbClr val="595959"/>
              </a:solidFill>
            </a:endParaRPr>
          </a:p>
          <a:p>
            <a:pPr>
              <a:lnSpc>
                <a:spcPct val="120000"/>
              </a:lnSpc>
            </a:pPr>
            <a:endParaRPr lang="zh-CN" altLang="en-US" sz="1600" dirty="0">
              <a:solidFill>
                <a:srgbClr val="123E6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rgbClr val="123E61"/>
                </a:solidFill>
              </a:rPr>
              <a:t>2.</a:t>
            </a:r>
            <a:r>
              <a:rPr lang="zh-CN" altLang="en-US" sz="1600" dirty="0" smtClean="0">
                <a:solidFill>
                  <a:srgbClr val="123E61"/>
                </a:solidFill>
              </a:rPr>
              <a:t>图标设计原则</a:t>
            </a:r>
            <a:endParaRPr lang="en-US" altLang="zh-CN" sz="1600" dirty="0" smtClean="0">
              <a:solidFill>
                <a:srgbClr val="123E6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zh-CN" sz="1600" dirty="0" smtClean="0">
                <a:solidFill>
                  <a:srgbClr val="595959"/>
                </a:solidFill>
                <a:sym typeface="+mn-ea"/>
              </a:rPr>
              <a:t>（</a:t>
            </a:r>
            <a:r>
              <a:rPr lang="en-US" altLang="zh-CN" sz="1600" dirty="0" smtClean="0">
                <a:solidFill>
                  <a:srgbClr val="595959"/>
                </a:solidFill>
                <a:sym typeface="+mn-ea"/>
              </a:rPr>
              <a:t>1</a:t>
            </a:r>
            <a:r>
              <a:rPr lang="zh-CN" altLang="en-US" sz="1600" dirty="0" smtClean="0">
                <a:solidFill>
                  <a:srgbClr val="595959"/>
                </a:solidFill>
                <a:sym typeface="+mn-ea"/>
              </a:rPr>
              <a:t>）从品</a:t>
            </a:r>
            <a:r>
              <a:rPr lang="zh-CN" altLang="en-US" sz="1600" dirty="0">
                <a:solidFill>
                  <a:srgbClr val="595959"/>
                </a:solidFill>
                <a:sym typeface="+mn-ea"/>
              </a:rPr>
              <a:t>牌</a:t>
            </a:r>
            <a:r>
              <a:rPr lang="en-US" altLang="zh-CN" sz="1600" dirty="0">
                <a:solidFill>
                  <a:srgbClr val="595959"/>
                </a:solidFill>
                <a:sym typeface="+mn-ea"/>
              </a:rPr>
              <a:t>LOGO</a:t>
            </a:r>
            <a:r>
              <a:rPr lang="zh-CN" altLang="en-US" sz="1600" dirty="0" smtClean="0">
                <a:solidFill>
                  <a:srgbClr val="595959"/>
                </a:solidFill>
                <a:sym typeface="+mn-ea"/>
              </a:rPr>
              <a:t>决定图标</a:t>
            </a:r>
            <a:r>
              <a:rPr lang="zh-CN" altLang="en-US" sz="1600" dirty="0">
                <a:solidFill>
                  <a:srgbClr val="595959"/>
                </a:solidFill>
                <a:sym typeface="+mn-ea"/>
              </a:rPr>
              <a:t>色彩</a:t>
            </a:r>
            <a:endParaRPr lang="zh-CN" altLang="en-US" sz="1600" dirty="0">
              <a:solidFill>
                <a:srgbClr val="595959"/>
              </a:solidFill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zh-CN" sz="1600" dirty="0" smtClean="0">
                <a:solidFill>
                  <a:srgbClr val="595959"/>
                </a:solidFill>
                <a:sym typeface="+mn-ea"/>
              </a:rPr>
              <a:t>（</a:t>
            </a:r>
            <a:r>
              <a:rPr lang="en-US" altLang="zh-CN" sz="1600" dirty="0" smtClean="0">
                <a:solidFill>
                  <a:srgbClr val="595959"/>
                </a:solidFill>
                <a:sym typeface="+mn-ea"/>
              </a:rPr>
              <a:t>2</a:t>
            </a:r>
            <a:r>
              <a:rPr lang="zh-CN" altLang="en-US" sz="1600" dirty="0" smtClean="0">
                <a:solidFill>
                  <a:srgbClr val="595959"/>
                </a:solidFill>
                <a:sym typeface="+mn-ea"/>
              </a:rPr>
              <a:t>）从品</a:t>
            </a:r>
            <a:r>
              <a:rPr lang="zh-CN" altLang="en-US" sz="1600" dirty="0">
                <a:solidFill>
                  <a:srgbClr val="595959"/>
                </a:solidFill>
                <a:sym typeface="+mn-ea"/>
              </a:rPr>
              <a:t>牌</a:t>
            </a:r>
            <a:r>
              <a:rPr lang="en-US" altLang="zh-CN" sz="1600" dirty="0">
                <a:solidFill>
                  <a:srgbClr val="595959"/>
                </a:solidFill>
                <a:sym typeface="+mn-ea"/>
              </a:rPr>
              <a:t>LOGO</a:t>
            </a:r>
            <a:r>
              <a:rPr lang="zh-CN" altLang="en-US" sz="1600" dirty="0" smtClean="0">
                <a:solidFill>
                  <a:srgbClr val="595959"/>
                </a:solidFill>
                <a:sym typeface="+mn-ea"/>
              </a:rPr>
              <a:t>决定图标质感</a:t>
            </a:r>
            <a:endParaRPr lang="en-US" altLang="zh-CN" sz="1600" dirty="0" smtClean="0">
              <a:solidFill>
                <a:srgbClr val="595959"/>
              </a:solidFill>
              <a:sym typeface="+mn-ea"/>
            </a:endParaRPr>
          </a:p>
          <a:p>
            <a:pPr>
              <a:lnSpc>
                <a:spcPct val="120000"/>
              </a:lnSpc>
            </a:pPr>
            <a:endParaRPr lang="zh-CN" altLang="en-US" sz="1600" dirty="0">
              <a:solidFill>
                <a:srgbClr val="595959"/>
              </a:solidFill>
            </a:endParaRPr>
          </a:p>
          <a:p>
            <a:pPr>
              <a:lnSpc>
                <a:spcPct val="120000"/>
              </a:lnSpc>
            </a:pPr>
            <a:endParaRPr lang="zh-CN" altLang="en-US" sz="1600" dirty="0"/>
          </a:p>
        </p:txBody>
      </p:sp>
      <p:grpSp>
        <p:nvGrpSpPr>
          <p:cNvPr id="13" name="组合 124"/>
          <p:cNvGrpSpPr/>
          <p:nvPr/>
        </p:nvGrpSpPr>
        <p:grpSpPr>
          <a:xfrm>
            <a:off x="6284904" y="4264732"/>
            <a:ext cx="1026023" cy="102620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16" name="组合 133"/>
          <p:cNvGrpSpPr/>
          <p:nvPr/>
        </p:nvGrpSpPr>
        <p:grpSpPr>
          <a:xfrm>
            <a:off x="7758789" y="4731882"/>
            <a:ext cx="540868" cy="54096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7" name="同心圆 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19" name="组合 145"/>
          <p:cNvGrpSpPr/>
          <p:nvPr/>
        </p:nvGrpSpPr>
        <p:grpSpPr>
          <a:xfrm>
            <a:off x="8463984" y="3831665"/>
            <a:ext cx="1044954" cy="104513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0" name="同心圆 1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22" name="组合 127"/>
          <p:cNvGrpSpPr/>
          <p:nvPr/>
        </p:nvGrpSpPr>
        <p:grpSpPr>
          <a:xfrm>
            <a:off x="179512" y="592324"/>
            <a:ext cx="538351" cy="53844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3" name="同心圆 2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25" name="组合 139"/>
          <p:cNvGrpSpPr/>
          <p:nvPr/>
        </p:nvGrpSpPr>
        <p:grpSpPr>
          <a:xfrm>
            <a:off x="536130" y="207710"/>
            <a:ext cx="252447" cy="252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6" name="同心圆 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28" name="组合 142"/>
          <p:cNvGrpSpPr/>
          <p:nvPr/>
        </p:nvGrpSpPr>
        <p:grpSpPr>
          <a:xfrm>
            <a:off x="-245124" y="4909"/>
            <a:ext cx="528983" cy="5290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9" name="同心圆 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31" name="组合 148"/>
          <p:cNvGrpSpPr/>
          <p:nvPr/>
        </p:nvGrpSpPr>
        <p:grpSpPr>
          <a:xfrm>
            <a:off x="993251" y="3001"/>
            <a:ext cx="223041" cy="2230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2" name="同心圆 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6" presetClass="emph" presetSubtype="0" repeatCount="3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3000" fill="hold" nodeType="withEffect">
                                  <p:stCondLst>
                                    <p:cond delay="7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491880" y="252678"/>
            <a:ext cx="2059352" cy="2059073"/>
            <a:chOff x="3203848" y="-92546"/>
            <a:chExt cx="2059352" cy="2059073"/>
          </a:xfrm>
        </p:grpSpPr>
        <p:pic>
          <p:nvPicPr>
            <p:cNvPr id="4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03848" y="-92546"/>
              <a:ext cx="2059352" cy="20590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</p:spPr>
        </p:pic>
        <p:sp>
          <p:nvSpPr>
            <p:cNvPr id="5" name="TextBox 10"/>
            <p:cNvSpPr txBox="1"/>
            <p:nvPr/>
          </p:nvSpPr>
          <p:spPr>
            <a:xfrm>
              <a:off x="3426802" y="439314"/>
              <a:ext cx="158417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123E61"/>
                  </a:solidFill>
                  <a:latin typeface="思源黑体旧字形 ExtraLight" panose="020B0200000000000000" pitchFamily="34" charset="-128"/>
                  <a:ea typeface="思源黑体旧字形 ExtraLight" panose="020B0200000000000000" pitchFamily="34" charset="-128"/>
                  <a:cs typeface="+mn-ea"/>
                  <a:sym typeface="思源黑体旧字形 ExtraLight" panose="020B0200000000000000" pitchFamily="34" charset="-128"/>
                </a:rPr>
                <a:t>目录</a:t>
              </a:r>
              <a:endParaRPr lang="zh-CN" altLang="en-US" sz="4000" b="1" dirty="0">
                <a:solidFill>
                  <a:srgbClr val="123E6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40" name="TextBox 10"/>
            <p:cNvSpPr txBox="1"/>
            <p:nvPr/>
          </p:nvSpPr>
          <p:spPr>
            <a:xfrm>
              <a:off x="3435328" y="1039188"/>
              <a:ext cx="15841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123E61"/>
                  </a:solidFill>
                  <a:latin typeface="思源黑体旧字形 ExtraLight" panose="020B0200000000000000" pitchFamily="34" charset="-128"/>
                  <a:ea typeface="思源黑体旧字形 ExtraLight" panose="020B0200000000000000" pitchFamily="34" charset="-128"/>
                  <a:cs typeface="+mn-ea"/>
                  <a:sym typeface="思源黑体旧字形 ExtraLight" panose="020B0200000000000000" pitchFamily="34" charset="-128"/>
                </a:rPr>
                <a:t>CONTENTS</a:t>
              </a:r>
              <a:endParaRPr lang="zh-CN" altLang="en-US" sz="1600" b="1" dirty="0">
                <a:solidFill>
                  <a:srgbClr val="123E6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pic>
        <p:nvPicPr>
          <p:cNvPr id="6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567558"/>
            <a:ext cx="510103" cy="510103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</p:spPr>
      </p:pic>
      <p:pic>
        <p:nvPicPr>
          <p:cNvPr id="7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9475" y="1939159"/>
            <a:ext cx="344102" cy="344102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</p:spPr>
      </p:pic>
      <p:pic>
        <p:nvPicPr>
          <p:cNvPr id="8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79" y="1327026"/>
            <a:ext cx="570165" cy="570165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</p:spPr>
      </p:pic>
      <p:pic>
        <p:nvPicPr>
          <p:cNvPr id="9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221" y="1773651"/>
            <a:ext cx="298998" cy="298998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</p:spPr>
      </p:pic>
      <p:pic>
        <p:nvPicPr>
          <p:cNvPr id="10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7593" y="1907046"/>
            <a:ext cx="244615" cy="244615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</p:spPr>
      </p:pic>
      <p:sp>
        <p:nvSpPr>
          <p:cNvPr id="16" name="TextBox 64"/>
          <p:cNvSpPr txBox="1"/>
          <p:nvPr/>
        </p:nvSpPr>
        <p:spPr>
          <a:xfrm>
            <a:off x="3131840" y="3616660"/>
            <a:ext cx="95410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500" dirty="0" smtClean="0">
                <a:solidFill>
                  <a:srgbClr val="123E6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 </a:t>
            </a:r>
            <a:r>
              <a:rPr lang="en-US" altLang="zh-CN" sz="1500" dirty="0">
                <a:solidFill>
                  <a:srgbClr val="123E6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01</a:t>
            </a:r>
            <a:r>
              <a:rPr lang="zh-CN" altLang="en-US" sz="1500" dirty="0">
                <a:solidFill>
                  <a:srgbClr val="123E6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 </a:t>
            </a:r>
            <a:endParaRPr lang="zh-CN" altLang="en-US" sz="1500" dirty="0">
              <a:solidFill>
                <a:srgbClr val="123E61"/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ea"/>
              <a:sym typeface="思源黑体旧字形 ExtraLight" panose="020B0200000000000000" pitchFamily="34" charset="-128"/>
            </a:endParaRPr>
          </a:p>
          <a:p>
            <a:pPr algn="ctr"/>
            <a:r>
              <a:rPr lang="zh-CN" altLang="en-US" sz="1500" dirty="0" smtClean="0">
                <a:solidFill>
                  <a:srgbClr val="123E6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图标特点</a:t>
            </a:r>
            <a:endParaRPr lang="en-US" altLang="zh-CN" sz="1500" dirty="0">
              <a:solidFill>
                <a:srgbClr val="123E61"/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ea"/>
              <a:sym typeface="思源黑体旧字形 ExtraLight" panose="020B0200000000000000" pitchFamily="34" charset="-128"/>
            </a:endParaRPr>
          </a:p>
        </p:txBody>
      </p:sp>
      <p:sp>
        <p:nvSpPr>
          <p:cNvPr id="17" name="TextBox 65"/>
          <p:cNvSpPr txBox="1"/>
          <p:nvPr/>
        </p:nvSpPr>
        <p:spPr>
          <a:xfrm>
            <a:off x="4781344" y="3616660"/>
            <a:ext cx="133882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500" dirty="0" smtClean="0">
                <a:solidFill>
                  <a:srgbClr val="123E6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02 </a:t>
            </a:r>
            <a:endParaRPr lang="en-US" altLang="zh-CN" sz="1500" dirty="0">
              <a:solidFill>
                <a:srgbClr val="123E61"/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ea"/>
              <a:sym typeface="思源黑体旧字形 ExtraLight" panose="020B0200000000000000" pitchFamily="34" charset="-128"/>
            </a:endParaRPr>
          </a:p>
          <a:p>
            <a:pPr algn="ctr"/>
            <a:r>
              <a:rPr lang="zh-CN" altLang="en-US" sz="1500" dirty="0" smtClean="0">
                <a:solidFill>
                  <a:srgbClr val="123E6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图标设计原则</a:t>
            </a:r>
            <a:endParaRPr lang="en-US" altLang="zh-CN" sz="1500" dirty="0">
              <a:solidFill>
                <a:srgbClr val="123E61"/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ea"/>
              <a:sym typeface="思源黑体旧字形 ExtraLight" panose="020B0200000000000000" pitchFamily="34" charset="-128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383868" y="2931706"/>
            <a:ext cx="522572" cy="522572"/>
            <a:chOff x="6501056" y="2921024"/>
            <a:chExt cx="696763" cy="69676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9" name="矩形 18"/>
            <p:cNvSpPr/>
            <p:nvPr/>
          </p:nvSpPr>
          <p:spPr>
            <a:xfrm>
              <a:off x="6501056" y="2921024"/>
              <a:ext cx="696763" cy="696763"/>
            </a:xfrm>
            <a:prstGeom prst="rec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0"/>
            </a:gra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70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grpSp>
          <p:nvGrpSpPr>
            <p:cNvPr id="20" name="组合 19"/>
            <p:cNvGrpSpPr>
              <a:grpSpLocks noChangeAspect="1"/>
            </p:cNvGrpSpPr>
            <p:nvPr/>
          </p:nvGrpSpPr>
          <p:grpSpPr>
            <a:xfrm>
              <a:off x="6636672" y="3066937"/>
              <a:ext cx="455384" cy="390650"/>
              <a:chOff x="5084763" y="971550"/>
              <a:chExt cx="323850" cy="277813"/>
            </a:xfrm>
            <a:solidFill>
              <a:srgbClr val="4ABAB5"/>
            </a:solidFill>
          </p:grpSpPr>
          <p:sp>
            <p:nvSpPr>
              <p:cNvPr id="21" name="Freeform 301"/>
              <p:cNvSpPr>
                <a:spLocks noEditPoints="1"/>
              </p:cNvSpPr>
              <p:nvPr/>
            </p:nvSpPr>
            <p:spPr bwMode="auto">
              <a:xfrm>
                <a:off x="5191125" y="1031875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solidFill>
                <a:srgbClr val="123E6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70" dirty="0">
                  <a:latin typeface="思源黑体旧字形 ExtraLight" panose="020B0200000000000000" pitchFamily="34" charset="-128"/>
                  <a:ea typeface="思源黑体旧字形 ExtraLight" panose="020B0200000000000000" pitchFamily="34" charset="-128"/>
                  <a:cs typeface="+mn-ea"/>
                  <a:sym typeface="思源黑体旧字形 ExtraLight" panose="020B0200000000000000" pitchFamily="34" charset="-128"/>
                </a:endParaRPr>
              </a:p>
            </p:txBody>
          </p:sp>
          <p:sp>
            <p:nvSpPr>
              <p:cNvPr id="22" name="Freeform 302"/>
              <p:cNvSpPr>
                <a:spLocks noEditPoints="1"/>
              </p:cNvSpPr>
              <p:nvPr/>
            </p:nvSpPr>
            <p:spPr bwMode="auto">
              <a:xfrm>
                <a:off x="5084763" y="971550"/>
                <a:ext cx="139700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solidFill>
                <a:srgbClr val="123E6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70" dirty="0">
                  <a:latin typeface="思源黑体旧字形 ExtraLight" panose="020B0200000000000000" pitchFamily="34" charset="-128"/>
                  <a:ea typeface="思源黑体旧字形 ExtraLight" panose="020B0200000000000000" pitchFamily="34" charset="-128"/>
                  <a:cs typeface="+mn-ea"/>
                  <a:sym typeface="思源黑体旧字形 ExtraLight" panose="020B0200000000000000" pitchFamily="34" charset="-128"/>
                </a:endParaRPr>
              </a:p>
            </p:txBody>
          </p:sp>
          <p:sp>
            <p:nvSpPr>
              <p:cNvPr id="23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solidFill>
                <a:srgbClr val="123E6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70" dirty="0">
                  <a:latin typeface="思源黑体旧字形 ExtraLight" panose="020B0200000000000000" pitchFamily="34" charset="-128"/>
                  <a:ea typeface="思源黑体旧字形 ExtraLight" panose="020B0200000000000000" pitchFamily="34" charset="-128"/>
                  <a:cs typeface="+mn-ea"/>
                  <a:sym typeface="思源黑体旧字形 ExtraLight" panose="020B0200000000000000" pitchFamily="34" charset="-128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5148064" y="2931706"/>
            <a:ext cx="522572" cy="522572"/>
            <a:chOff x="4840168" y="2373480"/>
            <a:chExt cx="522572" cy="52257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矩形 25"/>
            <p:cNvSpPr/>
            <p:nvPr/>
          </p:nvSpPr>
          <p:spPr>
            <a:xfrm>
              <a:off x="4840168" y="2373480"/>
              <a:ext cx="522572" cy="522572"/>
            </a:xfrm>
            <a:prstGeom prst="rec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0"/>
            </a:gra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70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27" name="任意多边形 26"/>
            <p:cNvSpPr/>
            <p:nvPr/>
          </p:nvSpPr>
          <p:spPr bwMode="auto">
            <a:xfrm>
              <a:off x="4898379" y="2479074"/>
              <a:ext cx="406149" cy="311383"/>
            </a:xfrm>
            <a:custGeom>
              <a:avLst/>
              <a:gdLst>
                <a:gd name="connsiteX0" fmla="*/ 14829 w 563476"/>
                <a:gd name="connsiteY0" fmla="*/ 416347 h 432000"/>
                <a:gd name="connsiteX1" fmla="*/ 556062 w 563476"/>
                <a:gd name="connsiteY1" fmla="*/ 416347 h 432000"/>
                <a:gd name="connsiteX2" fmla="*/ 563476 w 563476"/>
                <a:gd name="connsiteY2" fmla="*/ 424174 h 432000"/>
                <a:gd name="connsiteX3" fmla="*/ 556062 w 563476"/>
                <a:gd name="connsiteY3" fmla="*/ 432000 h 432000"/>
                <a:gd name="connsiteX4" fmla="*/ 14829 w 563476"/>
                <a:gd name="connsiteY4" fmla="*/ 432000 h 432000"/>
                <a:gd name="connsiteX5" fmla="*/ 0 w 563476"/>
                <a:gd name="connsiteY5" fmla="*/ 424174 h 432000"/>
                <a:gd name="connsiteX6" fmla="*/ 14829 w 563476"/>
                <a:gd name="connsiteY6" fmla="*/ 416347 h 432000"/>
                <a:gd name="connsiteX7" fmla="*/ 428869 w 563476"/>
                <a:gd name="connsiteY7" fmla="*/ 200347 h 432000"/>
                <a:gd name="connsiteX8" fmla="*/ 510260 w 563476"/>
                <a:gd name="connsiteY8" fmla="*/ 200347 h 432000"/>
                <a:gd name="connsiteX9" fmla="*/ 510260 w 563476"/>
                <a:gd name="connsiteY9" fmla="*/ 372521 h 432000"/>
                <a:gd name="connsiteX10" fmla="*/ 428869 w 563476"/>
                <a:gd name="connsiteY10" fmla="*/ 372521 h 432000"/>
                <a:gd name="connsiteX11" fmla="*/ 303652 w 563476"/>
                <a:gd name="connsiteY11" fmla="*/ 118956 h 432000"/>
                <a:gd name="connsiteX12" fmla="*/ 385043 w 563476"/>
                <a:gd name="connsiteY12" fmla="*/ 118956 h 432000"/>
                <a:gd name="connsiteX13" fmla="*/ 385043 w 563476"/>
                <a:gd name="connsiteY13" fmla="*/ 372521 h 432000"/>
                <a:gd name="connsiteX14" fmla="*/ 303652 w 563476"/>
                <a:gd name="connsiteY14" fmla="*/ 372521 h 432000"/>
                <a:gd name="connsiteX15" fmla="*/ 72001 w 563476"/>
                <a:gd name="connsiteY15" fmla="*/ 97044 h 432000"/>
                <a:gd name="connsiteX16" fmla="*/ 153392 w 563476"/>
                <a:gd name="connsiteY16" fmla="*/ 97044 h 432000"/>
                <a:gd name="connsiteX17" fmla="*/ 153392 w 563476"/>
                <a:gd name="connsiteY17" fmla="*/ 372521 h 432000"/>
                <a:gd name="connsiteX18" fmla="*/ 72001 w 563476"/>
                <a:gd name="connsiteY18" fmla="*/ 372521 h 432000"/>
                <a:gd name="connsiteX19" fmla="*/ 190957 w 563476"/>
                <a:gd name="connsiteY19" fmla="*/ 0 h 432000"/>
                <a:gd name="connsiteX20" fmla="*/ 272348 w 563476"/>
                <a:gd name="connsiteY20" fmla="*/ 0 h 432000"/>
                <a:gd name="connsiteX21" fmla="*/ 272348 w 563476"/>
                <a:gd name="connsiteY21" fmla="*/ 372521 h 432000"/>
                <a:gd name="connsiteX22" fmla="*/ 190957 w 563476"/>
                <a:gd name="connsiteY22" fmla="*/ 372521 h 4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3476" h="432000">
                  <a:moveTo>
                    <a:pt x="14829" y="416347"/>
                  </a:moveTo>
                  <a:cubicBezTo>
                    <a:pt x="556062" y="416347"/>
                    <a:pt x="556062" y="416347"/>
                    <a:pt x="556062" y="416347"/>
                  </a:cubicBezTo>
                  <a:cubicBezTo>
                    <a:pt x="556062" y="416347"/>
                    <a:pt x="563476" y="416347"/>
                    <a:pt x="563476" y="424174"/>
                  </a:cubicBezTo>
                  <a:cubicBezTo>
                    <a:pt x="563476" y="432000"/>
                    <a:pt x="556062" y="432000"/>
                    <a:pt x="556062" y="432000"/>
                  </a:cubicBezTo>
                  <a:lnTo>
                    <a:pt x="14829" y="432000"/>
                  </a:lnTo>
                  <a:cubicBezTo>
                    <a:pt x="7414" y="432000"/>
                    <a:pt x="0" y="432000"/>
                    <a:pt x="0" y="424174"/>
                  </a:cubicBezTo>
                  <a:cubicBezTo>
                    <a:pt x="0" y="416347"/>
                    <a:pt x="7414" y="416347"/>
                    <a:pt x="14829" y="416347"/>
                  </a:cubicBezTo>
                  <a:close/>
                  <a:moveTo>
                    <a:pt x="428869" y="200347"/>
                  </a:moveTo>
                  <a:lnTo>
                    <a:pt x="510260" y="200347"/>
                  </a:lnTo>
                  <a:lnTo>
                    <a:pt x="510260" y="372521"/>
                  </a:lnTo>
                  <a:lnTo>
                    <a:pt x="428869" y="372521"/>
                  </a:lnTo>
                  <a:close/>
                  <a:moveTo>
                    <a:pt x="303652" y="118956"/>
                  </a:moveTo>
                  <a:lnTo>
                    <a:pt x="385043" y="118956"/>
                  </a:lnTo>
                  <a:lnTo>
                    <a:pt x="385043" y="372521"/>
                  </a:lnTo>
                  <a:lnTo>
                    <a:pt x="303652" y="372521"/>
                  </a:lnTo>
                  <a:close/>
                  <a:moveTo>
                    <a:pt x="72001" y="97044"/>
                  </a:moveTo>
                  <a:lnTo>
                    <a:pt x="153392" y="97044"/>
                  </a:lnTo>
                  <a:lnTo>
                    <a:pt x="153392" y="372521"/>
                  </a:lnTo>
                  <a:lnTo>
                    <a:pt x="72001" y="372521"/>
                  </a:lnTo>
                  <a:close/>
                  <a:moveTo>
                    <a:pt x="190957" y="0"/>
                  </a:moveTo>
                  <a:lnTo>
                    <a:pt x="272348" y="0"/>
                  </a:lnTo>
                  <a:lnTo>
                    <a:pt x="272348" y="372521"/>
                  </a:lnTo>
                  <a:lnTo>
                    <a:pt x="190957" y="372521"/>
                  </a:lnTo>
                  <a:close/>
                </a:path>
              </a:pathLst>
            </a:custGeom>
            <a:solidFill>
              <a:srgbClr val="123E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defTabSz="6851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7"/>
          <p:cNvSpPr/>
          <p:nvPr/>
        </p:nvSpPr>
        <p:spPr bwMode="auto">
          <a:xfrm rot="20368088">
            <a:off x="1014262" y="813324"/>
            <a:ext cx="1593117" cy="1654837"/>
          </a:xfrm>
          <a:custGeom>
            <a:avLst/>
            <a:gdLst>
              <a:gd name="T0" fmla="*/ 717 w 752"/>
              <a:gd name="T1" fmla="*/ 631 h 781"/>
              <a:gd name="T2" fmla="*/ 689 w 752"/>
              <a:gd name="T3" fmla="*/ 584 h 781"/>
              <a:gd name="T4" fmla="*/ 718 w 752"/>
              <a:gd name="T5" fmla="*/ 364 h 781"/>
              <a:gd name="T6" fmla="*/ 560 w 752"/>
              <a:gd name="T7" fmla="*/ 234 h 781"/>
              <a:gd name="T8" fmla="*/ 335 w 752"/>
              <a:gd name="T9" fmla="*/ 20 h 781"/>
              <a:gd name="T10" fmla="*/ 92 w 752"/>
              <a:gd name="T11" fmla="*/ 58 h 781"/>
              <a:gd name="T12" fmla="*/ 36 w 752"/>
              <a:gd name="T13" fmla="*/ 145 h 781"/>
              <a:gd name="T14" fmla="*/ 233 w 752"/>
              <a:gd name="T15" fmla="*/ 449 h 781"/>
              <a:gd name="T16" fmla="*/ 362 w 752"/>
              <a:gd name="T17" fmla="*/ 457 h 781"/>
              <a:gd name="T18" fmla="*/ 405 w 752"/>
              <a:gd name="T19" fmla="*/ 613 h 781"/>
              <a:gd name="T20" fmla="*/ 488 w 752"/>
              <a:gd name="T21" fmla="*/ 667 h 781"/>
              <a:gd name="T22" fmla="*/ 589 w 752"/>
              <a:gd name="T23" fmla="*/ 776 h 781"/>
              <a:gd name="T24" fmla="*/ 732 w 752"/>
              <a:gd name="T25" fmla="*/ 688 h 781"/>
              <a:gd name="T26" fmla="*/ 717 w 752"/>
              <a:gd name="T27" fmla="*/ 631 h 7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52" h="781">
                <a:moveTo>
                  <a:pt x="717" y="631"/>
                </a:moveTo>
                <a:cubicBezTo>
                  <a:pt x="710" y="614"/>
                  <a:pt x="700" y="598"/>
                  <a:pt x="689" y="584"/>
                </a:cubicBezTo>
                <a:cubicBezTo>
                  <a:pt x="738" y="533"/>
                  <a:pt x="752" y="445"/>
                  <a:pt x="718" y="364"/>
                </a:cubicBezTo>
                <a:cubicBezTo>
                  <a:pt x="687" y="291"/>
                  <a:pt x="624" y="242"/>
                  <a:pt x="560" y="234"/>
                </a:cubicBezTo>
                <a:cubicBezTo>
                  <a:pt x="573" y="143"/>
                  <a:pt x="474" y="49"/>
                  <a:pt x="335" y="20"/>
                </a:cubicBezTo>
                <a:cubicBezTo>
                  <a:pt x="239" y="0"/>
                  <a:pt x="147" y="17"/>
                  <a:pt x="92" y="58"/>
                </a:cubicBezTo>
                <a:cubicBezTo>
                  <a:pt x="91" y="57"/>
                  <a:pt x="46" y="111"/>
                  <a:pt x="36" y="145"/>
                </a:cubicBezTo>
                <a:cubicBezTo>
                  <a:pt x="0" y="272"/>
                  <a:pt x="88" y="408"/>
                  <a:pt x="233" y="449"/>
                </a:cubicBezTo>
                <a:cubicBezTo>
                  <a:pt x="277" y="462"/>
                  <a:pt x="321" y="464"/>
                  <a:pt x="362" y="457"/>
                </a:cubicBezTo>
                <a:cubicBezTo>
                  <a:pt x="354" y="514"/>
                  <a:pt x="368" y="570"/>
                  <a:pt x="405" y="613"/>
                </a:cubicBezTo>
                <a:cubicBezTo>
                  <a:pt x="428" y="639"/>
                  <a:pt x="457" y="657"/>
                  <a:pt x="488" y="667"/>
                </a:cubicBezTo>
                <a:cubicBezTo>
                  <a:pt x="480" y="729"/>
                  <a:pt x="524" y="773"/>
                  <a:pt x="589" y="776"/>
                </a:cubicBezTo>
                <a:cubicBezTo>
                  <a:pt x="702" y="781"/>
                  <a:pt x="729" y="688"/>
                  <a:pt x="732" y="688"/>
                </a:cubicBezTo>
                <a:cubicBezTo>
                  <a:pt x="730" y="669"/>
                  <a:pt x="725" y="650"/>
                  <a:pt x="717" y="631"/>
                </a:cubicBezTo>
                <a:close/>
              </a:path>
            </a:pathLst>
          </a:custGeom>
          <a:solidFill>
            <a:schemeClr val="tx2"/>
          </a:soli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solidFill>
                <a:srgbClr val="14436A"/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ea"/>
              <a:sym typeface="思源黑体旧字形 ExtraLight" panose="020B0200000000000000" pitchFamily="34" charset="-128"/>
            </a:endParaRPr>
          </a:p>
        </p:txBody>
      </p:sp>
      <p:sp>
        <p:nvSpPr>
          <p:cNvPr id="14" name="Freeform 8"/>
          <p:cNvSpPr/>
          <p:nvPr/>
        </p:nvSpPr>
        <p:spPr bwMode="auto">
          <a:xfrm rot="7288843">
            <a:off x="1398755" y="3842872"/>
            <a:ext cx="603922" cy="736279"/>
          </a:xfrm>
          <a:custGeom>
            <a:avLst/>
            <a:gdLst>
              <a:gd name="T0" fmla="*/ 377 w 414"/>
              <a:gd name="T1" fmla="*/ 214 h 505"/>
              <a:gd name="T2" fmla="*/ 374 w 414"/>
              <a:gd name="T3" fmla="*/ 69 h 505"/>
              <a:gd name="T4" fmla="*/ 248 w 414"/>
              <a:gd name="T5" fmla="*/ 48 h 505"/>
              <a:gd name="T6" fmla="*/ 132 w 414"/>
              <a:gd name="T7" fmla="*/ 0 h 505"/>
              <a:gd name="T8" fmla="*/ 107 w 414"/>
              <a:gd name="T9" fmla="*/ 4 h 505"/>
              <a:gd name="T10" fmla="*/ 4 w 414"/>
              <a:gd name="T11" fmla="*/ 119 h 505"/>
              <a:gd name="T12" fmla="*/ 33 w 414"/>
              <a:gd name="T13" fmla="*/ 221 h 505"/>
              <a:gd name="T14" fmla="*/ 38 w 414"/>
              <a:gd name="T15" fmla="*/ 356 h 505"/>
              <a:gd name="T16" fmla="*/ 319 w 414"/>
              <a:gd name="T17" fmla="*/ 458 h 505"/>
              <a:gd name="T18" fmla="*/ 344 w 414"/>
              <a:gd name="T19" fmla="*/ 445 h 505"/>
              <a:gd name="T20" fmla="*/ 398 w 414"/>
              <a:gd name="T21" fmla="*/ 307 h 505"/>
              <a:gd name="T22" fmla="*/ 377 w 414"/>
              <a:gd name="T23" fmla="*/ 214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4" h="505">
                <a:moveTo>
                  <a:pt x="377" y="214"/>
                </a:moveTo>
                <a:cubicBezTo>
                  <a:pt x="414" y="173"/>
                  <a:pt x="413" y="110"/>
                  <a:pt x="374" y="69"/>
                </a:cubicBezTo>
                <a:cubicBezTo>
                  <a:pt x="340" y="34"/>
                  <a:pt x="289" y="27"/>
                  <a:pt x="248" y="48"/>
                </a:cubicBezTo>
                <a:cubicBezTo>
                  <a:pt x="218" y="18"/>
                  <a:pt x="177" y="0"/>
                  <a:pt x="132" y="0"/>
                </a:cubicBezTo>
                <a:cubicBezTo>
                  <a:pt x="124" y="0"/>
                  <a:pt x="107" y="3"/>
                  <a:pt x="107" y="4"/>
                </a:cubicBezTo>
                <a:cubicBezTo>
                  <a:pt x="54" y="18"/>
                  <a:pt x="12" y="62"/>
                  <a:pt x="4" y="119"/>
                </a:cubicBezTo>
                <a:cubicBezTo>
                  <a:pt x="0" y="157"/>
                  <a:pt x="11" y="193"/>
                  <a:pt x="33" y="221"/>
                </a:cubicBezTo>
                <a:cubicBezTo>
                  <a:pt x="19" y="264"/>
                  <a:pt x="19" y="312"/>
                  <a:pt x="38" y="356"/>
                </a:cubicBezTo>
                <a:cubicBezTo>
                  <a:pt x="82" y="459"/>
                  <a:pt x="208" y="505"/>
                  <a:pt x="319" y="458"/>
                </a:cubicBezTo>
                <a:cubicBezTo>
                  <a:pt x="327" y="454"/>
                  <a:pt x="336" y="450"/>
                  <a:pt x="344" y="445"/>
                </a:cubicBezTo>
                <a:cubicBezTo>
                  <a:pt x="344" y="446"/>
                  <a:pt x="404" y="390"/>
                  <a:pt x="398" y="307"/>
                </a:cubicBezTo>
                <a:cubicBezTo>
                  <a:pt x="396" y="273"/>
                  <a:pt x="390" y="242"/>
                  <a:pt x="377" y="214"/>
                </a:cubicBezTo>
                <a:close/>
              </a:path>
            </a:pathLst>
          </a:custGeom>
          <a:solidFill>
            <a:schemeClr val="tx2"/>
          </a:soli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solidFill>
                <a:srgbClr val="123E61"/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ea"/>
              <a:sym typeface="思源黑体旧字形 ExtraLight" panose="020B0200000000000000" pitchFamily="34" charset="-128"/>
            </a:endParaRPr>
          </a:p>
        </p:txBody>
      </p:sp>
      <p:sp>
        <p:nvSpPr>
          <p:cNvPr id="4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4597772" y="1492424"/>
            <a:ext cx="4546228" cy="1779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dirty="0">
                <a:solidFill>
                  <a:schemeClr val="tx2"/>
                </a:solidFill>
              </a:rPr>
              <a:t>想一想：</a:t>
            </a:r>
            <a:endParaRPr lang="zh-CN" altLang="en-US" sz="2800" dirty="0">
              <a:solidFill>
                <a:schemeClr val="tx2"/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1400" dirty="0"/>
              <a:t>百度的图标长什么样子？用了那些色彩？</a:t>
            </a:r>
            <a:endParaRPr lang="zh-CN" altLang="en-US" sz="1400" dirty="0"/>
          </a:p>
          <a:p>
            <a:pPr>
              <a:lnSpc>
                <a:spcPct val="200000"/>
              </a:lnSpc>
            </a:pPr>
            <a:r>
              <a:rPr lang="zh-CN" altLang="en-US" sz="1400" dirty="0"/>
              <a:t>你还知道那些图标？能说出他们</a:t>
            </a:r>
            <a:r>
              <a:rPr lang="zh-CN" altLang="en-US" sz="1400" dirty="0" smtClean="0"/>
              <a:t>的特点吗？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ea"/>
              <a:sym typeface="思源黑体旧字形 ExtraLight" panose="020B0200000000000000" pitchFamily="34" charset="-128"/>
            </a:endParaRPr>
          </a:p>
        </p:txBody>
      </p:sp>
      <p:sp>
        <p:nvSpPr>
          <p:cNvPr id="15" name="Freeform 7"/>
          <p:cNvSpPr/>
          <p:nvPr/>
        </p:nvSpPr>
        <p:spPr bwMode="auto">
          <a:xfrm rot="15300000">
            <a:off x="1257884" y="1865170"/>
            <a:ext cx="1593117" cy="1654837"/>
          </a:xfrm>
          <a:custGeom>
            <a:avLst/>
            <a:gdLst>
              <a:gd name="T0" fmla="*/ 717 w 752"/>
              <a:gd name="T1" fmla="*/ 631 h 781"/>
              <a:gd name="T2" fmla="*/ 689 w 752"/>
              <a:gd name="T3" fmla="*/ 584 h 781"/>
              <a:gd name="T4" fmla="*/ 718 w 752"/>
              <a:gd name="T5" fmla="*/ 364 h 781"/>
              <a:gd name="T6" fmla="*/ 560 w 752"/>
              <a:gd name="T7" fmla="*/ 234 h 781"/>
              <a:gd name="T8" fmla="*/ 335 w 752"/>
              <a:gd name="T9" fmla="*/ 20 h 781"/>
              <a:gd name="T10" fmla="*/ 92 w 752"/>
              <a:gd name="T11" fmla="*/ 58 h 781"/>
              <a:gd name="T12" fmla="*/ 36 w 752"/>
              <a:gd name="T13" fmla="*/ 145 h 781"/>
              <a:gd name="T14" fmla="*/ 233 w 752"/>
              <a:gd name="T15" fmla="*/ 449 h 781"/>
              <a:gd name="T16" fmla="*/ 362 w 752"/>
              <a:gd name="T17" fmla="*/ 457 h 781"/>
              <a:gd name="T18" fmla="*/ 405 w 752"/>
              <a:gd name="T19" fmla="*/ 613 h 781"/>
              <a:gd name="T20" fmla="*/ 488 w 752"/>
              <a:gd name="T21" fmla="*/ 667 h 781"/>
              <a:gd name="T22" fmla="*/ 589 w 752"/>
              <a:gd name="T23" fmla="*/ 776 h 781"/>
              <a:gd name="T24" fmla="*/ 732 w 752"/>
              <a:gd name="T25" fmla="*/ 688 h 781"/>
              <a:gd name="T26" fmla="*/ 717 w 752"/>
              <a:gd name="T27" fmla="*/ 631 h 7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52" h="781">
                <a:moveTo>
                  <a:pt x="717" y="631"/>
                </a:moveTo>
                <a:cubicBezTo>
                  <a:pt x="710" y="614"/>
                  <a:pt x="700" y="598"/>
                  <a:pt x="689" y="584"/>
                </a:cubicBezTo>
                <a:cubicBezTo>
                  <a:pt x="738" y="533"/>
                  <a:pt x="752" y="445"/>
                  <a:pt x="718" y="364"/>
                </a:cubicBezTo>
                <a:cubicBezTo>
                  <a:pt x="687" y="291"/>
                  <a:pt x="624" y="242"/>
                  <a:pt x="560" y="234"/>
                </a:cubicBezTo>
                <a:cubicBezTo>
                  <a:pt x="573" y="143"/>
                  <a:pt x="474" y="49"/>
                  <a:pt x="335" y="20"/>
                </a:cubicBezTo>
                <a:cubicBezTo>
                  <a:pt x="239" y="0"/>
                  <a:pt x="147" y="17"/>
                  <a:pt x="92" y="58"/>
                </a:cubicBezTo>
                <a:cubicBezTo>
                  <a:pt x="91" y="57"/>
                  <a:pt x="46" y="111"/>
                  <a:pt x="36" y="145"/>
                </a:cubicBezTo>
                <a:cubicBezTo>
                  <a:pt x="0" y="272"/>
                  <a:pt x="88" y="408"/>
                  <a:pt x="233" y="449"/>
                </a:cubicBezTo>
                <a:cubicBezTo>
                  <a:pt x="277" y="462"/>
                  <a:pt x="321" y="464"/>
                  <a:pt x="362" y="457"/>
                </a:cubicBezTo>
                <a:cubicBezTo>
                  <a:pt x="354" y="514"/>
                  <a:pt x="368" y="570"/>
                  <a:pt x="405" y="613"/>
                </a:cubicBezTo>
                <a:cubicBezTo>
                  <a:pt x="428" y="639"/>
                  <a:pt x="457" y="657"/>
                  <a:pt x="488" y="667"/>
                </a:cubicBezTo>
                <a:cubicBezTo>
                  <a:pt x="480" y="729"/>
                  <a:pt x="524" y="773"/>
                  <a:pt x="589" y="776"/>
                </a:cubicBezTo>
                <a:cubicBezTo>
                  <a:pt x="702" y="781"/>
                  <a:pt x="729" y="688"/>
                  <a:pt x="732" y="688"/>
                </a:cubicBezTo>
                <a:cubicBezTo>
                  <a:pt x="730" y="669"/>
                  <a:pt x="725" y="650"/>
                  <a:pt x="717" y="631"/>
                </a:cubicBezTo>
                <a:close/>
              </a:path>
            </a:pathLst>
          </a:custGeom>
          <a:solidFill>
            <a:schemeClr val="tx2"/>
          </a:soli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solidFill>
                <a:srgbClr val="14436A"/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ea"/>
              <a:sym typeface="思源黑体旧字形 ExtraLight" panose="020B0200000000000000" pitchFamily="34" charset="-128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69110" y="481965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46" grpId="0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屏幕快照 2019-11-26 下午6.19.01.pn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1780456"/>
            <a:ext cx="5436604" cy="1643980"/>
          </a:xfrm>
          <a:prstGeom prst="rect">
            <a:avLst/>
          </a:prstGeom>
        </p:spPr>
      </p:pic>
      <p:pic>
        <p:nvPicPr>
          <p:cNvPr id="3" name="图片 2" descr="屏幕快照 2019-11-26 下午6.18.5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580" y="1780456"/>
            <a:ext cx="2254862" cy="16436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Picture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1578" y="1026228"/>
            <a:ext cx="1967244" cy="1967585"/>
          </a:xfrm>
          <a:prstGeom prst="rect">
            <a:avLst/>
          </a:prstGeom>
          <a:noFill/>
          <a:effectLst/>
        </p:spPr>
      </p:pic>
      <p:pic>
        <p:nvPicPr>
          <p:cNvPr id="118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7369" y="833794"/>
            <a:ext cx="2230535" cy="2230922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</p:spPr>
      </p:pic>
      <p:sp>
        <p:nvSpPr>
          <p:cNvPr id="123" name="Rectangle 4"/>
          <p:cNvSpPr txBox="1">
            <a:spLocks noChangeArrowheads="1"/>
          </p:cNvSpPr>
          <p:nvPr/>
        </p:nvSpPr>
        <p:spPr bwMode="auto">
          <a:xfrm>
            <a:off x="1439652" y="2896580"/>
            <a:ext cx="2340260" cy="50405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68571" tIns="34285" rIns="68571" bIns="34285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2400" dirty="0">
                <a:solidFill>
                  <a:srgbClr val="123E61"/>
                </a:solidFill>
              </a:rPr>
              <a:t>图标特点</a:t>
            </a:r>
            <a:endParaRPr lang="zh-CN" altLang="en-US" sz="2400" dirty="0">
              <a:solidFill>
                <a:srgbClr val="123E61"/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ea"/>
              <a:sym typeface="思源黑体旧字形 ExtraLight" panose="020B0200000000000000" pitchFamily="34" charset="-128"/>
            </a:endParaRPr>
          </a:p>
        </p:txBody>
      </p:sp>
      <p:grpSp>
        <p:nvGrpSpPr>
          <p:cNvPr id="2" name="组合 124"/>
          <p:cNvGrpSpPr/>
          <p:nvPr/>
        </p:nvGrpSpPr>
        <p:grpSpPr>
          <a:xfrm>
            <a:off x="6284904" y="4264732"/>
            <a:ext cx="1026023" cy="102620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6" name="同心圆 1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3" name="组合 127"/>
          <p:cNvGrpSpPr/>
          <p:nvPr/>
        </p:nvGrpSpPr>
        <p:grpSpPr>
          <a:xfrm>
            <a:off x="4758016" y="4606644"/>
            <a:ext cx="538351" cy="53844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9" name="同心圆 1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4" name="组合 130"/>
          <p:cNvGrpSpPr/>
          <p:nvPr/>
        </p:nvGrpSpPr>
        <p:grpSpPr>
          <a:xfrm>
            <a:off x="5436689" y="4921761"/>
            <a:ext cx="746998" cy="74712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2" name="同心圆 1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5" name="组合 133"/>
          <p:cNvGrpSpPr/>
          <p:nvPr/>
        </p:nvGrpSpPr>
        <p:grpSpPr>
          <a:xfrm>
            <a:off x="7758789" y="4731882"/>
            <a:ext cx="540868" cy="54096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5" name="同心圆 1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6" name="组合 136"/>
          <p:cNvGrpSpPr/>
          <p:nvPr/>
        </p:nvGrpSpPr>
        <p:grpSpPr>
          <a:xfrm>
            <a:off x="766439" y="5040489"/>
            <a:ext cx="588755" cy="58885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8" name="同心圆 1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7" name="组合 139"/>
          <p:cNvGrpSpPr/>
          <p:nvPr/>
        </p:nvGrpSpPr>
        <p:grpSpPr>
          <a:xfrm>
            <a:off x="3962506" y="4529853"/>
            <a:ext cx="252447" cy="252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1" name="同心圆 14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8" name="组合 142"/>
          <p:cNvGrpSpPr/>
          <p:nvPr/>
        </p:nvGrpSpPr>
        <p:grpSpPr>
          <a:xfrm>
            <a:off x="3181252" y="4327052"/>
            <a:ext cx="528983" cy="5290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4" name="同心圆 14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9" name="组合 145"/>
          <p:cNvGrpSpPr/>
          <p:nvPr/>
        </p:nvGrpSpPr>
        <p:grpSpPr>
          <a:xfrm>
            <a:off x="8463984" y="3831665"/>
            <a:ext cx="1044954" cy="104513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7" name="同心圆 14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10" name="组合 148"/>
          <p:cNvGrpSpPr/>
          <p:nvPr/>
        </p:nvGrpSpPr>
        <p:grpSpPr>
          <a:xfrm>
            <a:off x="4419627" y="4325144"/>
            <a:ext cx="223041" cy="2230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0" name="同心圆 14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11" name="组合 151"/>
          <p:cNvGrpSpPr/>
          <p:nvPr/>
        </p:nvGrpSpPr>
        <p:grpSpPr>
          <a:xfrm>
            <a:off x="1943138" y="4706145"/>
            <a:ext cx="962576" cy="96274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3" name="同心圆 15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54" name="椭圆 153"/>
            <p:cNvSpPr/>
            <p:nvPr/>
          </p:nvSpPr>
          <p:spPr>
            <a:xfrm>
              <a:off x="392112" y="760412"/>
              <a:ext cx="3825873" cy="3825873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12" name="组合 154"/>
          <p:cNvGrpSpPr/>
          <p:nvPr/>
        </p:nvGrpSpPr>
        <p:grpSpPr>
          <a:xfrm>
            <a:off x="1275194" y="4606645"/>
            <a:ext cx="520102" cy="52019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6" name="同心圆 15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57" name="椭圆 15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13" name="组合 157"/>
          <p:cNvGrpSpPr/>
          <p:nvPr/>
        </p:nvGrpSpPr>
        <p:grpSpPr>
          <a:xfrm>
            <a:off x="291078" y="4921760"/>
            <a:ext cx="316822" cy="31687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9" name="同心圆 15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60" name="椭圆 15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14" name="组合 160"/>
          <p:cNvGrpSpPr/>
          <p:nvPr/>
        </p:nvGrpSpPr>
        <p:grpSpPr>
          <a:xfrm>
            <a:off x="117144" y="4738452"/>
            <a:ext cx="158410" cy="15843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2" name="同心圆 16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63" name="椭圆 16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cxnSp>
        <p:nvCxnSpPr>
          <p:cNvPr id="164" name="直接连接符 163"/>
          <p:cNvCxnSpPr>
            <a:endCxn id="169" idx="4"/>
          </p:cNvCxnSpPr>
          <p:nvPr/>
        </p:nvCxnSpPr>
        <p:spPr>
          <a:xfrm>
            <a:off x="5327435" y="1338394"/>
            <a:ext cx="1" cy="1684449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64"/>
          <p:cNvGrpSpPr/>
          <p:nvPr/>
        </p:nvGrpSpPr>
        <p:grpSpPr>
          <a:xfrm>
            <a:off x="5255440" y="1260843"/>
            <a:ext cx="143991" cy="144016"/>
            <a:chOff x="4971660" y="1569718"/>
            <a:chExt cx="144016" cy="144016"/>
          </a:xfrm>
          <a:solidFill>
            <a:schemeClr val="accent1"/>
          </a:solidFill>
        </p:grpSpPr>
        <p:sp>
          <p:nvSpPr>
            <p:cNvPr id="166" name="椭圆 165"/>
            <p:cNvSpPr/>
            <p:nvPr/>
          </p:nvSpPr>
          <p:spPr>
            <a:xfrm>
              <a:off x="4971660" y="1569718"/>
              <a:ext cx="144016" cy="1440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3">
                    <a:lumMod val="50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67" name="椭圆 166"/>
            <p:cNvSpPr/>
            <p:nvPr/>
          </p:nvSpPr>
          <p:spPr>
            <a:xfrm>
              <a:off x="5005748" y="1603806"/>
              <a:ext cx="75840" cy="75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3">
                    <a:lumMod val="50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16" name="组合 167"/>
          <p:cNvGrpSpPr/>
          <p:nvPr/>
        </p:nvGrpSpPr>
        <p:grpSpPr>
          <a:xfrm>
            <a:off x="5255440" y="2878827"/>
            <a:ext cx="143991" cy="144016"/>
            <a:chOff x="4971660" y="1569718"/>
            <a:chExt cx="144016" cy="144016"/>
          </a:xfrm>
          <a:solidFill>
            <a:schemeClr val="accent1"/>
          </a:solidFill>
        </p:grpSpPr>
        <p:sp>
          <p:nvSpPr>
            <p:cNvPr id="169" name="椭圆 168"/>
            <p:cNvSpPr/>
            <p:nvPr/>
          </p:nvSpPr>
          <p:spPr>
            <a:xfrm>
              <a:off x="4971660" y="1569718"/>
              <a:ext cx="144016" cy="1440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3">
                    <a:lumMod val="50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70" name="椭圆 169"/>
            <p:cNvSpPr/>
            <p:nvPr/>
          </p:nvSpPr>
          <p:spPr>
            <a:xfrm>
              <a:off x="5005748" y="1603806"/>
              <a:ext cx="75840" cy="75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3">
                    <a:lumMod val="50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sp>
        <p:nvSpPr>
          <p:cNvPr id="187" name="TextBox 186"/>
          <p:cNvSpPr txBox="1"/>
          <p:nvPr/>
        </p:nvSpPr>
        <p:spPr>
          <a:xfrm>
            <a:off x="5538293" y="1078627"/>
            <a:ext cx="1698003" cy="1997973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algn="l">
              <a:lnSpc>
                <a:spcPct val="200000"/>
              </a:lnSpc>
            </a:pPr>
            <a:r>
              <a:rPr lang="en-US" altLang="zh-CN" sz="1600" b="0" dirty="0" smtClean="0">
                <a:solidFill>
                  <a:schemeClr val="accent3">
                    <a:lumMod val="50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1.</a:t>
            </a:r>
            <a:r>
              <a:rPr lang="zh-CN" altLang="en-US" sz="1600" b="0" dirty="0" smtClean="0">
                <a:solidFill>
                  <a:schemeClr val="accent3">
                    <a:lumMod val="50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可识别性</a:t>
            </a:r>
            <a:endParaRPr lang="zh-CN" altLang="en-US" sz="1600" b="0" dirty="0" smtClean="0">
              <a:solidFill>
                <a:schemeClr val="accent3">
                  <a:lumMod val="50000"/>
                </a:schemeClr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ea"/>
              <a:sym typeface="思源黑体旧字形 ExtraLight" panose="020B0200000000000000" pitchFamily="34" charset="-128"/>
            </a:endParaRPr>
          </a:p>
          <a:p>
            <a:pPr algn="l">
              <a:lnSpc>
                <a:spcPct val="200000"/>
              </a:lnSpc>
            </a:pPr>
            <a:endParaRPr lang="zh-CN" altLang="en-US" sz="1600" dirty="0">
              <a:solidFill>
                <a:schemeClr val="accent3">
                  <a:lumMod val="50000"/>
                </a:schemeClr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ea"/>
              <a:sym typeface="思源黑体旧字形 ExtraLight" panose="020B0200000000000000" pitchFamily="34" charset="-128"/>
            </a:endParaRPr>
          </a:p>
          <a:p>
            <a:pPr algn="l">
              <a:lnSpc>
                <a:spcPct val="200000"/>
              </a:lnSpc>
            </a:pPr>
            <a:endParaRPr lang="en-US" altLang="zh-CN" sz="1600" b="0" dirty="0" smtClean="0">
              <a:solidFill>
                <a:schemeClr val="accent3">
                  <a:lumMod val="50000"/>
                </a:schemeClr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ea"/>
              <a:sym typeface="思源黑体旧字形 ExtraLight" panose="020B0200000000000000" pitchFamily="34" charset="-128"/>
            </a:endParaRPr>
          </a:p>
          <a:p>
            <a:pPr algn="l">
              <a:lnSpc>
                <a:spcPct val="200000"/>
              </a:lnSpc>
            </a:pPr>
            <a:r>
              <a:rPr lang="zh-CN" altLang="zh-CN" sz="1600" dirty="0" smtClean="0">
                <a:solidFill>
                  <a:schemeClr val="accent3">
                    <a:lumMod val="50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2</a:t>
            </a:r>
            <a:r>
              <a:rPr lang="en-US" altLang="zh-CN" sz="1600" dirty="0" smtClean="0">
                <a:solidFill>
                  <a:schemeClr val="accent3">
                    <a:lumMod val="50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.</a:t>
            </a:r>
            <a:r>
              <a:rPr lang="zh-CN" altLang="en-US" sz="1600" dirty="0" smtClean="0">
                <a:solidFill>
                  <a:schemeClr val="accent3">
                    <a:lumMod val="50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视觉统一</a:t>
            </a:r>
            <a:endParaRPr lang="en-US" altLang="zh-CN" sz="1600" b="0" dirty="0">
              <a:solidFill>
                <a:schemeClr val="accent3">
                  <a:lumMod val="50000"/>
                </a:schemeClr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ea"/>
              <a:sym typeface="思源黑体旧字形 ExtraLight" panose="020B0200000000000000" pitchFamily="34" charset="-128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2318865" y="1443852"/>
            <a:ext cx="488939" cy="1200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1</a:t>
            </a:r>
            <a:endParaRPr lang="zh-CN" altLang="en-US" sz="7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accent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ea"/>
              <a:sym typeface="思源黑体旧字形 ExtraLight" panose="020B0200000000000000" pitchFamily="34" charset="-12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3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/>
      <p:bldP spid="187" grpId="0"/>
      <p:bldP spid="7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TextBox 99"/>
          <p:cNvSpPr txBox="1"/>
          <p:nvPr/>
        </p:nvSpPr>
        <p:spPr>
          <a:xfrm>
            <a:off x="755576" y="1384412"/>
            <a:ext cx="4068452" cy="1195211"/>
          </a:xfrm>
          <a:prstGeom prst="rect">
            <a:avLst/>
          </a:prstGeom>
          <a:noFill/>
        </p:spPr>
        <p:txBody>
          <a:bodyPr wrap="square" lIns="86371" tIns="43186" rIns="86371" bIns="43186" rtlCol="0">
            <a:spAutoFit/>
          </a:bodyPr>
          <a:lstStyle/>
          <a:p>
            <a:endParaRPr lang="zh-CN" altLang="en-US" sz="1400" dirty="0"/>
          </a:p>
          <a:p>
            <a:endParaRPr lang="zh-CN" altLang="en-US" sz="1400" dirty="0"/>
          </a:p>
          <a:p>
            <a:pPr marL="342900" indent="-342900">
              <a:buAutoNum type="arabicPeriod"/>
            </a:pPr>
            <a:r>
              <a:rPr lang="zh-CN" altLang="en-US" sz="1600" dirty="0" smtClean="0">
                <a:solidFill>
                  <a:schemeClr val="tx2"/>
                </a:solidFill>
              </a:rPr>
              <a:t>可识别性</a:t>
            </a:r>
            <a:endParaRPr lang="en-US" altLang="zh-CN" sz="1600" dirty="0" smtClean="0">
              <a:solidFill>
                <a:schemeClr val="tx2"/>
              </a:solidFill>
            </a:endParaRPr>
          </a:p>
          <a:p>
            <a:endParaRPr lang="zh-CN" altLang="en-US" sz="1400" dirty="0"/>
          </a:p>
          <a:p>
            <a:endParaRPr lang="zh-CN" altLang="en-US" sz="1400" dirty="0"/>
          </a:p>
        </p:txBody>
      </p:sp>
      <p:pic>
        <p:nvPicPr>
          <p:cNvPr id="15" name="图片 14" descr="01f4195b83ccb3a8012190f2c77fc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88124" y="1528428"/>
            <a:ext cx="2851454" cy="22052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9592" y="772344"/>
            <a:ext cx="7524836" cy="3744416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" name="图片 3" descr="timg-3"/>
          <p:cNvPicPr>
            <a:picLocks noChangeAspect="1"/>
          </p:cNvPicPr>
          <p:nvPr/>
        </p:nvPicPr>
        <p:blipFill>
          <a:blip r:embed="rId1"/>
          <a:srcRect b="21876"/>
          <a:stretch>
            <a:fillRect/>
          </a:stretch>
        </p:blipFill>
        <p:spPr>
          <a:xfrm>
            <a:off x="3127266" y="916360"/>
            <a:ext cx="3064914" cy="1619016"/>
          </a:xfrm>
          <a:prstGeom prst="rect">
            <a:avLst/>
          </a:prstGeom>
        </p:spPr>
      </p:pic>
      <p:pic>
        <p:nvPicPr>
          <p:cNvPr id="5" name="图片 4" descr="tim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7181" y="2824572"/>
            <a:ext cx="1605219" cy="1568572"/>
          </a:xfrm>
          <a:prstGeom prst="rect">
            <a:avLst/>
          </a:prstGeom>
        </p:spPr>
      </p:pic>
      <p:pic>
        <p:nvPicPr>
          <p:cNvPr id="6" name="图片 5" descr="timg-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7086" y="2752564"/>
            <a:ext cx="2523066" cy="1541164"/>
          </a:xfrm>
          <a:prstGeom prst="rect">
            <a:avLst/>
          </a:prstGeom>
        </p:spPr>
      </p:pic>
      <p:pic>
        <p:nvPicPr>
          <p:cNvPr id="7" name="图片 6" descr="timg-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0711" y="943423"/>
            <a:ext cx="1580016" cy="15439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87624" y="1132384"/>
            <a:ext cx="14761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600" dirty="0" smtClean="0">
                <a:solidFill>
                  <a:schemeClr val="tx2"/>
                </a:solidFill>
              </a:rPr>
              <a:t>浏览器图标</a:t>
            </a:r>
            <a:endParaRPr kumimoji="1" lang="zh-CN" altLang="en-US" sz="16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TextBox 99"/>
          <p:cNvSpPr txBox="1"/>
          <p:nvPr/>
        </p:nvSpPr>
        <p:spPr>
          <a:xfrm>
            <a:off x="899592" y="1456420"/>
            <a:ext cx="4608512" cy="1236761"/>
          </a:xfrm>
          <a:prstGeom prst="rect">
            <a:avLst/>
          </a:prstGeom>
          <a:noFill/>
        </p:spPr>
        <p:txBody>
          <a:bodyPr wrap="square" lIns="86371" tIns="43186" rIns="86371" bIns="4318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2"/>
                </a:solidFill>
              </a:rPr>
              <a:t>2. 视觉统一</a:t>
            </a:r>
            <a:endParaRPr lang="zh-CN" altLang="en-US" sz="1600" dirty="0">
              <a:solidFill>
                <a:schemeClr val="tx2"/>
              </a:solidFill>
            </a:endParaRPr>
          </a:p>
          <a:p>
            <a:pPr>
              <a:lnSpc>
                <a:spcPct val="130000"/>
              </a:lnSpc>
            </a:pPr>
            <a:endParaRPr lang="zh-CN" altLang="en-US" sz="1400" dirty="0"/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风格统一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视觉大小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统一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" name="图片 1" descr="timg.jpe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1132384"/>
            <a:ext cx="4428492" cy="28473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683568" y="1240396"/>
            <a:ext cx="1422263" cy="315445"/>
          </a:xfrm>
          <a:prstGeom prst="rect">
            <a:avLst/>
          </a:prstGeom>
          <a:noFill/>
        </p:spPr>
        <p:txBody>
          <a:bodyPr wrap="square" lIns="68554" tIns="34277" rIns="68554" bIns="34277" rtlCol="0">
            <a:spAutoFit/>
          </a:bodyPr>
          <a:lstStyle/>
          <a:p>
            <a:r>
              <a:rPr lang="en-US" altLang="zh-CN" sz="1600" dirty="0">
                <a:solidFill>
                  <a:srgbClr val="123E61"/>
                </a:solidFill>
                <a:sym typeface="+mn-ea"/>
              </a:rPr>
              <a:t>1.</a:t>
            </a:r>
            <a:r>
              <a:rPr lang="zh-CN" altLang="en-US" sz="1600" dirty="0">
                <a:solidFill>
                  <a:srgbClr val="123E61"/>
                </a:solidFill>
                <a:sym typeface="+mn-ea"/>
              </a:rPr>
              <a:t>风格统一</a:t>
            </a:r>
            <a:endParaRPr lang="zh-CN" altLang="en-US" sz="1600" dirty="0">
              <a:solidFill>
                <a:srgbClr val="123E61"/>
              </a:solidFill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1"/>
          <a:srcRect r="3758" b="13076"/>
          <a:stretch>
            <a:fillRect/>
          </a:stretch>
        </p:blipFill>
        <p:spPr>
          <a:xfrm>
            <a:off x="2951819" y="988369"/>
            <a:ext cx="5823113" cy="1222743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2"/>
          <a:srcRect t="9783" b="12884"/>
          <a:stretch>
            <a:fillRect/>
          </a:stretch>
        </p:blipFill>
        <p:spPr>
          <a:xfrm>
            <a:off x="2951820" y="2619317"/>
            <a:ext cx="5832648" cy="15080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ODRlMmRjNTZkZDU5NTVhMzJkODE2MTdkOGNkM2NiNzUifQ=="/>
</p:tagLst>
</file>

<file path=ppt/theme/theme1.xml><?xml version="1.0" encoding="utf-8"?>
<a:theme xmlns:a="http://schemas.openxmlformats.org/drawingml/2006/main" name="Office 主题">
  <a:themeElements>
    <a:clrScheme name="自定义 39">
      <a:dk1>
        <a:sysClr val="windowText" lastClr="000000"/>
      </a:dk1>
      <a:lt1>
        <a:sysClr val="window" lastClr="FFFFFF"/>
      </a:lt1>
      <a:dk2>
        <a:srgbClr val="123E61"/>
      </a:dk2>
      <a:lt2>
        <a:srgbClr val="D4D4D6"/>
      </a:lt2>
      <a:accent1>
        <a:srgbClr val="123E61"/>
      </a:accent1>
      <a:accent2>
        <a:srgbClr val="123E61"/>
      </a:accent2>
      <a:accent3>
        <a:srgbClr val="123E61"/>
      </a:accent3>
      <a:accent4>
        <a:srgbClr val="123E61"/>
      </a:accent4>
      <a:accent5>
        <a:srgbClr val="123E61"/>
      </a:accent5>
      <a:accent6>
        <a:srgbClr val="000000"/>
      </a:accent6>
      <a:hlink>
        <a:srgbClr val="168BBA"/>
      </a:hlink>
      <a:folHlink>
        <a:srgbClr val="680000"/>
      </a:folHlink>
    </a:clrScheme>
    <a:fontScheme name="ljrzjgmu">
      <a:majorFont>
        <a:latin typeface="FZZhengHeiS-R-GB"/>
        <a:ea typeface="FZHei-B01S"/>
        <a:cs typeface=""/>
      </a:majorFont>
      <a:minorFont>
        <a:latin typeface="FZZhengHeiS-R-GB"/>
        <a:ea typeface="FZHei-B01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281</Words>
  <Application>WPS 演示</Application>
  <PresentationFormat>自定义</PresentationFormat>
  <Paragraphs>81</Paragraphs>
  <Slides>19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8" baseType="lpstr">
      <vt:lpstr>Arial</vt:lpstr>
      <vt:lpstr>宋体</vt:lpstr>
      <vt:lpstr>Wingdings</vt:lpstr>
      <vt:lpstr>方正黑体简体</vt:lpstr>
      <vt:lpstr>Arial Unicode MS</vt:lpstr>
      <vt:lpstr>微软雅黑</vt:lpstr>
      <vt:lpstr>方正兰亭黑简体</vt:lpstr>
      <vt:lpstr>Lato Regular</vt:lpstr>
      <vt:lpstr>Segoe Print</vt:lpstr>
      <vt:lpstr>Lato Hairline</vt:lpstr>
      <vt:lpstr>Lato Light</vt:lpstr>
      <vt:lpstr>思源黑体旧字形 ExtraLight</vt:lpstr>
      <vt:lpstr>黑体</vt:lpstr>
      <vt:lpstr>仿宋_GB2312</vt:lpstr>
      <vt:lpstr>仿宋</vt:lpstr>
      <vt:lpstr>FZZhengHeiS-R-GB</vt:lpstr>
      <vt:lpstr>FZHei-B01S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微粒体总结</dc:title>
  <dc:creator>Administrator</dc:creator>
  <cp:lastModifiedBy> lweY</cp:lastModifiedBy>
  <cp:revision>250</cp:revision>
  <dcterms:created xsi:type="dcterms:W3CDTF">2019-11-26T06:12:00Z</dcterms:created>
  <dcterms:modified xsi:type="dcterms:W3CDTF">2022-09-07T02:37:19Z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2052-11.1.0.12313</vt:lpwstr>
  </property>
  <property fmtid="{D5CDD505-2E9C-101B-9397-08002B2CF9AE}" pid="3" name="ICV">
    <vt:lpwstr>5546B1C014C543939A35CE06EBF4993C</vt:lpwstr>
  </property>
</Properties>
</file>