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7" r:id="rId3"/>
    <p:sldId id="366" r:id="rId5"/>
    <p:sldId id="372" r:id="rId6"/>
    <p:sldId id="418" r:id="rId7"/>
    <p:sldId id="429" r:id="rId8"/>
    <p:sldId id="430" r:id="rId9"/>
    <p:sldId id="431" r:id="rId10"/>
    <p:sldId id="432" r:id="rId11"/>
    <p:sldId id="433" r:id="rId12"/>
    <p:sldId id="355" r:id="rId13"/>
    <p:sldId id="434" r:id="rId14"/>
    <p:sldId id="435" r:id="rId15"/>
    <p:sldId id="436" r:id="rId16"/>
    <p:sldId id="428" r:id="rId17"/>
  </p:sldIdLst>
  <p:sldSz cx="12192000" cy="6858000"/>
  <p:notesSz cx="6858000" cy="9144000"/>
  <p:custDataLst>
    <p:tags r:id="rId21"/>
  </p:custDataLst>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8F9B"/>
    <a:srgbClr val="0000FF"/>
    <a:srgbClr val="990000"/>
    <a:srgbClr val="A50021"/>
    <a:srgbClr val="CC0000"/>
    <a:srgbClr val="88A1AB"/>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5761" autoAdjust="0"/>
  </p:normalViewPr>
  <p:slideViewPr>
    <p:cSldViewPr snapToGrid="0">
      <p:cViewPr>
        <p:scale>
          <a:sx n="103" d="100"/>
          <a:sy n="103" d="100"/>
        </p:scale>
        <p:origin x="-560" y="-1424"/>
      </p:cViewPr>
      <p:guideLst>
        <p:guide orient="horz" pos="2169"/>
        <p:guide pos="2964"/>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gs" Target="tags/tag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2D23DF8-6540-4627-809A-95CA1F460919}" type="slidenum">
              <a:rPr lang="zh-CN" altLang="en-US"/>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3DFA4F5-B670-4AAE-BD90-CB935AE10F2F}" type="slidenum">
              <a:rPr lang="zh-CN" altLang="en-US"/>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D7F3546-2511-4149-8DBB-4885CEB2CC26}" type="slidenum">
              <a:rPr lang="zh-CN" altLang="en-US"/>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AAE799-89BF-492B-B6DF-74DBB0E63663}" type="slidenum">
              <a:rPr lang="zh-CN" altLang="en-US"/>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zh-CN" altLang="en-US"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9CD2F8-EF8B-4D62-A666-ED4FFA0B569F}" type="slidenum">
              <a:rPr lang="zh-CN" altLang="en-US"/>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67929F31-6ADE-4293-84B0-9C12CD700073}" type="slidenum">
              <a:rPr lang="zh-CN" altLang="en-US"/>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endParaRPr lang="zh-CN" altLang="en-US" noProof="1"/>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4360F77D-9789-4698-B203-CD7E8E806EC8}" type="slidenum">
              <a:rPr lang="zh-CN" altLang="en-US"/>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33AF86A5-9B50-459A-924A-C531394F21D7}" type="slidenum">
              <a:rPr lang="zh-CN" altLang="en-US"/>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84B656A-46DC-42ED-938A-21ADF64C4B1A}" type="slidenum">
              <a:rPr lang="zh-CN" altLang="en-US"/>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C024FDD5-E9E4-4766-AC87-C25648255789}"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fld id="{BC5E03DF-9DE7-40F1-AE73-26E4FC212AA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B4B907-9791-48E3-AE6B-32DA3FB5594D}" type="slidenum">
              <a:rPr lang="zh-CN" altLang="en-US"/>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p:nvPr>
        </p:nvSpPr>
        <p:spPr bwMode="auto">
          <a:xfrm>
            <a:off x="838200" y="1825625"/>
            <a:ext cx="10515600" cy="4351338"/>
          </a:xfrm>
          <a:prstGeom prst="rect">
            <a:avLst/>
          </a:prstGeom>
          <a:noFill/>
          <a:ln>
            <a:noFill/>
          </a:ln>
        </p:spPr>
        <p:txBody>
          <a:bodyPr vert="horz" wrap="square" lIns="91440" tIns="45720" rIns="91440" bIns="45720" numCol="1" anchor="t" anchorCtr="0" compatLnSpc="1"/>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BC5E03DF-9DE7-40F1-AE73-26E4FC212AA1}"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1D183F65-1A1C-4CA5-85CE-2A19C150393A}"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GIF"/><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GIF"/><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8.GIF"/><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9.GIF"/><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0.GIF"/><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5213621" y="-4510511"/>
            <a:ext cx="2058652" cy="11474777"/>
          </a:xfrm>
          <a:prstGeom prst="rect">
            <a:avLst/>
          </a:prstGeom>
        </p:spPr>
      </p:pic>
      <p:pic>
        <p:nvPicPr>
          <p:cNvPr id="30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endParaRPr kumimoji="1" lang="zh-CN" altLang="en-US"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线上＋线下</a:t>
            </a:r>
            <a:endParaRPr kumimoji="1" lang="zh-CN" altLang="en-US" sz="2000" b="1" dirty="0" smtClean="0">
              <a:solidFill>
                <a:srgbClr val="FFFFFF"/>
              </a:solidFill>
              <a:latin typeface="Hei"/>
              <a:ea typeface="Hei"/>
              <a:cs typeface="Hei"/>
            </a:endParaRP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747924" y="426904"/>
            <a:ext cx="10470515" cy="1364476"/>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zh-CN" sz="2000" dirty="0">
                <a:solidFill>
                  <a:schemeClr val="bg1"/>
                </a:solidFill>
              </a:rPr>
              <a:t>在界面设计中添加多种动效设计，不仅可以制作炫耀的效果，还可以解决界面中的功能问题，方便设计师表达自己的想法，让产品更容易被用户接受，同时适当的动效设计使界面更加活泼，充满生命力，更好传达用户和界面之间的交互情感。 </a:t>
            </a:r>
            <a:endParaRPr lang="zh-CN" sz="2000" dirty="0" smtClean="0">
              <a:solidFill>
                <a:schemeClr val="bg1"/>
              </a:solidFill>
              <a:latin typeface="黑体" panose="02010609060101010101" pitchFamily="49" charset="-122"/>
              <a:ea typeface="黑体" panose="02010609060101010101" pitchFamily="49" charset="-122"/>
            </a:endParaRPr>
          </a:p>
        </p:txBody>
      </p:sp>
      <p:pic>
        <p:nvPicPr>
          <p:cNvPr id="15" name="图片 14" descr="铅笔.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7897" y="2162023"/>
            <a:ext cx="5967299" cy="4290488"/>
          </a:xfrm>
          <a:prstGeom prst="rect">
            <a:avLst/>
          </a:prstGeom>
        </p:spPr>
      </p:pic>
      <p:pic>
        <p:nvPicPr>
          <p:cNvPr id="7" name="图片 6" descr="铅笔.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311" y="2169900"/>
            <a:ext cx="5967299" cy="4290488"/>
          </a:xfrm>
          <a:prstGeom prst="rect">
            <a:avLst/>
          </a:prstGeom>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580974" y="1074030"/>
            <a:ext cx="1114658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endParaRPr kumimoji="1" lang="zh-CN" altLang="en-US"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线上＋线下</a:t>
            </a:r>
            <a:endParaRPr kumimoji="1" lang="zh-CN" altLang="en-US" sz="2000" b="1" dirty="0" smtClean="0">
              <a:solidFill>
                <a:srgbClr val="FFFFFF"/>
              </a:solidFill>
              <a:latin typeface="Hei"/>
              <a:ea typeface="Hei"/>
              <a:cs typeface="Hei"/>
            </a:endParaRP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64948" y="2255289"/>
            <a:ext cx="10416205" cy="553998"/>
          </a:xfrm>
          <a:prstGeom prst="rect">
            <a:avLst/>
          </a:prstGeom>
          <a:noFill/>
        </p:spPr>
        <p:txBody>
          <a:bodyPr wrap="square" rtlCol="0">
            <a:spAutoFit/>
          </a:bodyPr>
          <a:lstStyle/>
          <a:p>
            <a:pPr>
              <a:lnSpc>
                <a:spcPct val="130000"/>
              </a:lnSpc>
            </a:pPr>
            <a:r>
              <a:rPr lang="zh-CN" altLang="zh-CN" sz="2400" b="1" dirty="0"/>
              <a:t>内容优先，根据不同的目标导向进行动效设计 </a:t>
            </a:r>
            <a:endParaRPr kumimoji="1" lang="en-US" altLang="zh-CN" dirty="0" smtClean="0"/>
          </a:p>
        </p:txBody>
      </p:sp>
      <p:sp>
        <p:nvSpPr>
          <p:cNvPr id="3" name="文本框 2"/>
          <p:cNvSpPr txBox="1"/>
          <p:nvPr/>
        </p:nvSpPr>
        <p:spPr>
          <a:xfrm>
            <a:off x="1183750" y="2823338"/>
            <a:ext cx="9272701" cy="1731243"/>
          </a:xfrm>
          <a:prstGeom prst="rect">
            <a:avLst/>
          </a:prstGeom>
          <a:noFill/>
        </p:spPr>
        <p:txBody>
          <a:bodyPr wrap="square" rtlCol="0">
            <a:spAutoFit/>
          </a:bodyPr>
          <a:lstStyle/>
          <a:p>
            <a:pPr>
              <a:lnSpc>
                <a:spcPct val="150000"/>
              </a:lnSpc>
            </a:pPr>
            <a:r>
              <a:rPr lang="zh-CN" altLang="zh-CN" dirty="0"/>
              <a:t>恰当的动效应当可以代替大段的文字，阐述应用的含义。在进行动效设计时，要从使用动效的目的和用户的需求出发，基于最基础的交互逻辑层面的动效，在视觉感知甚至情感需求上进行深层研究</a:t>
            </a:r>
            <a:r>
              <a:rPr lang="zh-CN" altLang="zh-CN" dirty="0" smtClean="0"/>
              <a:t>。</a:t>
            </a:r>
            <a:r>
              <a:rPr lang="zh-CN" altLang="zh-CN" dirty="0"/>
              <a:t>如果当界面的重排和各个部分的动效清晰的告诉用户它们的作用以及动向，使用户能够集中注意力在他们关注的目标上，那么动效的运用就是成功且有意义的。 </a:t>
            </a:r>
            <a:r>
              <a:rPr lang="zh-CN" altLang="zh-CN" dirty="0" smtClean="0"/>
              <a:t>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580974" y="1074030"/>
            <a:ext cx="1114658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endParaRPr kumimoji="1" lang="zh-CN" altLang="en-US"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线上＋线下</a:t>
            </a:r>
            <a:endParaRPr kumimoji="1" lang="zh-CN" altLang="en-US" sz="2000" b="1" dirty="0" smtClean="0">
              <a:solidFill>
                <a:srgbClr val="FFFFFF"/>
              </a:solidFill>
              <a:latin typeface="Hei"/>
              <a:ea typeface="Hei"/>
              <a:cs typeface="Hei"/>
            </a:endParaRP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164948" y="2255289"/>
            <a:ext cx="10416205" cy="553998"/>
          </a:xfrm>
          <a:prstGeom prst="rect">
            <a:avLst/>
          </a:prstGeom>
          <a:noFill/>
        </p:spPr>
        <p:txBody>
          <a:bodyPr wrap="square" rtlCol="0">
            <a:spAutoFit/>
          </a:bodyPr>
          <a:lstStyle/>
          <a:p>
            <a:pPr>
              <a:lnSpc>
                <a:spcPct val="130000"/>
              </a:lnSpc>
            </a:pPr>
            <a:r>
              <a:rPr lang="zh-CN" altLang="zh-CN" sz="2400" dirty="0"/>
              <a:t> </a:t>
            </a:r>
            <a:r>
              <a:rPr lang="zh-CN" altLang="zh-CN" sz="2400" b="1" dirty="0"/>
              <a:t>遵循现实规律，运用通感，打造无割裂的体验</a:t>
            </a:r>
            <a:r>
              <a:rPr lang="en-US" altLang="zh-CN" sz="2400" b="1" dirty="0"/>
              <a:t> </a:t>
            </a:r>
            <a:endParaRPr kumimoji="1" lang="en-US" altLang="zh-CN" dirty="0" smtClean="0"/>
          </a:p>
        </p:txBody>
      </p:sp>
      <p:sp>
        <p:nvSpPr>
          <p:cNvPr id="3" name="文本框 2"/>
          <p:cNvSpPr txBox="1"/>
          <p:nvPr/>
        </p:nvSpPr>
        <p:spPr>
          <a:xfrm>
            <a:off x="1183750" y="2823338"/>
            <a:ext cx="9272701" cy="2146742"/>
          </a:xfrm>
          <a:prstGeom prst="rect">
            <a:avLst/>
          </a:prstGeom>
          <a:noFill/>
        </p:spPr>
        <p:txBody>
          <a:bodyPr wrap="square" rtlCol="0">
            <a:spAutoFit/>
          </a:bodyPr>
          <a:lstStyle/>
          <a:p>
            <a:pPr>
              <a:lnSpc>
                <a:spcPct val="150000"/>
              </a:lnSpc>
            </a:pPr>
            <a:r>
              <a:rPr lang="zh-CN" altLang="zh-CN" dirty="0"/>
              <a:t>移动应用的界面动效离不开“现实体验”这个概念，不同的动效节奏会给用户带来不同的心理感受，例如相比于现行机械、突兀生硬的运动，灵活的加速、温和的减速更能够让用户感到自然而且愉悦。为了确保界面中的信息能够被用户正确地理解，更好地实现易用性目标，动效必须从运动规律出发，遵循现实的物理规律和节奏，不断地与其他学科融合汲取正确的显示方式。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972242" y="-3452713"/>
            <a:ext cx="4247519" cy="11768667"/>
          </a:xfrm>
          <a:prstGeom prst="rect">
            <a:avLst/>
          </a:prstGeom>
        </p:spPr>
      </p:pic>
      <p:sp>
        <p:nvSpPr>
          <p:cNvPr id="34" name="矩形 33"/>
          <p:cNvSpPr/>
          <p:nvPr/>
        </p:nvSpPr>
        <p:spPr>
          <a:xfrm>
            <a:off x="580974" y="1074030"/>
            <a:ext cx="11146585" cy="531876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pic>
        <p:nvPicPr>
          <p:cNvPr id="3078" name="图片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0727" y="2318421"/>
            <a:ext cx="1147763" cy="425450"/>
          </a:xfrm>
          <a:prstGeom prst="rect">
            <a:avLst/>
          </a:prstGeom>
          <a:noFill/>
          <a:ln>
            <a:noFill/>
          </a:ln>
        </p:spPr>
      </p:pic>
      <p:sp>
        <p:nvSpPr>
          <p:cNvPr id="32" name="矩形 31"/>
          <p:cNvSpPr/>
          <p:nvPr/>
        </p:nvSpPr>
        <p:spPr>
          <a:xfrm>
            <a:off x="3685231" y="4782982"/>
            <a:ext cx="954107" cy="707886"/>
          </a:xfrm>
          <a:prstGeom prst="rect">
            <a:avLst/>
          </a:prstGeom>
        </p:spPr>
        <p:txBody>
          <a:bodyPr wrap="none">
            <a:spAutoFit/>
          </a:bodyPr>
          <a:lstStyle/>
          <a:p>
            <a:pPr algn="ctr"/>
            <a:r>
              <a:rPr kumimoji="1" lang="zh-CN" altLang="en-US" sz="2000" b="1" dirty="0" smtClean="0">
                <a:solidFill>
                  <a:schemeClr val="bg1"/>
                </a:solidFill>
                <a:latin typeface="Hei"/>
                <a:ea typeface="Hei"/>
                <a:cs typeface="Hei"/>
              </a:rPr>
              <a:t>混合式</a:t>
            </a:r>
            <a:endParaRPr kumimoji="1" lang="en-US" altLang="zh-CN" sz="2000" b="1" dirty="0" smtClean="0">
              <a:solidFill>
                <a:schemeClr val="bg1"/>
              </a:solidFill>
              <a:latin typeface="Hei"/>
              <a:ea typeface="Hei"/>
              <a:cs typeface="Hei"/>
            </a:endParaRPr>
          </a:p>
          <a:p>
            <a:pPr algn="ctr"/>
            <a:r>
              <a:rPr kumimoji="1" lang="zh-CN" altLang="en-US" sz="2000" b="1" dirty="0" smtClean="0">
                <a:solidFill>
                  <a:schemeClr val="bg1"/>
                </a:solidFill>
                <a:latin typeface="Hei"/>
                <a:ea typeface="Hei"/>
                <a:cs typeface="Hei"/>
              </a:rPr>
              <a:t>教学</a:t>
            </a:r>
            <a:endParaRPr kumimoji="1" lang="en-US" altLang="zh-CN" sz="2000" b="1" dirty="0" smtClean="0">
              <a:solidFill>
                <a:schemeClr val="bg1"/>
              </a:solidFill>
              <a:latin typeface="Hei"/>
              <a:ea typeface="Hei"/>
              <a:cs typeface="Hei"/>
            </a:endParaRPr>
          </a:p>
        </p:txBody>
      </p:sp>
      <p:sp>
        <p:nvSpPr>
          <p:cNvPr id="39" name="矩形 38"/>
          <p:cNvSpPr/>
          <p:nvPr/>
        </p:nvSpPr>
        <p:spPr>
          <a:xfrm>
            <a:off x="6375908" y="4774267"/>
            <a:ext cx="146706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教学手段</a:t>
            </a:r>
            <a:endParaRPr kumimoji="1" lang="zh-CN" altLang="en-US"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线上＋线下</a:t>
            </a:r>
            <a:endParaRPr kumimoji="1" lang="zh-CN" altLang="en-US" sz="2000" b="1" dirty="0" smtClean="0">
              <a:solidFill>
                <a:srgbClr val="FFFFFF"/>
              </a:solidFill>
              <a:latin typeface="Hei"/>
              <a:ea typeface="Hei"/>
              <a:cs typeface="Hei"/>
            </a:endParaRPr>
          </a:p>
        </p:txBody>
      </p:sp>
      <p:sp>
        <p:nvSpPr>
          <p:cNvPr id="43" name="矩形 42"/>
          <p:cNvSpPr/>
          <p:nvPr/>
        </p:nvSpPr>
        <p:spPr>
          <a:xfrm>
            <a:off x="7982955" y="4799763"/>
            <a:ext cx="1210588" cy="707886"/>
          </a:xfrm>
          <a:prstGeom prst="rect">
            <a:avLst/>
          </a:prstGeom>
        </p:spPr>
        <p:txBody>
          <a:bodyPr wrap="none">
            <a:spAutoFit/>
          </a:bodyPr>
          <a:lstStyle/>
          <a:p>
            <a:pPr algn="ctr"/>
            <a:r>
              <a:rPr kumimoji="1" lang="zh-CN" altLang="en-US" sz="2000" b="1" dirty="0" smtClean="0">
                <a:solidFill>
                  <a:srgbClr val="FFFFFF"/>
                </a:solidFill>
                <a:latin typeface="Hei"/>
                <a:ea typeface="Hei"/>
                <a:cs typeface="Hei"/>
              </a:rPr>
              <a:t>移动平台</a:t>
            </a:r>
            <a:endParaRPr kumimoji="1" lang="en-US" altLang="zh-CN" sz="2000" b="1" dirty="0" smtClean="0">
              <a:solidFill>
                <a:srgbClr val="FFFFFF"/>
              </a:solidFill>
              <a:latin typeface="Hei"/>
              <a:ea typeface="Hei"/>
              <a:cs typeface="Hei"/>
            </a:endParaRPr>
          </a:p>
          <a:p>
            <a:pPr algn="ctr"/>
            <a:r>
              <a:rPr kumimoji="1" lang="zh-CN" altLang="en-US" sz="2000" b="1" dirty="0" smtClean="0">
                <a:solidFill>
                  <a:srgbClr val="FFFFFF"/>
                </a:solidFill>
                <a:latin typeface="Hei"/>
                <a:ea typeface="Hei"/>
                <a:cs typeface="Hei"/>
              </a:rPr>
              <a:t>学习</a:t>
            </a:r>
            <a:endParaRPr kumimoji="1" lang="en-US" altLang="zh-CN" sz="2000" b="1" dirty="0" smtClean="0">
              <a:solidFill>
                <a:srgbClr val="FFFFFF"/>
              </a:solidFill>
              <a:latin typeface="Hei"/>
              <a:ea typeface="Hei"/>
              <a:cs typeface="Hei"/>
            </a:endParaRPr>
          </a:p>
        </p:txBody>
      </p:sp>
      <p:sp>
        <p:nvSpPr>
          <p:cNvPr id="2" name="文本框 1"/>
          <p:cNvSpPr txBox="1"/>
          <p:nvPr/>
        </p:nvSpPr>
        <p:spPr>
          <a:xfrm>
            <a:off x="1078632" y="2255289"/>
            <a:ext cx="10416205" cy="553998"/>
          </a:xfrm>
          <a:prstGeom prst="rect">
            <a:avLst/>
          </a:prstGeom>
          <a:noFill/>
        </p:spPr>
        <p:txBody>
          <a:bodyPr wrap="square" rtlCol="0">
            <a:spAutoFit/>
          </a:bodyPr>
          <a:lstStyle/>
          <a:p>
            <a:pPr>
              <a:lnSpc>
                <a:spcPct val="130000"/>
              </a:lnSpc>
            </a:pPr>
            <a:r>
              <a:rPr lang="zh-CN" altLang="zh-CN" sz="2400" dirty="0"/>
              <a:t>  </a:t>
            </a:r>
            <a:r>
              <a:rPr lang="zh-CN" altLang="zh-CN" sz="2400" b="1" dirty="0"/>
              <a:t>适度设计，避免不必要的炫技 </a:t>
            </a:r>
            <a:endParaRPr kumimoji="1" lang="en-US" altLang="zh-CN" dirty="0" smtClean="0"/>
          </a:p>
        </p:txBody>
      </p:sp>
      <p:sp>
        <p:nvSpPr>
          <p:cNvPr id="3" name="文本框 2"/>
          <p:cNvSpPr txBox="1"/>
          <p:nvPr/>
        </p:nvSpPr>
        <p:spPr>
          <a:xfrm>
            <a:off x="1183750" y="2823338"/>
            <a:ext cx="9272701" cy="2146742"/>
          </a:xfrm>
          <a:prstGeom prst="rect">
            <a:avLst/>
          </a:prstGeom>
          <a:noFill/>
        </p:spPr>
        <p:txBody>
          <a:bodyPr wrap="square" rtlCol="0">
            <a:spAutoFit/>
          </a:bodyPr>
          <a:lstStyle/>
          <a:p>
            <a:pPr>
              <a:lnSpc>
                <a:spcPct val="150000"/>
              </a:lnSpc>
            </a:pPr>
            <a:r>
              <a:rPr lang="zh-CN" altLang="zh-CN" dirty="0"/>
              <a:t>动效的运用是用来辅助相关功能的，不能出现因添加动效反而导致用户要做多余动作的情况，也不能出现让用户被迫忽略你本来要表达的内容和作用的情况。动效被应用的理想状态是“适度”即是指对设计程度恰当、合适、合理的把握，不能“过度”也不能“欠缺”，毕竟万事皆有度。因此在进行适度的动效设计时，应当注意以下三点：不增加用户操作，不干扰用户，操作动效的时间不要超过</a:t>
            </a:r>
            <a:r>
              <a:rPr lang="en-US" altLang="zh-CN" dirty="0"/>
              <a:t>0.5</a:t>
            </a:r>
            <a:r>
              <a:rPr lang="zh-CN" altLang="zh-CN" dirty="0"/>
              <a:t>～</a:t>
            </a:r>
            <a:r>
              <a:rPr lang="en-US" altLang="zh-CN" dirty="0"/>
              <a:t>1</a:t>
            </a:r>
            <a:r>
              <a:rPr lang="zh-CN" altLang="zh-CN" dirty="0"/>
              <a:t>秒。 </a:t>
            </a:r>
            <a:endParaRPr kumimoji="1" lang="zh-CN" altLang="en-US" dirty="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5154206" y="-4242139"/>
            <a:ext cx="2059304" cy="11159306"/>
          </a:xfrm>
          <a:prstGeom prst="rect">
            <a:avLst/>
          </a:prstGeom>
        </p:spPr>
      </p:pic>
      <p:sp>
        <p:nvSpPr>
          <p:cNvPr id="3089" name="文本框 64"/>
          <p:cNvSpPr txBox="1">
            <a:spLocks noChangeArrowheads="1"/>
          </p:cNvSpPr>
          <p:nvPr/>
        </p:nvSpPr>
        <p:spPr bwMode="auto">
          <a:xfrm>
            <a:off x="783320" y="1192642"/>
            <a:ext cx="6134214" cy="707886"/>
          </a:xfrm>
          <a:prstGeom prst="rect">
            <a:avLst/>
          </a:prstGeom>
          <a:noFill/>
          <a:ln>
            <a:noFill/>
          </a:ln>
        </p:spPr>
        <p:txBody>
          <a:bodyPr wrap="square">
            <a:spAutoFit/>
          </a:bodyPr>
          <a:lstStyle/>
          <a:p>
            <a:pPr>
              <a:lnSpc>
                <a:spcPct val="130000"/>
              </a:lnSpc>
            </a:pPr>
            <a:r>
              <a:rPr kumimoji="1" lang="zh-CN" altLang="en-US" sz="3200" dirty="0" smtClean="0">
                <a:solidFill>
                  <a:schemeClr val="bg1"/>
                </a:solidFill>
              </a:rPr>
              <a:t>动效的设计的常用工具</a:t>
            </a:r>
            <a:endParaRPr kumimoji="1" lang="en-US" altLang="zh-CN" sz="3200" dirty="0">
              <a:solidFill>
                <a:schemeClr val="bg1"/>
              </a:solidFill>
            </a:endParaRPr>
          </a:p>
        </p:txBody>
      </p:sp>
      <p:pic>
        <p:nvPicPr>
          <p:cNvPr id="3" name="图片 2"/>
          <p:cNvPicPr>
            <a:picLocks noChangeAspect="1"/>
          </p:cNvPicPr>
          <p:nvPr/>
        </p:nvPicPr>
        <p:blipFill>
          <a:blip r:embed="rId2"/>
          <a:stretch>
            <a:fillRect/>
          </a:stretch>
        </p:blipFill>
        <p:spPr>
          <a:xfrm>
            <a:off x="615155" y="2531724"/>
            <a:ext cx="3947211" cy="3031458"/>
          </a:xfrm>
          <a:prstGeom prst="rect">
            <a:avLst/>
          </a:prstGeom>
        </p:spPr>
      </p:pic>
      <p:pic>
        <p:nvPicPr>
          <p:cNvPr id="4" name="图片 3"/>
          <p:cNvPicPr>
            <a:picLocks noChangeAspect="1"/>
          </p:cNvPicPr>
          <p:nvPr/>
        </p:nvPicPr>
        <p:blipFill>
          <a:blip r:embed="rId3"/>
          <a:stretch>
            <a:fillRect/>
          </a:stretch>
        </p:blipFill>
        <p:spPr>
          <a:xfrm>
            <a:off x="4265046" y="2501323"/>
            <a:ext cx="4045858" cy="3034394"/>
          </a:xfrm>
          <a:prstGeom prst="rect">
            <a:avLst/>
          </a:prstGeom>
        </p:spPr>
      </p:pic>
      <p:pic>
        <p:nvPicPr>
          <p:cNvPr id="5" name="图片 4"/>
          <p:cNvPicPr>
            <a:picLocks noChangeAspect="1"/>
          </p:cNvPicPr>
          <p:nvPr/>
        </p:nvPicPr>
        <p:blipFill>
          <a:blip r:embed="rId4"/>
          <a:stretch>
            <a:fillRect/>
          </a:stretch>
        </p:blipFill>
        <p:spPr>
          <a:xfrm>
            <a:off x="8459338" y="2501929"/>
            <a:ext cx="3353490" cy="3046116"/>
          </a:xfrm>
          <a:prstGeom prst="rect">
            <a:avLst/>
          </a:prstGeom>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4791685" y="-4382464"/>
            <a:ext cx="2608632" cy="11768667"/>
          </a:xfrm>
          <a:prstGeom prst="rect">
            <a:avLst/>
          </a:prstGeom>
        </p:spPr>
      </p:pic>
      <p:pic>
        <p:nvPicPr>
          <p:cNvPr id="2054" name="图片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595736" y="745696"/>
            <a:ext cx="1147763" cy="425450"/>
          </a:xfrm>
          <a:prstGeom prst="rect">
            <a:avLst/>
          </a:prstGeom>
          <a:noFill/>
          <a:ln>
            <a:noFill/>
          </a:ln>
        </p:spPr>
      </p:pic>
      <p:grpSp>
        <p:nvGrpSpPr>
          <p:cNvPr id="2056" name="组合 16"/>
          <p:cNvGrpSpPr/>
          <p:nvPr/>
        </p:nvGrpSpPr>
        <p:grpSpPr>
          <a:xfrm>
            <a:off x="1407221" y="1972805"/>
            <a:ext cx="10033470" cy="2118575"/>
            <a:chOff x="2103849" y="1939854"/>
            <a:chExt cx="7492695" cy="1323439"/>
          </a:xfrm>
        </p:grpSpPr>
        <p:sp>
          <p:nvSpPr>
            <p:cNvPr id="2057" name="文本框 17"/>
            <p:cNvSpPr txBox="1">
              <a:spLocks noChangeArrowheads="1"/>
            </p:cNvSpPr>
            <p:nvPr/>
          </p:nvSpPr>
          <p:spPr bwMode="auto">
            <a:xfrm>
              <a:off x="4542908" y="1939854"/>
              <a:ext cx="712380" cy="1323439"/>
            </a:xfrm>
            <a:prstGeom prst="rect">
              <a:avLst/>
            </a:prstGeom>
            <a:noFill/>
            <a:ln>
              <a:noFill/>
            </a:ln>
          </p:spPr>
          <p:txBody>
            <a:bodyPr>
              <a:spAutoFit/>
            </a:bodyPr>
            <a:lstStyle/>
            <a:p>
              <a:pPr algn="ctr"/>
              <a:endParaRPr lang="zh-CN" altLang="en-US" sz="8000" dirty="0">
                <a:solidFill>
                  <a:schemeClr val="bg1"/>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2103849" y="2594810"/>
              <a:ext cx="7492695" cy="576789"/>
            </a:xfrm>
            <a:prstGeom prst="rect">
              <a:avLst/>
            </a:prstGeom>
            <a:noFill/>
            <a:ln>
              <a:noFill/>
            </a:ln>
          </p:spPr>
          <p:txBody>
            <a:bodyPr wrap="square">
              <a:spAutoFit/>
            </a:bodyPr>
            <a:lstStyle/>
            <a:p>
              <a:r>
                <a:rPr lang="zh-CN" altLang="zh-CN" smtClean="0"/>
                <a:t>在整个互联网大趋势下，研究图标将来的风格走向，做好未雨绸缪，希望以此为开端，大家能发现更好的设计趋势风格，融入产品设计里面，当然趋势是好的，我们运用时候更多需要从产品本身定位出发，产品性格去合理运用设计趋势，提升产品设计品质。</a:t>
              </a:r>
              <a:endParaRPr lang="zh-CN" altLang="zh-CN" dirty="0"/>
            </a:p>
          </p:txBody>
        </p:sp>
      </p:grpSp>
      <p:sp>
        <p:nvSpPr>
          <p:cNvPr id="3" name="文本框 2"/>
          <p:cNvSpPr txBox="1"/>
          <p:nvPr/>
        </p:nvSpPr>
        <p:spPr>
          <a:xfrm>
            <a:off x="1456088" y="2307605"/>
            <a:ext cx="1031051" cy="430887"/>
          </a:xfrm>
          <a:prstGeom prst="rect">
            <a:avLst/>
          </a:prstGeom>
          <a:noFill/>
        </p:spPr>
        <p:txBody>
          <a:bodyPr wrap="none" rtlCol="0">
            <a:spAutoFit/>
          </a:bodyPr>
          <a:lstStyle/>
          <a:p>
            <a:r>
              <a:rPr kumimoji="1" lang="zh-CN" altLang="en-US" sz="2200" dirty="0" smtClean="0">
                <a:solidFill>
                  <a:schemeClr val="bg1"/>
                </a:solidFill>
              </a:rPr>
              <a:t>结束语</a:t>
            </a:r>
            <a:endParaRPr kumimoji="1" lang="zh-CN" altLang="en-US" sz="22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5160032" y="-4580298"/>
            <a:ext cx="1616075" cy="11171636"/>
          </a:xfrm>
          <a:prstGeom prst="rect">
            <a:avLst/>
          </a:prstGeom>
        </p:spPr>
      </p:pic>
      <p:sp>
        <p:nvSpPr>
          <p:cNvPr id="11" name="文本框 64"/>
          <p:cNvSpPr txBox="1">
            <a:spLocks noChangeArrowheads="1"/>
          </p:cNvSpPr>
          <p:nvPr/>
        </p:nvSpPr>
        <p:spPr bwMode="auto">
          <a:xfrm>
            <a:off x="915065" y="349592"/>
            <a:ext cx="10400609" cy="1277273"/>
          </a:xfrm>
          <a:prstGeom prst="rect">
            <a:avLst/>
          </a:prstGeom>
          <a:noFill/>
          <a:ln>
            <a:noFill/>
          </a:ln>
        </p:spPr>
        <p:txBody>
          <a:bodyPr wrap="square">
            <a:spAutoFit/>
          </a:bodyPr>
          <a:lstStyle/>
          <a:p>
            <a:pPr>
              <a:lnSpc>
                <a:spcPct val="130000"/>
              </a:lnSpc>
            </a:pPr>
            <a:r>
              <a:rPr lang="zh-CN" altLang="zh-CN" sz="2000" dirty="0">
                <a:solidFill>
                  <a:srgbClr val="FFFFFF"/>
                </a:solidFill>
              </a:rPr>
              <a:t>动效即动态效果（动画效果），当用户在使用某种互联网产品时，往往在页面中都会出现动态效果，而这种动态效果是整个界面中最突出的元素，相较于静态的文字文本和静止的图像，动态图片或者数字影像让容易让用户发觉且记忆深刻。 </a:t>
            </a:r>
            <a:endParaRPr kumimoji="1" lang="zh-CN" sz="2000" dirty="0">
              <a:solidFill>
                <a:srgbClr val="FFFFFF"/>
              </a:solidFill>
              <a:latin typeface="黑体" panose="02010609060101010101" pitchFamily="49" charset="-122"/>
              <a:ea typeface="黑体" panose="02010609060101010101" pitchFamily="49" charset="-122"/>
            </a:endParaRPr>
          </a:p>
        </p:txBody>
      </p:sp>
      <p:pic>
        <p:nvPicPr>
          <p:cNvPr id="3" name="图片 2" descr="run.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242" y="1984967"/>
            <a:ext cx="5506950" cy="4130212"/>
          </a:xfrm>
          <a:prstGeom prst="rect">
            <a:avLst/>
          </a:prstGeom>
        </p:spPr>
      </p:pic>
      <p:pic>
        <p:nvPicPr>
          <p:cNvPr id="4" name="图片 3" descr="run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9552" y="1947981"/>
            <a:ext cx="5556738" cy="4130210"/>
          </a:xfrm>
          <a:prstGeom prst="rect">
            <a:avLst/>
          </a:prstGeom>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2" name="文本框 1"/>
          <p:cNvSpPr txBox="1"/>
          <p:nvPr/>
        </p:nvSpPr>
        <p:spPr>
          <a:xfrm>
            <a:off x="833052" y="3470308"/>
            <a:ext cx="10306510" cy="477054"/>
          </a:xfrm>
          <a:prstGeom prst="rect">
            <a:avLst/>
          </a:prstGeom>
          <a:noFill/>
        </p:spPr>
        <p:txBody>
          <a:bodyPr wrap="square" rtlCol="0">
            <a:spAutoFit/>
          </a:bodyPr>
          <a:lstStyle/>
          <a:p>
            <a:pPr>
              <a:lnSpc>
                <a:spcPct val="130000"/>
              </a:lnSpc>
            </a:pPr>
            <a:r>
              <a:rPr lang="zh-CN" altLang="zh-CN" sz="2000" dirty="0">
                <a:solidFill>
                  <a:srgbClr val="FFFFFF"/>
                </a:solidFill>
              </a:rPr>
              <a:t>动效在界面设计过程中主要起到哪些作用呢，</a:t>
            </a:r>
            <a:r>
              <a:rPr lang="zh-CN" altLang="zh-CN" sz="2000" dirty="0" smtClean="0">
                <a:solidFill>
                  <a:srgbClr val="FFFFFF"/>
                </a:solidFill>
              </a:rPr>
              <a:t>让我们一起通过</a:t>
            </a:r>
            <a:r>
              <a:rPr lang="zh-CN" altLang="en-US" sz="2000" dirty="0" smtClean="0">
                <a:solidFill>
                  <a:srgbClr val="FFFFFF"/>
                </a:solidFill>
              </a:rPr>
              <a:t>具体的案例</a:t>
            </a:r>
            <a:r>
              <a:rPr lang="zh-CN" altLang="zh-CN" sz="2000" dirty="0" smtClean="0">
                <a:solidFill>
                  <a:srgbClr val="FFFFFF"/>
                </a:solidFill>
              </a:rPr>
              <a:t>画面</a:t>
            </a:r>
            <a:r>
              <a:rPr lang="zh-CN" altLang="zh-CN" sz="2000" dirty="0">
                <a:solidFill>
                  <a:srgbClr val="FFFFFF"/>
                </a:solidFill>
              </a:rPr>
              <a:t>来了解以下。 </a:t>
            </a:r>
            <a:endParaRPr kumimoji="1" sz="2000" dirty="0" smtClean="0">
              <a:solidFill>
                <a:srgbClr val="FFFFFF"/>
              </a:solidFill>
            </a:endParaRPr>
          </a:p>
        </p:txBody>
      </p:sp>
      <p:sp>
        <p:nvSpPr>
          <p:cNvPr id="3089" name="文本框 64"/>
          <p:cNvSpPr txBox="1">
            <a:spLocks noChangeArrowheads="1"/>
          </p:cNvSpPr>
          <p:nvPr/>
        </p:nvSpPr>
        <p:spPr bwMode="auto">
          <a:xfrm>
            <a:off x="918958" y="2795410"/>
            <a:ext cx="3972072" cy="707886"/>
          </a:xfrm>
          <a:prstGeom prst="rect">
            <a:avLst/>
          </a:prstGeom>
          <a:noFill/>
          <a:ln>
            <a:noFill/>
          </a:ln>
        </p:spPr>
        <p:txBody>
          <a:bodyPr wrap="square">
            <a:spAutoFit/>
          </a:bodyPr>
          <a:lstStyle/>
          <a:p>
            <a:pPr>
              <a:lnSpc>
                <a:spcPct val="130000"/>
              </a:lnSpc>
            </a:pPr>
            <a:r>
              <a:rPr kumimoji="1" lang="zh-CN" altLang="en-US" sz="3200" dirty="0" smtClean="0">
                <a:solidFill>
                  <a:schemeClr val="bg1"/>
                </a:solidFill>
              </a:rPr>
              <a:t>动效的作用</a:t>
            </a:r>
            <a:endParaRPr kumimoji="1" lang="en-US" altLang="zh-CN" sz="3200"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410806" y="-1497677"/>
            <a:ext cx="4795975" cy="10331099"/>
          </a:xfrm>
          <a:prstGeom prst="rect">
            <a:avLst/>
          </a:prstGeom>
        </p:spPr>
      </p:pic>
      <p:sp>
        <p:nvSpPr>
          <p:cNvPr id="2" name="文本框 1"/>
          <p:cNvSpPr txBox="1"/>
          <p:nvPr/>
        </p:nvSpPr>
        <p:spPr>
          <a:xfrm>
            <a:off x="6402184" y="3983729"/>
            <a:ext cx="4411857" cy="769441"/>
          </a:xfrm>
          <a:prstGeom prst="rect">
            <a:avLst/>
          </a:prstGeom>
          <a:noFill/>
        </p:spPr>
        <p:txBody>
          <a:bodyPr wrap="square" rtlCol="0">
            <a:spAutoFit/>
          </a:bodyPr>
          <a:lstStyle/>
          <a:p>
            <a:r>
              <a:rPr lang="zh-CN" altLang="zh-CN" sz="2200" dirty="0">
                <a:solidFill>
                  <a:srgbClr val="FFFFFF"/>
                </a:solidFill>
              </a:rPr>
              <a:t>为了减轻认知的负担</a:t>
            </a:r>
            <a:r>
              <a:rPr lang="zh-CN" altLang="zh-CN" sz="2200" dirty="0" smtClean="0">
                <a:solidFill>
                  <a:srgbClr val="FFFFFF"/>
                </a:solidFill>
              </a:rPr>
              <a:t>，吸引别人的注意</a:t>
            </a:r>
            <a:endParaRPr kumimoji="1" lang="zh-CN" altLang="en-US" sz="2200" dirty="0">
              <a:solidFill>
                <a:srgbClr val="FFFFFF"/>
              </a:solidFill>
            </a:endParaRPr>
          </a:p>
        </p:txBody>
      </p:sp>
      <p:pic>
        <p:nvPicPr>
          <p:cNvPr id="4" name="图片 3" descr="2767038.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67" y="1368518"/>
            <a:ext cx="5281347" cy="4621179"/>
          </a:xfrm>
          <a:prstGeom prst="rect">
            <a:avLst/>
          </a:prstGeom>
        </p:spPr>
      </p:pic>
      <p:sp>
        <p:nvSpPr>
          <p:cNvPr id="5" name="文本框 4"/>
          <p:cNvSpPr txBox="1"/>
          <p:nvPr/>
        </p:nvSpPr>
        <p:spPr>
          <a:xfrm>
            <a:off x="6350321" y="4894609"/>
            <a:ext cx="3711547" cy="923330"/>
          </a:xfrm>
          <a:prstGeom prst="rect">
            <a:avLst/>
          </a:prstGeom>
          <a:noFill/>
        </p:spPr>
        <p:txBody>
          <a:bodyPr wrap="square" rtlCol="0">
            <a:spAutoFit/>
          </a:bodyPr>
          <a:lstStyle/>
          <a:p>
            <a:r>
              <a:rPr lang="zh-CN" altLang="zh-CN" dirty="0">
                <a:solidFill>
                  <a:srgbClr val="FFFFFF"/>
                </a:solidFill>
              </a:rPr>
              <a:t>在一个界面中，运动的对象比静止的对象更能吸引人的注意力，给用户一种可交互的认知。 </a:t>
            </a:r>
            <a:endParaRPr kumimoji="1" lang="zh-CN" altLang="en-US" dirty="0">
              <a:solidFill>
                <a:srgbClr val="FFFFFF"/>
              </a:solidFill>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410806" y="-1534664"/>
            <a:ext cx="4795975" cy="10331099"/>
          </a:xfrm>
          <a:prstGeom prst="rect">
            <a:avLst/>
          </a:prstGeom>
        </p:spPr>
      </p:pic>
      <p:sp>
        <p:nvSpPr>
          <p:cNvPr id="2" name="文本框 1"/>
          <p:cNvSpPr txBox="1"/>
          <p:nvPr/>
        </p:nvSpPr>
        <p:spPr>
          <a:xfrm>
            <a:off x="6254216" y="4846759"/>
            <a:ext cx="4411857" cy="923330"/>
          </a:xfrm>
          <a:prstGeom prst="rect">
            <a:avLst/>
          </a:prstGeom>
          <a:noFill/>
        </p:spPr>
        <p:txBody>
          <a:bodyPr wrap="square" rtlCol="0">
            <a:spAutoFit/>
          </a:bodyPr>
          <a:lstStyle/>
          <a:p>
            <a:r>
              <a:rPr lang="zh-CN" altLang="zh-CN" dirty="0">
                <a:solidFill>
                  <a:srgbClr val="FFFFFF"/>
                </a:solidFill>
              </a:rPr>
              <a:t>点击按钮或切换页面后，下级页面合理的出现方式，能让用户感知当前所处层级，减少操作成本和理解成本。 </a:t>
            </a:r>
            <a:endParaRPr kumimoji="1" lang="zh-CN" altLang="en-US" dirty="0">
              <a:solidFill>
                <a:srgbClr val="FFFFFF"/>
              </a:solidFill>
            </a:endParaRPr>
          </a:p>
        </p:txBody>
      </p:sp>
      <p:sp>
        <p:nvSpPr>
          <p:cNvPr id="3" name="文本框 2"/>
          <p:cNvSpPr txBox="1"/>
          <p:nvPr/>
        </p:nvSpPr>
        <p:spPr>
          <a:xfrm>
            <a:off x="6337991" y="4426107"/>
            <a:ext cx="1313180" cy="430887"/>
          </a:xfrm>
          <a:prstGeom prst="rect">
            <a:avLst/>
          </a:prstGeom>
          <a:noFill/>
        </p:spPr>
        <p:txBody>
          <a:bodyPr wrap="none" rtlCol="0">
            <a:spAutoFit/>
          </a:bodyPr>
          <a:lstStyle/>
          <a:p>
            <a:r>
              <a:rPr lang="zh-CN" altLang="en-US" sz="2200" dirty="0" smtClean="0">
                <a:solidFill>
                  <a:srgbClr val="FFFFFF"/>
                </a:solidFill>
              </a:rPr>
              <a:t>表示关联</a:t>
            </a:r>
            <a:endParaRPr kumimoji="1" lang="zh-CN" altLang="en-US" sz="2200" dirty="0">
              <a:solidFill>
                <a:srgbClr val="FFFFFF"/>
              </a:solidFill>
            </a:endParaRPr>
          </a:p>
        </p:txBody>
      </p:sp>
      <p:pic>
        <p:nvPicPr>
          <p:cNvPr id="6" name="图片 5" descr="关联.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973" y="1368518"/>
            <a:ext cx="5142949" cy="4500081"/>
          </a:xfrm>
          <a:prstGeom prst="rect">
            <a:avLst/>
          </a:prstGeom>
        </p:spPr>
      </p:pic>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410806" y="-1534664"/>
            <a:ext cx="4795975" cy="10331099"/>
          </a:xfrm>
          <a:prstGeom prst="rect">
            <a:avLst/>
          </a:prstGeom>
        </p:spPr>
      </p:pic>
      <p:sp>
        <p:nvSpPr>
          <p:cNvPr id="2" name="文本框 1"/>
          <p:cNvSpPr txBox="1"/>
          <p:nvPr/>
        </p:nvSpPr>
        <p:spPr>
          <a:xfrm>
            <a:off x="6291208" y="4513876"/>
            <a:ext cx="4411857" cy="1477328"/>
          </a:xfrm>
          <a:prstGeom prst="rect">
            <a:avLst/>
          </a:prstGeom>
          <a:noFill/>
        </p:spPr>
        <p:txBody>
          <a:bodyPr wrap="square" rtlCol="0">
            <a:spAutoFit/>
          </a:bodyPr>
          <a:lstStyle/>
          <a:p>
            <a:r>
              <a:rPr lang="zh-CN" altLang="zh-CN" dirty="0">
                <a:solidFill>
                  <a:srgbClr val="FFFFFF"/>
                </a:solidFill>
              </a:rPr>
              <a:t>寸土寸金的手机界面中，通过动效的切换可以在同一位置展示更多内容。过多的文字信息会让界面冗余，引起用户反感。一些有时效性的活动信息，可以通过动效来展示。 </a:t>
            </a:r>
            <a:endParaRPr kumimoji="1" lang="zh-CN" altLang="en-US" dirty="0">
              <a:solidFill>
                <a:srgbClr val="FFFFFF"/>
              </a:solidFill>
            </a:endParaRPr>
          </a:p>
        </p:txBody>
      </p:sp>
      <p:sp>
        <p:nvSpPr>
          <p:cNvPr id="3" name="文本框 2"/>
          <p:cNvSpPr txBox="1"/>
          <p:nvPr/>
        </p:nvSpPr>
        <p:spPr>
          <a:xfrm>
            <a:off x="6374983" y="4006921"/>
            <a:ext cx="2116836" cy="461665"/>
          </a:xfrm>
          <a:prstGeom prst="rect">
            <a:avLst/>
          </a:prstGeom>
          <a:noFill/>
        </p:spPr>
        <p:txBody>
          <a:bodyPr wrap="none" rtlCol="0">
            <a:spAutoFit/>
          </a:bodyPr>
          <a:lstStyle/>
          <a:p>
            <a:r>
              <a:rPr lang="en-US" altLang="zh-CN" sz="2400" dirty="0">
                <a:solidFill>
                  <a:srgbClr val="FFFFFF"/>
                </a:solidFill>
              </a:rPr>
              <a:t> </a:t>
            </a:r>
            <a:r>
              <a:rPr lang="zh-CN" altLang="zh-CN" sz="2400" dirty="0">
                <a:solidFill>
                  <a:srgbClr val="FFFFFF"/>
                </a:solidFill>
              </a:rPr>
              <a:t>展示更多信息 </a:t>
            </a:r>
            <a:endParaRPr kumimoji="1" lang="zh-CN" altLang="en-US" sz="2200" dirty="0">
              <a:solidFill>
                <a:srgbClr val="FFFFFF"/>
              </a:solidFill>
            </a:endParaRPr>
          </a:p>
        </p:txBody>
      </p:sp>
      <p:pic>
        <p:nvPicPr>
          <p:cNvPr id="4" name="图片 3" descr="展示.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166" y="1327121"/>
            <a:ext cx="5274802" cy="4615452"/>
          </a:xfrm>
          <a:prstGeom prst="rect">
            <a:avLst/>
          </a:prstGeom>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410806" y="-1534664"/>
            <a:ext cx="4795975" cy="10331099"/>
          </a:xfrm>
          <a:prstGeom prst="rect">
            <a:avLst/>
          </a:prstGeom>
        </p:spPr>
      </p:pic>
      <p:sp>
        <p:nvSpPr>
          <p:cNvPr id="2" name="文本框 1"/>
          <p:cNvSpPr txBox="1"/>
          <p:nvPr/>
        </p:nvSpPr>
        <p:spPr>
          <a:xfrm>
            <a:off x="6377523" y="4538534"/>
            <a:ext cx="4411857" cy="1200329"/>
          </a:xfrm>
          <a:prstGeom prst="rect">
            <a:avLst/>
          </a:prstGeom>
          <a:noFill/>
        </p:spPr>
        <p:txBody>
          <a:bodyPr wrap="square" rtlCol="0">
            <a:spAutoFit/>
          </a:bodyPr>
          <a:lstStyle/>
          <a:p>
            <a:r>
              <a:rPr lang="zh-CN" altLang="zh-CN" dirty="0">
                <a:solidFill>
                  <a:srgbClr val="FFFFFF"/>
                </a:solidFill>
              </a:rPr>
              <a:t>例如下拉刷新，点赞等动效，加强了用户与产品之间的互动性，一方面能够减轻用户等待的焦虑，同时也能让用户感觉到产品是有性格的。 </a:t>
            </a:r>
            <a:endParaRPr kumimoji="1" lang="zh-CN" altLang="en-US" dirty="0">
              <a:solidFill>
                <a:srgbClr val="FFFFFF"/>
              </a:solidFill>
            </a:endParaRPr>
          </a:p>
        </p:txBody>
      </p:sp>
      <p:sp>
        <p:nvSpPr>
          <p:cNvPr id="3" name="文本框 2"/>
          <p:cNvSpPr txBox="1"/>
          <p:nvPr/>
        </p:nvSpPr>
        <p:spPr>
          <a:xfrm>
            <a:off x="6374983" y="4006921"/>
            <a:ext cx="1415772" cy="461665"/>
          </a:xfrm>
          <a:prstGeom prst="rect">
            <a:avLst/>
          </a:prstGeom>
          <a:noFill/>
        </p:spPr>
        <p:txBody>
          <a:bodyPr wrap="none" rtlCol="0">
            <a:spAutoFit/>
          </a:bodyPr>
          <a:lstStyle/>
          <a:p>
            <a:r>
              <a:rPr lang="zh-CN" altLang="zh-CN" sz="2400" dirty="0" smtClean="0">
                <a:solidFill>
                  <a:srgbClr val="FFFFFF"/>
                </a:solidFill>
              </a:rPr>
              <a:t>传递情绪 </a:t>
            </a:r>
            <a:endParaRPr kumimoji="1" lang="zh-CN" altLang="en-US" sz="2200" dirty="0">
              <a:solidFill>
                <a:srgbClr val="FFFFFF"/>
              </a:solidFill>
            </a:endParaRPr>
          </a:p>
        </p:txBody>
      </p:sp>
      <p:pic>
        <p:nvPicPr>
          <p:cNvPr id="5" name="图片 4" descr="传递.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959" y="1393176"/>
            <a:ext cx="5142948" cy="4500080"/>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410806" y="-1534664"/>
            <a:ext cx="4795975" cy="10331099"/>
          </a:xfrm>
          <a:prstGeom prst="rect">
            <a:avLst/>
          </a:prstGeom>
        </p:spPr>
      </p:pic>
      <p:sp>
        <p:nvSpPr>
          <p:cNvPr id="2" name="文本框 1"/>
          <p:cNvSpPr txBox="1"/>
          <p:nvPr/>
        </p:nvSpPr>
        <p:spPr>
          <a:xfrm>
            <a:off x="6377523" y="4538534"/>
            <a:ext cx="4411857" cy="923330"/>
          </a:xfrm>
          <a:prstGeom prst="rect">
            <a:avLst/>
          </a:prstGeom>
          <a:noFill/>
        </p:spPr>
        <p:txBody>
          <a:bodyPr wrap="square" rtlCol="0">
            <a:spAutoFit/>
          </a:bodyPr>
          <a:lstStyle/>
          <a:p>
            <a:r>
              <a:rPr lang="zh-CN" altLang="zh-CN" dirty="0">
                <a:solidFill>
                  <a:srgbClr val="FFFFFF"/>
                </a:solidFill>
              </a:rPr>
              <a:t>好的动效和交互甚至能让用户在其他地方看到类似的效果时会第一时间想起用过的产品，强化用户对产品品牌的感知。 </a:t>
            </a:r>
            <a:endParaRPr kumimoji="1" lang="zh-CN" altLang="en-US" dirty="0">
              <a:solidFill>
                <a:srgbClr val="FFFFFF"/>
              </a:solidFill>
            </a:endParaRPr>
          </a:p>
        </p:txBody>
      </p:sp>
      <p:sp>
        <p:nvSpPr>
          <p:cNvPr id="3" name="文本框 2"/>
          <p:cNvSpPr txBox="1"/>
          <p:nvPr/>
        </p:nvSpPr>
        <p:spPr>
          <a:xfrm>
            <a:off x="6374983" y="4006921"/>
            <a:ext cx="1193506" cy="461665"/>
          </a:xfrm>
          <a:prstGeom prst="rect">
            <a:avLst/>
          </a:prstGeom>
          <a:noFill/>
        </p:spPr>
        <p:txBody>
          <a:bodyPr wrap="none" rtlCol="0">
            <a:spAutoFit/>
          </a:bodyPr>
          <a:lstStyle/>
          <a:p>
            <a:r>
              <a:rPr lang="zh-CN" altLang="zh-CN" sz="2400" b="1" dirty="0">
                <a:solidFill>
                  <a:srgbClr val="FFFFFF"/>
                </a:solidFill>
              </a:rPr>
              <a:t> 差异化</a:t>
            </a:r>
            <a:r>
              <a:rPr lang="zh-CN" altLang="zh-CN" sz="2400" dirty="0">
                <a:solidFill>
                  <a:srgbClr val="FFFFFF"/>
                </a:solidFill>
              </a:rPr>
              <a:t> </a:t>
            </a:r>
            <a:r>
              <a:rPr lang="zh-CN" altLang="zh-CN" sz="2400" dirty="0" smtClean="0">
                <a:solidFill>
                  <a:srgbClr val="FFFFFF"/>
                </a:solidFill>
              </a:rPr>
              <a:t> </a:t>
            </a:r>
            <a:endParaRPr kumimoji="1" lang="zh-CN" altLang="en-US" sz="2200" dirty="0">
              <a:solidFill>
                <a:srgbClr val="FFFFFF"/>
              </a:solidFill>
            </a:endParaRPr>
          </a:p>
        </p:txBody>
      </p:sp>
      <p:pic>
        <p:nvPicPr>
          <p:cNvPr id="4" name="图片 3" descr="2767综合.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676" y="1504137"/>
            <a:ext cx="4349180" cy="4349180"/>
          </a:xfrm>
          <a:prstGeom prst="rect">
            <a:avLst/>
          </a:prstGeom>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a:extLst>
              <a:ext uri="{28A0092B-C50C-407E-A947-70E740481C1C}">
                <a14:useLocalDpi xmlns:a14="http://schemas.microsoft.com/office/drawing/2010/main" val="0"/>
              </a:ext>
            </a:extLst>
          </a:blip>
          <a:srcRect l="20426" t="10674" r="20426" b="10674"/>
          <a:stretch>
            <a:fillRect/>
          </a:stretch>
        </p:blipFill>
        <p:spPr>
          <a:xfrm rot="16200000">
            <a:off x="3746572" y="-3227043"/>
            <a:ext cx="4698857" cy="11768667"/>
          </a:xfrm>
          <a:prstGeom prst="rect">
            <a:avLst/>
          </a:prstGeom>
        </p:spPr>
      </p:pic>
      <p:sp>
        <p:nvSpPr>
          <p:cNvPr id="2" name="文本框 1"/>
          <p:cNvSpPr txBox="1"/>
          <p:nvPr/>
        </p:nvSpPr>
        <p:spPr>
          <a:xfrm>
            <a:off x="833052" y="3470308"/>
            <a:ext cx="10306510" cy="877163"/>
          </a:xfrm>
          <a:prstGeom prst="rect">
            <a:avLst/>
          </a:prstGeom>
          <a:noFill/>
        </p:spPr>
        <p:txBody>
          <a:bodyPr wrap="square" rtlCol="0">
            <a:spAutoFit/>
          </a:bodyPr>
          <a:lstStyle/>
          <a:p>
            <a:pPr>
              <a:lnSpc>
                <a:spcPct val="130000"/>
              </a:lnSpc>
            </a:pPr>
            <a:r>
              <a:rPr lang="zh-CN" altLang="zh-CN" sz="2000" dirty="0">
                <a:solidFill>
                  <a:srgbClr val="FFFFFF"/>
                </a:solidFill>
              </a:rPr>
              <a:t>动效是不是越多越好，动效在设计过程种应该遵循什么样的原则呢？</a:t>
            </a:r>
            <a:endParaRPr lang="zh-CN" altLang="zh-CN" sz="2000" dirty="0">
              <a:solidFill>
                <a:srgbClr val="FFFFFF"/>
              </a:solidFill>
            </a:endParaRPr>
          </a:p>
          <a:p>
            <a:pPr>
              <a:lnSpc>
                <a:spcPct val="130000"/>
              </a:lnSpc>
            </a:pPr>
            <a:endParaRPr kumimoji="1" sz="2000" dirty="0" smtClean="0">
              <a:solidFill>
                <a:srgbClr val="FFFFFF"/>
              </a:solidFill>
            </a:endParaRPr>
          </a:p>
        </p:txBody>
      </p:sp>
      <p:sp>
        <p:nvSpPr>
          <p:cNvPr id="3089" name="文本框 64"/>
          <p:cNvSpPr txBox="1">
            <a:spLocks noChangeArrowheads="1"/>
          </p:cNvSpPr>
          <p:nvPr/>
        </p:nvSpPr>
        <p:spPr bwMode="auto">
          <a:xfrm>
            <a:off x="918958" y="2795410"/>
            <a:ext cx="3972072" cy="707886"/>
          </a:xfrm>
          <a:prstGeom prst="rect">
            <a:avLst/>
          </a:prstGeom>
          <a:noFill/>
          <a:ln>
            <a:noFill/>
          </a:ln>
        </p:spPr>
        <p:txBody>
          <a:bodyPr wrap="square">
            <a:spAutoFit/>
          </a:bodyPr>
          <a:lstStyle/>
          <a:p>
            <a:pPr>
              <a:lnSpc>
                <a:spcPct val="130000"/>
              </a:lnSpc>
            </a:pPr>
            <a:r>
              <a:rPr kumimoji="1" lang="zh-CN" altLang="en-US" sz="3200" dirty="0" smtClean="0">
                <a:solidFill>
                  <a:schemeClr val="bg1"/>
                </a:solidFill>
              </a:rPr>
              <a:t>动效的设计的原则</a:t>
            </a:r>
            <a:endParaRPr kumimoji="1" lang="en-US" altLang="zh-CN" sz="3200"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COMMONDATA" val="eyJoZGlkIjoiODRlMmRjNTZkZDU5NTVhMzJkODE2MTdkOGNkM2NiNz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www.v5ppt.com</Template>
  <TotalTime>0</TotalTime>
  <Words>1385</Words>
  <Application>WPS 演示</Application>
  <PresentationFormat>自定义</PresentationFormat>
  <Paragraphs>84</Paragraphs>
  <Slides>14</Slides>
  <Notes>15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Arial</vt:lpstr>
      <vt:lpstr>宋体</vt:lpstr>
      <vt:lpstr>Wingdings</vt:lpstr>
      <vt:lpstr>等线</vt:lpstr>
      <vt:lpstr>等线 Light</vt:lpstr>
      <vt:lpstr>方正清刻本悦宋简体</vt:lpstr>
      <vt:lpstr>黑体</vt:lpstr>
      <vt:lpstr>Arial</vt:lpstr>
      <vt:lpstr>思源黑体旧字形 ExtraLight</vt:lpstr>
      <vt:lpstr>Hei</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苏州珀菲科特网络科技有限公司</Company>
  <LinksUpToDate>false</LinksUpToDate>
  <SharedDoc>false</SharedDoc>
  <HyperlinksChanged>false</HyperlinksChanged>
  <AppVersion>14.0000</AppVersion>
  <Manager>www.v5ppt.com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www.v5ppt.com</dc:title>
  <dc:creator>www.v5ppt.com</dc:creator>
  <cp:keywords>更多精品文档，请访问www.v5ppt.com</cp:keywords>
  <dc:description>更多精品文档，请访问www.v5ppt.com</dc:description>
  <dc:subject>www.v5ppt.com</dc:subject>
  <cp:category>www.v5ppt.com</cp:category>
  <cp:lastModifiedBy> lweY</cp:lastModifiedBy>
  <cp:revision>242</cp:revision>
  <dcterms:created xsi:type="dcterms:W3CDTF">2018-03-27T01:31:00Z</dcterms:created>
  <dcterms:modified xsi:type="dcterms:W3CDTF">2022-09-07T07:42:04Z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meFrom">
    <vt:lpwstr>www.v5ppt.com</vt:lpwstr>
  </property>
  <property fmtid="{D5CDD505-2E9C-101B-9397-08002B2CF9AE}" pid="3" name="KSOProductBuildVer">
    <vt:lpwstr>2052-11.1.0.12313</vt:lpwstr>
  </property>
  <property fmtid="{D5CDD505-2E9C-101B-9397-08002B2CF9AE}" pid="4" name="ICV">
    <vt:lpwstr>E6549BE0AC5E4740BDE6BF39AB8FAF6F</vt:lpwstr>
  </property>
</Properties>
</file>