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90" r:id="rId3"/>
    <p:sldId id="351" r:id="rId4"/>
    <p:sldId id="298" r:id="rId5"/>
    <p:sldId id="355" r:id="rId6"/>
    <p:sldId id="296" r:id="rId7"/>
    <p:sldId id="317" r:id="rId8"/>
    <p:sldId id="354" r:id="rId9"/>
    <p:sldId id="319" r:id="rId10"/>
    <p:sldId id="262" r:id="rId11"/>
    <p:sldId id="320" r:id="rId12"/>
    <p:sldId id="321" r:id="rId13"/>
    <p:sldId id="263" r:id="rId14"/>
    <p:sldId id="339" r:id="rId15"/>
    <p:sldId id="340" r:id="rId16"/>
    <p:sldId id="365" r:id="rId17"/>
    <p:sldId id="273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0" d="100"/>
          <a:sy n="60" d="100"/>
        </p:scale>
        <p:origin x="-210" y="-216"/>
      </p:cViewPr>
      <p:guideLst>
        <p:guide orient="horz" pos="2160"/>
        <p:guide pos="38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11208588" y="224287"/>
            <a:ext cx="983412" cy="983412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11447252" y="0"/>
            <a:ext cx="715993" cy="715993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5874588"/>
            <a:ext cx="983412" cy="983412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267419" y="6142007"/>
            <a:ext cx="715993" cy="715993"/>
          </a:xfrm>
          <a:prstGeom prst="line">
            <a:avLst/>
          </a:prstGeom>
          <a:ln w="31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C4384-F7AE-43EC-A3C4-936DAF9B6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1E0E3-5CCB-4DB1-99D1-4B7349CC40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GIF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774333" y="1107333"/>
            <a:ext cx="4643335" cy="4643335"/>
            <a:chOff x="4589895" y="1922895"/>
            <a:chExt cx="3012210" cy="3012210"/>
          </a:xfrm>
        </p:grpSpPr>
        <p:sp>
          <p:nvSpPr>
            <p:cNvPr id="18" name="弧形 17"/>
            <p:cNvSpPr/>
            <p:nvPr/>
          </p:nvSpPr>
          <p:spPr>
            <a:xfrm>
              <a:off x="4742992" y="2075992"/>
              <a:ext cx="2706017" cy="2706017"/>
            </a:xfrm>
            <a:prstGeom prst="arc">
              <a:avLst>
                <a:gd name="adj1" fmla="val 16200000"/>
                <a:gd name="adj2" fmla="val 2903490"/>
              </a:avLst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890000" y="2223000"/>
              <a:ext cx="2412000" cy="2412000"/>
            </a:xfrm>
            <a:prstGeom prst="ellipse">
              <a:avLst/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弧形 19"/>
            <p:cNvSpPr/>
            <p:nvPr/>
          </p:nvSpPr>
          <p:spPr>
            <a:xfrm rot="11015065">
              <a:off x="4742992" y="2075992"/>
              <a:ext cx="2706017" cy="2706017"/>
            </a:xfrm>
            <a:prstGeom prst="arc">
              <a:avLst>
                <a:gd name="adj1" fmla="val 16200000"/>
                <a:gd name="adj2" fmla="val 18788538"/>
              </a:avLst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/>
            <p:cNvSpPr/>
            <p:nvPr/>
          </p:nvSpPr>
          <p:spPr>
            <a:xfrm rot="15483167">
              <a:off x="4742992" y="2075992"/>
              <a:ext cx="2706017" cy="2706017"/>
            </a:xfrm>
            <a:prstGeom prst="arc">
              <a:avLst>
                <a:gd name="adj1" fmla="val 16200000"/>
                <a:gd name="adj2" fmla="val 17628366"/>
              </a:avLst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弧形 21"/>
            <p:cNvSpPr/>
            <p:nvPr/>
          </p:nvSpPr>
          <p:spPr>
            <a:xfrm rot="15483167">
              <a:off x="4622994" y="1955994"/>
              <a:ext cx="2946013" cy="2946013"/>
            </a:xfrm>
            <a:prstGeom prst="arc">
              <a:avLst>
                <a:gd name="adj1" fmla="val 11132952"/>
                <a:gd name="adj2" fmla="val 1496817"/>
              </a:avLst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弧形 22"/>
            <p:cNvSpPr/>
            <p:nvPr/>
          </p:nvSpPr>
          <p:spPr>
            <a:xfrm rot="4184055">
              <a:off x="4589895" y="1922895"/>
              <a:ext cx="3012210" cy="3012210"/>
            </a:xfrm>
            <a:prstGeom prst="arc">
              <a:avLst>
                <a:gd name="adj1" fmla="val 15000775"/>
                <a:gd name="adj2" fmla="val 21079608"/>
              </a:avLst>
            </a:prstGeom>
            <a:ln w="19050">
              <a:solidFill>
                <a:schemeClr val="tx1">
                  <a:lumMod val="50000"/>
                  <a:lumOff val="50000"/>
                  <a:alpha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178629" y="2822870"/>
            <a:ext cx="5834742" cy="101473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sym typeface="+mn-lt"/>
              </a:rPr>
              <a:t>UI</a:t>
            </a:r>
            <a:r>
              <a:rPr lang="zh-CN" altLang="en-US" sz="6000" b="1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sym typeface="+mn-lt"/>
              </a:rPr>
              <a:t>中的版式（二）</a:t>
            </a:r>
            <a:endParaRPr lang="zh-CN" altLang="en-US" sz="6000" b="1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33179" y="2777066"/>
            <a:ext cx="52564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-1" y="3384897"/>
            <a:ext cx="2988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204000" y="3384897"/>
            <a:ext cx="2988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27"/>
          <p:cNvSpPr/>
          <p:nvPr/>
        </p:nvSpPr>
        <p:spPr>
          <a:xfrm rot="5400000">
            <a:off x="6000345" y="6024482"/>
            <a:ext cx="191310" cy="3488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6" h="21558" extrusionOk="0">
                <a:moveTo>
                  <a:pt x="21191" y="10463"/>
                </a:moveTo>
                <a:cubicBezTo>
                  <a:pt x="1227" y="169"/>
                  <a:pt x="1227" y="169"/>
                  <a:pt x="1227" y="169"/>
                </a:cubicBezTo>
                <a:cubicBezTo>
                  <a:pt x="900" y="0"/>
                  <a:pt x="900" y="0"/>
                  <a:pt x="573" y="0"/>
                </a:cubicBezTo>
                <a:cubicBezTo>
                  <a:pt x="573" y="0"/>
                  <a:pt x="245" y="0"/>
                  <a:pt x="245" y="169"/>
                </a:cubicBezTo>
                <a:cubicBezTo>
                  <a:pt x="-82" y="337"/>
                  <a:pt x="-82" y="506"/>
                  <a:pt x="245" y="675"/>
                </a:cubicBezTo>
                <a:cubicBezTo>
                  <a:pt x="19882" y="10800"/>
                  <a:pt x="19882" y="10800"/>
                  <a:pt x="19882" y="10800"/>
                </a:cubicBezTo>
                <a:cubicBezTo>
                  <a:pt x="19554" y="10969"/>
                  <a:pt x="19554" y="10969"/>
                  <a:pt x="19554" y="10969"/>
                </a:cubicBezTo>
                <a:cubicBezTo>
                  <a:pt x="245" y="20925"/>
                  <a:pt x="245" y="20925"/>
                  <a:pt x="245" y="20925"/>
                </a:cubicBezTo>
                <a:cubicBezTo>
                  <a:pt x="-82" y="21094"/>
                  <a:pt x="-82" y="21431"/>
                  <a:pt x="245" y="21431"/>
                </a:cubicBezTo>
                <a:cubicBezTo>
                  <a:pt x="245" y="21600"/>
                  <a:pt x="900" y="21600"/>
                  <a:pt x="1227" y="21431"/>
                </a:cubicBezTo>
                <a:cubicBezTo>
                  <a:pt x="21191" y="11137"/>
                  <a:pt x="21191" y="11137"/>
                  <a:pt x="21191" y="11137"/>
                </a:cubicBezTo>
                <a:cubicBezTo>
                  <a:pt x="21518" y="10969"/>
                  <a:pt x="21518" y="10631"/>
                  <a:pt x="21191" y="10463"/>
                </a:cubicBezTo>
                <a:close/>
              </a:path>
            </a:pathLst>
          </a:custGeom>
          <a:solidFill>
            <a:srgbClr val="1C7887"/>
          </a:solidFill>
          <a:ln w="6350" cap="flat">
            <a:solidFill>
              <a:schemeClr val="tx1">
                <a:lumMod val="50000"/>
                <a:lumOff val="50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9" name="Freeform 127"/>
          <p:cNvSpPr/>
          <p:nvPr/>
        </p:nvSpPr>
        <p:spPr>
          <a:xfrm rot="5400000">
            <a:off x="6000345" y="6171475"/>
            <a:ext cx="191310" cy="3488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6" h="21558" extrusionOk="0">
                <a:moveTo>
                  <a:pt x="21191" y="10463"/>
                </a:moveTo>
                <a:cubicBezTo>
                  <a:pt x="1227" y="169"/>
                  <a:pt x="1227" y="169"/>
                  <a:pt x="1227" y="169"/>
                </a:cubicBezTo>
                <a:cubicBezTo>
                  <a:pt x="900" y="0"/>
                  <a:pt x="900" y="0"/>
                  <a:pt x="573" y="0"/>
                </a:cubicBezTo>
                <a:cubicBezTo>
                  <a:pt x="573" y="0"/>
                  <a:pt x="245" y="0"/>
                  <a:pt x="245" y="169"/>
                </a:cubicBezTo>
                <a:cubicBezTo>
                  <a:pt x="-82" y="337"/>
                  <a:pt x="-82" y="506"/>
                  <a:pt x="245" y="675"/>
                </a:cubicBezTo>
                <a:cubicBezTo>
                  <a:pt x="19882" y="10800"/>
                  <a:pt x="19882" y="10800"/>
                  <a:pt x="19882" y="10800"/>
                </a:cubicBezTo>
                <a:cubicBezTo>
                  <a:pt x="19554" y="10969"/>
                  <a:pt x="19554" y="10969"/>
                  <a:pt x="19554" y="10969"/>
                </a:cubicBezTo>
                <a:cubicBezTo>
                  <a:pt x="245" y="20925"/>
                  <a:pt x="245" y="20925"/>
                  <a:pt x="245" y="20925"/>
                </a:cubicBezTo>
                <a:cubicBezTo>
                  <a:pt x="-82" y="21094"/>
                  <a:pt x="-82" y="21431"/>
                  <a:pt x="245" y="21431"/>
                </a:cubicBezTo>
                <a:cubicBezTo>
                  <a:pt x="245" y="21600"/>
                  <a:pt x="900" y="21600"/>
                  <a:pt x="1227" y="21431"/>
                </a:cubicBezTo>
                <a:cubicBezTo>
                  <a:pt x="21191" y="11137"/>
                  <a:pt x="21191" y="11137"/>
                  <a:pt x="21191" y="11137"/>
                </a:cubicBezTo>
                <a:cubicBezTo>
                  <a:pt x="21518" y="10969"/>
                  <a:pt x="21518" y="10631"/>
                  <a:pt x="21191" y="10463"/>
                </a:cubicBezTo>
                <a:close/>
              </a:path>
            </a:pathLst>
          </a:custGeom>
          <a:solidFill>
            <a:srgbClr val="1C7887">
              <a:alpha val="40000"/>
            </a:srgbClr>
          </a:solidFill>
          <a:ln w="6350" cap="flat">
            <a:solidFill>
              <a:schemeClr val="tx1">
                <a:lumMod val="50000"/>
                <a:lumOff val="50000"/>
                <a:alpha val="40000"/>
              </a:schemeClr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50465" y="1039880"/>
            <a:ext cx="606905" cy="606905"/>
            <a:chOff x="457868" y="6063062"/>
            <a:chExt cx="606905" cy="606905"/>
          </a:xfrm>
        </p:grpSpPr>
        <p:sp>
          <p:nvSpPr>
            <p:cNvPr id="25" name="弧形 24"/>
            <p:cNvSpPr/>
            <p:nvPr/>
          </p:nvSpPr>
          <p:spPr>
            <a:xfrm>
              <a:off x="553041" y="6158235"/>
              <a:ext cx="416558" cy="416558"/>
            </a:xfrm>
            <a:prstGeom prst="arc">
              <a:avLst>
                <a:gd name="adj1" fmla="val 16200000"/>
                <a:gd name="adj2" fmla="val 2903490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 rot="11015065">
              <a:off x="553041" y="6158235"/>
              <a:ext cx="416558" cy="416558"/>
            </a:xfrm>
            <a:prstGeom prst="arc">
              <a:avLst>
                <a:gd name="adj1" fmla="val 16200000"/>
                <a:gd name="adj2" fmla="val 1878853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 26"/>
            <p:cNvSpPr/>
            <p:nvPr/>
          </p:nvSpPr>
          <p:spPr>
            <a:xfrm rot="15483167">
              <a:off x="553041" y="6158235"/>
              <a:ext cx="416558" cy="416558"/>
            </a:xfrm>
            <a:prstGeom prst="arc">
              <a:avLst>
                <a:gd name="adj1" fmla="val 16200000"/>
                <a:gd name="adj2" fmla="val 17628366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弧形 27"/>
            <p:cNvSpPr/>
            <p:nvPr/>
          </p:nvSpPr>
          <p:spPr>
            <a:xfrm rot="15483167">
              <a:off x="464536" y="6069730"/>
              <a:ext cx="593569" cy="593569"/>
            </a:xfrm>
            <a:prstGeom prst="arc">
              <a:avLst>
                <a:gd name="adj1" fmla="val 11132952"/>
                <a:gd name="adj2" fmla="val 1496817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弧形 28"/>
            <p:cNvSpPr/>
            <p:nvPr/>
          </p:nvSpPr>
          <p:spPr>
            <a:xfrm rot="4184055">
              <a:off x="457868" y="6063062"/>
              <a:ext cx="606905" cy="606905"/>
            </a:xfrm>
            <a:prstGeom prst="arc">
              <a:avLst>
                <a:gd name="adj1" fmla="val 15000775"/>
                <a:gd name="adj2" fmla="val 2107960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3912631">
            <a:off x="1636460" y="5047023"/>
            <a:ext cx="876413" cy="876413"/>
            <a:chOff x="457868" y="6063062"/>
            <a:chExt cx="606905" cy="606905"/>
          </a:xfrm>
        </p:grpSpPr>
        <p:sp>
          <p:nvSpPr>
            <p:cNvPr id="31" name="弧形 30"/>
            <p:cNvSpPr/>
            <p:nvPr/>
          </p:nvSpPr>
          <p:spPr>
            <a:xfrm>
              <a:off x="553041" y="6158235"/>
              <a:ext cx="416558" cy="416558"/>
            </a:xfrm>
            <a:prstGeom prst="arc">
              <a:avLst>
                <a:gd name="adj1" fmla="val 16200000"/>
                <a:gd name="adj2" fmla="val 2903490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/>
          </p:nvSpPr>
          <p:spPr>
            <a:xfrm rot="11015065">
              <a:off x="553041" y="6158235"/>
              <a:ext cx="416558" cy="416558"/>
            </a:xfrm>
            <a:prstGeom prst="arc">
              <a:avLst>
                <a:gd name="adj1" fmla="val 16200000"/>
                <a:gd name="adj2" fmla="val 1878853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 rot="15483167">
              <a:off x="553041" y="6158235"/>
              <a:ext cx="416558" cy="416558"/>
            </a:xfrm>
            <a:prstGeom prst="arc">
              <a:avLst>
                <a:gd name="adj1" fmla="val 16200000"/>
                <a:gd name="adj2" fmla="val 17628366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/>
          </p:nvSpPr>
          <p:spPr>
            <a:xfrm rot="15483167">
              <a:off x="464536" y="6069730"/>
              <a:ext cx="593569" cy="593569"/>
            </a:xfrm>
            <a:prstGeom prst="arc">
              <a:avLst>
                <a:gd name="adj1" fmla="val 11132952"/>
                <a:gd name="adj2" fmla="val 1496817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弧形 34"/>
            <p:cNvSpPr/>
            <p:nvPr/>
          </p:nvSpPr>
          <p:spPr>
            <a:xfrm rot="4184055">
              <a:off x="457868" y="6063062"/>
              <a:ext cx="606905" cy="606905"/>
            </a:xfrm>
            <a:prstGeom prst="arc">
              <a:avLst>
                <a:gd name="adj1" fmla="val 15000775"/>
                <a:gd name="adj2" fmla="val 2107960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3912631">
            <a:off x="8173429" y="4620895"/>
            <a:ext cx="442745" cy="442745"/>
            <a:chOff x="457868" y="6063062"/>
            <a:chExt cx="606905" cy="606905"/>
          </a:xfrm>
        </p:grpSpPr>
        <p:sp>
          <p:nvSpPr>
            <p:cNvPr id="37" name="弧形 36"/>
            <p:cNvSpPr/>
            <p:nvPr/>
          </p:nvSpPr>
          <p:spPr>
            <a:xfrm>
              <a:off x="553041" y="6158235"/>
              <a:ext cx="416558" cy="416558"/>
            </a:xfrm>
            <a:prstGeom prst="arc">
              <a:avLst>
                <a:gd name="adj1" fmla="val 16200000"/>
                <a:gd name="adj2" fmla="val 2903490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 rot="11015065">
              <a:off x="553041" y="6158235"/>
              <a:ext cx="416558" cy="416558"/>
            </a:xfrm>
            <a:prstGeom prst="arc">
              <a:avLst>
                <a:gd name="adj1" fmla="val 16200000"/>
                <a:gd name="adj2" fmla="val 1878853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弧形 38"/>
            <p:cNvSpPr/>
            <p:nvPr/>
          </p:nvSpPr>
          <p:spPr>
            <a:xfrm rot="15483167">
              <a:off x="553041" y="6158235"/>
              <a:ext cx="416558" cy="416558"/>
            </a:xfrm>
            <a:prstGeom prst="arc">
              <a:avLst>
                <a:gd name="adj1" fmla="val 16200000"/>
                <a:gd name="adj2" fmla="val 17628366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弧形 39"/>
            <p:cNvSpPr/>
            <p:nvPr/>
          </p:nvSpPr>
          <p:spPr>
            <a:xfrm rot="15483167">
              <a:off x="464536" y="6069730"/>
              <a:ext cx="593569" cy="593569"/>
            </a:xfrm>
            <a:prstGeom prst="arc">
              <a:avLst>
                <a:gd name="adj1" fmla="val 11132952"/>
                <a:gd name="adj2" fmla="val 1496817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弧形 40"/>
            <p:cNvSpPr/>
            <p:nvPr/>
          </p:nvSpPr>
          <p:spPr>
            <a:xfrm rot="4184055">
              <a:off x="457868" y="6063062"/>
              <a:ext cx="606905" cy="606905"/>
            </a:xfrm>
            <a:prstGeom prst="arc">
              <a:avLst>
                <a:gd name="adj1" fmla="val 15000775"/>
                <a:gd name="adj2" fmla="val 2107960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7062595">
            <a:off x="11099324" y="1870198"/>
            <a:ext cx="667218" cy="667218"/>
            <a:chOff x="457868" y="6063062"/>
            <a:chExt cx="606905" cy="606905"/>
          </a:xfrm>
        </p:grpSpPr>
        <p:sp>
          <p:nvSpPr>
            <p:cNvPr id="43" name="弧形 42"/>
            <p:cNvSpPr/>
            <p:nvPr/>
          </p:nvSpPr>
          <p:spPr>
            <a:xfrm>
              <a:off x="553041" y="6158235"/>
              <a:ext cx="416558" cy="416558"/>
            </a:xfrm>
            <a:prstGeom prst="arc">
              <a:avLst>
                <a:gd name="adj1" fmla="val 16200000"/>
                <a:gd name="adj2" fmla="val 2903490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弧形 43"/>
            <p:cNvSpPr/>
            <p:nvPr/>
          </p:nvSpPr>
          <p:spPr>
            <a:xfrm rot="11015065">
              <a:off x="553041" y="6158235"/>
              <a:ext cx="416558" cy="416558"/>
            </a:xfrm>
            <a:prstGeom prst="arc">
              <a:avLst>
                <a:gd name="adj1" fmla="val 16200000"/>
                <a:gd name="adj2" fmla="val 1878853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rot="15483167">
              <a:off x="553041" y="6158235"/>
              <a:ext cx="416558" cy="416558"/>
            </a:xfrm>
            <a:prstGeom prst="arc">
              <a:avLst>
                <a:gd name="adj1" fmla="val 16200000"/>
                <a:gd name="adj2" fmla="val 17628366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弧形 45"/>
            <p:cNvSpPr/>
            <p:nvPr/>
          </p:nvSpPr>
          <p:spPr>
            <a:xfrm rot="15483167">
              <a:off x="464536" y="6069730"/>
              <a:ext cx="593569" cy="593569"/>
            </a:xfrm>
            <a:prstGeom prst="arc">
              <a:avLst>
                <a:gd name="adj1" fmla="val 11132952"/>
                <a:gd name="adj2" fmla="val 1496817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弧形 46"/>
            <p:cNvSpPr/>
            <p:nvPr/>
          </p:nvSpPr>
          <p:spPr>
            <a:xfrm rot="4184055">
              <a:off x="457868" y="6063062"/>
              <a:ext cx="606905" cy="606905"/>
            </a:xfrm>
            <a:prstGeom prst="arc">
              <a:avLst>
                <a:gd name="adj1" fmla="val 15000775"/>
                <a:gd name="adj2" fmla="val 21079608"/>
              </a:avLst>
            </a:prstGeom>
            <a:ln w="19050">
              <a:solidFill>
                <a:schemeClr val="tx1">
                  <a:lumMod val="50000"/>
                  <a:lumOff val="50000"/>
                  <a:alpha val="2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$1îḑê"/>
          <p:cNvSpPr txBox="1"/>
          <p:nvPr/>
        </p:nvSpPr>
        <p:spPr>
          <a:xfrm>
            <a:off x="471170" y="1602740"/>
            <a:ext cx="4342765" cy="365252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以品牌传递为主</a:t>
            </a:r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对于以品牌传递为主的界面，更适合采用</a:t>
            </a:r>
            <a:r>
              <a:rPr lang="zh-CN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满版型、重心型、自由型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等布局样式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4754" name="Picture 2" descr="UI设计新利器！版式设计在移动界面中的应用"/>
          <p:cNvPicPr>
            <a:picLocks noChangeAspect="1"/>
          </p:cNvPicPr>
          <p:nvPr/>
        </p:nvPicPr>
        <p:blipFill>
          <a:blip r:embed="rId1"/>
          <a:srcRect l="15485" t="14066" r="15521" b="13084"/>
          <a:stretch>
            <a:fillRect/>
          </a:stretch>
        </p:blipFill>
        <p:spPr>
          <a:xfrm>
            <a:off x="5155883" y="747713"/>
            <a:ext cx="6329362" cy="5362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$1îḑê"/>
          <p:cNvSpPr txBox="1"/>
          <p:nvPr/>
        </p:nvSpPr>
        <p:spPr>
          <a:xfrm>
            <a:off x="1430020" y="1914525"/>
            <a:ext cx="9331960" cy="30289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以提高浏览效率为主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对于注重提高浏览效率为主的界面，通常界面中包含了较大的信息量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这类应用中比较典型的是</a:t>
            </a:r>
            <a:r>
              <a:rPr lang="zh-CN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新闻、资讯以及图库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的界面，我们在设计时可以借鉴</a:t>
            </a:r>
            <a:r>
              <a:rPr lang="zh-CN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骨骼型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的版式，骨骼型是一种规范、理性的分割方法。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常见的骨骼有：竖向通栏、双栏、三栏、四栏等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。通过图文的混合编排呈现</a:t>
            </a:r>
            <a:r>
              <a:rPr lang="zh-CN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理性而严谨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的感觉，在信息的传递更为快速、清晰。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2" descr="UI设计新利器！版式设计在移动界面中的应用"/>
          <p:cNvPicPr>
            <a:picLocks noChangeAspect="1"/>
          </p:cNvPicPr>
          <p:nvPr/>
        </p:nvPicPr>
        <p:blipFill>
          <a:blip r:embed="rId1"/>
          <a:srcRect l="50000" t="12141" r="14838" b="13931"/>
          <a:stretch>
            <a:fillRect/>
          </a:stretch>
        </p:blipFill>
        <p:spPr>
          <a:xfrm>
            <a:off x="7463155" y="-89535"/>
            <a:ext cx="4363720" cy="7359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IMG_96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8" y="939483"/>
            <a:ext cx="6638925" cy="4979035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>
            <a:off x="3710940" y="471805"/>
            <a:ext cx="0" cy="591439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$1îḑê"/>
          <p:cNvSpPr txBox="1"/>
          <p:nvPr/>
        </p:nvSpPr>
        <p:spPr>
          <a:xfrm>
            <a:off x="1430020" y="1914525"/>
            <a:ext cx="9331960" cy="30289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 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以信息展示为主</a:t>
            </a:r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以信息展示为主的界面，比较常见的有</a:t>
            </a:r>
            <a:r>
              <a:rPr lang="zh-CN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记录型、天气类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，这类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界面更强调</a:t>
            </a:r>
            <a:r>
              <a:rPr lang="zh-CN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信息的直观性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这类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中应用的较多的布局有</a:t>
            </a:r>
            <a:r>
              <a:rPr lang="zh-CN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满版型、上下分割、左右分割、中轴型、对称型、自由型等。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2" descr="UI设计新利器！版式设计在移动界面中的应用"/>
          <p:cNvPicPr>
            <a:picLocks noChangeAspect="1"/>
          </p:cNvPicPr>
          <p:nvPr/>
        </p:nvPicPr>
        <p:blipFill>
          <a:blip r:embed="rId1"/>
          <a:srcRect l="12668" t="12852" r="14014" b="13004"/>
          <a:stretch>
            <a:fillRect/>
          </a:stretch>
        </p:blipFill>
        <p:spPr>
          <a:xfrm>
            <a:off x="2300605" y="350520"/>
            <a:ext cx="7590155" cy="6156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1258736" y="2072882"/>
            <a:ext cx="3371737" cy="277503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1419870" y="1976482"/>
            <a:ext cx="3371737" cy="2775030"/>
          </a:xfrm>
          <a:prstGeom prst="triangl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57172" y="2395584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endParaRPr lang="en-US" altLang="zh-CN" sz="3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13425" y="1241425"/>
            <a:ext cx="51854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移动界面按照其产品功能可以分为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功能操作型界面和信息展示型界面。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信息展示型界面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可以</a:t>
            </a:r>
            <a:r>
              <a:rPr lang="zh-CN" altLang="zh-CN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分为：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以浏览引导为主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 fontAlgn="auto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以品牌传递为主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l" fontAlgn="auto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以提高浏览效率为主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l" fontAlgn="auto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以信息展示为主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0" y="517585"/>
            <a:ext cx="603849" cy="603849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-1" y="819509"/>
            <a:ext cx="301925" cy="301925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402551" y="4330591"/>
            <a:ext cx="603850" cy="60385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481056" y="4111203"/>
            <a:ext cx="435179" cy="435179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881167" y="1889451"/>
            <a:ext cx="4429665" cy="3631458"/>
            <a:chOff x="2912853" y="857438"/>
            <a:chExt cx="6535947" cy="5612374"/>
          </a:xfrm>
        </p:grpSpPr>
        <p:sp>
          <p:nvSpPr>
            <p:cNvPr id="18" name="等腰三角形 17"/>
            <p:cNvSpPr/>
            <p:nvPr/>
          </p:nvSpPr>
          <p:spPr>
            <a:xfrm rot="10800000">
              <a:off x="2912853" y="981628"/>
              <a:ext cx="6366294" cy="5488184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3082506" y="857438"/>
              <a:ext cx="6366294" cy="5488184"/>
            </a:xfrm>
            <a:prstGeom prst="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003174" y="2535403"/>
            <a:ext cx="23006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謝 謝</a:t>
            </a:r>
            <a:endParaRPr lang="zh-CN" altLang="en-US" sz="66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77812" y="0"/>
            <a:ext cx="7922260" cy="6871595"/>
            <a:chOff x="2577812" y="0"/>
            <a:chExt cx="7922260" cy="6871595"/>
          </a:xfrm>
          <a:noFill/>
        </p:grpSpPr>
        <p:cxnSp>
          <p:nvCxnSpPr>
            <p:cNvPr id="9" name="直接连接符 8"/>
            <p:cNvCxnSpPr/>
            <p:nvPr/>
          </p:nvCxnSpPr>
          <p:spPr>
            <a:xfrm flipV="1">
              <a:off x="4351237" y="0"/>
              <a:ext cx="726598" cy="2446108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565432" y="223735"/>
              <a:ext cx="611136" cy="2057403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362021" y="483949"/>
              <a:ext cx="400200" cy="1347284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2577812" y="4366721"/>
              <a:ext cx="744054" cy="2504874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809463" y="4590456"/>
              <a:ext cx="611136" cy="2057403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606052" y="4850670"/>
              <a:ext cx="400200" cy="1347284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5379432" y="3044190"/>
              <a:ext cx="5120640" cy="144655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移动界面的分类</a:t>
              </a:r>
              <a:r>
                <a:rPr lang="zh-CN" altLang="en-US" sz="4400" dirty="0" smtClea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4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等腰三角形 4"/>
          <p:cNvSpPr/>
          <p:nvPr/>
        </p:nvSpPr>
        <p:spPr>
          <a:xfrm rot="10800000">
            <a:off x="2809460" y="2814951"/>
            <a:ext cx="2157343" cy="177555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2910493" y="2745743"/>
            <a:ext cx="2157343" cy="1775551"/>
          </a:xfrm>
          <a:prstGeom prst="triangl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89705" y="3105785"/>
            <a:ext cx="77851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8000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  <a:sym typeface="+mn-ea"/>
              </a:rPr>
              <a:t>2</a:t>
            </a:r>
            <a:endParaRPr lang="en-US" altLang="zh-CN" sz="8000" dirty="0" smtClean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lt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2"/>
          <p:cNvSpPr txBox="1"/>
          <p:nvPr/>
        </p:nvSpPr>
        <p:spPr>
          <a:xfrm flipH="1">
            <a:off x="3507740" y="2921635"/>
            <a:ext cx="5176520" cy="9220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移动界面按照其产品功能可以分为两大类：</a:t>
            </a:r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功能操作型界面和信息展示型界面</a:t>
            </a:r>
            <a:r>
              <a: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/>
        </p:nvSpPr>
        <p:spPr>
          <a:xfrm>
            <a:off x="4508575" y="2886605"/>
            <a:ext cx="512064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功能操作型</a:t>
            </a:r>
            <a:r>
              <a:rPr lang="zh-CN" altLang="zh-CN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界面</a:t>
            </a:r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加</a:t>
            </a:r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>
            <a:off x="2787309" y="2609823"/>
            <a:ext cx="1366693" cy="112482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2888342" y="2540614"/>
            <a:ext cx="1366693" cy="1124825"/>
          </a:xfrm>
          <a:prstGeom prst="triangl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492940" y="2588478"/>
            <a:ext cx="661061" cy="78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en-US" altLang="zh-CN" sz="4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2"/>
          <p:cNvSpPr txBox="1"/>
          <p:nvPr/>
        </p:nvSpPr>
        <p:spPr>
          <a:xfrm flipH="1">
            <a:off x="6410960" y="2691130"/>
            <a:ext cx="4603750" cy="133794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以功能操作为主的界面主要是</a:t>
            </a:r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引导用户操作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，所以常见的布局主要有</a:t>
            </a:r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上下分割型、左右分割型、中轴型等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IMG_96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830" y="1211580"/>
            <a:ext cx="5914390" cy="44354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2" descr="UI设计新利器！版式设计在移动界面中的应用"/>
          <p:cNvPicPr>
            <a:picLocks noChangeAspect="1"/>
          </p:cNvPicPr>
          <p:nvPr/>
        </p:nvPicPr>
        <p:blipFill>
          <a:blip r:embed="rId1"/>
          <a:srcRect l="15337" t="13693" r="15424" b="12810"/>
          <a:stretch>
            <a:fillRect/>
          </a:stretch>
        </p:blipFill>
        <p:spPr>
          <a:xfrm>
            <a:off x="2845435" y="672465"/>
            <a:ext cx="6501765" cy="551307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连接符 5"/>
          <p:cNvCxnSpPr/>
          <p:nvPr/>
        </p:nvCxnSpPr>
        <p:spPr>
          <a:xfrm>
            <a:off x="4497070" y="790575"/>
            <a:ext cx="0" cy="507238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H="1">
            <a:off x="5908040" y="3845560"/>
            <a:ext cx="3820160" cy="20320"/>
          </a:xfrm>
          <a:prstGeom prst="line">
            <a:avLst/>
          </a:prstGeom>
          <a:ln w="28575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/>
        </p:nvSpPr>
        <p:spPr>
          <a:xfrm>
            <a:off x="4508575" y="2886605"/>
            <a:ext cx="512064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信息展示型界面</a:t>
            </a:r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加</a:t>
            </a:r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>
            <a:off x="2787309" y="2609823"/>
            <a:ext cx="1366693" cy="112482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2888342" y="2540614"/>
            <a:ext cx="1366693" cy="1124825"/>
          </a:xfrm>
          <a:prstGeom prst="triangl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492940" y="2588478"/>
            <a:ext cx="661061" cy="78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en-US" altLang="zh-CN" sz="4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2"/>
          <p:cNvSpPr txBox="1"/>
          <p:nvPr/>
        </p:nvSpPr>
        <p:spPr>
          <a:xfrm flipH="1">
            <a:off x="6410960" y="2691130"/>
            <a:ext cx="4603750" cy="133794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/>
              <a:buNone/>
            </a:pPr>
            <a:r>
              <a:rPr lang="zh-CN" altLang="zh-CN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我们常见的</a:t>
            </a:r>
            <a:r>
              <a:rPr lang="zh-CN" altLang="zh-CN" b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以阅读和传递信息为主</a:t>
            </a:r>
            <a:r>
              <a:rPr lang="zh-CN" altLang="zh-CN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的界面有：新闻、天气、阅读、购物、音乐、食谱、健康等</a:t>
            </a:r>
            <a:r>
              <a:rPr lang="en-US" altLang="zh-CN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</a:t>
            </a:r>
            <a:r>
              <a:rPr lang="zh-CN" altLang="zh-CN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的某些界面。</a:t>
            </a:r>
            <a:endParaRPr lang="zh-CN" altLang="zh-CN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640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1124585"/>
            <a:ext cx="6146800" cy="4610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$1îḑê"/>
          <p:cNvSpPr txBox="1"/>
          <p:nvPr/>
        </p:nvSpPr>
        <p:spPr>
          <a:xfrm>
            <a:off x="471170" y="1602740"/>
            <a:ext cx="4342765" cy="365252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以浏览引导为主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以浏览引导为主的界面在布局上会有一个明确的主线，而在常见的版式布局中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上下分割型、左右分割型、中轴型、曲线型等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布局在图文的排版上对于用户会有一个潜在的引导提示，因此应用比较广泛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3730" name="Picture 2" descr="UI设计新利器！版式设计在移动界面中的应用"/>
          <p:cNvPicPr>
            <a:picLocks noChangeAspect="1"/>
          </p:cNvPicPr>
          <p:nvPr/>
        </p:nvPicPr>
        <p:blipFill>
          <a:blip r:embed="rId1"/>
          <a:srcRect l="15511" t="13728" r="13765" b="12560"/>
          <a:stretch>
            <a:fillRect/>
          </a:stretch>
        </p:blipFill>
        <p:spPr>
          <a:xfrm>
            <a:off x="5075555" y="1968500"/>
            <a:ext cx="3634105" cy="3037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IMG_96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9660" y="1948815"/>
            <a:ext cx="3946525" cy="2960370"/>
          </a:xfrm>
          <a:prstGeom prst="rect">
            <a:avLst/>
          </a:prstGeom>
        </p:spPr>
      </p:pic>
      <p:cxnSp>
        <p:nvCxnSpPr>
          <p:cNvPr id="3" name="直接箭头连接符 2"/>
          <p:cNvCxnSpPr/>
          <p:nvPr/>
        </p:nvCxnSpPr>
        <p:spPr>
          <a:xfrm>
            <a:off x="6096000" y="1096010"/>
            <a:ext cx="0" cy="415925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OC_GUID" val="{44916fdc-3531-4560-afa2-07145d7443fb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666</Words>
  <Application>WPS 演示</Application>
  <PresentationFormat>自定义</PresentationFormat>
  <Paragraphs>52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Wingdings</vt:lpstr>
      <vt:lpstr>幼圆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王 </cp:lastModifiedBy>
  <cp:revision>220</cp:revision>
  <dcterms:created xsi:type="dcterms:W3CDTF">2018-08-02T06:04:00Z</dcterms:created>
  <dcterms:modified xsi:type="dcterms:W3CDTF">2019-12-03T11:52:29Z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