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319" r:id="rId2"/>
    <p:sldId id="372" r:id="rId3"/>
    <p:sldId id="355" r:id="rId4"/>
    <p:sldId id="365" r:id="rId5"/>
    <p:sldId id="333" r:id="rId6"/>
    <p:sldId id="350" r:id="rId7"/>
    <p:sldId id="420" r:id="rId8"/>
    <p:sldId id="421" r:id="rId9"/>
    <p:sldId id="351" r:id="rId10"/>
    <p:sldId id="422" r:id="rId11"/>
    <p:sldId id="357" r:id="rId12"/>
    <p:sldId id="356" r:id="rId13"/>
    <p:sldId id="358" r:id="rId14"/>
    <p:sldId id="419" r:id="rId15"/>
    <p:sldId id="423" r:id="rId16"/>
    <p:sldId id="424" r:id="rId17"/>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1pPr>
    <a:lvl2pPr marL="4572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2pPr>
    <a:lvl3pPr marL="9144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3pPr>
    <a:lvl4pPr marL="13716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4pPr>
    <a:lvl5pPr marL="18288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9pPr>
  </p:defaultTextStyle>
  <p:extLst>
    <p:ext uri="{521415D9-36F7-43E2-AB2F-B90AF26B5E84}">
      <p14:sectionLst xmlns:p14="http://schemas.microsoft.com/office/powerpoint/2010/main">
        <p14:section name="默认节" id="{CEDAC9EC-F49A-4B2A-A29D-710634DF5484}">
          <p14:sldIdLst>
            <p14:sldId id="319"/>
            <p14:sldId id="372"/>
            <p14:sldId id="355"/>
          </p14:sldIdLst>
        </p14:section>
        <p14:section name="无标题节" id="{725AB446-B05D-4EB3-82CD-3B8452EF5D98}">
          <p14:sldIdLst>
            <p14:sldId id="365"/>
            <p14:sldId id="333"/>
            <p14:sldId id="350"/>
            <p14:sldId id="420"/>
            <p14:sldId id="421"/>
            <p14:sldId id="351"/>
            <p14:sldId id="422"/>
            <p14:sldId id="357"/>
            <p14:sldId id="356"/>
            <p14:sldId id="358"/>
            <p14:sldId id="419"/>
            <p14:sldId id="423"/>
            <p14:sldId id="42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18F9B"/>
    <a:srgbClr val="0000FF"/>
    <a:srgbClr val="990000"/>
    <a:srgbClr val="A50021"/>
    <a:srgbClr val="CC0000"/>
    <a:srgbClr val="88A1AB"/>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3" autoAdjust="0"/>
    <p:restoredTop sz="95761" autoAdjust="0"/>
  </p:normalViewPr>
  <p:slideViewPr>
    <p:cSldViewPr snapToGrid="0">
      <p:cViewPr>
        <p:scale>
          <a:sx n="94" d="100"/>
          <a:sy n="94" d="100"/>
        </p:scale>
        <p:origin x="-904" y="-2080"/>
      </p:cViewPr>
      <p:guideLst>
        <p:guide orient="horz" pos="2179"/>
        <p:guide pos="2964"/>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9259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2D23DF8-6540-4627-809A-95CA1F460919}" type="slidenum">
              <a:rPr lang="zh-CN" altLang="en-US"/>
              <a:t>‹#›</a:t>
            </a:fld>
            <a:endParaRPr lang="zh-CN" altLang="en-US"/>
          </a:p>
        </p:txBody>
      </p:sp>
    </p:spTree>
  </p:cSld>
  <p:clrMapOvr>
    <a:masterClrMapping/>
  </p:clrMapOvr>
  <p:transition xmlns:p14="http://schemas.microsoft.com/office/powerpoint/2010/mai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3DFA4F5-B670-4AAE-BD90-CB935AE10F2F}" type="slidenum">
              <a:rPr lang="zh-CN" altLang="en-US"/>
              <a:t>‹#›</a:t>
            </a:fld>
            <a:endParaRPr lang="zh-CN" altLang="en-US"/>
          </a:p>
        </p:txBody>
      </p:sp>
    </p:spTree>
  </p:cSld>
  <p:clrMapOvr>
    <a:masterClrMapping/>
  </p:clrMapOvr>
  <p:transition xmlns:p14="http://schemas.microsoft.com/office/powerpoint/2010/mai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D7F3546-2511-4149-8DBB-4885CEB2CC26}" type="slidenum">
              <a:rPr lang="zh-CN" altLang="en-US"/>
              <a:t>‹#›</a:t>
            </a:fld>
            <a:endParaRPr lang="zh-CN" altLang="en-US"/>
          </a:p>
        </p:txBody>
      </p:sp>
    </p:spTree>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hasCustomPrompt="1"/>
          </p:nvPr>
        </p:nvSpPr>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5AAE799-89BF-492B-B6DF-74DBB0E63663}" type="slidenum">
              <a:rPr lang="zh-CN" altLang="en-US"/>
              <a:t>‹#›</a:t>
            </a:fld>
            <a:endParaRPr lang="zh-CN" altLang="en-US"/>
          </a:p>
        </p:txBody>
      </p:sp>
    </p:spTree>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编辑母版文本样式</a:t>
            </a:r>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B9CD2F8-EF8B-4D62-A666-ED4FFA0B569F}" type="slidenum">
              <a:rPr lang="zh-CN" altLang="en-US"/>
              <a:t>‹#›</a:t>
            </a:fld>
            <a:endParaRPr lang="zh-CN" altLang="en-US"/>
          </a:p>
        </p:txBody>
      </p:sp>
    </p:spTree>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67929F31-6ADE-4293-84B0-9C12CD700073}" type="slidenum">
              <a:rPr lang="zh-CN" altLang="en-US"/>
              <a:t>‹#›</a:t>
            </a:fld>
            <a:endParaRPr lang="zh-CN" altLang="en-US"/>
          </a:p>
        </p:txBody>
      </p:sp>
    </p:spTree>
  </p:cSld>
  <p:clrMapOvr>
    <a:masterClrMapping/>
  </p:clrMapOvr>
  <p:transition xmlns:p14="http://schemas.microsoft.com/office/powerpoint/2010/mai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4360F77D-9789-4698-B203-CD7E8E806EC8}" type="slidenum">
              <a:rPr lang="zh-CN" altLang="en-US"/>
              <a:t>‹#›</a:t>
            </a:fld>
            <a:endParaRPr lang="zh-CN" altLang="en-US"/>
          </a:p>
        </p:txBody>
      </p:sp>
    </p:spTree>
  </p:cSld>
  <p:clrMapOvr>
    <a:masterClrMapping/>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33AF86A5-9B50-459A-924A-C531394F21D7}" type="slidenum">
              <a:rPr lang="zh-CN" altLang="en-US"/>
              <a:t>‹#›</a:t>
            </a:fld>
            <a:endParaRPr lang="zh-CN" altLang="en-US"/>
          </a:p>
        </p:txBody>
      </p:sp>
    </p:spTree>
  </p:cSld>
  <p:clrMapOvr>
    <a:masterClrMapping/>
  </p:clrMapOvr>
  <p:transition xmlns:p14="http://schemas.microsoft.com/office/powerpoint/2010/mai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984B656A-46DC-42ED-938A-21ADF64C4B1A}" type="slidenum">
              <a:rPr lang="zh-CN" altLang="en-US"/>
              <a:t>‹#›</a:t>
            </a:fld>
            <a:endParaRPr lang="zh-CN" altLang="en-US"/>
          </a:p>
        </p:txBody>
      </p:sp>
    </p:spTree>
  </p:cSld>
  <p:clrMapOvr>
    <a:masterClrMapping/>
  </p:clrMapOvr>
  <p:transition xmlns:p14="http://schemas.microsoft.com/office/powerpoint/2010/mai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p>
        </p:txBody>
      </p:sp>
      <p:sp>
        <p:nvSpPr>
          <p:cNvPr id="5"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C024FDD5-E9E4-4766-AC87-C25648255789}" type="slidenum">
              <a:rPr lang="zh-CN" altLang="en-US"/>
              <a:t>‹#›</a:t>
            </a:fld>
            <a:endParaRPr lang="zh-CN" altLang="en-US"/>
          </a:p>
        </p:txBody>
      </p:sp>
    </p:spTree>
  </p:cSld>
  <p:clrMapOvr>
    <a:masterClrMapping/>
  </p:clrMapOvr>
  <p:transition xmlns:p14="http://schemas.microsoft.com/office/powerpoint/2010/mai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p>
        </p:txBody>
      </p:sp>
      <p:sp>
        <p:nvSpPr>
          <p:cNvPr id="5"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43B4B907-9791-48E3-AE6B-32DA3FB5594D}" type="slidenum">
              <a:rPr lang="zh-CN" altLang="en-US"/>
              <a:t>‹#›</a:t>
            </a:fld>
            <a:endParaRPr lang="zh-CN" altLang="en-US"/>
          </a:p>
        </p:txBody>
      </p:sp>
    </p:spTree>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noChangeArrowheads="1"/>
          </p:cNvSpPr>
          <p:nvPr>
            <p:ph type="body"/>
          </p:nvPr>
        </p:nvSpPr>
        <p:spPr bwMode="auto">
          <a:xfrm>
            <a:off x="838200" y="1825625"/>
            <a:ext cx="10515600" cy="4351338"/>
          </a:xfrm>
          <a:prstGeom prst="rect">
            <a:avLst/>
          </a:prstGeom>
          <a:noFill/>
          <a:ln>
            <a:noFill/>
          </a:ln>
        </p:spPr>
        <p:txBody>
          <a:bodyPr vert="horz" wrap="square" lIns="91440" tIns="45720" rIns="91440" bIns="45720" numCol="1" anchor="t" anchorCtr="0" compatLnSpc="1"/>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BC5E03DF-9DE7-40F1-AE73-26E4FC212AA1}" type="datetimeFigureOut">
              <a:rPr lang="zh-CN" altLang="en-US"/>
              <a:t>20-1-7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fld id="{1D183F65-1A1C-4CA5-85CE-2A19C150393A}"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xmlns:p14="http://schemas.microsoft.com/office/powerpoint/2010/mai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9.jpeg"/><Relationship Id="rId5" Type="http://schemas.openxmlformats.org/officeDocument/2006/relationships/image" Target="../media/image10.jpe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1.jpeg"/><Relationship Id="rId5" Type="http://schemas.openxmlformats.org/officeDocument/2006/relationships/image" Target="../media/image12.jpe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3.jpeg"/><Relationship Id="rId5" Type="http://schemas.openxmlformats.org/officeDocument/2006/relationships/image" Target="../media/image14.jpe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5.jpeg"/><Relationship Id="rId5" Type="http://schemas.openxmlformats.org/officeDocument/2006/relationships/image" Target="../media/image16.jpe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image" Target="../media/image17.png"/><Relationship Id="rId6" Type="http://schemas.openxmlformats.org/officeDocument/2006/relationships/image" Target="../media/image18.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7.jpeg"/><Relationship Id="rId5" Type="http://schemas.openxmlformats.org/officeDocument/2006/relationships/image" Target="../media/image8.jpe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2864555" y="-2455335"/>
            <a:ext cx="6462890" cy="11768667"/>
          </a:xfrm>
          <a:prstGeom prst="rect">
            <a:avLst/>
          </a:prstGeom>
        </p:spPr>
      </p:pic>
      <p:sp>
        <p:nvSpPr>
          <p:cNvPr id="2" name="矩形 1"/>
          <p:cNvSpPr/>
          <p:nvPr/>
        </p:nvSpPr>
        <p:spPr>
          <a:xfrm>
            <a:off x="0" y="4452204"/>
            <a:ext cx="12192000" cy="226468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2054"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95736" y="745696"/>
            <a:ext cx="1147763" cy="425450"/>
          </a:xfrm>
          <a:prstGeom prst="rect">
            <a:avLst/>
          </a:prstGeom>
          <a:noFill/>
          <a:ln>
            <a:noFill/>
          </a:ln>
        </p:spPr>
      </p:pic>
      <p:grpSp>
        <p:nvGrpSpPr>
          <p:cNvPr id="2056" name="组合 16"/>
          <p:cNvGrpSpPr/>
          <p:nvPr/>
        </p:nvGrpSpPr>
        <p:grpSpPr>
          <a:xfrm>
            <a:off x="0" y="1953390"/>
            <a:ext cx="12192000" cy="1558158"/>
            <a:chOff x="-29123" y="1705409"/>
            <a:chExt cx="12190255" cy="1557884"/>
          </a:xfrm>
        </p:grpSpPr>
        <p:sp>
          <p:nvSpPr>
            <p:cNvPr id="2057" name="文本框 17"/>
            <p:cNvSpPr txBox="1">
              <a:spLocks noChangeArrowheads="1"/>
            </p:cNvSpPr>
            <p:nvPr/>
          </p:nvSpPr>
          <p:spPr bwMode="auto">
            <a:xfrm>
              <a:off x="4542908" y="1939854"/>
              <a:ext cx="712380" cy="1323439"/>
            </a:xfrm>
            <a:prstGeom prst="rect">
              <a:avLst/>
            </a:prstGeom>
            <a:noFill/>
            <a:ln>
              <a:noFill/>
            </a:ln>
          </p:spPr>
          <p:txBody>
            <a:bodyPr>
              <a:spAutoFit/>
            </a:bodyPr>
            <a:lstStyle/>
            <a:p>
              <a:pPr algn="ctr"/>
              <a:endParaRPr lang="zh-CN" altLang="en-US" sz="8000" dirty="0">
                <a:solidFill>
                  <a:schemeClr val="bg1"/>
                </a:solidFill>
                <a:latin typeface="方正清刻本悦宋简体" pitchFamily="2" charset="-122"/>
                <a:ea typeface="方正清刻本悦宋简体" pitchFamily="2" charset="-122"/>
              </a:endParaRPr>
            </a:p>
          </p:txBody>
        </p:sp>
        <p:sp>
          <p:nvSpPr>
            <p:cNvPr id="2061" name="文本框 21"/>
            <p:cNvSpPr txBox="1">
              <a:spLocks noChangeArrowheads="1"/>
            </p:cNvSpPr>
            <p:nvPr/>
          </p:nvSpPr>
          <p:spPr bwMode="auto">
            <a:xfrm>
              <a:off x="-29123" y="1705409"/>
              <a:ext cx="12190255" cy="523128"/>
            </a:xfrm>
            <a:prstGeom prst="rect">
              <a:avLst/>
            </a:prstGeom>
            <a:noFill/>
            <a:ln>
              <a:noFill/>
            </a:ln>
          </p:spPr>
          <p:txBody>
            <a:bodyPr wrap="square">
              <a:spAutoFit/>
            </a:bodyPr>
            <a:lstStyle/>
            <a:p>
              <a:pPr algn="ctr"/>
              <a:r>
                <a:rPr lang="zh-CN" altLang="en-US" sz="2800" b="1" dirty="0" smtClean="0">
                  <a:solidFill>
                    <a:srgbClr val="FFFFFF"/>
                  </a:solidFill>
                  <a:latin typeface="黑体" panose="02010609060101010101" pitchFamily="49" charset="-122"/>
                  <a:ea typeface="黑体" panose="02010609060101010101" pitchFamily="49" charset="-122"/>
                </a:rPr>
                <a:t>第</a:t>
              </a:r>
              <a:r>
                <a:rPr lang="en-US" altLang="zh-CN" sz="2800" b="1" dirty="0" smtClean="0">
                  <a:solidFill>
                    <a:srgbClr val="FFFFFF"/>
                  </a:solidFill>
                  <a:latin typeface="黑体" panose="02010609060101010101" pitchFamily="49" charset="-122"/>
                  <a:ea typeface="黑体" panose="02010609060101010101" pitchFamily="49" charset="-122"/>
                </a:rPr>
                <a:t>6.2</a:t>
              </a:r>
              <a:r>
                <a:rPr lang="zh-CN" altLang="en-US" sz="2800" b="1" dirty="0" smtClean="0">
                  <a:solidFill>
                    <a:srgbClr val="FFFFFF"/>
                  </a:solidFill>
                  <a:latin typeface="黑体" panose="02010609060101010101" pitchFamily="49" charset="-122"/>
                  <a:ea typeface="黑体" panose="02010609060101010101" pitchFamily="49" charset="-122"/>
                </a:rPr>
                <a:t>章</a:t>
              </a:r>
              <a:r>
                <a:rPr lang="en-US" altLang="zh-CN" sz="2800" b="1" dirty="0" smtClean="0">
                  <a:solidFill>
                    <a:srgbClr val="FFFFFF"/>
                  </a:solidFill>
                  <a:latin typeface="黑体" panose="02010609060101010101" pitchFamily="49" charset="-122"/>
                  <a:ea typeface="黑体" panose="02010609060101010101" pitchFamily="49" charset="-122"/>
                </a:rPr>
                <a:t>  </a:t>
              </a:r>
              <a:r>
                <a:rPr lang="zh-CN" altLang="en-US" sz="2800" b="1" dirty="0" smtClean="0">
                  <a:solidFill>
                    <a:srgbClr val="FFFFFF"/>
                  </a:solidFill>
                  <a:latin typeface="黑体" panose="02010609060101010101" pitchFamily="49" charset="-122"/>
                  <a:ea typeface="黑体" panose="02010609060101010101" pitchFamily="49" charset="-122"/>
                </a:rPr>
                <a:t>界面设计</a:t>
              </a:r>
              <a:r>
                <a:rPr lang="en-US" altLang="zh-CN" sz="2800" b="1" dirty="0" smtClean="0">
                  <a:solidFill>
                    <a:srgbClr val="FFFFFF"/>
                  </a:solidFill>
                  <a:latin typeface="黑体" panose="02010609060101010101" pitchFamily="49" charset="-122"/>
                  <a:ea typeface="黑体" panose="02010609060101010101" pitchFamily="49" charset="-122"/>
                </a:rPr>
                <a:t>—</a:t>
              </a:r>
              <a:r>
                <a:rPr lang="zh-CN" altLang="en-US" sz="2800" b="1" dirty="0" smtClean="0">
                  <a:solidFill>
                    <a:srgbClr val="FFFFFF"/>
                  </a:solidFill>
                  <a:latin typeface="黑体" panose="02010609060101010101" pitchFamily="49" charset="-122"/>
                  <a:ea typeface="黑体" panose="02010609060101010101" pitchFamily="49" charset="-122"/>
                </a:rPr>
                <a:t>原型设计的</a:t>
              </a:r>
              <a:r>
                <a:rPr lang="zh-CN" altLang="en-US" sz="2800" b="1" dirty="0" smtClean="0">
                  <a:solidFill>
                    <a:srgbClr val="FFFFFF"/>
                  </a:solidFill>
                  <a:latin typeface="黑体" panose="02010609060101010101" pitchFamily="49" charset="-122"/>
                  <a:ea typeface="黑体" panose="02010609060101010101" pitchFamily="49" charset="-122"/>
                </a:rPr>
                <a:t>基本形式及</a:t>
              </a:r>
              <a:r>
                <a:rPr lang="zh-CN" altLang="en-US" sz="2800" b="1" dirty="0" smtClean="0">
                  <a:solidFill>
                    <a:srgbClr val="FFFFFF"/>
                  </a:solidFill>
                  <a:latin typeface="黑体" panose="02010609060101010101" pitchFamily="49" charset="-122"/>
                  <a:ea typeface="黑体" panose="02010609060101010101" pitchFamily="49" charset="-122"/>
                </a:rPr>
                <a:t>开发过程</a:t>
              </a:r>
              <a:endParaRPr lang="zh-CN" altLang="en-US" sz="2800" b="1" dirty="0" smtClean="0">
                <a:solidFill>
                  <a:srgbClr val="FFFFFF"/>
                </a:solidFill>
                <a:latin typeface="黑体" panose="02010609060101010101" pitchFamily="49" charset="-122"/>
                <a:ea typeface="黑体" panose="02010609060101010101" pitchFamily="49" charset="-122"/>
              </a:endParaRPr>
            </a:p>
          </p:txBody>
        </p:sp>
      </p:grpSp>
      <p:sp>
        <p:nvSpPr>
          <p:cNvPr id="2062" name="文本框 22"/>
          <p:cNvSpPr txBox="1">
            <a:spLocks noChangeArrowheads="1"/>
          </p:cNvSpPr>
          <p:nvPr/>
        </p:nvSpPr>
        <p:spPr bwMode="auto">
          <a:xfrm>
            <a:off x="1639570" y="2967355"/>
            <a:ext cx="8144510" cy="430887"/>
          </a:xfrm>
          <a:prstGeom prst="rect">
            <a:avLst/>
          </a:prstGeom>
          <a:noFill/>
          <a:ln>
            <a:noFill/>
          </a:ln>
        </p:spPr>
        <p:txBody>
          <a:bodyPr wrap="square">
            <a:spAutoFit/>
          </a:bodyPr>
          <a:lstStyle/>
          <a:p>
            <a:pPr algn="ctr"/>
            <a:r>
              <a:rPr lang="en-US" altLang="zh-CN" sz="2200" b="1" dirty="0">
                <a:solidFill>
                  <a:srgbClr val="FFFFFF"/>
                </a:solidFill>
                <a:latin typeface="Arial"/>
                <a:ea typeface="黑体" panose="02010609060101010101" pitchFamily="49" charset="-122"/>
                <a:cs typeface="Arial"/>
              </a:rPr>
              <a:t>Chapter </a:t>
            </a:r>
            <a:r>
              <a:rPr lang="en-US" altLang="zh-CN" sz="2200" b="1" dirty="0" smtClean="0">
                <a:solidFill>
                  <a:srgbClr val="FFFFFF"/>
                </a:solidFill>
                <a:latin typeface="Arial"/>
                <a:ea typeface="黑体" panose="02010609060101010101" pitchFamily="49" charset="-122"/>
                <a:cs typeface="Arial"/>
              </a:rPr>
              <a:t>6</a:t>
            </a:r>
            <a:r>
              <a:rPr lang="en-US" altLang="zh-CN" sz="2200" b="1" dirty="0" smtClean="0">
                <a:solidFill>
                  <a:srgbClr val="FFFFFF"/>
                </a:solidFill>
                <a:latin typeface="Arial"/>
                <a:ea typeface="黑体" panose="02010609060101010101" pitchFamily="49" charset="-122"/>
                <a:cs typeface="Arial"/>
              </a:rPr>
              <a:t>.</a:t>
            </a:r>
            <a:r>
              <a:rPr lang="en-US" altLang="zh-CN" sz="2200" b="1" dirty="0" smtClean="0">
                <a:solidFill>
                  <a:srgbClr val="FFFFFF"/>
                </a:solidFill>
                <a:latin typeface="Arial"/>
                <a:ea typeface="黑体" panose="02010609060101010101" pitchFamily="49" charset="-122"/>
                <a:cs typeface="Arial"/>
              </a:rPr>
              <a:t>2</a:t>
            </a:r>
            <a:r>
              <a:rPr lang="zh-CN" altLang="en-US" sz="2200" b="1" dirty="0" smtClean="0">
                <a:solidFill>
                  <a:srgbClr val="FFFFFF"/>
                </a:solidFill>
                <a:latin typeface="Arial"/>
                <a:ea typeface="黑体" panose="02010609060101010101" pitchFamily="49" charset="-122"/>
                <a:cs typeface="Arial"/>
              </a:rPr>
              <a:t>  </a:t>
            </a:r>
            <a:r>
              <a:rPr lang="en-US" altLang="zh-CN" sz="2200" b="1" dirty="0" smtClean="0">
                <a:solidFill>
                  <a:srgbClr val="FFFFFF"/>
                </a:solidFill>
                <a:latin typeface="Arial"/>
                <a:ea typeface="黑体" panose="02010609060101010101" pitchFamily="49" charset="-122"/>
                <a:cs typeface="Arial"/>
              </a:rPr>
              <a:t> </a:t>
            </a:r>
            <a:r>
              <a:rPr lang="en-US" altLang="zh-CN" sz="2200" b="1" dirty="0">
                <a:solidFill>
                  <a:srgbClr val="FFFFFF"/>
                </a:solidFill>
                <a:latin typeface="Arial"/>
                <a:ea typeface="黑体" panose="02010609060101010101" pitchFamily="49" charset="-122"/>
                <a:cs typeface="Arial"/>
              </a:rPr>
              <a:t>UIDESIGN</a:t>
            </a:r>
            <a:r>
              <a:rPr lang="en-US" altLang="zh-CN" sz="2200" b="1" dirty="0" smtClean="0">
                <a:solidFill>
                  <a:srgbClr val="FFFFFF"/>
                </a:solidFill>
                <a:latin typeface="Arial"/>
                <a:ea typeface="黑体" panose="02010609060101010101" pitchFamily="49" charset="-122"/>
                <a:cs typeface="Arial"/>
                <a:sym typeface="+mn-ea"/>
              </a:rPr>
              <a:t>—PROTOTYPE DESIGN</a:t>
            </a:r>
          </a:p>
        </p:txBody>
      </p:sp>
      <p:cxnSp>
        <p:nvCxnSpPr>
          <p:cNvPr id="6" name="直线连接符 5"/>
          <p:cNvCxnSpPr/>
          <p:nvPr/>
        </p:nvCxnSpPr>
        <p:spPr>
          <a:xfrm flipV="1">
            <a:off x="2596034" y="2769544"/>
            <a:ext cx="7104873" cy="2401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46572" y="-3227043"/>
            <a:ext cx="4698857" cy="11768667"/>
          </a:xfrm>
          <a:prstGeom prst="rect">
            <a:avLst/>
          </a:prstGeom>
        </p:spPr>
      </p:pic>
      <p:sp>
        <p:nvSpPr>
          <p:cNvPr id="34" name="矩形 33"/>
          <p:cNvSpPr/>
          <p:nvPr/>
        </p:nvSpPr>
        <p:spPr>
          <a:xfrm>
            <a:off x="537845" y="1687830"/>
            <a:ext cx="11041380" cy="414845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3078"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22" name="矩形 21"/>
          <p:cNvSpPr/>
          <p:nvPr/>
        </p:nvSpPr>
        <p:spPr>
          <a:xfrm>
            <a:off x="4909159" y="4782982"/>
            <a:ext cx="1479892"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讨论</a:t>
            </a:r>
            <a:r>
              <a:rPr kumimoji="1" lang="zh-CN" altLang="en-US" sz="2000" b="1" dirty="0">
                <a:solidFill>
                  <a:srgbClr val="FFFFFF"/>
                </a:solidFill>
                <a:latin typeface="Hei"/>
                <a:ea typeface="Hei"/>
                <a:cs typeface="Hei"/>
              </a:rPr>
              <a:t>＋</a:t>
            </a:r>
            <a:r>
              <a:rPr kumimoji="1" lang="zh-CN" altLang="en-US" sz="2000" b="1" dirty="0" smtClean="0">
                <a:solidFill>
                  <a:srgbClr val="FFFFFF"/>
                </a:solidFill>
                <a:latin typeface="Hei"/>
                <a:ea typeface="Hei"/>
                <a:cs typeface="Hei"/>
              </a:rPr>
              <a:t>案例</a:t>
            </a:r>
            <a:endParaRPr kumimoji="1" lang="en-US" altLang="zh-CN" sz="2000" b="1" dirty="0" smtClean="0">
              <a:solidFill>
                <a:srgbClr val="FFFFFF"/>
              </a:solidFill>
              <a:latin typeface="Hei"/>
              <a:ea typeface="Hei"/>
              <a:cs typeface="Hei"/>
            </a:endParaRPr>
          </a:p>
        </p:txBody>
      </p:sp>
      <p:sp>
        <p:nvSpPr>
          <p:cNvPr id="32" name="矩形 31"/>
          <p:cNvSpPr/>
          <p:nvPr/>
        </p:nvSpPr>
        <p:spPr>
          <a:xfrm>
            <a:off x="3685231" y="4782982"/>
            <a:ext cx="954107" cy="707886"/>
          </a:xfrm>
          <a:prstGeom prst="rect">
            <a:avLst/>
          </a:prstGeom>
        </p:spPr>
        <p:txBody>
          <a:bodyPr wrap="none">
            <a:spAutoFit/>
          </a:bodyPr>
          <a:lstStyle/>
          <a:p>
            <a:pPr algn="ctr"/>
            <a:r>
              <a:rPr kumimoji="1" lang="zh-CN" altLang="en-US" sz="2000" b="1" dirty="0" smtClean="0">
                <a:solidFill>
                  <a:schemeClr val="bg1"/>
                </a:solidFill>
                <a:latin typeface="Hei"/>
                <a:ea typeface="Hei"/>
                <a:cs typeface="Hei"/>
              </a:rPr>
              <a:t>混合式</a:t>
            </a:r>
            <a:endParaRPr kumimoji="1" lang="en-US" altLang="zh-CN" sz="2000" b="1" dirty="0" smtClean="0">
              <a:solidFill>
                <a:schemeClr val="bg1"/>
              </a:solidFill>
              <a:latin typeface="Hei"/>
              <a:ea typeface="Hei"/>
              <a:cs typeface="Hei"/>
            </a:endParaRPr>
          </a:p>
          <a:p>
            <a:pPr algn="ctr"/>
            <a:r>
              <a:rPr kumimoji="1" lang="zh-CN" altLang="en-US" sz="2000" b="1" dirty="0" smtClean="0">
                <a:solidFill>
                  <a:schemeClr val="bg1"/>
                </a:solidFill>
                <a:latin typeface="Hei"/>
                <a:ea typeface="Hei"/>
                <a:cs typeface="Hei"/>
              </a:rPr>
              <a:t>教学</a:t>
            </a:r>
            <a:endParaRPr kumimoji="1" lang="en-US" altLang="zh-CN" sz="2000" b="1" dirty="0" smtClean="0">
              <a:solidFill>
                <a:schemeClr val="bg1"/>
              </a:solidFill>
              <a:latin typeface="Hei"/>
              <a:ea typeface="Hei"/>
              <a:cs typeface="Hei"/>
            </a:endParaRPr>
          </a:p>
        </p:txBody>
      </p:sp>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线上＋线下</a:t>
            </a: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2" name="文本框 1"/>
          <p:cNvSpPr txBox="1"/>
          <p:nvPr/>
        </p:nvSpPr>
        <p:spPr>
          <a:xfrm>
            <a:off x="1117187" y="2021912"/>
            <a:ext cx="10306510" cy="2862322"/>
          </a:xfrm>
          <a:prstGeom prst="rect">
            <a:avLst/>
          </a:prstGeom>
          <a:noFill/>
        </p:spPr>
        <p:txBody>
          <a:bodyPr wrap="square" rtlCol="0">
            <a:spAutoFit/>
          </a:bodyPr>
          <a:lstStyle/>
          <a:p>
            <a:pPr lvl="0">
              <a:lnSpc>
                <a:spcPct val="150000"/>
              </a:lnSpc>
            </a:pPr>
            <a:r>
              <a:rPr lang="zh-CN" altLang="zh-CN" sz="2000" dirty="0"/>
              <a:t>导流型的</a:t>
            </a:r>
            <a:r>
              <a:rPr lang="en-US" altLang="zh-CN" sz="2000" dirty="0"/>
              <a:t> APP </a:t>
            </a:r>
            <a:r>
              <a:rPr lang="zh-CN" altLang="zh-CN" sz="2000" dirty="0" smtClean="0"/>
              <a:t>首页界面设计</a:t>
            </a:r>
            <a:endParaRPr lang="en-US" altLang="zh-CN" sz="2000" dirty="0" smtClean="0"/>
          </a:p>
          <a:p>
            <a:pPr lvl="0">
              <a:lnSpc>
                <a:spcPct val="150000"/>
              </a:lnSpc>
            </a:pPr>
            <a:r>
              <a:rPr lang="zh-CN" altLang="zh-CN" sz="2000" dirty="0"/>
              <a:t>瀑布式</a:t>
            </a:r>
            <a:r>
              <a:rPr lang="en-US" altLang="zh-CN" sz="2000" dirty="0"/>
              <a:t> APP </a:t>
            </a:r>
            <a:r>
              <a:rPr lang="zh-CN" altLang="zh-CN" sz="2000" dirty="0"/>
              <a:t>首页界面设计</a:t>
            </a:r>
            <a:r>
              <a:rPr lang="zh-CN" altLang="zh-CN" sz="2000" dirty="0"/>
              <a:t> </a:t>
            </a:r>
            <a:endParaRPr lang="en-US" altLang="zh-CN" sz="2000" dirty="0" smtClean="0"/>
          </a:p>
          <a:p>
            <a:pPr>
              <a:lnSpc>
                <a:spcPct val="150000"/>
              </a:lnSpc>
            </a:pPr>
            <a:r>
              <a:rPr lang="zh-CN" altLang="zh-CN" sz="2000" dirty="0"/>
              <a:t>对话列表式</a:t>
            </a:r>
            <a:r>
              <a:rPr lang="en-US" altLang="zh-CN" sz="2000" dirty="0"/>
              <a:t> APP </a:t>
            </a:r>
            <a:r>
              <a:rPr lang="zh-CN" altLang="zh-CN" sz="2000" dirty="0" smtClean="0"/>
              <a:t>首页界面设计</a:t>
            </a:r>
            <a:endParaRPr lang="en-US" altLang="zh-CN" sz="2000" dirty="0" smtClean="0"/>
          </a:p>
          <a:p>
            <a:pPr lvl="0">
              <a:lnSpc>
                <a:spcPct val="150000"/>
              </a:lnSpc>
            </a:pPr>
            <a:r>
              <a:rPr lang="zh-CN" altLang="zh-CN" sz="2000" dirty="0"/>
              <a:t>地图导航型</a:t>
            </a:r>
            <a:r>
              <a:rPr lang="en-US" altLang="zh-CN" sz="2000" dirty="0"/>
              <a:t>APP</a:t>
            </a:r>
            <a:r>
              <a:rPr lang="zh-CN" altLang="zh-CN" sz="2000" dirty="0"/>
              <a:t>首页界面设计</a:t>
            </a:r>
          </a:p>
          <a:p>
            <a:endParaRPr lang="zh-CN" altLang="zh-CN" sz="2000" dirty="0"/>
          </a:p>
          <a:p>
            <a:pPr lvl="0"/>
            <a:endParaRPr lang="en-US" altLang="zh-CN" sz="2000" dirty="0" smtClean="0"/>
          </a:p>
          <a:p>
            <a:pPr lvl="0"/>
            <a:endParaRPr lang="zh-CN" altLang="zh-CN" sz="2000" dirty="0"/>
          </a:p>
        </p:txBody>
      </p:sp>
      <p:sp>
        <p:nvSpPr>
          <p:cNvPr id="3" name="文本框 2"/>
          <p:cNvSpPr txBox="1"/>
          <p:nvPr/>
        </p:nvSpPr>
        <p:spPr>
          <a:xfrm>
            <a:off x="607996" y="1053778"/>
            <a:ext cx="3289595" cy="430887"/>
          </a:xfrm>
          <a:prstGeom prst="rect">
            <a:avLst/>
          </a:prstGeom>
          <a:noFill/>
        </p:spPr>
        <p:txBody>
          <a:bodyPr wrap="none" rtlCol="0">
            <a:spAutoFit/>
          </a:bodyPr>
          <a:lstStyle/>
          <a:p>
            <a:r>
              <a:rPr lang="en-US" altLang="zh-CN" sz="2200" dirty="0">
                <a:solidFill>
                  <a:schemeClr val="bg1"/>
                </a:solidFill>
                <a:latin typeface="微软雅黑" panose="020B0503020204020204" charset="-122"/>
                <a:ea typeface="微软雅黑" panose="020B0503020204020204" charset="-122"/>
              </a:rPr>
              <a:t> </a:t>
            </a:r>
            <a:r>
              <a:rPr lang="en-US" altLang="zh-CN" sz="2200" dirty="0" smtClean="0">
                <a:solidFill>
                  <a:schemeClr val="bg1"/>
                </a:solidFill>
                <a:latin typeface="微软雅黑" panose="020B0503020204020204" charset="-122"/>
                <a:ea typeface="微软雅黑" panose="020B0503020204020204" charset="-122"/>
              </a:rPr>
              <a:t>2.1 </a:t>
            </a:r>
            <a:r>
              <a:rPr lang="zh-CN" altLang="en-US" sz="2200" dirty="0" smtClean="0">
                <a:solidFill>
                  <a:schemeClr val="bg1"/>
                </a:solidFill>
                <a:latin typeface="微软雅黑" panose="020B0503020204020204" charset="-122"/>
                <a:ea typeface="微软雅黑" panose="020B0503020204020204" charset="-122"/>
              </a:rPr>
              <a:t>手持设备的主页设计</a:t>
            </a:r>
            <a:endParaRPr kumimoji="1" lang="zh-CN" altLang="en-US" sz="2200" dirty="0">
              <a:solidFill>
                <a:schemeClr val="bg1"/>
              </a:solidFill>
            </a:endParaRPr>
          </a:p>
        </p:txBody>
      </p:sp>
    </p:spTree>
    <p:extLst>
      <p:ext uri="{BB962C8B-B14F-4D97-AF65-F5344CB8AC3E}">
        <p14:creationId xmlns:p14="http://schemas.microsoft.com/office/powerpoint/2010/main" val="546412039"/>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8" name="矩形 17"/>
          <p:cNvSpPr/>
          <p:nvPr/>
        </p:nvSpPr>
        <p:spPr>
          <a:xfrm>
            <a:off x="409331" y="1114548"/>
            <a:ext cx="10831501" cy="538458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TW" dirty="0"/>
              <a:t>[</a:t>
            </a:r>
            <a:r>
              <a:rPr kumimoji="1" lang="zh-TW" altLang="en-US" dirty="0"/>
              <a:t>图片</a:t>
            </a:r>
            <a:r>
              <a:rPr kumimoji="1" lang="en-US" altLang="zh-TW" dirty="0"/>
              <a:t>]</a:t>
            </a:r>
            <a:endParaRPr kumimoji="1" lang="zh-CN" altLang="en-US" dirty="0"/>
          </a:p>
        </p:txBody>
      </p:sp>
      <p:sp>
        <p:nvSpPr>
          <p:cNvPr id="12" name="矩形 11"/>
          <p:cNvSpPr/>
          <p:nvPr/>
        </p:nvSpPr>
        <p:spPr>
          <a:xfrm>
            <a:off x="7231499" y="3285332"/>
            <a:ext cx="209915" cy="251910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4517390" y="6130925"/>
            <a:ext cx="5868035" cy="484748"/>
          </a:xfrm>
          <a:prstGeom prst="rect">
            <a:avLst/>
          </a:prstGeom>
          <a:noFill/>
        </p:spPr>
        <p:txBody>
          <a:bodyPr wrap="square" rtlCol="0">
            <a:spAutoFit/>
          </a:bodyPr>
          <a:lstStyle/>
          <a:p>
            <a:pPr lvl="0">
              <a:lnSpc>
                <a:spcPct val="150000"/>
              </a:lnSpc>
            </a:pPr>
            <a:r>
              <a:rPr lang="zh-CN" altLang="zh-CN" dirty="0"/>
              <a:t>导流型的</a:t>
            </a:r>
            <a:r>
              <a:rPr lang="en-US" altLang="zh-CN" dirty="0"/>
              <a:t> APP </a:t>
            </a:r>
            <a:r>
              <a:rPr lang="zh-CN" altLang="zh-CN" dirty="0"/>
              <a:t>首页界面设计</a:t>
            </a:r>
            <a:endParaRPr lang="en-US" altLang="zh-CN" dirty="0"/>
          </a:p>
        </p:txBody>
      </p:sp>
      <p:pic>
        <p:nvPicPr>
          <p:cNvPr id="4" name="图片 12" descr="fenliu1"/>
          <p:cNvPicPr>
            <a:picLocks noChangeAspect="1"/>
          </p:cNvPicPr>
          <p:nvPr/>
        </p:nvPicPr>
        <p:blipFill>
          <a:blip r:embed="rId4"/>
          <a:stretch>
            <a:fillRect/>
          </a:stretch>
        </p:blipFill>
        <p:spPr>
          <a:xfrm>
            <a:off x="2855595" y="1179830"/>
            <a:ext cx="2818130" cy="4624705"/>
          </a:xfrm>
          <a:prstGeom prst="rect">
            <a:avLst/>
          </a:prstGeom>
        </p:spPr>
      </p:pic>
      <p:pic>
        <p:nvPicPr>
          <p:cNvPr id="13" name="图片 13" descr="分流2"/>
          <p:cNvPicPr>
            <a:picLocks noChangeAspect="1"/>
          </p:cNvPicPr>
          <p:nvPr/>
        </p:nvPicPr>
        <p:blipFill>
          <a:blip r:embed="rId5"/>
          <a:stretch>
            <a:fillRect/>
          </a:stretch>
        </p:blipFill>
        <p:spPr>
          <a:xfrm>
            <a:off x="5807710" y="1179830"/>
            <a:ext cx="2876550" cy="47764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8" name="矩形 17"/>
          <p:cNvSpPr/>
          <p:nvPr/>
        </p:nvSpPr>
        <p:spPr>
          <a:xfrm>
            <a:off x="840958" y="1144094"/>
            <a:ext cx="10831501" cy="538458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TW" dirty="0"/>
              <a:t>[</a:t>
            </a:r>
            <a:r>
              <a:rPr kumimoji="1" lang="zh-TW" altLang="en-US" dirty="0"/>
              <a:t>图片</a:t>
            </a:r>
            <a:r>
              <a:rPr kumimoji="1" lang="en-US" altLang="zh-TW" dirty="0"/>
              <a:t>]</a:t>
            </a:r>
            <a:endParaRPr kumimoji="1" lang="zh-CN" altLang="en-US" dirty="0"/>
          </a:p>
        </p:txBody>
      </p:sp>
      <p:sp>
        <p:nvSpPr>
          <p:cNvPr id="12" name="矩形 11"/>
          <p:cNvSpPr/>
          <p:nvPr/>
        </p:nvSpPr>
        <p:spPr>
          <a:xfrm>
            <a:off x="7231499" y="3285332"/>
            <a:ext cx="209915" cy="251910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14" name="图片 14" descr="界面布局设计"/>
          <p:cNvPicPr>
            <a:picLocks noChangeAspect="1"/>
          </p:cNvPicPr>
          <p:nvPr/>
        </p:nvPicPr>
        <p:blipFill>
          <a:blip r:embed="rId4"/>
          <a:stretch>
            <a:fillRect/>
          </a:stretch>
        </p:blipFill>
        <p:spPr>
          <a:xfrm>
            <a:off x="926465" y="1827530"/>
            <a:ext cx="5106670" cy="3830320"/>
          </a:xfrm>
          <a:prstGeom prst="rect">
            <a:avLst/>
          </a:prstGeom>
        </p:spPr>
      </p:pic>
      <p:pic>
        <p:nvPicPr>
          <p:cNvPr id="15" name="图片 15" descr="jiemianbujusheji2"/>
          <p:cNvPicPr>
            <a:picLocks noChangeAspect="1"/>
          </p:cNvPicPr>
          <p:nvPr/>
        </p:nvPicPr>
        <p:blipFill>
          <a:blip r:embed="rId5"/>
          <a:stretch>
            <a:fillRect/>
          </a:stretch>
        </p:blipFill>
        <p:spPr>
          <a:xfrm>
            <a:off x="6167120" y="1848485"/>
            <a:ext cx="5076825" cy="3809365"/>
          </a:xfrm>
          <a:prstGeom prst="rect">
            <a:avLst/>
          </a:prstGeom>
        </p:spPr>
      </p:pic>
      <p:sp>
        <p:nvSpPr>
          <p:cNvPr id="4" name="文本框 3"/>
          <p:cNvSpPr txBox="1"/>
          <p:nvPr/>
        </p:nvSpPr>
        <p:spPr>
          <a:xfrm>
            <a:off x="4677410" y="5958840"/>
            <a:ext cx="2764155" cy="368300"/>
          </a:xfrm>
          <a:prstGeom prst="rect">
            <a:avLst/>
          </a:prstGeom>
          <a:noFill/>
        </p:spPr>
        <p:txBody>
          <a:bodyPr wrap="none" rtlCol="0">
            <a:spAutoFit/>
          </a:bodyPr>
          <a:lstStyle/>
          <a:p>
            <a:pPr algn="l"/>
            <a:r>
              <a:rPr lang="zh-CN" altLang="en-US"/>
              <a:t>瀑布式 APP 首页界面设计</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2" name="矩形 11"/>
          <p:cNvSpPr/>
          <p:nvPr/>
        </p:nvSpPr>
        <p:spPr>
          <a:xfrm>
            <a:off x="7231499" y="3285332"/>
            <a:ext cx="209915" cy="251910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1" name="矩形 10"/>
          <p:cNvSpPr/>
          <p:nvPr/>
        </p:nvSpPr>
        <p:spPr>
          <a:xfrm>
            <a:off x="4408170" y="3159377"/>
            <a:ext cx="209912" cy="2718534"/>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7" name="矩形 16"/>
          <p:cNvSpPr/>
          <p:nvPr/>
        </p:nvSpPr>
        <p:spPr>
          <a:xfrm>
            <a:off x="7383899" y="3101851"/>
            <a:ext cx="209912" cy="2718534"/>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 name="矩形 4"/>
          <p:cNvSpPr/>
          <p:nvPr/>
        </p:nvSpPr>
        <p:spPr>
          <a:xfrm>
            <a:off x="675223" y="627839"/>
            <a:ext cx="10831501" cy="538458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TW" dirty="0"/>
              <a:t>[</a:t>
            </a:r>
            <a:r>
              <a:rPr kumimoji="1" lang="zh-TW" altLang="en-US" dirty="0"/>
              <a:t>图片</a:t>
            </a:r>
            <a:r>
              <a:rPr kumimoji="1" lang="en-US" altLang="zh-TW" dirty="0"/>
              <a:t>]</a:t>
            </a:r>
            <a:endParaRPr kumimoji="1" lang="zh-CN" altLang="en-US" dirty="0"/>
          </a:p>
        </p:txBody>
      </p:sp>
      <p:pic>
        <p:nvPicPr>
          <p:cNvPr id="16" name="图片 16" descr="duihuashi"/>
          <p:cNvPicPr>
            <a:picLocks noChangeAspect="1"/>
          </p:cNvPicPr>
          <p:nvPr/>
        </p:nvPicPr>
        <p:blipFill>
          <a:blip r:embed="rId4"/>
          <a:stretch>
            <a:fillRect/>
          </a:stretch>
        </p:blipFill>
        <p:spPr>
          <a:xfrm>
            <a:off x="5948680" y="878205"/>
            <a:ext cx="2778760" cy="4946650"/>
          </a:xfrm>
          <a:prstGeom prst="rect">
            <a:avLst/>
          </a:prstGeom>
        </p:spPr>
      </p:pic>
      <p:pic>
        <p:nvPicPr>
          <p:cNvPr id="4" name="图片 17" descr="duihuashi2"/>
          <p:cNvPicPr>
            <a:picLocks noChangeAspect="1"/>
          </p:cNvPicPr>
          <p:nvPr/>
        </p:nvPicPr>
        <p:blipFill>
          <a:blip r:embed="rId5"/>
          <a:stretch>
            <a:fillRect/>
          </a:stretch>
        </p:blipFill>
        <p:spPr>
          <a:xfrm>
            <a:off x="2847975" y="878205"/>
            <a:ext cx="2747010" cy="4885055"/>
          </a:xfrm>
          <a:prstGeom prst="rect">
            <a:avLst/>
          </a:prstGeom>
        </p:spPr>
      </p:pic>
      <p:sp>
        <p:nvSpPr>
          <p:cNvPr id="6" name="文本框 5"/>
          <p:cNvSpPr txBox="1"/>
          <p:nvPr/>
        </p:nvSpPr>
        <p:spPr>
          <a:xfrm>
            <a:off x="4372610" y="6236970"/>
            <a:ext cx="3221355" cy="368300"/>
          </a:xfrm>
          <a:prstGeom prst="rect">
            <a:avLst/>
          </a:prstGeom>
          <a:noFill/>
        </p:spPr>
        <p:txBody>
          <a:bodyPr wrap="none" rtlCol="0">
            <a:spAutoFit/>
          </a:bodyPr>
          <a:lstStyle/>
          <a:p>
            <a:pPr algn="l"/>
            <a:r>
              <a:rPr lang="zh-CN" altLang="en-US"/>
              <a:t>对话列表式 APP 首页界面设计</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2" name="矩形 11"/>
          <p:cNvSpPr/>
          <p:nvPr/>
        </p:nvSpPr>
        <p:spPr>
          <a:xfrm>
            <a:off x="7231499" y="3285332"/>
            <a:ext cx="209915" cy="251910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1" name="矩形 10"/>
          <p:cNvSpPr/>
          <p:nvPr/>
        </p:nvSpPr>
        <p:spPr>
          <a:xfrm>
            <a:off x="4408170" y="3159377"/>
            <a:ext cx="209912" cy="2718534"/>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7" name="矩形 16"/>
          <p:cNvSpPr/>
          <p:nvPr/>
        </p:nvSpPr>
        <p:spPr>
          <a:xfrm>
            <a:off x="7383899" y="3101851"/>
            <a:ext cx="209912" cy="2718534"/>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 name="矩形 4"/>
          <p:cNvSpPr/>
          <p:nvPr/>
        </p:nvSpPr>
        <p:spPr>
          <a:xfrm>
            <a:off x="675223" y="627839"/>
            <a:ext cx="10831501" cy="538458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TW" dirty="0"/>
              <a:t>[</a:t>
            </a:r>
            <a:r>
              <a:rPr kumimoji="1" lang="zh-TW" altLang="en-US" dirty="0"/>
              <a:t>图片</a:t>
            </a:r>
            <a:r>
              <a:rPr kumimoji="1" lang="en-US" altLang="zh-TW" dirty="0"/>
              <a:t>]</a:t>
            </a:r>
            <a:endParaRPr kumimoji="1" lang="zh-CN" altLang="en-US" dirty="0"/>
          </a:p>
        </p:txBody>
      </p:sp>
      <p:pic>
        <p:nvPicPr>
          <p:cNvPr id="18" name="图片 18" descr="地图"/>
          <p:cNvPicPr>
            <a:picLocks noChangeAspect="1"/>
          </p:cNvPicPr>
          <p:nvPr/>
        </p:nvPicPr>
        <p:blipFill>
          <a:blip r:embed="rId4"/>
          <a:stretch>
            <a:fillRect/>
          </a:stretch>
        </p:blipFill>
        <p:spPr>
          <a:xfrm>
            <a:off x="2607945" y="901700"/>
            <a:ext cx="2846070" cy="5059045"/>
          </a:xfrm>
          <a:prstGeom prst="rect">
            <a:avLst/>
          </a:prstGeom>
        </p:spPr>
      </p:pic>
      <p:pic>
        <p:nvPicPr>
          <p:cNvPr id="19" name="图片 19" descr="地图2"/>
          <p:cNvPicPr>
            <a:picLocks noChangeAspect="1"/>
          </p:cNvPicPr>
          <p:nvPr/>
        </p:nvPicPr>
        <p:blipFill>
          <a:blip r:embed="rId5"/>
          <a:stretch>
            <a:fillRect/>
          </a:stretch>
        </p:blipFill>
        <p:spPr>
          <a:xfrm>
            <a:off x="6087745" y="901700"/>
            <a:ext cx="3032760" cy="5054600"/>
          </a:xfrm>
          <a:prstGeom prst="rect">
            <a:avLst/>
          </a:prstGeom>
        </p:spPr>
      </p:pic>
      <p:sp>
        <p:nvSpPr>
          <p:cNvPr id="2" name="文本框 1"/>
          <p:cNvSpPr txBox="1"/>
          <p:nvPr/>
        </p:nvSpPr>
        <p:spPr>
          <a:xfrm>
            <a:off x="4408170" y="6217920"/>
            <a:ext cx="3095625" cy="368300"/>
          </a:xfrm>
          <a:prstGeom prst="rect">
            <a:avLst/>
          </a:prstGeom>
          <a:noFill/>
        </p:spPr>
        <p:txBody>
          <a:bodyPr wrap="none" rtlCol="0">
            <a:spAutoFit/>
          </a:bodyPr>
          <a:lstStyle/>
          <a:p>
            <a:pPr algn="l"/>
            <a:r>
              <a:rPr lang="zh-CN" altLang="en-US"/>
              <a:t>地图导航型APP首页界面设计</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46572" y="-3227043"/>
            <a:ext cx="4698857" cy="11768667"/>
          </a:xfrm>
          <a:prstGeom prst="rect">
            <a:avLst/>
          </a:prstGeom>
        </p:spPr>
      </p:pic>
      <p:sp>
        <p:nvSpPr>
          <p:cNvPr id="34" name="矩形 33"/>
          <p:cNvSpPr/>
          <p:nvPr/>
        </p:nvSpPr>
        <p:spPr>
          <a:xfrm>
            <a:off x="537845" y="1687830"/>
            <a:ext cx="11162692" cy="414845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3078"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22" name="矩形 21"/>
          <p:cNvSpPr/>
          <p:nvPr/>
        </p:nvSpPr>
        <p:spPr>
          <a:xfrm>
            <a:off x="4909159" y="4782982"/>
            <a:ext cx="1479892"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讨论</a:t>
            </a:r>
            <a:r>
              <a:rPr kumimoji="1" lang="zh-CN" altLang="en-US" sz="2000" b="1" dirty="0">
                <a:solidFill>
                  <a:srgbClr val="FFFFFF"/>
                </a:solidFill>
                <a:latin typeface="Hei"/>
                <a:ea typeface="Hei"/>
                <a:cs typeface="Hei"/>
              </a:rPr>
              <a:t>＋</a:t>
            </a:r>
            <a:r>
              <a:rPr kumimoji="1" lang="zh-CN" altLang="en-US" sz="2000" b="1" dirty="0" smtClean="0">
                <a:solidFill>
                  <a:srgbClr val="FFFFFF"/>
                </a:solidFill>
                <a:latin typeface="Hei"/>
                <a:ea typeface="Hei"/>
                <a:cs typeface="Hei"/>
              </a:rPr>
              <a:t>案例</a:t>
            </a:r>
            <a:endParaRPr kumimoji="1" lang="en-US" altLang="zh-CN" sz="2000" b="1" dirty="0" smtClean="0">
              <a:solidFill>
                <a:srgbClr val="FFFFFF"/>
              </a:solidFill>
              <a:latin typeface="Hei"/>
              <a:ea typeface="Hei"/>
              <a:cs typeface="Hei"/>
            </a:endParaRPr>
          </a:p>
        </p:txBody>
      </p:sp>
      <p:sp>
        <p:nvSpPr>
          <p:cNvPr id="32" name="矩形 31"/>
          <p:cNvSpPr/>
          <p:nvPr/>
        </p:nvSpPr>
        <p:spPr>
          <a:xfrm>
            <a:off x="3685231" y="4782982"/>
            <a:ext cx="954107" cy="707886"/>
          </a:xfrm>
          <a:prstGeom prst="rect">
            <a:avLst/>
          </a:prstGeom>
        </p:spPr>
        <p:txBody>
          <a:bodyPr wrap="none">
            <a:spAutoFit/>
          </a:bodyPr>
          <a:lstStyle/>
          <a:p>
            <a:pPr algn="ctr"/>
            <a:r>
              <a:rPr kumimoji="1" lang="zh-CN" altLang="en-US" sz="2000" b="1" dirty="0" smtClean="0">
                <a:solidFill>
                  <a:schemeClr val="bg1"/>
                </a:solidFill>
                <a:latin typeface="Hei"/>
                <a:ea typeface="Hei"/>
                <a:cs typeface="Hei"/>
              </a:rPr>
              <a:t>混合式</a:t>
            </a:r>
            <a:endParaRPr kumimoji="1" lang="en-US" altLang="zh-CN" sz="2000" b="1" dirty="0" smtClean="0">
              <a:solidFill>
                <a:schemeClr val="bg1"/>
              </a:solidFill>
              <a:latin typeface="Hei"/>
              <a:ea typeface="Hei"/>
              <a:cs typeface="Hei"/>
            </a:endParaRPr>
          </a:p>
          <a:p>
            <a:pPr algn="ctr"/>
            <a:r>
              <a:rPr kumimoji="1" lang="zh-CN" altLang="en-US" sz="2000" b="1" dirty="0" smtClean="0">
                <a:solidFill>
                  <a:schemeClr val="bg1"/>
                </a:solidFill>
                <a:latin typeface="Hei"/>
                <a:ea typeface="Hei"/>
                <a:cs typeface="Hei"/>
              </a:rPr>
              <a:t>教学</a:t>
            </a:r>
            <a:endParaRPr kumimoji="1" lang="en-US" altLang="zh-CN" sz="2000" b="1" dirty="0" smtClean="0">
              <a:solidFill>
                <a:schemeClr val="bg1"/>
              </a:solidFill>
              <a:latin typeface="Hei"/>
              <a:ea typeface="Hei"/>
              <a:cs typeface="Hei"/>
            </a:endParaRPr>
          </a:p>
        </p:txBody>
      </p:sp>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线上＋线下</a:t>
            </a: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2" name="文本框 1"/>
          <p:cNvSpPr txBox="1"/>
          <p:nvPr/>
        </p:nvSpPr>
        <p:spPr>
          <a:xfrm>
            <a:off x="1117187" y="2021912"/>
            <a:ext cx="10306510" cy="1015663"/>
          </a:xfrm>
          <a:prstGeom prst="rect">
            <a:avLst/>
          </a:prstGeom>
          <a:noFill/>
        </p:spPr>
        <p:txBody>
          <a:bodyPr wrap="square" rtlCol="0">
            <a:spAutoFit/>
          </a:bodyPr>
          <a:lstStyle/>
          <a:p>
            <a:r>
              <a:rPr lang="zh-CN" altLang="zh-CN" sz="2000" dirty="0"/>
              <a:t> 布局排版决定了产品的功能模块均在界面中什么样的位置及层级关系。这个时候我们就需要用原型来实现了，比如导航位置、功能按钮位置、文字信息、图片信息的展示空间等等。结合原型设计工具的特性，确保功能模块的实现。</a:t>
            </a:r>
          </a:p>
        </p:txBody>
      </p:sp>
      <p:sp>
        <p:nvSpPr>
          <p:cNvPr id="3" name="文本框 2"/>
          <p:cNvSpPr txBox="1"/>
          <p:nvPr/>
        </p:nvSpPr>
        <p:spPr>
          <a:xfrm>
            <a:off x="607996" y="1053778"/>
            <a:ext cx="3288080" cy="769441"/>
          </a:xfrm>
          <a:prstGeom prst="rect">
            <a:avLst/>
          </a:prstGeom>
          <a:noFill/>
        </p:spPr>
        <p:txBody>
          <a:bodyPr wrap="none" rtlCol="0">
            <a:spAutoFit/>
          </a:bodyPr>
          <a:lstStyle/>
          <a:p>
            <a:r>
              <a:rPr lang="zh-CN" altLang="en-US" sz="2200" dirty="0" smtClean="0">
                <a:solidFill>
                  <a:schemeClr val="bg1"/>
                </a:solidFill>
                <a:latin typeface="微软雅黑" panose="020B0503020204020204" charset="-122"/>
                <a:ea typeface="微软雅黑" panose="020B0503020204020204" charset="-122"/>
              </a:rPr>
              <a:t>三</a:t>
            </a:r>
            <a:r>
              <a:rPr lang="zh-CN" altLang="en-US" sz="2200" dirty="0" smtClean="0">
                <a:solidFill>
                  <a:schemeClr val="bg1"/>
                </a:solidFill>
                <a:latin typeface="微软雅黑" panose="020B0503020204020204" charset="-122"/>
                <a:ea typeface="微软雅黑" panose="020B0503020204020204" charset="-122"/>
              </a:rPr>
              <a:t>、确定产品的</a:t>
            </a:r>
            <a:r>
              <a:rPr lang="zh-CN" altLang="en-US" sz="2200" dirty="0" smtClean="0">
                <a:solidFill>
                  <a:schemeClr val="bg1"/>
                </a:solidFill>
                <a:latin typeface="微软雅黑" panose="020B0503020204020204" charset="-122"/>
                <a:ea typeface="微软雅黑" panose="020B0503020204020204" charset="-122"/>
              </a:rPr>
              <a:t>功能模块</a:t>
            </a:r>
            <a:endParaRPr lang="zh-CN" altLang="en-US" sz="2200" dirty="0">
              <a:solidFill>
                <a:schemeClr val="bg1"/>
              </a:solidFill>
              <a:latin typeface="微软雅黑" panose="020B0503020204020204" charset="-122"/>
              <a:ea typeface="微软雅黑" panose="020B0503020204020204" charset="-122"/>
            </a:endParaRPr>
          </a:p>
          <a:p>
            <a:endParaRPr kumimoji="1" lang="zh-CN" altLang="en-US" sz="2200" dirty="0">
              <a:solidFill>
                <a:schemeClr val="bg1"/>
              </a:solidFill>
            </a:endParaRPr>
          </a:p>
        </p:txBody>
      </p:sp>
      <p:pic>
        <p:nvPicPr>
          <p:cNvPr id="11" name="图片 10"/>
          <p:cNvPicPr>
            <a:picLocks noChangeAspect="1"/>
          </p:cNvPicPr>
          <p:nvPr/>
        </p:nvPicPr>
        <p:blipFill>
          <a:blip r:embed="rId5"/>
          <a:stretch>
            <a:fillRect/>
          </a:stretch>
        </p:blipFill>
        <p:spPr>
          <a:xfrm>
            <a:off x="1156446" y="3103301"/>
            <a:ext cx="4364684" cy="3273406"/>
          </a:xfrm>
          <a:prstGeom prst="rect">
            <a:avLst/>
          </a:prstGeom>
        </p:spPr>
      </p:pic>
      <p:pic>
        <p:nvPicPr>
          <p:cNvPr id="4" name="图片 3"/>
          <p:cNvPicPr>
            <a:picLocks noChangeAspect="1"/>
          </p:cNvPicPr>
          <p:nvPr/>
        </p:nvPicPr>
        <p:blipFill>
          <a:blip r:embed="rId6"/>
          <a:stretch>
            <a:fillRect/>
          </a:stretch>
        </p:blipFill>
        <p:spPr>
          <a:xfrm>
            <a:off x="5641373" y="3071915"/>
            <a:ext cx="5775432" cy="3196879"/>
          </a:xfrm>
          <a:prstGeom prst="rect">
            <a:avLst/>
          </a:prstGeom>
        </p:spPr>
      </p:pic>
    </p:spTree>
    <p:extLst>
      <p:ext uri="{BB962C8B-B14F-4D97-AF65-F5344CB8AC3E}">
        <p14:creationId xmlns:p14="http://schemas.microsoft.com/office/powerpoint/2010/main" val="40239981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46572" y="-3227043"/>
            <a:ext cx="4698857" cy="11768667"/>
          </a:xfrm>
          <a:prstGeom prst="rect">
            <a:avLst/>
          </a:prstGeom>
        </p:spPr>
      </p:pic>
      <p:pic>
        <p:nvPicPr>
          <p:cNvPr id="3078"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751145" y="4588097"/>
            <a:ext cx="1147763" cy="425450"/>
          </a:xfrm>
          <a:prstGeom prst="rect">
            <a:avLst/>
          </a:prstGeom>
          <a:noFill/>
          <a:ln>
            <a:noFill/>
          </a:ln>
        </p:spPr>
      </p:pic>
      <p:sp>
        <p:nvSpPr>
          <p:cNvPr id="3" name="文本框 2"/>
          <p:cNvSpPr txBox="1"/>
          <p:nvPr/>
        </p:nvSpPr>
        <p:spPr>
          <a:xfrm>
            <a:off x="972794" y="2985704"/>
            <a:ext cx="827307" cy="430887"/>
          </a:xfrm>
          <a:prstGeom prst="rect">
            <a:avLst/>
          </a:prstGeom>
          <a:noFill/>
        </p:spPr>
        <p:txBody>
          <a:bodyPr wrap="none" rtlCol="0">
            <a:spAutoFit/>
          </a:bodyPr>
          <a:lstStyle/>
          <a:p>
            <a:r>
              <a:rPr kumimoji="1" lang="zh-CN" altLang="en-US" sz="2200" dirty="0" smtClean="0">
                <a:solidFill>
                  <a:schemeClr val="bg1"/>
                </a:solidFill>
              </a:rPr>
              <a:t>总</a:t>
            </a:r>
            <a:r>
              <a:rPr kumimoji="1" lang="en-US" altLang="zh-CN" sz="2200" dirty="0" smtClean="0">
                <a:solidFill>
                  <a:schemeClr val="bg1"/>
                </a:solidFill>
              </a:rPr>
              <a:t> </a:t>
            </a:r>
            <a:r>
              <a:rPr kumimoji="1" lang="zh-CN" altLang="en-US" sz="2200" dirty="0" smtClean="0">
                <a:solidFill>
                  <a:schemeClr val="bg1"/>
                </a:solidFill>
              </a:rPr>
              <a:t>结</a:t>
            </a:r>
            <a:endParaRPr kumimoji="1" lang="zh-CN" altLang="en-US" sz="2200" dirty="0">
              <a:solidFill>
                <a:schemeClr val="bg1"/>
              </a:solidFill>
            </a:endParaRPr>
          </a:p>
        </p:txBody>
      </p:sp>
      <p:sp>
        <p:nvSpPr>
          <p:cNvPr id="5" name="文本框 4"/>
          <p:cNvSpPr txBox="1"/>
          <p:nvPr/>
        </p:nvSpPr>
        <p:spPr>
          <a:xfrm>
            <a:off x="959282" y="3499083"/>
            <a:ext cx="10498057" cy="1200329"/>
          </a:xfrm>
          <a:prstGeom prst="rect">
            <a:avLst/>
          </a:prstGeom>
          <a:noFill/>
        </p:spPr>
        <p:txBody>
          <a:bodyPr wrap="square" rtlCol="0">
            <a:spAutoFit/>
          </a:bodyPr>
          <a:lstStyle/>
          <a:p>
            <a:r>
              <a:rPr lang="zh-CN" altLang="zh-CN" dirty="0">
                <a:solidFill>
                  <a:srgbClr val="FFFFFF"/>
                </a:solidFill>
              </a:rPr>
              <a:t>除此以外在原型开发的过程中我们还需要考虑界面的交互设计，主要功能界面排版布局结束以后，就要做交互设计，包含有组件自身的动画效果，如页面跳转模式、信息反馈逻辑、判断模式、触发事件等等。这部分对设计团队的逻辑思维能力有着较高的要求，体现在原型初级设计中则是由线条连接加文字备注表现。</a:t>
            </a:r>
            <a:r>
              <a:rPr lang="zh-CN" altLang="zh-CN" dirty="0">
                <a:solidFill>
                  <a:srgbClr val="FFFFFF"/>
                </a:solidFill>
              </a:rPr>
              <a:t> </a:t>
            </a:r>
            <a:endParaRPr kumimoji="1" lang="zh-CN" altLang="en-US" dirty="0">
              <a:solidFill>
                <a:srgbClr val="FFFFFF"/>
              </a:solidFill>
            </a:endParaRPr>
          </a:p>
        </p:txBody>
      </p:sp>
    </p:spTree>
    <p:extLst>
      <p:ext uri="{BB962C8B-B14F-4D97-AF65-F5344CB8AC3E}">
        <p14:creationId xmlns:p14="http://schemas.microsoft.com/office/powerpoint/2010/main" val="2381241419"/>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46572" y="-3227043"/>
            <a:ext cx="4698857" cy="11768667"/>
          </a:xfrm>
          <a:prstGeom prst="rect">
            <a:avLst/>
          </a:prstGeom>
        </p:spPr>
      </p:pic>
      <p:sp>
        <p:nvSpPr>
          <p:cNvPr id="34" name="矩形 33"/>
          <p:cNvSpPr/>
          <p:nvPr/>
        </p:nvSpPr>
        <p:spPr>
          <a:xfrm>
            <a:off x="537845" y="1687830"/>
            <a:ext cx="11041380" cy="414845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3078"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22" name="矩形 21"/>
          <p:cNvSpPr/>
          <p:nvPr/>
        </p:nvSpPr>
        <p:spPr>
          <a:xfrm>
            <a:off x="4909159" y="4782982"/>
            <a:ext cx="1479892"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讨论</a:t>
            </a:r>
            <a:r>
              <a:rPr kumimoji="1" lang="zh-CN" altLang="en-US" sz="2000" b="1" dirty="0">
                <a:solidFill>
                  <a:srgbClr val="FFFFFF"/>
                </a:solidFill>
                <a:latin typeface="Hei"/>
                <a:ea typeface="Hei"/>
                <a:cs typeface="Hei"/>
              </a:rPr>
              <a:t>＋</a:t>
            </a:r>
            <a:r>
              <a:rPr kumimoji="1" lang="zh-CN" altLang="en-US" sz="2000" b="1" dirty="0" smtClean="0">
                <a:solidFill>
                  <a:srgbClr val="FFFFFF"/>
                </a:solidFill>
                <a:latin typeface="Hei"/>
                <a:ea typeface="Hei"/>
                <a:cs typeface="Hei"/>
              </a:rPr>
              <a:t>案例</a:t>
            </a:r>
            <a:endParaRPr kumimoji="1" lang="en-US" altLang="zh-CN" sz="2000" b="1" dirty="0" smtClean="0">
              <a:solidFill>
                <a:srgbClr val="FFFFFF"/>
              </a:solidFill>
              <a:latin typeface="Hei"/>
              <a:ea typeface="Hei"/>
              <a:cs typeface="Hei"/>
            </a:endParaRPr>
          </a:p>
        </p:txBody>
      </p:sp>
      <p:sp>
        <p:nvSpPr>
          <p:cNvPr id="32" name="矩形 31"/>
          <p:cNvSpPr/>
          <p:nvPr/>
        </p:nvSpPr>
        <p:spPr>
          <a:xfrm>
            <a:off x="3685231" y="4782982"/>
            <a:ext cx="954107" cy="707886"/>
          </a:xfrm>
          <a:prstGeom prst="rect">
            <a:avLst/>
          </a:prstGeom>
        </p:spPr>
        <p:txBody>
          <a:bodyPr wrap="none">
            <a:spAutoFit/>
          </a:bodyPr>
          <a:lstStyle/>
          <a:p>
            <a:pPr algn="ctr"/>
            <a:r>
              <a:rPr kumimoji="1" lang="zh-CN" altLang="en-US" sz="2000" b="1" dirty="0" smtClean="0">
                <a:solidFill>
                  <a:schemeClr val="bg1"/>
                </a:solidFill>
                <a:latin typeface="Hei"/>
                <a:ea typeface="Hei"/>
                <a:cs typeface="Hei"/>
              </a:rPr>
              <a:t>混合式</a:t>
            </a:r>
            <a:endParaRPr kumimoji="1" lang="en-US" altLang="zh-CN" sz="2000" b="1" dirty="0" smtClean="0">
              <a:solidFill>
                <a:schemeClr val="bg1"/>
              </a:solidFill>
              <a:latin typeface="Hei"/>
              <a:ea typeface="Hei"/>
              <a:cs typeface="Hei"/>
            </a:endParaRPr>
          </a:p>
          <a:p>
            <a:pPr algn="ctr"/>
            <a:r>
              <a:rPr kumimoji="1" lang="zh-CN" altLang="en-US" sz="2000" b="1" dirty="0" smtClean="0">
                <a:solidFill>
                  <a:schemeClr val="bg1"/>
                </a:solidFill>
                <a:latin typeface="Hei"/>
                <a:ea typeface="Hei"/>
                <a:cs typeface="Hei"/>
              </a:rPr>
              <a:t>教学</a:t>
            </a:r>
            <a:endParaRPr kumimoji="1" lang="en-US" altLang="zh-CN" sz="2000" b="1" dirty="0" smtClean="0">
              <a:solidFill>
                <a:schemeClr val="bg1"/>
              </a:solidFill>
              <a:latin typeface="Hei"/>
              <a:ea typeface="Hei"/>
              <a:cs typeface="Hei"/>
            </a:endParaRPr>
          </a:p>
        </p:txBody>
      </p:sp>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线上＋线下</a:t>
            </a: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2" name="文本框 1"/>
          <p:cNvSpPr txBox="1"/>
          <p:nvPr/>
        </p:nvSpPr>
        <p:spPr>
          <a:xfrm>
            <a:off x="1117187" y="2021912"/>
            <a:ext cx="10306510" cy="2573782"/>
          </a:xfrm>
          <a:prstGeom prst="rect">
            <a:avLst/>
          </a:prstGeom>
          <a:noFill/>
        </p:spPr>
        <p:txBody>
          <a:bodyPr wrap="square" rtlCol="0">
            <a:spAutoFit/>
          </a:bodyPr>
          <a:lstStyle/>
          <a:p>
            <a:pPr>
              <a:lnSpc>
                <a:spcPct val="130000"/>
              </a:lnSpc>
            </a:pPr>
            <a:r>
              <a:rPr kumimoji="1" sz="2000" dirty="0" smtClean="0"/>
              <a:t>那</a:t>
            </a:r>
            <a:r>
              <a:rPr kumimoji="1" lang="zh-CN" sz="2000" dirty="0" smtClean="0"/>
              <a:t>原型设计的基本形式有哪些</a:t>
            </a:r>
            <a:r>
              <a:rPr kumimoji="1" sz="2000" dirty="0" smtClean="0"/>
              <a:t>？  </a:t>
            </a:r>
            <a:r>
              <a:rPr kumimoji="1" lang="zh-CN" sz="2000" dirty="0" smtClean="0"/>
              <a:t>原型设计</a:t>
            </a:r>
            <a:r>
              <a:rPr kumimoji="1" sz="2000" dirty="0" smtClean="0"/>
              <a:t>作为</a:t>
            </a:r>
            <a:r>
              <a:rPr kumimoji="1" lang="zh-CN" sz="2000" dirty="0" smtClean="0"/>
              <a:t>界面</a:t>
            </a:r>
            <a:r>
              <a:rPr kumimoji="1" sz="2000" dirty="0" smtClean="0"/>
              <a:t>设计中的</a:t>
            </a:r>
            <a:r>
              <a:rPr kumimoji="1" lang="zh-CN" sz="2000" dirty="0" smtClean="0"/>
              <a:t>先启</a:t>
            </a:r>
            <a:r>
              <a:rPr kumimoji="1" sz="2000" dirty="0" smtClean="0"/>
              <a:t>部分，</a:t>
            </a:r>
            <a:r>
              <a:rPr kumimoji="1" lang="zh-CN" sz="2000" dirty="0" smtClean="0"/>
              <a:t>显然</a:t>
            </a:r>
            <a:r>
              <a:rPr kumimoji="1" sz="2000" dirty="0" smtClean="0"/>
              <a:t>至关重要。</a:t>
            </a:r>
            <a:r>
              <a:rPr kumimoji="1" lang="zh-CN" sz="2000" dirty="0" smtClean="0"/>
              <a:t>原型设计有哪些那要点呢？</a:t>
            </a:r>
            <a:r>
              <a:rPr kumimoji="1" sz="2000" dirty="0" smtClean="0"/>
              <a:t>接下来就由我跟大家一起探讨界面设计中的流程设计。</a:t>
            </a:r>
          </a:p>
          <a:p>
            <a:pPr>
              <a:lnSpc>
                <a:spcPct val="130000"/>
              </a:lnSpc>
            </a:pPr>
            <a:r>
              <a:rPr kumimoji="1" sz="2000" dirty="0" smtClean="0">
                <a:solidFill>
                  <a:srgbClr val="FF0000"/>
                </a:solidFill>
              </a:rPr>
              <a:t>首先来了解本节课的知识点</a:t>
            </a:r>
          </a:p>
          <a:p>
            <a:pPr>
              <a:lnSpc>
                <a:spcPct val="130000"/>
              </a:lnSpc>
            </a:pPr>
            <a:r>
              <a:rPr kumimoji="1" sz="2000" dirty="0" smtClean="0"/>
              <a:t>1、</a:t>
            </a:r>
            <a:r>
              <a:rPr kumimoji="1" lang="zh-CN" sz="2000" dirty="0" smtClean="0"/>
              <a:t>原型设计有哪些基本形式</a:t>
            </a:r>
            <a:r>
              <a:rPr kumimoji="1" sz="2000" dirty="0" smtClean="0"/>
              <a:t>？</a:t>
            </a:r>
          </a:p>
          <a:p>
            <a:pPr>
              <a:lnSpc>
                <a:spcPct val="130000"/>
              </a:lnSpc>
            </a:pPr>
            <a:r>
              <a:rPr kumimoji="1" sz="2000" dirty="0" smtClean="0"/>
              <a:t>2、</a:t>
            </a:r>
            <a:r>
              <a:rPr kumimoji="1" lang="zh-CN" sz="2000" dirty="0" smtClean="0"/>
              <a:t>原型设计的要点是什么</a:t>
            </a:r>
            <a:r>
              <a:rPr kumimoji="1" sz="2000" dirty="0" smtClean="0"/>
              <a:t>？</a:t>
            </a:r>
          </a:p>
          <a:p>
            <a:pPr>
              <a:lnSpc>
                <a:spcPct val="130000"/>
              </a:lnSpc>
            </a:pPr>
            <a:r>
              <a:rPr kumimoji="1" lang="en-US" sz="2000" dirty="0" smtClean="0"/>
              <a:t>3</a:t>
            </a:r>
            <a:r>
              <a:rPr kumimoji="1" lang="zh-CN" altLang="en-US" sz="2000" dirty="0" smtClean="0"/>
              <a:t>、原型设计是如何开发的</a:t>
            </a:r>
            <a:r>
              <a:rPr kumimoji="1" lang="zh-CN" altLang="en-US" sz="2500" dirty="0" smtClean="0"/>
              <a:t>？</a:t>
            </a:r>
          </a:p>
        </p:txBody>
      </p:sp>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972242" y="-3452713"/>
            <a:ext cx="4247519" cy="11768667"/>
          </a:xfrm>
          <a:prstGeom prst="rect">
            <a:avLst/>
          </a:prstGeom>
        </p:spPr>
      </p:pic>
      <p:sp>
        <p:nvSpPr>
          <p:cNvPr id="34" name="矩形 33"/>
          <p:cNvSpPr/>
          <p:nvPr/>
        </p:nvSpPr>
        <p:spPr>
          <a:xfrm>
            <a:off x="671830" y="1266190"/>
            <a:ext cx="10946765" cy="545084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3078"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32" name="矩形 31"/>
          <p:cNvSpPr/>
          <p:nvPr/>
        </p:nvSpPr>
        <p:spPr>
          <a:xfrm>
            <a:off x="3685231" y="4782982"/>
            <a:ext cx="954107" cy="707886"/>
          </a:xfrm>
          <a:prstGeom prst="rect">
            <a:avLst/>
          </a:prstGeom>
        </p:spPr>
        <p:txBody>
          <a:bodyPr wrap="none">
            <a:spAutoFit/>
          </a:bodyPr>
          <a:lstStyle/>
          <a:p>
            <a:pPr algn="ctr"/>
            <a:r>
              <a:rPr kumimoji="1" lang="zh-CN" altLang="en-US" sz="2000" b="1" dirty="0" smtClean="0">
                <a:solidFill>
                  <a:schemeClr val="bg1"/>
                </a:solidFill>
                <a:latin typeface="Hei"/>
                <a:ea typeface="Hei"/>
                <a:cs typeface="Hei"/>
              </a:rPr>
              <a:t>混合式</a:t>
            </a:r>
            <a:endParaRPr kumimoji="1" lang="en-US" altLang="zh-CN" sz="2000" b="1" dirty="0" smtClean="0">
              <a:solidFill>
                <a:schemeClr val="bg1"/>
              </a:solidFill>
              <a:latin typeface="Hei"/>
              <a:ea typeface="Hei"/>
              <a:cs typeface="Hei"/>
            </a:endParaRPr>
          </a:p>
          <a:p>
            <a:pPr algn="ctr"/>
            <a:r>
              <a:rPr kumimoji="1" lang="zh-CN" altLang="en-US" sz="2000" b="1" dirty="0" smtClean="0">
                <a:solidFill>
                  <a:schemeClr val="bg1"/>
                </a:solidFill>
                <a:latin typeface="Hei"/>
                <a:ea typeface="Hei"/>
                <a:cs typeface="Hei"/>
              </a:rPr>
              <a:t>教学</a:t>
            </a:r>
            <a:endParaRPr kumimoji="1" lang="en-US" altLang="zh-CN" sz="2000" b="1" dirty="0" smtClean="0">
              <a:solidFill>
                <a:schemeClr val="bg1"/>
              </a:solidFill>
              <a:latin typeface="Hei"/>
              <a:ea typeface="Hei"/>
              <a:cs typeface="Hei"/>
            </a:endParaRPr>
          </a:p>
        </p:txBody>
      </p:sp>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线上＋线下</a:t>
            </a: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3" name="文本框 2"/>
          <p:cNvSpPr txBox="1"/>
          <p:nvPr/>
        </p:nvSpPr>
        <p:spPr>
          <a:xfrm>
            <a:off x="792480" y="676910"/>
            <a:ext cx="5262979" cy="430887"/>
          </a:xfrm>
          <a:prstGeom prst="rect">
            <a:avLst/>
          </a:prstGeom>
          <a:noFill/>
        </p:spPr>
        <p:txBody>
          <a:bodyPr wrap="none" rtlCol="0">
            <a:spAutoFit/>
          </a:bodyPr>
          <a:lstStyle/>
          <a:p>
            <a:r>
              <a:rPr lang="zh-CN" altLang="en-US" sz="2200" b="1" dirty="0">
                <a:solidFill>
                  <a:schemeClr val="bg1"/>
                </a:solidFill>
              </a:rPr>
              <a:t>基本</a:t>
            </a:r>
            <a:r>
              <a:rPr lang="zh-CN" altLang="en-US" sz="2200" b="1" dirty="0" smtClean="0">
                <a:solidFill>
                  <a:schemeClr val="bg1"/>
                </a:solidFill>
              </a:rPr>
              <a:t>形式</a:t>
            </a:r>
            <a:r>
              <a:rPr lang="zh-CN" altLang="en-US" sz="2200" b="1" dirty="0" smtClean="0">
                <a:solidFill>
                  <a:schemeClr val="bg1"/>
                </a:solidFill>
              </a:rPr>
              <a:t>：纸原型、线框图、可操作原型</a:t>
            </a:r>
            <a:endParaRPr lang="zh-CN" altLang="en-US" sz="2200" b="1" dirty="0">
              <a:solidFill>
                <a:schemeClr val="bg1"/>
              </a:solidFill>
            </a:endParaRPr>
          </a:p>
        </p:txBody>
      </p:sp>
      <p:pic>
        <p:nvPicPr>
          <p:cNvPr id="10" name="图片 9"/>
          <p:cNvPicPr/>
          <p:nvPr/>
        </p:nvPicPr>
        <p:blipFill>
          <a:blip r:embed="rId5"/>
          <a:stretch>
            <a:fillRect/>
          </a:stretch>
        </p:blipFill>
        <p:spPr>
          <a:xfrm>
            <a:off x="1031461" y="1946795"/>
            <a:ext cx="3933126" cy="3011366"/>
          </a:xfrm>
          <a:prstGeom prst="rect">
            <a:avLst/>
          </a:prstGeom>
          <a:noFill/>
          <a:ln w="9525">
            <a:noFill/>
          </a:ln>
        </p:spPr>
      </p:pic>
      <p:pic>
        <p:nvPicPr>
          <p:cNvPr id="11" name="图片 10"/>
          <p:cNvPicPr/>
          <p:nvPr/>
        </p:nvPicPr>
        <p:blipFill>
          <a:blip r:embed="rId6"/>
          <a:stretch>
            <a:fillRect/>
          </a:stretch>
        </p:blipFill>
        <p:spPr>
          <a:xfrm>
            <a:off x="4313723" y="1956785"/>
            <a:ext cx="3808917" cy="2987865"/>
          </a:xfrm>
          <a:prstGeom prst="rect">
            <a:avLst/>
          </a:prstGeom>
          <a:noFill/>
          <a:ln w="9525">
            <a:noFill/>
          </a:ln>
        </p:spPr>
      </p:pic>
      <p:pic>
        <p:nvPicPr>
          <p:cNvPr id="12" name="图片 11"/>
          <p:cNvPicPr/>
          <p:nvPr/>
        </p:nvPicPr>
        <p:blipFill>
          <a:blip r:embed="rId7"/>
          <a:stretch>
            <a:fillRect/>
          </a:stretch>
        </p:blipFill>
        <p:spPr>
          <a:xfrm>
            <a:off x="8047773" y="1848705"/>
            <a:ext cx="3270462" cy="3190515"/>
          </a:xfrm>
          <a:prstGeom prst="rect">
            <a:avLst/>
          </a:prstGeom>
          <a:noFill/>
          <a:ln w="9525">
            <a:noFill/>
          </a:ln>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46572" y="-3227043"/>
            <a:ext cx="4698857" cy="11768667"/>
          </a:xfrm>
          <a:prstGeom prst="rect">
            <a:avLst/>
          </a:prstGeom>
        </p:spPr>
      </p:pic>
      <p:sp>
        <p:nvSpPr>
          <p:cNvPr id="34" name="矩形 33"/>
          <p:cNvSpPr/>
          <p:nvPr/>
        </p:nvSpPr>
        <p:spPr>
          <a:xfrm>
            <a:off x="446314" y="1507046"/>
            <a:ext cx="11219127" cy="4567184"/>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3078"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3089" name="文本框 64"/>
          <p:cNvSpPr txBox="1">
            <a:spLocks noChangeArrowheads="1"/>
          </p:cNvSpPr>
          <p:nvPr/>
        </p:nvSpPr>
        <p:spPr bwMode="auto">
          <a:xfrm>
            <a:off x="649353" y="738677"/>
            <a:ext cx="3972072" cy="730885"/>
          </a:xfrm>
          <a:prstGeom prst="rect">
            <a:avLst/>
          </a:prstGeom>
          <a:noFill/>
          <a:ln>
            <a:noFill/>
          </a:ln>
        </p:spPr>
        <p:txBody>
          <a:bodyPr wrap="square">
            <a:spAutoFit/>
          </a:bodyPr>
          <a:lstStyle/>
          <a:p>
            <a:pPr>
              <a:lnSpc>
                <a:spcPct val="130000"/>
              </a:lnSpc>
            </a:pPr>
            <a:r>
              <a:rPr kumimoji="1" lang="zh-CN" sz="3200" dirty="0" smtClean="0">
                <a:solidFill>
                  <a:schemeClr val="bg1"/>
                </a:solidFill>
                <a:latin typeface="黑体" panose="02010609060101010101" pitchFamily="49" charset="-122"/>
                <a:ea typeface="黑体" panose="02010609060101010101" pitchFamily="49" charset="-122"/>
              </a:rPr>
              <a:t>原型开发的要点</a:t>
            </a:r>
          </a:p>
        </p:txBody>
      </p:sp>
      <p:sp>
        <p:nvSpPr>
          <p:cNvPr id="22" name="矩形 21"/>
          <p:cNvSpPr/>
          <p:nvPr/>
        </p:nvSpPr>
        <p:spPr>
          <a:xfrm>
            <a:off x="4909159" y="4782982"/>
            <a:ext cx="1479892"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讨论</a:t>
            </a:r>
            <a:r>
              <a:rPr kumimoji="1" lang="zh-CN" altLang="en-US" sz="2000" b="1" dirty="0">
                <a:solidFill>
                  <a:srgbClr val="FFFFFF"/>
                </a:solidFill>
                <a:latin typeface="Hei"/>
                <a:ea typeface="Hei"/>
                <a:cs typeface="Hei"/>
              </a:rPr>
              <a:t>＋</a:t>
            </a:r>
            <a:r>
              <a:rPr kumimoji="1" lang="zh-CN" altLang="en-US" sz="2000" b="1" dirty="0" smtClean="0">
                <a:solidFill>
                  <a:srgbClr val="FFFFFF"/>
                </a:solidFill>
                <a:latin typeface="Hei"/>
                <a:ea typeface="Hei"/>
                <a:cs typeface="Hei"/>
              </a:rPr>
              <a:t>案例</a:t>
            </a:r>
            <a:endParaRPr kumimoji="1" lang="en-US" altLang="zh-CN" sz="2000" b="1" dirty="0" smtClean="0">
              <a:solidFill>
                <a:srgbClr val="FFFFFF"/>
              </a:solidFill>
              <a:latin typeface="Hei"/>
              <a:ea typeface="Hei"/>
              <a:cs typeface="Hei"/>
            </a:endParaRPr>
          </a:p>
        </p:txBody>
      </p:sp>
      <p:sp>
        <p:nvSpPr>
          <p:cNvPr id="32" name="矩形 31"/>
          <p:cNvSpPr/>
          <p:nvPr/>
        </p:nvSpPr>
        <p:spPr>
          <a:xfrm>
            <a:off x="3685231" y="4782982"/>
            <a:ext cx="954107" cy="707886"/>
          </a:xfrm>
          <a:prstGeom prst="rect">
            <a:avLst/>
          </a:prstGeom>
        </p:spPr>
        <p:txBody>
          <a:bodyPr wrap="none">
            <a:spAutoFit/>
          </a:bodyPr>
          <a:lstStyle/>
          <a:p>
            <a:pPr algn="ctr"/>
            <a:r>
              <a:rPr kumimoji="1" lang="zh-CN" altLang="en-US" sz="2000" b="1" dirty="0" smtClean="0">
                <a:solidFill>
                  <a:schemeClr val="bg1"/>
                </a:solidFill>
                <a:latin typeface="Hei"/>
                <a:ea typeface="Hei"/>
                <a:cs typeface="Hei"/>
              </a:rPr>
              <a:t>混合式</a:t>
            </a:r>
            <a:endParaRPr kumimoji="1" lang="en-US" altLang="zh-CN" sz="2000" b="1" dirty="0" smtClean="0">
              <a:solidFill>
                <a:schemeClr val="bg1"/>
              </a:solidFill>
              <a:latin typeface="Hei"/>
              <a:ea typeface="Hei"/>
              <a:cs typeface="Hei"/>
            </a:endParaRPr>
          </a:p>
          <a:p>
            <a:pPr algn="ctr"/>
            <a:r>
              <a:rPr kumimoji="1" lang="zh-CN" altLang="en-US" sz="2000" b="1" dirty="0" smtClean="0">
                <a:solidFill>
                  <a:schemeClr val="bg1"/>
                </a:solidFill>
                <a:latin typeface="Hei"/>
                <a:ea typeface="Hei"/>
                <a:cs typeface="Hei"/>
              </a:rPr>
              <a:t>教学</a:t>
            </a:r>
            <a:endParaRPr kumimoji="1" lang="en-US" altLang="zh-CN" sz="2000" b="1" dirty="0" smtClean="0">
              <a:solidFill>
                <a:schemeClr val="bg1"/>
              </a:solidFill>
              <a:latin typeface="Hei"/>
              <a:ea typeface="Hei"/>
              <a:cs typeface="Hei"/>
            </a:endParaRPr>
          </a:p>
        </p:txBody>
      </p:sp>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线上＋线下</a:t>
            </a: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4" name="剪去对角的矩形 3"/>
          <p:cNvSpPr/>
          <p:nvPr/>
        </p:nvSpPr>
        <p:spPr>
          <a:xfrm>
            <a:off x="678815" y="1839595"/>
            <a:ext cx="10721975" cy="673735"/>
          </a:xfrm>
          <a:prstGeom prst="snip2DiagRect">
            <a:avLst/>
          </a:prstGeom>
          <a:solidFill>
            <a:schemeClr val="accent2"/>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914400" y="1991995"/>
            <a:ext cx="8279130" cy="368300"/>
          </a:xfrm>
          <a:prstGeom prst="rect">
            <a:avLst/>
          </a:prstGeom>
          <a:noFill/>
        </p:spPr>
        <p:txBody>
          <a:bodyPr wrap="square" rtlCol="0">
            <a:spAutoFit/>
          </a:bodyPr>
          <a:lstStyle/>
          <a:p>
            <a:r>
              <a:rPr lang="zh-CN" altLang="en-US">
                <a:latin typeface="微软雅黑" panose="020B0503020204020204" charset="-122"/>
                <a:ea typeface="微软雅黑" panose="020B0503020204020204" charset="-122"/>
              </a:rPr>
              <a:t>一、尽可能的展现产品的原始创意以及它的实现方式</a:t>
            </a:r>
          </a:p>
        </p:txBody>
      </p:sp>
      <p:sp>
        <p:nvSpPr>
          <p:cNvPr id="2" name="剪去对角的矩形 1"/>
          <p:cNvSpPr/>
          <p:nvPr/>
        </p:nvSpPr>
        <p:spPr>
          <a:xfrm>
            <a:off x="694690" y="2785110"/>
            <a:ext cx="10721975" cy="673735"/>
          </a:xfrm>
          <a:prstGeom prst="snip2DiagRect">
            <a:avLst/>
          </a:prstGeom>
          <a:solidFill>
            <a:schemeClr val="accent2"/>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30275" y="2937510"/>
            <a:ext cx="8279130" cy="368300"/>
          </a:xfrm>
          <a:prstGeom prst="rect">
            <a:avLst/>
          </a:prstGeom>
          <a:noFill/>
        </p:spPr>
        <p:txBody>
          <a:bodyPr wrap="square" rtlCol="0">
            <a:spAutoFit/>
          </a:bodyPr>
          <a:lstStyle/>
          <a:p>
            <a:r>
              <a:rPr lang="zh-CN" altLang="en-US">
                <a:latin typeface="微软雅黑" panose="020B0503020204020204" charset="-122"/>
                <a:ea typeface="微软雅黑" panose="020B0503020204020204" charset="-122"/>
              </a:rPr>
              <a:t>二、概念必须具体化、单一化</a:t>
            </a:r>
          </a:p>
        </p:txBody>
      </p:sp>
      <p:sp>
        <p:nvSpPr>
          <p:cNvPr id="15" name="剪去对角的矩形 14"/>
          <p:cNvSpPr/>
          <p:nvPr/>
        </p:nvSpPr>
        <p:spPr>
          <a:xfrm>
            <a:off x="678815" y="3779520"/>
            <a:ext cx="10721975" cy="673735"/>
          </a:xfrm>
          <a:prstGeom prst="snip2DiagRect">
            <a:avLst/>
          </a:prstGeom>
          <a:solidFill>
            <a:schemeClr val="accent2"/>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30275" y="3931920"/>
            <a:ext cx="8279130" cy="368300"/>
          </a:xfrm>
          <a:prstGeom prst="rect">
            <a:avLst/>
          </a:prstGeom>
          <a:noFill/>
        </p:spPr>
        <p:txBody>
          <a:bodyPr wrap="square" rtlCol="0">
            <a:spAutoFit/>
          </a:bodyPr>
          <a:lstStyle/>
          <a:p>
            <a:r>
              <a:rPr lang="zh-CN" altLang="en-US">
                <a:latin typeface="微软雅黑" panose="020B0503020204020204" charset="-122"/>
                <a:ea typeface="微软雅黑" panose="020B0503020204020204" charset="-122"/>
              </a:rPr>
              <a:t>三、尽量多的参与前期投入，展开设计思路，优化处理好</a:t>
            </a:r>
          </a:p>
        </p:txBody>
      </p:sp>
      <p:sp>
        <p:nvSpPr>
          <p:cNvPr id="18" name="剪去对角的矩形 17"/>
          <p:cNvSpPr/>
          <p:nvPr/>
        </p:nvSpPr>
        <p:spPr>
          <a:xfrm>
            <a:off x="678815" y="4834255"/>
            <a:ext cx="10721975" cy="673735"/>
          </a:xfrm>
          <a:prstGeom prst="snip2DiagRect">
            <a:avLst/>
          </a:prstGeom>
          <a:solidFill>
            <a:schemeClr val="accent2"/>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14400" y="4986655"/>
            <a:ext cx="9036685" cy="368300"/>
          </a:xfrm>
          <a:prstGeom prst="rect">
            <a:avLst/>
          </a:prstGeom>
          <a:noFill/>
        </p:spPr>
        <p:txBody>
          <a:bodyPr wrap="square" rtlCol="0">
            <a:spAutoFit/>
          </a:bodyPr>
          <a:lstStyle/>
          <a:p>
            <a:r>
              <a:rPr lang="zh-CN" altLang="en-US">
                <a:latin typeface="微软雅黑" panose="020B0503020204020204" charset="-122"/>
                <a:ea typeface="微软雅黑" panose="020B0503020204020204" charset="-122"/>
              </a:rPr>
              <a:t>四、在确定产品后，必须考虑主要功能点及其信息架构，这对后期的完成非常重要</a:t>
            </a:r>
          </a:p>
        </p:txBody>
      </p:sp>
      <p:sp>
        <p:nvSpPr>
          <p:cNvPr id="20" name="剪去对角的矩形 19"/>
          <p:cNvSpPr/>
          <p:nvPr/>
        </p:nvSpPr>
        <p:spPr>
          <a:xfrm>
            <a:off x="695325" y="5833110"/>
            <a:ext cx="10721975" cy="673735"/>
          </a:xfrm>
          <a:prstGeom prst="snip2DiagRect">
            <a:avLst/>
          </a:prstGeom>
          <a:solidFill>
            <a:schemeClr val="accent2"/>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970915" y="5985510"/>
            <a:ext cx="10234295" cy="368300"/>
          </a:xfrm>
          <a:prstGeom prst="rect">
            <a:avLst/>
          </a:prstGeom>
          <a:noFill/>
        </p:spPr>
        <p:txBody>
          <a:bodyPr wrap="square" rtlCol="0">
            <a:spAutoFit/>
          </a:bodyPr>
          <a:lstStyle/>
          <a:p>
            <a:r>
              <a:rPr lang="zh-CN" altLang="en-US">
                <a:latin typeface="微软雅黑" panose="020B0503020204020204" charset="-122"/>
                <a:ea typeface="微软雅黑" panose="020B0503020204020204" charset="-122"/>
              </a:rPr>
              <a:t>五、对于一个全新的、没有预期参考和设计的项目，必须花足够的时间处理交互设计及界面线框图</a:t>
            </a:r>
          </a:p>
        </p:txBody>
      </p:sp>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1" name="矩形 10"/>
          <p:cNvSpPr/>
          <p:nvPr/>
        </p:nvSpPr>
        <p:spPr>
          <a:xfrm>
            <a:off x="615774" y="1449528"/>
            <a:ext cx="10904327" cy="5002797"/>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3089" name="文本框 64"/>
          <p:cNvSpPr txBox="1">
            <a:spLocks noChangeArrowheads="1"/>
          </p:cNvSpPr>
          <p:nvPr/>
        </p:nvSpPr>
        <p:spPr bwMode="auto">
          <a:xfrm>
            <a:off x="649353" y="738677"/>
            <a:ext cx="3972072" cy="730885"/>
          </a:xfrm>
          <a:prstGeom prst="rect">
            <a:avLst/>
          </a:prstGeom>
          <a:noFill/>
          <a:ln>
            <a:noFill/>
          </a:ln>
        </p:spPr>
        <p:txBody>
          <a:bodyPr wrap="square">
            <a:spAutoFit/>
          </a:bodyPr>
          <a:lstStyle/>
          <a:p>
            <a:pPr>
              <a:lnSpc>
                <a:spcPct val="130000"/>
              </a:lnSpc>
            </a:pPr>
            <a:r>
              <a:rPr kumimoji="1" lang="zh-CN" sz="3200" dirty="0" smtClean="0">
                <a:solidFill>
                  <a:schemeClr val="bg1"/>
                </a:solidFill>
                <a:latin typeface="黑体" panose="02010609060101010101" pitchFamily="49" charset="-122"/>
                <a:ea typeface="黑体" panose="02010609060101010101" pitchFamily="49" charset="-122"/>
              </a:rPr>
              <a:t>原型开发的过程</a:t>
            </a:r>
          </a:p>
        </p:txBody>
      </p:sp>
      <p:sp>
        <p:nvSpPr>
          <p:cNvPr id="4" name="文本框 3"/>
          <p:cNvSpPr txBox="1"/>
          <p:nvPr/>
        </p:nvSpPr>
        <p:spPr>
          <a:xfrm>
            <a:off x="767080" y="1789430"/>
            <a:ext cx="9621520" cy="922020"/>
          </a:xfrm>
          <a:prstGeom prst="rect">
            <a:avLst/>
          </a:prstGeom>
          <a:noFill/>
        </p:spPr>
        <p:txBody>
          <a:bodyPr wrap="square" rtlCol="0">
            <a:spAutoFit/>
          </a:bodyPr>
          <a:lstStyle/>
          <a:p>
            <a:r>
              <a:rPr lang="zh-CN" altLang="en-US" b="1"/>
              <a:t>产品的原型设计阶段，除了确定概念，明确诉求以外，需要考虑的还有信息架构的设计， 如功能结构、导航、菜单、按钮、布局排版等各方面。另外还有一个重要部分是产品的交互设计，如页面层级关系的跳转、按钮的点击方式等等。</a:t>
            </a:r>
          </a:p>
        </p:txBody>
      </p:sp>
      <p:pic>
        <p:nvPicPr>
          <p:cNvPr id="5" name="图片 8" descr="高保真"/>
          <p:cNvPicPr>
            <a:picLocks noChangeAspect="1"/>
          </p:cNvPicPr>
          <p:nvPr/>
        </p:nvPicPr>
        <p:blipFill>
          <a:blip r:embed="rId4"/>
          <a:stretch>
            <a:fillRect/>
          </a:stretch>
        </p:blipFill>
        <p:spPr>
          <a:xfrm>
            <a:off x="3173730" y="2903220"/>
            <a:ext cx="4807585" cy="3488690"/>
          </a:xfrm>
          <a:prstGeom prst="rect">
            <a:avLst/>
          </a:prstGeom>
          <a:noFill/>
          <a:ln w="9525">
            <a:noFill/>
            <a:miter/>
          </a:ln>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1" name="矩形 10"/>
          <p:cNvSpPr/>
          <p:nvPr/>
        </p:nvSpPr>
        <p:spPr>
          <a:xfrm>
            <a:off x="411480" y="975360"/>
            <a:ext cx="11275695" cy="563181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dirty="0"/>
              <a:t>产品原型设计开发的步骤 ：</a:t>
            </a:r>
          </a:p>
        </p:txBody>
      </p:sp>
      <p:sp>
        <p:nvSpPr>
          <p:cNvPr id="4" name="文本框 3"/>
          <p:cNvSpPr txBox="1"/>
          <p:nvPr/>
        </p:nvSpPr>
        <p:spPr>
          <a:xfrm>
            <a:off x="774700" y="438785"/>
            <a:ext cx="4047490" cy="460375"/>
          </a:xfrm>
          <a:prstGeom prst="rect">
            <a:avLst/>
          </a:prstGeom>
          <a:noFill/>
        </p:spPr>
        <p:txBody>
          <a:bodyPr wrap="square" rtlCol="0">
            <a:spAutoFit/>
          </a:bodyPr>
          <a:lstStyle/>
          <a:p>
            <a:r>
              <a:rPr lang="zh-CN" altLang="en-US" sz="2400" b="1">
                <a:solidFill>
                  <a:schemeClr val="bg1"/>
                </a:solidFill>
              </a:rPr>
              <a:t>产品原型设计开发的步骤 ：</a:t>
            </a:r>
          </a:p>
        </p:txBody>
      </p:sp>
      <p:sp>
        <p:nvSpPr>
          <p:cNvPr id="5" name="剪去对角的矩形 4"/>
          <p:cNvSpPr/>
          <p:nvPr/>
        </p:nvSpPr>
        <p:spPr>
          <a:xfrm>
            <a:off x="688340" y="1235710"/>
            <a:ext cx="10721975" cy="673735"/>
          </a:xfrm>
          <a:prstGeom prst="snip2DiagRect">
            <a:avLst/>
          </a:prstGeom>
          <a:solidFill>
            <a:schemeClr val="accent2"/>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56615" y="1388110"/>
            <a:ext cx="8279130" cy="368300"/>
          </a:xfrm>
          <a:prstGeom prst="rect">
            <a:avLst/>
          </a:prstGeom>
          <a:noFill/>
        </p:spPr>
        <p:txBody>
          <a:bodyPr wrap="square" rtlCol="0">
            <a:spAutoFit/>
          </a:bodyPr>
          <a:lstStyle/>
          <a:p>
            <a:r>
              <a:rPr lang="zh-CN" altLang="en-US" dirty="0">
                <a:latin typeface="微软雅黑" panose="020B0503020204020204" charset="-122"/>
                <a:ea typeface="微软雅黑" panose="020B0503020204020204" charset="-122"/>
              </a:rPr>
              <a:t>一、确定产品的整体结构</a:t>
            </a:r>
          </a:p>
        </p:txBody>
      </p:sp>
      <p:sp>
        <p:nvSpPr>
          <p:cNvPr id="7" name="剪去对角的矩形 6"/>
          <p:cNvSpPr/>
          <p:nvPr/>
        </p:nvSpPr>
        <p:spPr>
          <a:xfrm>
            <a:off x="715645" y="2286000"/>
            <a:ext cx="10721975" cy="673735"/>
          </a:xfrm>
          <a:prstGeom prst="snip2DiagRect">
            <a:avLst/>
          </a:prstGeom>
          <a:solidFill>
            <a:schemeClr val="accent2"/>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78205" y="2438400"/>
            <a:ext cx="8279130" cy="368300"/>
          </a:xfrm>
          <a:prstGeom prst="rect">
            <a:avLst/>
          </a:prstGeom>
          <a:noFill/>
        </p:spPr>
        <p:txBody>
          <a:bodyPr wrap="square" rtlCol="0">
            <a:spAutoFit/>
          </a:bodyPr>
          <a:lstStyle/>
          <a:p>
            <a:r>
              <a:rPr lang="zh-CN" altLang="en-US">
                <a:latin typeface="微软雅黑" panose="020B0503020204020204" charset="-122"/>
                <a:ea typeface="微软雅黑" panose="020B0503020204020204" charset="-122"/>
              </a:rPr>
              <a:t>二、确定产品的布局排版</a:t>
            </a:r>
            <a:r>
              <a:rPr lang="en-US" altLang="zh-CN">
                <a:latin typeface="微软雅黑" panose="020B0503020204020204" charset="-122"/>
                <a:ea typeface="微软雅黑" panose="020B0503020204020204" charset="-122"/>
              </a:rPr>
              <a:t>:</a:t>
            </a:r>
            <a:r>
              <a:rPr lang="zh-CN" altLang="en-US">
                <a:latin typeface="微软雅黑" panose="020B0503020204020204" charset="-122"/>
                <a:ea typeface="微软雅黑" panose="020B0503020204020204" charset="-122"/>
              </a:rPr>
              <a:t>导流型、瀑布式、对话式、地图导航型</a:t>
            </a:r>
          </a:p>
        </p:txBody>
      </p:sp>
      <p:sp>
        <p:nvSpPr>
          <p:cNvPr id="9" name="剪去对角的矩形 8"/>
          <p:cNvSpPr/>
          <p:nvPr/>
        </p:nvSpPr>
        <p:spPr>
          <a:xfrm>
            <a:off x="735330" y="3280410"/>
            <a:ext cx="10721975" cy="673735"/>
          </a:xfrm>
          <a:prstGeom prst="snip2DiagRect">
            <a:avLst/>
          </a:prstGeom>
          <a:solidFill>
            <a:schemeClr val="accent2"/>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027430" y="3433445"/>
            <a:ext cx="8279130" cy="368300"/>
          </a:xfrm>
          <a:prstGeom prst="rect">
            <a:avLst/>
          </a:prstGeom>
          <a:noFill/>
        </p:spPr>
        <p:txBody>
          <a:bodyPr wrap="square" rtlCol="0">
            <a:spAutoFit/>
          </a:bodyPr>
          <a:lstStyle/>
          <a:p>
            <a:r>
              <a:rPr lang="zh-CN" altLang="en-US">
                <a:latin typeface="微软雅黑" panose="020B0503020204020204" charset="-122"/>
                <a:ea typeface="微软雅黑" panose="020B0503020204020204" charset="-122"/>
              </a:rPr>
              <a:t>三、确定产品的功能模块</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46572" y="-3227043"/>
            <a:ext cx="4698857" cy="11768667"/>
          </a:xfrm>
          <a:prstGeom prst="rect">
            <a:avLst/>
          </a:prstGeom>
        </p:spPr>
      </p:pic>
      <p:sp>
        <p:nvSpPr>
          <p:cNvPr id="34" name="矩形 33"/>
          <p:cNvSpPr/>
          <p:nvPr/>
        </p:nvSpPr>
        <p:spPr>
          <a:xfrm>
            <a:off x="537845" y="1687830"/>
            <a:ext cx="11041380" cy="414845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3078"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22" name="矩形 21"/>
          <p:cNvSpPr/>
          <p:nvPr/>
        </p:nvSpPr>
        <p:spPr>
          <a:xfrm>
            <a:off x="4909159" y="4782982"/>
            <a:ext cx="1479892"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讨论</a:t>
            </a:r>
            <a:r>
              <a:rPr kumimoji="1" lang="zh-CN" altLang="en-US" sz="2000" b="1" dirty="0">
                <a:solidFill>
                  <a:srgbClr val="FFFFFF"/>
                </a:solidFill>
                <a:latin typeface="Hei"/>
                <a:ea typeface="Hei"/>
                <a:cs typeface="Hei"/>
              </a:rPr>
              <a:t>＋</a:t>
            </a:r>
            <a:r>
              <a:rPr kumimoji="1" lang="zh-CN" altLang="en-US" sz="2000" b="1" dirty="0" smtClean="0">
                <a:solidFill>
                  <a:srgbClr val="FFFFFF"/>
                </a:solidFill>
                <a:latin typeface="Hei"/>
                <a:ea typeface="Hei"/>
                <a:cs typeface="Hei"/>
              </a:rPr>
              <a:t>案例</a:t>
            </a:r>
            <a:endParaRPr kumimoji="1" lang="en-US" altLang="zh-CN" sz="2000" b="1" dirty="0" smtClean="0">
              <a:solidFill>
                <a:srgbClr val="FFFFFF"/>
              </a:solidFill>
              <a:latin typeface="Hei"/>
              <a:ea typeface="Hei"/>
              <a:cs typeface="Hei"/>
            </a:endParaRPr>
          </a:p>
        </p:txBody>
      </p:sp>
      <p:sp>
        <p:nvSpPr>
          <p:cNvPr id="32" name="矩形 31"/>
          <p:cNvSpPr/>
          <p:nvPr/>
        </p:nvSpPr>
        <p:spPr>
          <a:xfrm>
            <a:off x="3685231" y="4782982"/>
            <a:ext cx="954107" cy="707886"/>
          </a:xfrm>
          <a:prstGeom prst="rect">
            <a:avLst/>
          </a:prstGeom>
        </p:spPr>
        <p:txBody>
          <a:bodyPr wrap="none">
            <a:spAutoFit/>
          </a:bodyPr>
          <a:lstStyle/>
          <a:p>
            <a:pPr algn="ctr"/>
            <a:r>
              <a:rPr kumimoji="1" lang="zh-CN" altLang="en-US" sz="2000" b="1" dirty="0" smtClean="0">
                <a:solidFill>
                  <a:schemeClr val="bg1"/>
                </a:solidFill>
                <a:latin typeface="Hei"/>
                <a:ea typeface="Hei"/>
                <a:cs typeface="Hei"/>
              </a:rPr>
              <a:t>混合式</a:t>
            </a:r>
            <a:endParaRPr kumimoji="1" lang="en-US" altLang="zh-CN" sz="2000" b="1" dirty="0" smtClean="0">
              <a:solidFill>
                <a:schemeClr val="bg1"/>
              </a:solidFill>
              <a:latin typeface="Hei"/>
              <a:ea typeface="Hei"/>
              <a:cs typeface="Hei"/>
            </a:endParaRPr>
          </a:p>
          <a:p>
            <a:pPr algn="ctr"/>
            <a:r>
              <a:rPr kumimoji="1" lang="zh-CN" altLang="en-US" sz="2000" b="1" dirty="0" smtClean="0">
                <a:solidFill>
                  <a:schemeClr val="bg1"/>
                </a:solidFill>
                <a:latin typeface="Hei"/>
                <a:ea typeface="Hei"/>
                <a:cs typeface="Hei"/>
              </a:rPr>
              <a:t>教学</a:t>
            </a:r>
            <a:endParaRPr kumimoji="1" lang="en-US" altLang="zh-CN" sz="2000" b="1" dirty="0" smtClean="0">
              <a:solidFill>
                <a:schemeClr val="bg1"/>
              </a:solidFill>
              <a:latin typeface="Hei"/>
              <a:ea typeface="Hei"/>
              <a:cs typeface="Hei"/>
            </a:endParaRPr>
          </a:p>
        </p:txBody>
      </p:sp>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线上＋线下</a:t>
            </a: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2" name="文本框 1"/>
          <p:cNvSpPr txBox="1"/>
          <p:nvPr/>
        </p:nvSpPr>
        <p:spPr>
          <a:xfrm>
            <a:off x="1117187" y="2021912"/>
            <a:ext cx="10306510" cy="1277273"/>
          </a:xfrm>
          <a:prstGeom prst="rect">
            <a:avLst/>
          </a:prstGeom>
          <a:noFill/>
        </p:spPr>
        <p:txBody>
          <a:bodyPr wrap="square" rtlCol="0">
            <a:spAutoFit/>
          </a:bodyPr>
          <a:lstStyle/>
          <a:p>
            <a:pPr>
              <a:lnSpc>
                <a:spcPct val="130000"/>
              </a:lnSpc>
            </a:pPr>
            <a:r>
              <a:rPr lang="zh-CN" altLang="zh-CN" sz="2000" dirty="0"/>
              <a:t>一个产品在开发的前期，我们需要针对用户做需求分析，在这一阶段根据用户需求和产品核心功能要求，提炼概念，并对其完成交互设计，那么在这样的基础上产品的初步功能结构也就形成</a:t>
            </a:r>
            <a:r>
              <a:rPr lang="zh-CN" altLang="zh-CN" sz="2000" dirty="0" smtClean="0"/>
              <a:t>了</a:t>
            </a:r>
            <a:r>
              <a:rPr lang="zh-CN" altLang="en-US" sz="2000" dirty="0" smtClean="0"/>
              <a:t>。</a:t>
            </a:r>
            <a:r>
              <a:rPr lang="zh-CN" altLang="zh-CN" sz="2000" dirty="0" smtClean="0"/>
              <a:t> </a:t>
            </a:r>
            <a:endParaRPr kumimoji="1" lang="zh-CN" altLang="en-US" sz="2500" dirty="0" smtClean="0"/>
          </a:p>
        </p:txBody>
      </p:sp>
      <p:sp>
        <p:nvSpPr>
          <p:cNvPr id="3" name="文本框 2"/>
          <p:cNvSpPr txBox="1"/>
          <p:nvPr/>
        </p:nvSpPr>
        <p:spPr>
          <a:xfrm>
            <a:off x="607996" y="1053778"/>
            <a:ext cx="3288080" cy="769441"/>
          </a:xfrm>
          <a:prstGeom prst="rect">
            <a:avLst/>
          </a:prstGeom>
          <a:noFill/>
        </p:spPr>
        <p:txBody>
          <a:bodyPr wrap="none" rtlCol="0">
            <a:spAutoFit/>
          </a:bodyPr>
          <a:lstStyle/>
          <a:p>
            <a:r>
              <a:rPr lang="zh-CN" altLang="en-US" sz="2200" dirty="0">
                <a:solidFill>
                  <a:schemeClr val="bg1"/>
                </a:solidFill>
                <a:latin typeface="微软雅黑" panose="020B0503020204020204" charset="-122"/>
                <a:ea typeface="微软雅黑" panose="020B0503020204020204" charset="-122"/>
              </a:rPr>
              <a:t>一、确定产品的整体结构</a:t>
            </a:r>
          </a:p>
          <a:p>
            <a:endParaRPr kumimoji="1" lang="zh-CN" altLang="en-US" sz="2200" dirty="0">
              <a:solidFill>
                <a:schemeClr val="bg1"/>
              </a:solidFill>
            </a:endParaRPr>
          </a:p>
        </p:txBody>
      </p:sp>
    </p:spTree>
    <p:extLst>
      <p:ext uri="{BB962C8B-B14F-4D97-AF65-F5344CB8AC3E}">
        <p14:creationId xmlns:p14="http://schemas.microsoft.com/office/powerpoint/2010/main" val="884933083"/>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46572" y="-3227043"/>
            <a:ext cx="4698857" cy="11768667"/>
          </a:xfrm>
          <a:prstGeom prst="rect">
            <a:avLst/>
          </a:prstGeom>
        </p:spPr>
      </p:pic>
      <p:sp>
        <p:nvSpPr>
          <p:cNvPr id="34" name="矩形 33"/>
          <p:cNvSpPr/>
          <p:nvPr/>
        </p:nvSpPr>
        <p:spPr>
          <a:xfrm>
            <a:off x="537845" y="1687830"/>
            <a:ext cx="11041380" cy="414845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3078"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22" name="矩形 21"/>
          <p:cNvSpPr/>
          <p:nvPr/>
        </p:nvSpPr>
        <p:spPr>
          <a:xfrm>
            <a:off x="4909159" y="4782982"/>
            <a:ext cx="1479892"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讨论</a:t>
            </a:r>
            <a:r>
              <a:rPr kumimoji="1" lang="zh-CN" altLang="en-US" sz="2000" b="1" dirty="0">
                <a:solidFill>
                  <a:srgbClr val="FFFFFF"/>
                </a:solidFill>
                <a:latin typeface="Hei"/>
                <a:ea typeface="Hei"/>
                <a:cs typeface="Hei"/>
              </a:rPr>
              <a:t>＋</a:t>
            </a:r>
            <a:r>
              <a:rPr kumimoji="1" lang="zh-CN" altLang="en-US" sz="2000" b="1" dirty="0" smtClean="0">
                <a:solidFill>
                  <a:srgbClr val="FFFFFF"/>
                </a:solidFill>
                <a:latin typeface="Hei"/>
                <a:ea typeface="Hei"/>
                <a:cs typeface="Hei"/>
              </a:rPr>
              <a:t>案例</a:t>
            </a:r>
            <a:endParaRPr kumimoji="1" lang="en-US" altLang="zh-CN" sz="2000" b="1" dirty="0" smtClean="0">
              <a:solidFill>
                <a:srgbClr val="FFFFFF"/>
              </a:solidFill>
              <a:latin typeface="Hei"/>
              <a:ea typeface="Hei"/>
              <a:cs typeface="Hei"/>
            </a:endParaRPr>
          </a:p>
        </p:txBody>
      </p:sp>
      <p:sp>
        <p:nvSpPr>
          <p:cNvPr id="32" name="矩形 31"/>
          <p:cNvSpPr/>
          <p:nvPr/>
        </p:nvSpPr>
        <p:spPr>
          <a:xfrm>
            <a:off x="3685231" y="4782982"/>
            <a:ext cx="954107" cy="707886"/>
          </a:xfrm>
          <a:prstGeom prst="rect">
            <a:avLst/>
          </a:prstGeom>
        </p:spPr>
        <p:txBody>
          <a:bodyPr wrap="none">
            <a:spAutoFit/>
          </a:bodyPr>
          <a:lstStyle/>
          <a:p>
            <a:pPr algn="ctr"/>
            <a:r>
              <a:rPr kumimoji="1" lang="zh-CN" altLang="en-US" sz="2000" b="1" dirty="0" smtClean="0">
                <a:solidFill>
                  <a:schemeClr val="bg1"/>
                </a:solidFill>
                <a:latin typeface="Hei"/>
                <a:ea typeface="Hei"/>
                <a:cs typeface="Hei"/>
              </a:rPr>
              <a:t>混合式</a:t>
            </a:r>
            <a:endParaRPr kumimoji="1" lang="en-US" altLang="zh-CN" sz="2000" b="1" dirty="0" smtClean="0">
              <a:solidFill>
                <a:schemeClr val="bg1"/>
              </a:solidFill>
              <a:latin typeface="Hei"/>
              <a:ea typeface="Hei"/>
              <a:cs typeface="Hei"/>
            </a:endParaRPr>
          </a:p>
          <a:p>
            <a:pPr algn="ctr"/>
            <a:r>
              <a:rPr kumimoji="1" lang="zh-CN" altLang="en-US" sz="2000" b="1" dirty="0" smtClean="0">
                <a:solidFill>
                  <a:schemeClr val="bg1"/>
                </a:solidFill>
                <a:latin typeface="Hei"/>
                <a:ea typeface="Hei"/>
                <a:cs typeface="Hei"/>
              </a:rPr>
              <a:t>教学</a:t>
            </a:r>
            <a:endParaRPr kumimoji="1" lang="en-US" altLang="zh-CN" sz="2000" b="1" dirty="0" smtClean="0">
              <a:solidFill>
                <a:schemeClr val="bg1"/>
              </a:solidFill>
              <a:latin typeface="Hei"/>
              <a:ea typeface="Hei"/>
              <a:cs typeface="Hei"/>
            </a:endParaRPr>
          </a:p>
        </p:txBody>
      </p:sp>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线上＋线下</a:t>
            </a: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2" name="文本框 1"/>
          <p:cNvSpPr txBox="1"/>
          <p:nvPr/>
        </p:nvSpPr>
        <p:spPr>
          <a:xfrm>
            <a:off x="1117187" y="2021912"/>
            <a:ext cx="10306510" cy="1677382"/>
          </a:xfrm>
          <a:prstGeom prst="rect">
            <a:avLst/>
          </a:prstGeom>
          <a:noFill/>
        </p:spPr>
        <p:txBody>
          <a:bodyPr wrap="square" rtlCol="0">
            <a:spAutoFit/>
          </a:bodyPr>
          <a:lstStyle/>
          <a:p>
            <a:pPr>
              <a:lnSpc>
                <a:spcPct val="130000"/>
              </a:lnSpc>
            </a:pPr>
            <a:r>
              <a:rPr lang="zh-CN" altLang="zh-CN" sz="2000" dirty="0"/>
              <a:t>当整体结构确定下来，我们需要做的是产品的布局设计，也就是版式设计，也就是对页面元素进行排版。布局结构决定于两点， 一是界面设计师对内容编辑的一个把握，二是内容的重要程度。不同的布局效果是不一样的。布局的不一样，所带来的用户点击量和转化率也是不一样的。我们具体来看一个企业网站的布局排版</a:t>
            </a:r>
            <a:r>
              <a:rPr lang="zh-CN" altLang="zh-CN" sz="2000" dirty="0" smtClean="0"/>
              <a:t>。</a:t>
            </a:r>
            <a:endParaRPr kumimoji="1" lang="zh-CN" altLang="en-US" sz="2500" dirty="0" smtClean="0"/>
          </a:p>
        </p:txBody>
      </p:sp>
      <p:sp>
        <p:nvSpPr>
          <p:cNvPr id="3" name="文本框 2"/>
          <p:cNvSpPr txBox="1"/>
          <p:nvPr/>
        </p:nvSpPr>
        <p:spPr>
          <a:xfrm>
            <a:off x="607996" y="1053778"/>
            <a:ext cx="3288080" cy="769441"/>
          </a:xfrm>
          <a:prstGeom prst="rect">
            <a:avLst/>
          </a:prstGeom>
          <a:noFill/>
        </p:spPr>
        <p:txBody>
          <a:bodyPr wrap="none" rtlCol="0">
            <a:spAutoFit/>
          </a:bodyPr>
          <a:lstStyle/>
          <a:p>
            <a:r>
              <a:rPr lang="zh-CN" altLang="en-US" sz="2200" dirty="0" smtClean="0">
                <a:solidFill>
                  <a:schemeClr val="bg1"/>
                </a:solidFill>
                <a:latin typeface="微软雅黑" panose="020B0503020204020204" charset="-122"/>
                <a:ea typeface="微软雅黑" panose="020B0503020204020204" charset="-122"/>
              </a:rPr>
              <a:t>二</a:t>
            </a:r>
            <a:r>
              <a:rPr lang="zh-CN" altLang="en-US" sz="2200" dirty="0" smtClean="0">
                <a:solidFill>
                  <a:schemeClr val="bg1"/>
                </a:solidFill>
                <a:latin typeface="微软雅黑" panose="020B0503020204020204" charset="-122"/>
                <a:ea typeface="微软雅黑" panose="020B0503020204020204" charset="-122"/>
              </a:rPr>
              <a:t>、确定产品的</a:t>
            </a:r>
            <a:r>
              <a:rPr lang="zh-CN" altLang="en-US" sz="2200" dirty="0" smtClean="0">
                <a:solidFill>
                  <a:schemeClr val="bg1"/>
                </a:solidFill>
                <a:latin typeface="微软雅黑" panose="020B0503020204020204" charset="-122"/>
                <a:ea typeface="微软雅黑" panose="020B0503020204020204" charset="-122"/>
              </a:rPr>
              <a:t>布局安排</a:t>
            </a:r>
            <a:endParaRPr lang="zh-CN" altLang="en-US" sz="2200" dirty="0">
              <a:solidFill>
                <a:schemeClr val="bg1"/>
              </a:solidFill>
              <a:latin typeface="微软雅黑" panose="020B0503020204020204" charset="-122"/>
              <a:ea typeface="微软雅黑" panose="020B0503020204020204" charset="-122"/>
            </a:endParaRPr>
          </a:p>
          <a:p>
            <a:endParaRPr kumimoji="1" lang="zh-CN" altLang="en-US" sz="2200" dirty="0">
              <a:solidFill>
                <a:schemeClr val="bg1"/>
              </a:solidFill>
            </a:endParaRPr>
          </a:p>
        </p:txBody>
      </p:sp>
    </p:spTree>
    <p:extLst>
      <p:ext uri="{BB962C8B-B14F-4D97-AF65-F5344CB8AC3E}">
        <p14:creationId xmlns:p14="http://schemas.microsoft.com/office/powerpoint/2010/main" val="147175403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8" name="矩形 17"/>
          <p:cNvSpPr/>
          <p:nvPr/>
        </p:nvSpPr>
        <p:spPr>
          <a:xfrm>
            <a:off x="635635" y="862330"/>
            <a:ext cx="10920095" cy="513334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6" name="图片 7" descr="矩阵布局"/>
          <p:cNvPicPr>
            <a:picLocks noChangeAspect="1"/>
          </p:cNvPicPr>
          <p:nvPr/>
        </p:nvPicPr>
        <p:blipFill>
          <a:blip r:embed="rId4"/>
          <a:stretch>
            <a:fillRect/>
          </a:stretch>
        </p:blipFill>
        <p:spPr>
          <a:xfrm>
            <a:off x="1617345" y="1668145"/>
            <a:ext cx="3782060" cy="3813175"/>
          </a:xfrm>
          <a:prstGeom prst="rect">
            <a:avLst/>
          </a:prstGeom>
        </p:spPr>
      </p:pic>
      <p:pic>
        <p:nvPicPr>
          <p:cNvPr id="8" name="图片 8" descr="自由排版"/>
          <p:cNvPicPr>
            <a:picLocks noChangeAspect="1"/>
          </p:cNvPicPr>
          <p:nvPr/>
        </p:nvPicPr>
        <p:blipFill>
          <a:blip r:embed="rId5"/>
          <a:stretch>
            <a:fillRect/>
          </a:stretch>
        </p:blipFill>
        <p:spPr>
          <a:xfrm>
            <a:off x="5805170" y="1668145"/>
            <a:ext cx="4767580" cy="3813175"/>
          </a:xfrm>
          <a:prstGeom prst="rect">
            <a:avLst/>
          </a:prstGeom>
        </p:spPr>
      </p:pic>
      <p:sp>
        <p:nvSpPr>
          <p:cNvPr id="9" name="文本框 8"/>
          <p:cNvSpPr txBox="1"/>
          <p:nvPr/>
        </p:nvSpPr>
        <p:spPr>
          <a:xfrm>
            <a:off x="2502535" y="5795010"/>
            <a:ext cx="2011680" cy="368300"/>
          </a:xfrm>
          <a:prstGeom prst="rect">
            <a:avLst/>
          </a:prstGeom>
          <a:noFill/>
        </p:spPr>
        <p:txBody>
          <a:bodyPr wrap="none" rtlCol="0">
            <a:spAutoFit/>
          </a:bodyPr>
          <a:lstStyle/>
          <a:p>
            <a:pPr algn="l"/>
            <a:r>
              <a:rPr lang="zh-CN" altLang="en-US"/>
              <a:t>网站设计矩阵布局</a:t>
            </a:r>
          </a:p>
        </p:txBody>
      </p:sp>
      <p:sp>
        <p:nvSpPr>
          <p:cNvPr id="10" name="文本框 9"/>
          <p:cNvSpPr txBox="1"/>
          <p:nvPr/>
        </p:nvSpPr>
        <p:spPr>
          <a:xfrm>
            <a:off x="6967220" y="5795010"/>
            <a:ext cx="2926080" cy="368300"/>
          </a:xfrm>
          <a:prstGeom prst="rect">
            <a:avLst/>
          </a:prstGeom>
          <a:noFill/>
        </p:spPr>
        <p:txBody>
          <a:bodyPr wrap="none" rtlCol="0">
            <a:spAutoFit/>
          </a:bodyPr>
          <a:lstStyle/>
          <a:p>
            <a:pPr algn="l"/>
            <a:r>
              <a:rPr lang="zh-CN" altLang="en-US"/>
              <a:t>网页设计中的自由布局排版</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20Ｐゴシック"/>
        <a:font script="Hang" typeface="맑은%20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20Ｐゴシック"/>
        <a:font script="Hang" typeface="맑은%20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www.v5ppt.com</Template>
  <TotalTime>20</TotalTime>
  <Words>534</Words>
  <Application>Microsoft Macintosh PowerPoint</Application>
  <PresentationFormat>自定义</PresentationFormat>
  <Paragraphs>131</Paragraphs>
  <Slides>16</Slides>
  <Notes>16</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www.v5ppt.com</Manager>
  <Company>苏州珀菲科特网络科技有限公司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www.v5ppt.com</dc:title>
  <dc:subject>www.v5ppt.com</dc:subject>
  <dc:creator>www.v5ppt.com</dc:creator>
  <cp:keywords>更多精品文档，请访问www.v5ppt.com</cp:keywords>
  <dc:description>更多精品文档，请访问www.v5ppt.com</dc:description>
  <cp:lastModifiedBy>Microsoft Office 用户</cp:lastModifiedBy>
  <cp:revision>231</cp:revision>
  <dcterms:created xsi:type="dcterms:W3CDTF">2018-03-27T01:31:00Z</dcterms:created>
  <dcterms:modified xsi:type="dcterms:W3CDTF">2020-01-06T22:27:35Z</dcterms:modified>
  <cp:category>www.v5ppt.com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meFrom">
    <vt:lpwstr>www.v5ppt.com</vt:lpwstr>
  </property>
  <property fmtid="{D5CDD505-2E9C-101B-9397-08002B2CF9AE}" pid="3" name="KSOProductBuildVer">
    <vt:lpwstr>2052-11.1.0.9305</vt:lpwstr>
  </property>
</Properties>
</file>