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85" r:id="rId3"/>
    <p:sldId id="296" r:id="rId4"/>
    <p:sldId id="325" r:id="rId5"/>
    <p:sldId id="298" r:id="rId6"/>
    <p:sldId id="357" r:id="rId7"/>
    <p:sldId id="300" r:id="rId8"/>
    <p:sldId id="349" r:id="rId9"/>
    <p:sldId id="350" r:id="rId10"/>
    <p:sldId id="331" r:id="rId11"/>
    <p:sldId id="332" r:id="rId12"/>
    <p:sldId id="340" r:id="rId13"/>
    <p:sldId id="352" r:id="rId14"/>
    <p:sldId id="351" r:id="rId15"/>
    <p:sldId id="344" r:id="rId16"/>
    <p:sldId id="354" r:id="rId17"/>
    <p:sldId id="353" r:id="rId18"/>
    <p:sldId id="345" r:id="rId19"/>
    <p:sldId id="355" r:id="rId20"/>
    <p:sldId id="356" r:id="rId21"/>
    <p:sldId id="29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11"/>
    <p:restoredTop sz="94415"/>
  </p:normalViewPr>
  <p:slideViewPr>
    <p:cSldViewPr snapToGrid="0" snapToObjects="1">
      <p:cViewPr>
        <p:scale>
          <a:sx n="100" d="100"/>
          <a:sy n="100" d="100"/>
        </p:scale>
        <p:origin x="504" y="-40"/>
      </p:cViewPr>
      <p:guideLst/>
    </p:cSldViewPr>
  </p:slideViewPr>
  <p:outlineViewPr>
    <p:cViewPr>
      <p:scale>
        <a:sx n="33" d="100"/>
        <a:sy n="33" d="100"/>
      </p:scale>
      <p:origin x="0" y="-143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C17AE1-1065-5447-BEAB-DEED26450C3B}" type="datetimeFigureOut">
              <a:rPr kumimoji="1" lang="zh-CN" altLang="en-US" smtClean="0"/>
              <a:t>2019/12/25</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D2F134-EB43-0448-9001-86F769C01BA4}" type="slidenum">
              <a:rPr kumimoji="1" lang="zh-CN" altLang="en-US" smtClean="0"/>
              <a:t>‹#›</a:t>
            </a:fld>
            <a:endParaRPr kumimoji="1" lang="zh-CN" altLang="en-US"/>
          </a:p>
        </p:txBody>
      </p:sp>
    </p:spTree>
    <p:extLst>
      <p:ext uri="{BB962C8B-B14F-4D97-AF65-F5344CB8AC3E}">
        <p14:creationId xmlns:p14="http://schemas.microsoft.com/office/powerpoint/2010/main" val="750599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D2F134-EB43-0448-9001-86F769C01BA4}" type="slidenum">
              <a:rPr kumimoji="1" lang="zh-CN" altLang="en-US" smtClean="0"/>
              <a:t>6</a:t>
            </a:fld>
            <a:endParaRPr kumimoji="1" lang="zh-CN" altLang="en-US"/>
          </a:p>
        </p:txBody>
      </p:sp>
    </p:spTree>
    <p:extLst>
      <p:ext uri="{BB962C8B-B14F-4D97-AF65-F5344CB8AC3E}">
        <p14:creationId xmlns:p14="http://schemas.microsoft.com/office/powerpoint/2010/main" val="2979836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D2F134-EB43-0448-9001-86F769C01BA4}" type="slidenum">
              <a:rPr kumimoji="1" lang="zh-CN" altLang="en-US" smtClean="0"/>
              <a:t>7</a:t>
            </a:fld>
            <a:endParaRPr kumimoji="1" lang="zh-CN" altLang="en-US"/>
          </a:p>
        </p:txBody>
      </p:sp>
    </p:spTree>
    <p:extLst>
      <p:ext uri="{BB962C8B-B14F-4D97-AF65-F5344CB8AC3E}">
        <p14:creationId xmlns:p14="http://schemas.microsoft.com/office/powerpoint/2010/main" val="3475259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D2F134-EB43-0448-9001-86F769C01BA4}" type="slidenum">
              <a:rPr kumimoji="1" lang="zh-CN" altLang="en-US" smtClean="0"/>
              <a:t>11</a:t>
            </a:fld>
            <a:endParaRPr kumimoji="1" lang="zh-CN" altLang="en-US"/>
          </a:p>
        </p:txBody>
      </p:sp>
    </p:spTree>
    <p:extLst>
      <p:ext uri="{BB962C8B-B14F-4D97-AF65-F5344CB8AC3E}">
        <p14:creationId xmlns:p14="http://schemas.microsoft.com/office/powerpoint/2010/main" val="2663530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EE7B83-A07D-834C-B478-4AD1C4B28140}"/>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4B3138DD-54EC-6641-AA6D-6C486DCF8A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F285827B-31B1-8E40-A795-96DFC070E844}"/>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5" name="页脚占位符 4">
            <a:extLst>
              <a:ext uri="{FF2B5EF4-FFF2-40B4-BE49-F238E27FC236}">
                <a16:creationId xmlns:a16="http://schemas.microsoft.com/office/drawing/2014/main" id="{9C6E0E76-3B48-CB4A-A926-AB43D506E09A}"/>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B18D23F7-2FA3-9F4F-B650-A34A3BBFBD37}"/>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225671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3C27A-0E0F-024B-9690-314C8CBE20E8}"/>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C008669B-F665-604B-8E35-D2B74C754927}"/>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C9D6AA5-54E0-5742-80DD-E7B89C25E5E0}"/>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5" name="页脚占位符 4">
            <a:extLst>
              <a:ext uri="{FF2B5EF4-FFF2-40B4-BE49-F238E27FC236}">
                <a16:creationId xmlns:a16="http://schemas.microsoft.com/office/drawing/2014/main" id="{D168D5B7-9159-454E-89CC-0670E8532BD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A1F1974F-882C-F548-8C62-71CEF472C651}"/>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891949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7F908B5-F7CE-0849-B3E8-A54D23064B70}"/>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0C96C018-3F38-7C49-A47D-3DD896450229}"/>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41EC4254-D6C2-3141-A71F-ADE3766231CF}"/>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5" name="页脚占位符 4">
            <a:extLst>
              <a:ext uri="{FF2B5EF4-FFF2-40B4-BE49-F238E27FC236}">
                <a16:creationId xmlns:a16="http://schemas.microsoft.com/office/drawing/2014/main" id="{62316201-DCD9-D049-A126-1955339AB06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E15ED27B-FC5C-AC4A-8216-3273E575FB6C}"/>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3832109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F25024-8CCA-1344-A1A2-1217319BA2CF}"/>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8F9EE813-17DE-8C45-AA60-68AB1B521294}"/>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26E7C1-E0A0-A24E-9C7F-45443952848C}"/>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5" name="页脚占位符 4">
            <a:extLst>
              <a:ext uri="{FF2B5EF4-FFF2-40B4-BE49-F238E27FC236}">
                <a16:creationId xmlns:a16="http://schemas.microsoft.com/office/drawing/2014/main" id="{A14147C6-5633-CB4A-BC57-FE24603683B0}"/>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E166A919-BF16-C644-8909-AAF682791609}"/>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361023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77EFDC-98D6-724E-9392-48B814B4048E}"/>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1D4F54F2-E58F-7A47-80E7-F4D6CF7EF4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4905DE9E-1D5C-0747-87C8-DA07E5961133}"/>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5" name="页脚占位符 4">
            <a:extLst>
              <a:ext uri="{FF2B5EF4-FFF2-40B4-BE49-F238E27FC236}">
                <a16:creationId xmlns:a16="http://schemas.microsoft.com/office/drawing/2014/main" id="{6AF8DF40-C631-9145-818D-5F7B0FC59AD6}"/>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26D4EE7E-0268-6F44-A955-F03586ACD5E1}"/>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78008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26826B-FBCD-5B4E-BA7A-CF102E84DEEC}"/>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623F7EC9-89D4-F244-B5B0-D50DE6CBD5B5}"/>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59E3C7B0-4036-1F4D-89B7-6664B0FD58CB}"/>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DC0A3879-F785-FA47-BAB0-A7494B0EBB22}"/>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6" name="页脚占位符 5">
            <a:extLst>
              <a:ext uri="{FF2B5EF4-FFF2-40B4-BE49-F238E27FC236}">
                <a16:creationId xmlns:a16="http://schemas.microsoft.com/office/drawing/2014/main" id="{346852A2-504B-7F4B-AA3B-AF2C3B354FD3}"/>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80ECB7BE-251C-4C42-89ED-70CF252CE7B9}"/>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4132857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2E1CFC-23FF-4946-8E1E-027DF421C2A1}"/>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70AED2E0-4A9C-454A-B837-8D623B6DCA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FF5778BA-FE53-8646-8734-6EDECC1CE23B}"/>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3BD4CD54-A89A-A04D-B63A-1DFC0D9E74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B129FC67-ABA5-1A46-90F5-F76478382A5F}"/>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6F13958E-5153-1C41-9994-AB5BC8E16AAA}"/>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8" name="页脚占位符 7">
            <a:extLst>
              <a:ext uri="{FF2B5EF4-FFF2-40B4-BE49-F238E27FC236}">
                <a16:creationId xmlns:a16="http://schemas.microsoft.com/office/drawing/2014/main" id="{E1007441-1188-D34E-B774-F3FA9D2E44B0}"/>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D3DCD41C-159E-5D4C-8012-9125759EA557}"/>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755757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44A455-6590-9140-9CBA-0CC5493E32CD}"/>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71FC509E-7BBA-C04C-87B4-F75B5D61A54F}"/>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4" name="页脚占位符 3">
            <a:extLst>
              <a:ext uri="{FF2B5EF4-FFF2-40B4-BE49-F238E27FC236}">
                <a16:creationId xmlns:a16="http://schemas.microsoft.com/office/drawing/2014/main" id="{EEC447B7-F5BA-504C-A8B6-680C471E52A6}"/>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306250BE-782A-344C-8AF3-42CC406A310C}"/>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2955142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549A8A5-F7CC-0B4D-8EEF-2FA059888C74}"/>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3" name="页脚占位符 2">
            <a:extLst>
              <a:ext uri="{FF2B5EF4-FFF2-40B4-BE49-F238E27FC236}">
                <a16:creationId xmlns:a16="http://schemas.microsoft.com/office/drawing/2014/main" id="{DCEFEA7A-B1E0-EE41-884E-728D0E878D36}"/>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32B8364C-7A06-E442-A6F0-DECAC65DE1B9}"/>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2819642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138498-2ABC-3343-BB5B-41E226F84F76}"/>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21027A81-30E9-0145-94AC-51AB546E74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841FD0F8-4EEB-AA46-AAA7-65EB40E62B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124B357F-485C-7B49-A809-F2838AF51E18}"/>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6" name="页脚占位符 5">
            <a:extLst>
              <a:ext uri="{FF2B5EF4-FFF2-40B4-BE49-F238E27FC236}">
                <a16:creationId xmlns:a16="http://schemas.microsoft.com/office/drawing/2014/main" id="{3E6C27FA-E569-AC46-9245-3878425EA7B9}"/>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3F7B2276-441A-204D-8040-85FD3A15E34A}"/>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2858064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94315C-3C6B-264B-AD7D-5A89318D6CC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745C3714-3D29-8B49-9BFC-B893F4DC6D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6E7DA15D-50A3-8740-9EB6-1F5E3B8CF0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CA05B1CD-14BE-F242-ADD1-FF2178A3509F}"/>
              </a:ext>
            </a:extLst>
          </p:cNvPr>
          <p:cNvSpPr>
            <a:spLocks noGrp="1"/>
          </p:cNvSpPr>
          <p:nvPr>
            <p:ph type="dt" sz="half" idx="10"/>
          </p:nvPr>
        </p:nvSpPr>
        <p:spPr/>
        <p:txBody>
          <a:bodyPr/>
          <a:lstStyle/>
          <a:p>
            <a:fld id="{A60AB387-B599-0746-B155-44B051728C8B}" type="datetimeFigureOut">
              <a:rPr kumimoji="1" lang="zh-CN" altLang="en-US" smtClean="0"/>
              <a:t>2019/12/25</a:t>
            </a:fld>
            <a:endParaRPr kumimoji="1" lang="zh-CN" altLang="en-US"/>
          </a:p>
        </p:txBody>
      </p:sp>
      <p:sp>
        <p:nvSpPr>
          <p:cNvPr id="6" name="页脚占位符 5">
            <a:extLst>
              <a:ext uri="{FF2B5EF4-FFF2-40B4-BE49-F238E27FC236}">
                <a16:creationId xmlns:a16="http://schemas.microsoft.com/office/drawing/2014/main" id="{E95F3FB1-E4FB-7849-A80A-A65914B61D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D2817AC3-9631-1D47-B09B-DD0775340702}"/>
              </a:ext>
            </a:extLst>
          </p:cNvPr>
          <p:cNvSpPr>
            <a:spLocks noGrp="1"/>
          </p:cNvSpPr>
          <p:nvPr>
            <p:ph type="sldNum" sz="quarter" idx="12"/>
          </p:nvPr>
        </p:nvSpPr>
        <p:spPr/>
        <p:txBody>
          <a:body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602867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02F1A3C-ECAB-4449-83EE-BF2134A003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92C157C0-8B36-D147-BF90-DCB88E5C3F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EAC61A5C-30C9-C548-ABBA-21585FF1EA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0AB387-B599-0746-B155-44B051728C8B}" type="datetimeFigureOut">
              <a:rPr kumimoji="1" lang="zh-CN" altLang="en-US" smtClean="0"/>
              <a:t>2019/12/25</a:t>
            </a:fld>
            <a:endParaRPr kumimoji="1" lang="zh-CN" altLang="en-US"/>
          </a:p>
        </p:txBody>
      </p:sp>
      <p:sp>
        <p:nvSpPr>
          <p:cNvPr id="5" name="页脚占位符 4">
            <a:extLst>
              <a:ext uri="{FF2B5EF4-FFF2-40B4-BE49-F238E27FC236}">
                <a16:creationId xmlns:a16="http://schemas.microsoft.com/office/drawing/2014/main" id="{4A2E080C-D4A7-A244-9791-C55448B0325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BDEFBF42-8C88-9F41-ABDB-8845E7DB5D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88FE3F-6DC3-EB49-AF45-3D2DC5FA0501}" type="slidenum">
              <a:rPr kumimoji="1" lang="zh-CN" altLang="en-US" smtClean="0"/>
              <a:t>‹#›</a:t>
            </a:fld>
            <a:endParaRPr kumimoji="1" lang="zh-CN" altLang="en-US"/>
          </a:p>
        </p:txBody>
      </p:sp>
    </p:spTree>
    <p:extLst>
      <p:ext uri="{BB962C8B-B14F-4D97-AF65-F5344CB8AC3E}">
        <p14:creationId xmlns:p14="http://schemas.microsoft.com/office/powerpoint/2010/main" val="3748639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AD76F3E-3A97-486B-B402-44400A8B9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矩形 2">
            <a:extLst>
              <a:ext uri="{FF2B5EF4-FFF2-40B4-BE49-F238E27FC236}">
                <a16:creationId xmlns:a16="http://schemas.microsoft.com/office/drawing/2014/main" id="{F0AF388B-8847-7F4E-8F69-A81F85F81F11}"/>
              </a:ext>
            </a:extLst>
          </p:cNvPr>
          <p:cNvSpPr/>
          <p:nvPr/>
        </p:nvSpPr>
        <p:spPr>
          <a:xfrm>
            <a:off x="1400906" y="2581697"/>
            <a:ext cx="10506455" cy="1538425"/>
          </a:xfrm>
          <a:prstGeom prst="rect">
            <a:avLst/>
          </a:prstGeom>
        </p:spPr>
        <p:txBody>
          <a:bodyPr vert="horz" lIns="91440" tIns="45720" rIns="91440" bIns="45720" rtlCol="0" anchor="b">
            <a:normAutofit/>
          </a:bodyPr>
          <a:lstStyle/>
          <a:p>
            <a:pPr lvl="0">
              <a:lnSpc>
                <a:spcPct val="90000"/>
              </a:lnSpc>
              <a:spcBef>
                <a:spcPct val="0"/>
              </a:spcBef>
              <a:spcAft>
                <a:spcPts val="600"/>
              </a:spcAft>
            </a:pPr>
            <a:r>
              <a:rPr lang="zh-CN" altLang="en-US" sz="7200" b="1" kern="1200" dirty="0">
                <a:solidFill>
                  <a:schemeClr val="tx1"/>
                </a:solidFill>
                <a:latin typeface="+mj-lt"/>
                <a:ea typeface="+mj-ea"/>
                <a:cs typeface="+mj-cs"/>
              </a:rPr>
              <a:t>高价值用户研究</a:t>
            </a:r>
          </a:p>
        </p:txBody>
      </p:sp>
      <p:sp>
        <p:nvSpPr>
          <p:cNvPr id="10" name="Rectangle 9">
            <a:extLst>
              <a:ext uri="{FF2B5EF4-FFF2-40B4-BE49-F238E27FC236}">
                <a16:creationId xmlns:a16="http://schemas.microsoft.com/office/drawing/2014/main" id="{391F6B52-91F4-4AEB-B6DB-29FEBCF28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 name="Rectangle 11">
            <a:extLst>
              <a:ext uri="{FF2B5EF4-FFF2-40B4-BE49-F238E27FC236}">
                <a16:creationId xmlns:a16="http://schemas.microsoft.com/office/drawing/2014/main" id="{2CD6F061-7C53-44F4-9794-953DB70A4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7592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2">
            <a:extLst>
              <a:ext uri="{FF2B5EF4-FFF2-40B4-BE49-F238E27FC236}">
                <a16:creationId xmlns:a16="http://schemas.microsoft.com/office/drawing/2014/main" id="{CBB2B1F0-0DD6-4744-9A46-7A344FB48E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a:extLst>
              <a:ext uri="{FF2B5EF4-FFF2-40B4-BE49-F238E27FC236}">
                <a16:creationId xmlns:a16="http://schemas.microsoft.com/office/drawing/2014/main" id="{6CD807D8-2CB9-B044-AF26-C11FB17F84AA}"/>
              </a:ext>
            </a:extLst>
          </p:cNvPr>
          <p:cNvSpPr/>
          <p:nvPr/>
        </p:nvSpPr>
        <p:spPr>
          <a:xfrm>
            <a:off x="677267" y="1607253"/>
            <a:ext cx="5233676" cy="666994"/>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en-US" altLang="zh-CN" sz="3600" b="1" kern="1200" dirty="0">
                <a:solidFill>
                  <a:schemeClr val="tx1"/>
                </a:solidFill>
                <a:latin typeface="Heiti SC Medium" pitchFamily="2" charset="-128"/>
                <a:ea typeface="Heiti SC Medium" pitchFamily="2" charset="-128"/>
                <a:cs typeface="+mj-cs"/>
              </a:rPr>
              <a:t>3.</a:t>
            </a:r>
            <a:r>
              <a:rPr kumimoji="1" lang="zh-CN" altLang="en-US" sz="3600" b="1" kern="1200" dirty="0">
                <a:solidFill>
                  <a:schemeClr val="tx1"/>
                </a:solidFill>
                <a:latin typeface="Heiti SC Medium" pitchFamily="2" charset="-128"/>
                <a:ea typeface="Heiti SC Medium" pitchFamily="2" charset="-128"/>
                <a:cs typeface="+mj-cs"/>
              </a:rPr>
              <a:t>高价值用户研究流程</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22" name="Rectangle 14">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2899927"/>
            <a:ext cx="10451592"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16">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2776031"/>
            <a:ext cx="1873457"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6" name="图片 5">
            <a:extLst>
              <a:ext uri="{FF2B5EF4-FFF2-40B4-BE49-F238E27FC236}">
                <a16:creationId xmlns:a16="http://schemas.microsoft.com/office/drawing/2014/main" id="{E91B404F-4C2F-2741-A897-B65D6B2DA4EA}"/>
              </a:ext>
            </a:extLst>
          </p:cNvPr>
          <p:cNvPicPr>
            <a:picLocks noChangeAspect="1"/>
          </p:cNvPicPr>
          <p:nvPr/>
        </p:nvPicPr>
        <p:blipFill rotWithShape="1">
          <a:blip r:embed="rId2"/>
          <a:srcRect b="34251"/>
          <a:stretch/>
        </p:blipFill>
        <p:spPr>
          <a:xfrm>
            <a:off x="841248" y="3448523"/>
            <a:ext cx="10045700" cy="1469619"/>
          </a:xfrm>
          <a:prstGeom prst="rect">
            <a:avLst/>
          </a:prstGeom>
        </p:spPr>
      </p:pic>
      <p:sp>
        <p:nvSpPr>
          <p:cNvPr id="7" name="矩形 6">
            <a:extLst>
              <a:ext uri="{FF2B5EF4-FFF2-40B4-BE49-F238E27FC236}">
                <a16:creationId xmlns:a16="http://schemas.microsoft.com/office/drawing/2014/main" id="{897DED36-4F61-4C4F-8EA1-80FA7AB0E7D1}"/>
              </a:ext>
            </a:extLst>
          </p:cNvPr>
          <p:cNvSpPr/>
          <p:nvPr/>
        </p:nvSpPr>
        <p:spPr>
          <a:xfrm>
            <a:off x="1590892" y="4845705"/>
            <a:ext cx="2247626" cy="442750"/>
          </a:xfrm>
          <a:prstGeom prst="rect">
            <a:avLst/>
          </a:prstGeom>
        </p:spPr>
        <p:txBody>
          <a:bodyPr wrap="square">
            <a:spAutoFit/>
          </a:bodyPr>
          <a:lstStyle/>
          <a:p>
            <a:pPr>
              <a:lnSpc>
                <a:spcPct val="150000"/>
              </a:lnSpc>
            </a:pPr>
            <a:r>
              <a:rPr lang="en-US" altLang="zh-CN" dirty="0">
                <a:latin typeface="Heiti SC Medium" pitchFamily="2" charset="-128"/>
                <a:ea typeface="Heiti SC Medium" pitchFamily="2" charset="-128"/>
              </a:rPr>
              <a:t>1</a:t>
            </a:r>
            <a:r>
              <a:rPr lang="zh-CN" altLang="en-US" dirty="0">
                <a:latin typeface="Heiti SC Medium" pitchFamily="2" charset="-128"/>
                <a:ea typeface="Heiti SC Medium" pitchFamily="2" charset="-128"/>
              </a:rPr>
              <a:t>）确定高价值用户</a:t>
            </a:r>
          </a:p>
        </p:txBody>
      </p:sp>
      <p:sp>
        <p:nvSpPr>
          <p:cNvPr id="11" name="矩形 10">
            <a:extLst>
              <a:ext uri="{FF2B5EF4-FFF2-40B4-BE49-F238E27FC236}">
                <a16:creationId xmlns:a16="http://schemas.microsoft.com/office/drawing/2014/main" id="{809C8C74-84BA-D24E-9692-AE935E99DC24}"/>
              </a:ext>
            </a:extLst>
          </p:cNvPr>
          <p:cNvSpPr/>
          <p:nvPr/>
        </p:nvSpPr>
        <p:spPr>
          <a:xfrm>
            <a:off x="4136129" y="4845705"/>
            <a:ext cx="2247626" cy="442750"/>
          </a:xfrm>
          <a:prstGeom prst="rect">
            <a:avLst/>
          </a:prstGeom>
        </p:spPr>
        <p:txBody>
          <a:bodyPr wrap="square">
            <a:spAutoFit/>
          </a:bodyPr>
          <a:lstStyle/>
          <a:p>
            <a:pPr>
              <a:lnSpc>
                <a:spcPct val="150000"/>
              </a:lnSpc>
            </a:pPr>
            <a:r>
              <a:rPr lang="en-US" altLang="zh-CN" dirty="0">
                <a:latin typeface="Heiti SC Medium" pitchFamily="2" charset="-128"/>
                <a:ea typeface="Heiti SC Medium" pitchFamily="2" charset="-128"/>
              </a:rPr>
              <a:t>2</a:t>
            </a:r>
            <a:r>
              <a:rPr lang="zh-CN" altLang="en-US" dirty="0">
                <a:latin typeface="Heiti SC Medium" pitchFamily="2" charset="-128"/>
                <a:ea typeface="Heiti SC Medium" pitchFamily="2" charset="-128"/>
              </a:rPr>
              <a:t>）定性分析</a:t>
            </a:r>
          </a:p>
        </p:txBody>
      </p:sp>
      <p:sp>
        <p:nvSpPr>
          <p:cNvPr id="12" name="矩形 11">
            <a:extLst>
              <a:ext uri="{FF2B5EF4-FFF2-40B4-BE49-F238E27FC236}">
                <a16:creationId xmlns:a16="http://schemas.microsoft.com/office/drawing/2014/main" id="{581D34FA-FA9E-7248-9DD6-41F9AD0FCEF3}"/>
              </a:ext>
            </a:extLst>
          </p:cNvPr>
          <p:cNvSpPr/>
          <p:nvPr/>
        </p:nvSpPr>
        <p:spPr>
          <a:xfrm>
            <a:off x="6342001" y="4845705"/>
            <a:ext cx="2247626" cy="442750"/>
          </a:xfrm>
          <a:prstGeom prst="rect">
            <a:avLst/>
          </a:prstGeom>
        </p:spPr>
        <p:txBody>
          <a:bodyPr wrap="square">
            <a:spAutoFit/>
          </a:bodyPr>
          <a:lstStyle/>
          <a:p>
            <a:pPr>
              <a:lnSpc>
                <a:spcPct val="150000"/>
              </a:lnSpc>
            </a:pPr>
            <a:r>
              <a:rPr lang="en-US" altLang="zh-CN" dirty="0">
                <a:latin typeface="Heiti SC Medium" pitchFamily="2" charset="-128"/>
                <a:ea typeface="Heiti SC Medium" pitchFamily="2" charset="-128"/>
              </a:rPr>
              <a:t>3</a:t>
            </a:r>
            <a:r>
              <a:rPr lang="zh-CN" altLang="en-US" dirty="0">
                <a:latin typeface="Heiti SC Medium" pitchFamily="2" charset="-128"/>
                <a:ea typeface="Heiti SC Medium" pitchFamily="2" charset="-128"/>
              </a:rPr>
              <a:t>）定量分析</a:t>
            </a:r>
          </a:p>
        </p:txBody>
      </p:sp>
      <p:sp>
        <p:nvSpPr>
          <p:cNvPr id="13" name="矩形 12">
            <a:extLst>
              <a:ext uri="{FF2B5EF4-FFF2-40B4-BE49-F238E27FC236}">
                <a16:creationId xmlns:a16="http://schemas.microsoft.com/office/drawing/2014/main" id="{238FC9D6-21F9-1A45-AC1C-0508131A8883}"/>
              </a:ext>
            </a:extLst>
          </p:cNvPr>
          <p:cNvSpPr/>
          <p:nvPr/>
        </p:nvSpPr>
        <p:spPr>
          <a:xfrm>
            <a:off x="8349910" y="4845705"/>
            <a:ext cx="2247626" cy="442750"/>
          </a:xfrm>
          <a:prstGeom prst="rect">
            <a:avLst/>
          </a:prstGeom>
        </p:spPr>
        <p:txBody>
          <a:bodyPr wrap="square">
            <a:spAutoFit/>
          </a:bodyPr>
          <a:lstStyle/>
          <a:p>
            <a:pPr>
              <a:lnSpc>
                <a:spcPct val="150000"/>
              </a:lnSpc>
            </a:pPr>
            <a:r>
              <a:rPr lang="en-US" altLang="zh-CN" dirty="0">
                <a:latin typeface="Heiti SC Medium" pitchFamily="2" charset="-128"/>
                <a:ea typeface="Heiti SC Medium" pitchFamily="2" charset="-128"/>
              </a:rPr>
              <a:t>4</a:t>
            </a:r>
            <a:r>
              <a:rPr lang="zh-CN" altLang="en-US" dirty="0">
                <a:latin typeface="Heiti SC Medium" pitchFamily="2" charset="-128"/>
                <a:ea typeface="Heiti SC Medium" pitchFamily="2" charset="-128"/>
              </a:rPr>
              <a:t>）用户行为分析</a:t>
            </a:r>
          </a:p>
        </p:txBody>
      </p:sp>
    </p:spTree>
    <p:extLst>
      <p:ext uri="{BB962C8B-B14F-4D97-AF65-F5344CB8AC3E}">
        <p14:creationId xmlns:p14="http://schemas.microsoft.com/office/powerpoint/2010/main" val="1950582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463EB0A-3D7C-4AA5-BFA5-8EE5B4BA56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945AD00-F967-454D-A4B2-39ABA5C88C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BC5B79-B912-427C-8219-E3E50943F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a:extLst>
              <a:ext uri="{FF2B5EF4-FFF2-40B4-BE49-F238E27FC236}">
                <a16:creationId xmlns:a16="http://schemas.microsoft.com/office/drawing/2014/main" id="{BE46CC5F-B5C3-EF48-B6C4-9580D3B288DB}"/>
              </a:ext>
            </a:extLst>
          </p:cNvPr>
          <p:cNvSpPr/>
          <p:nvPr/>
        </p:nvSpPr>
        <p:spPr>
          <a:xfrm>
            <a:off x="1282740" y="1245332"/>
            <a:ext cx="3970303"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1</a:t>
            </a:r>
            <a:r>
              <a:rPr lang="zh-CN" altLang="en-US" sz="2800" b="1" dirty="0">
                <a:latin typeface="Heiti SC Medium" pitchFamily="2" charset="-128"/>
                <a:ea typeface="Heiti SC Medium" pitchFamily="2" charset="-128"/>
              </a:rPr>
              <a:t>）确定高价值用户</a:t>
            </a:r>
            <a:endParaRPr lang="zh-CN" altLang="zh-CN" sz="2800" dirty="0">
              <a:latin typeface="Heiti SC Medium" pitchFamily="2" charset="-128"/>
              <a:ea typeface="Heiti SC Medium" pitchFamily="2" charset="-128"/>
            </a:endParaRPr>
          </a:p>
        </p:txBody>
      </p:sp>
      <p:sp>
        <p:nvSpPr>
          <p:cNvPr id="9" name="矩形 8">
            <a:extLst>
              <a:ext uri="{FF2B5EF4-FFF2-40B4-BE49-F238E27FC236}">
                <a16:creationId xmlns:a16="http://schemas.microsoft.com/office/drawing/2014/main" id="{9550E18C-7563-9748-BB6C-02B925974831}"/>
              </a:ext>
            </a:extLst>
          </p:cNvPr>
          <p:cNvSpPr/>
          <p:nvPr/>
        </p:nvSpPr>
        <p:spPr>
          <a:xfrm>
            <a:off x="1292271" y="2038089"/>
            <a:ext cx="10114603" cy="637419"/>
          </a:xfrm>
          <a:prstGeom prst="rect">
            <a:avLst/>
          </a:prstGeom>
        </p:spPr>
        <p:txBody>
          <a:bodyPr wrap="square">
            <a:spAutoFit/>
          </a:bodyPr>
          <a:lstStyle/>
          <a:p>
            <a:pPr>
              <a:lnSpc>
                <a:spcPct val="150000"/>
              </a:lnSpc>
            </a:pPr>
            <a:r>
              <a:rPr lang="zh-CN" altLang="zh-CN" sz="2400" dirty="0">
                <a:latin typeface="Heiti SC Medium" pitchFamily="2" charset="-128"/>
                <a:ea typeface="Heiti SC Medium" pitchFamily="2" charset="-128"/>
              </a:rPr>
              <a:t>高活跃＋高复购＋对产品收益价值大</a:t>
            </a:r>
            <a:r>
              <a:rPr lang="en-US" altLang="zh-CN" sz="2400" dirty="0">
                <a:latin typeface="Heiti SC Medium" pitchFamily="2" charset="-128"/>
                <a:ea typeface="Heiti SC Medium" pitchFamily="2" charset="-128"/>
              </a:rPr>
              <a:t>=</a:t>
            </a:r>
            <a:r>
              <a:rPr lang="zh-CN" altLang="zh-CN" sz="2400" dirty="0">
                <a:latin typeface="Heiti SC Medium" pitchFamily="2" charset="-128"/>
                <a:ea typeface="Heiti SC Medium" pitchFamily="2" charset="-128"/>
              </a:rPr>
              <a:t>高价值用户</a:t>
            </a:r>
            <a:r>
              <a:rPr lang="zh-CN" altLang="zh-CN" sz="2800" dirty="0">
                <a:latin typeface="Heiti SC Medium" pitchFamily="2" charset="-128"/>
                <a:ea typeface="Heiti SC Medium" pitchFamily="2" charset="-128"/>
              </a:rPr>
              <a:t> </a:t>
            </a:r>
            <a:endParaRPr lang="zh-CN" altLang="en-US" sz="2800" dirty="0">
              <a:latin typeface="Heiti SC Medium" pitchFamily="2" charset="-128"/>
              <a:ea typeface="Heiti SC Medium" pitchFamily="2" charset="-128"/>
            </a:endParaRPr>
          </a:p>
        </p:txBody>
      </p:sp>
    </p:spTree>
    <p:extLst>
      <p:ext uri="{BB962C8B-B14F-4D97-AF65-F5344CB8AC3E}">
        <p14:creationId xmlns:p14="http://schemas.microsoft.com/office/powerpoint/2010/main" val="697356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a:extLst>
              <a:ext uri="{FF2B5EF4-FFF2-40B4-BE49-F238E27FC236}">
                <a16:creationId xmlns:a16="http://schemas.microsoft.com/office/drawing/2014/main" id="{D7F45A31-309B-8440-961A-4B662D46FD06}"/>
              </a:ext>
            </a:extLst>
          </p:cNvPr>
          <p:cNvSpPr/>
          <p:nvPr/>
        </p:nvSpPr>
        <p:spPr>
          <a:xfrm>
            <a:off x="1282740" y="984118"/>
            <a:ext cx="2734596"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2</a:t>
            </a:r>
            <a:r>
              <a:rPr lang="zh-CN" altLang="en-US" sz="2800" b="1" dirty="0">
                <a:latin typeface="Heiti SC Medium" pitchFamily="2" charset="-128"/>
                <a:ea typeface="Heiti SC Medium" pitchFamily="2" charset="-128"/>
              </a:rPr>
              <a:t>）定性分析</a:t>
            </a:r>
            <a:endParaRPr lang="zh-CN" altLang="zh-CN" sz="2800" dirty="0">
              <a:latin typeface="Heiti SC Medium" pitchFamily="2" charset="-128"/>
              <a:ea typeface="Heiti SC Medium" pitchFamily="2" charset="-128"/>
            </a:endParaRPr>
          </a:p>
        </p:txBody>
      </p:sp>
      <p:pic>
        <p:nvPicPr>
          <p:cNvPr id="4" name="图片 3" descr="社交网络的手机截图&#10;&#10;描述已自动生成">
            <a:extLst>
              <a:ext uri="{FF2B5EF4-FFF2-40B4-BE49-F238E27FC236}">
                <a16:creationId xmlns:a16="http://schemas.microsoft.com/office/drawing/2014/main" id="{185ECF60-76F8-9B43-AFC4-05A4AD37E6D4}"/>
              </a:ext>
            </a:extLst>
          </p:cNvPr>
          <p:cNvPicPr>
            <a:picLocks noChangeAspect="1"/>
          </p:cNvPicPr>
          <p:nvPr/>
        </p:nvPicPr>
        <p:blipFill>
          <a:blip r:embed="rId2"/>
          <a:stretch>
            <a:fillRect/>
          </a:stretch>
        </p:blipFill>
        <p:spPr>
          <a:xfrm>
            <a:off x="1282740" y="2205038"/>
            <a:ext cx="9220200" cy="1676400"/>
          </a:xfrm>
          <a:prstGeom prst="rect">
            <a:avLst/>
          </a:prstGeom>
        </p:spPr>
      </p:pic>
    </p:spTree>
    <p:extLst>
      <p:ext uri="{BB962C8B-B14F-4D97-AF65-F5344CB8AC3E}">
        <p14:creationId xmlns:p14="http://schemas.microsoft.com/office/powerpoint/2010/main" val="2262539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a:extLst>
              <a:ext uri="{FF2B5EF4-FFF2-40B4-BE49-F238E27FC236}">
                <a16:creationId xmlns:a16="http://schemas.microsoft.com/office/drawing/2014/main" id="{D7F45A31-309B-8440-961A-4B662D46FD06}"/>
              </a:ext>
            </a:extLst>
          </p:cNvPr>
          <p:cNvSpPr/>
          <p:nvPr/>
        </p:nvSpPr>
        <p:spPr>
          <a:xfrm>
            <a:off x="4747187" y="1008443"/>
            <a:ext cx="2734596" cy="637419"/>
          </a:xfrm>
          <a:prstGeom prst="rect">
            <a:avLst/>
          </a:prstGeom>
        </p:spPr>
        <p:txBody>
          <a:bodyPr wrap="square">
            <a:spAutoFit/>
          </a:bodyPr>
          <a:lstStyle/>
          <a:p>
            <a:pPr>
              <a:lnSpc>
                <a:spcPct val="150000"/>
              </a:lnSpc>
              <a:spcAft>
                <a:spcPts val="600"/>
              </a:spcAft>
            </a:pPr>
            <a:r>
              <a:rPr lang="zh-CN" altLang="en-US" sz="2800" b="1" dirty="0">
                <a:latin typeface="Heiti SC Medium" pitchFamily="2" charset="-128"/>
                <a:ea typeface="Heiti SC Medium" pitchFamily="2" charset="-128"/>
              </a:rPr>
              <a:t>定性分析框架</a:t>
            </a:r>
            <a:endParaRPr lang="zh-CN" altLang="zh-CN" sz="2800" dirty="0">
              <a:latin typeface="Heiti SC Medium" pitchFamily="2" charset="-128"/>
              <a:ea typeface="Heiti SC Medium" pitchFamily="2" charset="-128"/>
            </a:endParaRPr>
          </a:p>
        </p:txBody>
      </p:sp>
      <p:pic>
        <p:nvPicPr>
          <p:cNvPr id="3" name="图片 2" descr="图片包含 游戏机&#10;&#10;描述已自动生成">
            <a:extLst>
              <a:ext uri="{FF2B5EF4-FFF2-40B4-BE49-F238E27FC236}">
                <a16:creationId xmlns:a16="http://schemas.microsoft.com/office/drawing/2014/main" id="{3CEC5105-F6CE-7B4F-A239-3B17D9EC6D8E}"/>
              </a:ext>
            </a:extLst>
          </p:cNvPr>
          <p:cNvPicPr>
            <a:picLocks noChangeAspect="1"/>
          </p:cNvPicPr>
          <p:nvPr/>
        </p:nvPicPr>
        <p:blipFill>
          <a:blip r:embed="rId2"/>
          <a:stretch>
            <a:fillRect/>
          </a:stretch>
        </p:blipFill>
        <p:spPr>
          <a:xfrm>
            <a:off x="1873250" y="2508250"/>
            <a:ext cx="8445500" cy="1841500"/>
          </a:xfrm>
          <a:prstGeom prst="rect">
            <a:avLst/>
          </a:prstGeom>
        </p:spPr>
      </p:pic>
    </p:spTree>
    <p:extLst>
      <p:ext uri="{BB962C8B-B14F-4D97-AF65-F5344CB8AC3E}">
        <p14:creationId xmlns:p14="http://schemas.microsoft.com/office/powerpoint/2010/main" val="21592702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手机屏幕截图&#10;&#10;描述已自动生成">
            <a:extLst>
              <a:ext uri="{FF2B5EF4-FFF2-40B4-BE49-F238E27FC236}">
                <a16:creationId xmlns:a16="http://schemas.microsoft.com/office/drawing/2014/main" id="{A855A9AF-8FC6-6649-A7DE-C5561D93FF38}"/>
              </a:ext>
            </a:extLst>
          </p:cNvPr>
          <p:cNvPicPr>
            <a:picLocks noChangeAspect="1"/>
          </p:cNvPicPr>
          <p:nvPr/>
        </p:nvPicPr>
        <p:blipFill>
          <a:blip r:embed="rId2"/>
          <a:stretch>
            <a:fillRect/>
          </a:stretch>
        </p:blipFill>
        <p:spPr>
          <a:xfrm>
            <a:off x="1473200" y="819150"/>
            <a:ext cx="9245600" cy="5219700"/>
          </a:xfrm>
          <a:prstGeom prst="rect">
            <a:avLst/>
          </a:prstGeom>
        </p:spPr>
      </p:pic>
    </p:spTree>
    <p:extLst>
      <p:ext uri="{BB962C8B-B14F-4D97-AF65-F5344CB8AC3E}">
        <p14:creationId xmlns:p14="http://schemas.microsoft.com/office/powerpoint/2010/main" val="4014210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B6D861F1-F386-4A7D-A4BF-3BEB82DEBA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a:extLst>
              <a:ext uri="{FF2B5EF4-FFF2-40B4-BE49-F238E27FC236}">
                <a16:creationId xmlns:a16="http://schemas.microsoft.com/office/drawing/2014/main" id="{D612A830-95EC-7E4D-BB6D-71FEBCA01DDE}"/>
              </a:ext>
            </a:extLst>
          </p:cNvPr>
          <p:cNvSpPr/>
          <p:nvPr/>
        </p:nvSpPr>
        <p:spPr>
          <a:xfrm>
            <a:off x="1104900" y="1333399"/>
            <a:ext cx="5150427" cy="704088"/>
          </a:xfrm>
          <a:prstGeom prst="rect">
            <a:avLst/>
          </a:prstGeom>
        </p:spPr>
        <p:txBody>
          <a:bodyPr vert="horz" lIns="91440" tIns="45720" rIns="91440" bIns="45720" rtlCol="0">
            <a:noAutofit/>
          </a:bodyPr>
          <a:lstStyle/>
          <a:p>
            <a:pPr>
              <a:lnSpc>
                <a:spcPct val="150000"/>
              </a:lnSpc>
              <a:spcAft>
                <a:spcPts val="600"/>
              </a:spcAft>
            </a:pPr>
            <a:r>
              <a:rPr lang="en-US" altLang="zh-CN" sz="2800" b="1" dirty="0">
                <a:latin typeface="Heiti SC Medium" pitchFamily="2" charset="-128"/>
                <a:ea typeface="Heiti SC Medium" pitchFamily="2" charset="-128"/>
              </a:rPr>
              <a:t>3</a:t>
            </a:r>
            <a:r>
              <a:rPr lang="zh-CN" altLang="en-US" sz="2800" b="1" dirty="0">
                <a:latin typeface="Heiti SC Medium" pitchFamily="2" charset="-128"/>
                <a:ea typeface="Heiti SC Medium" pitchFamily="2" charset="-128"/>
              </a:rPr>
              <a:t>）定量分析</a:t>
            </a:r>
            <a:endParaRPr lang="en-US" altLang="zh-CN" sz="2400" b="1" dirty="0">
              <a:latin typeface="Heiti SC Medium" pitchFamily="2" charset="-128"/>
              <a:ea typeface="Heiti SC Medium" pitchFamily="2" charset="-128"/>
            </a:endParaRPr>
          </a:p>
        </p:txBody>
      </p:sp>
      <p:sp>
        <p:nvSpPr>
          <p:cNvPr id="2" name="矩形 1">
            <a:extLst>
              <a:ext uri="{FF2B5EF4-FFF2-40B4-BE49-F238E27FC236}">
                <a16:creationId xmlns:a16="http://schemas.microsoft.com/office/drawing/2014/main" id="{084E23AF-692B-3141-BB38-E6A4E5D53206}"/>
              </a:ext>
            </a:extLst>
          </p:cNvPr>
          <p:cNvSpPr/>
          <p:nvPr/>
        </p:nvSpPr>
        <p:spPr>
          <a:xfrm>
            <a:off x="1116047" y="2037487"/>
            <a:ext cx="9902041" cy="1482842"/>
          </a:xfrm>
          <a:prstGeom prst="rect">
            <a:avLst/>
          </a:prstGeom>
        </p:spPr>
        <p:txBody>
          <a:bodyPr wrap="square">
            <a:spAutoFit/>
          </a:bodyPr>
          <a:lstStyle/>
          <a:p>
            <a:pPr>
              <a:lnSpc>
                <a:spcPct val="150000"/>
              </a:lnSpc>
            </a:pPr>
            <a:r>
              <a:rPr lang="zh-CN" altLang="zh-CN" sz="2000" dirty="0">
                <a:latin typeface="Heiti SC Medium" pitchFamily="2" charset="-128"/>
                <a:ea typeface="Heiti SC Medium" pitchFamily="2" charset="-128"/>
              </a:rPr>
              <a:t>定量分析时根据业务情况，定义好高价值用户的标准，找到符合条件的用户，直接从某个标准划分，划分出一群用户。</a:t>
            </a:r>
            <a:endParaRPr lang="en-US" altLang="zh-CN" sz="2000" dirty="0">
              <a:latin typeface="Heiti SC Medium" pitchFamily="2" charset="-128"/>
              <a:ea typeface="Heiti SC Medium" pitchFamily="2" charset="-128"/>
            </a:endParaRPr>
          </a:p>
          <a:p>
            <a:pPr>
              <a:lnSpc>
                <a:spcPct val="150000"/>
              </a:lnSpc>
            </a:pPr>
            <a:r>
              <a:rPr lang="zh-CN" altLang="zh-CN" sz="2400" dirty="0">
                <a:latin typeface="Heiti SC Medium" pitchFamily="2" charset="-128"/>
                <a:ea typeface="Heiti SC Medium" pitchFamily="2" charset="-128"/>
              </a:rPr>
              <a:t>常用的定量分析模型有</a:t>
            </a:r>
            <a:r>
              <a:rPr lang="en-US" altLang="zh-CN" sz="2400" dirty="0">
                <a:latin typeface="Heiti SC Medium" pitchFamily="2" charset="-128"/>
                <a:ea typeface="Heiti SC Medium" pitchFamily="2" charset="-128"/>
              </a:rPr>
              <a:t>RFM</a:t>
            </a:r>
            <a:r>
              <a:rPr lang="zh-CN" altLang="zh-CN" sz="2400" dirty="0">
                <a:latin typeface="Heiti SC Medium" pitchFamily="2" charset="-128"/>
                <a:ea typeface="Heiti SC Medium" pitchFamily="2" charset="-128"/>
              </a:rPr>
              <a:t>模型。</a:t>
            </a:r>
          </a:p>
        </p:txBody>
      </p:sp>
    </p:spTree>
    <p:extLst>
      <p:ext uri="{BB962C8B-B14F-4D97-AF65-F5344CB8AC3E}">
        <p14:creationId xmlns:p14="http://schemas.microsoft.com/office/powerpoint/2010/main" val="539706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a:extLst>
              <a:ext uri="{FF2B5EF4-FFF2-40B4-BE49-F238E27FC236}">
                <a16:creationId xmlns:a16="http://schemas.microsoft.com/office/drawing/2014/main" id="{D7F45A31-309B-8440-961A-4B662D46FD06}"/>
              </a:ext>
            </a:extLst>
          </p:cNvPr>
          <p:cNvSpPr/>
          <p:nvPr/>
        </p:nvSpPr>
        <p:spPr>
          <a:xfrm>
            <a:off x="1561074" y="2791581"/>
            <a:ext cx="2734596" cy="637419"/>
          </a:xfrm>
          <a:prstGeom prst="rect">
            <a:avLst/>
          </a:prstGeom>
        </p:spPr>
        <p:txBody>
          <a:bodyPr wrap="square">
            <a:spAutoFit/>
          </a:bodyPr>
          <a:lstStyle/>
          <a:p>
            <a:pPr>
              <a:lnSpc>
                <a:spcPct val="150000"/>
              </a:lnSpc>
              <a:spcAft>
                <a:spcPts val="600"/>
              </a:spcAft>
            </a:pPr>
            <a:r>
              <a:rPr lang="en-US" altLang="zh-CN" sz="2800" b="1" dirty="0">
                <a:latin typeface="Heiti SC Medium" pitchFamily="2" charset="-128"/>
                <a:ea typeface="Heiti SC Medium" pitchFamily="2" charset="-128"/>
              </a:rPr>
              <a:t>RFM</a:t>
            </a:r>
            <a:r>
              <a:rPr lang="zh-CN" altLang="en-US" sz="2800" b="1" dirty="0">
                <a:latin typeface="Heiti SC Medium" pitchFamily="2" charset="-128"/>
                <a:ea typeface="Heiti SC Medium" pitchFamily="2" charset="-128"/>
              </a:rPr>
              <a:t>模型</a:t>
            </a:r>
            <a:endParaRPr lang="zh-CN" altLang="zh-CN" sz="2800" dirty="0">
              <a:latin typeface="Heiti SC Medium" pitchFamily="2" charset="-128"/>
              <a:ea typeface="Heiti SC Medium" pitchFamily="2" charset="-128"/>
            </a:endParaRPr>
          </a:p>
        </p:txBody>
      </p:sp>
      <p:pic>
        <p:nvPicPr>
          <p:cNvPr id="4" name="图片 3" descr="手机屏幕截图&#10;&#10;描述已自动生成">
            <a:extLst>
              <a:ext uri="{FF2B5EF4-FFF2-40B4-BE49-F238E27FC236}">
                <a16:creationId xmlns:a16="http://schemas.microsoft.com/office/drawing/2014/main" id="{CE713D41-814B-E34B-932F-B9535CF0517A}"/>
              </a:ext>
            </a:extLst>
          </p:cNvPr>
          <p:cNvPicPr>
            <a:picLocks noChangeAspect="1"/>
          </p:cNvPicPr>
          <p:nvPr/>
        </p:nvPicPr>
        <p:blipFill>
          <a:blip r:embed="rId2"/>
          <a:stretch>
            <a:fillRect/>
          </a:stretch>
        </p:blipFill>
        <p:spPr>
          <a:xfrm>
            <a:off x="3871916" y="1884741"/>
            <a:ext cx="6248400" cy="2679700"/>
          </a:xfrm>
          <a:prstGeom prst="rect">
            <a:avLst/>
          </a:prstGeom>
        </p:spPr>
      </p:pic>
    </p:spTree>
    <p:extLst>
      <p:ext uri="{BB962C8B-B14F-4D97-AF65-F5344CB8AC3E}">
        <p14:creationId xmlns:p14="http://schemas.microsoft.com/office/powerpoint/2010/main" val="779683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游戏机&#10;&#10;描述已自动生成">
            <a:extLst>
              <a:ext uri="{FF2B5EF4-FFF2-40B4-BE49-F238E27FC236}">
                <a16:creationId xmlns:a16="http://schemas.microsoft.com/office/drawing/2014/main" id="{4F1064F7-AC5E-9049-B591-4EFA5CAD83C4}"/>
              </a:ext>
            </a:extLst>
          </p:cNvPr>
          <p:cNvPicPr>
            <a:picLocks noChangeAspect="1"/>
          </p:cNvPicPr>
          <p:nvPr/>
        </p:nvPicPr>
        <p:blipFill>
          <a:blip r:embed="rId2"/>
          <a:stretch>
            <a:fillRect/>
          </a:stretch>
        </p:blipFill>
        <p:spPr>
          <a:xfrm>
            <a:off x="1147916" y="1235868"/>
            <a:ext cx="9896167" cy="4386263"/>
          </a:xfrm>
          <a:prstGeom prst="rect">
            <a:avLst/>
          </a:prstGeom>
        </p:spPr>
      </p:pic>
    </p:spTree>
    <p:extLst>
      <p:ext uri="{BB962C8B-B14F-4D97-AF65-F5344CB8AC3E}">
        <p14:creationId xmlns:p14="http://schemas.microsoft.com/office/powerpoint/2010/main" val="2820606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B6D861F1-F386-4A7D-A4BF-3BEB82DEBA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a:extLst>
              <a:ext uri="{FF2B5EF4-FFF2-40B4-BE49-F238E27FC236}">
                <a16:creationId xmlns:a16="http://schemas.microsoft.com/office/drawing/2014/main" id="{D612A830-95EC-7E4D-BB6D-71FEBCA01DDE}"/>
              </a:ext>
            </a:extLst>
          </p:cNvPr>
          <p:cNvSpPr/>
          <p:nvPr/>
        </p:nvSpPr>
        <p:spPr>
          <a:xfrm>
            <a:off x="1104900" y="1333399"/>
            <a:ext cx="5150427" cy="704088"/>
          </a:xfrm>
          <a:prstGeom prst="rect">
            <a:avLst/>
          </a:prstGeom>
        </p:spPr>
        <p:txBody>
          <a:bodyPr vert="horz" lIns="91440" tIns="45720" rIns="91440" bIns="45720" rtlCol="0">
            <a:noAutofit/>
          </a:bodyPr>
          <a:lstStyle/>
          <a:p>
            <a:pPr>
              <a:lnSpc>
                <a:spcPct val="150000"/>
              </a:lnSpc>
              <a:spcAft>
                <a:spcPts val="600"/>
              </a:spcAft>
            </a:pPr>
            <a:r>
              <a:rPr lang="en-US" altLang="zh-CN" sz="2800" b="1" dirty="0">
                <a:latin typeface="Heiti SC Medium" pitchFamily="2" charset="-128"/>
                <a:ea typeface="Heiti SC Medium" pitchFamily="2" charset="-128"/>
              </a:rPr>
              <a:t>4</a:t>
            </a:r>
            <a:r>
              <a:rPr lang="zh-CN" altLang="en-US" sz="2800" b="1" dirty="0">
                <a:latin typeface="Heiti SC Medium" pitchFamily="2" charset="-128"/>
                <a:ea typeface="Heiti SC Medium" pitchFamily="2" charset="-128"/>
              </a:rPr>
              <a:t>）用户特征及行为分析</a:t>
            </a:r>
            <a:endParaRPr lang="en-US" altLang="zh-CN" sz="2400" b="1" dirty="0">
              <a:latin typeface="Heiti SC Medium" pitchFamily="2" charset="-128"/>
              <a:ea typeface="Heiti SC Medium" pitchFamily="2" charset="-128"/>
            </a:endParaRPr>
          </a:p>
        </p:txBody>
      </p:sp>
      <p:sp>
        <p:nvSpPr>
          <p:cNvPr id="8" name="矩形 7">
            <a:extLst>
              <a:ext uri="{FF2B5EF4-FFF2-40B4-BE49-F238E27FC236}">
                <a16:creationId xmlns:a16="http://schemas.microsoft.com/office/drawing/2014/main" id="{36306E0B-16F6-A649-A59B-1A91603010E8}"/>
              </a:ext>
            </a:extLst>
          </p:cNvPr>
          <p:cNvSpPr/>
          <p:nvPr/>
        </p:nvSpPr>
        <p:spPr>
          <a:xfrm>
            <a:off x="1292271" y="2038089"/>
            <a:ext cx="10114603" cy="1113510"/>
          </a:xfrm>
          <a:prstGeom prst="rect">
            <a:avLst/>
          </a:prstGeom>
        </p:spPr>
        <p:txBody>
          <a:bodyPr wrap="square">
            <a:spAutoFit/>
          </a:bodyPr>
          <a:lstStyle/>
          <a:p>
            <a:pPr>
              <a:lnSpc>
                <a:spcPct val="150000"/>
              </a:lnSpc>
            </a:pPr>
            <a:r>
              <a:rPr lang="zh-CN" altLang="en-US" sz="2400" dirty="0">
                <a:latin typeface="Heiti SC Medium" pitchFamily="2" charset="-128"/>
                <a:ea typeface="Heiti SC Medium" pitchFamily="2" charset="-128"/>
              </a:rPr>
              <a:t>用户特征分析就是分析用户的付费点和什么样的内容可以占用用户更多的时间，通俗说就是知道用户是什么样的人，需要什么、喜欢什么。</a:t>
            </a:r>
            <a:endParaRPr lang="zh-CN" altLang="en-US" sz="2800" dirty="0">
              <a:latin typeface="Heiti SC Medium" pitchFamily="2" charset="-128"/>
              <a:ea typeface="Heiti SC Medium" pitchFamily="2" charset="-128"/>
            </a:endParaRPr>
          </a:p>
        </p:txBody>
      </p:sp>
    </p:spTree>
    <p:extLst>
      <p:ext uri="{BB962C8B-B14F-4D97-AF65-F5344CB8AC3E}">
        <p14:creationId xmlns:p14="http://schemas.microsoft.com/office/powerpoint/2010/main" val="586992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a:extLst>
              <a:ext uri="{FF2B5EF4-FFF2-40B4-BE49-F238E27FC236}">
                <a16:creationId xmlns:a16="http://schemas.microsoft.com/office/drawing/2014/main" id="{D7F45A31-309B-8440-961A-4B662D46FD06}"/>
              </a:ext>
            </a:extLst>
          </p:cNvPr>
          <p:cNvSpPr/>
          <p:nvPr/>
        </p:nvSpPr>
        <p:spPr>
          <a:xfrm>
            <a:off x="4475724" y="1000131"/>
            <a:ext cx="3925326" cy="637419"/>
          </a:xfrm>
          <a:prstGeom prst="rect">
            <a:avLst/>
          </a:prstGeom>
        </p:spPr>
        <p:txBody>
          <a:bodyPr wrap="square">
            <a:spAutoFit/>
          </a:bodyPr>
          <a:lstStyle/>
          <a:p>
            <a:pPr>
              <a:lnSpc>
                <a:spcPct val="150000"/>
              </a:lnSpc>
              <a:spcAft>
                <a:spcPts val="600"/>
              </a:spcAft>
            </a:pPr>
            <a:r>
              <a:rPr lang="zh-CN" altLang="en-US" sz="2800" b="1" dirty="0">
                <a:latin typeface="Heiti SC Medium" pitchFamily="2" charset="-128"/>
                <a:ea typeface="Heiti SC Medium" pitchFamily="2" charset="-128"/>
              </a:rPr>
              <a:t>用户特征操作逻辑</a:t>
            </a:r>
            <a:endParaRPr lang="zh-CN" altLang="zh-CN" sz="2800" dirty="0">
              <a:latin typeface="Heiti SC Medium" pitchFamily="2" charset="-128"/>
              <a:ea typeface="Heiti SC Medium" pitchFamily="2" charset="-128"/>
            </a:endParaRPr>
          </a:p>
        </p:txBody>
      </p:sp>
      <p:pic>
        <p:nvPicPr>
          <p:cNvPr id="4" name="图片 3" descr="图片包含 游戏机&#10;&#10;描述已自动生成">
            <a:extLst>
              <a:ext uri="{FF2B5EF4-FFF2-40B4-BE49-F238E27FC236}">
                <a16:creationId xmlns:a16="http://schemas.microsoft.com/office/drawing/2014/main" id="{C6580BFF-989D-1945-B839-402BAEC6F4F3}"/>
              </a:ext>
            </a:extLst>
          </p:cNvPr>
          <p:cNvPicPr>
            <a:picLocks noChangeAspect="1"/>
          </p:cNvPicPr>
          <p:nvPr/>
        </p:nvPicPr>
        <p:blipFill>
          <a:blip r:embed="rId2"/>
          <a:stretch>
            <a:fillRect/>
          </a:stretch>
        </p:blipFill>
        <p:spPr>
          <a:xfrm>
            <a:off x="2101337" y="2654305"/>
            <a:ext cx="8445500" cy="1841500"/>
          </a:xfrm>
          <a:prstGeom prst="rect">
            <a:avLst/>
          </a:prstGeom>
        </p:spPr>
      </p:pic>
    </p:spTree>
    <p:extLst>
      <p:ext uri="{BB962C8B-B14F-4D97-AF65-F5344CB8AC3E}">
        <p14:creationId xmlns:p14="http://schemas.microsoft.com/office/powerpoint/2010/main" val="4242498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0">
            <a:extLst>
              <a:ext uri="{FF2B5EF4-FFF2-40B4-BE49-F238E27FC236}">
                <a16:creationId xmlns:a16="http://schemas.microsoft.com/office/drawing/2014/main" id="{CBB2B1F0-0DD6-4744-9A46-7A344FB48E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矩形 1">
            <a:extLst>
              <a:ext uri="{FF2B5EF4-FFF2-40B4-BE49-F238E27FC236}">
                <a16:creationId xmlns:a16="http://schemas.microsoft.com/office/drawing/2014/main" id="{AB3F881F-49DC-824A-BCFC-C0A0E815CC80}"/>
              </a:ext>
            </a:extLst>
          </p:cNvPr>
          <p:cNvSpPr/>
          <p:nvPr/>
        </p:nvSpPr>
        <p:spPr>
          <a:xfrm>
            <a:off x="841248" y="1181608"/>
            <a:ext cx="3696885" cy="1231987"/>
          </a:xfrm>
          <a:prstGeom prst="rect">
            <a:avLst/>
          </a:prstGeom>
        </p:spPr>
        <p:txBody>
          <a:bodyPr vert="horz" lIns="91440" tIns="45720" rIns="91440" bIns="45720" rtlCol="0" anchor="b">
            <a:normAutofit/>
          </a:bodyPr>
          <a:lstStyle/>
          <a:p>
            <a:pPr lvl="0">
              <a:lnSpc>
                <a:spcPct val="90000"/>
              </a:lnSpc>
              <a:spcBef>
                <a:spcPct val="0"/>
              </a:spcBef>
              <a:spcAft>
                <a:spcPts val="600"/>
              </a:spcAft>
            </a:pPr>
            <a:r>
              <a:rPr lang="zh-CN" altLang="en-US" sz="4800" b="1" kern="1200" dirty="0">
                <a:solidFill>
                  <a:schemeClr val="tx1"/>
                </a:solidFill>
                <a:latin typeface="+mj-lt"/>
                <a:ea typeface="+mj-ea"/>
                <a:cs typeface="+mj-cs"/>
              </a:rPr>
              <a:t>课程目标</a:t>
            </a:r>
          </a:p>
        </p:txBody>
      </p:sp>
      <p:sp>
        <p:nvSpPr>
          <p:cNvPr id="48" name="Rectangle 42">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2899927"/>
            <a:ext cx="10451592"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9" name="Rectangle 44">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2776031"/>
            <a:ext cx="1873457"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矩形 2">
            <a:extLst>
              <a:ext uri="{FF2B5EF4-FFF2-40B4-BE49-F238E27FC236}">
                <a16:creationId xmlns:a16="http://schemas.microsoft.com/office/drawing/2014/main" id="{F0AF388B-8847-7F4E-8F69-A81F85F81F11}"/>
              </a:ext>
            </a:extLst>
          </p:cNvPr>
          <p:cNvSpPr/>
          <p:nvPr/>
        </p:nvSpPr>
        <p:spPr>
          <a:xfrm>
            <a:off x="841248" y="3252603"/>
            <a:ext cx="10509504" cy="2905686"/>
          </a:xfrm>
          <a:prstGeom prst="rect">
            <a:avLst/>
          </a:prstGeom>
        </p:spPr>
        <p:txBody>
          <a:bodyPr vert="horz" lIns="91440" tIns="45720" rIns="91440" bIns="45720" rtlCol="0">
            <a:normAutofit/>
          </a:bodyPr>
          <a:lstStyle/>
          <a:p>
            <a:pPr lvl="0">
              <a:lnSpc>
                <a:spcPct val="90000"/>
              </a:lnSpc>
              <a:spcAft>
                <a:spcPts val="600"/>
              </a:spcAft>
            </a:pPr>
            <a:r>
              <a:rPr lang="zh-CN" altLang="en-US" sz="2000" b="1" dirty="0">
                <a:sym typeface="+mn-ea"/>
              </a:rPr>
              <a:t>教学目标：</a:t>
            </a:r>
            <a:endParaRPr lang="en-US" altLang="zh-CN" sz="2000" dirty="0">
              <a:sym typeface="+mn-ea"/>
            </a:endParaRPr>
          </a:p>
          <a:p>
            <a:pPr lvl="0" indent="-228600">
              <a:lnSpc>
                <a:spcPct val="90000"/>
              </a:lnSpc>
              <a:spcAft>
                <a:spcPts val="600"/>
              </a:spcAft>
              <a:buFont typeface="Arial" panose="020B0604020202020204" pitchFamily="34" charset="0"/>
              <a:buChar char="•"/>
            </a:pPr>
            <a:r>
              <a:rPr lang="zh-CN" altLang="en-US" sz="2000" dirty="0">
                <a:sym typeface="+mn-ea"/>
              </a:rPr>
              <a:t>了解高价值用户研究对</a:t>
            </a:r>
            <a:r>
              <a:rPr lang="en-US" altLang="zh-CN" sz="2000" dirty="0">
                <a:sym typeface="+mn-ea"/>
              </a:rPr>
              <a:t>UI</a:t>
            </a:r>
            <a:r>
              <a:rPr lang="zh-CN" altLang="en-US" sz="2000" dirty="0">
                <a:sym typeface="+mn-ea"/>
              </a:rPr>
              <a:t>界面设计的重要性，掌握高价值用户研究的方法及工作流程。</a:t>
            </a:r>
            <a:endParaRPr lang="en-US" altLang="zh-CN" sz="2000" dirty="0">
              <a:sym typeface="+mn-ea"/>
            </a:endParaRPr>
          </a:p>
          <a:p>
            <a:pPr lvl="0" indent="-228600">
              <a:lnSpc>
                <a:spcPct val="90000"/>
              </a:lnSpc>
              <a:spcAft>
                <a:spcPts val="600"/>
              </a:spcAft>
              <a:buFont typeface="Arial" panose="020B0604020202020204" pitchFamily="34" charset="0"/>
              <a:buChar char="•"/>
            </a:pPr>
            <a:endParaRPr lang="en-US" altLang="zh-CN" sz="2000" dirty="0"/>
          </a:p>
          <a:p>
            <a:pPr lvl="0">
              <a:lnSpc>
                <a:spcPct val="90000"/>
              </a:lnSpc>
              <a:spcAft>
                <a:spcPts val="600"/>
              </a:spcAft>
            </a:pPr>
            <a:r>
              <a:rPr lang="zh-CN" altLang="en-US" sz="2000" b="1" dirty="0">
                <a:sym typeface="+mn-ea"/>
              </a:rPr>
              <a:t>教学重点：</a:t>
            </a:r>
            <a:endParaRPr lang="en-US" altLang="zh-CN" sz="2000" dirty="0">
              <a:sym typeface="+mn-ea"/>
            </a:endParaRPr>
          </a:p>
          <a:p>
            <a:pPr lvl="0" indent="-228600">
              <a:lnSpc>
                <a:spcPct val="90000"/>
              </a:lnSpc>
              <a:spcAft>
                <a:spcPts val="600"/>
              </a:spcAft>
              <a:buFont typeface="Arial" panose="020B0604020202020204" pitchFamily="34" charset="0"/>
              <a:buChar char="•"/>
            </a:pPr>
            <a:r>
              <a:rPr lang="zh-CN" altLang="en-US" sz="2000" dirty="0">
                <a:sym typeface="+mn-ea"/>
              </a:rPr>
              <a:t>掌握高价值用户研究流程。</a:t>
            </a:r>
            <a:endParaRPr lang="en-US" altLang="zh-CN" sz="2000" dirty="0"/>
          </a:p>
          <a:p>
            <a:pPr marL="228600" lvl="0" indent="-228600">
              <a:lnSpc>
                <a:spcPct val="90000"/>
              </a:lnSpc>
              <a:spcAft>
                <a:spcPts val="600"/>
              </a:spcAft>
              <a:buFont typeface="Arial" panose="020B0604020202020204" pitchFamily="34" charset="0"/>
              <a:buChar char="•"/>
            </a:pPr>
            <a:endParaRPr lang="en-US" altLang="zh-CN" sz="2000" dirty="0"/>
          </a:p>
          <a:p>
            <a:pPr lvl="0">
              <a:lnSpc>
                <a:spcPct val="90000"/>
              </a:lnSpc>
              <a:spcAft>
                <a:spcPts val="600"/>
              </a:spcAft>
            </a:pPr>
            <a:r>
              <a:rPr lang="zh-CN" altLang="en-US" sz="2000" b="1" dirty="0">
                <a:sym typeface="+mn-ea"/>
              </a:rPr>
              <a:t>教学难点：</a:t>
            </a:r>
            <a:endParaRPr lang="en-US" altLang="zh-CN" sz="2000" dirty="0">
              <a:sym typeface="+mn-ea"/>
            </a:endParaRPr>
          </a:p>
          <a:p>
            <a:pPr lvl="0" indent="-228600">
              <a:lnSpc>
                <a:spcPct val="90000"/>
              </a:lnSpc>
              <a:spcAft>
                <a:spcPts val="600"/>
              </a:spcAft>
              <a:buFont typeface="Arial" panose="020B0604020202020204" pitchFamily="34" charset="0"/>
              <a:buChar char="•"/>
            </a:pPr>
            <a:r>
              <a:rPr lang="zh-CN" altLang="en-US" sz="2000" dirty="0"/>
              <a:t>定性分析与定量分析方法掌握。</a:t>
            </a:r>
          </a:p>
        </p:txBody>
      </p:sp>
    </p:spTree>
    <p:extLst>
      <p:ext uri="{BB962C8B-B14F-4D97-AF65-F5344CB8AC3E}">
        <p14:creationId xmlns:p14="http://schemas.microsoft.com/office/powerpoint/2010/main" val="2423850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a:extLst>
              <a:ext uri="{FF2B5EF4-FFF2-40B4-BE49-F238E27FC236}">
                <a16:creationId xmlns:a16="http://schemas.microsoft.com/office/drawing/2014/main" id="{D7F45A31-309B-8440-961A-4B662D46FD06}"/>
              </a:ext>
            </a:extLst>
          </p:cNvPr>
          <p:cNvSpPr/>
          <p:nvPr/>
        </p:nvSpPr>
        <p:spPr>
          <a:xfrm>
            <a:off x="4394966" y="1008443"/>
            <a:ext cx="3439038" cy="559512"/>
          </a:xfrm>
          <a:prstGeom prst="rect">
            <a:avLst/>
          </a:prstGeom>
        </p:spPr>
        <p:txBody>
          <a:bodyPr wrap="square">
            <a:spAutoFit/>
          </a:bodyPr>
          <a:lstStyle/>
          <a:p>
            <a:pPr>
              <a:lnSpc>
                <a:spcPct val="150000"/>
              </a:lnSpc>
              <a:spcAft>
                <a:spcPts val="600"/>
              </a:spcAft>
            </a:pPr>
            <a:r>
              <a:rPr lang="zh-CN" altLang="en-US" sz="2400" b="1" dirty="0">
                <a:latin typeface="Heiti SC Medium" pitchFamily="2" charset="-128"/>
                <a:ea typeface="Heiti SC Medium" pitchFamily="2" charset="-128"/>
              </a:rPr>
              <a:t>重点分析包括以下几点：</a:t>
            </a:r>
            <a:endParaRPr lang="zh-CN" altLang="zh-CN" sz="2400" dirty="0">
              <a:latin typeface="Heiti SC Medium" pitchFamily="2" charset="-128"/>
              <a:ea typeface="Heiti SC Medium" pitchFamily="2" charset="-128"/>
            </a:endParaRPr>
          </a:p>
        </p:txBody>
      </p:sp>
      <p:pic>
        <p:nvPicPr>
          <p:cNvPr id="3" name="图片 2" descr="图片包含 游戏机, 画&#10;&#10;描述已自动生成">
            <a:extLst>
              <a:ext uri="{FF2B5EF4-FFF2-40B4-BE49-F238E27FC236}">
                <a16:creationId xmlns:a16="http://schemas.microsoft.com/office/drawing/2014/main" id="{7802A828-6189-4C4D-B205-7530BE1399BD}"/>
              </a:ext>
            </a:extLst>
          </p:cNvPr>
          <p:cNvPicPr>
            <a:picLocks noChangeAspect="1"/>
          </p:cNvPicPr>
          <p:nvPr/>
        </p:nvPicPr>
        <p:blipFill>
          <a:blip r:embed="rId2"/>
          <a:stretch>
            <a:fillRect/>
          </a:stretch>
        </p:blipFill>
        <p:spPr>
          <a:xfrm>
            <a:off x="1659960" y="2232262"/>
            <a:ext cx="8909050" cy="2393476"/>
          </a:xfrm>
          <a:prstGeom prst="rect">
            <a:avLst/>
          </a:prstGeom>
        </p:spPr>
      </p:pic>
    </p:spTree>
    <p:extLst>
      <p:ext uri="{BB962C8B-B14F-4D97-AF65-F5344CB8AC3E}">
        <p14:creationId xmlns:p14="http://schemas.microsoft.com/office/powerpoint/2010/main" val="2490538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矩形 2">
            <a:extLst>
              <a:ext uri="{FF2B5EF4-FFF2-40B4-BE49-F238E27FC236}">
                <a16:creationId xmlns:a16="http://schemas.microsoft.com/office/drawing/2014/main" id="{6FA38A22-32B8-4448-873C-A408FD03CE6A}"/>
              </a:ext>
            </a:extLst>
          </p:cNvPr>
          <p:cNvSpPr/>
          <p:nvPr/>
        </p:nvSpPr>
        <p:spPr>
          <a:xfrm>
            <a:off x="535816" y="2613800"/>
            <a:ext cx="2269625" cy="751405"/>
          </a:xfrm>
          <a:prstGeom prst="rect">
            <a:avLst/>
          </a:prstGeom>
        </p:spPr>
        <p:txBody>
          <a:bodyPr vert="horz" lIns="91440" tIns="45720" rIns="91440" bIns="45720" rtlCol="0" anchor="ctr">
            <a:normAutofit/>
          </a:bodyPr>
          <a:lstStyle/>
          <a:p>
            <a:pPr>
              <a:lnSpc>
                <a:spcPct val="90000"/>
              </a:lnSpc>
              <a:spcBef>
                <a:spcPct val="0"/>
              </a:spcBef>
              <a:spcAft>
                <a:spcPts val="600"/>
              </a:spcAft>
            </a:pPr>
            <a:r>
              <a:rPr lang="zh-CN" altLang="en-US" sz="3200" b="1" kern="1200" dirty="0">
                <a:solidFill>
                  <a:schemeClr val="tx1"/>
                </a:solidFill>
                <a:latin typeface="+mj-lt"/>
                <a:ea typeface="+mj-ea"/>
                <a:cs typeface="+mj-cs"/>
              </a:rPr>
              <a:t>课程小结</a:t>
            </a:r>
            <a:endParaRPr lang="en-US" altLang="zh-CN" sz="3200" b="1" kern="1200" dirty="0">
              <a:solidFill>
                <a:schemeClr val="tx1"/>
              </a:solidFill>
              <a:effectLst/>
              <a:latin typeface="+mj-lt"/>
              <a:ea typeface="+mj-ea"/>
              <a:cs typeface="+mj-cs"/>
            </a:endParaRPr>
          </a:p>
        </p:txBody>
      </p:sp>
      <p:sp>
        <p:nvSpPr>
          <p:cNvPr id="19" name="Rectangle 18">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矩形 1">
            <a:extLst>
              <a:ext uri="{FF2B5EF4-FFF2-40B4-BE49-F238E27FC236}">
                <a16:creationId xmlns:a16="http://schemas.microsoft.com/office/drawing/2014/main" id="{4F8F095B-5B6D-4B48-8BBB-BEF6AF1DBA4E}"/>
              </a:ext>
            </a:extLst>
          </p:cNvPr>
          <p:cNvSpPr/>
          <p:nvPr/>
        </p:nvSpPr>
        <p:spPr>
          <a:xfrm>
            <a:off x="3086822" y="1913350"/>
            <a:ext cx="3460766" cy="778675"/>
          </a:xfrm>
          <a:prstGeom prst="rect">
            <a:avLst/>
          </a:prstGeom>
        </p:spPr>
        <p:txBody>
          <a:bodyPr wrap="square">
            <a:spAutoFit/>
          </a:bodyPr>
          <a:lstStyle/>
          <a:p>
            <a:pPr marL="114300">
              <a:lnSpc>
                <a:spcPct val="90000"/>
              </a:lnSpc>
              <a:spcAft>
                <a:spcPts val="600"/>
              </a:spcAft>
            </a:pPr>
            <a:r>
              <a:rPr kumimoji="1" lang="en-US" altLang="zh-CN" sz="2400" b="1" dirty="0">
                <a:latin typeface="Heiti SC Medium" pitchFamily="2" charset="-128"/>
                <a:ea typeface="Heiti SC Medium" pitchFamily="2" charset="-128"/>
              </a:rPr>
              <a:t>1.</a:t>
            </a:r>
            <a:r>
              <a:rPr kumimoji="1" lang="zh-CN" altLang="en-US" sz="2400" b="1" dirty="0">
                <a:latin typeface="Heiti SC Medium" pitchFamily="2" charset="-128"/>
                <a:ea typeface="Heiti SC Medium" pitchFamily="2" charset="-128"/>
              </a:rPr>
              <a:t>研究高价值用户目的</a:t>
            </a:r>
            <a:endParaRPr kumimoji="1" lang="en-US" altLang="zh-CN" sz="2400" b="1" dirty="0">
              <a:latin typeface="Heiti SC Medium" pitchFamily="2" charset="-128"/>
              <a:ea typeface="Heiti SC Medium" pitchFamily="2" charset="-128"/>
            </a:endParaRPr>
          </a:p>
          <a:p>
            <a:pPr marL="114300">
              <a:lnSpc>
                <a:spcPct val="90000"/>
              </a:lnSpc>
              <a:spcAft>
                <a:spcPts val="600"/>
              </a:spcAft>
            </a:pPr>
            <a:endParaRPr kumimoji="1" lang="en-US" altLang="zh-CN" sz="2000" b="1" dirty="0">
              <a:latin typeface="Heiti SC Medium" pitchFamily="2" charset="-128"/>
              <a:ea typeface="Heiti SC Medium" pitchFamily="2" charset="-128"/>
            </a:endParaRPr>
          </a:p>
        </p:txBody>
      </p:sp>
      <p:sp>
        <p:nvSpPr>
          <p:cNvPr id="14" name="矩形 13">
            <a:extLst>
              <a:ext uri="{FF2B5EF4-FFF2-40B4-BE49-F238E27FC236}">
                <a16:creationId xmlns:a16="http://schemas.microsoft.com/office/drawing/2014/main" id="{4DB0435F-8752-594F-ABE0-DDDAA611059E}"/>
              </a:ext>
            </a:extLst>
          </p:cNvPr>
          <p:cNvSpPr/>
          <p:nvPr/>
        </p:nvSpPr>
        <p:spPr>
          <a:xfrm>
            <a:off x="7156799" y="1913350"/>
            <a:ext cx="3460766" cy="424732"/>
          </a:xfrm>
          <a:prstGeom prst="rect">
            <a:avLst/>
          </a:prstGeom>
        </p:spPr>
        <p:txBody>
          <a:bodyPr wrap="square">
            <a:spAutoFit/>
          </a:bodyPr>
          <a:lstStyle/>
          <a:p>
            <a:pPr marL="114300">
              <a:lnSpc>
                <a:spcPct val="90000"/>
              </a:lnSpc>
              <a:spcAft>
                <a:spcPts val="600"/>
              </a:spcAft>
            </a:pPr>
            <a:r>
              <a:rPr kumimoji="1" lang="en-US" altLang="zh-CN" sz="2400" b="1" dirty="0">
                <a:latin typeface="Heiti SC Medium" pitchFamily="2" charset="-128"/>
                <a:ea typeface="Heiti SC Medium" pitchFamily="2" charset="-128"/>
              </a:rPr>
              <a:t>2.</a:t>
            </a:r>
            <a:r>
              <a:rPr kumimoji="1" lang="zh-CN" altLang="en-US" sz="2400" b="1" dirty="0">
                <a:latin typeface="Heiti SC Medium" pitchFamily="2" charset="-128"/>
                <a:ea typeface="Heiti SC Medium" pitchFamily="2" charset="-128"/>
              </a:rPr>
              <a:t>高价值用户研究流程</a:t>
            </a:r>
            <a:endParaRPr kumimoji="1" lang="en-US" altLang="zh-CN" sz="2000" b="1" dirty="0">
              <a:latin typeface="Heiti SC Medium" pitchFamily="2" charset="-128"/>
              <a:ea typeface="Heiti SC Medium" pitchFamily="2" charset="-128"/>
            </a:endParaRPr>
          </a:p>
        </p:txBody>
      </p:sp>
      <p:sp>
        <p:nvSpPr>
          <p:cNvPr id="16" name="矩形 15">
            <a:extLst>
              <a:ext uri="{FF2B5EF4-FFF2-40B4-BE49-F238E27FC236}">
                <a16:creationId xmlns:a16="http://schemas.microsoft.com/office/drawing/2014/main" id="{207D4BE2-2C83-E34D-868C-68161945CAEA}"/>
              </a:ext>
            </a:extLst>
          </p:cNvPr>
          <p:cNvSpPr/>
          <p:nvPr/>
        </p:nvSpPr>
        <p:spPr>
          <a:xfrm>
            <a:off x="3214838" y="2438254"/>
            <a:ext cx="3460766" cy="1405000"/>
          </a:xfrm>
          <a:prstGeom prst="rect">
            <a:avLst/>
          </a:prstGeom>
        </p:spPr>
        <p:txBody>
          <a:bodyPr wrap="square">
            <a:spAutoFit/>
          </a:bodyPr>
          <a:lstStyle/>
          <a:p>
            <a:pPr>
              <a:lnSpc>
                <a:spcPct val="150000"/>
              </a:lnSpc>
            </a:pPr>
            <a:r>
              <a:rPr lang="en-US" altLang="zh-CN" sz="2000" dirty="0">
                <a:latin typeface="Heiti SC Medium" pitchFamily="2" charset="-128"/>
                <a:ea typeface="Heiti SC Medium" pitchFamily="2" charset="-128"/>
              </a:rPr>
              <a:t>1</a:t>
            </a:r>
            <a:r>
              <a:rPr lang="zh-CN" altLang="en-US" sz="2000" dirty="0">
                <a:latin typeface="Heiti SC Medium" pitchFamily="2" charset="-128"/>
                <a:ea typeface="Heiti SC Medium" pitchFamily="2" charset="-128"/>
              </a:rPr>
              <a:t>）用户需求之间的矛盾</a:t>
            </a:r>
            <a:endParaRPr lang="en-US" altLang="zh-CN" sz="2000" dirty="0">
              <a:latin typeface="Heiti SC Medium" pitchFamily="2" charset="-128"/>
              <a:ea typeface="Heiti SC Medium" pitchFamily="2" charset="-128"/>
            </a:endParaRPr>
          </a:p>
          <a:p>
            <a:pPr>
              <a:lnSpc>
                <a:spcPct val="150000"/>
              </a:lnSpc>
            </a:pPr>
            <a:r>
              <a:rPr lang="en-US" altLang="zh-CN" sz="2000" dirty="0">
                <a:latin typeface="Heiti SC Medium" pitchFamily="2" charset="-128"/>
                <a:ea typeface="Heiti SC Medium" pitchFamily="2" charset="-128"/>
              </a:rPr>
              <a:t>2</a:t>
            </a:r>
            <a:r>
              <a:rPr lang="zh-CN" altLang="en-US" sz="2000" dirty="0">
                <a:latin typeface="Heiti SC Medium" pitchFamily="2" charset="-128"/>
                <a:ea typeface="Heiti SC Medium" pitchFamily="2" charset="-128"/>
              </a:rPr>
              <a:t>）资源有限</a:t>
            </a:r>
            <a:endParaRPr lang="en-US" altLang="zh-CN" sz="2000" dirty="0">
              <a:latin typeface="Heiti SC Medium" pitchFamily="2" charset="-128"/>
              <a:ea typeface="Heiti SC Medium" pitchFamily="2" charset="-128"/>
            </a:endParaRPr>
          </a:p>
          <a:p>
            <a:pPr>
              <a:lnSpc>
                <a:spcPct val="150000"/>
              </a:lnSpc>
            </a:pPr>
            <a:r>
              <a:rPr lang="en-US" altLang="zh-CN" sz="2000" dirty="0">
                <a:latin typeface="Heiti SC Medium" pitchFamily="2" charset="-128"/>
                <a:ea typeface="Heiti SC Medium" pitchFamily="2" charset="-128"/>
              </a:rPr>
              <a:t>3</a:t>
            </a:r>
            <a:r>
              <a:rPr lang="zh-CN" altLang="en-US" sz="2000" dirty="0">
                <a:latin typeface="Heiti SC Medium" pitchFamily="2" charset="-128"/>
                <a:ea typeface="Heiti SC Medium" pitchFamily="2" charset="-128"/>
              </a:rPr>
              <a:t>）有利于产品战略规划</a:t>
            </a:r>
            <a:endParaRPr lang="en-US" altLang="zh-CN" sz="2000" dirty="0">
              <a:latin typeface="Heiti SC Medium" pitchFamily="2" charset="-128"/>
              <a:ea typeface="Heiti SC Medium" pitchFamily="2" charset="-128"/>
            </a:endParaRPr>
          </a:p>
        </p:txBody>
      </p:sp>
      <p:sp>
        <p:nvSpPr>
          <p:cNvPr id="9" name="矩形 8">
            <a:extLst>
              <a:ext uri="{FF2B5EF4-FFF2-40B4-BE49-F238E27FC236}">
                <a16:creationId xmlns:a16="http://schemas.microsoft.com/office/drawing/2014/main" id="{6E88759C-29F1-7F40-9BC5-F34F5CFC7BF2}"/>
              </a:ext>
            </a:extLst>
          </p:cNvPr>
          <p:cNvSpPr/>
          <p:nvPr/>
        </p:nvSpPr>
        <p:spPr>
          <a:xfrm>
            <a:off x="7260874" y="2456897"/>
            <a:ext cx="6096000" cy="2097497"/>
          </a:xfrm>
          <a:prstGeom prst="rect">
            <a:avLst/>
          </a:prstGeom>
        </p:spPr>
        <p:txBody>
          <a:bodyPr>
            <a:spAutoFit/>
          </a:bodyPr>
          <a:lstStyle/>
          <a:p>
            <a:pPr>
              <a:lnSpc>
                <a:spcPct val="150000"/>
              </a:lnSpc>
              <a:spcAft>
                <a:spcPts val="600"/>
              </a:spcAft>
            </a:pPr>
            <a:r>
              <a:rPr lang="en-US" altLang="zh-CN" sz="2000" dirty="0">
                <a:latin typeface="Heiti SC Medium" pitchFamily="2" charset="-128"/>
                <a:ea typeface="Heiti SC Medium" pitchFamily="2" charset="-128"/>
              </a:rPr>
              <a:t>1</a:t>
            </a:r>
            <a:r>
              <a:rPr lang="zh-CN" altLang="en-US" sz="2000" dirty="0">
                <a:latin typeface="Heiti SC Medium" pitchFamily="2" charset="-128"/>
                <a:ea typeface="Heiti SC Medium" pitchFamily="2" charset="-128"/>
              </a:rPr>
              <a:t>）确定高价值用户</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2</a:t>
            </a:r>
            <a:r>
              <a:rPr lang="zh-CN" altLang="en-US" sz="2000" dirty="0">
                <a:latin typeface="Heiti SC Medium" pitchFamily="2" charset="-128"/>
                <a:ea typeface="Heiti SC Medium" pitchFamily="2" charset="-128"/>
              </a:rPr>
              <a:t>）定性分析</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3</a:t>
            </a:r>
            <a:r>
              <a:rPr lang="zh-CN" altLang="en-US" sz="2000" dirty="0">
                <a:latin typeface="Heiti SC Medium" pitchFamily="2" charset="-128"/>
                <a:ea typeface="Heiti SC Medium" pitchFamily="2" charset="-128"/>
              </a:rPr>
              <a:t>）定量分析</a:t>
            </a:r>
            <a:endParaRPr lang="en-US" altLang="zh-CN" sz="2000" dirty="0">
              <a:latin typeface="Heiti SC Medium" pitchFamily="2" charset="-128"/>
              <a:ea typeface="Heiti SC Medium" pitchFamily="2" charset="-128"/>
            </a:endParaRPr>
          </a:p>
          <a:p>
            <a:pPr>
              <a:lnSpc>
                <a:spcPct val="150000"/>
              </a:lnSpc>
              <a:spcAft>
                <a:spcPts val="600"/>
              </a:spcAft>
            </a:pPr>
            <a:r>
              <a:rPr lang="en-US" altLang="zh-CN" sz="2000" dirty="0">
                <a:latin typeface="Heiti SC Medium" pitchFamily="2" charset="-128"/>
                <a:ea typeface="Heiti SC Medium" pitchFamily="2" charset="-128"/>
              </a:rPr>
              <a:t>4</a:t>
            </a:r>
            <a:r>
              <a:rPr lang="zh-CN" altLang="en-US" sz="2000" dirty="0">
                <a:latin typeface="Heiti SC Medium" pitchFamily="2" charset="-128"/>
                <a:ea typeface="Heiti SC Medium" pitchFamily="2" charset="-128"/>
              </a:rPr>
              <a:t>）用户行为分析</a:t>
            </a:r>
            <a:endParaRPr lang="en-US" altLang="zh-CN" sz="2000" dirty="0">
              <a:latin typeface="Heiti SC Medium" pitchFamily="2" charset="-128"/>
              <a:ea typeface="Heiti SC Medium" pitchFamily="2" charset="-128"/>
            </a:endParaRPr>
          </a:p>
        </p:txBody>
      </p:sp>
    </p:spTree>
    <p:extLst>
      <p:ext uri="{BB962C8B-B14F-4D97-AF65-F5344CB8AC3E}">
        <p14:creationId xmlns:p14="http://schemas.microsoft.com/office/powerpoint/2010/main" val="3707594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463EB0A-3D7C-4AA5-BFA5-8EE5B4BA56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a:extLst>
              <a:ext uri="{FF2B5EF4-FFF2-40B4-BE49-F238E27FC236}">
                <a16:creationId xmlns:a16="http://schemas.microsoft.com/office/drawing/2014/main" id="{6CD807D8-2CB9-B044-AF26-C11FB17F84AA}"/>
              </a:ext>
            </a:extLst>
          </p:cNvPr>
          <p:cNvSpPr/>
          <p:nvPr/>
        </p:nvSpPr>
        <p:spPr>
          <a:xfrm>
            <a:off x="1426176" y="1143136"/>
            <a:ext cx="5043216" cy="703462"/>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zh-CN" altLang="en-US" sz="3600" b="1" kern="1200" dirty="0">
                <a:solidFill>
                  <a:schemeClr val="tx1"/>
                </a:solidFill>
                <a:latin typeface="Heiti SC Medium" pitchFamily="2" charset="-128"/>
                <a:ea typeface="Heiti SC Medium" pitchFamily="2" charset="-128"/>
                <a:cs typeface="+mj-cs"/>
              </a:rPr>
              <a:t>高价值用户研究</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a:extLst>
              <a:ext uri="{FF2B5EF4-FFF2-40B4-BE49-F238E27FC236}">
                <a16:creationId xmlns:a16="http://schemas.microsoft.com/office/drawing/2014/main" id="{7945AD00-F967-454D-A4B2-39ABA5C88C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BC5B79-B912-427C-8219-E3E50943F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矩形 1">
            <a:extLst>
              <a:ext uri="{FF2B5EF4-FFF2-40B4-BE49-F238E27FC236}">
                <a16:creationId xmlns:a16="http://schemas.microsoft.com/office/drawing/2014/main" id="{EA0380AB-3613-E348-9D86-153E62D52658}"/>
              </a:ext>
            </a:extLst>
          </p:cNvPr>
          <p:cNvSpPr/>
          <p:nvPr/>
        </p:nvSpPr>
        <p:spPr>
          <a:xfrm>
            <a:off x="1455204" y="2100860"/>
            <a:ext cx="3592650" cy="461665"/>
          </a:xfrm>
          <a:prstGeom prst="rect">
            <a:avLst/>
          </a:prstGeom>
        </p:spPr>
        <p:txBody>
          <a:bodyPr wrap="none">
            <a:spAutoFit/>
          </a:bodyPr>
          <a:lstStyle/>
          <a:p>
            <a:pPr>
              <a:spcAft>
                <a:spcPts val="600"/>
              </a:spcAft>
            </a:pPr>
            <a:r>
              <a:rPr kumimoji="1" lang="en-US" altLang="zh-CN" sz="2400" b="1" dirty="0"/>
              <a:t>1.</a:t>
            </a:r>
            <a:r>
              <a:rPr kumimoji="1" lang="zh-CN" altLang="en-US" sz="2400" b="1" dirty="0"/>
              <a:t> 高价值用户研究的背景</a:t>
            </a:r>
            <a:endParaRPr kumimoji="1" lang="en-US" altLang="zh-CN" sz="2400" b="1" dirty="0"/>
          </a:p>
        </p:txBody>
      </p:sp>
      <p:sp>
        <p:nvSpPr>
          <p:cNvPr id="8" name="文本框 7">
            <a:extLst>
              <a:ext uri="{FF2B5EF4-FFF2-40B4-BE49-F238E27FC236}">
                <a16:creationId xmlns:a16="http://schemas.microsoft.com/office/drawing/2014/main" id="{A359C873-FB41-834A-A19B-AA9AC71E01F4}"/>
              </a:ext>
            </a:extLst>
          </p:cNvPr>
          <p:cNvSpPr txBox="1"/>
          <p:nvPr/>
        </p:nvSpPr>
        <p:spPr>
          <a:xfrm>
            <a:off x="1455204" y="2646985"/>
            <a:ext cx="3387466" cy="461665"/>
          </a:xfrm>
          <a:prstGeom prst="rect">
            <a:avLst/>
          </a:prstGeom>
          <a:noFill/>
        </p:spPr>
        <p:txBody>
          <a:bodyPr wrap="none" rtlCol="0">
            <a:spAutoFit/>
          </a:bodyPr>
          <a:lstStyle/>
          <a:p>
            <a:pPr>
              <a:spcAft>
                <a:spcPts val="600"/>
              </a:spcAft>
            </a:pPr>
            <a:r>
              <a:rPr kumimoji="1" lang="en-US" altLang="zh-CN" sz="2400" b="1" dirty="0"/>
              <a:t>2.</a:t>
            </a:r>
            <a:r>
              <a:rPr kumimoji="1" lang="zh-CN" altLang="en-US" sz="2400" b="1" dirty="0"/>
              <a:t> 研究高价值用户目的</a:t>
            </a:r>
            <a:endParaRPr kumimoji="1" lang="en-US" altLang="zh-CN" sz="2400" b="1" dirty="0"/>
          </a:p>
        </p:txBody>
      </p:sp>
      <p:sp>
        <p:nvSpPr>
          <p:cNvPr id="9" name="文本框 8">
            <a:extLst>
              <a:ext uri="{FF2B5EF4-FFF2-40B4-BE49-F238E27FC236}">
                <a16:creationId xmlns:a16="http://schemas.microsoft.com/office/drawing/2014/main" id="{A99D1413-2F83-8B4E-865F-57E231CDE20E}"/>
              </a:ext>
            </a:extLst>
          </p:cNvPr>
          <p:cNvSpPr txBox="1"/>
          <p:nvPr/>
        </p:nvSpPr>
        <p:spPr>
          <a:xfrm>
            <a:off x="1455204" y="3198167"/>
            <a:ext cx="3284874" cy="461665"/>
          </a:xfrm>
          <a:prstGeom prst="rect">
            <a:avLst/>
          </a:prstGeom>
          <a:noFill/>
        </p:spPr>
        <p:txBody>
          <a:bodyPr wrap="none" rtlCol="0">
            <a:spAutoFit/>
          </a:bodyPr>
          <a:lstStyle/>
          <a:p>
            <a:pPr>
              <a:spcAft>
                <a:spcPts val="600"/>
              </a:spcAft>
            </a:pPr>
            <a:r>
              <a:rPr kumimoji="1" lang="en-US" altLang="zh-CN" sz="2400" b="1" dirty="0"/>
              <a:t>3.</a:t>
            </a:r>
            <a:r>
              <a:rPr kumimoji="1" lang="zh-CN" altLang="en-US" sz="2400" b="1" dirty="0"/>
              <a:t> 高价值用户研究流程</a:t>
            </a:r>
            <a:endParaRPr kumimoji="1" lang="en-US" altLang="zh-CN" sz="2400" b="1" dirty="0"/>
          </a:p>
        </p:txBody>
      </p:sp>
    </p:spTree>
    <p:extLst>
      <p:ext uri="{BB962C8B-B14F-4D97-AF65-F5344CB8AC3E}">
        <p14:creationId xmlns:p14="http://schemas.microsoft.com/office/powerpoint/2010/main" val="2692008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463EB0A-3D7C-4AA5-BFA5-8EE5B4BA56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矩形 4">
            <a:extLst>
              <a:ext uri="{FF2B5EF4-FFF2-40B4-BE49-F238E27FC236}">
                <a16:creationId xmlns:a16="http://schemas.microsoft.com/office/drawing/2014/main" id="{6CD807D8-2CB9-B044-AF26-C11FB17F84AA}"/>
              </a:ext>
            </a:extLst>
          </p:cNvPr>
          <p:cNvSpPr/>
          <p:nvPr/>
        </p:nvSpPr>
        <p:spPr>
          <a:xfrm>
            <a:off x="1398854" y="506759"/>
            <a:ext cx="5043216" cy="703462"/>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zh-CN" altLang="en-US" sz="3600" b="1" kern="1200" dirty="0">
                <a:solidFill>
                  <a:schemeClr val="tx1"/>
                </a:solidFill>
                <a:latin typeface="Heiti SC Medium" pitchFamily="2" charset="-128"/>
                <a:ea typeface="Heiti SC Medium" pitchFamily="2" charset="-128"/>
                <a:cs typeface="+mj-cs"/>
              </a:rPr>
              <a:t>背景</a:t>
            </a:r>
            <a:endParaRPr kumimoji="1" lang="en-US" altLang="zh-CN" sz="3600" b="1" kern="1200" dirty="0">
              <a:solidFill>
                <a:schemeClr val="tx1"/>
              </a:solidFill>
              <a:latin typeface="Heiti SC Medium" pitchFamily="2" charset="-128"/>
              <a:ea typeface="Heiti SC Medium" pitchFamily="2" charset="-128"/>
              <a:cs typeface="+mj-cs"/>
            </a:endParaRPr>
          </a:p>
        </p:txBody>
      </p:sp>
      <p:sp>
        <p:nvSpPr>
          <p:cNvPr id="14" name="Rectangle 13">
            <a:extLst>
              <a:ext uri="{FF2B5EF4-FFF2-40B4-BE49-F238E27FC236}">
                <a16:creationId xmlns:a16="http://schemas.microsoft.com/office/drawing/2014/main" id="{7945AD00-F967-454D-A4B2-39ABA5C88C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BC5B79-B912-427C-8219-E3E50943F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a:extLst>
              <a:ext uri="{FF2B5EF4-FFF2-40B4-BE49-F238E27FC236}">
                <a16:creationId xmlns:a16="http://schemas.microsoft.com/office/drawing/2014/main" id="{BE46CC5F-B5C3-EF48-B6C4-9580D3B288DB}"/>
              </a:ext>
            </a:extLst>
          </p:cNvPr>
          <p:cNvSpPr/>
          <p:nvPr/>
        </p:nvSpPr>
        <p:spPr>
          <a:xfrm>
            <a:off x="1398854" y="1316863"/>
            <a:ext cx="9094974" cy="2353721"/>
          </a:xfrm>
          <a:prstGeom prst="rect">
            <a:avLst/>
          </a:prstGeom>
        </p:spPr>
        <p:txBody>
          <a:bodyPr wrap="square">
            <a:spAutoFit/>
          </a:bodyPr>
          <a:lstStyle/>
          <a:p>
            <a:pPr>
              <a:lnSpc>
                <a:spcPct val="150000"/>
              </a:lnSpc>
            </a:pPr>
            <a:r>
              <a:rPr lang="zh-CN" altLang="zh-CN" sz="2000" dirty="0"/>
              <a:t>用户研究常用的方法有从时间点和时间线上进行研究。时间点上有用户分群与用户画像，时间线上有用户追踪研究</a:t>
            </a:r>
            <a:r>
              <a:rPr lang="zh-CN" altLang="en-US" sz="2000" dirty="0"/>
              <a:t>。</a:t>
            </a:r>
            <a:r>
              <a:rPr lang="zh-CN" altLang="zh-CN" sz="2000" dirty="0"/>
              <a:t>除此之外，还可以从用户的特点去进行用户研究，关注高价值用户。因为高价值用户是产品的最核心用户，他们对产品的商业成功起决定性的作用，能让整个团队更聚焦产品的核心用户，充分利用好有限的资源和成本达成我们的产品目标和商业目标，助力产品成功。</a:t>
            </a:r>
          </a:p>
        </p:txBody>
      </p:sp>
    </p:spTree>
    <p:extLst>
      <p:ext uri="{BB962C8B-B14F-4D97-AF65-F5344CB8AC3E}">
        <p14:creationId xmlns:p14="http://schemas.microsoft.com/office/powerpoint/2010/main" val="1618741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a:extLst>
              <a:ext uri="{FF2B5EF4-FFF2-40B4-BE49-F238E27FC236}">
                <a16:creationId xmlns:a16="http://schemas.microsoft.com/office/drawing/2014/main" id="{6EAACD91-DD82-1E45-9D08-A1CE0E6714E0}"/>
              </a:ext>
            </a:extLst>
          </p:cNvPr>
          <p:cNvSpPr/>
          <p:nvPr/>
        </p:nvSpPr>
        <p:spPr>
          <a:xfrm>
            <a:off x="1282740" y="932050"/>
            <a:ext cx="5043216" cy="703462"/>
          </a:xfrm>
          <a:prstGeom prst="rect">
            <a:avLst/>
          </a:prstGeom>
        </p:spPr>
        <p:txBody>
          <a:bodyPr vert="horz" lIns="91440" tIns="45720" rIns="91440" bIns="45720" rtlCol="0" anchor="b">
            <a:normAutofit/>
          </a:bodyPr>
          <a:lstStyle/>
          <a:p>
            <a:pPr>
              <a:lnSpc>
                <a:spcPct val="90000"/>
              </a:lnSpc>
              <a:spcBef>
                <a:spcPct val="0"/>
              </a:spcBef>
              <a:spcAft>
                <a:spcPts val="600"/>
              </a:spcAft>
            </a:pPr>
            <a:r>
              <a:rPr kumimoji="1" lang="en-US" altLang="zh-CN" sz="3600" b="1" kern="1200" dirty="0">
                <a:solidFill>
                  <a:schemeClr val="tx1"/>
                </a:solidFill>
                <a:latin typeface="Heiti SC Medium" pitchFamily="2" charset="-128"/>
                <a:ea typeface="Heiti SC Medium" pitchFamily="2" charset="-128"/>
                <a:cs typeface="+mj-cs"/>
              </a:rPr>
              <a:t>2.</a:t>
            </a:r>
            <a:r>
              <a:rPr kumimoji="1" lang="zh-CN" altLang="en-US" sz="3600" b="1" kern="1200" dirty="0">
                <a:solidFill>
                  <a:schemeClr val="tx1"/>
                </a:solidFill>
                <a:latin typeface="Heiti SC Medium" pitchFamily="2" charset="-128"/>
                <a:ea typeface="Heiti SC Medium" pitchFamily="2" charset="-128"/>
                <a:cs typeface="+mj-cs"/>
              </a:rPr>
              <a:t> 研究高价值用户目的</a:t>
            </a:r>
            <a:endParaRPr kumimoji="1" lang="en-US" altLang="zh-CN" sz="3600" b="1" kern="1200" dirty="0">
              <a:solidFill>
                <a:schemeClr val="tx1"/>
              </a:solidFill>
              <a:latin typeface="Heiti SC Medium" pitchFamily="2" charset="-128"/>
              <a:ea typeface="Heiti SC Medium" pitchFamily="2" charset="-128"/>
              <a:cs typeface="+mj-cs"/>
            </a:endParaRPr>
          </a:p>
        </p:txBody>
      </p:sp>
      <p:pic>
        <p:nvPicPr>
          <p:cNvPr id="12" name="图片 11">
            <a:extLst>
              <a:ext uri="{FF2B5EF4-FFF2-40B4-BE49-F238E27FC236}">
                <a16:creationId xmlns:a16="http://schemas.microsoft.com/office/drawing/2014/main" id="{EA7359ED-6801-404B-B6DA-25F9DEE6D62F}"/>
              </a:ext>
            </a:extLst>
          </p:cNvPr>
          <p:cNvPicPr>
            <a:picLocks noChangeAspect="1"/>
          </p:cNvPicPr>
          <p:nvPr/>
        </p:nvPicPr>
        <p:blipFill>
          <a:blip r:embed="rId2"/>
          <a:stretch>
            <a:fillRect/>
          </a:stretch>
        </p:blipFill>
        <p:spPr>
          <a:xfrm>
            <a:off x="1282740" y="2271008"/>
            <a:ext cx="7771245" cy="743458"/>
          </a:xfrm>
          <a:prstGeom prst="rect">
            <a:avLst/>
          </a:prstGeom>
        </p:spPr>
      </p:pic>
    </p:spTree>
    <p:extLst>
      <p:ext uri="{BB962C8B-B14F-4D97-AF65-F5344CB8AC3E}">
        <p14:creationId xmlns:p14="http://schemas.microsoft.com/office/powerpoint/2010/main" val="2026148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463EB0A-3D7C-4AA5-BFA5-8EE5B4BA56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945AD00-F967-454D-A4B2-39ABA5C88C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BC5B79-B912-427C-8219-E3E50943F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矩形 7">
            <a:extLst>
              <a:ext uri="{FF2B5EF4-FFF2-40B4-BE49-F238E27FC236}">
                <a16:creationId xmlns:a16="http://schemas.microsoft.com/office/drawing/2014/main" id="{B468F5FE-368B-9341-8806-90A51B907746}"/>
              </a:ext>
            </a:extLst>
          </p:cNvPr>
          <p:cNvSpPr/>
          <p:nvPr/>
        </p:nvSpPr>
        <p:spPr>
          <a:xfrm>
            <a:off x="1282281" y="1373608"/>
            <a:ext cx="9354998" cy="681725"/>
          </a:xfrm>
          <a:prstGeom prst="rect">
            <a:avLst/>
          </a:prstGeom>
        </p:spPr>
        <p:txBody>
          <a:bodyPr wrap="square">
            <a:spAutoFit/>
          </a:bodyPr>
          <a:lstStyle/>
          <a:p>
            <a:pPr>
              <a:lnSpc>
                <a:spcPct val="150000"/>
              </a:lnSpc>
            </a:pPr>
            <a:r>
              <a:rPr lang="en-US" altLang="zh-CN" sz="2800" b="1" dirty="0">
                <a:latin typeface="PingFang SC" panose="020B0400000000000000" pitchFamily="34" charset="-122"/>
                <a:ea typeface="PingFang SC" panose="020B0400000000000000" pitchFamily="34" charset="-122"/>
              </a:rPr>
              <a:t>1</a:t>
            </a:r>
            <a:r>
              <a:rPr lang="zh-CN" altLang="en-US" sz="2800" b="1" dirty="0">
                <a:latin typeface="PingFang SC" panose="020B0400000000000000" pitchFamily="34" charset="-122"/>
                <a:ea typeface="PingFang SC" panose="020B0400000000000000" pitchFamily="34" charset="-122"/>
              </a:rPr>
              <a:t>）用户需求之间的矛盾</a:t>
            </a:r>
            <a:endParaRPr lang="zh-CN" altLang="zh-CN" sz="2800" dirty="0">
              <a:latin typeface="PingFang SC" panose="020B0400000000000000" pitchFamily="34" charset="-122"/>
              <a:ea typeface="PingFang SC" panose="020B0400000000000000" pitchFamily="34" charset="-122"/>
            </a:endParaRPr>
          </a:p>
        </p:txBody>
      </p:sp>
      <p:sp>
        <p:nvSpPr>
          <p:cNvPr id="10" name="矩形 9">
            <a:extLst>
              <a:ext uri="{FF2B5EF4-FFF2-40B4-BE49-F238E27FC236}">
                <a16:creationId xmlns:a16="http://schemas.microsoft.com/office/drawing/2014/main" id="{6C6C1EAE-5E9B-ED41-81BF-A3C4BB0AB4CC}"/>
              </a:ext>
            </a:extLst>
          </p:cNvPr>
          <p:cNvSpPr/>
          <p:nvPr/>
        </p:nvSpPr>
        <p:spPr>
          <a:xfrm>
            <a:off x="997525" y="2278515"/>
            <a:ext cx="7800109" cy="369332"/>
          </a:xfrm>
          <a:prstGeom prst="rect">
            <a:avLst/>
          </a:prstGeom>
        </p:spPr>
        <p:txBody>
          <a:bodyPr wrap="square">
            <a:spAutoFit/>
          </a:bodyPr>
          <a:lstStyle/>
          <a:p>
            <a:pPr marL="228600" algn="just">
              <a:spcAft>
                <a:spcPts val="0"/>
              </a:spcAft>
            </a:pPr>
            <a:r>
              <a:rPr lang="zh-CN" altLang="zh-CN" kern="100" dirty="0">
                <a:latin typeface="Heiti SC Medium" pitchFamily="2" charset="-128"/>
                <a:ea typeface="Heiti SC Medium" pitchFamily="2" charset="-128"/>
                <a:cs typeface="Times New Roman" panose="02020603050405020304" pitchFamily="18" charset="0"/>
              </a:rPr>
              <a:t>不同用户之间会存在需求和冲突的情况，抓主要矛盾，服务好核心用户。</a:t>
            </a:r>
          </a:p>
        </p:txBody>
      </p:sp>
    </p:spTree>
    <p:extLst>
      <p:ext uri="{BB962C8B-B14F-4D97-AF65-F5344CB8AC3E}">
        <p14:creationId xmlns:p14="http://schemas.microsoft.com/office/powerpoint/2010/main" val="3424649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463EB0A-3D7C-4AA5-BFA5-8EE5B4BA56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945AD00-F967-454D-A4B2-39ABA5C88C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9BC5B79-B912-427C-8219-E3E50943F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矩形 6">
            <a:extLst>
              <a:ext uri="{FF2B5EF4-FFF2-40B4-BE49-F238E27FC236}">
                <a16:creationId xmlns:a16="http://schemas.microsoft.com/office/drawing/2014/main" id="{BE46CC5F-B5C3-EF48-B6C4-9580D3B288DB}"/>
              </a:ext>
            </a:extLst>
          </p:cNvPr>
          <p:cNvSpPr/>
          <p:nvPr/>
        </p:nvSpPr>
        <p:spPr>
          <a:xfrm>
            <a:off x="1273210" y="950407"/>
            <a:ext cx="4975190" cy="637419"/>
          </a:xfrm>
          <a:prstGeom prst="rect">
            <a:avLst/>
          </a:prstGeom>
        </p:spPr>
        <p:txBody>
          <a:bodyPr wrap="square">
            <a:spAutoFit/>
          </a:bodyPr>
          <a:lstStyle/>
          <a:p>
            <a:pPr>
              <a:lnSpc>
                <a:spcPct val="150000"/>
              </a:lnSpc>
              <a:spcAft>
                <a:spcPts val="600"/>
              </a:spcAft>
            </a:pPr>
            <a:r>
              <a:rPr lang="zh-CN" altLang="en-US" sz="2800" b="1" dirty="0">
                <a:latin typeface="Heiti SC Medium" pitchFamily="2" charset="-128"/>
                <a:ea typeface="Heiti SC Medium" pitchFamily="2" charset="-128"/>
              </a:rPr>
              <a:t>知识服务音频直播</a:t>
            </a:r>
            <a:r>
              <a:rPr lang="en-US" altLang="zh-CN" sz="2800" b="1" dirty="0">
                <a:latin typeface="Heiti SC Medium" pitchFamily="2" charset="-128"/>
                <a:ea typeface="Heiti SC Medium" pitchFamily="2" charset="-128"/>
              </a:rPr>
              <a:t>app</a:t>
            </a:r>
            <a:endParaRPr lang="zh-CN" altLang="zh-CN" sz="2800" dirty="0">
              <a:latin typeface="Heiti SC Medium" pitchFamily="2" charset="-128"/>
              <a:ea typeface="Heiti SC Medium" pitchFamily="2" charset="-128"/>
            </a:endParaRPr>
          </a:p>
        </p:txBody>
      </p:sp>
      <p:sp>
        <p:nvSpPr>
          <p:cNvPr id="9" name="矩形 8">
            <a:extLst>
              <a:ext uri="{FF2B5EF4-FFF2-40B4-BE49-F238E27FC236}">
                <a16:creationId xmlns:a16="http://schemas.microsoft.com/office/drawing/2014/main" id="{9550E18C-7563-9748-BB6C-02B925974831}"/>
              </a:ext>
            </a:extLst>
          </p:cNvPr>
          <p:cNvSpPr/>
          <p:nvPr/>
        </p:nvSpPr>
        <p:spPr>
          <a:xfrm>
            <a:off x="1282740" y="1722395"/>
            <a:ext cx="10114603" cy="2328330"/>
          </a:xfrm>
          <a:prstGeom prst="rect">
            <a:avLst/>
          </a:prstGeom>
        </p:spPr>
        <p:txBody>
          <a:bodyPr wrap="square">
            <a:spAutoFit/>
          </a:bodyPr>
          <a:lstStyle/>
          <a:p>
            <a:pPr>
              <a:lnSpc>
                <a:spcPct val="150000"/>
              </a:lnSpc>
            </a:pPr>
            <a:r>
              <a:rPr lang="en-US" altLang="zh-CN" sz="2000" dirty="0">
                <a:latin typeface="Heiti SC Medium" pitchFamily="2" charset="-128"/>
                <a:ea typeface="Heiti SC Medium" pitchFamily="2" charset="-128"/>
              </a:rPr>
              <a:t>A </a:t>
            </a:r>
            <a:r>
              <a:rPr lang="zh-CN" altLang="zh-CN" sz="2000" dirty="0">
                <a:latin typeface="Heiti SC Medium" pitchFamily="2" charset="-128"/>
                <a:ea typeface="Heiti SC Medium" pitchFamily="2" charset="-128"/>
              </a:rPr>
              <a:t>老师希望更多的推荐服务，而用户不希望被过多的打扰；</a:t>
            </a:r>
          </a:p>
          <a:p>
            <a:pPr>
              <a:lnSpc>
                <a:spcPct val="150000"/>
              </a:lnSpc>
            </a:pPr>
            <a:r>
              <a:rPr lang="en-US" altLang="zh-CN" sz="2000" dirty="0">
                <a:latin typeface="Heiti SC Medium" pitchFamily="2" charset="-128"/>
                <a:ea typeface="Heiti SC Medium" pitchFamily="2" charset="-128"/>
              </a:rPr>
              <a:t>B </a:t>
            </a:r>
            <a:r>
              <a:rPr lang="zh-CN" altLang="zh-CN" sz="2000" dirty="0">
                <a:latin typeface="Heiti SC Medium" pitchFamily="2" charset="-128"/>
                <a:ea typeface="Heiti SC Medium" pitchFamily="2" charset="-128"/>
              </a:rPr>
              <a:t>老师希望通过直播引向更多的后向服务，而用户希望直播现场解决问题；</a:t>
            </a:r>
          </a:p>
          <a:p>
            <a:pPr>
              <a:lnSpc>
                <a:spcPct val="150000"/>
              </a:lnSpc>
            </a:pPr>
            <a:r>
              <a:rPr lang="en-US" altLang="zh-CN" sz="2000" dirty="0">
                <a:latin typeface="Heiti SC Medium" pitchFamily="2" charset="-128"/>
                <a:ea typeface="Heiti SC Medium" pitchFamily="2" charset="-128"/>
              </a:rPr>
              <a:t>C </a:t>
            </a:r>
            <a:r>
              <a:rPr lang="zh-CN" altLang="zh-CN" sz="2000" dirty="0">
                <a:latin typeface="Heiti SC Medium" pitchFamily="2" charset="-128"/>
                <a:ea typeface="Heiti SC Medium" pitchFamily="2" charset="-128"/>
              </a:rPr>
              <a:t>上座时间即将结束时，上座用户希望加时，而排队用户希望快点轮到自己；</a:t>
            </a:r>
          </a:p>
          <a:p>
            <a:pPr>
              <a:lnSpc>
                <a:spcPct val="150000"/>
              </a:lnSpc>
            </a:pPr>
            <a:r>
              <a:rPr lang="en-US" altLang="zh-CN" sz="2000" dirty="0">
                <a:latin typeface="Heiti SC Medium" pitchFamily="2" charset="-128"/>
                <a:ea typeface="Heiti SC Medium" pitchFamily="2" charset="-128"/>
              </a:rPr>
              <a:t>D </a:t>
            </a:r>
            <a:r>
              <a:rPr lang="zh-CN" altLang="zh-CN" sz="2000" dirty="0">
                <a:latin typeface="Heiti SC Medium" pitchFamily="2" charset="-128"/>
                <a:ea typeface="Heiti SC Medium" pitchFamily="2" charset="-128"/>
              </a:rPr>
              <a:t>用户对老师的排盘结果信息有质疑时甚至可能产生矛盾冲突。</a:t>
            </a:r>
          </a:p>
          <a:p>
            <a:pPr>
              <a:lnSpc>
                <a:spcPct val="150000"/>
              </a:lnSpc>
            </a:pPr>
            <a:endParaRPr lang="zh-CN" altLang="en-US" sz="2000" dirty="0">
              <a:latin typeface="Heiti SC Medium" pitchFamily="2" charset="-128"/>
              <a:ea typeface="Heiti SC Medium" pitchFamily="2" charset="-128"/>
            </a:endParaRPr>
          </a:p>
        </p:txBody>
      </p:sp>
    </p:spTree>
    <p:extLst>
      <p:ext uri="{BB962C8B-B14F-4D97-AF65-F5344CB8AC3E}">
        <p14:creationId xmlns:p14="http://schemas.microsoft.com/office/powerpoint/2010/main" val="4197587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 name="矩形 5">
            <a:extLst>
              <a:ext uri="{FF2B5EF4-FFF2-40B4-BE49-F238E27FC236}">
                <a16:creationId xmlns:a16="http://schemas.microsoft.com/office/drawing/2014/main" id="{C2EC4540-6A51-6540-82A2-A03DE55BEEBE}"/>
              </a:ext>
            </a:extLst>
          </p:cNvPr>
          <p:cNvSpPr/>
          <p:nvPr/>
        </p:nvSpPr>
        <p:spPr>
          <a:xfrm>
            <a:off x="1282281" y="1373608"/>
            <a:ext cx="9354998" cy="681725"/>
          </a:xfrm>
          <a:prstGeom prst="rect">
            <a:avLst/>
          </a:prstGeom>
        </p:spPr>
        <p:txBody>
          <a:bodyPr wrap="square">
            <a:spAutoFit/>
          </a:bodyPr>
          <a:lstStyle/>
          <a:p>
            <a:pPr>
              <a:lnSpc>
                <a:spcPct val="150000"/>
              </a:lnSpc>
            </a:pPr>
            <a:r>
              <a:rPr lang="en-US" altLang="zh-CN" sz="2800" b="1" dirty="0">
                <a:latin typeface="PingFang SC" panose="020B0400000000000000" pitchFamily="34" charset="-122"/>
                <a:ea typeface="PingFang SC" panose="020B0400000000000000" pitchFamily="34" charset="-122"/>
              </a:rPr>
              <a:t>2</a:t>
            </a:r>
            <a:r>
              <a:rPr lang="zh-CN" altLang="en-US" sz="2800" b="1" dirty="0">
                <a:latin typeface="PingFang SC" panose="020B0400000000000000" pitchFamily="34" charset="-122"/>
                <a:ea typeface="PingFang SC" panose="020B0400000000000000" pitchFamily="34" charset="-122"/>
              </a:rPr>
              <a:t>）资源有限</a:t>
            </a:r>
            <a:endParaRPr lang="zh-CN" altLang="zh-CN" sz="2800" dirty="0">
              <a:latin typeface="PingFang SC" panose="020B0400000000000000" pitchFamily="34" charset="-122"/>
              <a:ea typeface="PingFang SC" panose="020B0400000000000000" pitchFamily="34" charset="-122"/>
            </a:endParaRPr>
          </a:p>
        </p:txBody>
      </p:sp>
      <p:sp>
        <p:nvSpPr>
          <p:cNvPr id="3" name="矩形 2">
            <a:extLst>
              <a:ext uri="{FF2B5EF4-FFF2-40B4-BE49-F238E27FC236}">
                <a16:creationId xmlns:a16="http://schemas.microsoft.com/office/drawing/2014/main" id="{1B855DD9-5A2B-1346-B4FC-42BAAA7D6057}"/>
              </a:ext>
            </a:extLst>
          </p:cNvPr>
          <p:cNvSpPr/>
          <p:nvPr/>
        </p:nvSpPr>
        <p:spPr>
          <a:xfrm>
            <a:off x="1025235" y="2178294"/>
            <a:ext cx="9354999" cy="1015663"/>
          </a:xfrm>
          <a:prstGeom prst="rect">
            <a:avLst/>
          </a:prstGeom>
        </p:spPr>
        <p:txBody>
          <a:bodyPr wrap="square">
            <a:spAutoFit/>
          </a:bodyPr>
          <a:lstStyle/>
          <a:p>
            <a:pPr marL="228600" algn="just">
              <a:spcAft>
                <a:spcPts val="0"/>
              </a:spcAft>
            </a:pPr>
            <a:r>
              <a:rPr lang="zh-CN" altLang="zh-CN" sz="2000" kern="100" dirty="0">
                <a:latin typeface="Heiti SC Medium" pitchFamily="2" charset="-128"/>
                <a:ea typeface="Heiti SC Medium" pitchFamily="2" charset="-128"/>
                <a:cs typeface="Times New Roman" panose="02020603050405020304" pitchFamily="18" charset="0"/>
              </a:rPr>
              <a:t>我们的资源是有限的，为了使产出的价值最大化，我们必须有效的利用开发资源、渠道推广资源、用户服务资源，使资源投入到最有价值的用户身上，使投入产出比最大。</a:t>
            </a:r>
          </a:p>
        </p:txBody>
      </p:sp>
    </p:spTree>
    <p:extLst>
      <p:ext uri="{BB962C8B-B14F-4D97-AF65-F5344CB8AC3E}">
        <p14:creationId xmlns:p14="http://schemas.microsoft.com/office/powerpoint/2010/main" val="3457897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 name="矩形 5">
            <a:extLst>
              <a:ext uri="{FF2B5EF4-FFF2-40B4-BE49-F238E27FC236}">
                <a16:creationId xmlns:a16="http://schemas.microsoft.com/office/drawing/2014/main" id="{C2EC4540-6A51-6540-82A2-A03DE55BEEBE}"/>
              </a:ext>
            </a:extLst>
          </p:cNvPr>
          <p:cNvSpPr/>
          <p:nvPr/>
        </p:nvSpPr>
        <p:spPr>
          <a:xfrm>
            <a:off x="1282281" y="1054951"/>
            <a:ext cx="9354998" cy="681725"/>
          </a:xfrm>
          <a:prstGeom prst="rect">
            <a:avLst/>
          </a:prstGeom>
        </p:spPr>
        <p:txBody>
          <a:bodyPr wrap="square">
            <a:spAutoFit/>
          </a:bodyPr>
          <a:lstStyle/>
          <a:p>
            <a:pPr>
              <a:lnSpc>
                <a:spcPct val="150000"/>
              </a:lnSpc>
            </a:pPr>
            <a:r>
              <a:rPr lang="en-US" altLang="zh-CN" sz="2800" b="1" dirty="0">
                <a:latin typeface="PingFang SC" panose="020B0400000000000000" pitchFamily="34" charset="-122"/>
                <a:ea typeface="PingFang SC" panose="020B0400000000000000" pitchFamily="34" charset="-122"/>
              </a:rPr>
              <a:t>3</a:t>
            </a:r>
            <a:r>
              <a:rPr lang="zh-CN" altLang="en-US" sz="2800" b="1" dirty="0">
                <a:latin typeface="PingFang SC" panose="020B0400000000000000" pitchFamily="34" charset="-122"/>
                <a:ea typeface="PingFang SC" panose="020B0400000000000000" pitchFamily="34" charset="-122"/>
              </a:rPr>
              <a:t>）有利于产品的战略规划</a:t>
            </a:r>
            <a:endParaRPr lang="zh-CN" altLang="zh-CN" sz="2800" dirty="0">
              <a:latin typeface="PingFang SC" panose="020B0400000000000000" pitchFamily="34" charset="-122"/>
              <a:ea typeface="PingFang SC" panose="020B0400000000000000" pitchFamily="34" charset="-122"/>
            </a:endParaRPr>
          </a:p>
        </p:txBody>
      </p:sp>
      <p:pic>
        <p:nvPicPr>
          <p:cNvPr id="5" name="图片 4" descr="手机屏幕截图&#10;&#10;描述已自动生成">
            <a:extLst>
              <a:ext uri="{FF2B5EF4-FFF2-40B4-BE49-F238E27FC236}">
                <a16:creationId xmlns:a16="http://schemas.microsoft.com/office/drawing/2014/main" id="{9F5DECEE-2EF4-4642-8F27-D99754E16504}"/>
              </a:ext>
            </a:extLst>
          </p:cNvPr>
          <p:cNvPicPr>
            <a:picLocks noChangeAspect="1"/>
          </p:cNvPicPr>
          <p:nvPr/>
        </p:nvPicPr>
        <p:blipFill>
          <a:blip r:embed="rId2"/>
          <a:stretch>
            <a:fillRect/>
          </a:stretch>
        </p:blipFill>
        <p:spPr>
          <a:xfrm>
            <a:off x="2850634" y="1931259"/>
            <a:ext cx="6490732" cy="3234476"/>
          </a:xfrm>
          <a:prstGeom prst="rect">
            <a:avLst/>
          </a:prstGeom>
        </p:spPr>
      </p:pic>
    </p:spTree>
    <p:extLst>
      <p:ext uri="{BB962C8B-B14F-4D97-AF65-F5344CB8AC3E}">
        <p14:creationId xmlns:p14="http://schemas.microsoft.com/office/powerpoint/2010/main" val="26874795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TotalTime>
  <Words>571</Words>
  <Application>Microsoft Macintosh PowerPoint</Application>
  <PresentationFormat>宽屏</PresentationFormat>
  <Paragraphs>57</Paragraphs>
  <Slides>21</Slides>
  <Notes>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等线</vt:lpstr>
      <vt:lpstr>等线 Light</vt:lpstr>
      <vt:lpstr>Heiti SC Medium</vt:lpstr>
      <vt:lpstr>PingFang SC</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Aj687</dc:creator>
  <cp:lastModifiedBy>Aj687</cp:lastModifiedBy>
  <cp:revision>38</cp:revision>
  <dcterms:created xsi:type="dcterms:W3CDTF">2019-12-02T09:57:51Z</dcterms:created>
  <dcterms:modified xsi:type="dcterms:W3CDTF">2019-12-26T07:35:52Z</dcterms:modified>
</cp:coreProperties>
</file>