
<file path=[Content_Types].xml><?xml version="1.0" encoding="utf-8"?>
<Types xmlns="http://schemas.openxmlformats.org/package/2006/content-types">
  <Default Extension="png" ContentType="image/png"/>
  <Default Extension="jpeg" ContentType="image/jpeg"/>
  <Default Extension="JPG" ContentType="image/.jp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notesMasterIdLst>
    <p:notesMasterId r:id="rId17"/>
  </p:notesMasterIdLst>
  <p:sldIdLst>
    <p:sldId id="256" r:id="rId3"/>
    <p:sldId id="285" r:id="rId4"/>
    <p:sldId id="325" r:id="rId5"/>
    <p:sldId id="326" r:id="rId6"/>
    <p:sldId id="295" r:id="rId7"/>
    <p:sldId id="330" r:id="rId8"/>
    <p:sldId id="296" r:id="rId9"/>
    <p:sldId id="257" r:id="rId10"/>
    <p:sldId id="298" r:id="rId11"/>
    <p:sldId id="287" r:id="rId12"/>
    <p:sldId id="327" r:id="rId13"/>
    <p:sldId id="329" r:id="rId14"/>
    <p:sldId id="331" r:id="rId15"/>
    <p:sldId id="300" r:id="rId16"/>
    <p:sldId id="333" r:id="rId18"/>
    <p:sldId id="332" r:id="rId19"/>
    <p:sldId id="334" r:id="rId20"/>
    <p:sldId id="335" r:id="rId21"/>
    <p:sldId id="338" r:id="rId22"/>
    <p:sldId id="339" r:id="rId23"/>
    <p:sldId id="340" r:id="rId24"/>
    <p:sldId id="341" r:id="rId25"/>
    <p:sldId id="264" r:id="rId26"/>
    <p:sldId id="288" r:id="rId27"/>
    <p:sldId id="342" r:id="rId28"/>
    <p:sldId id="343" r:id="rId29"/>
    <p:sldId id="344" r:id="rId30"/>
    <p:sldId id="345" r:id="rId31"/>
    <p:sldId id="346" r:id="rId32"/>
    <p:sldId id="347" r:id="rId33"/>
    <p:sldId id="348" r:id="rId34"/>
    <p:sldId id="294" r:id="rId35"/>
  </p:sldIdLst>
  <p:sldSz cx="12192000" cy="6858000"/>
  <p:notesSz cx="6858000" cy="9144000"/>
  <p:custDataLst>
    <p:tags r:id="rId39"/>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9534"/>
    <p:restoredTop sz="94415"/>
  </p:normalViewPr>
  <p:slideViewPr>
    <p:cSldViewPr snapToGrid="0" snapToObjects="1">
      <p:cViewPr varScale="1">
        <p:scale>
          <a:sx n="92" d="100"/>
          <a:sy n="92" d="100"/>
        </p:scale>
        <p:origin x="904" y="184"/>
      </p:cViewPr>
      <p:guideLst/>
    </p:cSldViewPr>
  </p:slideViewPr>
  <p:outlineViewPr>
    <p:cViewPr>
      <p:scale>
        <a:sx n="33" d="100"/>
        <a:sy n="33" d="100"/>
      </p:scale>
      <p:origin x="0" y="-1432"/>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9" Type="http://schemas.openxmlformats.org/officeDocument/2006/relationships/tags" Target="tags/tag1.xml"/><Relationship Id="rId38" Type="http://schemas.openxmlformats.org/officeDocument/2006/relationships/tableStyles" Target="tableStyles.xml"/><Relationship Id="rId37" Type="http://schemas.openxmlformats.org/officeDocument/2006/relationships/viewProps" Target="viewProps.xml"/><Relationship Id="rId36" Type="http://schemas.openxmlformats.org/officeDocument/2006/relationships/presProps" Target="presProps.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notesMaster" Target="notesMasters/notesMaster1.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DC17AE1-1065-5447-BEAB-DEED26450C3B}" type="datetimeFigureOut">
              <a:rPr kumimoji="1" lang="zh-CN" altLang="en-US" smtClean="0"/>
            </a:fld>
            <a:endParaRPr kumimoji="1"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kumimoji="1" lang="zh-CN" altLang="en-US"/>
              <a:t>单击此处编辑母版文本样式</a:t>
            </a:r>
            <a:endParaRPr kumimoji="1" lang="zh-CN" altLang="en-US"/>
          </a:p>
          <a:p>
            <a:pPr lvl="1"/>
            <a:r>
              <a:rPr kumimoji="1" lang="zh-CN" altLang="en-US"/>
              <a:t>二级</a:t>
            </a:r>
            <a:endParaRPr kumimoji="1" lang="zh-CN" altLang="en-US"/>
          </a:p>
          <a:p>
            <a:pPr lvl="2"/>
            <a:r>
              <a:rPr kumimoji="1" lang="zh-CN" altLang="en-US"/>
              <a:t>三级</a:t>
            </a:r>
            <a:endParaRPr kumimoji="1" lang="zh-CN" altLang="en-US"/>
          </a:p>
          <a:p>
            <a:pPr lvl="3"/>
            <a:r>
              <a:rPr kumimoji="1" lang="zh-CN" altLang="en-US"/>
              <a:t>四级</a:t>
            </a:r>
            <a:endParaRPr kumimoji="1" lang="zh-CN" altLang="en-US"/>
          </a:p>
          <a:p>
            <a:pPr lvl="4"/>
            <a:r>
              <a:rPr kumimoji="1" lang="zh-CN" altLang="en-US"/>
              <a:t>五级</a:t>
            </a:r>
            <a:endParaRPr kumimoji="1"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1D2F134-EB43-0448-9001-86F769C01BA4}" type="slidenum">
              <a:rPr kumimoji="1" lang="zh-CN" altLang="en-US" smtClean="0"/>
            </a:fld>
            <a:endParaRPr kumimoji="1"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dirty="0"/>
          </a:p>
        </p:txBody>
      </p:sp>
      <p:sp>
        <p:nvSpPr>
          <p:cNvPr id="4" name="灯片编号占位符 3"/>
          <p:cNvSpPr>
            <a:spLocks noGrp="1"/>
          </p:cNvSpPr>
          <p:nvPr>
            <p:ph type="sldNum" sz="quarter" idx="5"/>
          </p:nvPr>
        </p:nvSpPr>
        <p:spPr/>
        <p:txBody>
          <a:bodyPr/>
          <a:lstStyle/>
          <a:p>
            <a:fld id="{B1D2F134-EB43-0448-9001-86F769C01BA4}" type="slidenum">
              <a:rPr kumimoji="1" lang="zh-CN" altLang="en-US" smtClean="0"/>
            </a:fld>
            <a:endParaRPr kumimoji="1"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dirty="0"/>
          </a:p>
        </p:txBody>
      </p:sp>
      <p:sp>
        <p:nvSpPr>
          <p:cNvPr id="4" name="灯片编号占位符 3"/>
          <p:cNvSpPr>
            <a:spLocks noGrp="1"/>
          </p:cNvSpPr>
          <p:nvPr>
            <p:ph type="sldNum" sz="quarter" idx="5"/>
          </p:nvPr>
        </p:nvSpPr>
        <p:spPr/>
        <p:txBody>
          <a:bodyPr/>
          <a:lstStyle/>
          <a:p>
            <a:fld id="{B1D2F134-EB43-0448-9001-86F769C01BA4}" type="slidenum">
              <a:rPr kumimoji="1" lang="zh-CN" altLang="en-US" smtClean="0"/>
            </a:fld>
            <a:endParaRPr kumimoji="1"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dirty="0"/>
          </a:p>
        </p:txBody>
      </p:sp>
      <p:sp>
        <p:nvSpPr>
          <p:cNvPr id="4" name="灯片编号占位符 3"/>
          <p:cNvSpPr>
            <a:spLocks noGrp="1"/>
          </p:cNvSpPr>
          <p:nvPr>
            <p:ph type="sldNum" sz="quarter" idx="5"/>
          </p:nvPr>
        </p:nvSpPr>
        <p:spPr/>
        <p:txBody>
          <a:bodyPr/>
          <a:lstStyle/>
          <a:p>
            <a:fld id="{B1D2F134-EB43-0448-9001-86F769C01BA4}" type="slidenum">
              <a:rPr kumimoji="1" lang="zh-CN" altLang="en-US" smtClean="0"/>
            </a:fld>
            <a:endParaRPr kumimoji="1"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dirty="0"/>
          </a:p>
        </p:txBody>
      </p:sp>
      <p:sp>
        <p:nvSpPr>
          <p:cNvPr id="4" name="灯片编号占位符 3"/>
          <p:cNvSpPr>
            <a:spLocks noGrp="1"/>
          </p:cNvSpPr>
          <p:nvPr>
            <p:ph type="sldNum" sz="quarter" idx="5"/>
          </p:nvPr>
        </p:nvSpPr>
        <p:spPr/>
        <p:txBody>
          <a:bodyPr/>
          <a:lstStyle/>
          <a:p>
            <a:fld id="{B1D2F134-EB43-0448-9001-86F769C01BA4}" type="slidenum">
              <a:rPr kumimoji="1" lang="zh-CN" altLang="en-US" smtClean="0"/>
            </a:fld>
            <a:endParaRPr kumimoji="1"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kumimoji="1" lang="zh-CN" altLang="en-US"/>
              <a:t>单击此处编辑母版标题样式</a:t>
            </a:r>
            <a:endParaRPr kumimoji="1"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kumimoji="1" lang="zh-CN" altLang="en-US"/>
              <a:t>单击此处编辑母版副标题样式</a:t>
            </a:r>
            <a:endParaRPr kumimoji="1" lang="zh-CN" altLang="en-US"/>
          </a:p>
        </p:txBody>
      </p:sp>
      <p:sp>
        <p:nvSpPr>
          <p:cNvPr id="4" name="日期占位符 3"/>
          <p:cNvSpPr>
            <a:spLocks noGrp="1"/>
          </p:cNvSpPr>
          <p:nvPr>
            <p:ph type="dt" sz="half" idx="10"/>
          </p:nvPr>
        </p:nvSpPr>
        <p:spPr/>
        <p:txBody>
          <a:bodyPr/>
          <a:lstStyle/>
          <a:p>
            <a:fld id="{A60AB387-B599-0746-B155-44B051728C8B}" type="datetimeFigureOut">
              <a:rPr kumimoji="1" lang="zh-CN" altLang="en-US" smtClean="0"/>
            </a:fld>
            <a:endParaRPr kumimoji="1" lang="zh-CN" altLang="en-US"/>
          </a:p>
        </p:txBody>
      </p:sp>
      <p:sp>
        <p:nvSpPr>
          <p:cNvPr id="5" name="页脚占位符 4"/>
          <p:cNvSpPr>
            <a:spLocks noGrp="1"/>
          </p:cNvSpPr>
          <p:nvPr>
            <p:ph type="ftr" sz="quarter" idx="11"/>
          </p:nvPr>
        </p:nvSpPr>
        <p:spPr/>
        <p:txBody>
          <a:bodyPr/>
          <a:lstStyle/>
          <a:p>
            <a:endParaRPr kumimoji="1" lang="zh-CN" altLang="en-US"/>
          </a:p>
        </p:txBody>
      </p:sp>
      <p:sp>
        <p:nvSpPr>
          <p:cNvPr id="6" name="灯片编号占位符 5"/>
          <p:cNvSpPr>
            <a:spLocks noGrp="1"/>
          </p:cNvSpPr>
          <p:nvPr>
            <p:ph type="sldNum" sz="quarter" idx="12"/>
          </p:nvPr>
        </p:nvSpPr>
        <p:spPr/>
        <p:txBody>
          <a:bodyPr/>
          <a:lstStyle/>
          <a:p>
            <a:fld id="{B888FE3F-6DC3-EB49-AF45-3D2DC5FA0501}" type="slidenum">
              <a:rPr kumimoji="1" lang="zh-CN" altLang="en-US" smtClean="0"/>
            </a:fld>
            <a:endParaRPr kumimoji="1"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a:t>单击此处编辑母版标题样式</a:t>
            </a:r>
            <a:endParaRPr kumimoji="1" lang="zh-CN" altLang="en-US"/>
          </a:p>
        </p:txBody>
      </p:sp>
      <p:sp>
        <p:nvSpPr>
          <p:cNvPr id="3" name="竖排文字占位符 2"/>
          <p:cNvSpPr>
            <a:spLocks noGrp="1"/>
          </p:cNvSpPr>
          <p:nvPr>
            <p:ph type="body" orient="vert" idx="1"/>
          </p:nvPr>
        </p:nvSpPr>
        <p:spPr/>
        <p:txBody>
          <a:bodyPr vert="eaVert"/>
          <a:lstStyle/>
          <a:p>
            <a:pPr lvl="0"/>
            <a:r>
              <a:rPr kumimoji="1" lang="zh-CN" altLang="en-US"/>
              <a:t>单击此处编辑母版文本样式</a:t>
            </a:r>
            <a:endParaRPr kumimoji="1" lang="zh-CN" altLang="en-US"/>
          </a:p>
          <a:p>
            <a:pPr lvl="1"/>
            <a:r>
              <a:rPr kumimoji="1" lang="zh-CN" altLang="en-US"/>
              <a:t>二级</a:t>
            </a:r>
            <a:endParaRPr kumimoji="1" lang="zh-CN" altLang="en-US"/>
          </a:p>
          <a:p>
            <a:pPr lvl="2"/>
            <a:r>
              <a:rPr kumimoji="1" lang="zh-CN" altLang="en-US"/>
              <a:t>三级</a:t>
            </a:r>
            <a:endParaRPr kumimoji="1" lang="zh-CN" altLang="en-US"/>
          </a:p>
          <a:p>
            <a:pPr lvl="3"/>
            <a:r>
              <a:rPr kumimoji="1" lang="zh-CN" altLang="en-US"/>
              <a:t>四级</a:t>
            </a:r>
            <a:endParaRPr kumimoji="1" lang="zh-CN" altLang="en-US"/>
          </a:p>
          <a:p>
            <a:pPr lvl="4"/>
            <a:r>
              <a:rPr kumimoji="1" lang="zh-CN" altLang="en-US"/>
              <a:t>五级</a:t>
            </a:r>
            <a:endParaRPr kumimoji="1" lang="zh-CN" altLang="en-US"/>
          </a:p>
        </p:txBody>
      </p:sp>
      <p:sp>
        <p:nvSpPr>
          <p:cNvPr id="4" name="日期占位符 3"/>
          <p:cNvSpPr>
            <a:spLocks noGrp="1"/>
          </p:cNvSpPr>
          <p:nvPr>
            <p:ph type="dt" sz="half" idx="10"/>
          </p:nvPr>
        </p:nvSpPr>
        <p:spPr/>
        <p:txBody>
          <a:bodyPr/>
          <a:lstStyle/>
          <a:p>
            <a:fld id="{A60AB387-B599-0746-B155-44B051728C8B}" type="datetimeFigureOut">
              <a:rPr kumimoji="1" lang="zh-CN" altLang="en-US" smtClean="0"/>
            </a:fld>
            <a:endParaRPr kumimoji="1" lang="zh-CN" altLang="en-US"/>
          </a:p>
        </p:txBody>
      </p:sp>
      <p:sp>
        <p:nvSpPr>
          <p:cNvPr id="5" name="页脚占位符 4"/>
          <p:cNvSpPr>
            <a:spLocks noGrp="1"/>
          </p:cNvSpPr>
          <p:nvPr>
            <p:ph type="ftr" sz="quarter" idx="11"/>
          </p:nvPr>
        </p:nvSpPr>
        <p:spPr/>
        <p:txBody>
          <a:bodyPr/>
          <a:lstStyle/>
          <a:p>
            <a:endParaRPr kumimoji="1" lang="zh-CN" altLang="en-US"/>
          </a:p>
        </p:txBody>
      </p:sp>
      <p:sp>
        <p:nvSpPr>
          <p:cNvPr id="6" name="灯片编号占位符 5"/>
          <p:cNvSpPr>
            <a:spLocks noGrp="1"/>
          </p:cNvSpPr>
          <p:nvPr>
            <p:ph type="sldNum" sz="quarter" idx="12"/>
          </p:nvPr>
        </p:nvSpPr>
        <p:spPr/>
        <p:txBody>
          <a:bodyPr/>
          <a:lstStyle/>
          <a:p>
            <a:fld id="{B888FE3F-6DC3-EB49-AF45-3D2DC5FA0501}" type="slidenum">
              <a:rPr kumimoji="1" lang="zh-CN" altLang="en-US" smtClean="0"/>
            </a:fld>
            <a:endParaRPr kumimoji="1"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kumimoji="1" lang="zh-CN" altLang="en-US"/>
              <a:t>单击此处编辑母版标题样式</a:t>
            </a:r>
            <a:endParaRPr kumimoji="1"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kumimoji="1" lang="zh-CN" altLang="en-US"/>
              <a:t>单击此处编辑母版文本样式</a:t>
            </a:r>
            <a:endParaRPr kumimoji="1" lang="zh-CN" altLang="en-US"/>
          </a:p>
          <a:p>
            <a:pPr lvl="1"/>
            <a:r>
              <a:rPr kumimoji="1" lang="zh-CN" altLang="en-US"/>
              <a:t>二级</a:t>
            </a:r>
            <a:endParaRPr kumimoji="1" lang="zh-CN" altLang="en-US"/>
          </a:p>
          <a:p>
            <a:pPr lvl="2"/>
            <a:r>
              <a:rPr kumimoji="1" lang="zh-CN" altLang="en-US"/>
              <a:t>三级</a:t>
            </a:r>
            <a:endParaRPr kumimoji="1" lang="zh-CN" altLang="en-US"/>
          </a:p>
          <a:p>
            <a:pPr lvl="3"/>
            <a:r>
              <a:rPr kumimoji="1" lang="zh-CN" altLang="en-US"/>
              <a:t>四级</a:t>
            </a:r>
            <a:endParaRPr kumimoji="1" lang="zh-CN" altLang="en-US"/>
          </a:p>
          <a:p>
            <a:pPr lvl="4"/>
            <a:r>
              <a:rPr kumimoji="1" lang="zh-CN" altLang="en-US"/>
              <a:t>五级</a:t>
            </a:r>
            <a:endParaRPr kumimoji="1" lang="zh-CN" altLang="en-US"/>
          </a:p>
        </p:txBody>
      </p:sp>
      <p:sp>
        <p:nvSpPr>
          <p:cNvPr id="4" name="日期占位符 3"/>
          <p:cNvSpPr>
            <a:spLocks noGrp="1"/>
          </p:cNvSpPr>
          <p:nvPr>
            <p:ph type="dt" sz="half" idx="10"/>
          </p:nvPr>
        </p:nvSpPr>
        <p:spPr/>
        <p:txBody>
          <a:bodyPr/>
          <a:lstStyle/>
          <a:p>
            <a:fld id="{A60AB387-B599-0746-B155-44B051728C8B}" type="datetimeFigureOut">
              <a:rPr kumimoji="1" lang="zh-CN" altLang="en-US" smtClean="0"/>
            </a:fld>
            <a:endParaRPr kumimoji="1" lang="zh-CN" altLang="en-US"/>
          </a:p>
        </p:txBody>
      </p:sp>
      <p:sp>
        <p:nvSpPr>
          <p:cNvPr id="5" name="页脚占位符 4"/>
          <p:cNvSpPr>
            <a:spLocks noGrp="1"/>
          </p:cNvSpPr>
          <p:nvPr>
            <p:ph type="ftr" sz="quarter" idx="11"/>
          </p:nvPr>
        </p:nvSpPr>
        <p:spPr/>
        <p:txBody>
          <a:bodyPr/>
          <a:lstStyle/>
          <a:p>
            <a:endParaRPr kumimoji="1" lang="zh-CN" altLang="en-US"/>
          </a:p>
        </p:txBody>
      </p:sp>
      <p:sp>
        <p:nvSpPr>
          <p:cNvPr id="6" name="灯片编号占位符 5"/>
          <p:cNvSpPr>
            <a:spLocks noGrp="1"/>
          </p:cNvSpPr>
          <p:nvPr>
            <p:ph type="sldNum" sz="quarter" idx="12"/>
          </p:nvPr>
        </p:nvSpPr>
        <p:spPr/>
        <p:txBody>
          <a:bodyPr/>
          <a:lstStyle/>
          <a:p>
            <a:fld id="{B888FE3F-6DC3-EB49-AF45-3D2DC5FA0501}" type="slidenum">
              <a:rPr kumimoji="1" lang="zh-CN" altLang="en-US" smtClean="0"/>
            </a:fld>
            <a:endParaRPr kumimoji="1"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a:t>单击此处编辑母版标题样式</a:t>
            </a:r>
            <a:endParaRPr kumimoji="1" lang="zh-CN" altLang="en-US"/>
          </a:p>
        </p:txBody>
      </p:sp>
      <p:sp>
        <p:nvSpPr>
          <p:cNvPr id="3" name="内容占位符 2"/>
          <p:cNvSpPr>
            <a:spLocks noGrp="1"/>
          </p:cNvSpPr>
          <p:nvPr>
            <p:ph idx="1"/>
          </p:nvPr>
        </p:nvSpPr>
        <p:spPr/>
        <p:txBody>
          <a:bodyPr/>
          <a:lstStyle/>
          <a:p>
            <a:pPr lvl="0"/>
            <a:r>
              <a:rPr kumimoji="1" lang="zh-CN" altLang="en-US"/>
              <a:t>单击此处编辑母版文本样式</a:t>
            </a:r>
            <a:endParaRPr kumimoji="1" lang="zh-CN" altLang="en-US"/>
          </a:p>
          <a:p>
            <a:pPr lvl="1"/>
            <a:r>
              <a:rPr kumimoji="1" lang="zh-CN" altLang="en-US"/>
              <a:t>二级</a:t>
            </a:r>
            <a:endParaRPr kumimoji="1" lang="zh-CN" altLang="en-US"/>
          </a:p>
          <a:p>
            <a:pPr lvl="2"/>
            <a:r>
              <a:rPr kumimoji="1" lang="zh-CN" altLang="en-US"/>
              <a:t>三级</a:t>
            </a:r>
            <a:endParaRPr kumimoji="1" lang="zh-CN" altLang="en-US"/>
          </a:p>
          <a:p>
            <a:pPr lvl="3"/>
            <a:r>
              <a:rPr kumimoji="1" lang="zh-CN" altLang="en-US"/>
              <a:t>四级</a:t>
            </a:r>
            <a:endParaRPr kumimoji="1" lang="zh-CN" altLang="en-US"/>
          </a:p>
          <a:p>
            <a:pPr lvl="4"/>
            <a:r>
              <a:rPr kumimoji="1" lang="zh-CN" altLang="en-US"/>
              <a:t>五级</a:t>
            </a:r>
            <a:endParaRPr kumimoji="1" lang="zh-CN" altLang="en-US"/>
          </a:p>
        </p:txBody>
      </p:sp>
      <p:sp>
        <p:nvSpPr>
          <p:cNvPr id="4" name="日期占位符 3"/>
          <p:cNvSpPr>
            <a:spLocks noGrp="1"/>
          </p:cNvSpPr>
          <p:nvPr>
            <p:ph type="dt" sz="half" idx="10"/>
          </p:nvPr>
        </p:nvSpPr>
        <p:spPr/>
        <p:txBody>
          <a:bodyPr/>
          <a:lstStyle/>
          <a:p>
            <a:fld id="{A60AB387-B599-0746-B155-44B051728C8B}" type="datetimeFigureOut">
              <a:rPr kumimoji="1" lang="zh-CN" altLang="en-US" smtClean="0"/>
            </a:fld>
            <a:endParaRPr kumimoji="1" lang="zh-CN" altLang="en-US"/>
          </a:p>
        </p:txBody>
      </p:sp>
      <p:sp>
        <p:nvSpPr>
          <p:cNvPr id="5" name="页脚占位符 4"/>
          <p:cNvSpPr>
            <a:spLocks noGrp="1"/>
          </p:cNvSpPr>
          <p:nvPr>
            <p:ph type="ftr" sz="quarter" idx="11"/>
          </p:nvPr>
        </p:nvSpPr>
        <p:spPr/>
        <p:txBody>
          <a:bodyPr/>
          <a:lstStyle/>
          <a:p>
            <a:endParaRPr kumimoji="1" lang="zh-CN" altLang="en-US"/>
          </a:p>
        </p:txBody>
      </p:sp>
      <p:sp>
        <p:nvSpPr>
          <p:cNvPr id="6" name="灯片编号占位符 5"/>
          <p:cNvSpPr>
            <a:spLocks noGrp="1"/>
          </p:cNvSpPr>
          <p:nvPr>
            <p:ph type="sldNum" sz="quarter" idx="12"/>
          </p:nvPr>
        </p:nvSpPr>
        <p:spPr/>
        <p:txBody>
          <a:bodyPr/>
          <a:lstStyle/>
          <a:p>
            <a:fld id="{B888FE3F-6DC3-EB49-AF45-3D2DC5FA0501}" type="slidenum">
              <a:rPr kumimoji="1" lang="zh-CN" altLang="en-US" smtClean="0"/>
            </a:fld>
            <a:endParaRPr kumimoji="1"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kumimoji="1" lang="zh-CN" altLang="en-US"/>
              <a:t>单击此处编辑母版标题样式</a:t>
            </a:r>
            <a:endParaRPr kumimoji="1"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kumimoji="1" lang="zh-CN" altLang="en-US"/>
              <a:t>单击此处编辑母版文本样式</a:t>
            </a:r>
            <a:endParaRPr kumimoji="1" lang="zh-CN" altLang="en-US"/>
          </a:p>
        </p:txBody>
      </p:sp>
      <p:sp>
        <p:nvSpPr>
          <p:cNvPr id="4" name="日期占位符 3"/>
          <p:cNvSpPr>
            <a:spLocks noGrp="1"/>
          </p:cNvSpPr>
          <p:nvPr>
            <p:ph type="dt" sz="half" idx="10"/>
          </p:nvPr>
        </p:nvSpPr>
        <p:spPr/>
        <p:txBody>
          <a:bodyPr/>
          <a:lstStyle/>
          <a:p>
            <a:fld id="{A60AB387-B599-0746-B155-44B051728C8B}" type="datetimeFigureOut">
              <a:rPr kumimoji="1" lang="zh-CN" altLang="en-US" smtClean="0"/>
            </a:fld>
            <a:endParaRPr kumimoji="1" lang="zh-CN" altLang="en-US"/>
          </a:p>
        </p:txBody>
      </p:sp>
      <p:sp>
        <p:nvSpPr>
          <p:cNvPr id="5" name="页脚占位符 4"/>
          <p:cNvSpPr>
            <a:spLocks noGrp="1"/>
          </p:cNvSpPr>
          <p:nvPr>
            <p:ph type="ftr" sz="quarter" idx="11"/>
          </p:nvPr>
        </p:nvSpPr>
        <p:spPr/>
        <p:txBody>
          <a:bodyPr/>
          <a:lstStyle/>
          <a:p>
            <a:endParaRPr kumimoji="1" lang="zh-CN" altLang="en-US"/>
          </a:p>
        </p:txBody>
      </p:sp>
      <p:sp>
        <p:nvSpPr>
          <p:cNvPr id="6" name="灯片编号占位符 5"/>
          <p:cNvSpPr>
            <a:spLocks noGrp="1"/>
          </p:cNvSpPr>
          <p:nvPr>
            <p:ph type="sldNum" sz="quarter" idx="12"/>
          </p:nvPr>
        </p:nvSpPr>
        <p:spPr/>
        <p:txBody>
          <a:bodyPr/>
          <a:lstStyle/>
          <a:p>
            <a:fld id="{B888FE3F-6DC3-EB49-AF45-3D2DC5FA0501}" type="slidenum">
              <a:rPr kumimoji="1" lang="zh-CN" altLang="en-US" smtClean="0"/>
            </a:fld>
            <a:endParaRPr kumimoji="1"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a:t>单击此处编辑母版标题样式</a:t>
            </a:r>
            <a:endParaRPr kumimoji="1" lang="zh-CN" altLang="en-US"/>
          </a:p>
        </p:txBody>
      </p:sp>
      <p:sp>
        <p:nvSpPr>
          <p:cNvPr id="3" name="内容占位符 2"/>
          <p:cNvSpPr>
            <a:spLocks noGrp="1"/>
          </p:cNvSpPr>
          <p:nvPr>
            <p:ph sz="half" idx="1"/>
          </p:nvPr>
        </p:nvSpPr>
        <p:spPr>
          <a:xfrm>
            <a:off x="838200" y="1825625"/>
            <a:ext cx="5181600" cy="4351338"/>
          </a:xfrm>
        </p:spPr>
        <p:txBody>
          <a:bodyPr/>
          <a:lstStyle/>
          <a:p>
            <a:pPr lvl="0"/>
            <a:r>
              <a:rPr kumimoji="1" lang="zh-CN" altLang="en-US"/>
              <a:t>单击此处编辑母版文本样式</a:t>
            </a:r>
            <a:endParaRPr kumimoji="1" lang="zh-CN" altLang="en-US"/>
          </a:p>
          <a:p>
            <a:pPr lvl="1"/>
            <a:r>
              <a:rPr kumimoji="1" lang="zh-CN" altLang="en-US"/>
              <a:t>二级</a:t>
            </a:r>
            <a:endParaRPr kumimoji="1" lang="zh-CN" altLang="en-US"/>
          </a:p>
          <a:p>
            <a:pPr lvl="2"/>
            <a:r>
              <a:rPr kumimoji="1" lang="zh-CN" altLang="en-US"/>
              <a:t>三级</a:t>
            </a:r>
            <a:endParaRPr kumimoji="1" lang="zh-CN" altLang="en-US"/>
          </a:p>
          <a:p>
            <a:pPr lvl="3"/>
            <a:r>
              <a:rPr kumimoji="1" lang="zh-CN" altLang="en-US"/>
              <a:t>四级</a:t>
            </a:r>
            <a:endParaRPr kumimoji="1" lang="zh-CN" altLang="en-US"/>
          </a:p>
          <a:p>
            <a:pPr lvl="4"/>
            <a:r>
              <a:rPr kumimoji="1" lang="zh-CN" altLang="en-US"/>
              <a:t>五级</a:t>
            </a:r>
            <a:endParaRPr kumimoji="1" lang="zh-CN" altLang="en-US"/>
          </a:p>
        </p:txBody>
      </p:sp>
      <p:sp>
        <p:nvSpPr>
          <p:cNvPr id="4" name="内容占位符 3"/>
          <p:cNvSpPr>
            <a:spLocks noGrp="1"/>
          </p:cNvSpPr>
          <p:nvPr>
            <p:ph sz="half" idx="2"/>
          </p:nvPr>
        </p:nvSpPr>
        <p:spPr>
          <a:xfrm>
            <a:off x="6172200" y="1825625"/>
            <a:ext cx="5181600" cy="4351338"/>
          </a:xfrm>
        </p:spPr>
        <p:txBody>
          <a:bodyPr/>
          <a:lstStyle/>
          <a:p>
            <a:pPr lvl="0"/>
            <a:r>
              <a:rPr kumimoji="1" lang="zh-CN" altLang="en-US"/>
              <a:t>单击此处编辑母版文本样式</a:t>
            </a:r>
            <a:endParaRPr kumimoji="1" lang="zh-CN" altLang="en-US"/>
          </a:p>
          <a:p>
            <a:pPr lvl="1"/>
            <a:r>
              <a:rPr kumimoji="1" lang="zh-CN" altLang="en-US"/>
              <a:t>二级</a:t>
            </a:r>
            <a:endParaRPr kumimoji="1" lang="zh-CN" altLang="en-US"/>
          </a:p>
          <a:p>
            <a:pPr lvl="2"/>
            <a:r>
              <a:rPr kumimoji="1" lang="zh-CN" altLang="en-US"/>
              <a:t>三级</a:t>
            </a:r>
            <a:endParaRPr kumimoji="1" lang="zh-CN" altLang="en-US"/>
          </a:p>
          <a:p>
            <a:pPr lvl="3"/>
            <a:r>
              <a:rPr kumimoji="1" lang="zh-CN" altLang="en-US"/>
              <a:t>四级</a:t>
            </a:r>
            <a:endParaRPr kumimoji="1" lang="zh-CN" altLang="en-US"/>
          </a:p>
          <a:p>
            <a:pPr lvl="4"/>
            <a:r>
              <a:rPr kumimoji="1" lang="zh-CN" altLang="en-US"/>
              <a:t>五级</a:t>
            </a:r>
            <a:endParaRPr kumimoji="1" lang="zh-CN" altLang="en-US"/>
          </a:p>
        </p:txBody>
      </p:sp>
      <p:sp>
        <p:nvSpPr>
          <p:cNvPr id="5" name="日期占位符 4"/>
          <p:cNvSpPr>
            <a:spLocks noGrp="1"/>
          </p:cNvSpPr>
          <p:nvPr>
            <p:ph type="dt" sz="half" idx="10"/>
          </p:nvPr>
        </p:nvSpPr>
        <p:spPr/>
        <p:txBody>
          <a:bodyPr/>
          <a:lstStyle/>
          <a:p>
            <a:fld id="{A60AB387-B599-0746-B155-44B051728C8B}" type="datetimeFigureOut">
              <a:rPr kumimoji="1" lang="zh-CN" altLang="en-US" smtClean="0"/>
            </a:fld>
            <a:endParaRPr kumimoji="1" lang="zh-CN" altLang="en-US"/>
          </a:p>
        </p:txBody>
      </p:sp>
      <p:sp>
        <p:nvSpPr>
          <p:cNvPr id="6" name="页脚占位符 5"/>
          <p:cNvSpPr>
            <a:spLocks noGrp="1"/>
          </p:cNvSpPr>
          <p:nvPr>
            <p:ph type="ftr" sz="quarter" idx="11"/>
          </p:nvPr>
        </p:nvSpPr>
        <p:spPr/>
        <p:txBody>
          <a:bodyPr/>
          <a:lstStyle/>
          <a:p>
            <a:endParaRPr kumimoji="1" lang="zh-CN" altLang="en-US"/>
          </a:p>
        </p:txBody>
      </p:sp>
      <p:sp>
        <p:nvSpPr>
          <p:cNvPr id="7" name="灯片编号占位符 6"/>
          <p:cNvSpPr>
            <a:spLocks noGrp="1"/>
          </p:cNvSpPr>
          <p:nvPr>
            <p:ph type="sldNum" sz="quarter" idx="12"/>
          </p:nvPr>
        </p:nvSpPr>
        <p:spPr/>
        <p:txBody>
          <a:bodyPr/>
          <a:lstStyle/>
          <a:p>
            <a:fld id="{B888FE3F-6DC3-EB49-AF45-3D2DC5FA0501}" type="slidenum">
              <a:rPr kumimoji="1" lang="zh-CN" altLang="en-US" smtClean="0"/>
            </a:fld>
            <a:endParaRPr kumimoji="1"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kumimoji="1" lang="zh-CN" altLang="en-US"/>
              <a:t>单击此处编辑母版标题样式</a:t>
            </a:r>
            <a:endParaRPr kumimoji="1"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zh-CN" altLang="en-US"/>
              <a:t>单击此处编辑母版文本样式</a:t>
            </a:r>
            <a:endParaRPr kumimoji="1" lang="zh-CN" altLang="en-US"/>
          </a:p>
        </p:txBody>
      </p:sp>
      <p:sp>
        <p:nvSpPr>
          <p:cNvPr id="4" name="内容占位符 3"/>
          <p:cNvSpPr>
            <a:spLocks noGrp="1"/>
          </p:cNvSpPr>
          <p:nvPr>
            <p:ph sz="half" idx="2"/>
          </p:nvPr>
        </p:nvSpPr>
        <p:spPr>
          <a:xfrm>
            <a:off x="839788" y="2505075"/>
            <a:ext cx="5157787" cy="3684588"/>
          </a:xfrm>
        </p:spPr>
        <p:txBody>
          <a:bodyPr/>
          <a:lstStyle/>
          <a:p>
            <a:pPr lvl="0"/>
            <a:r>
              <a:rPr kumimoji="1" lang="zh-CN" altLang="en-US"/>
              <a:t>单击此处编辑母版文本样式</a:t>
            </a:r>
            <a:endParaRPr kumimoji="1" lang="zh-CN" altLang="en-US"/>
          </a:p>
          <a:p>
            <a:pPr lvl="1"/>
            <a:r>
              <a:rPr kumimoji="1" lang="zh-CN" altLang="en-US"/>
              <a:t>二级</a:t>
            </a:r>
            <a:endParaRPr kumimoji="1" lang="zh-CN" altLang="en-US"/>
          </a:p>
          <a:p>
            <a:pPr lvl="2"/>
            <a:r>
              <a:rPr kumimoji="1" lang="zh-CN" altLang="en-US"/>
              <a:t>三级</a:t>
            </a:r>
            <a:endParaRPr kumimoji="1" lang="zh-CN" altLang="en-US"/>
          </a:p>
          <a:p>
            <a:pPr lvl="3"/>
            <a:r>
              <a:rPr kumimoji="1" lang="zh-CN" altLang="en-US"/>
              <a:t>四级</a:t>
            </a:r>
            <a:endParaRPr kumimoji="1" lang="zh-CN" altLang="en-US"/>
          </a:p>
          <a:p>
            <a:pPr lvl="4"/>
            <a:r>
              <a:rPr kumimoji="1" lang="zh-CN" altLang="en-US"/>
              <a:t>五级</a:t>
            </a:r>
            <a:endParaRPr kumimoji="1"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zh-CN" altLang="en-US"/>
              <a:t>单击此处编辑母版文本样式</a:t>
            </a:r>
            <a:endParaRPr kumimoji="1" lang="zh-CN" altLang="en-US"/>
          </a:p>
        </p:txBody>
      </p:sp>
      <p:sp>
        <p:nvSpPr>
          <p:cNvPr id="6" name="内容占位符 5"/>
          <p:cNvSpPr>
            <a:spLocks noGrp="1"/>
          </p:cNvSpPr>
          <p:nvPr>
            <p:ph sz="quarter" idx="4"/>
          </p:nvPr>
        </p:nvSpPr>
        <p:spPr>
          <a:xfrm>
            <a:off x="6172200" y="2505075"/>
            <a:ext cx="5183188" cy="3684588"/>
          </a:xfrm>
        </p:spPr>
        <p:txBody>
          <a:bodyPr/>
          <a:lstStyle/>
          <a:p>
            <a:pPr lvl="0"/>
            <a:r>
              <a:rPr kumimoji="1" lang="zh-CN" altLang="en-US"/>
              <a:t>单击此处编辑母版文本样式</a:t>
            </a:r>
            <a:endParaRPr kumimoji="1" lang="zh-CN" altLang="en-US"/>
          </a:p>
          <a:p>
            <a:pPr lvl="1"/>
            <a:r>
              <a:rPr kumimoji="1" lang="zh-CN" altLang="en-US"/>
              <a:t>二级</a:t>
            </a:r>
            <a:endParaRPr kumimoji="1" lang="zh-CN" altLang="en-US"/>
          </a:p>
          <a:p>
            <a:pPr lvl="2"/>
            <a:r>
              <a:rPr kumimoji="1" lang="zh-CN" altLang="en-US"/>
              <a:t>三级</a:t>
            </a:r>
            <a:endParaRPr kumimoji="1" lang="zh-CN" altLang="en-US"/>
          </a:p>
          <a:p>
            <a:pPr lvl="3"/>
            <a:r>
              <a:rPr kumimoji="1" lang="zh-CN" altLang="en-US"/>
              <a:t>四级</a:t>
            </a:r>
            <a:endParaRPr kumimoji="1" lang="zh-CN" altLang="en-US"/>
          </a:p>
          <a:p>
            <a:pPr lvl="4"/>
            <a:r>
              <a:rPr kumimoji="1" lang="zh-CN" altLang="en-US"/>
              <a:t>五级</a:t>
            </a:r>
            <a:endParaRPr kumimoji="1" lang="zh-CN" altLang="en-US"/>
          </a:p>
        </p:txBody>
      </p:sp>
      <p:sp>
        <p:nvSpPr>
          <p:cNvPr id="7" name="日期占位符 6"/>
          <p:cNvSpPr>
            <a:spLocks noGrp="1"/>
          </p:cNvSpPr>
          <p:nvPr>
            <p:ph type="dt" sz="half" idx="10"/>
          </p:nvPr>
        </p:nvSpPr>
        <p:spPr/>
        <p:txBody>
          <a:bodyPr/>
          <a:lstStyle/>
          <a:p>
            <a:fld id="{A60AB387-B599-0746-B155-44B051728C8B}" type="datetimeFigureOut">
              <a:rPr kumimoji="1" lang="zh-CN" altLang="en-US" smtClean="0"/>
            </a:fld>
            <a:endParaRPr kumimoji="1" lang="zh-CN" altLang="en-US"/>
          </a:p>
        </p:txBody>
      </p:sp>
      <p:sp>
        <p:nvSpPr>
          <p:cNvPr id="8" name="页脚占位符 7"/>
          <p:cNvSpPr>
            <a:spLocks noGrp="1"/>
          </p:cNvSpPr>
          <p:nvPr>
            <p:ph type="ftr" sz="quarter" idx="11"/>
          </p:nvPr>
        </p:nvSpPr>
        <p:spPr/>
        <p:txBody>
          <a:bodyPr/>
          <a:lstStyle/>
          <a:p>
            <a:endParaRPr kumimoji="1" lang="zh-CN" altLang="en-US"/>
          </a:p>
        </p:txBody>
      </p:sp>
      <p:sp>
        <p:nvSpPr>
          <p:cNvPr id="9" name="灯片编号占位符 8"/>
          <p:cNvSpPr>
            <a:spLocks noGrp="1"/>
          </p:cNvSpPr>
          <p:nvPr>
            <p:ph type="sldNum" sz="quarter" idx="12"/>
          </p:nvPr>
        </p:nvSpPr>
        <p:spPr/>
        <p:txBody>
          <a:bodyPr/>
          <a:lstStyle/>
          <a:p>
            <a:fld id="{B888FE3F-6DC3-EB49-AF45-3D2DC5FA0501}" type="slidenum">
              <a:rPr kumimoji="1" lang="zh-CN" altLang="en-US" smtClean="0"/>
            </a:fld>
            <a:endParaRPr kumimoji="1"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a:t>单击此处编辑母版标题样式</a:t>
            </a:r>
            <a:endParaRPr kumimoji="1" lang="zh-CN" altLang="en-US"/>
          </a:p>
        </p:txBody>
      </p:sp>
      <p:sp>
        <p:nvSpPr>
          <p:cNvPr id="3" name="日期占位符 2"/>
          <p:cNvSpPr>
            <a:spLocks noGrp="1"/>
          </p:cNvSpPr>
          <p:nvPr>
            <p:ph type="dt" sz="half" idx="10"/>
          </p:nvPr>
        </p:nvSpPr>
        <p:spPr/>
        <p:txBody>
          <a:bodyPr/>
          <a:lstStyle/>
          <a:p>
            <a:fld id="{A60AB387-B599-0746-B155-44B051728C8B}" type="datetimeFigureOut">
              <a:rPr kumimoji="1" lang="zh-CN" altLang="en-US" smtClean="0"/>
            </a:fld>
            <a:endParaRPr kumimoji="1" lang="zh-CN" altLang="en-US"/>
          </a:p>
        </p:txBody>
      </p:sp>
      <p:sp>
        <p:nvSpPr>
          <p:cNvPr id="4" name="页脚占位符 3"/>
          <p:cNvSpPr>
            <a:spLocks noGrp="1"/>
          </p:cNvSpPr>
          <p:nvPr>
            <p:ph type="ftr" sz="quarter" idx="11"/>
          </p:nvPr>
        </p:nvSpPr>
        <p:spPr/>
        <p:txBody>
          <a:bodyPr/>
          <a:lstStyle/>
          <a:p>
            <a:endParaRPr kumimoji="1" lang="zh-CN" altLang="en-US"/>
          </a:p>
        </p:txBody>
      </p:sp>
      <p:sp>
        <p:nvSpPr>
          <p:cNvPr id="5" name="灯片编号占位符 4"/>
          <p:cNvSpPr>
            <a:spLocks noGrp="1"/>
          </p:cNvSpPr>
          <p:nvPr>
            <p:ph type="sldNum" sz="quarter" idx="12"/>
          </p:nvPr>
        </p:nvSpPr>
        <p:spPr/>
        <p:txBody>
          <a:bodyPr/>
          <a:lstStyle/>
          <a:p>
            <a:fld id="{B888FE3F-6DC3-EB49-AF45-3D2DC5FA0501}" type="slidenum">
              <a:rPr kumimoji="1" lang="zh-CN" altLang="en-US" smtClean="0"/>
            </a:fld>
            <a:endParaRPr kumimoji="1"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A60AB387-B599-0746-B155-44B051728C8B}" type="datetimeFigureOut">
              <a:rPr kumimoji="1" lang="zh-CN" altLang="en-US" smtClean="0"/>
            </a:fld>
            <a:endParaRPr kumimoji="1" lang="zh-CN" altLang="en-US"/>
          </a:p>
        </p:txBody>
      </p:sp>
      <p:sp>
        <p:nvSpPr>
          <p:cNvPr id="3" name="页脚占位符 2"/>
          <p:cNvSpPr>
            <a:spLocks noGrp="1"/>
          </p:cNvSpPr>
          <p:nvPr>
            <p:ph type="ftr" sz="quarter" idx="11"/>
          </p:nvPr>
        </p:nvSpPr>
        <p:spPr/>
        <p:txBody>
          <a:bodyPr/>
          <a:lstStyle/>
          <a:p>
            <a:endParaRPr kumimoji="1" lang="zh-CN" altLang="en-US"/>
          </a:p>
        </p:txBody>
      </p:sp>
      <p:sp>
        <p:nvSpPr>
          <p:cNvPr id="4" name="灯片编号占位符 3"/>
          <p:cNvSpPr>
            <a:spLocks noGrp="1"/>
          </p:cNvSpPr>
          <p:nvPr>
            <p:ph type="sldNum" sz="quarter" idx="12"/>
          </p:nvPr>
        </p:nvSpPr>
        <p:spPr/>
        <p:txBody>
          <a:bodyPr/>
          <a:lstStyle/>
          <a:p>
            <a:fld id="{B888FE3F-6DC3-EB49-AF45-3D2DC5FA0501}" type="slidenum">
              <a:rPr kumimoji="1" lang="zh-CN" altLang="en-US" smtClean="0"/>
            </a:fld>
            <a:endParaRPr kumimoji="1"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kumimoji="1" lang="zh-CN" altLang="en-US"/>
              <a:t>单击此处编辑母版标题样式</a:t>
            </a:r>
            <a:endParaRPr kumimoji="1"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zh-CN" altLang="en-US"/>
              <a:t>单击此处编辑母版文本样式</a:t>
            </a:r>
            <a:endParaRPr kumimoji="1" lang="zh-CN" altLang="en-US"/>
          </a:p>
          <a:p>
            <a:pPr lvl="1"/>
            <a:r>
              <a:rPr kumimoji="1" lang="zh-CN" altLang="en-US"/>
              <a:t>二级</a:t>
            </a:r>
            <a:endParaRPr kumimoji="1" lang="zh-CN" altLang="en-US"/>
          </a:p>
          <a:p>
            <a:pPr lvl="2"/>
            <a:r>
              <a:rPr kumimoji="1" lang="zh-CN" altLang="en-US"/>
              <a:t>三级</a:t>
            </a:r>
            <a:endParaRPr kumimoji="1" lang="zh-CN" altLang="en-US"/>
          </a:p>
          <a:p>
            <a:pPr lvl="3"/>
            <a:r>
              <a:rPr kumimoji="1" lang="zh-CN" altLang="en-US"/>
              <a:t>四级</a:t>
            </a:r>
            <a:endParaRPr kumimoji="1" lang="zh-CN" altLang="en-US"/>
          </a:p>
          <a:p>
            <a:pPr lvl="4"/>
            <a:r>
              <a:rPr kumimoji="1" lang="zh-CN" altLang="en-US"/>
              <a:t>五级</a:t>
            </a:r>
            <a:endParaRPr kumimoji="1"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zh-CN" altLang="en-US"/>
              <a:t>单击此处编辑母版文本样式</a:t>
            </a:r>
            <a:endParaRPr kumimoji="1" lang="zh-CN" altLang="en-US"/>
          </a:p>
        </p:txBody>
      </p:sp>
      <p:sp>
        <p:nvSpPr>
          <p:cNvPr id="5" name="日期占位符 4"/>
          <p:cNvSpPr>
            <a:spLocks noGrp="1"/>
          </p:cNvSpPr>
          <p:nvPr>
            <p:ph type="dt" sz="half" idx="10"/>
          </p:nvPr>
        </p:nvSpPr>
        <p:spPr/>
        <p:txBody>
          <a:bodyPr/>
          <a:lstStyle/>
          <a:p>
            <a:fld id="{A60AB387-B599-0746-B155-44B051728C8B}" type="datetimeFigureOut">
              <a:rPr kumimoji="1" lang="zh-CN" altLang="en-US" smtClean="0"/>
            </a:fld>
            <a:endParaRPr kumimoji="1" lang="zh-CN" altLang="en-US"/>
          </a:p>
        </p:txBody>
      </p:sp>
      <p:sp>
        <p:nvSpPr>
          <p:cNvPr id="6" name="页脚占位符 5"/>
          <p:cNvSpPr>
            <a:spLocks noGrp="1"/>
          </p:cNvSpPr>
          <p:nvPr>
            <p:ph type="ftr" sz="quarter" idx="11"/>
          </p:nvPr>
        </p:nvSpPr>
        <p:spPr/>
        <p:txBody>
          <a:bodyPr/>
          <a:lstStyle/>
          <a:p>
            <a:endParaRPr kumimoji="1" lang="zh-CN" altLang="en-US"/>
          </a:p>
        </p:txBody>
      </p:sp>
      <p:sp>
        <p:nvSpPr>
          <p:cNvPr id="7" name="灯片编号占位符 6"/>
          <p:cNvSpPr>
            <a:spLocks noGrp="1"/>
          </p:cNvSpPr>
          <p:nvPr>
            <p:ph type="sldNum" sz="quarter" idx="12"/>
          </p:nvPr>
        </p:nvSpPr>
        <p:spPr/>
        <p:txBody>
          <a:bodyPr/>
          <a:lstStyle/>
          <a:p>
            <a:fld id="{B888FE3F-6DC3-EB49-AF45-3D2DC5FA0501}" type="slidenum">
              <a:rPr kumimoji="1" lang="zh-CN" altLang="en-US" smtClean="0"/>
            </a:fld>
            <a:endParaRPr kumimoji="1"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kumimoji="1" lang="zh-CN" altLang="en-US"/>
              <a:t>单击此处编辑母版标题样式</a:t>
            </a:r>
            <a:endParaRPr kumimoji="1"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zh-CN" altLang="en-US"/>
              <a:t>单击此处编辑母版文本样式</a:t>
            </a:r>
            <a:endParaRPr kumimoji="1" lang="zh-CN" altLang="en-US"/>
          </a:p>
        </p:txBody>
      </p:sp>
      <p:sp>
        <p:nvSpPr>
          <p:cNvPr id="5" name="日期占位符 4"/>
          <p:cNvSpPr>
            <a:spLocks noGrp="1"/>
          </p:cNvSpPr>
          <p:nvPr>
            <p:ph type="dt" sz="half" idx="10"/>
          </p:nvPr>
        </p:nvSpPr>
        <p:spPr/>
        <p:txBody>
          <a:bodyPr/>
          <a:lstStyle/>
          <a:p>
            <a:fld id="{A60AB387-B599-0746-B155-44B051728C8B}" type="datetimeFigureOut">
              <a:rPr kumimoji="1" lang="zh-CN" altLang="en-US" smtClean="0"/>
            </a:fld>
            <a:endParaRPr kumimoji="1" lang="zh-CN" altLang="en-US"/>
          </a:p>
        </p:txBody>
      </p:sp>
      <p:sp>
        <p:nvSpPr>
          <p:cNvPr id="6" name="页脚占位符 5"/>
          <p:cNvSpPr>
            <a:spLocks noGrp="1"/>
          </p:cNvSpPr>
          <p:nvPr>
            <p:ph type="ftr" sz="quarter" idx="11"/>
          </p:nvPr>
        </p:nvSpPr>
        <p:spPr/>
        <p:txBody>
          <a:bodyPr/>
          <a:lstStyle/>
          <a:p>
            <a:endParaRPr kumimoji="1" lang="zh-CN" altLang="en-US"/>
          </a:p>
        </p:txBody>
      </p:sp>
      <p:sp>
        <p:nvSpPr>
          <p:cNvPr id="7" name="灯片编号占位符 6"/>
          <p:cNvSpPr>
            <a:spLocks noGrp="1"/>
          </p:cNvSpPr>
          <p:nvPr>
            <p:ph type="sldNum" sz="quarter" idx="12"/>
          </p:nvPr>
        </p:nvSpPr>
        <p:spPr/>
        <p:txBody>
          <a:bodyPr/>
          <a:lstStyle/>
          <a:p>
            <a:fld id="{B888FE3F-6DC3-EB49-AF45-3D2DC5FA0501}" type="slidenum">
              <a:rPr kumimoji="1" lang="zh-CN" altLang="en-US" smtClean="0"/>
            </a:fld>
            <a:endParaRPr kumimoji="1"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zh-CN" altLang="en-US"/>
              <a:t>单击此处编辑母版标题样式</a:t>
            </a:r>
            <a:endParaRPr kumimoji="1"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zh-CN" altLang="en-US"/>
              <a:t>单击此处编辑母版文本样式</a:t>
            </a:r>
            <a:endParaRPr kumimoji="1" lang="zh-CN" altLang="en-US"/>
          </a:p>
          <a:p>
            <a:pPr lvl="1"/>
            <a:r>
              <a:rPr kumimoji="1" lang="zh-CN" altLang="en-US"/>
              <a:t>二级</a:t>
            </a:r>
            <a:endParaRPr kumimoji="1" lang="zh-CN" altLang="en-US"/>
          </a:p>
          <a:p>
            <a:pPr lvl="2"/>
            <a:r>
              <a:rPr kumimoji="1" lang="zh-CN" altLang="en-US"/>
              <a:t>三级</a:t>
            </a:r>
            <a:endParaRPr kumimoji="1" lang="zh-CN" altLang="en-US"/>
          </a:p>
          <a:p>
            <a:pPr lvl="3"/>
            <a:r>
              <a:rPr kumimoji="1" lang="zh-CN" altLang="en-US"/>
              <a:t>四级</a:t>
            </a:r>
            <a:endParaRPr kumimoji="1" lang="zh-CN" altLang="en-US"/>
          </a:p>
          <a:p>
            <a:pPr lvl="4"/>
            <a:r>
              <a:rPr kumimoji="1" lang="zh-CN" altLang="en-US"/>
              <a:t>五级</a:t>
            </a:r>
            <a:endParaRPr kumimoji="1"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60AB387-B599-0746-B155-44B051728C8B}" type="datetimeFigureOut">
              <a:rPr kumimoji="1" lang="zh-CN" altLang="en-US" smtClean="0"/>
            </a:fld>
            <a:endParaRPr kumimoji="1"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888FE3F-6DC3-EB49-AF45-3D2DC5FA0501}" type="slidenum">
              <a:rPr kumimoji="1" lang="zh-CN" altLang="en-US" smtClean="0"/>
            </a:fld>
            <a:endParaRPr kumimoji="1"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image" Target="../media/image2.jpeg"/></Relationships>
</file>

<file path=ppt/slides/_rels/slide11.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image" Target="../media/image5.pn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8.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9.pn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0.pn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1.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2.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3.png"/></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4.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p:cNvSpPr>
            <a:spLocks noGrp="1" noRot="1" noChangeAspect="1" noMove="1" noResize="1" noEditPoints="1" noAdjustHandles="1" noChangeArrowheads="1" noChangeShapeType="1" noTextEdit="1"/>
          </p:cNvSpPr>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矩形 2"/>
          <p:cNvSpPr/>
          <p:nvPr/>
        </p:nvSpPr>
        <p:spPr>
          <a:xfrm>
            <a:off x="1400906" y="2581697"/>
            <a:ext cx="10506455" cy="1538425"/>
          </a:xfrm>
          <a:prstGeom prst="rect">
            <a:avLst/>
          </a:prstGeom>
        </p:spPr>
        <p:txBody>
          <a:bodyPr vert="horz" lIns="91440" tIns="45720" rIns="91440" bIns="45720" rtlCol="0" anchor="b">
            <a:normAutofit/>
          </a:bodyPr>
          <a:lstStyle/>
          <a:p>
            <a:pPr lvl="0">
              <a:lnSpc>
                <a:spcPct val="90000"/>
              </a:lnSpc>
              <a:spcBef>
                <a:spcPct val="0"/>
              </a:spcBef>
              <a:spcAft>
                <a:spcPts val="600"/>
              </a:spcAft>
            </a:pPr>
            <a:r>
              <a:rPr lang="zh-CN" altLang="en-US" sz="7200" b="1" kern="1200" dirty="0">
                <a:solidFill>
                  <a:schemeClr val="tx1"/>
                </a:solidFill>
                <a:latin typeface="+mj-lt"/>
                <a:ea typeface="+mj-ea"/>
                <a:cs typeface="+mj-cs"/>
              </a:rPr>
              <a:t>信息架构设计</a:t>
            </a:r>
            <a:r>
              <a:rPr lang="zh-CN" altLang="en-US" sz="7200" b="1" kern="1200" dirty="0">
                <a:solidFill>
                  <a:schemeClr val="tx1"/>
                </a:solidFill>
                <a:latin typeface="+mj-lt"/>
                <a:ea typeface="+mj-ea"/>
                <a:cs typeface="+mj-cs"/>
              </a:rPr>
              <a:t>相关理论</a:t>
            </a:r>
            <a:endParaRPr lang="zh-CN" altLang="en-US" sz="7200" b="1" kern="1200" dirty="0">
              <a:solidFill>
                <a:schemeClr val="tx1"/>
              </a:solidFill>
              <a:latin typeface="+mj-lt"/>
              <a:ea typeface="+mj-ea"/>
              <a:cs typeface="+mj-cs"/>
            </a:endParaRPr>
          </a:p>
        </p:txBody>
      </p:sp>
      <p:sp>
        <p:nvSpPr>
          <p:cNvPr id="10" name="Rectangle 9"/>
          <p:cNvSpPr>
            <a:spLocks noGrp="1" noRot="1" noChangeAspect="1" noMove="1" noResize="1" noEditPoints="1" noAdjustHandles="1" noChangeArrowheads="1" noChangeShapeType="1" noTextEdit="1"/>
          </p:cNvSpPr>
          <p:nvPr/>
        </p:nvSpPr>
        <p:spPr>
          <a:xfrm>
            <a:off x="841248" y="4331166"/>
            <a:ext cx="10506456" cy="18288"/>
          </a:xfrm>
          <a:prstGeom prst="rect">
            <a:avLst/>
          </a:prstGeom>
          <a:solidFill>
            <a:srgbClr val="D5D5D5"/>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12" name="Rectangle 11"/>
          <p:cNvSpPr>
            <a:spLocks noGrp="1" noRot="1" noChangeAspect="1" noMove="1" noResize="1" noEditPoints="1" noAdjustHandles="1" noChangeArrowheads="1" noChangeShapeType="1" noTextEdit="1"/>
          </p:cNvSpPr>
          <p:nvPr/>
        </p:nvSpPr>
        <p:spPr>
          <a:xfrm rot="5400000">
            <a:off x="9346882" y="2348839"/>
            <a:ext cx="54864" cy="394677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1" name="图片 20" descr="手机屏幕截图&#10;&#10;描述已自动生成"/>
          <p:cNvPicPr>
            <a:picLocks noChangeAspect="1"/>
          </p:cNvPicPr>
          <p:nvPr/>
        </p:nvPicPr>
        <p:blipFill>
          <a:blip r:embed="rId1"/>
          <a:stretch>
            <a:fillRect/>
          </a:stretch>
        </p:blipFill>
        <p:spPr>
          <a:xfrm>
            <a:off x="2438399" y="1289925"/>
            <a:ext cx="6950275" cy="1124803"/>
          </a:xfrm>
          <a:prstGeom prst="rect">
            <a:avLst/>
          </a:prstGeom>
        </p:spPr>
      </p:pic>
      <p:pic>
        <p:nvPicPr>
          <p:cNvPr id="23" name="图片 22" descr="图片包含 游戏机&#10;&#10;描述已自动生成"/>
          <p:cNvPicPr>
            <a:picLocks noChangeAspect="1"/>
          </p:cNvPicPr>
          <p:nvPr/>
        </p:nvPicPr>
        <p:blipFill>
          <a:blip r:embed="rId2"/>
          <a:stretch>
            <a:fillRect/>
          </a:stretch>
        </p:blipFill>
        <p:spPr>
          <a:xfrm>
            <a:off x="2438399" y="2830383"/>
            <a:ext cx="6950275" cy="1124803"/>
          </a:xfrm>
          <a:prstGeom prst="rect">
            <a:avLst/>
          </a:prstGeom>
        </p:spPr>
      </p:pic>
      <p:pic>
        <p:nvPicPr>
          <p:cNvPr id="27" name="图片 26" descr="图片包含 游戏机&#10;&#10;描述已自动生成"/>
          <p:cNvPicPr>
            <a:picLocks noChangeAspect="1"/>
          </p:cNvPicPr>
          <p:nvPr/>
        </p:nvPicPr>
        <p:blipFill>
          <a:blip r:embed="rId3"/>
          <a:stretch>
            <a:fillRect/>
          </a:stretch>
        </p:blipFill>
        <p:spPr>
          <a:xfrm>
            <a:off x="2438400" y="4339092"/>
            <a:ext cx="6950276" cy="1275896"/>
          </a:xfrm>
          <a:prstGeom prst="rect">
            <a:avLst/>
          </a:prstGeom>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33" name="Rectangle 32"/>
          <p:cNvSpPr>
            <a:spLocks noGrp="1" noRot="1" noChangeAspect="1" noMove="1" noResize="1" noEditPoints="1" noAdjustHandles="1" noChangeArrowheads="1" noChangeShapeType="1" noTextEdit="1"/>
          </p:cNvSpPr>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Rectangle 34"/>
          <p:cNvSpPr>
            <a:spLocks noGrp="1" noRot="1" noChangeAspect="1" noMove="1" noResize="1" noEditPoints="1" noAdjustHandles="1" noChangeArrowheads="1" noChangeShapeType="1" noTextEdit="1"/>
          </p:cNvSpPr>
          <p:nvPr/>
        </p:nvSpPr>
        <p:spPr>
          <a:xfrm>
            <a:off x="0" y="1913350"/>
            <a:ext cx="128016" cy="246888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37" name="Rectangle 36"/>
          <p:cNvSpPr>
            <a:spLocks noGrp="1" noRot="1" noChangeAspect="1" noMove="1" noResize="1" noEditPoints="1" noAdjustHandles="1" noChangeArrowheads="1" noChangeShapeType="1" noTextEdit="1"/>
          </p:cNvSpPr>
          <p:nvPr/>
        </p:nvSpPr>
        <p:spPr>
          <a:xfrm>
            <a:off x="650945" y="5831269"/>
            <a:ext cx="10927080" cy="18288"/>
          </a:xfrm>
          <a:prstGeom prst="rect">
            <a:avLst/>
          </a:prstGeom>
          <a:solidFill>
            <a:srgbClr val="D5D5D5"/>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8" name="矩形 7"/>
          <p:cNvSpPr/>
          <p:nvPr/>
        </p:nvSpPr>
        <p:spPr>
          <a:xfrm>
            <a:off x="1185655" y="728687"/>
            <a:ext cx="9820689" cy="559512"/>
          </a:xfrm>
          <a:prstGeom prst="rect">
            <a:avLst/>
          </a:prstGeom>
        </p:spPr>
        <p:txBody>
          <a:bodyPr wrap="square">
            <a:spAutoFit/>
          </a:bodyPr>
          <a:lstStyle/>
          <a:p>
            <a:pPr>
              <a:lnSpc>
                <a:spcPct val="150000"/>
              </a:lnSpc>
              <a:spcAft>
                <a:spcPts val="600"/>
              </a:spcAft>
            </a:pPr>
            <a:r>
              <a:rPr lang="zh-CN" altLang="en-US" sz="2400" dirty="0">
                <a:latin typeface="Heiti SC Medium" pitchFamily="2" charset="-128"/>
                <a:ea typeface="Heiti SC Medium" pitchFamily="2" charset="-128"/>
              </a:rPr>
              <a:t>再看一组反例：</a:t>
            </a:r>
            <a:endParaRPr lang="zh-CN" altLang="zh-CN" sz="4000" dirty="0">
              <a:latin typeface="Heiti SC Medium" pitchFamily="2" charset="-128"/>
              <a:ea typeface="Heiti SC Medium" pitchFamily="2" charset="-128"/>
            </a:endParaRPr>
          </a:p>
        </p:txBody>
      </p:sp>
      <p:pic>
        <p:nvPicPr>
          <p:cNvPr id="9" name="图片 8" descr="手机屏幕截图&#10;&#10;描述已自动生成"/>
          <p:cNvPicPr>
            <a:picLocks noChangeAspect="1"/>
          </p:cNvPicPr>
          <p:nvPr/>
        </p:nvPicPr>
        <p:blipFill>
          <a:blip r:embed="rId1"/>
          <a:stretch>
            <a:fillRect/>
          </a:stretch>
        </p:blipFill>
        <p:spPr>
          <a:xfrm>
            <a:off x="1140406" y="1589706"/>
            <a:ext cx="6890069" cy="895708"/>
          </a:xfrm>
          <a:prstGeom prst="rect">
            <a:avLst/>
          </a:prstGeom>
        </p:spPr>
      </p:pic>
      <p:pic>
        <p:nvPicPr>
          <p:cNvPr id="10" name="图片 9" descr="手机屏幕截图&#10;&#10;描述已自动生成"/>
          <p:cNvPicPr>
            <a:picLocks noChangeAspect="1"/>
          </p:cNvPicPr>
          <p:nvPr/>
        </p:nvPicPr>
        <p:blipFill>
          <a:blip r:embed="rId2"/>
          <a:stretch>
            <a:fillRect/>
          </a:stretch>
        </p:blipFill>
        <p:spPr>
          <a:xfrm>
            <a:off x="1120180" y="2877905"/>
            <a:ext cx="6929690" cy="866209"/>
          </a:xfrm>
          <a:prstGeom prst="rect">
            <a:avLst/>
          </a:prstGeom>
        </p:spPr>
      </p:pic>
      <p:pic>
        <p:nvPicPr>
          <p:cNvPr id="11" name="图片 10" descr="图片包含 游戏机, 桌子&#10;&#10;描述已自动生成"/>
          <p:cNvPicPr>
            <a:picLocks noChangeAspect="1"/>
          </p:cNvPicPr>
          <p:nvPr/>
        </p:nvPicPr>
        <p:blipFill>
          <a:blip r:embed="rId3"/>
          <a:stretch>
            <a:fillRect/>
          </a:stretch>
        </p:blipFill>
        <p:spPr>
          <a:xfrm>
            <a:off x="1159802" y="4227076"/>
            <a:ext cx="6890068" cy="878484"/>
          </a:xfrm>
          <a:prstGeom prst="rect">
            <a:avLst/>
          </a:prstGeom>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33" name="Rectangle 32"/>
          <p:cNvSpPr>
            <a:spLocks noGrp="1" noRot="1" noChangeAspect="1" noMove="1" noResize="1" noEditPoints="1" noAdjustHandles="1" noChangeArrowheads="1" noChangeShapeType="1" noTextEdit="1"/>
          </p:cNvSpPr>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Rectangle 34"/>
          <p:cNvSpPr>
            <a:spLocks noGrp="1" noRot="1" noChangeAspect="1" noMove="1" noResize="1" noEditPoints="1" noAdjustHandles="1" noChangeArrowheads="1" noChangeShapeType="1" noTextEdit="1"/>
          </p:cNvSpPr>
          <p:nvPr/>
        </p:nvSpPr>
        <p:spPr>
          <a:xfrm>
            <a:off x="0" y="1913350"/>
            <a:ext cx="128016" cy="246888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37" name="Rectangle 36"/>
          <p:cNvSpPr>
            <a:spLocks noGrp="1" noRot="1" noChangeAspect="1" noMove="1" noResize="1" noEditPoints="1" noAdjustHandles="1" noChangeArrowheads="1" noChangeShapeType="1" noTextEdit="1"/>
          </p:cNvSpPr>
          <p:nvPr/>
        </p:nvSpPr>
        <p:spPr>
          <a:xfrm>
            <a:off x="650945" y="5831269"/>
            <a:ext cx="10927080" cy="18288"/>
          </a:xfrm>
          <a:prstGeom prst="rect">
            <a:avLst/>
          </a:prstGeom>
          <a:solidFill>
            <a:srgbClr val="D5D5D5"/>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6" name="矩形 5"/>
          <p:cNvSpPr/>
          <p:nvPr/>
        </p:nvSpPr>
        <p:spPr>
          <a:xfrm>
            <a:off x="1240718" y="1008443"/>
            <a:ext cx="9354998" cy="681725"/>
          </a:xfrm>
          <a:prstGeom prst="rect">
            <a:avLst/>
          </a:prstGeom>
        </p:spPr>
        <p:txBody>
          <a:bodyPr wrap="square">
            <a:spAutoFit/>
          </a:bodyPr>
          <a:lstStyle/>
          <a:p>
            <a:pPr>
              <a:lnSpc>
                <a:spcPct val="150000"/>
              </a:lnSpc>
            </a:pPr>
            <a:r>
              <a:rPr lang="zh-CN" altLang="zh-CN" sz="2800" b="1" dirty="0">
                <a:latin typeface="PingFang SC" panose="020B0400000000000000" pitchFamily="34" charset="-122"/>
                <a:ea typeface="PingFang SC" panose="020B0400000000000000" pitchFamily="34" charset="-122"/>
              </a:rPr>
              <a:t>信息架构</a:t>
            </a:r>
            <a:r>
              <a:rPr lang="zh-CN" altLang="en-US" sz="2800" b="1" dirty="0">
                <a:latin typeface="PingFang SC" panose="020B0400000000000000" pitchFamily="34" charset="-122"/>
                <a:ea typeface="PingFang SC" panose="020B0400000000000000" pitchFamily="34" charset="-122"/>
              </a:rPr>
              <a:t>设计的作用</a:t>
            </a:r>
            <a:endParaRPr lang="zh-CN" altLang="zh-CN" sz="2800" dirty="0">
              <a:latin typeface="PingFang SC" panose="020B0400000000000000" pitchFamily="34" charset="-122"/>
              <a:ea typeface="PingFang SC" panose="020B0400000000000000" pitchFamily="34" charset="-122"/>
            </a:endParaRPr>
          </a:p>
        </p:txBody>
      </p:sp>
      <p:pic>
        <p:nvPicPr>
          <p:cNvPr id="3" name="图片 2" descr="手机屏幕截图&#10;&#10;描述已自动生成"/>
          <p:cNvPicPr>
            <a:picLocks noChangeAspect="1"/>
          </p:cNvPicPr>
          <p:nvPr/>
        </p:nvPicPr>
        <p:blipFill>
          <a:blip r:embed="rId1"/>
          <a:stretch>
            <a:fillRect/>
          </a:stretch>
        </p:blipFill>
        <p:spPr>
          <a:xfrm>
            <a:off x="1240718" y="2420426"/>
            <a:ext cx="7239000" cy="1676400"/>
          </a:xfrm>
          <a:prstGeom prst="rect">
            <a:avLst/>
          </a:prstGeom>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1" name="Rectangle 12"/>
          <p:cNvSpPr>
            <a:spLocks noGrp="1" noRot="1" noChangeAspect="1" noMove="1" noResize="1" noEditPoints="1" noAdjustHandles="1" noChangeArrowheads="1" noChangeShapeType="1" noTextEdit="1"/>
          </p:cNvSpPr>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矩形 4"/>
          <p:cNvSpPr/>
          <p:nvPr/>
        </p:nvSpPr>
        <p:spPr>
          <a:xfrm>
            <a:off x="677267" y="1607253"/>
            <a:ext cx="5233676" cy="666994"/>
          </a:xfrm>
          <a:prstGeom prst="rect">
            <a:avLst/>
          </a:prstGeom>
        </p:spPr>
        <p:txBody>
          <a:bodyPr vert="horz" lIns="91440" tIns="45720" rIns="91440" bIns="45720" rtlCol="0" anchor="b">
            <a:normAutofit/>
          </a:bodyPr>
          <a:lstStyle/>
          <a:p>
            <a:pPr>
              <a:lnSpc>
                <a:spcPct val="90000"/>
              </a:lnSpc>
              <a:spcBef>
                <a:spcPct val="0"/>
              </a:spcBef>
              <a:spcAft>
                <a:spcPts val="600"/>
              </a:spcAft>
            </a:pPr>
            <a:r>
              <a:rPr kumimoji="1" lang="en-US" altLang="zh-CN" sz="3600" b="1" kern="1200" dirty="0">
                <a:solidFill>
                  <a:schemeClr val="tx1"/>
                </a:solidFill>
                <a:latin typeface="Heiti SC Medium" pitchFamily="2" charset="-128"/>
                <a:ea typeface="Heiti SC Medium" pitchFamily="2" charset="-128"/>
                <a:cs typeface="+mj-cs"/>
              </a:rPr>
              <a:t>3.</a:t>
            </a:r>
            <a:r>
              <a:rPr kumimoji="1" lang="zh-CN" altLang="en-US" sz="3600" b="1" kern="1200" dirty="0">
                <a:solidFill>
                  <a:schemeClr val="tx1"/>
                </a:solidFill>
                <a:latin typeface="Heiti SC Medium" pitchFamily="2" charset="-128"/>
                <a:ea typeface="Heiti SC Medium" pitchFamily="2" charset="-128"/>
                <a:cs typeface="+mj-cs"/>
              </a:rPr>
              <a:t>信息架构的组建原则</a:t>
            </a:r>
            <a:endParaRPr kumimoji="1" lang="en-US" altLang="zh-CN" sz="3600" b="1" kern="1200" dirty="0">
              <a:solidFill>
                <a:schemeClr val="tx1"/>
              </a:solidFill>
              <a:latin typeface="Heiti SC Medium" pitchFamily="2" charset="-128"/>
              <a:ea typeface="Heiti SC Medium" pitchFamily="2" charset="-128"/>
              <a:cs typeface="+mj-cs"/>
            </a:endParaRPr>
          </a:p>
        </p:txBody>
      </p:sp>
      <p:sp>
        <p:nvSpPr>
          <p:cNvPr id="22" name="Rectangle 14"/>
          <p:cNvSpPr>
            <a:spLocks noGrp="1" noRot="1" noChangeAspect="1" noMove="1" noResize="1" noEditPoints="1" noAdjustHandles="1" noChangeArrowheads="1" noChangeShapeType="1" noTextEdit="1"/>
          </p:cNvSpPr>
          <p:nvPr/>
        </p:nvSpPr>
        <p:spPr>
          <a:xfrm>
            <a:off x="865953" y="2899927"/>
            <a:ext cx="10451592" cy="9144"/>
          </a:xfrm>
          <a:prstGeom prst="rect">
            <a:avLst/>
          </a:prstGeom>
          <a:solidFill>
            <a:srgbClr val="D5D5D5"/>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23" name="Rectangle 16"/>
          <p:cNvSpPr>
            <a:spLocks noGrp="1" noRot="1" noChangeAspect="1" noMove="1" noResize="1" noEditPoints="1" noAdjustHandles="1" noChangeArrowheads="1" noChangeShapeType="1" noTextEdit="1"/>
          </p:cNvSpPr>
          <p:nvPr/>
        </p:nvSpPr>
        <p:spPr>
          <a:xfrm flipV="1">
            <a:off x="841248" y="2776031"/>
            <a:ext cx="1873457" cy="1371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3" name="矩形 2"/>
          <p:cNvSpPr/>
          <p:nvPr/>
        </p:nvSpPr>
        <p:spPr>
          <a:xfrm>
            <a:off x="1077432" y="3032967"/>
            <a:ext cx="2351568" cy="2353721"/>
          </a:xfrm>
          <a:prstGeom prst="rect">
            <a:avLst/>
          </a:prstGeom>
        </p:spPr>
        <p:txBody>
          <a:bodyPr wrap="square">
            <a:spAutoFit/>
          </a:bodyPr>
          <a:lstStyle/>
          <a:p>
            <a:pPr>
              <a:lnSpc>
                <a:spcPct val="150000"/>
              </a:lnSpc>
            </a:pPr>
            <a:r>
              <a:rPr lang="en-US" altLang="zh-CN" sz="2000" b="1" dirty="0">
                <a:latin typeface="PingFang SC" panose="020B0400000000000000" pitchFamily="34" charset="-122"/>
                <a:ea typeface="PingFang SC" panose="020B0400000000000000" pitchFamily="34" charset="-122"/>
              </a:rPr>
              <a:t>1</a:t>
            </a:r>
            <a:r>
              <a:rPr lang="zh-CN" altLang="en-US" sz="2000" b="1" dirty="0">
                <a:latin typeface="PingFang SC" panose="020B0400000000000000" pitchFamily="34" charset="-122"/>
                <a:ea typeface="PingFang SC" panose="020B0400000000000000" pitchFamily="34" charset="-122"/>
              </a:rPr>
              <a:t>）对应性</a:t>
            </a:r>
            <a:endParaRPr lang="en-US" altLang="zh-CN" sz="2000" b="1" dirty="0">
              <a:latin typeface="PingFang SC" panose="020B0400000000000000" pitchFamily="34" charset="-122"/>
              <a:ea typeface="PingFang SC" panose="020B0400000000000000" pitchFamily="34" charset="-122"/>
            </a:endParaRPr>
          </a:p>
          <a:p>
            <a:pPr>
              <a:lnSpc>
                <a:spcPct val="150000"/>
              </a:lnSpc>
            </a:pPr>
            <a:r>
              <a:rPr lang="en-US" altLang="zh-CN" sz="2000" b="1" dirty="0">
                <a:latin typeface="PingFang SC" panose="020B0400000000000000" pitchFamily="34" charset="-122"/>
                <a:ea typeface="PingFang SC" panose="020B0400000000000000" pitchFamily="34" charset="-122"/>
              </a:rPr>
              <a:t>2</a:t>
            </a:r>
            <a:r>
              <a:rPr lang="zh-CN" altLang="en-US" sz="2000" b="1" dirty="0">
                <a:latin typeface="PingFang SC" panose="020B0400000000000000" pitchFamily="34" charset="-122"/>
                <a:ea typeface="PingFang SC" panose="020B0400000000000000" pitchFamily="34" charset="-122"/>
              </a:rPr>
              <a:t>）延展性</a:t>
            </a:r>
            <a:endParaRPr lang="en-US" altLang="zh-CN" sz="2000" b="1" dirty="0">
              <a:latin typeface="PingFang SC" panose="020B0400000000000000" pitchFamily="34" charset="-122"/>
              <a:ea typeface="PingFang SC" panose="020B0400000000000000" pitchFamily="34" charset="-122"/>
            </a:endParaRPr>
          </a:p>
          <a:p>
            <a:pPr>
              <a:lnSpc>
                <a:spcPct val="150000"/>
              </a:lnSpc>
            </a:pPr>
            <a:r>
              <a:rPr lang="en-US" altLang="zh-CN" sz="2000" b="1" dirty="0">
                <a:latin typeface="PingFang SC" panose="020B0400000000000000" pitchFamily="34" charset="-122"/>
                <a:ea typeface="PingFang SC" panose="020B0400000000000000" pitchFamily="34" charset="-122"/>
              </a:rPr>
              <a:t>3</a:t>
            </a:r>
            <a:r>
              <a:rPr lang="zh-CN" altLang="en-US" sz="2000" b="1" dirty="0">
                <a:latin typeface="PingFang SC" panose="020B0400000000000000" pitchFamily="34" charset="-122"/>
                <a:ea typeface="PingFang SC" panose="020B0400000000000000" pitchFamily="34" charset="-122"/>
              </a:rPr>
              <a:t>）一致性</a:t>
            </a:r>
            <a:endParaRPr lang="en-US" altLang="zh-CN" sz="2000" b="1" dirty="0">
              <a:latin typeface="PingFang SC" panose="020B0400000000000000" pitchFamily="34" charset="-122"/>
              <a:ea typeface="PingFang SC" panose="020B0400000000000000" pitchFamily="34" charset="-122"/>
            </a:endParaRPr>
          </a:p>
          <a:p>
            <a:pPr>
              <a:lnSpc>
                <a:spcPct val="150000"/>
              </a:lnSpc>
            </a:pPr>
            <a:r>
              <a:rPr lang="en-US" altLang="zh-CN" sz="2000" b="1" dirty="0">
                <a:latin typeface="PingFang SC" panose="020B0400000000000000" pitchFamily="34" charset="-122"/>
                <a:ea typeface="PingFang SC" panose="020B0400000000000000" pitchFamily="34" charset="-122"/>
              </a:rPr>
              <a:t>4</a:t>
            </a:r>
            <a:r>
              <a:rPr lang="zh-CN" altLang="en-US" sz="2000" b="1" dirty="0">
                <a:latin typeface="PingFang SC" panose="020B0400000000000000" pitchFamily="34" charset="-122"/>
                <a:ea typeface="PingFang SC" panose="020B0400000000000000" pitchFamily="34" charset="-122"/>
              </a:rPr>
              <a:t>）相关性</a:t>
            </a:r>
            <a:endParaRPr lang="en-US" altLang="zh-CN" sz="2000" b="1" dirty="0">
              <a:latin typeface="PingFang SC" panose="020B0400000000000000" pitchFamily="34" charset="-122"/>
              <a:ea typeface="PingFang SC" panose="020B0400000000000000" pitchFamily="34" charset="-122"/>
            </a:endParaRPr>
          </a:p>
          <a:p>
            <a:pPr>
              <a:lnSpc>
                <a:spcPct val="150000"/>
              </a:lnSpc>
            </a:pPr>
            <a:endParaRPr lang="zh-CN" altLang="en-US" sz="2000" dirty="0"/>
          </a:p>
        </p:txBody>
      </p:sp>
      <p:sp>
        <p:nvSpPr>
          <p:cNvPr id="2" name="矩形 1"/>
          <p:cNvSpPr/>
          <p:nvPr/>
        </p:nvSpPr>
        <p:spPr>
          <a:xfrm>
            <a:off x="3293851" y="3028847"/>
            <a:ext cx="2351568" cy="1435201"/>
          </a:xfrm>
          <a:prstGeom prst="rect">
            <a:avLst/>
          </a:prstGeom>
        </p:spPr>
        <p:txBody>
          <a:bodyPr wrap="square">
            <a:spAutoFit/>
          </a:bodyPr>
          <a:lstStyle/>
          <a:p>
            <a:pPr>
              <a:lnSpc>
                <a:spcPct val="150000"/>
              </a:lnSpc>
            </a:pPr>
            <a:r>
              <a:rPr lang="en-US" altLang="zh-CN" sz="2000" b="1" dirty="0">
                <a:latin typeface="PingFang SC" panose="020B0400000000000000" pitchFamily="34" charset="-122"/>
                <a:ea typeface="PingFang SC" panose="020B0400000000000000" pitchFamily="34" charset="-122"/>
              </a:rPr>
              <a:t>5</a:t>
            </a:r>
            <a:r>
              <a:rPr lang="zh-CN" altLang="en-US" sz="2000" b="1" dirty="0">
                <a:latin typeface="PingFang SC" panose="020B0400000000000000" pitchFamily="34" charset="-122"/>
                <a:ea typeface="PingFang SC" panose="020B0400000000000000" pitchFamily="34" charset="-122"/>
              </a:rPr>
              <a:t>）独立性</a:t>
            </a:r>
            <a:endParaRPr lang="en-US" altLang="zh-CN" sz="2000" b="1" dirty="0">
              <a:latin typeface="PingFang SC" panose="020B0400000000000000" pitchFamily="34" charset="-122"/>
              <a:ea typeface="PingFang SC" panose="020B0400000000000000" pitchFamily="34" charset="-122"/>
            </a:endParaRPr>
          </a:p>
          <a:p>
            <a:pPr>
              <a:lnSpc>
                <a:spcPct val="150000"/>
              </a:lnSpc>
            </a:pPr>
            <a:r>
              <a:rPr lang="en-US" altLang="zh-CN" sz="2000" b="1" dirty="0">
                <a:latin typeface="PingFang SC" panose="020B0400000000000000" pitchFamily="34" charset="-122"/>
                <a:ea typeface="PingFang SC" panose="020B0400000000000000" pitchFamily="34" charset="-122"/>
              </a:rPr>
              <a:t>6</a:t>
            </a:r>
            <a:r>
              <a:rPr lang="zh-CN" altLang="en-US" sz="2000" b="1" dirty="0">
                <a:latin typeface="PingFang SC" panose="020B0400000000000000" pitchFamily="34" charset="-122"/>
                <a:ea typeface="PingFang SC" panose="020B0400000000000000" pitchFamily="34" charset="-122"/>
              </a:rPr>
              <a:t>）平衡性</a:t>
            </a:r>
            <a:endParaRPr lang="en-US" altLang="zh-CN" sz="2000" b="1" dirty="0">
              <a:latin typeface="PingFang SC" panose="020B0400000000000000" pitchFamily="34" charset="-122"/>
              <a:ea typeface="PingFang SC" panose="020B0400000000000000" pitchFamily="34" charset="-122"/>
            </a:endParaRPr>
          </a:p>
          <a:p>
            <a:pPr>
              <a:lnSpc>
                <a:spcPct val="150000"/>
              </a:lnSpc>
            </a:pPr>
            <a:r>
              <a:rPr lang="en-US" altLang="zh-CN" sz="2000" b="1" dirty="0">
                <a:latin typeface="PingFang SC" panose="020B0400000000000000" pitchFamily="34" charset="-122"/>
                <a:ea typeface="PingFang SC" panose="020B0400000000000000" pitchFamily="34" charset="-122"/>
              </a:rPr>
              <a:t>7</a:t>
            </a:r>
            <a:r>
              <a:rPr lang="zh-CN" altLang="en-US" sz="2000" b="1" dirty="0">
                <a:latin typeface="PingFang SC" panose="020B0400000000000000" pitchFamily="34" charset="-122"/>
                <a:ea typeface="PingFang SC" panose="020B0400000000000000" pitchFamily="34" charset="-122"/>
              </a:rPr>
              <a:t>）易于理解</a:t>
            </a:r>
            <a:endParaRPr lang="zh-CN" altLang="en-US" sz="2000"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2" name="Rectangle 11"/>
          <p:cNvSpPr>
            <a:spLocks noGrp="1" noRot="1" noChangeAspect="1" noMove="1" noResize="1" noEditPoints="1" noAdjustHandles="1" noChangeArrowheads="1" noChangeShapeType="1" noTextEdit="1"/>
          </p:cNvSpPr>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p:cNvSpPr>
            <a:spLocks noGrp="1" noRot="1" noChangeAspect="1" noMove="1" noResize="1" noEditPoints="1" noAdjustHandles="1" noChangeArrowheads="1" noChangeShapeType="1" noTextEdit="1"/>
          </p:cNvSpPr>
          <p:nvPr/>
        </p:nvSpPr>
        <p:spPr>
          <a:xfrm rot="5400000">
            <a:off x="857544" y="346791"/>
            <a:ext cx="146304" cy="7040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6" name="Rectangle 15"/>
          <p:cNvSpPr>
            <a:spLocks noGrp="1" noRot="1" noChangeAspect="1" noMove="1" noResize="1" noEditPoints="1" noAdjustHandles="1" noChangeArrowheads="1" noChangeShapeType="1" noTextEdit="1"/>
          </p:cNvSpPr>
          <p:nvPr/>
        </p:nvSpPr>
        <p:spPr>
          <a:xfrm flipV="1">
            <a:off x="578652" y="4501201"/>
            <a:ext cx="11034696" cy="18288"/>
          </a:xfrm>
          <a:prstGeom prst="rect">
            <a:avLst/>
          </a:prstGeom>
          <a:solidFill>
            <a:srgbClr val="D5D5D5"/>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7" name="矩形 6"/>
          <p:cNvSpPr/>
          <p:nvPr/>
        </p:nvSpPr>
        <p:spPr>
          <a:xfrm>
            <a:off x="1273210" y="950407"/>
            <a:ext cx="2734596" cy="637419"/>
          </a:xfrm>
          <a:prstGeom prst="rect">
            <a:avLst/>
          </a:prstGeom>
        </p:spPr>
        <p:txBody>
          <a:bodyPr wrap="square">
            <a:spAutoFit/>
          </a:bodyPr>
          <a:lstStyle/>
          <a:p>
            <a:pPr>
              <a:lnSpc>
                <a:spcPct val="150000"/>
              </a:lnSpc>
              <a:spcAft>
                <a:spcPts val="600"/>
              </a:spcAft>
            </a:pPr>
            <a:r>
              <a:rPr lang="en-US" altLang="zh-CN" sz="2800" b="1" dirty="0">
                <a:latin typeface="Heiti SC Medium" pitchFamily="2" charset="-128"/>
                <a:ea typeface="Heiti SC Medium" pitchFamily="2" charset="-128"/>
              </a:rPr>
              <a:t>1</a:t>
            </a:r>
            <a:r>
              <a:rPr lang="zh-CN" altLang="en-US" sz="2800" b="1" dirty="0">
                <a:latin typeface="Heiti SC Medium" pitchFamily="2" charset="-128"/>
                <a:ea typeface="Heiti SC Medium" pitchFamily="2" charset="-128"/>
              </a:rPr>
              <a:t>）对应性</a:t>
            </a:r>
            <a:endParaRPr lang="zh-CN" altLang="zh-CN" sz="2800" dirty="0">
              <a:latin typeface="Heiti SC Medium" pitchFamily="2" charset="-128"/>
              <a:ea typeface="Heiti SC Medium" pitchFamily="2" charset="-128"/>
            </a:endParaRPr>
          </a:p>
        </p:txBody>
      </p:sp>
      <p:sp>
        <p:nvSpPr>
          <p:cNvPr id="9" name="矩形 8"/>
          <p:cNvSpPr/>
          <p:nvPr/>
        </p:nvSpPr>
        <p:spPr>
          <a:xfrm>
            <a:off x="1282740" y="1722395"/>
            <a:ext cx="10114603" cy="943335"/>
          </a:xfrm>
          <a:prstGeom prst="rect">
            <a:avLst/>
          </a:prstGeom>
        </p:spPr>
        <p:txBody>
          <a:bodyPr wrap="square">
            <a:spAutoFit/>
          </a:bodyPr>
          <a:lstStyle/>
          <a:p>
            <a:pPr>
              <a:lnSpc>
                <a:spcPct val="150000"/>
              </a:lnSpc>
            </a:pPr>
            <a:r>
              <a:rPr lang="zh-CN" altLang="en-US" sz="2000" dirty="0">
                <a:latin typeface="Heiti SC Medium" pitchFamily="2" charset="-128"/>
                <a:ea typeface="Heiti SC Medium" pitchFamily="2" charset="-128"/>
              </a:rPr>
              <a:t>产品目标与用户需求互相对应。一个好信息架构搭建的目的，应该是满足用户需要，方便用户快速准确地找到相关信息。</a:t>
            </a:r>
            <a:endParaRPr lang="zh-CN" altLang="en-US" sz="2000" dirty="0">
              <a:latin typeface="Heiti SC Medium" pitchFamily="2" charset="-128"/>
              <a:ea typeface="Heiti SC Medium" pitchFamily="2" charset="-128"/>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图片 2" descr="社交网络的手机截图&#10;&#10;描述已自动生成"/>
          <p:cNvPicPr>
            <a:picLocks noChangeAspect="1"/>
          </p:cNvPicPr>
          <p:nvPr/>
        </p:nvPicPr>
        <p:blipFill>
          <a:blip r:embed="rId1"/>
          <a:stretch>
            <a:fillRect/>
          </a:stretch>
        </p:blipFill>
        <p:spPr>
          <a:xfrm>
            <a:off x="5513106" y="656377"/>
            <a:ext cx="2561831" cy="5539099"/>
          </a:xfrm>
          <a:prstGeom prst="rect">
            <a:avLst/>
          </a:prstGeom>
        </p:spPr>
      </p:pic>
      <p:cxnSp>
        <p:nvCxnSpPr>
          <p:cNvPr id="9" name="Straight Connector 8"/>
          <p:cNvCxnSpPr>
            <a:cxnSpLocks noGrp="1" noRot="1" noChangeAspect="1" noMove="1" noResize="1" noEditPoints="1" noAdjustHandles="1" noChangeArrowheads="1" noChangeShapeType="1"/>
          </p:cNvCxnSpPr>
          <p:nvPr/>
        </p:nvCxnSpPr>
        <p:spPr>
          <a:xfrm>
            <a:off x="8453265" y="1570814"/>
            <a:ext cx="0" cy="3710227"/>
          </a:xfrm>
          <a:prstGeom prst="line">
            <a:avLst/>
          </a:prstGeom>
          <a:ln w="19050">
            <a:solidFill>
              <a:srgbClr val="D79F44"/>
            </a:solidFill>
          </a:ln>
        </p:spPr>
        <p:style>
          <a:lnRef idx="1">
            <a:schemeClr val="accent1"/>
          </a:lnRef>
          <a:fillRef idx="0">
            <a:schemeClr val="accent1"/>
          </a:fillRef>
          <a:effectRef idx="0">
            <a:schemeClr val="accent1"/>
          </a:effectRef>
          <a:fontRef idx="minor">
            <a:schemeClr val="tx1"/>
          </a:fontRef>
        </p:style>
      </p:cxnSp>
      <p:sp>
        <p:nvSpPr>
          <p:cNvPr id="4" name="矩形 3"/>
          <p:cNvSpPr/>
          <p:nvPr/>
        </p:nvSpPr>
        <p:spPr>
          <a:xfrm>
            <a:off x="3092024" y="3204551"/>
            <a:ext cx="2781300" cy="442750"/>
          </a:xfrm>
          <a:prstGeom prst="rect">
            <a:avLst/>
          </a:prstGeom>
        </p:spPr>
        <p:txBody>
          <a:bodyPr wrap="square">
            <a:spAutoFit/>
          </a:bodyPr>
          <a:lstStyle/>
          <a:p>
            <a:pPr>
              <a:lnSpc>
                <a:spcPct val="150000"/>
              </a:lnSpc>
              <a:spcAft>
                <a:spcPts val="600"/>
              </a:spcAft>
            </a:pPr>
            <a:r>
              <a:rPr lang="zh-CN" altLang="en-US" dirty="0">
                <a:latin typeface="Heiti SC Medium" pitchFamily="2" charset="-128"/>
                <a:ea typeface="Heiti SC Medium" pitchFamily="2" charset="-128"/>
              </a:rPr>
              <a:t>今日头条</a:t>
            </a:r>
            <a:endParaRPr lang="zh-CN" altLang="en-US" dirty="0">
              <a:latin typeface="Heiti SC Medium" pitchFamily="2" charset="-128"/>
              <a:ea typeface="Heiti SC Medium" pitchFamily="2" charset="-128"/>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2" name="Rectangle 11"/>
          <p:cNvSpPr>
            <a:spLocks noGrp="1" noRot="1" noChangeAspect="1" noMove="1" noResize="1" noEditPoints="1" noAdjustHandles="1" noChangeArrowheads="1" noChangeShapeType="1" noTextEdit="1"/>
          </p:cNvSpPr>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p:cNvSpPr>
            <a:spLocks noGrp="1" noRot="1" noChangeAspect="1" noMove="1" noResize="1" noEditPoints="1" noAdjustHandles="1" noChangeArrowheads="1" noChangeShapeType="1" noTextEdit="1"/>
          </p:cNvSpPr>
          <p:nvPr/>
        </p:nvSpPr>
        <p:spPr>
          <a:xfrm rot="5400000">
            <a:off x="857544" y="346791"/>
            <a:ext cx="146304" cy="7040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6" name="Rectangle 15"/>
          <p:cNvSpPr>
            <a:spLocks noGrp="1" noRot="1" noChangeAspect="1" noMove="1" noResize="1" noEditPoints="1" noAdjustHandles="1" noChangeArrowheads="1" noChangeShapeType="1" noTextEdit="1"/>
          </p:cNvSpPr>
          <p:nvPr/>
        </p:nvSpPr>
        <p:spPr>
          <a:xfrm flipV="1">
            <a:off x="578652" y="4501201"/>
            <a:ext cx="11034696" cy="18288"/>
          </a:xfrm>
          <a:prstGeom prst="rect">
            <a:avLst/>
          </a:prstGeom>
          <a:solidFill>
            <a:srgbClr val="D5D5D5"/>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7" name="矩形 6"/>
          <p:cNvSpPr/>
          <p:nvPr/>
        </p:nvSpPr>
        <p:spPr>
          <a:xfrm>
            <a:off x="1273210" y="950407"/>
            <a:ext cx="2734596" cy="637419"/>
          </a:xfrm>
          <a:prstGeom prst="rect">
            <a:avLst/>
          </a:prstGeom>
        </p:spPr>
        <p:txBody>
          <a:bodyPr wrap="square">
            <a:spAutoFit/>
          </a:bodyPr>
          <a:lstStyle/>
          <a:p>
            <a:pPr>
              <a:lnSpc>
                <a:spcPct val="150000"/>
              </a:lnSpc>
              <a:spcAft>
                <a:spcPts val="600"/>
              </a:spcAft>
            </a:pPr>
            <a:r>
              <a:rPr lang="en-US" altLang="zh-CN" sz="2800" b="1" dirty="0">
                <a:latin typeface="Heiti SC Medium" pitchFamily="2" charset="-128"/>
                <a:ea typeface="Heiti SC Medium" pitchFamily="2" charset="-128"/>
              </a:rPr>
              <a:t>2</a:t>
            </a:r>
            <a:r>
              <a:rPr lang="zh-CN" altLang="en-US" sz="2800" b="1" dirty="0">
                <a:latin typeface="Heiti SC Medium" pitchFamily="2" charset="-128"/>
                <a:ea typeface="Heiti SC Medium" pitchFamily="2" charset="-128"/>
              </a:rPr>
              <a:t>）延展性</a:t>
            </a:r>
            <a:endParaRPr lang="zh-CN" altLang="zh-CN" sz="2800" dirty="0">
              <a:latin typeface="Heiti SC Medium" pitchFamily="2" charset="-128"/>
              <a:ea typeface="Heiti SC Medium" pitchFamily="2" charset="-128"/>
            </a:endParaRPr>
          </a:p>
        </p:txBody>
      </p:sp>
      <p:sp>
        <p:nvSpPr>
          <p:cNvPr id="9" name="矩形 8"/>
          <p:cNvSpPr/>
          <p:nvPr/>
        </p:nvSpPr>
        <p:spPr>
          <a:xfrm>
            <a:off x="1282740" y="1722395"/>
            <a:ext cx="10114603" cy="943335"/>
          </a:xfrm>
          <a:prstGeom prst="rect">
            <a:avLst/>
          </a:prstGeom>
        </p:spPr>
        <p:txBody>
          <a:bodyPr wrap="square">
            <a:spAutoFit/>
          </a:bodyPr>
          <a:lstStyle/>
          <a:p>
            <a:pPr>
              <a:lnSpc>
                <a:spcPct val="150000"/>
              </a:lnSpc>
            </a:pPr>
            <a:r>
              <a:rPr lang="zh-CN" altLang="en-US" sz="2000" dirty="0">
                <a:latin typeface="Heiti SC Medium" pitchFamily="2" charset="-128"/>
                <a:ea typeface="Heiti SC Medium" pitchFamily="2" charset="-128"/>
              </a:rPr>
              <a:t>一个好的信息架构，优秀的延展性是必不可少的。用户量激增，需求都做不完，如何在保持原有的</a:t>
            </a:r>
            <a:r>
              <a:rPr lang="en-GB" altLang="zh-CN" sz="2000" dirty="0">
                <a:latin typeface="Heiti SC Medium" pitchFamily="2" charset="-128"/>
                <a:ea typeface="Heiti SC Medium" pitchFamily="2" charset="-128"/>
              </a:rPr>
              <a:t>APP</a:t>
            </a:r>
            <a:r>
              <a:rPr lang="zh-CN" altLang="en-US" sz="2000" dirty="0">
                <a:latin typeface="Heiti SC Medium" pitchFamily="2" charset="-128"/>
                <a:ea typeface="Heiti SC Medium" pitchFamily="2" charset="-128"/>
              </a:rPr>
              <a:t>信息架构基础上。对新增的需求进行设计，就十分考验设计师的基本功力。</a:t>
            </a:r>
            <a:endParaRPr lang="zh-CN" altLang="en-US" sz="2000" dirty="0">
              <a:latin typeface="Heiti SC Medium" pitchFamily="2" charset="-128"/>
              <a:ea typeface="Heiti SC Medium" pitchFamily="2" charset="-128"/>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9" name="Straight Connector 8"/>
          <p:cNvCxnSpPr>
            <a:cxnSpLocks noGrp="1" noRot="1" noChangeAspect="1" noMove="1" noResize="1" noEditPoints="1" noAdjustHandles="1" noChangeArrowheads="1" noChangeShapeType="1"/>
          </p:cNvCxnSpPr>
          <p:nvPr/>
        </p:nvCxnSpPr>
        <p:spPr>
          <a:xfrm>
            <a:off x="8453265" y="1570814"/>
            <a:ext cx="0" cy="3710227"/>
          </a:xfrm>
          <a:prstGeom prst="line">
            <a:avLst/>
          </a:prstGeom>
          <a:ln w="19050">
            <a:solidFill>
              <a:srgbClr val="D79F44"/>
            </a:solidFill>
          </a:ln>
        </p:spPr>
        <p:style>
          <a:lnRef idx="1">
            <a:schemeClr val="accent1"/>
          </a:lnRef>
          <a:fillRef idx="0">
            <a:schemeClr val="accent1"/>
          </a:fillRef>
          <a:effectRef idx="0">
            <a:schemeClr val="accent1"/>
          </a:effectRef>
          <a:fontRef idx="minor">
            <a:schemeClr val="tx1"/>
          </a:fontRef>
        </p:style>
      </p:cxnSp>
      <p:pic>
        <p:nvPicPr>
          <p:cNvPr id="5" name="图片 4" descr="手机屏幕的截图&#10;&#10;描述已自动生成"/>
          <p:cNvPicPr>
            <a:picLocks noChangeAspect="1"/>
          </p:cNvPicPr>
          <p:nvPr/>
        </p:nvPicPr>
        <p:blipFill>
          <a:blip r:embed="rId1"/>
          <a:stretch>
            <a:fillRect/>
          </a:stretch>
        </p:blipFill>
        <p:spPr>
          <a:xfrm>
            <a:off x="5043881" y="460249"/>
            <a:ext cx="2859432" cy="6188529"/>
          </a:xfrm>
          <a:prstGeom prst="rect">
            <a:avLst/>
          </a:prstGeom>
        </p:spPr>
      </p:pic>
      <p:sp>
        <p:nvSpPr>
          <p:cNvPr id="6" name="矩形 5"/>
          <p:cNvSpPr/>
          <p:nvPr/>
        </p:nvSpPr>
        <p:spPr>
          <a:xfrm>
            <a:off x="1634497" y="2917639"/>
            <a:ext cx="2980366" cy="1273747"/>
          </a:xfrm>
          <a:prstGeom prst="rect">
            <a:avLst/>
          </a:prstGeom>
        </p:spPr>
        <p:txBody>
          <a:bodyPr wrap="square">
            <a:spAutoFit/>
          </a:bodyPr>
          <a:lstStyle/>
          <a:p>
            <a:pPr>
              <a:lnSpc>
                <a:spcPct val="150000"/>
              </a:lnSpc>
            </a:pPr>
            <a:r>
              <a:rPr lang="zh-CN" altLang="en-US" dirty="0">
                <a:latin typeface="Heiti SC Medium" pitchFamily="2" charset="-128"/>
                <a:ea typeface="Heiti SC Medium" pitchFamily="2" charset="-128"/>
              </a:rPr>
              <a:t>如微信上</a:t>
            </a:r>
            <a:r>
              <a:rPr lang="en-US" altLang="zh-CN" dirty="0">
                <a:latin typeface="Heiti SC Medium" pitchFamily="2" charset="-128"/>
                <a:ea typeface="Heiti SC Medium" pitchFamily="2" charset="-128"/>
              </a:rPr>
              <a:t>【</a:t>
            </a:r>
            <a:r>
              <a:rPr lang="zh-CN" altLang="en-US" dirty="0">
                <a:latin typeface="Heiti SC Medium" pitchFamily="2" charset="-128"/>
                <a:ea typeface="Heiti SC Medium" pitchFamily="2" charset="-128"/>
              </a:rPr>
              <a:t>发现</a:t>
            </a:r>
            <a:r>
              <a:rPr lang="en-US" altLang="zh-CN" dirty="0">
                <a:latin typeface="Heiti SC Medium" pitchFamily="2" charset="-128"/>
                <a:ea typeface="Heiti SC Medium" pitchFamily="2" charset="-128"/>
              </a:rPr>
              <a:t>】</a:t>
            </a:r>
            <a:r>
              <a:rPr lang="zh-CN" altLang="en-US" dirty="0">
                <a:latin typeface="Heiti SC Medium" pitchFamily="2" charset="-128"/>
                <a:ea typeface="Heiti SC Medium" pitchFamily="2" charset="-128"/>
              </a:rPr>
              <a:t>功能，里面陆续出现了购物、游戏等模块。</a:t>
            </a:r>
            <a:endParaRPr lang="zh-CN" altLang="en-US" dirty="0">
              <a:latin typeface="Heiti SC Medium" pitchFamily="2" charset="-128"/>
              <a:ea typeface="Heiti SC Medium" pitchFamily="2" charset="-128"/>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2" name="Rectangle 11"/>
          <p:cNvSpPr>
            <a:spLocks noGrp="1" noRot="1" noChangeAspect="1" noMove="1" noResize="1" noEditPoints="1" noAdjustHandles="1" noChangeArrowheads="1" noChangeShapeType="1" noTextEdit="1"/>
          </p:cNvSpPr>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p:cNvSpPr>
            <a:spLocks noGrp="1" noRot="1" noChangeAspect="1" noMove="1" noResize="1" noEditPoints="1" noAdjustHandles="1" noChangeArrowheads="1" noChangeShapeType="1" noTextEdit="1"/>
          </p:cNvSpPr>
          <p:nvPr/>
        </p:nvSpPr>
        <p:spPr>
          <a:xfrm rot="5400000">
            <a:off x="857544" y="346791"/>
            <a:ext cx="146304" cy="7040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6" name="Rectangle 15"/>
          <p:cNvSpPr>
            <a:spLocks noGrp="1" noRot="1" noChangeAspect="1" noMove="1" noResize="1" noEditPoints="1" noAdjustHandles="1" noChangeArrowheads="1" noChangeShapeType="1" noTextEdit="1"/>
          </p:cNvSpPr>
          <p:nvPr/>
        </p:nvSpPr>
        <p:spPr>
          <a:xfrm flipV="1">
            <a:off x="578652" y="4501201"/>
            <a:ext cx="11034696" cy="18288"/>
          </a:xfrm>
          <a:prstGeom prst="rect">
            <a:avLst/>
          </a:prstGeom>
          <a:solidFill>
            <a:srgbClr val="D5D5D5"/>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7" name="矩形 6"/>
          <p:cNvSpPr/>
          <p:nvPr/>
        </p:nvSpPr>
        <p:spPr>
          <a:xfrm>
            <a:off x="1273210" y="1532298"/>
            <a:ext cx="2734596" cy="637419"/>
          </a:xfrm>
          <a:prstGeom prst="rect">
            <a:avLst/>
          </a:prstGeom>
        </p:spPr>
        <p:txBody>
          <a:bodyPr wrap="square">
            <a:spAutoFit/>
          </a:bodyPr>
          <a:lstStyle/>
          <a:p>
            <a:pPr>
              <a:lnSpc>
                <a:spcPct val="150000"/>
              </a:lnSpc>
              <a:spcAft>
                <a:spcPts val="600"/>
              </a:spcAft>
            </a:pPr>
            <a:r>
              <a:rPr lang="en-US" altLang="zh-CN" sz="2800" b="1" dirty="0">
                <a:latin typeface="Heiti SC Medium" pitchFamily="2" charset="-128"/>
                <a:ea typeface="Heiti SC Medium" pitchFamily="2" charset="-128"/>
              </a:rPr>
              <a:t>3</a:t>
            </a:r>
            <a:r>
              <a:rPr lang="zh-CN" altLang="en-US" sz="2800" b="1" dirty="0">
                <a:latin typeface="Heiti SC Medium" pitchFamily="2" charset="-128"/>
                <a:ea typeface="Heiti SC Medium" pitchFamily="2" charset="-128"/>
              </a:rPr>
              <a:t>）一致性</a:t>
            </a:r>
            <a:endParaRPr lang="zh-CN" altLang="zh-CN" sz="2800" dirty="0">
              <a:latin typeface="Heiti SC Medium" pitchFamily="2" charset="-128"/>
              <a:ea typeface="Heiti SC Medium" pitchFamily="2" charset="-128"/>
            </a:endParaRPr>
          </a:p>
        </p:txBody>
      </p:sp>
      <p:sp>
        <p:nvSpPr>
          <p:cNvPr id="9" name="矩形 8"/>
          <p:cNvSpPr/>
          <p:nvPr/>
        </p:nvSpPr>
        <p:spPr>
          <a:xfrm>
            <a:off x="1282740" y="2304286"/>
            <a:ext cx="10114603" cy="943335"/>
          </a:xfrm>
          <a:prstGeom prst="rect">
            <a:avLst/>
          </a:prstGeom>
        </p:spPr>
        <p:txBody>
          <a:bodyPr wrap="square">
            <a:spAutoFit/>
          </a:bodyPr>
          <a:lstStyle/>
          <a:p>
            <a:pPr>
              <a:lnSpc>
                <a:spcPct val="150000"/>
              </a:lnSpc>
            </a:pPr>
            <a:r>
              <a:rPr lang="zh-CN" altLang="en-US" sz="2000" dirty="0">
                <a:latin typeface="Heiti SC Medium" pitchFamily="2" charset="-128"/>
                <a:ea typeface="Heiti SC Medium" pitchFamily="2" charset="-128"/>
              </a:rPr>
              <a:t>保证用户从多个不同的入口进入产品内部。访问对象都是一致的。</a:t>
            </a:r>
            <a:endParaRPr lang="zh-CN" altLang="en-US" sz="2000" dirty="0">
              <a:latin typeface="Heiti SC Medium" pitchFamily="2" charset="-128"/>
              <a:ea typeface="Heiti SC Medium" pitchFamily="2" charset="-128"/>
            </a:endParaRPr>
          </a:p>
          <a:p>
            <a:pPr>
              <a:lnSpc>
                <a:spcPct val="150000"/>
              </a:lnSpc>
            </a:pPr>
            <a:r>
              <a:rPr lang="zh-CN" altLang="en-US" sz="2000" dirty="0">
                <a:latin typeface="Heiti SC Medium" pitchFamily="2" charset="-128"/>
                <a:ea typeface="Heiti SC Medium" pitchFamily="2" charset="-128"/>
              </a:rPr>
              <a:t>比如用户从</a:t>
            </a:r>
            <a:r>
              <a:rPr lang="en-GB" altLang="zh-CN" sz="2000" dirty="0">
                <a:latin typeface="Heiti SC Medium" pitchFamily="2" charset="-128"/>
                <a:ea typeface="Heiti SC Medium" pitchFamily="2" charset="-128"/>
              </a:rPr>
              <a:t>PC</a:t>
            </a:r>
            <a:r>
              <a:rPr lang="zh-CN" altLang="en-US" sz="2000" dirty="0">
                <a:latin typeface="Heiti SC Medium" pitchFamily="2" charset="-128"/>
                <a:ea typeface="Heiti SC Medium" pitchFamily="2" charset="-128"/>
              </a:rPr>
              <a:t>端访问或者从移动端访问，整体的架构和相关专有名词一致。</a:t>
            </a:r>
            <a:endParaRPr lang="zh-CN" altLang="en-US" sz="2000" dirty="0">
              <a:latin typeface="Heiti SC Medium" pitchFamily="2" charset="-128"/>
              <a:ea typeface="Heiti SC Medium" pitchFamily="2" charset="-128"/>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33" name="Rectangle 32"/>
          <p:cNvSpPr>
            <a:spLocks noGrp="1" noRot="1" noChangeAspect="1" noMove="1" noResize="1" noEditPoints="1" noAdjustHandles="1" noChangeArrowheads="1" noChangeShapeType="1" noTextEdit="1"/>
          </p:cNvSpPr>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Rectangle 34"/>
          <p:cNvSpPr>
            <a:spLocks noGrp="1" noRot="1" noChangeAspect="1" noMove="1" noResize="1" noEditPoints="1" noAdjustHandles="1" noChangeArrowheads="1" noChangeShapeType="1" noTextEdit="1"/>
          </p:cNvSpPr>
          <p:nvPr/>
        </p:nvSpPr>
        <p:spPr>
          <a:xfrm>
            <a:off x="0" y="1913350"/>
            <a:ext cx="128016" cy="246888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37" name="Rectangle 36"/>
          <p:cNvSpPr>
            <a:spLocks noGrp="1" noRot="1" noChangeAspect="1" noMove="1" noResize="1" noEditPoints="1" noAdjustHandles="1" noChangeArrowheads="1" noChangeShapeType="1" noTextEdit="1"/>
          </p:cNvSpPr>
          <p:nvPr/>
        </p:nvSpPr>
        <p:spPr>
          <a:xfrm>
            <a:off x="650945" y="5831269"/>
            <a:ext cx="10927080" cy="18288"/>
          </a:xfrm>
          <a:prstGeom prst="rect">
            <a:avLst/>
          </a:prstGeom>
          <a:solidFill>
            <a:srgbClr val="D5D5D5"/>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8" name="矩形 7"/>
          <p:cNvSpPr/>
          <p:nvPr/>
        </p:nvSpPr>
        <p:spPr>
          <a:xfrm>
            <a:off x="1282740" y="713952"/>
            <a:ext cx="2734596" cy="637419"/>
          </a:xfrm>
          <a:prstGeom prst="rect">
            <a:avLst/>
          </a:prstGeom>
        </p:spPr>
        <p:txBody>
          <a:bodyPr wrap="square">
            <a:spAutoFit/>
          </a:bodyPr>
          <a:lstStyle/>
          <a:p>
            <a:pPr>
              <a:lnSpc>
                <a:spcPct val="150000"/>
              </a:lnSpc>
              <a:spcAft>
                <a:spcPts val="600"/>
              </a:spcAft>
            </a:pPr>
            <a:r>
              <a:rPr lang="en-US" altLang="zh-CN" sz="2800" b="1" dirty="0">
                <a:latin typeface="Heiti SC Medium" pitchFamily="2" charset="-128"/>
                <a:ea typeface="Heiti SC Medium" pitchFamily="2" charset="-128"/>
              </a:rPr>
              <a:t>4</a:t>
            </a:r>
            <a:r>
              <a:rPr lang="zh-CN" altLang="en-US" sz="2800" b="1" dirty="0">
                <a:latin typeface="Heiti SC Medium" pitchFamily="2" charset="-128"/>
                <a:ea typeface="Heiti SC Medium" pitchFamily="2" charset="-128"/>
              </a:rPr>
              <a:t>）相关性</a:t>
            </a:r>
            <a:endParaRPr lang="zh-CN" altLang="zh-CN" sz="2800" dirty="0">
              <a:latin typeface="Heiti SC Medium" pitchFamily="2" charset="-128"/>
              <a:ea typeface="Heiti SC Medium" pitchFamily="2" charset="-128"/>
            </a:endParaRPr>
          </a:p>
        </p:txBody>
      </p:sp>
      <p:sp>
        <p:nvSpPr>
          <p:cNvPr id="10" name="矩形 9"/>
          <p:cNvSpPr/>
          <p:nvPr/>
        </p:nvSpPr>
        <p:spPr>
          <a:xfrm>
            <a:off x="1282741" y="1536944"/>
            <a:ext cx="3472504" cy="943335"/>
          </a:xfrm>
          <a:prstGeom prst="rect">
            <a:avLst/>
          </a:prstGeom>
        </p:spPr>
        <p:txBody>
          <a:bodyPr wrap="square">
            <a:spAutoFit/>
          </a:bodyPr>
          <a:lstStyle/>
          <a:p>
            <a:pPr>
              <a:lnSpc>
                <a:spcPct val="150000"/>
              </a:lnSpc>
            </a:pPr>
            <a:r>
              <a:rPr lang="zh-CN" altLang="en-US" sz="2000" b="1" dirty="0">
                <a:latin typeface="Heiti SC Medium" pitchFamily="2" charset="-128"/>
                <a:ea typeface="Heiti SC Medium" pitchFamily="2" charset="-128"/>
              </a:rPr>
              <a:t>上下层级、层级中内容必须有相关性。</a:t>
            </a:r>
            <a:endParaRPr lang="zh-CN" altLang="en-US" sz="2000" dirty="0">
              <a:latin typeface="Heiti SC Medium" pitchFamily="2" charset="-128"/>
              <a:ea typeface="Heiti SC Medium" pitchFamily="2" charset="-128"/>
            </a:endParaRPr>
          </a:p>
        </p:txBody>
      </p:sp>
      <p:pic>
        <p:nvPicPr>
          <p:cNvPr id="11" name="图片 10" descr="手机屏幕截图&#10;&#10;描述已自动生成"/>
          <p:cNvPicPr>
            <a:picLocks noChangeAspect="1"/>
          </p:cNvPicPr>
          <p:nvPr/>
        </p:nvPicPr>
        <p:blipFill>
          <a:blip r:embed="rId1"/>
          <a:stretch>
            <a:fillRect/>
          </a:stretch>
        </p:blipFill>
        <p:spPr>
          <a:xfrm>
            <a:off x="5001118" y="1503768"/>
            <a:ext cx="6642100" cy="3746500"/>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47" name="Rectangle 40"/>
          <p:cNvSpPr>
            <a:spLocks noGrp="1" noRot="1" noChangeAspect="1" noMove="1" noResize="1" noEditPoints="1" noAdjustHandles="1" noChangeArrowheads="1" noChangeShapeType="1" noTextEdit="1"/>
          </p:cNvSpPr>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矩形 1"/>
          <p:cNvSpPr/>
          <p:nvPr/>
        </p:nvSpPr>
        <p:spPr>
          <a:xfrm>
            <a:off x="841248" y="1181608"/>
            <a:ext cx="3696885" cy="1231987"/>
          </a:xfrm>
          <a:prstGeom prst="rect">
            <a:avLst/>
          </a:prstGeom>
        </p:spPr>
        <p:txBody>
          <a:bodyPr vert="horz" lIns="91440" tIns="45720" rIns="91440" bIns="45720" rtlCol="0" anchor="b">
            <a:normAutofit/>
          </a:bodyPr>
          <a:lstStyle/>
          <a:p>
            <a:pPr lvl="0">
              <a:lnSpc>
                <a:spcPct val="90000"/>
              </a:lnSpc>
              <a:spcBef>
                <a:spcPct val="0"/>
              </a:spcBef>
              <a:spcAft>
                <a:spcPts val="600"/>
              </a:spcAft>
            </a:pPr>
            <a:r>
              <a:rPr lang="zh-CN" altLang="en-US" sz="4800" b="1" kern="1200" dirty="0">
                <a:solidFill>
                  <a:schemeClr val="tx1"/>
                </a:solidFill>
                <a:latin typeface="+mj-lt"/>
                <a:ea typeface="+mj-ea"/>
                <a:cs typeface="+mj-cs"/>
              </a:rPr>
              <a:t>课程目标</a:t>
            </a:r>
            <a:endParaRPr lang="zh-CN" altLang="en-US" sz="4800" b="1" kern="1200" dirty="0">
              <a:solidFill>
                <a:schemeClr val="tx1"/>
              </a:solidFill>
              <a:latin typeface="+mj-lt"/>
              <a:ea typeface="+mj-ea"/>
              <a:cs typeface="+mj-cs"/>
            </a:endParaRPr>
          </a:p>
        </p:txBody>
      </p:sp>
      <p:sp>
        <p:nvSpPr>
          <p:cNvPr id="48" name="Rectangle 42"/>
          <p:cNvSpPr>
            <a:spLocks noGrp="1" noRot="1" noChangeAspect="1" noMove="1" noResize="1" noEditPoints="1" noAdjustHandles="1" noChangeArrowheads="1" noChangeShapeType="1" noTextEdit="1"/>
          </p:cNvSpPr>
          <p:nvPr/>
        </p:nvSpPr>
        <p:spPr>
          <a:xfrm>
            <a:off x="865953" y="2899927"/>
            <a:ext cx="10451592" cy="9144"/>
          </a:xfrm>
          <a:prstGeom prst="rect">
            <a:avLst/>
          </a:prstGeom>
          <a:solidFill>
            <a:srgbClr val="D5D5D5"/>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49" name="Rectangle 44"/>
          <p:cNvSpPr>
            <a:spLocks noGrp="1" noRot="1" noChangeAspect="1" noMove="1" noResize="1" noEditPoints="1" noAdjustHandles="1" noChangeArrowheads="1" noChangeShapeType="1" noTextEdit="1"/>
          </p:cNvSpPr>
          <p:nvPr/>
        </p:nvSpPr>
        <p:spPr>
          <a:xfrm flipV="1">
            <a:off x="841248" y="2776031"/>
            <a:ext cx="1873457" cy="1371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3" name="矩形 2"/>
          <p:cNvSpPr/>
          <p:nvPr/>
        </p:nvSpPr>
        <p:spPr>
          <a:xfrm>
            <a:off x="841248" y="3252603"/>
            <a:ext cx="10509504" cy="2905686"/>
          </a:xfrm>
          <a:prstGeom prst="rect">
            <a:avLst/>
          </a:prstGeom>
        </p:spPr>
        <p:txBody>
          <a:bodyPr vert="horz" lIns="91440" tIns="45720" rIns="91440" bIns="45720" rtlCol="0">
            <a:normAutofit/>
          </a:bodyPr>
          <a:lstStyle/>
          <a:p>
            <a:pPr lvl="0">
              <a:lnSpc>
                <a:spcPct val="90000"/>
              </a:lnSpc>
              <a:spcAft>
                <a:spcPts val="600"/>
              </a:spcAft>
            </a:pPr>
            <a:r>
              <a:rPr lang="zh-CN" altLang="en-US" sz="2000" b="1" dirty="0">
                <a:sym typeface="+mn-ea"/>
              </a:rPr>
              <a:t>教学目标：</a:t>
            </a:r>
            <a:endParaRPr lang="en-US" altLang="zh-CN" sz="2000" dirty="0">
              <a:sym typeface="+mn-ea"/>
            </a:endParaRPr>
          </a:p>
          <a:p>
            <a:pPr lvl="0" indent="-228600">
              <a:lnSpc>
                <a:spcPct val="90000"/>
              </a:lnSpc>
              <a:spcAft>
                <a:spcPts val="600"/>
              </a:spcAft>
              <a:buFont typeface="Arial" panose="020B0604020202020204" pitchFamily="34" charset="0"/>
              <a:buChar char="•"/>
            </a:pPr>
            <a:r>
              <a:rPr lang="zh-CN" altLang="en-US" sz="2000" dirty="0">
                <a:sym typeface="+mn-ea"/>
              </a:rPr>
              <a:t>了解信息架构设计对</a:t>
            </a:r>
            <a:r>
              <a:rPr lang="en-US" altLang="zh-CN" sz="2000" dirty="0">
                <a:sym typeface="+mn-ea"/>
              </a:rPr>
              <a:t>UI</a:t>
            </a:r>
            <a:r>
              <a:rPr lang="zh-CN" altLang="en-US" sz="2000" dirty="0">
                <a:sym typeface="+mn-ea"/>
              </a:rPr>
              <a:t>界面设计的重要性，熟悉掌握如何设计信息架构。</a:t>
            </a:r>
            <a:endParaRPr lang="en-US" altLang="zh-CN" sz="2000" dirty="0">
              <a:sym typeface="+mn-ea"/>
            </a:endParaRPr>
          </a:p>
          <a:p>
            <a:pPr lvl="0" indent="-228600">
              <a:lnSpc>
                <a:spcPct val="90000"/>
              </a:lnSpc>
              <a:spcAft>
                <a:spcPts val="600"/>
              </a:spcAft>
              <a:buFont typeface="Arial" panose="020B0604020202020204" pitchFamily="34" charset="0"/>
              <a:buChar char="•"/>
            </a:pPr>
            <a:endParaRPr lang="en-US" altLang="zh-CN" sz="2000" dirty="0"/>
          </a:p>
          <a:p>
            <a:pPr lvl="0">
              <a:lnSpc>
                <a:spcPct val="90000"/>
              </a:lnSpc>
              <a:spcAft>
                <a:spcPts val="600"/>
              </a:spcAft>
            </a:pPr>
            <a:r>
              <a:rPr lang="zh-CN" altLang="en-US" sz="2000" b="1" dirty="0">
                <a:sym typeface="+mn-ea"/>
              </a:rPr>
              <a:t>教学重点：</a:t>
            </a:r>
            <a:endParaRPr lang="en-US" altLang="zh-CN" sz="2000" dirty="0">
              <a:sym typeface="+mn-ea"/>
            </a:endParaRPr>
          </a:p>
          <a:p>
            <a:pPr lvl="0" indent="-228600">
              <a:lnSpc>
                <a:spcPct val="90000"/>
              </a:lnSpc>
              <a:spcAft>
                <a:spcPts val="600"/>
              </a:spcAft>
              <a:buFont typeface="Arial" panose="020B0604020202020204" pitchFamily="34" charset="0"/>
              <a:buChar char="•"/>
            </a:pPr>
            <a:r>
              <a:rPr lang="zh-CN" altLang="en-US" sz="2000" dirty="0">
                <a:sym typeface="+mn-ea"/>
              </a:rPr>
              <a:t>掌握信息架构设计的方法。</a:t>
            </a:r>
            <a:endParaRPr lang="en-US" altLang="zh-CN" sz="2000" dirty="0"/>
          </a:p>
          <a:p>
            <a:pPr marL="228600" lvl="0" indent="-228600">
              <a:lnSpc>
                <a:spcPct val="90000"/>
              </a:lnSpc>
              <a:spcAft>
                <a:spcPts val="600"/>
              </a:spcAft>
              <a:buFont typeface="Arial" panose="020B0604020202020204" pitchFamily="34" charset="0"/>
              <a:buChar char="•"/>
            </a:pPr>
            <a:endParaRPr lang="en-US" altLang="zh-CN" sz="2000" dirty="0"/>
          </a:p>
          <a:p>
            <a:pPr lvl="0">
              <a:lnSpc>
                <a:spcPct val="90000"/>
              </a:lnSpc>
              <a:spcAft>
                <a:spcPts val="600"/>
              </a:spcAft>
            </a:pPr>
            <a:r>
              <a:rPr lang="zh-CN" altLang="en-US" sz="2000" b="1" dirty="0">
                <a:sym typeface="+mn-ea"/>
              </a:rPr>
              <a:t>教学难点：</a:t>
            </a:r>
            <a:endParaRPr lang="en-US" altLang="zh-CN" sz="2000" dirty="0">
              <a:sym typeface="+mn-ea"/>
            </a:endParaRPr>
          </a:p>
          <a:p>
            <a:pPr lvl="0" indent="-228600">
              <a:lnSpc>
                <a:spcPct val="90000"/>
              </a:lnSpc>
              <a:spcAft>
                <a:spcPts val="600"/>
              </a:spcAft>
              <a:buFont typeface="Arial" panose="020B0604020202020204" pitchFamily="34" charset="0"/>
              <a:buChar char="•"/>
            </a:pPr>
            <a:r>
              <a:rPr lang="zh-CN" altLang="en-US" sz="2000" dirty="0"/>
              <a:t>如何建立良好的信息架构。</a:t>
            </a:r>
            <a:endParaRPr lang="zh-CN" altLang="en-US" sz="2000"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33" name="Rectangle 32"/>
          <p:cNvSpPr>
            <a:spLocks noGrp="1" noRot="1" noChangeAspect="1" noMove="1" noResize="1" noEditPoints="1" noAdjustHandles="1" noChangeArrowheads="1" noChangeShapeType="1" noTextEdit="1"/>
          </p:cNvSpPr>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Rectangle 34"/>
          <p:cNvSpPr>
            <a:spLocks noGrp="1" noRot="1" noChangeAspect="1" noMove="1" noResize="1" noEditPoints="1" noAdjustHandles="1" noChangeArrowheads="1" noChangeShapeType="1" noTextEdit="1"/>
          </p:cNvSpPr>
          <p:nvPr/>
        </p:nvSpPr>
        <p:spPr>
          <a:xfrm>
            <a:off x="0" y="1913350"/>
            <a:ext cx="128016" cy="246888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37" name="Rectangle 36"/>
          <p:cNvSpPr>
            <a:spLocks noGrp="1" noRot="1" noChangeAspect="1" noMove="1" noResize="1" noEditPoints="1" noAdjustHandles="1" noChangeArrowheads="1" noChangeShapeType="1" noTextEdit="1"/>
          </p:cNvSpPr>
          <p:nvPr/>
        </p:nvSpPr>
        <p:spPr>
          <a:xfrm>
            <a:off x="650945" y="5831269"/>
            <a:ext cx="10927080" cy="18288"/>
          </a:xfrm>
          <a:prstGeom prst="rect">
            <a:avLst/>
          </a:prstGeom>
          <a:solidFill>
            <a:srgbClr val="D5D5D5"/>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8" name="矩形 7"/>
          <p:cNvSpPr/>
          <p:nvPr/>
        </p:nvSpPr>
        <p:spPr>
          <a:xfrm>
            <a:off x="1282740" y="713952"/>
            <a:ext cx="2734596" cy="637419"/>
          </a:xfrm>
          <a:prstGeom prst="rect">
            <a:avLst/>
          </a:prstGeom>
        </p:spPr>
        <p:txBody>
          <a:bodyPr wrap="square">
            <a:spAutoFit/>
          </a:bodyPr>
          <a:lstStyle/>
          <a:p>
            <a:pPr>
              <a:lnSpc>
                <a:spcPct val="150000"/>
              </a:lnSpc>
              <a:spcAft>
                <a:spcPts val="600"/>
              </a:spcAft>
            </a:pPr>
            <a:r>
              <a:rPr lang="en-US" altLang="zh-CN" sz="2800" b="1" dirty="0">
                <a:latin typeface="Heiti SC Medium" pitchFamily="2" charset="-128"/>
                <a:ea typeface="Heiti SC Medium" pitchFamily="2" charset="-128"/>
              </a:rPr>
              <a:t>5</a:t>
            </a:r>
            <a:r>
              <a:rPr lang="zh-CN" altLang="en-US" sz="2800" b="1" dirty="0">
                <a:latin typeface="Heiti SC Medium" pitchFamily="2" charset="-128"/>
                <a:ea typeface="Heiti SC Medium" pitchFamily="2" charset="-128"/>
              </a:rPr>
              <a:t>）独立性</a:t>
            </a:r>
            <a:endParaRPr lang="zh-CN" altLang="zh-CN" sz="2800" dirty="0">
              <a:latin typeface="Heiti SC Medium" pitchFamily="2" charset="-128"/>
              <a:ea typeface="Heiti SC Medium" pitchFamily="2" charset="-128"/>
            </a:endParaRPr>
          </a:p>
        </p:txBody>
      </p:sp>
      <p:sp>
        <p:nvSpPr>
          <p:cNvPr id="10" name="矩形 9"/>
          <p:cNvSpPr/>
          <p:nvPr/>
        </p:nvSpPr>
        <p:spPr>
          <a:xfrm>
            <a:off x="1282740" y="1562335"/>
            <a:ext cx="10022568" cy="481670"/>
          </a:xfrm>
          <a:prstGeom prst="rect">
            <a:avLst/>
          </a:prstGeom>
        </p:spPr>
        <p:txBody>
          <a:bodyPr wrap="square">
            <a:spAutoFit/>
          </a:bodyPr>
          <a:lstStyle/>
          <a:p>
            <a:pPr>
              <a:lnSpc>
                <a:spcPct val="150000"/>
              </a:lnSpc>
            </a:pPr>
            <a:r>
              <a:rPr lang="zh-CN" altLang="en-US" sz="2000" dirty="0">
                <a:latin typeface="Heiti SC Medium" pitchFamily="2" charset="-128"/>
                <a:ea typeface="Heiti SC Medium" pitchFamily="2" charset="-128"/>
              </a:rPr>
              <a:t>同层级分类应该是相互独立的。同层级两个分类不存在交集或包含关系。</a:t>
            </a:r>
            <a:endParaRPr lang="zh-CN" altLang="en-US" sz="2000" dirty="0">
              <a:latin typeface="Heiti SC Medium" pitchFamily="2" charset="-128"/>
              <a:ea typeface="Heiti SC Medium" pitchFamily="2" charset="-128"/>
            </a:endParaRPr>
          </a:p>
        </p:txBody>
      </p:sp>
      <p:pic>
        <p:nvPicPr>
          <p:cNvPr id="3" name="图片 2" descr="手机屏幕截图&#10;&#10;描述已自动生成"/>
          <p:cNvPicPr>
            <a:picLocks noChangeAspect="1"/>
          </p:cNvPicPr>
          <p:nvPr/>
        </p:nvPicPr>
        <p:blipFill>
          <a:blip r:embed="rId1"/>
          <a:stretch>
            <a:fillRect/>
          </a:stretch>
        </p:blipFill>
        <p:spPr>
          <a:xfrm>
            <a:off x="1282740" y="2768140"/>
            <a:ext cx="9537700" cy="1676400"/>
          </a:xfrm>
          <a:prstGeom prst="rect">
            <a:avLst/>
          </a:prstGeom>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33" name="Rectangle 32"/>
          <p:cNvSpPr>
            <a:spLocks noGrp="1" noRot="1" noChangeAspect="1" noMove="1" noResize="1" noEditPoints="1" noAdjustHandles="1" noChangeArrowheads="1" noChangeShapeType="1" noTextEdit="1"/>
          </p:cNvSpPr>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Rectangle 34"/>
          <p:cNvSpPr>
            <a:spLocks noGrp="1" noRot="1" noChangeAspect="1" noMove="1" noResize="1" noEditPoints="1" noAdjustHandles="1" noChangeArrowheads="1" noChangeShapeType="1" noTextEdit="1"/>
          </p:cNvSpPr>
          <p:nvPr/>
        </p:nvSpPr>
        <p:spPr>
          <a:xfrm>
            <a:off x="0" y="1913350"/>
            <a:ext cx="128016" cy="246888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37" name="Rectangle 36"/>
          <p:cNvSpPr>
            <a:spLocks noGrp="1" noRot="1" noChangeAspect="1" noMove="1" noResize="1" noEditPoints="1" noAdjustHandles="1" noChangeArrowheads="1" noChangeShapeType="1" noTextEdit="1"/>
          </p:cNvSpPr>
          <p:nvPr/>
        </p:nvSpPr>
        <p:spPr>
          <a:xfrm>
            <a:off x="650945" y="5831269"/>
            <a:ext cx="10927080" cy="18288"/>
          </a:xfrm>
          <a:prstGeom prst="rect">
            <a:avLst/>
          </a:prstGeom>
          <a:solidFill>
            <a:srgbClr val="D5D5D5"/>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8" name="矩形 7"/>
          <p:cNvSpPr/>
          <p:nvPr/>
        </p:nvSpPr>
        <p:spPr>
          <a:xfrm>
            <a:off x="1282740" y="984118"/>
            <a:ext cx="2734596" cy="637419"/>
          </a:xfrm>
          <a:prstGeom prst="rect">
            <a:avLst/>
          </a:prstGeom>
        </p:spPr>
        <p:txBody>
          <a:bodyPr wrap="square">
            <a:spAutoFit/>
          </a:bodyPr>
          <a:lstStyle/>
          <a:p>
            <a:pPr>
              <a:lnSpc>
                <a:spcPct val="150000"/>
              </a:lnSpc>
              <a:spcAft>
                <a:spcPts val="600"/>
              </a:spcAft>
            </a:pPr>
            <a:r>
              <a:rPr lang="en-US" altLang="zh-CN" sz="2800" b="1" dirty="0">
                <a:latin typeface="Heiti SC Medium" pitchFamily="2" charset="-128"/>
                <a:ea typeface="Heiti SC Medium" pitchFamily="2" charset="-128"/>
              </a:rPr>
              <a:t>6</a:t>
            </a:r>
            <a:r>
              <a:rPr lang="zh-CN" altLang="en-US" sz="2800" b="1" dirty="0">
                <a:latin typeface="Heiti SC Medium" pitchFamily="2" charset="-128"/>
                <a:ea typeface="Heiti SC Medium" pitchFamily="2" charset="-128"/>
              </a:rPr>
              <a:t>）平衡性</a:t>
            </a:r>
            <a:endParaRPr lang="zh-CN" altLang="zh-CN" sz="2800" dirty="0">
              <a:latin typeface="Heiti SC Medium" pitchFamily="2" charset="-128"/>
              <a:ea typeface="Heiti SC Medium" pitchFamily="2" charset="-128"/>
            </a:endParaRPr>
          </a:p>
        </p:txBody>
      </p:sp>
      <p:sp>
        <p:nvSpPr>
          <p:cNvPr id="10" name="矩形 9"/>
          <p:cNvSpPr/>
          <p:nvPr/>
        </p:nvSpPr>
        <p:spPr>
          <a:xfrm>
            <a:off x="1282740" y="1821393"/>
            <a:ext cx="10167268" cy="943335"/>
          </a:xfrm>
          <a:prstGeom prst="rect">
            <a:avLst/>
          </a:prstGeom>
        </p:spPr>
        <p:txBody>
          <a:bodyPr wrap="square">
            <a:spAutoFit/>
          </a:bodyPr>
          <a:lstStyle/>
          <a:p>
            <a:pPr>
              <a:lnSpc>
                <a:spcPct val="150000"/>
              </a:lnSpc>
            </a:pPr>
            <a:r>
              <a:rPr lang="zh-CN" altLang="en-US" sz="2000" dirty="0">
                <a:latin typeface="Heiti SC Medium" pitchFamily="2" charset="-128"/>
                <a:ea typeface="Heiti SC Medium" pitchFamily="2" charset="-128"/>
              </a:rPr>
              <a:t>如何去平衡信息架构的宽窄深浅？还需要将用户的使用频次、设备的屏幕大小和产品的功能目标进行结合考虑</a:t>
            </a:r>
            <a:r>
              <a:rPr lang="en-US" altLang="zh-CN" sz="2000" dirty="0">
                <a:latin typeface="Heiti SC Medium" pitchFamily="2" charset="-128"/>
                <a:ea typeface="Heiti SC Medium" pitchFamily="2" charset="-128"/>
              </a:rPr>
              <a:t>.</a:t>
            </a:r>
            <a:endParaRPr lang="zh-CN" altLang="en-US" sz="2000" dirty="0">
              <a:latin typeface="Heiti SC Medium" pitchFamily="2" charset="-128"/>
              <a:ea typeface="Heiti SC Medium" pitchFamily="2" charset="-128"/>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33" name="Rectangle 32"/>
          <p:cNvSpPr>
            <a:spLocks noGrp="1" noRot="1" noChangeAspect="1" noMove="1" noResize="1" noEditPoints="1" noAdjustHandles="1" noChangeArrowheads="1" noChangeShapeType="1" noTextEdit="1"/>
          </p:cNvSpPr>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Rectangle 34"/>
          <p:cNvSpPr>
            <a:spLocks noGrp="1" noRot="1" noChangeAspect="1" noMove="1" noResize="1" noEditPoints="1" noAdjustHandles="1" noChangeArrowheads="1" noChangeShapeType="1" noTextEdit="1"/>
          </p:cNvSpPr>
          <p:nvPr/>
        </p:nvSpPr>
        <p:spPr>
          <a:xfrm>
            <a:off x="0" y="1913350"/>
            <a:ext cx="128016" cy="246888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37" name="Rectangle 36"/>
          <p:cNvSpPr>
            <a:spLocks noGrp="1" noRot="1" noChangeAspect="1" noMove="1" noResize="1" noEditPoints="1" noAdjustHandles="1" noChangeArrowheads="1" noChangeShapeType="1" noTextEdit="1"/>
          </p:cNvSpPr>
          <p:nvPr/>
        </p:nvSpPr>
        <p:spPr>
          <a:xfrm>
            <a:off x="650945" y="5831269"/>
            <a:ext cx="10927080" cy="18288"/>
          </a:xfrm>
          <a:prstGeom prst="rect">
            <a:avLst/>
          </a:prstGeom>
          <a:solidFill>
            <a:srgbClr val="D5D5D5"/>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8" name="矩形 7"/>
          <p:cNvSpPr/>
          <p:nvPr/>
        </p:nvSpPr>
        <p:spPr>
          <a:xfrm>
            <a:off x="1282740" y="1191935"/>
            <a:ext cx="2734596" cy="637419"/>
          </a:xfrm>
          <a:prstGeom prst="rect">
            <a:avLst/>
          </a:prstGeom>
        </p:spPr>
        <p:txBody>
          <a:bodyPr wrap="square">
            <a:spAutoFit/>
          </a:bodyPr>
          <a:lstStyle/>
          <a:p>
            <a:pPr>
              <a:lnSpc>
                <a:spcPct val="150000"/>
              </a:lnSpc>
              <a:spcAft>
                <a:spcPts val="600"/>
              </a:spcAft>
            </a:pPr>
            <a:r>
              <a:rPr lang="en-US" altLang="zh-CN" sz="2800" b="1" dirty="0">
                <a:latin typeface="Heiti SC Medium" pitchFamily="2" charset="-128"/>
                <a:ea typeface="Heiti SC Medium" pitchFamily="2" charset="-128"/>
              </a:rPr>
              <a:t>7</a:t>
            </a:r>
            <a:r>
              <a:rPr lang="zh-CN" altLang="en-US" sz="2800" b="1" dirty="0">
                <a:latin typeface="Heiti SC Medium" pitchFamily="2" charset="-128"/>
                <a:ea typeface="Heiti SC Medium" pitchFamily="2" charset="-128"/>
              </a:rPr>
              <a:t>）易于理解</a:t>
            </a:r>
            <a:endParaRPr lang="zh-CN" altLang="zh-CN" sz="2800" dirty="0">
              <a:latin typeface="Heiti SC Medium" pitchFamily="2" charset="-128"/>
              <a:ea typeface="Heiti SC Medium" pitchFamily="2" charset="-128"/>
            </a:endParaRPr>
          </a:p>
        </p:txBody>
      </p:sp>
      <p:sp>
        <p:nvSpPr>
          <p:cNvPr id="10" name="矩形 9"/>
          <p:cNvSpPr/>
          <p:nvPr/>
        </p:nvSpPr>
        <p:spPr>
          <a:xfrm>
            <a:off x="1282740" y="2133120"/>
            <a:ext cx="9877096" cy="943335"/>
          </a:xfrm>
          <a:prstGeom prst="rect">
            <a:avLst/>
          </a:prstGeom>
        </p:spPr>
        <p:txBody>
          <a:bodyPr wrap="square">
            <a:spAutoFit/>
          </a:bodyPr>
          <a:lstStyle/>
          <a:p>
            <a:pPr>
              <a:lnSpc>
                <a:spcPct val="150000"/>
              </a:lnSpc>
            </a:pPr>
            <a:r>
              <a:rPr lang="zh-CN" altLang="en-US" sz="2000" dirty="0">
                <a:latin typeface="Heiti SC Medium" pitchFamily="2" charset="-128"/>
                <a:ea typeface="Heiti SC Medium" pitchFamily="2" charset="-128"/>
              </a:rPr>
              <a:t>使用用户容易理解的语言进行信息结构拆分，一个好的名称应该是没有歧义或者会造成用户不解的。</a:t>
            </a:r>
            <a:endParaRPr lang="zh-CN" altLang="en-US" sz="2000" dirty="0">
              <a:latin typeface="Heiti SC Medium" pitchFamily="2" charset="-128"/>
              <a:ea typeface="Heiti SC Medium" pitchFamily="2" charset="-128"/>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2" name="Rectangle 11"/>
          <p:cNvSpPr>
            <a:spLocks noGrp="1" noRot="1" noChangeAspect="1" noMove="1" noResize="1" noEditPoints="1" noAdjustHandles="1" noChangeArrowheads="1" noChangeShapeType="1" noTextEdit="1"/>
          </p:cNvSpPr>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矩形 4"/>
          <p:cNvSpPr/>
          <p:nvPr/>
        </p:nvSpPr>
        <p:spPr>
          <a:xfrm>
            <a:off x="1501648" y="1598507"/>
            <a:ext cx="4729819" cy="756498"/>
          </a:xfrm>
          <a:prstGeom prst="rect">
            <a:avLst/>
          </a:prstGeom>
        </p:spPr>
        <p:txBody>
          <a:bodyPr vert="horz" lIns="91440" tIns="45720" rIns="91440" bIns="45720" rtlCol="0" anchor="b">
            <a:normAutofit/>
          </a:bodyPr>
          <a:lstStyle/>
          <a:p>
            <a:pPr>
              <a:lnSpc>
                <a:spcPct val="90000"/>
              </a:lnSpc>
              <a:spcBef>
                <a:spcPct val="0"/>
              </a:spcBef>
              <a:spcAft>
                <a:spcPts val="600"/>
              </a:spcAft>
            </a:pPr>
            <a:r>
              <a:rPr kumimoji="1" lang="en-US" altLang="zh-CN" sz="3600" b="1" kern="1200" dirty="0">
                <a:solidFill>
                  <a:schemeClr val="tx1"/>
                </a:solidFill>
                <a:latin typeface="Heiti SC Medium" pitchFamily="2" charset="-128"/>
                <a:ea typeface="Heiti SC Medium" pitchFamily="2" charset="-128"/>
                <a:cs typeface="+mj-cs"/>
              </a:rPr>
              <a:t>4.</a:t>
            </a:r>
            <a:r>
              <a:rPr kumimoji="1" lang="zh-CN" altLang="en-US" sz="3600" b="1" kern="1200" dirty="0">
                <a:solidFill>
                  <a:schemeClr val="tx1"/>
                </a:solidFill>
                <a:latin typeface="Heiti SC Medium" pitchFamily="2" charset="-128"/>
                <a:ea typeface="Heiti SC Medium" pitchFamily="2" charset="-128"/>
                <a:cs typeface="+mj-cs"/>
              </a:rPr>
              <a:t>信息架构的设计方法</a:t>
            </a:r>
            <a:endParaRPr kumimoji="1" lang="en-US" altLang="zh-CN" sz="3600" b="1" kern="1200" dirty="0">
              <a:solidFill>
                <a:schemeClr val="tx1"/>
              </a:solidFill>
              <a:latin typeface="Heiti SC Medium" pitchFamily="2" charset="-128"/>
              <a:ea typeface="Heiti SC Medium" pitchFamily="2" charset="-128"/>
              <a:cs typeface="+mj-cs"/>
            </a:endParaRPr>
          </a:p>
        </p:txBody>
      </p:sp>
      <p:sp>
        <p:nvSpPr>
          <p:cNvPr id="14" name="Rectangle 13"/>
          <p:cNvSpPr>
            <a:spLocks noGrp="1" noRot="1" noChangeAspect="1" noMove="1" noResize="1" noEditPoints="1" noAdjustHandles="1" noChangeArrowheads="1" noChangeShapeType="1" noTextEdit="1"/>
          </p:cNvSpPr>
          <p:nvPr/>
        </p:nvSpPr>
        <p:spPr>
          <a:xfrm>
            <a:off x="865953" y="2899927"/>
            <a:ext cx="10451592" cy="9144"/>
          </a:xfrm>
          <a:prstGeom prst="rect">
            <a:avLst/>
          </a:prstGeom>
          <a:solidFill>
            <a:srgbClr val="D5D5D5"/>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16" name="Rectangle 15"/>
          <p:cNvSpPr>
            <a:spLocks noGrp="1" noRot="1" noChangeAspect="1" noMove="1" noResize="1" noEditPoints="1" noAdjustHandles="1" noChangeArrowheads="1" noChangeShapeType="1" noTextEdit="1"/>
          </p:cNvSpPr>
          <p:nvPr/>
        </p:nvSpPr>
        <p:spPr>
          <a:xfrm flipV="1">
            <a:off x="841248" y="2776031"/>
            <a:ext cx="1873457" cy="1371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4" name="矩形 3"/>
          <p:cNvSpPr/>
          <p:nvPr/>
        </p:nvSpPr>
        <p:spPr>
          <a:xfrm>
            <a:off x="1501648" y="3114354"/>
            <a:ext cx="8878485" cy="2636106"/>
          </a:xfrm>
          <a:prstGeom prst="rect">
            <a:avLst/>
          </a:prstGeom>
        </p:spPr>
        <p:txBody>
          <a:bodyPr wrap="square">
            <a:spAutoFit/>
          </a:bodyPr>
          <a:lstStyle/>
          <a:p>
            <a:pPr>
              <a:lnSpc>
                <a:spcPct val="150000"/>
              </a:lnSpc>
              <a:spcAft>
                <a:spcPts val="600"/>
              </a:spcAft>
            </a:pPr>
            <a:r>
              <a:rPr lang="en-US" altLang="zh-CN" sz="2000" b="1" dirty="0">
                <a:latin typeface="Heiti SC Medium" pitchFamily="2" charset="-128"/>
                <a:ea typeface="Heiti SC Medium" pitchFamily="2" charset="-128"/>
              </a:rPr>
              <a:t>1</a:t>
            </a:r>
            <a:r>
              <a:rPr lang="zh-CN" altLang="en-US" sz="2000" b="1" dirty="0">
                <a:latin typeface="Heiti SC Medium" pitchFamily="2" charset="-128"/>
                <a:ea typeface="Heiti SC Medium" pitchFamily="2" charset="-128"/>
              </a:rPr>
              <a:t>）了解用户、场景、习惯</a:t>
            </a:r>
            <a:endParaRPr lang="en-US" altLang="zh-CN" sz="2000" b="1" dirty="0">
              <a:latin typeface="Heiti SC Medium" pitchFamily="2" charset="-128"/>
              <a:ea typeface="Heiti SC Medium" pitchFamily="2" charset="-128"/>
            </a:endParaRPr>
          </a:p>
          <a:p>
            <a:pPr>
              <a:lnSpc>
                <a:spcPct val="150000"/>
              </a:lnSpc>
              <a:spcAft>
                <a:spcPts val="600"/>
              </a:spcAft>
            </a:pPr>
            <a:r>
              <a:rPr lang="en-US" altLang="zh-CN" sz="2000" b="1" dirty="0">
                <a:latin typeface="Heiti SC Medium" pitchFamily="2" charset="-128"/>
                <a:ea typeface="Heiti SC Medium" pitchFamily="2" charset="-128"/>
              </a:rPr>
              <a:t>2</a:t>
            </a:r>
            <a:r>
              <a:rPr lang="zh-CN" altLang="en-US" sz="2000" b="1" dirty="0">
                <a:latin typeface="Heiti SC Medium" pitchFamily="2" charset="-128"/>
                <a:ea typeface="Heiti SC Medium" pitchFamily="2" charset="-128"/>
              </a:rPr>
              <a:t>）了解业务</a:t>
            </a:r>
            <a:endParaRPr lang="en-US" altLang="zh-CN" sz="2000" b="1" dirty="0">
              <a:latin typeface="Heiti SC Medium" pitchFamily="2" charset="-128"/>
              <a:ea typeface="Heiti SC Medium" pitchFamily="2" charset="-128"/>
            </a:endParaRPr>
          </a:p>
          <a:p>
            <a:pPr>
              <a:lnSpc>
                <a:spcPct val="150000"/>
              </a:lnSpc>
              <a:spcAft>
                <a:spcPts val="600"/>
              </a:spcAft>
            </a:pPr>
            <a:r>
              <a:rPr lang="en-US" altLang="zh-CN" sz="2000" b="1" dirty="0">
                <a:latin typeface="Heiti SC Medium" pitchFamily="2" charset="-128"/>
                <a:ea typeface="Heiti SC Medium" pitchFamily="2" charset="-128"/>
              </a:rPr>
              <a:t>3</a:t>
            </a:r>
            <a:r>
              <a:rPr lang="zh-CN" altLang="en-US" sz="2000" b="1" dirty="0">
                <a:latin typeface="Heiti SC Medium" pitchFamily="2" charset="-128"/>
                <a:ea typeface="Heiti SC Medium" pitchFamily="2" charset="-128"/>
              </a:rPr>
              <a:t>）调研竞品的信息架构</a:t>
            </a:r>
            <a:endParaRPr lang="en-US" altLang="zh-CN" sz="2000" b="1" dirty="0">
              <a:latin typeface="Heiti SC Medium" pitchFamily="2" charset="-128"/>
              <a:ea typeface="Heiti SC Medium" pitchFamily="2" charset="-128"/>
            </a:endParaRPr>
          </a:p>
          <a:p>
            <a:pPr>
              <a:lnSpc>
                <a:spcPct val="150000"/>
              </a:lnSpc>
              <a:spcAft>
                <a:spcPts val="600"/>
              </a:spcAft>
            </a:pPr>
            <a:r>
              <a:rPr lang="en-US" altLang="zh-CN" sz="2000" b="1" dirty="0">
                <a:latin typeface="Heiti SC Medium" pitchFamily="2" charset="-128"/>
                <a:ea typeface="Heiti SC Medium" pitchFamily="2" charset="-128"/>
              </a:rPr>
              <a:t>4</a:t>
            </a:r>
            <a:r>
              <a:rPr lang="zh-CN" altLang="en-US" sz="2000" b="1" dirty="0">
                <a:latin typeface="Heiti SC Medium" pitchFamily="2" charset="-128"/>
                <a:ea typeface="Heiti SC Medium" pitchFamily="2" charset="-128"/>
              </a:rPr>
              <a:t>）卡片分类法</a:t>
            </a:r>
            <a:endParaRPr lang="en-US" altLang="zh-CN" sz="2000" b="1" dirty="0">
              <a:latin typeface="Heiti SC Medium" pitchFamily="2" charset="-128"/>
              <a:ea typeface="Heiti SC Medium" pitchFamily="2" charset="-128"/>
            </a:endParaRPr>
          </a:p>
          <a:p>
            <a:pPr>
              <a:lnSpc>
                <a:spcPct val="150000"/>
              </a:lnSpc>
              <a:spcAft>
                <a:spcPts val="600"/>
              </a:spcAft>
            </a:pPr>
            <a:r>
              <a:rPr lang="en-US" altLang="zh-CN" sz="2000" b="1" dirty="0">
                <a:latin typeface="Heiti SC Medium" pitchFamily="2" charset="-128"/>
                <a:ea typeface="Heiti SC Medium" pitchFamily="2" charset="-128"/>
              </a:rPr>
              <a:t>5</a:t>
            </a:r>
            <a:r>
              <a:rPr lang="zh-CN" altLang="en-US" sz="2000" b="1" dirty="0">
                <a:latin typeface="Heiti SC Medium" pitchFamily="2" charset="-128"/>
                <a:ea typeface="Heiti SC Medium" pitchFamily="2" charset="-128"/>
              </a:rPr>
              <a:t>）产出信息架构</a:t>
            </a:r>
            <a:endParaRPr lang="zh-CN" altLang="en-US" sz="2000" b="1" dirty="0">
              <a:latin typeface="Heiti SC Medium" pitchFamily="2" charset="-128"/>
              <a:ea typeface="Heiti SC Medium" pitchFamily="2" charset="-128"/>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1" name="Rectangle 20"/>
          <p:cNvSpPr>
            <a:spLocks noGrp="1" noRot="1" noChangeAspect="1" noMove="1" noResize="1" noEditPoints="1" noAdjustHandles="1" noChangeArrowheads="1" noChangeShapeType="1" noTextEdit="1"/>
          </p:cNvSpPr>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23" name="Rectangle 22"/>
          <p:cNvSpPr>
            <a:spLocks noGrp="1" noRot="1" noChangeAspect="1" noMove="1" noResize="1" noEditPoints="1" noAdjustHandles="1" noChangeArrowheads="1" noChangeShapeType="1" noTextEdit="1"/>
          </p:cNvSpPr>
          <p:nvPr/>
        </p:nvSpPr>
        <p:spPr>
          <a:xfrm>
            <a:off x="558209" y="684398"/>
            <a:ext cx="11167447" cy="5206040"/>
          </a:xfrm>
          <a:prstGeom prst="rect">
            <a:avLst/>
          </a:prstGeom>
          <a:ln w="12700">
            <a:solidFill>
              <a:srgbClr val="EFEFEF"/>
            </a:solidFill>
          </a:ln>
          <a:effectLst>
            <a:outerShdw blurRad="50800" dist="38100" dir="2700000" algn="tl" rotWithShape="0">
              <a:schemeClr val="bg2">
                <a:lumMod val="8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5" name="Rectangle 24"/>
          <p:cNvSpPr>
            <a:spLocks noGrp="1" noRot="1" noChangeAspect="1" noMove="1" noResize="1" noEditPoints="1" noAdjustHandles="1" noChangeArrowheads="1" noChangeShapeType="1" noTextEdit="1"/>
          </p:cNvSpPr>
          <p:nvPr/>
        </p:nvSpPr>
        <p:spPr>
          <a:xfrm>
            <a:off x="498834" y="1713627"/>
            <a:ext cx="128016" cy="7040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7" name="矩形 6"/>
          <p:cNvSpPr/>
          <p:nvPr/>
        </p:nvSpPr>
        <p:spPr>
          <a:xfrm>
            <a:off x="1104900" y="1333399"/>
            <a:ext cx="5150427" cy="704088"/>
          </a:xfrm>
          <a:prstGeom prst="rect">
            <a:avLst/>
          </a:prstGeom>
        </p:spPr>
        <p:txBody>
          <a:bodyPr vert="horz" lIns="91440" tIns="45720" rIns="91440" bIns="45720" rtlCol="0">
            <a:noAutofit/>
          </a:bodyPr>
          <a:lstStyle/>
          <a:p>
            <a:pPr>
              <a:lnSpc>
                <a:spcPct val="150000"/>
              </a:lnSpc>
              <a:spcAft>
                <a:spcPts val="600"/>
              </a:spcAft>
            </a:pPr>
            <a:r>
              <a:rPr lang="en-US" altLang="zh-CN" sz="2800" b="1" dirty="0">
                <a:latin typeface="Heiti SC Medium" pitchFamily="2" charset="-128"/>
                <a:ea typeface="Heiti SC Medium" pitchFamily="2" charset="-128"/>
              </a:rPr>
              <a:t>1</a:t>
            </a:r>
            <a:r>
              <a:rPr lang="zh-CN" altLang="en-US" sz="2800" b="1" dirty="0">
                <a:latin typeface="Heiti SC Medium" pitchFamily="2" charset="-128"/>
                <a:ea typeface="Heiti SC Medium" pitchFamily="2" charset="-128"/>
              </a:rPr>
              <a:t>）了解用户、场景、习惯</a:t>
            </a:r>
            <a:endParaRPr lang="en-US" altLang="zh-CN" sz="2400" b="1" dirty="0">
              <a:latin typeface="Heiti SC Medium" pitchFamily="2" charset="-128"/>
              <a:ea typeface="Heiti SC Medium" pitchFamily="2" charset="-128"/>
            </a:endParaRPr>
          </a:p>
        </p:txBody>
      </p:sp>
      <p:sp>
        <p:nvSpPr>
          <p:cNvPr id="2" name="矩形 1"/>
          <p:cNvSpPr/>
          <p:nvPr/>
        </p:nvSpPr>
        <p:spPr>
          <a:xfrm>
            <a:off x="1185059" y="2037487"/>
            <a:ext cx="9902041" cy="1698029"/>
          </a:xfrm>
          <a:prstGeom prst="rect">
            <a:avLst/>
          </a:prstGeom>
        </p:spPr>
        <p:txBody>
          <a:bodyPr wrap="square">
            <a:spAutoFit/>
          </a:bodyPr>
          <a:lstStyle/>
          <a:p>
            <a:pPr>
              <a:lnSpc>
                <a:spcPct val="150000"/>
              </a:lnSpc>
            </a:pPr>
            <a:r>
              <a:rPr lang="zh-CN" altLang="en-US" sz="2400" dirty="0"/>
              <a:t>产品是给用户使用的，所以要最大限度的了解用户。用户往往带着以往使用 </a:t>
            </a:r>
            <a:r>
              <a:rPr lang="en-GB" altLang="zh-CN" sz="2400" dirty="0"/>
              <a:t>APP </a:t>
            </a:r>
            <a:r>
              <a:rPr lang="zh-CN" altLang="en-US" sz="2400" dirty="0"/>
              <a:t>的一些习惯来使用产品；线下做同一件事的习惯、生活习惯、心智模型等。</a:t>
            </a:r>
            <a:endParaRPr lang="zh-CN" altLang="en-US" sz="2400" dirty="0"/>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1" name="Rectangle 20"/>
          <p:cNvSpPr>
            <a:spLocks noGrp="1" noRot="1" noChangeAspect="1" noMove="1" noResize="1" noEditPoints="1" noAdjustHandles="1" noChangeArrowheads="1" noChangeShapeType="1" noTextEdit="1"/>
          </p:cNvSpPr>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23" name="Rectangle 22"/>
          <p:cNvSpPr>
            <a:spLocks noGrp="1" noRot="1" noChangeAspect="1" noMove="1" noResize="1" noEditPoints="1" noAdjustHandles="1" noChangeArrowheads="1" noChangeShapeType="1" noTextEdit="1"/>
          </p:cNvSpPr>
          <p:nvPr/>
        </p:nvSpPr>
        <p:spPr>
          <a:xfrm>
            <a:off x="558209" y="684398"/>
            <a:ext cx="11167447" cy="5206040"/>
          </a:xfrm>
          <a:prstGeom prst="rect">
            <a:avLst/>
          </a:prstGeom>
          <a:ln w="12700">
            <a:solidFill>
              <a:srgbClr val="EFEFEF"/>
            </a:solidFill>
          </a:ln>
          <a:effectLst>
            <a:outerShdw blurRad="50800" dist="38100" dir="2700000" algn="tl" rotWithShape="0">
              <a:schemeClr val="bg2">
                <a:lumMod val="8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5" name="Rectangle 24"/>
          <p:cNvSpPr>
            <a:spLocks noGrp="1" noRot="1" noChangeAspect="1" noMove="1" noResize="1" noEditPoints="1" noAdjustHandles="1" noChangeArrowheads="1" noChangeShapeType="1" noTextEdit="1"/>
          </p:cNvSpPr>
          <p:nvPr/>
        </p:nvSpPr>
        <p:spPr>
          <a:xfrm>
            <a:off x="498834" y="1713627"/>
            <a:ext cx="128016" cy="7040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7" name="矩形 6"/>
          <p:cNvSpPr/>
          <p:nvPr/>
        </p:nvSpPr>
        <p:spPr>
          <a:xfrm>
            <a:off x="1104900" y="981862"/>
            <a:ext cx="5150427" cy="704088"/>
          </a:xfrm>
          <a:prstGeom prst="rect">
            <a:avLst/>
          </a:prstGeom>
        </p:spPr>
        <p:txBody>
          <a:bodyPr vert="horz" lIns="91440" tIns="45720" rIns="91440" bIns="45720" rtlCol="0">
            <a:noAutofit/>
          </a:bodyPr>
          <a:lstStyle/>
          <a:p>
            <a:pPr>
              <a:lnSpc>
                <a:spcPct val="150000"/>
              </a:lnSpc>
              <a:spcAft>
                <a:spcPts val="600"/>
              </a:spcAft>
            </a:pPr>
            <a:r>
              <a:rPr lang="zh-CN" altLang="en-US" sz="2800" b="1" dirty="0">
                <a:latin typeface="Heiti SC Medium" pitchFamily="2" charset="-128"/>
                <a:ea typeface="Heiti SC Medium" pitchFamily="2" charset="-128"/>
              </a:rPr>
              <a:t>需要考虑以下四个问题：</a:t>
            </a:r>
            <a:endParaRPr lang="en-US" altLang="zh-CN" sz="2400" b="1" dirty="0">
              <a:latin typeface="Heiti SC Medium" pitchFamily="2" charset="-128"/>
              <a:ea typeface="Heiti SC Medium" pitchFamily="2" charset="-128"/>
            </a:endParaRPr>
          </a:p>
        </p:txBody>
      </p:sp>
      <p:sp>
        <p:nvSpPr>
          <p:cNvPr id="2" name="矩形 1"/>
          <p:cNvSpPr/>
          <p:nvPr/>
        </p:nvSpPr>
        <p:spPr>
          <a:xfrm>
            <a:off x="1104900" y="1852200"/>
            <a:ext cx="9902041" cy="590033"/>
          </a:xfrm>
          <a:prstGeom prst="rect">
            <a:avLst/>
          </a:prstGeom>
        </p:spPr>
        <p:txBody>
          <a:bodyPr wrap="square">
            <a:spAutoFit/>
          </a:bodyPr>
          <a:lstStyle/>
          <a:p>
            <a:pPr>
              <a:lnSpc>
                <a:spcPct val="150000"/>
              </a:lnSpc>
            </a:pPr>
            <a:r>
              <a:rPr lang="en-US" altLang="zh-CN" sz="2400" b="1" dirty="0"/>
              <a:t>a</a:t>
            </a:r>
            <a:r>
              <a:rPr lang="zh-CN" altLang="en-US" sz="2400" b="1" dirty="0"/>
              <a:t> 用户通常用你的产品做什么？</a:t>
            </a:r>
            <a:endParaRPr lang="en-US" altLang="zh-CN" sz="2400" b="1" dirty="0"/>
          </a:p>
        </p:txBody>
      </p:sp>
      <p:sp>
        <p:nvSpPr>
          <p:cNvPr id="3" name="矩形 2"/>
          <p:cNvSpPr/>
          <p:nvPr/>
        </p:nvSpPr>
        <p:spPr>
          <a:xfrm>
            <a:off x="1104900" y="2508414"/>
            <a:ext cx="10528891" cy="513346"/>
          </a:xfrm>
          <a:prstGeom prst="rect">
            <a:avLst/>
          </a:prstGeom>
        </p:spPr>
        <p:txBody>
          <a:bodyPr wrap="square">
            <a:spAutoFit/>
          </a:bodyPr>
          <a:lstStyle/>
          <a:p>
            <a:pPr>
              <a:lnSpc>
                <a:spcPct val="150000"/>
              </a:lnSpc>
            </a:pPr>
            <a:r>
              <a:rPr lang="zh-CN" altLang="en-US" sz="2000" dirty="0">
                <a:solidFill>
                  <a:srgbClr val="525252"/>
                </a:solidFill>
                <a:latin typeface="PingFang SC" panose="020B0400000000000000" pitchFamily="34" charset="-122"/>
                <a:ea typeface="PingFang SC" panose="020B0400000000000000" pitchFamily="34" charset="-122"/>
              </a:rPr>
              <a:t>一定要考虑清楚用户的核心流程，从核心流程中提取信息架构的基础形式</a:t>
            </a:r>
            <a:r>
              <a:rPr lang="zh-CN" altLang="en-US" dirty="0">
                <a:solidFill>
                  <a:srgbClr val="525252"/>
                </a:solidFill>
                <a:latin typeface="PingFang SC" panose="020B0400000000000000" pitchFamily="34" charset="-122"/>
                <a:ea typeface="PingFang SC" panose="020B0400000000000000" pitchFamily="34" charset="-122"/>
              </a:rPr>
              <a:t>。</a:t>
            </a:r>
            <a:endParaRPr lang="zh-CN" altLang="en-US" dirty="0"/>
          </a:p>
        </p:txBody>
      </p:sp>
      <p:sp>
        <p:nvSpPr>
          <p:cNvPr id="8" name="矩形 7"/>
          <p:cNvSpPr/>
          <p:nvPr/>
        </p:nvSpPr>
        <p:spPr>
          <a:xfrm>
            <a:off x="1104900" y="3846293"/>
            <a:ext cx="9902041" cy="590033"/>
          </a:xfrm>
          <a:prstGeom prst="rect">
            <a:avLst/>
          </a:prstGeom>
        </p:spPr>
        <p:txBody>
          <a:bodyPr wrap="square">
            <a:spAutoFit/>
          </a:bodyPr>
          <a:lstStyle/>
          <a:p>
            <a:pPr>
              <a:lnSpc>
                <a:spcPct val="150000"/>
              </a:lnSpc>
            </a:pPr>
            <a:r>
              <a:rPr lang="en-US" altLang="zh-CN" sz="2400" b="1" dirty="0"/>
              <a:t>b</a:t>
            </a:r>
            <a:r>
              <a:rPr lang="zh-CN" altLang="en-US" sz="2400" b="1" dirty="0"/>
              <a:t> 用户用这类产品最关心什么？</a:t>
            </a:r>
            <a:endParaRPr lang="en-US" altLang="zh-CN" sz="2400" b="1" dirty="0"/>
          </a:p>
        </p:txBody>
      </p:sp>
      <p:sp>
        <p:nvSpPr>
          <p:cNvPr id="9" name="矩形 8"/>
          <p:cNvSpPr/>
          <p:nvPr/>
        </p:nvSpPr>
        <p:spPr>
          <a:xfrm>
            <a:off x="1104900" y="4502507"/>
            <a:ext cx="10528891" cy="968727"/>
          </a:xfrm>
          <a:prstGeom prst="rect">
            <a:avLst/>
          </a:prstGeom>
        </p:spPr>
        <p:txBody>
          <a:bodyPr wrap="square">
            <a:spAutoFit/>
          </a:bodyPr>
          <a:lstStyle/>
          <a:p>
            <a:pPr>
              <a:lnSpc>
                <a:spcPct val="150000"/>
              </a:lnSpc>
            </a:pPr>
            <a:r>
              <a:rPr lang="zh-CN" altLang="en-US" sz="2000" dirty="0">
                <a:solidFill>
                  <a:srgbClr val="525252"/>
                </a:solidFill>
                <a:latin typeface="PingFang SC" panose="020B0400000000000000" pitchFamily="34" charset="-122"/>
                <a:ea typeface="PingFang SC" panose="020B0400000000000000" pitchFamily="34" charset="-122"/>
              </a:rPr>
              <a:t>用新闻</a:t>
            </a:r>
            <a:r>
              <a:rPr lang="en-GB" altLang="zh-CN" sz="2000" dirty="0">
                <a:solidFill>
                  <a:srgbClr val="525252"/>
                </a:solidFill>
                <a:latin typeface="PingFang SC" panose="020B0400000000000000" pitchFamily="34" charset="-122"/>
                <a:ea typeface="PingFang SC" panose="020B0400000000000000" pitchFamily="34" charset="-122"/>
              </a:rPr>
              <a:t>app </a:t>
            </a:r>
            <a:r>
              <a:rPr lang="zh-CN" altLang="en-US" sz="2000" dirty="0">
                <a:solidFill>
                  <a:srgbClr val="525252"/>
                </a:solidFill>
                <a:latin typeface="PingFang SC" panose="020B0400000000000000" pitchFamily="34" charset="-122"/>
                <a:ea typeface="PingFang SC" panose="020B0400000000000000" pitchFamily="34" charset="-122"/>
              </a:rPr>
              <a:t>时关心的真实性实效性，购物类</a:t>
            </a:r>
            <a:r>
              <a:rPr lang="en-GB" altLang="zh-CN" sz="2000" dirty="0">
                <a:solidFill>
                  <a:srgbClr val="525252"/>
                </a:solidFill>
                <a:latin typeface="PingFang SC" panose="020B0400000000000000" pitchFamily="34" charset="-122"/>
                <a:ea typeface="PingFang SC" panose="020B0400000000000000" pitchFamily="34" charset="-122"/>
              </a:rPr>
              <a:t>app </a:t>
            </a:r>
            <a:r>
              <a:rPr lang="zh-CN" altLang="en-US" sz="2000" dirty="0">
                <a:solidFill>
                  <a:srgbClr val="525252"/>
                </a:solidFill>
                <a:latin typeface="PingFang SC" panose="020B0400000000000000" pitchFamily="34" charset="-122"/>
                <a:ea typeface="PingFang SC" panose="020B0400000000000000" pitchFamily="34" charset="-122"/>
              </a:rPr>
              <a:t>精准搜索和售后功能，就是你的用户关注点在哪里。</a:t>
            </a:r>
            <a:endParaRPr lang="zh-CN" altLang="en-US" sz="2000" dirty="0">
              <a:solidFill>
                <a:srgbClr val="525252"/>
              </a:solidFill>
              <a:latin typeface="PingFang SC" panose="020B0400000000000000" pitchFamily="34" charset="-122"/>
              <a:ea typeface="PingFang SC" panose="020B0400000000000000" pitchFamily="34" charset="-122"/>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1" name="Rectangle 20"/>
          <p:cNvSpPr>
            <a:spLocks noGrp="1" noRot="1" noChangeAspect="1" noMove="1" noResize="1" noEditPoints="1" noAdjustHandles="1" noChangeArrowheads="1" noChangeShapeType="1" noTextEdit="1"/>
          </p:cNvSpPr>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23" name="Rectangle 22"/>
          <p:cNvSpPr>
            <a:spLocks noGrp="1" noRot="1" noChangeAspect="1" noMove="1" noResize="1" noEditPoints="1" noAdjustHandles="1" noChangeArrowheads="1" noChangeShapeType="1" noTextEdit="1"/>
          </p:cNvSpPr>
          <p:nvPr/>
        </p:nvSpPr>
        <p:spPr>
          <a:xfrm>
            <a:off x="558209" y="684398"/>
            <a:ext cx="11167447" cy="5206040"/>
          </a:xfrm>
          <a:prstGeom prst="rect">
            <a:avLst/>
          </a:prstGeom>
          <a:ln w="12700">
            <a:solidFill>
              <a:srgbClr val="EFEFEF"/>
            </a:solidFill>
          </a:ln>
          <a:effectLst>
            <a:outerShdw blurRad="50800" dist="38100" dir="2700000" algn="tl" rotWithShape="0">
              <a:schemeClr val="bg2">
                <a:lumMod val="8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5" name="Rectangle 24"/>
          <p:cNvSpPr>
            <a:spLocks noGrp="1" noRot="1" noChangeAspect="1" noMove="1" noResize="1" noEditPoints="1" noAdjustHandles="1" noChangeArrowheads="1" noChangeShapeType="1" noTextEdit="1"/>
          </p:cNvSpPr>
          <p:nvPr/>
        </p:nvSpPr>
        <p:spPr>
          <a:xfrm>
            <a:off x="498834" y="1713627"/>
            <a:ext cx="128016" cy="7040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2" name="矩形 1"/>
          <p:cNvSpPr/>
          <p:nvPr/>
        </p:nvSpPr>
        <p:spPr>
          <a:xfrm>
            <a:off x="1104900" y="1541649"/>
            <a:ext cx="9902041" cy="590033"/>
          </a:xfrm>
          <a:prstGeom prst="rect">
            <a:avLst/>
          </a:prstGeom>
        </p:spPr>
        <p:txBody>
          <a:bodyPr wrap="square">
            <a:spAutoFit/>
          </a:bodyPr>
          <a:lstStyle/>
          <a:p>
            <a:pPr>
              <a:lnSpc>
                <a:spcPct val="150000"/>
              </a:lnSpc>
            </a:pPr>
            <a:r>
              <a:rPr lang="en-US" altLang="zh-CN" sz="2400" b="1" dirty="0"/>
              <a:t>c</a:t>
            </a:r>
            <a:r>
              <a:rPr lang="zh-CN" altLang="en-US" sz="2400" b="1" dirty="0"/>
              <a:t> 用户有哪些思维定式？</a:t>
            </a:r>
            <a:endParaRPr lang="en-US" altLang="zh-CN" sz="2400" b="1" dirty="0"/>
          </a:p>
        </p:txBody>
      </p:sp>
      <p:sp>
        <p:nvSpPr>
          <p:cNvPr id="3" name="矩形 2"/>
          <p:cNvSpPr/>
          <p:nvPr/>
        </p:nvSpPr>
        <p:spPr>
          <a:xfrm>
            <a:off x="1104900" y="2197863"/>
            <a:ext cx="10528891" cy="975011"/>
          </a:xfrm>
          <a:prstGeom prst="rect">
            <a:avLst/>
          </a:prstGeom>
        </p:spPr>
        <p:txBody>
          <a:bodyPr wrap="square">
            <a:spAutoFit/>
          </a:bodyPr>
          <a:lstStyle/>
          <a:p>
            <a:pPr>
              <a:lnSpc>
                <a:spcPct val="150000"/>
              </a:lnSpc>
            </a:pPr>
            <a:r>
              <a:rPr lang="zh-CN" altLang="en-US" sz="2000" dirty="0">
                <a:solidFill>
                  <a:srgbClr val="525252"/>
                </a:solidFill>
                <a:latin typeface="PingFang SC" panose="020B0400000000000000" pitchFamily="34" charset="-122"/>
                <a:ea typeface="PingFang SC" panose="020B0400000000000000" pitchFamily="34" charset="-122"/>
              </a:rPr>
              <a:t>和用户年龄身份相关的属性，产品体验符合相应用户的思维模式，心智模型，用户就会比较容易接受。</a:t>
            </a:r>
            <a:endParaRPr lang="zh-CN" altLang="en-US" sz="2000" dirty="0">
              <a:solidFill>
                <a:srgbClr val="525252"/>
              </a:solidFill>
              <a:latin typeface="PingFang SC" panose="020B0400000000000000" pitchFamily="34" charset="-122"/>
              <a:ea typeface="PingFang SC" panose="020B0400000000000000" pitchFamily="34" charset="-122"/>
            </a:endParaRPr>
          </a:p>
        </p:txBody>
      </p:sp>
      <p:sp>
        <p:nvSpPr>
          <p:cNvPr id="8" name="矩形 7"/>
          <p:cNvSpPr/>
          <p:nvPr/>
        </p:nvSpPr>
        <p:spPr>
          <a:xfrm>
            <a:off x="1104900" y="3570663"/>
            <a:ext cx="9902041" cy="106123"/>
          </a:xfrm>
          <a:prstGeom prst="rect">
            <a:avLst/>
          </a:prstGeom>
        </p:spPr>
        <p:txBody>
          <a:bodyPr wrap="square">
            <a:spAutoFit/>
          </a:bodyPr>
          <a:lstStyle/>
          <a:p>
            <a:pPr>
              <a:lnSpc>
                <a:spcPct val="150000"/>
              </a:lnSpc>
            </a:pPr>
            <a:r>
              <a:rPr lang="en-US" altLang="zh-CN" sz="2400" b="1" dirty="0"/>
              <a:t>d</a:t>
            </a:r>
            <a:r>
              <a:rPr lang="zh-CN" altLang="en-US" sz="2400" b="1" dirty="0"/>
              <a:t> 用户用哪些类似的产品？</a:t>
            </a:r>
            <a:endParaRPr lang="en-US" altLang="zh-CN" sz="2400" b="1" dirty="0"/>
          </a:p>
        </p:txBody>
      </p:sp>
      <p:sp>
        <p:nvSpPr>
          <p:cNvPr id="9" name="矩形 8"/>
          <p:cNvSpPr/>
          <p:nvPr/>
        </p:nvSpPr>
        <p:spPr>
          <a:xfrm>
            <a:off x="1104899" y="4124851"/>
            <a:ext cx="10528891" cy="92330"/>
          </a:xfrm>
          <a:prstGeom prst="rect">
            <a:avLst/>
          </a:prstGeom>
        </p:spPr>
        <p:txBody>
          <a:bodyPr wrap="square">
            <a:spAutoFit/>
          </a:bodyPr>
          <a:lstStyle/>
          <a:p>
            <a:pPr>
              <a:lnSpc>
                <a:spcPct val="150000"/>
              </a:lnSpc>
            </a:pPr>
            <a:r>
              <a:rPr lang="zh-CN" altLang="en-US" sz="2000" dirty="0">
                <a:solidFill>
                  <a:srgbClr val="525252"/>
                </a:solidFill>
                <a:latin typeface="PingFang SC" panose="020B0400000000000000" pitchFamily="34" charset="-122"/>
                <a:ea typeface="PingFang SC" panose="020B0400000000000000" pitchFamily="34" charset="-122"/>
              </a:rPr>
              <a:t>类似的产品也会带来一些用户习惯，迎合这些习惯也会让用户快速上手接受产品。</a:t>
            </a:r>
            <a:endParaRPr lang="zh-CN" altLang="en-US" sz="2000" dirty="0">
              <a:solidFill>
                <a:srgbClr val="525252"/>
              </a:solidFill>
              <a:latin typeface="PingFang SC" panose="020B0400000000000000" pitchFamily="34" charset="-122"/>
              <a:ea typeface="PingFang SC" panose="020B0400000000000000" pitchFamily="34" charset="-122"/>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1" name="Rectangle 20"/>
          <p:cNvSpPr>
            <a:spLocks noGrp="1" noRot="1" noChangeAspect="1" noMove="1" noResize="1" noEditPoints="1" noAdjustHandles="1" noChangeArrowheads="1" noChangeShapeType="1" noTextEdit="1"/>
          </p:cNvSpPr>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23" name="Rectangle 22"/>
          <p:cNvSpPr>
            <a:spLocks noGrp="1" noRot="1" noChangeAspect="1" noMove="1" noResize="1" noEditPoints="1" noAdjustHandles="1" noChangeArrowheads="1" noChangeShapeType="1" noTextEdit="1"/>
          </p:cNvSpPr>
          <p:nvPr/>
        </p:nvSpPr>
        <p:spPr>
          <a:xfrm>
            <a:off x="558209" y="684398"/>
            <a:ext cx="11167447" cy="5206040"/>
          </a:xfrm>
          <a:prstGeom prst="rect">
            <a:avLst/>
          </a:prstGeom>
          <a:ln w="12700">
            <a:solidFill>
              <a:srgbClr val="EFEFEF"/>
            </a:solidFill>
          </a:ln>
          <a:effectLst>
            <a:outerShdw blurRad="50800" dist="38100" dir="2700000" algn="tl" rotWithShape="0">
              <a:schemeClr val="bg2">
                <a:lumMod val="8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5" name="Rectangle 24"/>
          <p:cNvSpPr>
            <a:spLocks noGrp="1" noRot="1" noChangeAspect="1" noMove="1" noResize="1" noEditPoints="1" noAdjustHandles="1" noChangeArrowheads="1" noChangeShapeType="1" noTextEdit="1"/>
          </p:cNvSpPr>
          <p:nvPr/>
        </p:nvSpPr>
        <p:spPr>
          <a:xfrm>
            <a:off x="498834" y="1713627"/>
            <a:ext cx="128016" cy="7040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7" name="矩形 6"/>
          <p:cNvSpPr/>
          <p:nvPr/>
        </p:nvSpPr>
        <p:spPr>
          <a:xfrm>
            <a:off x="1104900" y="1333399"/>
            <a:ext cx="5150427" cy="704088"/>
          </a:xfrm>
          <a:prstGeom prst="rect">
            <a:avLst/>
          </a:prstGeom>
        </p:spPr>
        <p:txBody>
          <a:bodyPr vert="horz" lIns="91440" tIns="45720" rIns="91440" bIns="45720" rtlCol="0">
            <a:noAutofit/>
          </a:bodyPr>
          <a:lstStyle/>
          <a:p>
            <a:pPr>
              <a:lnSpc>
                <a:spcPct val="150000"/>
              </a:lnSpc>
              <a:spcAft>
                <a:spcPts val="600"/>
              </a:spcAft>
            </a:pPr>
            <a:r>
              <a:rPr lang="en-US" altLang="zh-CN" sz="2800" b="1" dirty="0">
                <a:latin typeface="Heiti SC Medium" pitchFamily="2" charset="-128"/>
                <a:ea typeface="Heiti SC Medium" pitchFamily="2" charset="-128"/>
              </a:rPr>
              <a:t>2</a:t>
            </a:r>
            <a:r>
              <a:rPr lang="zh-CN" altLang="en-US" sz="2800" b="1" dirty="0">
                <a:latin typeface="Heiti SC Medium" pitchFamily="2" charset="-128"/>
                <a:ea typeface="Heiti SC Medium" pitchFamily="2" charset="-128"/>
              </a:rPr>
              <a:t>）了解业务</a:t>
            </a:r>
            <a:endParaRPr lang="en-US" altLang="zh-CN" sz="2400" b="1" dirty="0">
              <a:latin typeface="Heiti SC Medium" pitchFamily="2" charset="-128"/>
              <a:ea typeface="Heiti SC Medium" pitchFamily="2" charset="-128"/>
            </a:endParaRPr>
          </a:p>
        </p:txBody>
      </p:sp>
      <p:sp>
        <p:nvSpPr>
          <p:cNvPr id="2" name="矩形 1"/>
          <p:cNvSpPr/>
          <p:nvPr/>
        </p:nvSpPr>
        <p:spPr>
          <a:xfrm>
            <a:off x="1116047" y="2037487"/>
            <a:ext cx="9902041" cy="1144031"/>
          </a:xfrm>
          <a:prstGeom prst="rect">
            <a:avLst/>
          </a:prstGeom>
        </p:spPr>
        <p:txBody>
          <a:bodyPr wrap="square">
            <a:spAutoFit/>
          </a:bodyPr>
          <a:lstStyle/>
          <a:p>
            <a:pPr>
              <a:lnSpc>
                <a:spcPct val="150000"/>
              </a:lnSpc>
            </a:pPr>
            <a:r>
              <a:rPr lang="zh-CN" altLang="en-US" sz="2400" dirty="0"/>
              <a:t>这里的业务包括与产品接触的内部及外部的人提出的需求，比如公司的运营，市场，销售，</a:t>
            </a:r>
            <a:r>
              <a:rPr lang="en-GB" altLang="zh-CN" sz="2400" dirty="0"/>
              <a:t>BD</a:t>
            </a:r>
            <a:r>
              <a:rPr lang="zh-CN" altLang="en-GB" sz="2400" dirty="0"/>
              <a:t>，</a:t>
            </a:r>
            <a:r>
              <a:rPr lang="zh-CN" altLang="en-US" sz="2400" dirty="0"/>
              <a:t>公司的外部合作伙伴等。</a:t>
            </a:r>
            <a:endParaRPr lang="zh-CN" altLang="en-US" sz="2400" dirty="0"/>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1" name="Rectangle 20"/>
          <p:cNvSpPr>
            <a:spLocks noGrp="1" noRot="1" noChangeAspect="1" noMove="1" noResize="1" noEditPoints="1" noAdjustHandles="1" noChangeArrowheads="1" noChangeShapeType="1" noTextEdit="1"/>
          </p:cNvSpPr>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23" name="Rectangle 22"/>
          <p:cNvSpPr>
            <a:spLocks noGrp="1" noRot="1" noChangeAspect="1" noMove="1" noResize="1" noEditPoints="1" noAdjustHandles="1" noChangeArrowheads="1" noChangeShapeType="1" noTextEdit="1"/>
          </p:cNvSpPr>
          <p:nvPr/>
        </p:nvSpPr>
        <p:spPr>
          <a:xfrm>
            <a:off x="558209" y="684398"/>
            <a:ext cx="11167447" cy="5206040"/>
          </a:xfrm>
          <a:prstGeom prst="rect">
            <a:avLst/>
          </a:prstGeom>
          <a:ln w="12700">
            <a:solidFill>
              <a:srgbClr val="EFEFEF"/>
            </a:solidFill>
          </a:ln>
          <a:effectLst>
            <a:outerShdw blurRad="50800" dist="38100" dir="2700000" algn="tl" rotWithShape="0">
              <a:schemeClr val="bg2">
                <a:lumMod val="8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5" name="Rectangle 24"/>
          <p:cNvSpPr>
            <a:spLocks noGrp="1" noRot="1" noChangeAspect="1" noMove="1" noResize="1" noEditPoints="1" noAdjustHandles="1" noChangeArrowheads="1" noChangeShapeType="1" noTextEdit="1"/>
          </p:cNvSpPr>
          <p:nvPr/>
        </p:nvSpPr>
        <p:spPr>
          <a:xfrm>
            <a:off x="498834" y="1713627"/>
            <a:ext cx="128016" cy="7040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7" name="矩形 6"/>
          <p:cNvSpPr/>
          <p:nvPr/>
        </p:nvSpPr>
        <p:spPr>
          <a:xfrm>
            <a:off x="1104900" y="1333399"/>
            <a:ext cx="5150427" cy="704088"/>
          </a:xfrm>
          <a:prstGeom prst="rect">
            <a:avLst/>
          </a:prstGeom>
        </p:spPr>
        <p:txBody>
          <a:bodyPr vert="horz" lIns="91440" tIns="45720" rIns="91440" bIns="45720" rtlCol="0">
            <a:noAutofit/>
          </a:bodyPr>
          <a:lstStyle/>
          <a:p>
            <a:pPr>
              <a:lnSpc>
                <a:spcPct val="150000"/>
              </a:lnSpc>
              <a:spcAft>
                <a:spcPts val="600"/>
              </a:spcAft>
            </a:pPr>
            <a:r>
              <a:rPr lang="en-US" altLang="zh-CN" sz="2800" b="1" dirty="0">
                <a:latin typeface="Heiti SC Medium" pitchFamily="2" charset="-128"/>
                <a:ea typeface="Heiti SC Medium" pitchFamily="2" charset="-128"/>
              </a:rPr>
              <a:t>3</a:t>
            </a:r>
            <a:r>
              <a:rPr lang="zh-CN" altLang="en-US" sz="2800" b="1" dirty="0">
                <a:latin typeface="Heiti SC Medium" pitchFamily="2" charset="-128"/>
                <a:ea typeface="Heiti SC Medium" pitchFamily="2" charset="-128"/>
              </a:rPr>
              <a:t>）调研竞品的信息架构</a:t>
            </a:r>
            <a:endParaRPr lang="en-US" altLang="zh-CN" sz="2400" b="1" dirty="0">
              <a:latin typeface="Heiti SC Medium" pitchFamily="2" charset="-128"/>
              <a:ea typeface="Heiti SC Medium" pitchFamily="2" charset="-128"/>
            </a:endParaRPr>
          </a:p>
        </p:txBody>
      </p:sp>
      <p:sp>
        <p:nvSpPr>
          <p:cNvPr id="2" name="矩形 1"/>
          <p:cNvSpPr/>
          <p:nvPr/>
        </p:nvSpPr>
        <p:spPr>
          <a:xfrm>
            <a:off x="1116047" y="2037487"/>
            <a:ext cx="9902041" cy="1698029"/>
          </a:xfrm>
          <a:prstGeom prst="rect">
            <a:avLst/>
          </a:prstGeom>
        </p:spPr>
        <p:txBody>
          <a:bodyPr wrap="square">
            <a:spAutoFit/>
          </a:bodyPr>
          <a:lstStyle/>
          <a:p>
            <a:pPr>
              <a:lnSpc>
                <a:spcPct val="150000"/>
              </a:lnSpc>
            </a:pPr>
            <a:r>
              <a:rPr lang="zh-CN" altLang="en-US" sz="2400" dirty="0"/>
              <a:t>在做一款 </a:t>
            </a:r>
            <a:r>
              <a:rPr lang="en-GB" altLang="zh-CN" sz="2400" dirty="0"/>
              <a:t>app </a:t>
            </a:r>
            <a:r>
              <a:rPr lang="zh-CN" altLang="en-US" sz="2400" dirty="0"/>
              <a:t>时，将会面临无数竞品争抢用户的局面，这时候分析竞品就非常必要，我们需要在知己知彼的前提下，做好核心流程功能，再思考如何在差异功能上做好突破。</a:t>
            </a:r>
            <a:endParaRPr lang="zh-CN" altLang="en-US" sz="3200" dirty="0"/>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1" name="Rectangle 20"/>
          <p:cNvSpPr>
            <a:spLocks noGrp="1" noRot="1" noChangeAspect="1" noMove="1" noResize="1" noEditPoints="1" noAdjustHandles="1" noChangeArrowheads="1" noChangeShapeType="1" noTextEdit="1"/>
          </p:cNvSpPr>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23" name="Rectangle 22"/>
          <p:cNvSpPr>
            <a:spLocks noGrp="1" noRot="1" noChangeAspect="1" noMove="1" noResize="1" noEditPoints="1" noAdjustHandles="1" noChangeArrowheads="1" noChangeShapeType="1" noTextEdit="1"/>
          </p:cNvSpPr>
          <p:nvPr/>
        </p:nvSpPr>
        <p:spPr>
          <a:xfrm>
            <a:off x="558209" y="684398"/>
            <a:ext cx="11167447" cy="5206040"/>
          </a:xfrm>
          <a:prstGeom prst="rect">
            <a:avLst/>
          </a:prstGeom>
          <a:ln w="12700">
            <a:solidFill>
              <a:srgbClr val="EFEFEF"/>
            </a:solidFill>
          </a:ln>
          <a:effectLst>
            <a:outerShdw blurRad="50800" dist="38100" dir="2700000" algn="tl" rotWithShape="0">
              <a:schemeClr val="bg2">
                <a:lumMod val="8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5" name="Rectangle 24"/>
          <p:cNvSpPr>
            <a:spLocks noGrp="1" noRot="1" noChangeAspect="1" noMove="1" noResize="1" noEditPoints="1" noAdjustHandles="1" noChangeArrowheads="1" noChangeShapeType="1" noTextEdit="1"/>
          </p:cNvSpPr>
          <p:nvPr/>
        </p:nvSpPr>
        <p:spPr>
          <a:xfrm>
            <a:off x="498834" y="1713627"/>
            <a:ext cx="128016" cy="7040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7" name="矩形 6"/>
          <p:cNvSpPr/>
          <p:nvPr/>
        </p:nvSpPr>
        <p:spPr>
          <a:xfrm>
            <a:off x="1104900" y="1333399"/>
            <a:ext cx="5150427" cy="704088"/>
          </a:xfrm>
          <a:prstGeom prst="rect">
            <a:avLst/>
          </a:prstGeom>
        </p:spPr>
        <p:txBody>
          <a:bodyPr vert="horz" lIns="91440" tIns="45720" rIns="91440" bIns="45720" rtlCol="0">
            <a:noAutofit/>
          </a:bodyPr>
          <a:lstStyle/>
          <a:p>
            <a:pPr>
              <a:lnSpc>
                <a:spcPct val="150000"/>
              </a:lnSpc>
              <a:spcAft>
                <a:spcPts val="600"/>
              </a:spcAft>
            </a:pPr>
            <a:r>
              <a:rPr lang="en-US" altLang="zh-CN" sz="2800" b="1" dirty="0">
                <a:latin typeface="Heiti SC Medium" pitchFamily="2" charset="-128"/>
                <a:ea typeface="Heiti SC Medium" pitchFamily="2" charset="-128"/>
              </a:rPr>
              <a:t>4</a:t>
            </a:r>
            <a:r>
              <a:rPr lang="zh-CN" altLang="en-US" sz="2800" b="1" dirty="0">
                <a:latin typeface="Heiti SC Medium" pitchFamily="2" charset="-128"/>
                <a:ea typeface="Heiti SC Medium" pitchFamily="2" charset="-128"/>
              </a:rPr>
              <a:t>）卡片分类</a:t>
            </a:r>
            <a:endParaRPr lang="en-US" altLang="zh-CN" sz="2400" b="1" dirty="0">
              <a:latin typeface="Heiti SC Medium" pitchFamily="2" charset="-128"/>
              <a:ea typeface="Heiti SC Medium" pitchFamily="2" charset="-128"/>
            </a:endParaRPr>
          </a:p>
        </p:txBody>
      </p:sp>
      <p:sp>
        <p:nvSpPr>
          <p:cNvPr id="2" name="矩形 1"/>
          <p:cNvSpPr/>
          <p:nvPr/>
        </p:nvSpPr>
        <p:spPr>
          <a:xfrm>
            <a:off x="1125684" y="2161404"/>
            <a:ext cx="9902041" cy="1144031"/>
          </a:xfrm>
          <a:prstGeom prst="rect">
            <a:avLst/>
          </a:prstGeom>
        </p:spPr>
        <p:txBody>
          <a:bodyPr wrap="square">
            <a:spAutoFit/>
          </a:bodyPr>
          <a:lstStyle/>
          <a:p>
            <a:pPr>
              <a:lnSpc>
                <a:spcPct val="150000"/>
              </a:lnSpc>
            </a:pPr>
            <a:r>
              <a:rPr lang="zh-CN" altLang="en-US" sz="2400" dirty="0"/>
              <a:t>卡片分类法是我们工作中常用到的一种方法，它可以在用户侧再一次印证和检测我们的产品信息架构。</a:t>
            </a:r>
            <a:endParaRPr lang="zh-CN" altLang="en-US" sz="2400"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2" name="Rectangle 11"/>
          <p:cNvSpPr>
            <a:spLocks noGrp="1" noRot="1" noChangeAspect="1" noMove="1" noResize="1" noEditPoints="1" noAdjustHandles="1" noChangeArrowheads="1" noChangeShapeType="1" noTextEdit="1"/>
          </p:cNvSpPr>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矩形 4"/>
          <p:cNvSpPr/>
          <p:nvPr/>
        </p:nvSpPr>
        <p:spPr>
          <a:xfrm>
            <a:off x="1398854" y="506759"/>
            <a:ext cx="5043216" cy="703462"/>
          </a:xfrm>
          <a:prstGeom prst="rect">
            <a:avLst/>
          </a:prstGeom>
        </p:spPr>
        <p:txBody>
          <a:bodyPr vert="horz" lIns="91440" tIns="45720" rIns="91440" bIns="45720" rtlCol="0" anchor="b">
            <a:normAutofit/>
          </a:bodyPr>
          <a:lstStyle/>
          <a:p>
            <a:pPr>
              <a:lnSpc>
                <a:spcPct val="90000"/>
              </a:lnSpc>
              <a:spcBef>
                <a:spcPct val="0"/>
              </a:spcBef>
              <a:spcAft>
                <a:spcPts val="600"/>
              </a:spcAft>
            </a:pPr>
            <a:r>
              <a:rPr kumimoji="1" lang="zh-CN" altLang="en-US" sz="3600" b="1" kern="1200" dirty="0">
                <a:solidFill>
                  <a:schemeClr val="tx1"/>
                </a:solidFill>
                <a:latin typeface="Heiti SC Medium" pitchFamily="2" charset="-128"/>
                <a:ea typeface="Heiti SC Medium" pitchFamily="2" charset="-128"/>
                <a:cs typeface="+mj-cs"/>
              </a:rPr>
              <a:t>背景</a:t>
            </a:r>
            <a:endParaRPr kumimoji="1" lang="en-US" altLang="zh-CN" sz="3600" b="1" kern="1200" dirty="0">
              <a:solidFill>
                <a:schemeClr val="tx1"/>
              </a:solidFill>
              <a:latin typeface="Heiti SC Medium" pitchFamily="2" charset="-128"/>
              <a:ea typeface="Heiti SC Medium" pitchFamily="2" charset="-128"/>
              <a:cs typeface="+mj-cs"/>
            </a:endParaRPr>
          </a:p>
        </p:txBody>
      </p:sp>
      <p:sp>
        <p:nvSpPr>
          <p:cNvPr id="14" name="Rectangle 13"/>
          <p:cNvSpPr>
            <a:spLocks noGrp="1" noRot="1" noChangeAspect="1" noMove="1" noResize="1" noEditPoints="1" noAdjustHandles="1" noChangeArrowheads="1" noChangeShapeType="1" noTextEdit="1"/>
          </p:cNvSpPr>
          <p:nvPr/>
        </p:nvSpPr>
        <p:spPr>
          <a:xfrm rot="5400000">
            <a:off x="857544" y="346791"/>
            <a:ext cx="146304" cy="7040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6" name="Rectangle 15"/>
          <p:cNvSpPr>
            <a:spLocks noGrp="1" noRot="1" noChangeAspect="1" noMove="1" noResize="1" noEditPoints="1" noAdjustHandles="1" noChangeArrowheads="1" noChangeShapeType="1" noTextEdit="1"/>
          </p:cNvSpPr>
          <p:nvPr/>
        </p:nvSpPr>
        <p:spPr>
          <a:xfrm flipV="1">
            <a:off x="578652" y="4501201"/>
            <a:ext cx="11034696" cy="18288"/>
          </a:xfrm>
          <a:prstGeom prst="rect">
            <a:avLst/>
          </a:prstGeom>
          <a:solidFill>
            <a:srgbClr val="D5D5D5"/>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7" name="矩形 6"/>
          <p:cNvSpPr/>
          <p:nvPr/>
        </p:nvSpPr>
        <p:spPr>
          <a:xfrm>
            <a:off x="1398854" y="1316863"/>
            <a:ext cx="9094974" cy="2951577"/>
          </a:xfrm>
          <a:prstGeom prst="rect">
            <a:avLst/>
          </a:prstGeom>
        </p:spPr>
        <p:txBody>
          <a:bodyPr wrap="square">
            <a:spAutoFit/>
          </a:bodyPr>
          <a:lstStyle/>
          <a:p>
            <a:pPr>
              <a:lnSpc>
                <a:spcPct val="150000"/>
              </a:lnSpc>
            </a:pPr>
            <a:r>
              <a:rPr lang="zh-CN" altLang="en-US" sz="2100" dirty="0"/>
              <a:t>很多设计师拿到需求文档之后急于动手画图，忽略了信息架构设计对于产品的作用。信息架构作为一个产品的骨架，是产品非常重要的一部分，它决定了一个产品的布局和未来的发展方向以及用户对一个产品的最初印象和整体体验。毫不夸张的说，好的产品信息架构是产品成功的一半。那么到底什么是产品的信息架构呢？该如何设计产品的信息架构？如何评判一个产品信息架构的好坏？</a:t>
            </a:r>
            <a:endParaRPr lang="zh-CN" altLang="en-US" sz="2100" dirty="0"/>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2" name="Rectangle 11"/>
          <p:cNvSpPr>
            <a:spLocks noGrp="1" noRot="1" noChangeAspect="1" noMove="1" noResize="1" noEditPoints="1" noAdjustHandles="1" noChangeArrowheads="1" noChangeShapeType="1" noTextEdit="1"/>
          </p:cNvSpPr>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p:cNvSpPr>
            <a:spLocks noGrp="1" noRot="1" noChangeAspect="1" noMove="1" noResize="1" noEditPoints="1" noAdjustHandles="1" noChangeArrowheads="1" noChangeShapeType="1" noTextEdit="1"/>
          </p:cNvSpPr>
          <p:nvPr/>
        </p:nvSpPr>
        <p:spPr>
          <a:xfrm rot="5400000">
            <a:off x="857544" y="346791"/>
            <a:ext cx="146304" cy="7040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6" name="Rectangle 15"/>
          <p:cNvSpPr>
            <a:spLocks noGrp="1" noRot="1" noChangeAspect="1" noMove="1" noResize="1" noEditPoints="1" noAdjustHandles="1" noChangeArrowheads="1" noChangeShapeType="1" noTextEdit="1"/>
          </p:cNvSpPr>
          <p:nvPr/>
        </p:nvSpPr>
        <p:spPr>
          <a:xfrm flipV="1">
            <a:off x="578652" y="4501201"/>
            <a:ext cx="11034696" cy="18288"/>
          </a:xfrm>
          <a:prstGeom prst="rect">
            <a:avLst/>
          </a:prstGeom>
          <a:solidFill>
            <a:srgbClr val="D5D5D5"/>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10" name="矩形 9"/>
          <p:cNvSpPr/>
          <p:nvPr/>
        </p:nvSpPr>
        <p:spPr>
          <a:xfrm>
            <a:off x="5152503" y="4811708"/>
            <a:ext cx="1886991" cy="459869"/>
          </a:xfrm>
          <a:prstGeom prst="rect">
            <a:avLst/>
          </a:prstGeom>
        </p:spPr>
        <p:txBody>
          <a:bodyPr wrap="square">
            <a:spAutoFit/>
          </a:bodyPr>
          <a:lstStyle/>
          <a:p>
            <a:pPr>
              <a:lnSpc>
                <a:spcPct val="150000"/>
              </a:lnSpc>
            </a:pPr>
            <a:r>
              <a:rPr lang="zh-CN" altLang="en-US" dirty="0">
                <a:ea typeface="Source Han Sans CN" panose="020B0500000000000000" pitchFamily="34" charset="-128"/>
                <a:cs typeface="Times New Roman" panose="02020603050405020304" pitchFamily="18" charset="0"/>
              </a:rPr>
              <a:t>卡片分类法 步骤</a:t>
            </a:r>
            <a:endParaRPr lang="zh-CN" altLang="en-US" dirty="0"/>
          </a:p>
        </p:txBody>
      </p:sp>
      <p:pic>
        <p:nvPicPr>
          <p:cNvPr id="4" name="图片 3" descr="图片包含 物体, 游戏机, 钟表, 电话&#10;&#10;描述已自动生成"/>
          <p:cNvPicPr>
            <a:picLocks noChangeAspect="1"/>
          </p:cNvPicPr>
          <p:nvPr/>
        </p:nvPicPr>
        <p:blipFill>
          <a:blip r:embed="rId1"/>
          <a:stretch>
            <a:fillRect/>
          </a:stretch>
        </p:blipFill>
        <p:spPr>
          <a:xfrm>
            <a:off x="3376274" y="914872"/>
            <a:ext cx="5439450" cy="2957515"/>
          </a:xfrm>
          <a:prstGeom prst="rect">
            <a:avLst/>
          </a:prstGeom>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1" name="Rectangle 20"/>
          <p:cNvSpPr>
            <a:spLocks noGrp="1" noRot="1" noChangeAspect="1" noMove="1" noResize="1" noEditPoints="1" noAdjustHandles="1" noChangeArrowheads="1" noChangeShapeType="1" noTextEdit="1"/>
          </p:cNvSpPr>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23" name="Rectangle 22"/>
          <p:cNvSpPr>
            <a:spLocks noGrp="1" noRot="1" noChangeAspect="1" noMove="1" noResize="1" noEditPoints="1" noAdjustHandles="1" noChangeArrowheads="1" noChangeShapeType="1" noTextEdit="1"/>
          </p:cNvSpPr>
          <p:nvPr/>
        </p:nvSpPr>
        <p:spPr>
          <a:xfrm>
            <a:off x="558209" y="684398"/>
            <a:ext cx="11167447" cy="5206040"/>
          </a:xfrm>
          <a:prstGeom prst="rect">
            <a:avLst/>
          </a:prstGeom>
          <a:ln w="12700">
            <a:solidFill>
              <a:srgbClr val="EFEFEF"/>
            </a:solidFill>
          </a:ln>
          <a:effectLst>
            <a:outerShdw blurRad="50800" dist="38100" dir="2700000" algn="tl" rotWithShape="0">
              <a:schemeClr val="bg2">
                <a:lumMod val="8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5" name="Rectangle 24"/>
          <p:cNvSpPr>
            <a:spLocks noGrp="1" noRot="1" noChangeAspect="1" noMove="1" noResize="1" noEditPoints="1" noAdjustHandles="1" noChangeArrowheads="1" noChangeShapeType="1" noTextEdit="1"/>
          </p:cNvSpPr>
          <p:nvPr/>
        </p:nvSpPr>
        <p:spPr>
          <a:xfrm>
            <a:off x="498834" y="1713627"/>
            <a:ext cx="128016" cy="7040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7" name="矩形 6"/>
          <p:cNvSpPr/>
          <p:nvPr/>
        </p:nvSpPr>
        <p:spPr>
          <a:xfrm>
            <a:off x="1104900" y="867573"/>
            <a:ext cx="5150427" cy="704088"/>
          </a:xfrm>
          <a:prstGeom prst="rect">
            <a:avLst/>
          </a:prstGeom>
        </p:spPr>
        <p:txBody>
          <a:bodyPr vert="horz" lIns="91440" tIns="45720" rIns="91440" bIns="45720" rtlCol="0">
            <a:noAutofit/>
          </a:bodyPr>
          <a:lstStyle/>
          <a:p>
            <a:pPr>
              <a:lnSpc>
                <a:spcPct val="150000"/>
              </a:lnSpc>
              <a:spcAft>
                <a:spcPts val="600"/>
              </a:spcAft>
            </a:pPr>
            <a:r>
              <a:rPr lang="en-US" altLang="zh-CN" sz="2800" b="1" dirty="0">
                <a:latin typeface="Heiti SC Medium" pitchFamily="2" charset="-128"/>
                <a:ea typeface="Heiti SC Medium" pitchFamily="2" charset="-128"/>
              </a:rPr>
              <a:t>5</a:t>
            </a:r>
            <a:r>
              <a:rPr lang="zh-CN" altLang="en-US" sz="2800" b="1" dirty="0">
                <a:latin typeface="Heiti SC Medium" pitchFamily="2" charset="-128"/>
                <a:ea typeface="Heiti SC Medium" pitchFamily="2" charset="-128"/>
              </a:rPr>
              <a:t>）产出信息架构</a:t>
            </a:r>
            <a:endParaRPr lang="en-US" altLang="zh-CN" sz="2400" b="1" dirty="0">
              <a:latin typeface="Heiti SC Medium" pitchFamily="2" charset="-128"/>
              <a:ea typeface="Heiti SC Medium" pitchFamily="2" charset="-128"/>
            </a:endParaRPr>
          </a:p>
        </p:txBody>
      </p:sp>
      <p:sp>
        <p:nvSpPr>
          <p:cNvPr id="2" name="矩形 1"/>
          <p:cNvSpPr/>
          <p:nvPr/>
        </p:nvSpPr>
        <p:spPr>
          <a:xfrm>
            <a:off x="1125684" y="1695578"/>
            <a:ext cx="9657335" cy="590033"/>
          </a:xfrm>
          <a:prstGeom prst="rect">
            <a:avLst/>
          </a:prstGeom>
        </p:spPr>
        <p:txBody>
          <a:bodyPr wrap="square">
            <a:spAutoFit/>
          </a:bodyPr>
          <a:lstStyle/>
          <a:p>
            <a:pPr>
              <a:lnSpc>
                <a:spcPct val="150000"/>
              </a:lnSpc>
            </a:pPr>
            <a:r>
              <a:rPr lang="zh-CN" altLang="en-US" sz="2400" dirty="0"/>
              <a:t>用 </a:t>
            </a:r>
            <a:r>
              <a:rPr lang="en-GB" altLang="zh-CN" sz="2400" dirty="0" err="1"/>
              <a:t>axure</a:t>
            </a:r>
            <a:r>
              <a:rPr lang="en-GB" altLang="zh-CN" sz="2400" dirty="0"/>
              <a:t> </a:t>
            </a:r>
            <a:r>
              <a:rPr lang="zh-CN" altLang="en-US" sz="2400" dirty="0"/>
              <a:t>或者类似 </a:t>
            </a:r>
            <a:r>
              <a:rPr lang="en-GB" altLang="zh-CN" sz="2400" dirty="0" err="1"/>
              <a:t>mindnode</a:t>
            </a:r>
            <a:r>
              <a:rPr lang="en-GB" altLang="zh-CN" sz="2400" dirty="0"/>
              <a:t> </a:t>
            </a:r>
            <a:r>
              <a:rPr lang="zh-CN" altLang="en-US" sz="2400" dirty="0"/>
              <a:t>的软件把信息架构梳理出来。</a:t>
            </a:r>
            <a:endParaRPr lang="zh-CN" altLang="en-US" sz="2400" dirty="0"/>
          </a:p>
        </p:txBody>
      </p:sp>
      <p:sp>
        <p:nvSpPr>
          <p:cNvPr id="8" name="矩形 7"/>
          <p:cNvSpPr/>
          <p:nvPr/>
        </p:nvSpPr>
        <p:spPr>
          <a:xfrm>
            <a:off x="1125684" y="4393277"/>
            <a:ext cx="9657335" cy="465577"/>
          </a:xfrm>
          <a:prstGeom prst="rect">
            <a:avLst/>
          </a:prstGeom>
        </p:spPr>
        <p:txBody>
          <a:bodyPr wrap="square">
            <a:spAutoFit/>
          </a:bodyPr>
          <a:lstStyle/>
          <a:p>
            <a:pPr>
              <a:lnSpc>
                <a:spcPct val="150000"/>
              </a:lnSpc>
            </a:pPr>
            <a:r>
              <a:rPr lang="en-US" altLang="zh-CN" dirty="0"/>
              <a:t>【</a:t>
            </a:r>
            <a:r>
              <a:rPr lang="zh-CN" altLang="en-US" dirty="0"/>
              <a:t>这里的度指的是同一页面展示的信息量。</a:t>
            </a:r>
            <a:r>
              <a:rPr lang="en-US" altLang="zh-CN" dirty="0"/>
              <a:t>】</a:t>
            </a:r>
            <a:endParaRPr lang="zh-CN" altLang="en-US" dirty="0"/>
          </a:p>
        </p:txBody>
      </p:sp>
      <p:pic>
        <p:nvPicPr>
          <p:cNvPr id="4" name="图片 3" descr="图片包含 钟表, 游戏机&#10;&#10;描述已自动生成"/>
          <p:cNvPicPr>
            <a:picLocks noChangeAspect="1"/>
          </p:cNvPicPr>
          <p:nvPr/>
        </p:nvPicPr>
        <p:blipFill>
          <a:blip r:embed="rId1"/>
          <a:stretch>
            <a:fillRect/>
          </a:stretch>
        </p:blipFill>
        <p:spPr>
          <a:xfrm>
            <a:off x="1321377" y="3287418"/>
            <a:ext cx="5384224" cy="754931"/>
          </a:xfrm>
          <a:prstGeom prst="rect">
            <a:avLst/>
          </a:prstGeom>
        </p:spPr>
      </p:pic>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7" name="Rectangle 16"/>
          <p:cNvSpPr>
            <a:spLocks noGrp="1" noRot="1" noChangeAspect="1" noMove="1" noResize="1" noEditPoints="1" noAdjustHandles="1" noChangeArrowheads="1" noChangeShapeType="1" noTextEdit="1"/>
          </p:cNvSpPr>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矩形 2"/>
          <p:cNvSpPr/>
          <p:nvPr/>
        </p:nvSpPr>
        <p:spPr>
          <a:xfrm>
            <a:off x="535816" y="2613800"/>
            <a:ext cx="2269625" cy="751405"/>
          </a:xfrm>
          <a:prstGeom prst="rect">
            <a:avLst/>
          </a:prstGeom>
        </p:spPr>
        <p:txBody>
          <a:bodyPr vert="horz" lIns="91440" tIns="45720" rIns="91440" bIns="45720" rtlCol="0" anchor="ctr">
            <a:normAutofit/>
          </a:bodyPr>
          <a:lstStyle/>
          <a:p>
            <a:pPr>
              <a:lnSpc>
                <a:spcPct val="90000"/>
              </a:lnSpc>
              <a:spcBef>
                <a:spcPct val="0"/>
              </a:spcBef>
              <a:spcAft>
                <a:spcPts val="600"/>
              </a:spcAft>
            </a:pPr>
            <a:r>
              <a:rPr lang="zh-CN" altLang="en-US" sz="3200" b="1" kern="1200" dirty="0">
                <a:solidFill>
                  <a:schemeClr val="tx1"/>
                </a:solidFill>
                <a:latin typeface="+mj-lt"/>
                <a:ea typeface="+mj-ea"/>
                <a:cs typeface="+mj-cs"/>
              </a:rPr>
              <a:t>课程小结</a:t>
            </a:r>
            <a:endParaRPr lang="en-US" altLang="zh-CN" sz="3200" b="1" kern="1200" dirty="0">
              <a:solidFill>
                <a:schemeClr val="tx1"/>
              </a:solidFill>
              <a:effectLst/>
              <a:latin typeface="+mj-lt"/>
              <a:ea typeface="+mj-ea"/>
              <a:cs typeface="+mj-cs"/>
            </a:endParaRPr>
          </a:p>
        </p:txBody>
      </p:sp>
      <p:sp>
        <p:nvSpPr>
          <p:cNvPr id="19" name="Rectangle 18"/>
          <p:cNvSpPr>
            <a:spLocks noGrp="1" noRot="1" noChangeAspect="1" noMove="1" noResize="1" noEditPoints="1" noAdjustHandles="1" noChangeArrowheads="1" noChangeShapeType="1" noTextEdit="1"/>
          </p:cNvSpPr>
          <p:nvPr/>
        </p:nvSpPr>
        <p:spPr>
          <a:xfrm>
            <a:off x="0" y="1913350"/>
            <a:ext cx="128016" cy="246888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1" name="Rectangle 20"/>
          <p:cNvSpPr>
            <a:spLocks noGrp="1" noRot="1" noChangeAspect="1" noMove="1" noResize="1" noEditPoints="1" noAdjustHandles="1" noChangeArrowheads="1" noChangeShapeType="1" noTextEdit="1"/>
          </p:cNvSpPr>
          <p:nvPr/>
        </p:nvSpPr>
        <p:spPr>
          <a:xfrm>
            <a:off x="650945" y="5831269"/>
            <a:ext cx="10927080" cy="18288"/>
          </a:xfrm>
          <a:prstGeom prst="rect">
            <a:avLst/>
          </a:prstGeom>
          <a:solidFill>
            <a:srgbClr val="D5D5D5"/>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2" name="矩形 1"/>
          <p:cNvSpPr/>
          <p:nvPr/>
        </p:nvSpPr>
        <p:spPr>
          <a:xfrm>
            <a:off x="2890501" y="1503605"/>
            <a:ext cx="3460766" cy="778675"/>
          </a:xfrm>
          <a:prstGeom prst="rect">
            <a:avLst/>
          </a:prstGeom>
        </p:spPr>
        <p:txBody>
          <a:bodyPr wrap="square">
            <a:spAutoFit/>
          </a:bodyPr>
          <a:lstStyle/>
          <a:p>
            <a:pPr marL="114300">
              <a:lnSpc>
                <a:spcPct val="90000"/>
              </a:lnSpc>
              <a:spcAft>
                <a:spcPts val="600"/>
              </a:spcAft>
            </a:pPr>
            <a:r>
              <a:rPr kumimoji="1" lang="en-US" altLang="zh-CN" sz="2400" b="1" dirty="0">
                <a:latin typeface="Heiti SC Medium" pitchFamily="2" charset="-128"/>
                <a:ea typeface="Heiti SC Medium" pitchFamily="2" charset="-128"/>
              </a:rPr>
              <a:t>1.</a:t>
            </a:r>
            <a:r>
              <a:rPr kumimoji="1" lang="zh-CN" altLang="en-US" sz="2400" b="1" dirty="0">
                <a:latin typeface="Heiti SC Medium" pitchFamily="2" charset="-128"/>
                <a:ea typeface="Heiti SC Medium" pitchFamily="2" charset="-128"/>
              </a:rPr>
              <a:t>信息架构的组建原则</a:t>
            </a:r>
            <a:endParaRPr kumimoji="1" lang="en-US" altLang="zh-CN" sz="2400" b="1" dirty="0">
              <a:latin typeface="Heiti SC Medium" pitchFamily="2" charset="-128"/>
              <a:ea typeface="Heiti SC Medium" pitchFamily="2" charset="-128"/>
            </a:endParaRPr>
          </a:p>
          <a:p>
            <a:pPr marL="114300">
              <a:lnSpc>
                <a:spcPct val="90000"/>
              </a:lnSpc>
              <a:spcAft>
                <a:spcPts val="600"/>
              </a:spcAft>
            </a:pPr>
            <a:endParaRPr kumimoji="1" lang="en-US" altLang="zh-CN" sz="2000" b="1" dirty="0">
              <a:latin typeface="Heiti SC Medium" pitchFamily="2" charset="-128"/>
              <a:ea typeface="Heiti SC Medium" pitchFamily="2" charset="-128"/>
            </a:endParaRPr>
          </a:p>
        </p:txBody>
      </p:sp>
      <p:sp>
        <p:nvSpPr>
          <p:cNvPr id="14" name="矩形 13"/>
          <p:cNvSpPr/>
          <p:nvPr/>
        </p:nvSpPr>
        <p:spPr>
          <a:xfrm>
            <a:off x="6960478" y="1503605"/>
            <a:ext cx="3460766" cy="424732"/>
          </a:xfrm>
          <a:prstGeom prst="rect">
            <a:avLst/>
          </a:prstGeom>
        </p:spPr>
        <p:txBody>
          <a:bodyPr wrap="square">
            <a:spAutoFit/>
          </a:bodyPr>
          <a:lstStyle/>
          <a:p>
            <a:pPr marL="114300">
              <a:lnSpc>
                <a:spcPct val="90000"/>
              </a:lnSpc>
              <a:spcAft>
                <a:spcPts val="600"/>
              </a:spcAft>
            </a:pPr>
            <a:r>
              <a:rPr kumimoji="1" lang="en-US" altLang="zh-CN" sz="2400" b="1" dirty="0">
                <a:latin typeface="Heiti SC Medium" pitchFamily="2" charset="-128"/>
                <a:ea typeface="Heiti SC Medium" pitchFamily="2" charset="-128"/>
              </a:rPr>
              <a:t>2.</a:t>
            </a:r>
            <a:r>
              <a:rPr kumimoji="1" lang="zh-CN" altLang="en-US" sz="2400" b="1" dirty="0">
                <a:latin typeface="Heiti SC Medium" pitchFamily="2" charset="-128"/>
                <a:ea typeface="Heiti SC Medium" pitchFamily="2" charset="-128"/>
              </a:rPr>
              <a:t>信息架构的设计方法</a:t>
            </a:r>
            <a:endParaRPr kumimoji="1" lang="en-US" altLang="zh-CN" sz="2000" b="1" dirty="0">
              <a:latin typeface="Heiti SC Medium" pitchFamily="2" charset="-128"/>
              <a:ea typeface="Heiti SC Medium" pitchFamily="2" charset="-128"/>
            </a:endParaRPr>
          </a:p>
        </p:txBody>
      </p:sp>
      <p:sp>
        <p:nvSpPr>
          <p:cNvPr id="16" name="矩形 15"/>
          <p:cNvSpPr/>
          <p:nvPr/>
        </p:nvSpPr>
        <p:spPr>
          <a:xfrm>
            <a:off x="3018517" y="2028509"/>
            <a:ext cx="2351568" cy="2353721"/>
          </a:xfrm>
          <a:prstGeom prst="rect">
            <a:avLst/>
          </a:prstGeom>
        </p:spPr>
        <p:txBody>
          <a:bodyPr wrap="square">
            <a:spAutoFit/>
          </a:bodyPr>
          <a:lstStyle/>
          <a:p>
            <a:pPr>
              <a:lnSpc>
                <a:spcPct val="150000"/>
              </a:lnSpc>
            </a:pPr>
            <a:r>
              <a:rPr lang="en-US" altLang="zh-CN" sz="2000" dirty="0">
                <a:latin typeface="Heiti SC Medium" pitchFamily="2" charset="-128"/>
                <a:ea typeface="Heiti SC Medium" pitchFamily="2" charset="-128"/>
              </a:rPr>
              <a:t>1</a:t>
            </a:r>
            <a:r>
              <a:rPr lang="zh-CN" altLang="en-US" sz="2000" dirty="0">
                <a:latin typeface="Heiti SC Medium" pitchFamily="2" charset="-128"/>
                <a:ea typeface="Heiti SC Medium" pitchFamily="2" charset="-128"/>
              </a:rPr>
              <a:t>）对应性</a:t>
            </a:r>
            <a:endParaRPr lang="en-US" altLang="zh-CN" sz="2000" dirty="0">
              <a:latin typeface="Heiti SC Medium" pitchFamily="2" charset="-128"/>
              <a:ea typeface="Heiti SC Medium" pitchFamily="2" charset="-128"/>
            </a:endParaRPr>
          </a:p>
          <a:p>
            <a:pPr>
              <a:lnSpc>
                <a:spcPct val="150000"/>
              </a:lnSpc>
            </a:pPr>
            <a:r>
              <a:rPr lang="en-US" altLang="zh-CN" sz="2000" dirty="0">
                <a:latin typeface="Heiti SC Medium" pitchFamily="2" charset="-128"/>
                <a:ea typeface="Heiti SC Medium" pitchFamily="2" charset="-128"/>
              </a:rPr>
              <a:t>2</a:t>
            </a:r>
            <a:r>
              <a:rPr lang="zh-CN" altLang="en-US" sz="2000" dirty="0">
                <a:latin typeface="Heiti SC Medium" pitchFamily="2" charset="-128"/>
                <a:ea typeface="Heiti SC Medium" pitchFamily="2" charset="-128"/>
              </a:rPr>
              <a:t>）延展性</a:t>
            </a:r>
            <a:endParaRPr lang="en-US" altLang="zh-CN" sz="2000" dirty="0">
              <a:latin typeface="Heiti SC Medium" pitchFamily="2" charset="-128"/>
              <a:ea typeface="Heiti SC Medium" pitchFamily="2" charset="-128"/>
            </a:endParaRPr>
          </a:p>
          <a:p>
            <a:pPr>
              <a:lnSpc>
                <a:spcPct val="150000"/>
              </a:lnSpc>
            </a:pPr>
            <a:r>
              <a:rPr lang="en-US" altLang="zh-CN" sz="2000" dirty="0">
                <a:latin typeface="Heiti SC Medium" pitchFamily="2" charset="-128"/>
                <a:ea typeface="Heiti SC Medium" pitchFamily="2" charset="-128"/>
              </a:rPr>
              <a:t>3</a:t>
            </a:r>
            <a:r>
              <a:rPr lang="zh-CN" altLang="en-US" sz="2000" dirty="0">
                <a:latin typeface="Heiti SC Medium" pitchFamily="2" charset="-128"/>
                <a:ea typeface="Heiti SC Medium" pitchFamily="2" charset="-128"/>
              </a:rPr>
              <a:t>）一致性</a:t>
            </a:r>
            <a:endParaRPr lang="en-US" altLang="zh-CN" sz="2000" dirty="0">
              <a:latin typeface="Heiti SC Medium" pitchFamily="2" charset="-128"/>
              <a:ea typeface="Heiti SC Medium" pitchFamily="2" charset="-128"/>
            </a:endParaRPr>
          </a:p>
          <a:p>
            <a:pPr>
              <a:lnSpc>
                <a:spcPct val="150000"/>
              </a:lnSpc>
            </a:pPr>
            <a:r>
              <a:rPr lang="en-US" altLang="zh-CN" sz="2000" dirty="0">
                <a:latin typeface="Heiti SC Medium" pitchFamily="2" charset="-128"/>
                <a:ea typeface="Heiti SC Medium" pitchFamily="2" charset="-128"/>
              </a:rPr>
              <a:t>4</a:t>
            </a:r>
            <a:r>
              <a:rPr lang="zh-CN" altLang="en-US" sz="2000" dirty="0">
                <a:latin typeface="Heiti SC Medium" pitchFamily="2" charset="-128"/>
                <a:ea typeface="Heiti SC Medium" pitchFamily="2" charset="-128"/>
              </a:rPr>
              <a:t>）相关性</a:t>
            </a:r>
            <a:endParaRPr lang="en-US" altLang="zh-CN" sz="2000" dirty="0">
              <a:latin typeface="Heiti SC Medium" pitchFamily="2" charset="-128"/>
              <a:ea typeface="Heiti SC Medium" pitchFamily="2" charset="-128"/>
            </a:endParaRPr>
          </a:p>
          <a:p>
            <a:pPr>
              <a:lnSpc>
                <a:spcPct val="150000"/>
              </a:lnSpc>
            </a:pPr>
            <a:endParaRPr lang="zh-CN" altLang="en-US" sz="2000" dirty="0"/>
          </a:p>
        </p:txBody>
      </p:sp>
      <p:sp>
        <p:nvSpPr>
          <p:cNvPr id="18" name="矩形 17"/>
          <p:cNvSpPr/>
          <p:nvPr/>
        </p:nvSpPr>
        <p:spPr>
          <a:xfrm>
            <a:off x="3004229" y="3890109"/>
            <a:ext cx="2351568" cy="1435201"/>
          </a:xfrm>
          <a:prstGeom prst="rect">
            <a:avLst/>
          </a:prstGeom>
        </p:spPr>
        <p:txBody>
          <a:bodyPr wrap="square">
            <a:spAutoFit/>
          </a:bodyPr>
          <a:lstStyle/>
          <a:p>
            <a:pPr>
              <a:lnSpc>
                <a:spcPct val="150000"/>
              </a:lnSpc>
            </a:pPr>
            <a:r>
              <a:rPr lang="en-US" altLang="zh-CN" sz="2000" dirty="0">
                <a:latin typeface="Heiti SC Medium" pitchFamily="2" charset="-128"/>
                <a:ea typeface="Heiti SC Medium" pitchFamily="2" charset="-128"/>
              </a:rPr>
              <a:t>5</a:t>
            </a:r>
            <a:r>
              <a:rPr lang="zh-CN" altLang="en-US" sz="2000" dirty="0">
                <a:latin typeface="Heiti SC Medium" pitchFamily="2" charset="-128"/>
                <a:ea typeface="Heiti SC Medium" pitchFamily="2" charset="-128"/>
              </a:rPr>
              <a:t>）独立性</a:t>
            </a:r>
            <a:endParaRPr lang="en-US" altLang="zh-CN" sz="2000" dirty="0">
              <a:latin typeface="Heiti SC Medium" pitchFamily="2" charset="-128"/>
              <a:ea typeface="Heiti SC Medium" pitchFamily="2" charset="-128"/>
            </a:endParaRPr>
          </a:p>
          <a:p>
            <a:pPr>
              <a:lnSpc>
                <a:spcPct val="150000"/>
              </a:lnSpc>
            </a:pPr>
            <a:r>
              <a:rPr lang="en-US" altLang="zh-CN" sz="2000" dirty="0">
                <a:latin typeface="Heiti SC Medium" pitchFamily="2" charset="-128"/>
                <a:ea typeface="Heiti SC Medium" pitchFamily="2" charset="-128"/>
              </a:rPr>
              <a:t>6</a:t>
            </a:r>
            <a:r>
              <a:rPr lang="zh-CN" altLang="en-US" sz="2000" dirty="0">
                <a:latin typeface="Heiti SC Medium" pitchFamily="2" charset="-128"/>
                <a:ea typeface="Heiti SC Medium" pitchFamily="2" charset="-128"/>
              </a:rPr>
              <a:t>）平衡性</a:t>
            </a:r>
            <a:endParaRPr lang="en-US" altLang="zh-CN" sz="2000" dirty="0">
              <a:latin typeface="Heiti SC Medium" pitchFamily="2" charset="-128"/>
              <a:ea typeface="Heiti SC Medium" pitchFamily="2" charset="-128"/>
            </a:endParaRPr>
          </a:p>
          <a:p>
            <a:pPr>
              <a:lnSpc>
                <a:spcPct val="150000"/>
              </a:lnSpc>
            </a:pPr>
            <a:r>
              <a:rPr lang="en-US" altLang="zh-CN" sz="2000" dirty="0">
                <a:latin typeface="Heiti SC Medium" pitchFamily="2" charset="-128"/>
                <a:ea typeface="Heiti SC Medium" pitchFamily="2" charset="-128"/>
              </a:rPr>
              <a:t>7</a:t>
            </a:r>
            <a:r>
              <a:rPr lang="zh-CN" altLang="en-US" sz="2000" dirty="0">
                <a:latin typeface="Heiti SC Medium" pitchFamily="2" charset="-128"/>
                <a:ea typeface="Heiti SC Medium" pitchFamily="2" charset="-128"/>
              </a:rPr>
              <a:t>）易于理解</a:t>
            </a:r>
            <a:endParaRPr lang="zh-CN" altLang="en-US" sz="2000" dirty="0">
              <a:latin typeface="Heiti SC Medium" pitchFamily="2" charset="-128"/>
              <a:ea typeface="Heiti SC Medium" pitchFamily="2" charset="-128"/>
            </a:endParaRPr>
          </a:p>
        </p:txBody>
      </p:sp>
      <p:sp>
        <p:nvSpPr>
          <p:cNvPr id="9" name="矩形 8"/>
          <p:cNvSpPr/>
          <p:nvPr/>
        </p:nvSpPr>
        <p:spPr>
          <a:xfrm>
            <a:off x="7064553" y="2047152"/>
            <a:ext cx="6096000" cy="2636106"/>
          </a:xfrm>
          <a:prstGeom prst="rect">
            <a:avLst/>
          </a:prstGeom>
        </p:spPr>
        <p:txBody>
          <a:bodyPr>
            <a:spAutoFit/>
          </a:bodyPr>
          <a:lstStyle/>
          <a:p>
            <a:pPr>
              <a:lnSpc>
                <a:spcPct val="150000"/>
              </a:lnSpc>
              <a:spcAft>
                <a:spcPts val="600"/>
              </a:spcAft>
            </a:pPr>
            <a:r>
              <a:rPr lang="en-US" altLang="zh-CN" sz="2000" dirty="0">
                <a:latin typeface="Heiti SC Medium" pitchFamily="2" charset="-128"/>
                <a:ea typeface="Heiti SC Medium" pitchFamily="2" charset="-128"/>
              </a:rPr>
              <a:t>1</a:t>
            </a:r>
            <a:r>
              <a:rPr lang="zh-CN" altLang="en-US" sz="2000" dirty="0">
                <a:latin typeface="Heiti SC Medium" pitchFamily="2" charset="-128"/>
                <a:ea typeface="Heiti SC Medium" pitchFamily="2" charset="-128"/>
              </a:rPr>
              <a:t>）了解用户、场景、习惯</a:t>
            </a:r>
            <a:endParaRPr lang="en-US" altLang="zh-CN" sz="2000" dirty="0">
              <a:latin typeface="Heiti SC Medium" pitchFamily="2" charset="-128"/>
              <a:ea typeface="Heiti SC Medium" pitchFamily="2" charset="-128"/>
            </a:endParaRPr>
          </a:p>
          <a:p>
            <a:pPr>
              <a:lnSpc>
                <a:spcPct val="150000"/>
              </a:lnSpc>
              <a:spcAft>
                <a:spcPts val="600"/>
              </a:spcAft>
            </a:pPr>
            <a:r>
              <a:rPr lang="en-US" altLang="zh-CN" sz="2000" dirty="0">
                <a:latin typeface="Heiti SC Medium" pitchFamily="2" charset="-128"/>
                <a:ea typeface="Heiti SC Medium" pitchFamily="2" charset="-128"/>
              </a:rPr>
              <a:t>2</a:t>
            </a:r>
            <a:r>
              <a:rPr lang="zh-CN" altLang="en-US" sz="2000" dirty="0">
                <a:latin typeface="Heiti SC Medium" pitchFamily="2" charset="-128"/>
                <a:ea typeface="Heiti SC Medium" pitchFamily="2" charset="-128"/>
              </a:rPr>
              <a:t>）了解业务</a:t>
            </a:r>
            <a:endParaRPr lang="en-US" altLang="zh-CN" sz="2000" dirty="0">
              <a:latin typeface="Heiti SC Medium" pitchFamily="2" charset="-128"/>
              <a:ea typeface="Heiti SC Medium" pitchFamily="2" charset="-128"/>
            </a:endParaRPr>
          </a:p>
          <a:p>
            <a:pPr>
              <a:lnSpc>
                <a:spcPct val="150000"/>
              </a:lnSpc>
              <a:spcAft>
                <a:spcPts val="600"/>
              </a:spcAft>
            </a:pPr>
            <a:r>
              <a:rPr lang="en-US" altLang="zh-CN" sz="2000" dirty="0">
                <a:latin typeface="Heiti SC Medium" pitchFamily="2" charset="-128"/>
                <a:ea typeface="Heiti SC Medium" pitchFamily="2" charset="-128"/>
              </a:rPr>
              <a:t>3</a:t>
            </a:r>
            <a:r>
              <a:rPr lang="zh-CN" altLang="en-US" sz="2000" dirty="0">
                <a:latin typeface="Heiti SC Medium" pitchFamily="2" charset="-128"/>
                <a:ea typeface="Heiti SC Medium" pitchFamily="2" charset="-128"/>
              </a:rPr>
              <a:t>）调研竞品的信息架构</a:t>
            </a:r>
            <a:endParaRPr lang="en-US" altLang="zh-CN" sz="2000" dirty="0">
              <a:latin typeface="Heiti SC Medium" pitchFamily="2" charset="-128"/>
              <a:ea typeface="Heiti SC Medium" pitchFamily="2" charset="-128"/>
            </a:endParaRPr>
          </a:p>
          <a:p>
            <a:pPr>
              <a:lnSpc>
                <a:spcPct val="150000"/>
              </a:lnSpc>
              <a:spcAft>
                <a:spcPts val="600"/>
              </a:spcAft>
            </a:pPr>
            <a:r>
              <a:rPr lang="en-US" altLang="zh-CN" sz="2000" dirty="0">
                <a:latin typeface="Heiti SC Medium" pitchFamily="2" charset="-128"/>
                <a:ea typeface="Heiti SC Medium" pitchFamily="2" charset="-128"/>
              </a:rPr>
              <a:t>4</a:t>
            </a:r>
            <a:r>
              <a:rPr lang="zh-CN" altLang="en-US" sz="2000" dirty="0">
                <a:latin typeface="Heiti SC Medium" pitchFamily="2" charset="-128"/>
                <a:ea typeface="Heiti SC Medium" pitchFamily="2" charset="-128"/>
              </a:rPr>
              <a:t>）卡片分类法</a:t>
            </a:r>
            <a:endParaRPr lang="en-US" altLang="zh-CN" sz="2000" dirty="0">
              <a:latin typeface="Heiti SC Medium" pitchFamily="2" charset="-128"/>
              <a:ea typeface="Heiti SC Medium" pitchFamily="2" charset="-128"/>
            </a:endParaRPr>
          </a:p>
          <a:p>
            <a:pPr>
              <a:lnSpc>
                <a:spcPct val="150000"/>
              </a:lnSpc>
              <a:spcAft>
                <a:spcPts val="600"/>
              </a:spcAft>
            </a:pPr>
            <a:r>
              <a:rPr lang="en-US" altLang="zh-CN" sz="2000" dirty="0">
                <a:latin typeface="Heiti SC Medium" pitchFamily="2" charset="-128"/>
                <a:ea typeface="Heiti SC Medium" pitchFamily="2" charset="-128"/>
              </a:rPr>
              <a:t>5</a:t>
            </a:r>
            <a:r>
              <a:rPr lang="zh-CN" altLang="en-US" sz="2000" dirty="0">
                <a:latin typeface="Heiti SC Medium" pitchFamily="2" charset="-128"/>
                <a:ea typeface="Heiti SC Medium" pitchFamily="2" charset="-128"/>
              </a:rPr>
              <a:t>）产出信息架构</a:t>
            </a:r>
            <a:endParaRPr lang="zh-CN" altLang="en-US" sz="2000" dirty="0">
              <a:latin typeface="Heiti SC Medium" pitchFamily="2" charset="-128"/>
              <a:ea typeface="Heiti SC Medium" pitchFamily="2" charset="-128"/>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2" name="Rectangle 11"/>
          <p:cNvSpPr>
            <a:spLocks noGrp="1" noRot="1" noChangeAspect="1" noMove="1" noResize="1" noEditPoints="1" noAdjustHandles="1" noChangeArrowheads="1" noChangeShapeType="1" noTextEdit="1"/>
          </p:cNvSpPr>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矩形 4"/>
          <p:cNvSpPr/>
          <p:nvPr/>
        </p:nvSpPr>
        <p:spPr>
          <a:xfrm>
            <a:off x="1282740" y="1198504"/>
            <a:ext cx="5043216" cy="703462"/>
          </a:xfrm>
          <a:prstGeom prst="rect">
            <a:avLst/>
          </a:prstGeom>
        </p:spPr>
        <p:txBody>
          <a:bodyPr vert="horz" lIns="91440" tIns="45720" rIns="91440" bIns="45720" rtlCol="0" anchor="b">
            <a:normAutofit/>
          </a:bodyPr>
          <a:lstStyle/>
          <a:p>
            <a:pPr>
              <a:lnSpc>
                <a:spcPct val="90000"/>
              </a:lnSpc>
              <a:spcBef>
                <a:spcPct val="0"/>
              </a:spcBef>
              <a:spcAft>
                <a:spcPts val="600"/>
              </a:spcAft>
            </a:pPr>
            <a:r>
              <a:rPr kumimoji="1" lang="zh-CN" altLang="en-US" sz="3600" b="1" kern="1200" dirty="0">
                <a:solidFill>
                  <a:schemeClr val="tx1"/>
                </a:solidFill>
                <a:latin typeface="Heiti SC Medium" pitchFamily="2" charset="-128"/>
                <a:ea typeface="Heiti SC Medium" pitchFamily="2" charset="-128"/>
                <a:cs typeface="+mj-cs"/>
              </a:rPr>
              <a:t>思考：</a:t>
            </a:r>
            <a:endParaRPr kumimoji="1" lang="en-US" altLang="zh-CN" sz="3600" b="1" kern="1200" dirty="0">
              <a:solidFill>
                <a:schemeClr val="tx1"/>
              </a:solidFill>
              <a:latin typeface="Heiti SC Medium" pitchFamily="2" charset="-128"/>
              <a:ea typeface="Heiti SC Medium" pitchFamily="2" charset="-128"/>
              <a:cs typeface="+mj-cs"/>
            </a:endParaRPr>
          </a:p>
        </p:txBody>
      </p:sp>
      <p:sp>
        <p:nvSpPr>
          <p:cNvPr id="14" name="Rectangle 13"/>
          <p:cNvSpPr>
            <a:spLocks noGrp="1" noRot="1" noChangeAspect="1" noMove="1" noResize="1" noEditPoints="1" noAdjustHandles="1" noChangeArrowheads="1" noChangeShapeType="1" noTextEdit="1"/>
          </p:cNvSpPr>
          <p:nvPr/>
        </p:nvSpPr>
        <p:spPr>
          <a:xfrm rot="5400000">
            <a:off x="857544" y="346791"/>
            <a:ext cx="146304" cy="7040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6" name="Rectangle 15"/>
          <p:cNvSpPr>
            <a:spLocks noGrp="1" noRot="1" noChangeAspect="1" noMove="1" noResize="1" noEditPoints="1" noAdjustHandles="1" noChangeArrowheads="1" noChangeShapeType="1" noTextEdit="1"/>
          </p:cNvSpPr>
          <p:nvPr/>
        </p:nvSpPr>
        <p:spPr>
          <a:xfrm flipV="1">
            <a:off x="578652" y="4501201"/>
            <a:ext cx="11034696" cy="18288"/>
          </a:xfrm>
          <a:prstGeom prst="rect">
            <a:avLst/>
          </a:prstGeom>
          <a:solidFill>
            <a:srgbClr val="D5D5D5"/>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7" name="矩形 6"/>
          <p:cNvSpPr/>
          <p:nvPr/>
        </p:nvSpPr>
        <p:spPr>
          <a:xfrm>
            <a:off x="1282740" y="2090830"/>
            <a:ext cx="8933380" cy="590033"/>
          </a:xfrm>
          <a:prstGeom prst="rect">
            <a:avLst/>
          </a:prstGeom>
        </p:spPr>
        <p:txBody>
          <a:bodyPr wrap="square">
            <a:spAutoFit/>
          </a:bodyPr>
          <a:lstStyle/>
          <a:p>
            <a:pPr>
              <a:lnSpc>
                <a:spcPct val="150000"/>
              </a:lnSpc>
            </a:pPr>
            <a:r>
              <a:rPr lang="zh-CN" altLang="en-US" sz="2400" dirty="0">
                <a:ea typeface="Source Han Sans CN" panose="020B0500000000000000" pitchFamily="34" charset="-128"/>
                <a:cs typeface="Times New Roman" panose="02020603050405020304" pitchFamily="18" charset="0"/>
              </a:rPr>
              <a:t>假如你想在图书馆找一本叫</a:t>
            </a:r>
            <a:r>
              <a:rPr lang="en-US" altLang="zh-CN" sz="2400" dirty="0">
                <a:ea typeface="Source Han Sans CN" panose="020B0500000000000000" pitchFamily="34" charset="-128"/>
                <a:cs typeface="Times New Roman" panose="02020603050405020304" pitchFamily="18" charset="0"/>
              </a:rPr>
              <a:t>《</a:t>
            </a:r>
            <a:r>
              <a:rPr lang="zh-CN" altLang="en-US" sz="2400" dirty="0">
                <a:ea typeface="Source Han Sans CN" panose="020B0500000000000000" pitchFamily="34" charset="-128"/>
                <a:cs typeface="Times New Roman" panose="02020603050405020304" pitchFamily="18" charset="0"/>
              </a:rPr>
              <a:t>认知心理学</a:t>
            </a:r>
            <a:r>
              <a:rPr lang="en-US" altLang="zh-CN" sz="2400" dirty="0">
                <a:ea typeface="Source Han Sans CN" panose="020B0500000000000000" pitchFamily="34" charset="-128"/>
                <a:cs typeface="Times New Roman" panose="02020603050405020304" pitchFamily="18" charset="0"/>
              </a:rPr>
              <a:t>》</a:t>
            </a:r>
            <a:r>
              <a:rPr lang="zh-CN" altLang="en-US" sz="2400" dirty="0">
                <a:ea typeface="Source Han Sans CN" panose="020B0500000000000000" pitchFamily="34" charset="-128"/>
                <a:cs typeface="Times New Roman" panose="02020603050405020304" pitchFamily="18" charset="0"/>
              </a:rPr>
              <a:t>的书，你会怎么做？</a:t>
            </a:r>
            <a:endParaRPr lang="zh-CN" altLang="en-US" sz="2400"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2" name="Rectangle 11"/>
          <p:cNvSpPr>
            <a:spLocks noGrp="1" noRot="1" noChangeAspect="1" noMove="1" noResize="1" noEditPoints="1" noAdjustHandles="1" noChangeArrowheads="1" noChangeShapeType="1" noTextEdit="1"/>
          </p:cNvSpPr>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p:cNvSpPr>
            <a:spLocks noGrp="1" noRot="1" noChangeAspect="1" noMove="1" noResize="1" noEditPoints="1" noAdjustHandles="1" noChangeArrowheads="1" noChangeShapeType="1" noTextEdit="1"/>
          </p:cNvSpPr>
          <p:nvPr/>
        </p:nvSpPr>
        <p:spPr>
          <a:xfrm rot="5400000">
            <a:off x="857544" y="346791"/>
            <a:ext cx="146304" cy="7040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6" name="Rectangle 15"/>
          <p:cNvSpPr>
            <a:spLocks noGrp="1" noRot="1" noChangeAspect="1" noMove="1" noResize="1" noEditPoints="1" noAdjustHandles="1" noChangeArrowheads="1" noChangeShapeType="1" noTextEdit="1"/>
          </p:cNvSpPr>
          <p:nvPr/>
        </p:nvSpPr>
        <p:spPr>
          <a:xfrm flipV="1">
            <a:off x="578652" y="4501201"/>
            <a:ext cx="11034696" cy="18288"/>
          </a:xfrm>
          <a:prstGeom prst="rect">
            <a:avLst/>
          </a:prstGeom>
          <a:solidFill>
            <a:srgbClr val="D5D5D5"/>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pic>
        <p:nvPicPr>
          <p:cNvPr id="3" name="图片 2" descr="图片包含 物体, 游戏机, 钟表, 电话&#10;&#10;描述已自动生成"/>
          <p:cNvPicPr>
            <a:picLocks noChangeAspect="1"/>
          </p:cNvPicPr>
          <p:nvPr/>
        </p:nvPicPr>
        <p:blipFill>
          <a:blip r:embed="rId1"/>
          <a:stretch>
            <a:fillRect/>
          </a:stretch>
        </p:blipFill>
        <p:spPr>
          <a:xfrm>
            <a:off x="1160094" y="1506446"/>
            <a:ext cx="9871812" cy="2438219"/>
          </a:xfrm>
          <a:prstGeom prst="rect">
            <a:avLst/>
          </a:prstGeom>
        </p:spPr>
      </p:pic>
      <p:sp>
        <p:nvSpPr>
          <p:cNvPr id="10" name="矩形 9"/>
          <p:cNvSpPr/>
          <p:nvPr/>
        </p:nvSpPr>
        <p:spPr>
          <a:xfrm>
            <a:off x="4669084" y="4846090"/>
            <a:ext cx="2853831" cy="459869"/>
          </a:xfrm>
          <a:prstGeom prst="rect">
            <a:avLst/>
          </a:prstGeom>
        </p:spPr>
        <p:txBody>
          <a:bodyPr wrap="square">
            <a:spAutoFit/>
          </a:bodyPr>
          <a:lstStyle/>
          <a:p>
            <a:pPr>
              <a:lnSpc>
                <a:spcPct val="150000"/>
              </a:lnSpc>
            </a:pPr>
            <a:r>
              <a:rPr lang="zh-CN" altLang="en-US" dirty="0">
                <a:ea typeface="Source Han Sans CN" panose="020B0500000000000000" pitchFamily="34" charset="-128"/>
                <a:cs typeface="Times New Roman" panose="02020603050405020304" pitchFamily="18" charset="0"/>
              </a:rPr>
              <a:t>通过自助机器查找 流程图</a:t>
            </a:r>
            <a:endParaRPr lang="zh-CN" altLang="en-US"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2" name="Rectangle 11"/>
          <p:cNvSpPr>
            <a:spLocks noGrp="1" noRot="1" noChangeAspect="1" noMove="1" noResize="1" noEditPoints="1" noAdjustHandles="1" noChangeArrowheads="1" noChangeShapeType="1" noTextEdit="1"/>
          </p:cNvSpPr>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p:cNvSpPr>
            <a:spLocks noGrp="1" noRot="1" noChangeAspect="1" noMove="1" noResize="1" noEditPoints="1" noAdjustHandles="1" noChangeArrowheads="1" noChangeShapeType="1" noTextEdit="1"/>
          </p:cNvSpPr>
          <p:nvPr/>
        </p:nvSpPr>
        <p:spPr>
          <a:xfrm rot="5400000">
            <a:off x="857544" y="346791"/>
            <a:ext cx="146304" cy="7040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6" name="Rectangle 15"/>
          <p:cNvSpPr>
            <a:spLocks noGrp="1" noRot="1" noChangeAspect="1" noMove="1" noResize="1" noEditPoints="1" noAdjustHandles="1" noChangeArrowheads="1" noChangeShapeType="1" noTextEdit="1"/>
          </p:cNvSpPr>
          <p:nvPr/>
        </p:nvSpPr>
        <p:spPr>
          <a:xfrm flipV="1">
            <a:off x="578652" y="4501201"/>
            <a:ext cx="11034696" cy="18288"/>
          </a:xfrm>
          <a:prstGeom prst="rect">
            <a:avLst/>
          </a:prstGeom>
          <a:solidFill>
            <a:srgbClr val="D5D5D5"/>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6" name="矩形 5"/>
          <p:cNvSpPr/>
          <p:nvPr/>
        </p:nvSpPr>
        <p:spPr>
          <a:xfrm>
            <a:off x="1629310" y="1297275"/>
            <a:ext cx="8933380" cy="2353721"/>
          </a:xfrm>
          <a:prstGeom prst="rect">
            <a:avLst/>
          </a:prstGeom>
        </p:spPr>
        <p:txBody>
          <a:bodyPr wrap="square">
            <a:spAutoFit/>
          </a:bodyPr>
          <a:lstStyle/>
          <a:p>
            <a:pPr>
              <a:lnSpc>
                <a:spcPct val="150000"/>
              </a:lnSpc>
            </a:pPr>
            <a:r>
              <a:rPr lang="zh-CN" altLang="en-US" sz="2000" dirty="0">
                <a:ea typeface="Source Han Sans CN" panose="020B0500000000000000" pitchFamily="34" charset="-128"/>
                <a:cs typeface="Times New Roman" panose="02020603050405020304" pitchFamily="18" charset="0"/>
              </a:rPr>
              <a:t>一个信息管理合理的图书馆，能够快速找到你需要的书籍，而图书馆中对书籍的管理和楼层架构都是处于让用户更好的找到想找的书，很清楚的知道每一层有哪些书，书籍怎么分布之类的信息。映射到</a:t>
            </a:r>
            <a:r>
              <a:rPr lang="en-US" altLang="zh-CN" sz="2000" dirty="0">
                <a:ea typeface="Source Han Sans CN" panose="020B0500000000000000" pitchFamily="34" charset="-128"/>
                <a:cs typeface="Times New Roman" panose="02020603050405020304" pitchFamily="18" charset="0"/>
              </a:rPr>
              <a:t>UI</a:t>
            </a:r>
            <a:r>
              <a:rPr lang="zh-CN" altLang="en-US" sz="2000" dirty="0">
                <a:ea typeface="Source Han Sans CN" panose="020B0500000000000000" pitchFamily="34" charset="-128"/>
                <a:cs typeface="Times New Roman" panose="02020603050405020304" pitchFamily="18" charset="0"/>
              </a:rPr>
              <a:t>界面设计中，就是如何规划信息层级，如何分类信息，从而让用户快速理解所在的环境，让用户快速得到目的信息，这就是信息架构要做的事情。</a:t>
            </a:r>
            <a:endParaRPr lang="zh-CN" altLang="en-US" sz="2000" dirty="0">
              <a:ea typeface="Source Han Sans CN" panose="020B0500000000000000" pitchFamily="34" charset="-128"/>
              <a:cs typeface="Times New Roman" panose="02020603050405020304" pitchFamily="18" charset="0"/>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2" name="Rectangle 11"/>
          <p:cNvSpPr>
            <a:spLocks noGrp="1" noRot="1" noChangeAspect="1" noMove="1" noResize="1" noEditPoints="1" noAdjustHandles="1" noChangeArrowheads="1" noChangeShapeType="1" noTextEdit="1"/>
          </p:cNvSpPr>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矩形 4"/>
          <p:cNvSpPr/>
          <p:nvPr/>
        </p:nvSpPr>
        <p:spPr>
          <a:xfrm>
            <a:off x="1426176" y="1143136"/>
            <a:ext cx="5043216" cy="703462"/>
          </a:xfrm>
          <a:prstGeom prst="rect">
            <a:avLst/>
          </a:prstGeom>
        </p:spPr>
        <p:txBody>
          <a:bodyPr vert="horz" lIns="91440" tIns="45720" rIns="91440" bIns="45720" rtlCol="0" anchor="b">
            <a:normAutofit/>
          </a:bodyPr>
          <a:lstStyle/>
          <a:p>
            <a:pPr>
              <a:lnSpc>
                <a:spcPct val="90000"/>
              </a:lnSpc>
              <a:spcBef>
                <a:spcPct val="0"/>
              </a:spcBef>
              <a:spcAft>
                <a:spcPts val="600"/>
              </a:spcAft>
            </a:pPr>
            <a:r>
              <a:rPr kumimoji="1" lang="zh-CN" altLang="en-US" sz="3600" b="1" kern="1200" dirty="0">
                <a:solidFill>
                  <a:schemeClr val="tx1"/>
                </a:solidFill>
                <a:latin typeface="Heiti SC Medium" pitchFamily="2" charset="-128"/>
                <a:ea typeface="Heiti SC Medium" pitchFamily="2" charset="-128"/>
                <a:cs typeface="+mj-cs"/>
              </a:rPr>
              <a:t>信息架构设计</a:t>
            </a:r>
            <a:endParaRPr kumimoji="1" lang="en-US" altLang="zh-CN" sz="3600" b="1" kern="1200" dirty="0">
              <a:solidFill>
                <a:schemeClr val="tx1"/>
              </a:solidFill>
              <a:latin typeface="Heiti SC Medium" pitchFamily="2" charset="-128"/>
              <a:ea typeface="Heiti SC Medium" pitchFamily="2" charset="-128"/>
              <a:cs typeface="+mj-cs"/>
            </a:endParaRPr>
          </a:p>
        </p:txBody>
      </p:sp>
      <p:sp>
        <p:nvSpPr>
          <p:cNvPr id="14" name="Rectangle 13"/>
          <p:cNvSpPr>
            <a:spLocks noGrp="1" noRot="1" noChangeAspect="1" noMove="1" noResize="1" noEditPoints="1" noAdjustHandles="1" noChangeArrowheads="1" noChangeShapeType="1" noTextEdit="1"/>
          </p:cNvSpPr>
          <p:nvPr/>
        </p:nvSpPr>
        <p:spPr>
          <a:xfrm rot="5400000">
            <a:off x="857544" y="346791"/>
            <a:ext cx="146304" cy="7040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6" name="Rectangle 15"/>
          <p:cNvSpPr>
            <a:spLocks noGrp="1" noRot="1" noChangeAspect="1" noMove="1" noResize="1" noEditPoints="1" noAdjustHandles="1" noChangeArrowheads="1" noChangeShapeType="1" noTextEdit="1"/>
          </p:cNvSpPr>
          <p:nvPr/>
        </p:nvSpPr>
        <p:spPr>
          <a:xfrm flipV="1">
            <a:off x="578652" y="4501201"/>
            <a:ext cx="11034696" cy="18288"/>
          </a:xfrm>
          <a:prstGeom prst="rect">
            <a:avLst/>
          </a:prstGeom>
          <a:solidFill>
            <a:srgbClr val="D5D5D5"/>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2" name="矩形 1"/>
          <p:cNvSpPr/>
          <p:nvPr/>
        </p:nvSpPr>
        <p:spPr>
          <a:xfrm>
            <a:off x="1455204" y="2100860"/>
            <a:ext cx="3385863" cy="461665"/>
          </a:xfrm>
          <a:prstGeom prst="rect">
            <a:avLst/>
          </a:prstGeom>
        </p:spPr>
        <p:txBody>
          <a:bodyPr wrap="none">
            <a:spAutoFit/>
          </a:bodyPr>
          <a:lstStyle/>
          <a:p>
            <a:pPr>
              <a:spcAft>
                <a:spcPts val="600"/>
              </a:spcAft>
            </a:pPr>
            <a:r>
              <a:rPr kumimoji="1" lang="en-US" altLang="zh-CN" sz="2400" b="1" dirty="0"/>
              <a:t>1.</a:t>
            </a:r>
            <a:r>
              <a:rPr kumimoji="1" lang="zh-CN" altLang="en-US" sz="2400" b="1" dirty="0"/>
              <a:t> 信息架构设计的概念</a:t>
            </a:r>
            <a:endParaRPr kumimoji="1" lang="en-US" altLang="zh-CN" sz="2400" b="1" dirty="0"/>
          </a:p>
        </p:txBody>
      </p:sp>
      <p:sp>
        <p:nvSpPr>
          <p:cNvPr id="8" name="文本框 7"/>
          <p:cNvSpPr txBox="1"/>
          <p:nvPr/>
        </p:nvSpPr>
        <p:spPr>
          <a:xfrm>
            <a:off x="1455204" y="2646985"/>
            <a:ext cx="3693640" cy="461665"/>
          </a:xfrm>
          <a:prstGeom prst="rect">
            <a:avLst/>
          </a:prstGeom>
          <a:noFill/>
        </p:spPr>
        <p:txBody>
          <a:bodyPr wrap="none" rtlCol="0">
            <a:spAutoFit/>
          </a:bodyPr>
          <a:lstStyle/>
          <a:p>
            <a:pPr>
              <a:spcAft>
                <a:spcPts val="600"/>
              </a:spcAft>
            </a:pPr>
            <a:r>
              <a:rPr kumimoji="1" lang="en-US" altLang="zh-CN" sz="2400" b="1" dirty="0"/>
              <a:t>2.</a:t>
            </a:r>
            <a:r>
              <a:rPr kumimoji="1" lang="zh-CN" altLang="en-US" sz="2400" b="1" dirty="0"/>
              <a:t> 信息架构设计的重要性</a:t>
            </a:r>
            <a:endParaRPr kumimoji="1" lang="en-US" altLang="zh-CN" sz="2400" b="1" dirty="0"/>
          </a:p>
        </p:txBody>
      </p:sp>
      <p:sp>
        <p:nvSpPr>
          <p:cNvPr id="9" name="文本框 8"/>
          <p:cNvSpPr txBox="1"/>
          <p:nvPr/>
        </p:nvSpPr>
        <p:spPr>
          <a:xfrm>
            <a:off x="1455204" y="3198167"/>
            <a:ext cx="3284874" cy="461665"/>
          </a:xfrm>
          <a:prstGeom prst="rect">
            <a:avLst/>
          </a:prstGeom>
          <a:noFill/>
        </p:spPr>
        <p:txBody>
          <a:bodyPr wrap="none" rtlCol="0">
            <a:spAutoFit/>
          </a:bodyPr>
          <a:lstStyle/>
          <a:p>
            <a:pPr>
              <a:spcAft>
                <a:spcPts val="600"/>
              </a:spcAft>
            </a:pPr>
            <a:r>
              <a:rPr kumimoji="1" lang="en-US" altLang="zh-CN" sz="2400" b="1" dirty="0"/>
              <a:t>3.</a:t>
            </a:r>
            <a:r>
              <a:rPr kumimoji="1" lang="zh-CN" altLang="en-US" sz="2400" b="1" dirty="0"/>
              <a:t> 信息架构的组建原则</a:t>
            </a:r>
            <a:endParaRPr kumimoji="1" lang="en-US" altLang="zh-CN" sz="2400" b="1" dirty="0"/>
          </a:p>
        </p:txBody>
      </p:sp>
      <p:sp>
        <p:nvSpPr>
          <p:cNvPr id="11" name="文本框 10"/>
          <p:cNvSpPr txBox="1"/>
          <p:nvPr/>
        </p:nvSpPr>
        <p:spPr>
          <a:xfrm>
            <a:off x="1455204" y="3737010"/>
            <a:ext cx="3284874" cy="461665"/>
          </a:xfrm>
          <a:prstGeom prst="rect">
            <a:avLst/>
          </a:prstGeom>
          <a:noFill/>
        </p:spPr>
        <p:txBody>
          <a:bodyPr wrap="none" rtlCol="0">
            <a:spAutoFit/>
          </a:bodyPr>
          <a:lstStyle/>
          <a:p>
            <a:pPr>
              <a:spcAft>
                <a:spcPts val="600"/>
              </a:spcAft>
            </a:pPr>
            <a:r>
              <a:rPr kumimoji="1" lang="en-US" altLang="zh-CN" sz="2400" b="1" dirty="0"/>
              <a:t>4.</a:t>
            </a:r>
            <a:r>
              <a:rPr kumimoji="1" lang="zh-CN" altLang="en-US" sz="2400" b="1" dirty="0"/>
              <a:t> 信息架构的设计方法</a:t>
            </a:r>
            <a:endParaRPr kumimoji="1" lang="en-US" altLang="zh-CN" sz="2400" b="1"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1" name="Rectangle 12"/>
          <p:cNvSpPr>
            <a:spLocks noGrp="1" noRot="1" noChangeAspect="1" noMove="1" noResize="1" noEditPoints="1" noAdjustHandles="1" noChangeArrowheads="1" noChangeShapeType="1" noTextEdit="1"/>
          </p:cNvSpPr>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矩形 4"/>
          <p:cNvSpPr/>
          <p:nvPr/>
        </p:nvSpPr>
        <p:spPr>
          <a:xfrm>
            <a:off x="677267" y="1607253"/>
            <a:ext cx="3765921" cy="666994"/>
          </a:xfrm>
          <a:prstGeom prst="rect">
            <a:avLst/>
          </a:prstGeom>
        </p:spPr>
        <p:txBody>
          <a:bodyPr vert="horz" lIns="91440" tIns="45720" rIns="91440" bIns="45720" rtlCol="0" anchor="b">
            <a:normAutofit fontScale="77500" lnSpcReduction="20000"/>
          </a:bodyPr>
          <a:lstStyle/>
          <a:p>
            <a:pPr>
              <a:lnSpc>
                <a:spcPct val="90000"/>
              </a:lnSpc>
              <a:spcBef>
                <a:spcPct val="0"/>
              </a:spcBef>
              <a:spcAft>
                <a:spcPts val="600"/>
              </a:spcAft>
            </a:pPr>
            <a:r>
              <a:rPr kumimoji="1" lang="en-US" altLang="zh-CN" sz="3600" b="1" kern="1200" dirty="0">
                <a:solidFill>
                  <a:schemeClr val="tx1"/>
                </a:solidFill>
                <a:latin typeface="Heiti SC Medium" pitchFamily="2" charset="-128"/>
                <a:ea typeface="Heiti SC Medium" pitchFamily="2" charset="-128"/>
                <a:cs typeface="+mj-cs"/>
              </a:rPr>
              <a:t>1.</a:t>
            </a:r>
            <a:r>
              <a:rPr kumimoji="1" lang="zh-CN" altLang="en-US" sz="3600" b="1" kern="1200" dirty="0">
                <a:solidFill>
                  <a:schemeClr val="tx1"/>
                </a:solidFill>
                <a:latin typeface="Heiti SC Medium" pitchFamily="2" charset="-128"/>
                <a:ea typeface="Heiti SC Medium" pitchFamily="2" charset="-128"/>
                <a:cs typeface="+mj-cs"/>
              </a:rPr>
              <a:t>信息架构设计的概念</a:t>
            </a:r>
            <a:endParaRPr kumimoji="1" lang="en-US" altLang="zh-CN" sz="3600" b="1" kern="1200" dirty="0">
              <a:solidFill>
                <a:schemeClr val="tx1"/>
              </a:solidFill>
              <a:latin typeface="Heiti SC Medium" pitchFamily="2" charset="-128"/>
              <a:ea typeface="Heiti SC Medium" pitchFamily="2" charset="-128"/>
              <a:cs typeface="+mj-cs"/>
            </a:endParaRPr>
          </a:p>
        </p:txBody>
      </p:sp>
      <p:sp>
        <p:nvSpPr>
          <p:cNvPr id="22" name="Rectangle 14"/>
          <p:cNvSpPr>
            <a:spLocks noGrp="1" noRot="1" noChangeAspect="1" noMove="1" noResize="1" noEditPoints="1" noAdjustHandles="1" noChangeArrowheads="1" noChangeShapeType="1" noTextEdit="1"/>
          </p:cNvSpPr>
          <p:nvPr/>
        </p:nvSpPr>
        <p:spPr>
          <a:xfrm>
            <a:off x="865953" y="2899927"/>
            <a:ext cx="10451592" cy="9144"/>
          </a:xfrm>
          <a:prstGeom prst="rect">
            <a:avLst/>
          </a:prstGeom>
          <a:solidFill>
            <a:srgbClr val="D5D5D5"/>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23" name="Rectangle 16"/>
          <p:cNvSpPr>
            <a:spLocks noGrp="1" noRot="1" noChangeAspect="1" noMove="1" noResize="1" noEditPoints="1" noAdjustHandles="1" noChangeArrowheads="1" noChangeShapeType="1" noTextEdit="1"/>
          </p:cNvSpPr>
          <p:nvPr/>
        </p:nvSpPr>
        <p:spPr>
          <a:xfrm flipV="1">
            <a:off x="841248" y="2776031"/>
            <a:ext cx="1873457" cy="1371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8" name="矩形 7"/>
          <p:cNvSpPr/>
          <p:nvPr/>
        </p:nvSpPr>
        <p:spPr>
          <a:xfrm>
            <a:off x="1012117" y="4438936"/>
            <a:ext cx="9354998" cy="975011"/>
          </a:xfrm>
          <a:prstGeom prst="rect">
            <a:avLst/>
          </a:prstGeom>
        </p:spPr>
        <p:txBody>
          <a:bodyPr wrap="square">
            <a:spAutoFit/>
          </a:bodyPr>
          <a:lstStyle/>
          <a:p>
            <a:pPr>
              <a:lnSpc>
                <a:spcPct val="150000"/>
              </a:lnSpc>
            </a:pPr>
            <a:r>
              <a:rPr lang="zh-CN" altLang="zh-CN" sz="2000" b="1" dirty="0">
                <a:latin typeface="PingFang SC" panose="020B0400000000000000" pitchFamily="34" charset="-122"/>
                <a:ea typeface="PingFang SC" panose="020B0400000000000000" pitchFamily="34" charset="-122"/>
              </a:rPr>
              <a:t>信息架构设计</a:t>
            </a:r>
            <a:r>
              <a:rPr lang="zh-CN" altLang="zh-CN" sz="2000" dirty="0">
                <a:latin typeface="PingFang SC" panose="020B0400000000000000" pitchFamily="34" charset="-122"/>
                <a:ea typeface="PingFang SC" panose="020B0400000000000000" pitchFamily="34" charset="-122"/>
              </a:rPr>
              <a:t>是对信息进行结构、组织以及归类的设计，好让使用者与用户容易使用与理解。</a:t>
            </a:r>
            <a:endParaRPr lang="zh-CN" altLang="zh-CN" sz="2000" dirty="0">
              <a:latin typeface="PingFang SC" panose="020B0400000000000000" pitchFamily="34" charset="-122"/>
              <a:ea typeface="PingFang SC" panose="020B0400000000000000" pitchFamily="34" charset="-122"/>
            </a:endParaRPr>
          </a:p>
        </p:txBody>
      </p:sp>
      <p:sp>
        <p:nvSpPr>
          <p:cNvPr id="3" name="矩形 2"/>
          <p:cNvSpPr/>
          <p:nvPr/>
        </p:nvSpPr>
        <p:spPr>
          <a:xfrm>
            <a:off x="1012117" y="3289762"/>
            <a:ext cx="9354997" cy="973536"/>
          </a:xfrm>
          <a:prstGeom prst="rect">
            <a:avLst/>
          </a:prstGeom>
        </p:spPr>
        <p:txBody>
          <a:bodyPr wrap="square">
            <a:spAutoFit/>
          </a:bodyPr>
          <a:lstStyle/>
          <a:p>
            <a:pPr>
              <a:lnSpc>
                <a:spcPct val="150000"/>
              </a:lnSpc>
            </a:pPr>
            <a:r>
              <a:rPr lang="zh-CN" altLang="en-US" sz="2000" b="1" dirty="0">
                <a:latin typeface="PingFang SC" panose="020B0400000000000000" pitchFamily="34" charset="-122"/>
                <a:ea typeface="PingFang SC" panose="020B0400000000000000" pitchFamily="34" charset="-122"/>
              </a:rPr>
              <a:t>信息架构</a:t>
            </a:r>
            <a:r>
              <a:rPr lang="zh-CN" altLang="en-US" sz="2000" dirty="0">
                <a:latin typeface="PingFang SC" panose="020B0400000000000000" pitchFamily="34" charset="-122"/>
                <a:ea typeface="PingFang SC" panose="020B0400000000000000" pitchFamily="34" charset="-122"/>
              </a:rPr>
              <a:t>是产品的骨架，从根本上决定一款产品可以解决什么问题，由哪些部分组成，之间的逻辑关系是什么 。</a:t>
            </a:r>
            <a:endParaRPr lang="zh-CN" altLang="en-US" sz="2000"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33" name="Rectangle 32"/>
          <p:cNvSpPr>
            <a:spLocks noGrp="1" noRot="1" noChangeAspect="1" noMove="1" noResize="1" noEditPoints="1" noAdjustHandles="1" noChangeArrowheads="1" noChangeShapeType="1" noTextEdit="1"/>
          </p:cNvSpPr>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Rectangle 34"/>
          <p:cNvSpPr>
            <a:spLocks noGrp="1" noRot="1" noChangeAspect="1" noMove="1" noResize="1" noEditPoints="1" noAdjustHandles="1" noChangeArrowheads="1" noChangeShapeType="1" noTextEdit="1"/>
          </p:cNvSpPr>
          <p:nvPr/>
        </p:nvSpPr>
        <p:spPr>
          <a:xfrm>
            <a:off x="0" y="1913350"/>
            <a:ext cx="128016" cy="246888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37" name="Rectangle 36"/>
          <p:cNvSpPr>
            <a:spLocks noGrp="1" noRot="1" noChangeAspect="1" noMove="1" noResize="1" noEditPoints="1" noAdjustHandles="1" noChangeArrowheads="1" noChangeShapeType="1" noTextEdit="1"/>
          </p:cNvSpPr>
          <p:nvPr/>
        </p:nvSpPr>
        <p:spPr>
          <a:xfrm>
            <a:off x="650945" y="5831269"/>
            <a:ext cx="10927080" cy="18288"/>
          </a:xfrm>
          <a:prstGeom prst="rect">
            <a:avLst/>
          </a:prstGeom>
          <a:solidFill>
            <a:srgbClr val="D5D5D5"/>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7" name="矩形 6"/>
          <p:cNvSpPr/>
          <p:nvPr/>
        </p:nvSpPr>
        <p:spPr>
          <a:xfrm>
            <a:off x="1282740" y="932050"/>
            <a:ext cx="5043216" cy="703462"/>
          </a:xfrm>
          <a:prstGeom prst="rect">
            <a:avLst/>
          </a:prstGeom>
        </p:spPr>
        <p:txBody>
          <a:bodyPr vert="horz" lIns="91440" tIns="45720" rIns="91440" bIns="45720" rtlCol="0" anchor="b">
            <a:normAutofit fontScale="92500"/>
          </a:bodyPr>
          <a:lstStyle/>
          <a:p>
            <a:pPr>
              <a:lnSpc>
                <a:spcPct val="90000"/>
              </a:lnSpc>
              <a:spcBef>
                <a:spcPct val="0"/>
              </a:spcBef>
              <a:spcAft>
                <a:spcPts val="600"/>
              </a:spcAft>
            </a:pPr>
            <a:r>
              <a:rPr kumimoji="1" lang="en-US" altLang="zh-CN" sz="3600" b="1" kern="1200" dirty="0">
                <a:solidFill>
                  <a:schemeClr val="tx1"/>
                </a:solidFill>
                <a:latin typeface="Heiti SC Medium" pitchFamily="2" charset="-128"/>
                <a:ea typeface="Heiti SC Medium" pitchFamily="2" charset="-128"/>
                <a:cs typeface="+mj-cs"/>
              </a:rPr>
              <a:t>2.</a:t>
            </a:r>
            <a:r>
              <a:rPr kumimoji="1" lang="zh-CN" altLang="en-US" sz="3600" b="1" kern="1200" dirty="0">
                <a:solidFill>
                  <a:schemeClr val="tx1"/>
                </a:solidFill>
                <a:latin typeface="Heiti SC Medium" pitchFamily="2" charset="-128"/>
                <a:ea typeface="Heiti SC Medium" pitchFamily="2" charset="-128"/>
                <a:cs typeface="+mj-cs"/>
              </a:rPr>
              <a:t>信息架构设计的重要性</a:t>
            </a:r>
            <a:endParaRPr kumimoji="1" lang="en-US" altLang="zh-CN" sz="3600" b="1" kern="1200" dirty="0">
              <a:solidFill>
                <a:schemeClr val="tx1"/>
              </a:solidFill>
              <a:latin typeface="Heiti SC Medium" pitchFamily="2" charset="-128"/>
              <a:ea typeface="Heiti SC Medium" pitchFamily="2" charset="-128"/>
              <a:cs typeface="+mj-cs"/>
            </a:endParaRPr>
          </a:p>
        </p:txBody>
      </p:sp>
      <p:sp>
        <p:nvSpPr>
          <p:cNvPr id="8" name="矩形 7"/>
          <p:cNvSpPr/>
          <p:nvPr/>
        </p:nvSpPr>
        <p:spPr>
          <a:xfrm>
            <a:off x="1282740" y="1962537"/>
            <a:ext cx="9582484" cy="1691745"/>
          </a:xfrm>
          <a:prstGeom prst="rect">
            <a:avLst/>
          </a:prstGeom>
        </p:spPr>
        <p:txBody>
          <a:bodyPr wrap="square">
            <a:spAutoFit/>
          </a:bodyPr>
          <a:lstStyle/>
          <a:p>
            <a:pPr>
              <a:lnSpc>
                <a:spcPct val="150000"/>
              </a:lnSpc>
              <a:spcAft>
                <a:spcPts val="600"/>
              </a:spcAft>
            </a:pPr>
            <a:r>
              <a:rPr lang="zh-CN" altLang="en-US" sz="2400" dirty="0">
                <a:latin typeface="Heiti SC Medium" pitchFamily="2" charset="-128"/>
                <a:ea typeface="Heiti SC Medium" pitchFamily="2" charset="-128"/>
              </a:rPr>
              <a:t>那对于线上产品来说为什么需要合理的信息架构呢？大家来看下边</a:t>
            </a:r>
            <a:r>
              <a:rPr lang="en-US" altLang="zh-CN" sz="2400" dirty="0">
                <a:latin typeface="Heiti SC Medium" pitchFamily="2" charset="-128"/>
                <a:ea typeface="Heiti SC Medium" pitchFamily="2" charset="-128"/>
              </a:rPr>
              <a:t>3</a:t>
            </a:r>
            <a:r>
              <a:rPr lang="zh-CN" altLang="en-US" sz="2400" dirty="0">
                <a:latin typeface="Heiti SC Medium" pitchFamily="2" charset="-128"/>
                <a:ea typeface="Heiti SC Medium" pitchFamily="2" charset="-128"/>
              </a:rPr>
              <a:t>组 </a:t>
            </a:r>
            <a:r>
              <a:rPr lang="en-GB" altLang="zh-CN" sz="2400" dirty="0">
                <a:latin typeface="Heiti SC Medium" pitchFamily="2" charset="-128"/>
                <a:ea typeface="Heiti SC Medium" pitchFamily="2" charset="-128"/>
              </a:rPr>
              <a:t>app </a:t>
            </a:r>
            <a:r>
              <a:rPr lang="zh-CN" altLang="en-US" sz="2400" dirty="0">
                <a:latin typeface="Heiti SC Medium" pitchFamily="2" charset="-128"/>
                <a:ea typeface="Heiti SC Medium" pitchFamily="2" charset="-128"/>
              </a:rPr>
              <a:t>的 </a:t>
            </a:r>
            <a:r>
              <a:rPr lang="en-GB" altLang="zh-CN" sz="2400" dirty="0">
                <a:latin typeface="Heiti SC Medium" pitchFamily="2" charset="-128"/>
                <a:ea typeface="Heiti SC Medium" pitchFamily="2" charset="-128"/>
              </a:rPr>
              <a:t>tab</a:t>
            </a:r>
            <a:r>
              <a:rPr lang="zh-CN" altLang="en-US" sz="2400" dirty="0">
                <a:latin typeface="Heiti SC Medium" pitchFamily="2" charset="-128"/>
                <a:ea typeface="Heiti SC Medium" pitchFamily="2" charset="-128"/>
              </a:rPr>
              <a:t>栏截图。你能仅仅从 </a:t>
            </a:r>
            <a:r>
              <a:rPr lang="en-GB" altLang="zh-CN" sz="2400" dirty="0">
                <a:latin typeface="Heiti SC Medium" pitchFamily="2" charset="-128"/>
                <a:ea typeface="Heiti SC Medium" pitchFamily="2" charset="-128"/>
              </a:rPr>
              <a:t>tab</a:t>
            </a:r>
            <a:r>
              <a:rPr lang="zh-CN" altLang="en-US" sz="2400" dirty="0">
                <a:latin typeface="Heiti SC Medium" pitchFamily="2" charset="-128"/>
                <a:ea typeface="Heiti SC Medium" pitchFamily="2" charset="-128"/>
              </a:rPr>
              <a:t>栏就看出这款 </a:t>
            </a:r>
            <a:r>
              <a:rPr lang="en-GB" altLang="zh-CN" sz="2400" dirty="0">
                <a:latin typeface="Heiti SC Medium" pitchFamily="2" charset="-128"/>
                <a:ea typeface="Heiti SC Medium" pitchFamily="2" charset="-128"/>
              </a:rPr>
              <a:t>app </a:t>
            </a:r>
            <a:r>
              <a:rPr lang="zh-CN" altLang="en-US" sz="2400" dirty="0">
                <a:latin typeface="Heiti SC Medium" pitchFamily="2" charset="-128"/>
                <a:ea typeface="Heiti SC Medium" pitchFamily="2" charset="-128"/>
              </a:rPr>
              <a:t>是什么类型的 </a:t>
            </a:r>
            <a:r>
              <a:rPr lang="en-GB" altLang="zh-CN" sz="2400" dirty="0">
                <a:latin typeface="Heiti SC Medium" pitchFamily="2" charset="-128"/>
                <a:ea typeface="Heiti SC Medium" pitchFamily="2" charset="-128"/>
              </a:rPr>
              <a:t>app</a:t>
            </a:r>
            <a:r>
              <a:rPr lang="zh-CN" altLang="en-GB" sz="2400" dirty="0">
                <a:latin typeface="Heiti SC Medium" pitchFamily="2" charset="-128"/>
                <a:ea typeface="Heiti SC Medium" pitchFamily="2" charset="-128"/>
              </a:rPr>
              <a:t>，</a:t>
            </a:r>
            <a:r>
              <a:rPr lang="zh-CN" altLang="en-US" sz="2400" dirty="0">
                <a:latin typeface="Heiti SC Medium" pitchFamily="2" charset="-128"/>
                <a:ea typeface="Heiti SC Medium" pitchFamily="2" charset="-128"/>
              </a:rPr>
              <a:t>如何使用吗？</a:t>
            </a:r>
            <a:endParaRPr lang="zh-CN" altLang="zh-CN" sz="3200" dirty="0">
              <a:latin typeface="Heiti SC Medium" pitchFamily="2" charset="-128"/>
              <a:ea typeface="Heiti SC Medium" pitchFamily="2" charset="-128"/>
            </a:endParaRPr>
          </a:p>
        </p:txBody>
      </p:sp>
    </p:spTree>
  </p:cSld>
  <p:clrMapOvr>
    <a:masterClrMapping/>
  </p:clrMapOvr>
</p:sld>
</file>

<file path=ppt/tags/tag1.xml><?xml version="1.0" encoding="utf-8"?>
<p:tagLst xmlns:p="http://schemas.openxmlformats.org/presentationml/2006/main">
  <p:tag name="COMMONDATA" val="eyJoZGlkIjoiODRlMmRjNTZkZDU5NTVhMzJkODE2MTdkOGNkM2NiNzUifQ=="/>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1918</Words>
  <Application>WPS 演示</Application>
  <PresentationFormat>宽屏</PresentationFormat>
  <Paragraphs>167</Paragraphs>
  <Slides>32</Slides>
  <Notes>4</Notes>
  <HiddenSlides>0</HiddenSlides>
  <MMClips>0</MMClips>
  <ScaleCrop>false</ScaleCrop>
  <HeadingPairs>
    <vt:vector size="6" baseType="variant">
      <vt:variant>
        <vt:lpstr>已用的字体</vt:lpstr>
      </vt:variant>
      <vt:variant>
        <vt:i4>13</vt:i4>
      </vt:variant>
      <vt:variant>
        <vt:lpstr>主题</vt:lpstr>
      </vt:variant>
      <vt:variant>
        <vt:i4>1</vt:i4>
      </vt:variant>
      <vt:variant>
        <vt:lpstr>幻灯片标题</vt:lpstr>
      </vt:variant>
      <vt:variant>
        <vt:i4>32</vt:i4>
      </vt:variant>
    </vt:vector>
  </HeadingPairs>
  <TitlesOfParts>
    <vt:vector size="46" baseType="lpstr">
      <vt:lpstr>Arial</vt:lpstr>
      <vt:lpstr>宋体</vt:lpstr>
      <vt:lpstr>Wingdings</vt:lpstr>
      <vt:lpstr>Calibri</vt:lpstr>
      <vt:lpstr>Heiti SC Medium</vt:lpstr>
      <vt:lpstr>Source Han Sans CN</vt:lpstr>
      <vt:lpstr>Times New Roman</vt:lpstr>
      <vt:lpstr>Yu Gothic UI</vt:lpstr>
      <vt:lpstr>PingFang SC</vt:lpstr>
      <vt:lpstr>等线</vt:lpstr>
      <vt:lpstr>等线 Light</vt:lpstr>
      <vt:lpstr>微软雅黑</vt:lpstr>
      <vt:lpstr>Arial Unicode MS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Aj687</dc:creator>
  <cp:lastModifiedBy> lweY</cp:lastModifiedBy>
  <cp:revision>20</cp:revision>
  <dcterms:created xsi:type="dcterms:W3CDTF">2019-12-02T09:57:00Z</dcterms:created>
  <dcterms:modified xsi:type="dcterms:W3CDTF">2022-09-07T07:45:28Z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ACDB9DFAA21C4880A93DCCE91335FD1E</vt:lpwstr>
  </property>
  <property fmtid="{D5CDD505-2E9C-101B-9397-08002B2CF9AE}" pid="3" name="KSOProductBuildVer">
    <vt:lpwstr>2052-11.1.0.12313</vt:lpwstr>
  </property>
</Properties>
</file>