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sldIdLst>
    <p:sldId id="256" r:id="rId3"/>
    <p:sldId id="285" r:id="rId4"/>
    <p:sldId id="295" r:id="rId5"/>
    <p:sldId id="297" r:id="rId6"/>
    <p:sldId id="296" r:id="rId8"/>
    <p:sldId id="257" r:id="rId9"/>
    <p:sldId id="262" r:id="rId10"/>
    <p:sldId id="287" r:id="rId11"/>
    <p:sldId id="260" r:id="rId12"/>
    <p:sldId id="264" r:id="rId13"/>
    <p:sldId id="288" r:id="rId14"/>
    <p:sldId id="289" r:id="rId15"/>
    <p:sldId id="278" r:id="rId16"/>
    <p:sldId id="279" r:id="rId17"/>
    <p:sldId id="280" r:id="rId18"/>
    <p:sldId id="281" r:id="rId19"/>
    <p:sldId id="282" r:id="rId20"/>
    <p:sldId id="283" r:id="rId21"/>
    <p:sldId id="266" r:id="rId22"/>
    <p:sldId id="258" r:id="rId23"/>
    <p:sldId id="270" r:id="rId24"/>
    <p:sldId id="290" r:id="rId25"/>
    <p:sldId id="291" r:id="rId26"/>
    <p:sldId id="292" r:id="rId27"/>
    <p:sldId id="293" r:id="rId28"/>
    <p:sldId id="294"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18"/>
    <p:restoredTop sz="94522"/>
  </p:normalViewPr>
  <p:slideViewPr>
    <p:cSldViewPr snapToGrid="0" snapToObjects="1">
      <p:cViewPr varScale="1">
        <p:scale>
          <a:sx n="117" d="100"/>
          <a:sy n="117" d="100"/>
        </p:scale>
        <p:origin x="792" y="168"/>
      </p:cViewPr>
      <p:guideLst/>
    </p:cSldViewPr>
  </p:slideViewPr>
  <p:outlineViewPr>
    <p:cViewPr>
      <p:scale>
        <a:sx n="33" d="100"/>
        <a:sy n="33" d="100"/>
      </p:scale>
      <p:origin x="0" y="-143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C17AE1-1065-5447-BEAB-DEED26450C3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D2F134-EB43-0448-9001-86F769C01BA4}"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88FE3F-6DC3-EB49-AF45-3D2DC5FA0501}"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p:cNvSpPr/>
          <p:nvPr/>
        </p:nvSpPr>
        <p:spPr>
          <a:xfrm>
            <a:off x="1400906" y="2581697"/>
            <a:ext cx="10506455" cy="1538425"/>
          </a:xfrm>
          <a:prstGeom prst="rect">
            <a:avLst/>
          </a:prstGeom>
        </p:spPr>
        <p:txBody>
          <a:bodyPr vert="horz" lIns="91440" tIns="45720" rIns="91440" bIns="45720" rtlCol="0" anchor="b">
            <a:normAutofit/>
          </a:bodyPr>
          <a:lstStyle/>
          <a:p>
            <a:pPr lvl="0">
              <a:lnSpc>
                <a:spcPct val="90000"/>
              </a:lnSpc>
              <a:spcBef>
                <a:spcPct val="0"/>
              </a:spcBef>
              <a:spcAft>
                <a:spcPts val="600"/>
              </a:spcAft>
            </a:pPr>
            <a:r>
              <a:rPr lang="zh-CN" altLang="en-US" sz="7200" b="1" kern="1200" dirty="0">
                <a:solidFill>
                  <a:schemeClr val="tx1"/>
                </a:solidFill>
                <a:latin typeface="+mj-lt"/>
                <a:ea typeface="+mj-ea"/>
                <a:cs typeface="+mj-cs"/>
              </a:rPr>
              <a:t>用户</a:t>
            </a:r>
            <a:r>
              <a:rPr lang="zh-CN" altLang="en-US" sz="7200" b="1" kern="1200" dirty="0">
                <a:solidFill>
                  <a:schemeClr val="tx1"/>
                </a:solidFill>
                <a:latin typeface="+mj-lt"/>
                <a:ea typeface="+mj-ea"/>
                <a:cs typeface="+mj-cs"/>
              </a:rPr>
              <a:t>调研</a:t>
            </a:r>
            <a:endParaRPr lang="zh-CN" altLang="en-US" sz="7200" b="1" kern="1200" dirty="0">
              <a:solidFill>
                <a:schemeClr val="tx1"/>
              </a:solidFill>
              <a:latin typeface="+mj-lt"/>
              <a:ea typeface="+mj-ea"/>
              <a:cs typeface="+mj-cs"/>
            </a:endParaRPr>
          </a:p>
        </p:txBody>
      </p:sp>
      <p:sp>
        <p:nvSpPr>
          <p:cNvPr id="10" name="Rectangle 9"/>
          <p:cNvSpPr>
            <a:spLocks noGrp="1" noRot="1" noChangeAspect="1" noMove="1" noResize="1" noEditPoints="1" noAdjustHandles="1" noChangeArrowheads="1" noChangeShapeType="1" noTextEdit="1"/>
          </p:cNvSpPr>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ctangle 11"/>
          <p:cNvSpPr>
            <a:spLocks noGrp="1" noRot="1" noChangeAspect="1" noMove="1" noResize="1" noEditPoints="1" noAdjustHandles="1" noChangeArrowheads="1" noChangeShapeType="1" noTextEdit="1"/>
          </p:cNvSpPr>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501648" y="1598507"/>
            <a:ext cx="4729819" cy="756498"/>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3.</a:t>
            </a:r>
            <a:r>
              <a:rPr kumimoji="1" lang="zh-CN" altLang="en-US" sz="3600" b="1" kern="1200" dirty="0">
                <a:solidFill>
                  <a:schemeClr val="tx1"/>
                </a:solidFill>
                <a:latin typeface="Heiti SC Medium" pitchFamily="2" charset="-128"/>
                <a:ea typeface="Heiti SC Medium" pitchFamily="2" charset="-128"/>
                <a:cs typeface="+mj-cs"/>
              </a:rPr>
              <a:t>用户研究的方法</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矩形 3"/>
          <p:cNvSpPr/>
          <p:nvPr/>
        </p:nvSpPr>
        <p:spPr>
          <a:xfrm>
            <a:off x="1501649" y="3389851"/>
            <a:ext cx="8396731" cy="1405000"/>
          </a:xfrm>
          <a:prstGeom prst="rect">
            <a:avLst/>
          </a:prstGeom>
        </p:spPr>
        <p:txBody>
          <a:bodyPr wrap="square">
            <a:spAutoFit/>
          </a:bodyPr>
          <a:lstStyle/>
          <a:p>
            <a:pPr>
              <a:lnSpc>
                <a:spcPct val="150000"/>
              </a:lnSpc>
              <a:spcAft>
                <a:spcPts val="600"/>
              </a:spcAft>
            </a:pPr>
            <a:r>
              <a:rPr lang="zh-CN" altLang="en-US" sz="2000" dirty="0">
                <a:latin typeface="Heiti SC Medium" pitchFamily="2" charset="-128"/>
                <a:ea typeface="Heiti SC Medium" pitchFamily="2" charset="-128"/>
              </a:rPr>
              <a:t>研究用户，需要透过用户的语言、行为去了解他们内心最深处的需求</a:t>
            </a:r>
            <a:r>
              <a:rPr lang="en-US" altLang="zh-CN" sz="2000" dirty="0">
                <a:latin typeface="Heiti SC Medium" pitchFamily="2" charset="-128"/>
                <a:ea typeface="Heiti SC Medium" pitchFamily="2" charset="-128"/>
              </a:rPr>
              <a:t>,</a:t>
            </a:r>
            <a:r>
              <a:rPr lang="zh-CN" altLang="en-US" sz="2000" dirty="0">
                <a:latin typeface="Heiti SC Medium" pitchFamily="2" charset="-128"/>
                <a:ea typeface="Heiti SC Medium" pitchFamily="2" charset="-128"/>
              </a:rPr>
              <a:t>关键要挖掘用户的核心诉求。用户研究方法有很多，如何对这些方法进行选择，应该视研究目标而定。</a:t>
            </a:r>
            <a:endParaRPr lang="zh-CN" altLang="en-US" sz="2000" dirty="0">
              <a:latin typeface="Heiti SC Medium" pitchFamily="2" charset="-128"/>
              <a:ea typeface="Heiti SC Medium" pitchFamily="2"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558871" y="1387857"/>
            <a:ext cx="5197529" cy="2624328"/>
          </a:xfrm>
          <a:prstGeom prst="rect">
            <a:avLst/>
          </a:prstGeom>
        </p:spPr>
        <p:txBody>
          <a:bodyPr vert="horz" lIns="91440" tIns="45720" rIns="91440" bIns="45720" rtlCol="0">
            <a:noAutofit/>
          </a:bodyPr>
          <a:lstStyle/>
          <a:p>
            <a:pPr>
              <a:lnSpc>
                <a:spcPct val="150000"/>
              </a:lnSpc>
              <a:spcAft>
                <a:spcPts val="600"/>
              </a:spcAft>
            </a:pPr>
            <a:r>
              <a:rPr lang="zh-CN" altLang="en-US" sz="2800" dirty="0"/>
              <a:t> </a:t>
            </a:r>
            <a:r>
              <a:rPr lang="zh-CN" altLang="en-US" sz="3200" dirty="0">
                <a:latin typeface="Heiti SC Medium" pitchFamily="2" charset="-128"/>
                <a:ea typeface="Heiti SC Medium" pitchFamily="2" charset="-128"/>
              </a:rPr>
              <a:t>常用的几种用户研究方法</a:t>
            </a:r>
            <a:r>
              <a:rPr lang="en-US" altLang="zh-CN" sz="3200" dirty="0">
                <a:latin typeface="Heiti SC Medium" pitchFamily="2" charset="-128"/>
                <a:ea typeface="Heiti SC Medium" pitchFamily="2" charset="-128"/>
              </a:rPr>
              <a:t>:</a:t>
            </a:r>
            <a:endParaRPr lang="en-US" altLang="zh-CN" sz="32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问卷法</a:t>
            </a:r>
            <a:endParaRPr lang="en-US" altLang="zh-CN" sz="24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可用性测试</a:t>
            </a:r>
            <a:endParaRPr lang="en-US" altLang="zh-CN" sz="24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眼动测试</a:t>
            </a:r>
            <a:endParaRPr lang="en-US" altLang="zh-CN" sz="24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用户访谈</a:t>
            </a:r>
            <a:endParaRPr lang="en-US" altLang="zh-CN" sz="24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焦点小组</a:t>
            </a:r>
            <a:endParaRPr lang="en-US" altLang="zh-CN" sz="24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用户画像</a:t>
            </a:r>
            <a:endParaRPr lang="en-US" altLang="zh-CN" sz="2400" dirty="0">
              <a:latin typeface="Heiti SC Medium" pitchFamily="2" charset="-128"/>
              <a:ea typeface="Heiti SC Medium" pitchFamily="2" charset="-128"/>
            </a:endParaRPr>
          </a:p>
          <a:p>
            <a:pPr marL="342900" indent="-228600">
              <a:lnSpc>
                <a:spcPct val="90000"/>
              </a:lnSpc>
              <a:spcAft>
                <a:spcPts val="600"/>
              </a:spcAft>
              <a:buFont typeface="Arial" panose="020B0604020202020204" pitchFamily="34" charset="0"/>
              <a:buChar char="•"/>
            </a:pPr>
            <a:r>
              <a:rPr lang="zh-CN" altLang="en-US" sz="2400" dirty="0">
                <a:latin typeface="Heiti SC Medium" pitchFamily="2" charset="-128"/>
                <a:ea typeface="Heiti SC Medium" pitchFamily="2" charset="-128"/>
              </a:rPr>
              <a:t>数据分析</a:t>
            </a:r>
            <a:endParaRPr lang="en-US" altLang="zh-CN" sz="2400" dirty="0">
              <a:latin typeface="Heiti SC Medium" pitchFamily="2" charset="-128"/>
              <a:ea typeface="Heiti SC Medium" pitchFamily="2"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2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4" name="Rectangle 23"/>
          <p:cNvSpPr>
            <a:spLocks noGrp="1" noRot="1" noChangeAspect="1" noMove="1" noResize="1" noEditPoints="1" noAdjustHandles="1" noChangeArrowheads="1" noChangeShapeType="1" noTextEdit="1"/>
          </p:cNvSpPr>
          <p:nvPr/>
        </p:nvSpPr>
        <p:spPr>
          <a:xfrm>
            <a:off x="554416" y="365125"/>
            <a:ext cx="11167447" cy="2089317"/>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p:cNvSpPr>
            <a:spLocks noGrp="1" noRot="1" noChangeAspect="1" noMove="1" noResize="1" noEditPoints="1" noAdjustHandles="1" noChangeArrowheads="1" noChangeShapeType="1" noTextEdit="1"/>
          </p:cNvSpPr>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8" name="Rectangle 27"/>
          <p:cNvSpPr>
            <a:spLocks noGrp="1" noRot="1" noChangeAspect="1" noMove="1" noResize="1" noEditPoints="1" noAdjustHandles="1" noChangeArrowheads="1" noChangeShapeType="1" noTextEdit="1"/>
          </p:cNvSpPr>
          <p:nvPr/>
        </p:nvSpPr>
        <p:spPr>
          <a:xfrm rot="5400000">
            <a:off x="4248113" y="1405210"/>
            <a:ext cx="1463040"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5111117" y="637818"/>
            <a:ext cx="6590475" cy="1645920"/>
          </a:xfrm>
          <a:prstGeom prst="rect">
            <a:avLst/>
          </a:prstGeom>
        </p:spPr>
        <p:txBody>
          <a:bodyPr vert="horz" lIns="91440" tIns="45720" rIns="91440" bIns="45720" rtlCol="0" anchor="ctr">
            <a:normAutofit/>
          </a:bodyPr>
          <a:lstStyle/>
          <a:p>
            <a:pPr>
              <a:lnSpc>
                <a:spcPct val="150000"/>
              </a:lnSpc>
              <a:spcAft>
                <a:spcPts val="600"/>
              </a:spcAft>
            </a:pPr>
            <a:r>
              <a:rPr lang="zh-CN" altLang="en-US" dirty="0"/>
              <a:t>问卷法是大家非常熟悉且使用得最多的方法之一。它是以书面形式向特定人群提出问题，并要求被访者以书面或口头形式回答来进行资料搜集的一种方法。</a:t>
            </a:r>
            <a:endParaRPr lang="en-US" altLang="zh-CN" b="1" dirty="0"/>
          </a:p>
        </p:txBody>
      </p:sp>
      <p:sp>
        <p:nvSpPr>
          <p:cNvPr id="2" name="矩形 1"/>
          <p:cNvSpPr/>
          <p:nvPr/>
        </p:nvSpPr>
        <p:spPr>
          <a:xfrm>
            <a:off x="838200" y="637818"/>
            <a:ext cx="3558466" cy="16459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200" b="1" kern="1200" dirty="0">
                <a:solidFill>
                  <a:schemeClr val="tx1"/>
                </a:solidFill>
                <a:latin typeface="Heiti SC Medium" pitchFamily="2" charset="-128"/>
                <a:ea typeface="Heiti SC Medium" pitchFamily="2" charset="-128"/>
                <a:cs typeface="+mj-cs"/>
              </a:rPr>
              <a:t>1</a:t>
            </a:r>
            <a:r>
              <a:rPr lang="zh-CN" altLang="en-US" sz="3200" b="1" kern="1200" dirty="0">
                <a:solidFill>
                  <a:schemeClr val="tx1"/>
                </a:solidFill>
                <a:latin typeface="Heiti SC Medium" pitchFamily="2" charset="-128"/>
                <a:ea typeface="Heiti SC Medium" pitchFamily="2" charset="-128"/>
                <a:cs typeface="+mj-cs"/>
              </a:rPr>
              <a:t>）</a:t>
            </a:r>
            <a:r>
              <a:rPr lang="zh-CN" altLang="en-US" sz="3200" b="1" dirty="0">
                <a:latin typeface="Heiti SC Medium" pitchFamily="2" charset="-128"/>
                <a:ea typeface="Heiti SC Medium" pitchFamily="2" charset="-128"/>
                <a:cs typeface="+mj-cs"/>
              </a:rPr>
              <a:t>问卷法</a:t>
            </a:r>
            <a:endParaRPr lang="en-US" altLang="zh-CN" sz="3200" b="1" kern="1200" dirty="0">
              <a:solidFill>
                <a:schemeClr val="tx1"/>
              </a:solidFill>
              <a:latin typeface="Heiti SC Medium" pitchFamily="2" charset="-128"/>
              <a:ea typeface="Heiti SC Medium" pitchFamily="2" charset="-128"/>
              <a:cs typeface="+mj-cs"/>
            </a:endParaRPr>
          </a:p>
        </p:txBody>
      </p:sp>
      <p:pic>
        <p:nvPicPr>
          <p:cNvPr id="10" name="图片 9" descr="图片包含 黑色, 黑暗, 游戏机, 白色&#10;&#10;描述已自动生成"/>
          <p:cNvPicPr>
            <a:picLocks noChangeAspect="1"/>
          </p:cNvPicPr>
          <p:nvPr/>
        </p:nvPicPr>
        <p:blipFill>
          <a:blip r:embed="rId1"/>
          <a:stretch>
            <a:fillRect/>
          </a:stretch>
        </p:blipFill>
        <p:spPr>
          <a:xfrm>
            <a:off x="1876039" y="3113250"/>
            <a:ext cx="8439921" cy="2785176"/>
          </a:xfrm>
          <a:prstGeom prst="rect">
            <a:avLst/>
          </a:prstGeom>
        </p:spPr>
      </p:pic>
      <p:sp>
        <p:nvSpPr>
          <p:cNvPr id="4" name="矩形 3"/>
          <p:cNvSpPr/>
          <p:nvPr/>
        </p:nvSpPr>
        <p:spPr>
          <a:xfrm>
            <a:off x="8899490" y="5713760"/>
            <a:ext cx="1569660" cy="369332"/>
          </a:xfrm>
          <a:prstGeom prst="rect">
            <a:avLst/>
          </a:prstGeom>
        </p:spPr>
        <p:txBody>
          <a:bodyPr wrap="none">
            <a:spAutoFit/>
          </a:bodyPr>
          <a:lstStyle/>
          <a:p>
            <a:pPr>
              <a:spcAft>
                <a:spcPts val="600"/>
              </a:spcAft>
            </a:pPr>
            <a:r>
              <a:rPr kumimoji="1" lang="zh-CN" altLang="en-US" b="1" dirty="0"/>
              <a:t>问卷调查流程</a:t>
            </a:r>
            <a:endParaRPr kumimoji="1" lang="zh-CN" alt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2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4" name="Rectangle 23"/>
          <p:cNvSpPr>
            <a:spLocks noGrp="1" noRot="1" noChangeAspect="1" noMove="1" noResize="1" noEditPoints="1" noAdjustHandles="1" noChangeArrowheads="1" noChangeShapeType="1" noTextEdit="1"/>
          </p:cNvSpPr>
          <p:nvPr/>
        </p:nvSpPr>
        <p:spPr>
          <a:xfrm>
            <a:off x="554416" y="365125"/>
            <a:ext cx="11167447" cy="2089317"/>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p:cNvSpPr>
            <a:spLocks noGrp="1" noRot="1" noChangeAspect="1" noMove="1" noResize="1" noEditPoints="1" noAdjustHandles="1" noChangeArrowheads="1" noChangeShapeType="1" noTextEdit="1"/>
          </p:cNvSpPr>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8" name="Rectangle 27"/>
          <p:cNvSpPr>
            <a:spLocks noGrp="1" noRot="1" noChangeAspect="1" noMove="1" noResize="1" noEditPoints="1" noAdjustHandles="1" noChangeArrowheads="1" noChangeShapeType="1" noTextEdit="1"/>
          </p:cNvSpPr>
          <p:nvPr/>
        </p:nvSpPr>
        <p:spPr>
          <a:xfrm rot="5400000">
            <a:off x="4248113" y="1405210"/>
            <a:ext cx="1463040"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5111117" y="637818"/>
            <a:ext cx="6590475" cy="1645920"/>
          </a:xfrm>
          <a:prstGeom prst="rect">
            <a:avLst/>
          </a:prstGeom>
        </p:spPr>
        <p:txBody>
          <a:bodyPr vert="horz" lIns="91440" tIns="45720" rIns="91440" bIns="45720" rtlCol="0" anchor="ctr">
            <a:normAutofit/>
          </a:bodyPr>
          <a:lstStyle/>
          <a:p>
            <a:pPr indent="-228600">
              <a:lnSpc>
                <a:spcPct val="150000"/>
              </a:lnSpc>
              <a:spcAft>
                <a:spcPts val="600"/>
              </a:spcAft>
              <a:buFont typeface="Arial" panose="020B0604020202020204" pitchFamily="34" charset="0"/>
              <a:buChar char="•"/>
            </a:pPr>
            <a:r>
              <a:rPr lang="zh-CN" altLang="en-US" dirty="0"/>
              <a:t>可用性测试是指在设计过程中被用来改善产品的可用性的一系          列方法。</a:t>
            </a:r>
            <a:endParaRPr lang="zh-CN" altLang="en-US" dirty="0"/>
          </a:p>
        </p:txBody>
      </p:sp>
      <p:pic>
        <p:nvPicPr>
          <p:cNvPr id="5" name="图片 4" descr="手机屏幕的截图&#10;&#10;描述已自动生成"/>
          <p:cNvPicPr>
            <a:picLocks noChangeAspect="1"/>
          </p:cNvPicPr>
          <p:nvPr/>
        </p:nvPicPr>
        <p:blipFill>
          <a:blip r:embed="rId1"/>
          <a:stretch>
            <a:fillRect/>
          </a:stretch>
        </p:blipFill>
        <p:spPr>
          <a:xfrm>
            <a:off x="981080" y="3373066"/>
            <a:ext cx="10229840" cy="1534473"/>
          </a:xfrm>
          <a:prstGeom prst="rect">
            <a:avLst/>
          </a:prstGeom>
        </p:spPr>
      </p:pic>
      <p:sp>
        <p:nvSpPr>
          <p:cNvPr id="2" name="矩形 1"/>
          <p:cNvSpPr/>
          <p:nvPr/>
        </p:nvSpPr>
        <p:spPr>
          <a:xfrm>
            <a:off x="838200" y="637818"/>
            <a:ext cx="3558466" cy="16459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200" b="1" kern="1200" dirty="0">
                <a:solidFill>
                  <a:schemeClr val="tx1"/>
                </a:solidFill>
                <a:latin typeface="Heiti SC Medium" pitchFamily="2" charset="-128"/>
                <a:ea typeface="Heiti SC Medium" pitchFamily="2" charset="-128"/>
                <a:cs typeface="+mj-cs"/>
              </a:rPr>
              <a:t>2</a:t>
            </a:r>
            <a:r>
              <a:rPr lang="zh-CN" altLang="en-US" sz="3200" b="1" kern="1200" dirty="0">
                <a:solidFill>
                  <a:schemeClr val="tx1"/>
                </a:solidFill>
                <a:latin typeface="Heiti SC Medium" pitchFamily="2" charset="-128"/>
                <a:ea typeface="Heiti SC Medium" pitchFamily="2" charset="-128"/>
                <a:cs typeface="+mj-cs"/>
              </a:rPr>
              <a:t>）可用性测试</a:t>
            </a:r>
            <a:endParaRPr lang="en-US" altLang="zh-CN" sz="3200" b="1" kern="1200" dirty="0">
              <a:solidFill>
                <a:schemeClr val="tx1"/>
              </a:solidFill>
              <a:latin typeface="Heiti SC Medium" pitchFamily="2" charset="-128"/>
              <a:ea typeface="Heiti SC Medium" pitchFamily="2" charset="-128"/>
              <a:cs typeface="+mj-cs"/>
            </a:endParaRPr>
          </a:p>
        </p:txBody>
      </p:sp>
      <p:sp>
        <p:nvSpPr>
          <p:cNvPr id="6" name="矩形 5"/>
          <p:cNvSpPr/>
          <p:nvPr/>
        </p:nvSpPr>
        <p:spPr>
          <a:xfrm>
            <a:off x="5237892" y="5868516"/>
            <a:ext cx="1800493" cy="369332"/>
          </a:xfrm>
          <a:prstGeom prst="rect">
            <a:avLst/>
          </a:prstGeom>
        </p:spPr>
        <p:txBody>
          <a:bodyPr wrap="none">
            <a:spAutoFit/>
          </a:bodyPr>
          <a:lstStyle/>
          <a:p>
            <a:pPr>
              <a:spcAft>
                <a:spcPts val="600"/>
              </a:spcAft>
            </a:pPr>
            <a:r>
              <a:rPr kumimoji="1" lang="zh-CN" altLang="en-US" b="1" dirty="0"/>
              <a:t>可用性测试流程</a:t>
            </a:r>
            <a:endParaRPr kumimoji="1" lang="zh-CN"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p:cNvSpPr>
            <a:spLocks noGrp="1" noRot="1" noChangeAspect="1" noMove="1" noResize="1" noEditPoints="1" noAdjustHandles="1" noChangeArrowheads="1" noChangeShapeType="1" noTextEdit="1"/>
          </p:cNvSpPr>
          <p:nvPr/>
        </p:nvSpPr>
        <p:spPr>
          <a:xfrm>
            <a:off x="554416" y="365125"/>
            <a:ext cx="11167447" cy="2089317"/>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046746" y="586822"/>
            <a:ext cx="3560252" cy="16459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200" b="1" kern="1200" dirty="0">
                <a:solidFill>
                  <a:schemeClr val="tx1"/>
                </a:solidFill>
                <a:latin typeface="Heiti SC Medium" pitchFamily="2" charset="-128"/>
                <a:ea typeface="Heiti SC Medium" pitchFamily="2" charset="-128"/>
                <a:cs typeface="+mj-cs"/>
              </a:rPr>
              <a:t>3</a:t>
            </a:r>
            <a:r>
              <a:rPr lang="zh-CN" altLang="en-US" sz="3200" b="1" kern="1200" dirty="0">
                <a:solidFill>
                  <a:schemeClr val="tx1"/>
                </a:solidFill>
                <a:latin typeface="Heiti SC Medium" pitchFamily="2" charset="-128"/>
                <a:ea typeface="Heiti SC Medium" pitchFamily="2" charset="-128"/>
                <a:cs typeface="+mj-cs"/>
              </a:rPr>
              <a:t>）眼动测试</a:t>
            </a:r>
            <a:endParaRPr lang="en-US" altLang="zh-CN" sz="3200" b="1" kern="1200" dirty="0">
              <a:solidFill>
                <a:schemeClr val="tx1"/>
              </a:solidFill>
              <a:latin typeface="Heiti SC Medium" pitchFamily="2" charset="-128"/>
              <a:ea typeface="Heiti SC Medium" pitchFamily="2" charset="-128"/>
              <a:cs typeface="+mj-cs"/>
            </a:endParaRPr>
          </a:p>
        </p:txBody>
      </p:sp>
      <p:sp>
        <p:nvSpPr>
          <p:cNvPr id="16" name="Rectangle 15"/>
          <p:cNvSpPr>
            <a:spLocks noGrp="1" noRot="1" noChangeAspect="1" noMove="1" noResize="1" noEditPoints="1" noAdjustHandles="1" noChangeArrowheads="1" noChangeShapeType="1" noTextEdit="1"/>
          </p:cNvSpPr>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17"/>
          <p:cNvSpPr>
            <a:spLocks noGrp="1" noRot="1" noChangeAspect="1" noMove="1" noResize="1" noEditPoints="1" noAdjustHandles="1" noChangeArrowheads="1" noChangeShapeType="1" noTextEdit="1"/>
          </p:cNvSpPr>
          <p:nvPr/>
        </p:nvSpPr>
        <p:spPr>
          <a:xfrm rot="5400000">
            <a:off x="4248113" y="1405210"/>
            <a:ext cx="1463040"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5351164" y="586822"/>
            <a:ext cx="6002636" cy="1645920"/>
          </a:xfrm>
          <a:prstGeom prst="rect">
            <a:avLst/>
          </a:prstGeom>
        </p:spPr>
        <p:txBody>
          <a:bodyPr vert="horz" lIns="91440" tIns="45720" rIns="91440" bIns="45720" rtlCol="0" anchor="ctr">
            <a:normAutofit/>
          </a:bodyPr>
          <a:lstStyle/>
          <a:p>
            <a:pPr indent="-228600">
              <a:lnSpc>
                <a:spcPct val="150000"/>
              </a:lnSpc>
              <a:spcAft>
                <a:spcPts val="600"/>
              </a:spcAft>
              <a:buFont typeface="Arial" panose="020B0604020202020204" pitchFamily="34" charset="0"/>
              <a:buChar char="•"/>
            </a:pPr>
            <a:r>
              <a:rPr lang="zh-CN" altLang="en-US" dirty="0"/>
              <a:t>眼动测试就是通过眼动仪记录用户浏览页面时视线的移动过程及对不同板块的关注度。</a:t>
            </a:r>
            <a:endParaRPr lang="zh-CN" altLang="en-US" dirty="0"/>
          </a:p>
        </p:txBody>
      </p:sp>
      <p:pic>
        <p:nvPicPr>
          <p:cNvPr id="6" name="图片 5" descr="图片包含 室内, 电脑, 桌子, 黑色&#10;&#10;描述已自动生成"/>
          <p:cNvPicPr>
            <a:picLocks noChangeAspect="1"/>
          </p:cNvPicPr>
          <p:nvPr/>
        </p:nvPicPr>
        <p:blipFill>
          <a:blip r:embed="rId1"/>
          <a:stretch>
            <a:fillRect/>
          </a:stretch>
        </p:blipFill>
        <p:spPr>
          <a:xfrm>
            <a:off x="2902364" y="2545879"/>
            <a:ext cx="6387272" cy="3257510"/>
          </a:xfrm>
          <a:prstGeom prst="rect">
            <a:avLst/>
          </a:prstGeom>
        </p:spPr>
      </p:pic>
      <p:sp>
        <p:nvSpPr>
          <p:cNvPr id="7" name="矩形 6"/>
          <p:cNvSpPr/>
          <p:nvPr/>
        </p:nvSpPr>
        <p:spPr>
          <a:xfrm>
            <a:off x="5699557" y="5961362"/>
            <a:ext cx="877163" cy="369332"/>
          </a:xfrm>
          <a:prstGeom prst="rect">
            <a:avLst/>
          </a:prstGeom>
        </p:spPr>
        <p:txBody>
          <a:bodyPr wrap="none">
            <a:spAutoFit/>
          </a:bodyPr>
          <a:lstStyle/>
          <a:p>
            <a:pPr>
              <a:spcAft>
                <a:spcPts val="600"/>
              </a:spcAft>
            </a:pPr>
            <a:r>
              <a:rPr kumimoji="1" lang="zh-CN" altLang="en-US" b="1" dirty="0"/>
              <a:t>眼动仪</a:t>
            </a:r>
            <a:endParaRPr kumimoji="1" lang="zh-CN"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p:cNvSpPr>
            <a:spLocks noGrp="1" noRot="1" noChangeAspect="1" noMove="1" noResize="1" noEditPoints="1" noAdjustHandles="1" noChangeArrowheads="1" noChangeShapeType="1" noTextEdit="1"/>
          </p:cNvSpPr>
          <p:nvPr/>
        </p:nvSpPr>
        <p:spPr>
          <a:xfrm>
            <a:off x="554416" y="365125"/>
            <a:ext cx="11167447" cy="2089317"/>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046746" y="586822"/>
            <a:ext cx="3560252" cy="16459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200" b="1" kern="1200" dirty="0">
                <a:solidFill>
                  <a:schemeClr val="tx1"/>
                </a:solidFill>
                <a:latin typeface="Heiti SC Medium" pitchFamily="2" charset="-128"/>
                <a:ea typeface="Heiti SC Medium" pitchFamily="2" charset="-128"/>
                <a:cs typeface="+mj-cs"/>
              </a:rPr>
              <a:t>4</a:t>
            </a:r>
            <a:r>
              <a:rPr lang="zh-CN" altLang="en-US" sz="3200" b="1" kern="1200" dirty="0">
                <a:solidFill>
                  <a:schemeClr val="tx1"/>
                </a:solidFill>
                <a:latin typeface="Heiti SC Medium" pitchFamily="2" charset="-128"/>
                <a:ea typeface="Heiti SC Medium" pitchFamily="2" charset="-128"/>
                <a:cs typeface="+mj-cs"/>
              </a:rPr>
              <a:t>）用户访谈</a:t>
            </a:r>
            <a:endParaRPr lang="en-US" altLang="zh-CN" sz="3200" b="1" kern="1200" dirty="0">
              <a:solidFill>
                <a:schemeClr val="tx1"/>
              </a:solidFill>
              <a:latin typeface="Heiti SC Medium" pitchFamily="2" charset="-128"/>
              <a:ea typeface="Heiti SC Medium" pitchFamily="2" charset="-128"/>
              <a:cs typeface="+mj-cs"/>
            </a:endParaRPr>
          </a:p>
        </p:txBody>
      </p:sp>
      <p:sp>
        <p:nvSpPr>
          <p:cNvPr id="16" name="Rectangle 15"/>
          <p:cNvSpPr>
            <a:spLocks noGrp="1" noRot="1" noChangeAspect="1" noMove="1" noResize="1" noEditPoints="1" noAdjustHandles="1" noChangeArrowheads="1" noChangeShapeType="1" noTextEdit="1"/>
          </p:cNvSpPr>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17"/>
          <p:cNvSpPr>
            <a:spLocks noGrp="1" noRot="1" noChangeAspect="1" noMove="1" noResize="1" noEditPoints="1" noAdjustHandles="1" noChangeArrowheads="1" noChangeShapeType="1" noTextEdit="1"/>
          </p:cNvSpPr>
          <p:nvPr/>
        </p:nvSpPr>
        <p:spPr>
          <a:xfrm rot="5400000">
            <a:off x="4248113" y="1405210"/>
            <a:ext cx="1463040"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5351164" y="586822"/>
            <a:ext cx="6002636" cy="1645920"/>
          </a:xfrm>
          <a:prstGeom prst="rect">
            <a:avLst/>
          </a:prstGeom>
        </p:spPr>
        <p:txBody>
          <a:bodyPr vert="horz" lIns="91440" tIns="45720" rIns="91440" bIns="45720" rtlCol="0" anchor="ctr">
            <a:normAutofit/>
          </a:bodyPr>
          <a:lstStyle/>
          <a:p>
            <a:pPr indent="-228600">
              <a:lnSpc>
                <a:spcPct val="150000"/>
              </a:lnSpc>
              <a:spcAft>
                <a:spcPts val="600"/>
              </a:spcAft>
              <a:buFont typeface="Arial" panose="020B0604020202020204" pitchFamily="34" charset="0"/>
              <a:buChar char="•"/>
            </a:pPr>
            <a:r>
              <a:rPr lang="zh-CN" altLang="en-US" dirty="0"/>
              <a:t>访谈法操作方便，可以深入地探索被访者的内心与看法，容易达到理想的效果，因此也是较为常用的用户研究方法。</a:t>
            </a:r>
            <a:endParaRPr lang="zh-CN" altLang="en-US" dirty="0"/>
          </a:p>
        </p:txBody>
      </p:sp>
      <p:pic>
        <p:nvPicPr>
          <p:cNvPr id="5" name="图片 4" descr="电脑萤幕&#10;&#10;描述已自动生成"/>
          <p:cNvPicPr>
            <a:picLocks noChangeAspect="1"/>
          </p:cNvPicPr>
          <p:nvPr/>
        </p:nvPicPr>
        <p:blipFill>
          <a:blip r:embed="rId1"/>
          <a:stretch>
            <a:fillRect/>
          </a:stretch>
        </p:blipFill>
        <p:spPr>
          <a:xfrm>
            <a:off x="1616553" y="3642055"/>
            <a:ext cx="8958893" cy="1523008"/>
          </a:xfrm>
          <a:prstGeom prst="rect">
            <a:avLst/>
          </a:prstGeom>
        </p:spPr>
      </p:pic>
      <p:sp>
        <p:nvSpPr>
          <p:cNvPr id="7" name="矩形 6"/>
          <p:cNvSpPr/>
          <p:nvPr/>
        </p:nvSpPr>
        <p:spPr>
          <a:xfrm>
            <a:off x="4964921" y="5888697"/>
            <a:ext cx="2262158" cy="369332"/>
          </a:xfrm>
          <a:prstGeom prst="rect">
            <a:avLst/>
          </a:prstGeom>
        </p:spPr>
        <p:txBody>
          <a:bodyPr wrap="none">
            <a:spAutoFit/>
          </a:bodyPr>
          <a:lstStyle/>
          <a:p>
            <a:pPr>
              <a:spcAft>
                <a:spcPts val="600"/>
              </a:spcAft>
            </a:pPr>
            <a:r>
              <a:rPr kumimoji="1" lang="zh-CN" altLang="en-US" b="1" dirty="0"/>
              <a:t>三种访谈方式的对比</a:t>
            </a:r>
            <a:endParaRPr kumimoji="1" lang="zh-CN" altLang="en-US"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1788" y="1480249"/>
            <a:ext cx="2464136" cy="584775"/>
          </a:xfrm>
          <a:prstGeom prst="rect">
            <a:avLst/>
          </a:prstGeom>
        </p:spPr>
        <p:txBody>
          <a:bodyPr wrap="none">
            <a:spAutoFit/>
          </a:bodyPr>
          <a:lstStyle/>
          <a:p>
            <a:r>
              <a:rPr lang="en-US" altLang="zh-CN" sz="3200" b="1" dirty="0">
                <a:latin typeface="Heiti SC Medium" pitchFamily="2" charset="-128"/>
                <a:ea typeface="Heiti SC Medium" pitchFamily="2" charset="-128"/>
              </a:rPr>
              <a:t>5</a:t>
            </a:r>
            <a:r>
              <a:rPr lang="zh-CN" altLang="en-US" sz="3200" b="1" dirty="0">
                <a:latin typeface="Heiti SC Medium" pitchFamily="2" charset="-128"/>
                <a:ea typeface="Heiti SC Medium" pitchFamily="2" charset="-128"/>
              </a:rPr>
              <a:t>）焦点小组</a:t>
            </a:r>
            <a:endParaRPr lang="en-US" altLang="zh-CN" sz="3200" b="1" dirty="0">
              <a:latin typeface="Heiti SC Medium" pitchFamily="2" charset="-128"/>
              <a:ea typeface="Heiti SC Medium" pitchFamily="2" charset="-128"/>
            </a:endParaRPr>
          </a:p>
        </p:txBody>
      </p:sp>
      <p:sp>
        <p:nvSpPr>
          <p:cNvPr id="3" name="矩形 2"/>
          <p:cNvSpPr/>
          <p:nvPr/>
        </p:nvSpPr>
        <p:spPr>
          <a:xfrm>
            <a:off x="1221788" y="2254148"/>
            <a:ext cx="5484852" cy="1296573"/>
          </a:xfrm>
          <a:prstGeom prst="rect">
            <a:avLst/>
          </a:prstGeom>
        </p:spPr>
        <p:txBody>
          <a:bodyPr wrap="square">
            <a:spAutoFit/>
          </a:bodyPr>
          <a:lstStyle/>
          <a:p>
            <a:pPr>
              <a:lnSpc>
                <a:spcPct val="150000"/>
              </a:lnSpc>
            </a:pPr>
            <a:r>
              <a:rPr lang="zh-CN" altLang="en-US" dirty="0"/>
              <a:t>焦点小组是用户研究项目中常见的研究方法之一。焦点小组特别适用于探索性研究，通过了解用户的态度、行为、习惯、需求等，为产品收集创意、启发思路。</a:t>
            </a:r>
            <a:endParaRPr lang="zh-CN" altLang="en-US" dirty="0"/>
          </a:p>
        </p:txBody>
      </p:sp>
      <p:pic>
        <p:nvPicPr>
          <p:cNvPr id="6" name="图片 5" descr="地图上有字&#10;&#10;描述已自动生成"/>
          <p:cNvPicPr>
            <a:picLocks noChangeAspect="1"/>
          </p:cNvPicPr>
          <p:nvPr/>
        </p:nvPicPr>
        <p:blipFill>
          <a:blip r:embed="rId1"/>
          <a:stretch>
            <a:fillRect/>
          </a:stretch>
        </p:blipFill>
        <p:spPr>
          <a:xfrm>
            <a:off x="7304976" y="1375735"/>
            <a:ext cx="3814115" cy="410653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p:cNvSpPr>
            <a:spLocks noGrp="1" noRot="1" noChangeAspect="1" noMove="1" noResize="1" noEditPoints="1" noAdjustHandles="1" noChangeArrowheads="1" noChangeShapeType="1" noTextEdit="1"/>
          </p:cNvSpPr>
          <p:nvPr/>
        </p:nvSpPr>
        <p:spPr>
          <a:xfrm>
            <a:off x="554416" y="365125"/>
            <a:ext cx="11167447" cy="2089317"/>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046746" y="586822"/>
            <a:ext cx="3560252" cy="16459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200" b="1" kern="1200" dirty="0">
                <a:solidFill>
                  <a:schemeClr val="tx1"/>
                </a:solidFill>
                <a:latin typeface="Heiti SC Medium" pitchFamily="2" charset="-128"/>
                <a:ea typeface="Heiti SC Medium" pitchFamily="2" charset="-128"/>
                <a:cs typeface="+mj-cs"/>
              </a:rPr>
              <a:t>6</a:t>
            </a:r>
            <a:r>
              <a:rPr lang="zh-CN" altLang="en-US" sz="3200" b="1" kern="1200" dirty="0">
                <a:solidFill>
                  <a:schemeClr val="tx1"/>
                </a:solidFill>
                <a:latin typeface="Heiti SC Medium" pitchFamily="2" charset="-128"/>
                <a:ea typeface="Heiti SC Medium" pitchFamily="2" charset="-128"/>
                <a:cs typeface="+mj-cs"/>
              </a:rPr>
              <a:t>）用户画像</a:t>
            </a:r>
            <a:endParaRPr lang="en-US" altLang="zh-CN" sz="3200" b="1" kern="1200" dirty="0">
              <a:solidFill>
                <a:schemeClr val="tx1"/>
              </a:solidFill>
              <a:latin typeface="Heiti SC Medium" pitchFamily="2" charset="-128"/>
              <a:ea typeface="Heiti SC Medium" pitchFamily="2" charset="-128"/>
              <a:cs typeface="+mj-cs"/>
            </a:endParaRPr>
          </a:p>
        </p:txBody>
      </p:sp>
      <p:sp>
        <p:nvSpPr>
          <p:cNvPr id="16" name="Rectangle 15"/>
          <p:cNvSpPr>
            <a:spLocks noGrp="1" noRot="1" noChangeAspect="1" noMove="1" noResize="1" noEditPoints="1" noAdjustHandles="1" noChangeArrowheads="1" noChangeShapeType="1" noTextEdit="1"/>
          </p:cNvSpPr>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17"/>
          <p:cNvSpPr>
            <a:spLocks noGrp="1" noRot="1" noChangeAspect="1" noMove="1" noResize="1" noEditPoints="1" noAdjustHandles="1" noChangeArrowheads="1" noChangeShapeType="1" noTextEdit="1"/>
          </p:cNvSpPr>
          <p:nvPr/>
        </p:nvSpPr>
        <p:spPr>
          <a:xfrm rot="5400000">
            <a:off x="4248113" y="1405210"/>
            <a:ext cx="1463040"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5351164" y="586822"/>
            <a:ext cx="6002636" cy="1645920"/>
          </a:xfrm>
          <a:prstGeom prst="rect">
            <a:avLst/>
          </a:prstGeom>
        </p:spPr>
        <p:txBody>
          <a:bodyPr vert="horz" lIns="91440" tIns="45720" rIns="91440" bIns="45720" rtlCol="0" anchor="ctr">
            <a:normAutofit/>
          </a:bodyPr>
          <a:lstStyle/>
          <a:p>
            <a:pPr indent="-228600">
              <a:lnSpc>
                <a:spcPct val="150000"/>
              </a:lnSpc>
              <a:spcAft>
                <a:spcPts val="600"/>
              </a:spcAft>
              <a:buFont typeface="Arial" panose="020B0604020202020204" pitchFamily="34" charset="0"/>
              <a:buChar char="•"/>
            </a:pPr>
            <a:r>
              <a:rPr lang="zh-CN" altLang="en-US" dirty="0"/>
              <a:t>使用用户画像能帮助设计师理解用户，用户画像在整个开发周期中都具备指导作用。</a:t>
            </a:r>
            <a:endParaRPr lang="zh-CN" altLang="en-US" dirty="0"/>
          </a:p>
        </p:txBody>
      </p:sp>
      <p:pic>
        <p:nvPicPr>
          <p:cNvPr id="5" name="图片 4"/>
          <p:cNvPicPr>
            <a:picLocks noChangeAspect="1"/>
          </p:cNvPicPr>
          <p:nvPr/>
        </p:nvPicPr>
        <p:blipFill>
          <a:blip r:embed="rId1"/>
          <a:stretch>
            <a:fillRect/>
          </a:stretch>
        </p:blipFill>
        <p:spPr>
          <a:xfrm>
            <a:off x="1658165" y="3613331"/>
            <a:ext cx="8875670" cy="1042889"/>
          </a:xfrm>
          <a:prstGeom prst="rect">
            <a:avLst/>
          </a:prstGeom>
        </p:spPr>
      </p:pic>
      <p:sp>
        <p:nvSpPr>
          <p:cNvPr id="7" name="矩形 6"/>
          <p:cNvSpPr/>
          <p:nvPr/>
        </p:nvSpPr>
        <p:spPr>
          <a:xfrm>
            <a:off x="5311170" y="5387778"/>
            <a:ext cx="1569660" cy="369332"/>
          </a:xfrm>
          <a:prstGeom prst="rect">
            <a:avLst/>
          </a:prstGeom>
        </p:spPr>
        <p:txBody>
          <a:bodyPr wrap="none">
            <a:spAutoFit/>
          </a:bodyPr>
          <a:lstStyle/>
          <a:p>
            <a:pPr>
              <a:spcAft>
                <a:spcPts val="600"/>
              </a:spcAft>
            </a:pPr>
            <a:r>
              <a:rPr kumimoji="1" lang="zh-CN" altLang="en-US" b="1" dirty="0"/>
              <a:t>人物角色周期</a:t>
            </a:r>
            <a:endParaRPr kumimoji="1" lang="zh-CN" alt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p:cNvSpPr>
            <a:spLocks noGrp="1" noRot="1" noChangeAspect="1" noMove="1" noResize="1" noEditPoints="1" noAdjustHandles="1" noChangeArrowheads="1" noChangeShapeType="1" noTextEdit="1"/>
          </p:cNvSpPr>
          <p:nvPr/>
        </p:nvSpPr>
        <p:spPr>
          <a:xfrm>
            <a:off x="554416" y="365125"/>
            <a:ext cx="11167447" cy="2089317"/>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046746" y="586822"/>
            <a:ext cx="3560252" cy="164592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altLang="zh-CN" sz="3200" b="1" kern="1200" dirty="0">
                <a:solidFill>
                  <a:schemeClr val="tx1"/>
                </a:solidFill>
                <a:latin typeface="Heiti SC Medium" pitchFamily="2" charset="-128"/>
                <a:ea typeface="Heiti SC Medium" pitchFamily="2" charset="-128"/>
                <a:cs typeface="+mj-cs"/>
              </a:rPr>
              <a:t>7</a:t>
            </a:r>
            <a:r>
              <a:rPr lang="zh-CN" altLang="en-US" sz="3200" b="1" kern="1200" dirty="0">
                <a:solidFill>
                  <a:schemeClr val="tx1"/>
                </a:solidFill>
                <a:latin typeface="Heiti SC Medium" pitchFamily="2" charset="-128"/>
                <a:ea typeface="Heiti SC Medium" pitchFamily="2" charset="-128"/>
                <a:cs typeface="+mj-cs"/>
              </a:rPr>
              <a:t>）数据分析</a:t>
            </a:r>
            <a:endParaRPr lang="en-US" altLang="zh-CN" sz="3200" b="1" kern="1200" dirty="0">
              <a:solidFill>
                <a:schemeClr val="tx1"/>
              </a:solidFill>
              <a:latin typeface="Heiti SC Medium" pitchFamily="2" charset="-128"/>
              <a:ea typeface="Heiti SC Medium" pitchFamily="2" charset="-128"/>
              <a:cs typeface="+mj-cs"/>
            </a:endParaRPr>
          </a:p>
        </p:txBody>
      </p:sp>
      <p:sp>
        <p:nvSpPr>
          <p:cNvPr id="16" name="Rectangle 15"/>
          <p:cNvSpPr>
            <a:spLocks noGrp="1" noRot="1" noChangeAspect="1" noMove="1" noResize="1" noEditPoints="1" noAdjustHandles="1" noChangeArrowheads="1" noChangeShapeType="1" noTextEdit="1"/>
          </p:cNvSpPr>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17"/>
          <p:cNvSpPr>
            <a:spLocks noGrp="1" noRot="1" noChangeAspect="1" noMove="1" noResize="1" noEditPoints="1" noAdjustHandles="1" noChangeArrowheads="1" noChangeShapeType="1" noTextEdit="1"/>
          </p:cNvSpPr>
          <p:nvPr/>
        </p:nvSpPr>
        <p:spPr>
          <a:xfrm rot="5400000">
            <a:off x="4248113" y="1405210"/>
            <a:ext cx="1463040"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5351164" y="586822"/>
            <a:ext cx="6002636" cy="1645920"/>
          </a:xfrm>
          <a:prstGeom prst="rect">
            <a:avLst/>
          </a:prstGeom>
        </p:spPr>
        <p:txBody>
          <a:bodyPr vert="horz" lIns="91440" tIns="45720" rIns="91440" bIns="45720" rtlCol="0" anchor="ctr">
            <a:normAutofit lnSpcReduction="10000"/>
          </a:bodyPr>
          <a:lstStyle/>
          <a:p>
            <a:pPr indent="-228600">
              <a:lnSpc>
                <a:spcPct val="150000"/>
              </a:lnSpc>
              <a:spcAft>
                <a:spcPts val="600"/>
              </a:spcAft>
              <a:buFont typeface="Arial" panose="020B0604020202020204" pitchFamily="34" charset="0"/>
              <a:buChar char="•"/>
            </a:pPr>
            <a:r>
              <a:rPr lang="zh-CN" altLang="en-US" dirty="0"/>
              <a:t>数据分析是用适当的统计分析方法对收集来的大量数据进行分析，将它们加以汇总、理解并消化，以求最大化地开发数据的功能，发挥数据的作用，是为了提取有用信息和形成结论而对数据加以详细研究和概括总结的过程。</a:t>
            </a:r>
            <a:r>
              <a:rPr lang="en-US" altLang="zh-CN" dirty="0">
                <a:effectLst/>
              </a:rPr>
              <a:t> </a:t>
            </a:r>
            <a:endParaRPr lang="en-US" altLang="zh-CN" dirty="0"/>
          </a:p>
        </p:txBody>
      </p:sp>
      <p:pic>
        <p:nvPicPr>
          <p:cNvPr id="6" name="图片 5" descr="手机屏幕的截图&#10;&#10;描述已自动生成"/>
          <p:cNvPicPr>
            <a:picLocks noChangeAspect="1"/>
          </p:cNvPicPr>
          <p:nvPr/>
        </p:nvPicPr>
        <p:blipFill>
          <a:blip r:embed="rId1"/>
          <a:stretch>
            <a:fillRect/>
          </a:stretch>
        </p:blipFill>
        <p:spPr>
          <a:xfrm>
            <a:off x="1293737" y="3560305"/>
            <a:ext cx="9604525" cy="1344631"/>
          </a:xfrm>
          <a:prstGeom prst="rect">
            <a:avLst/>
          </a:prstGeom>
        </p:spPr>
      </p:pic>
      <p:sp>
        <p:nvSpPr>
          <p:cNvPr id="7" name="矩形 6"/>
          <p:cNvSpPr/>
          <p:nvPr/>
        </p:nvSpPr>
        <p:spPr>
          <a:xfrm>
            <a:off x="5007060" y="5512136"/>
            <a:ext cx="2262158" cy="369332"/>
          </a:xfrm>
          <a:prstGeom prst="rect">
            <a:avLst/>
          </a:prstGeom>
        </p:spPr>
        <p:txBody>
          <a:bodyPr wrap="none">
            <a:spAutoFit/>
          </a:bodyPr>
          <a:lstStyle/>
          <a:p>
            <a:pPr>
              <a:spcAft>
                <a:spcPts val="600"/>
              </a:spcAft>
            </a:pPr>
            <a:r>
              <a:rPr kumimoji="1" lang="zh-CN" altLang="en-US" b="1" dirty="0"/>
              <a:t>数据分析的三个阶段</a:t>
            </a:r>
            <a:endParaRPr kumimoji="1" lang="zh-CN" alt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07673" y="990623"/>
            <a:ext cx="4684296" cy="646331"/>
          </a:xfrm>
          <a:prstGeom prst="rect">
            <a:avLst/>
          </a:prstGeom>
        </p:spPr>
        <p:txBody>
          <a:bodyPr wrap="none">
            <a:spAutoFit/>
          </a:bodyPr>
          <a:lstStyle/>
          <a:p>
            <a:r>
              <a:rPr kumimoji="1" lang="en-US" altLang="zh-CN" sz="3600" dirty="0">
                <a:latin typeface="Heiti SC Medium" pitchFamily="2" charset="-128"/>
                <a:ea typeface="Heiti SC Medium" pitchFamily="2" charset="-128"/>
              </a:rPr>
              <a:t>4.</a:t>
            </a:r>
            <a:r>
              <a:rPr kumimoji="1" lang="zh-CN" altLang="en-US" sz="3600" dirty="0">
                <a:latin typeface="Heiti SC Medium" pitchFamily="2" charset="-128"/>
                <a:ea typeface="Heiti SC Medium" pitchFamily="2" charset="-128"/>
              </a:rPr>
              <a:t>用户研究的工作流程</a:t>
            </a:r>
            <a:endParaRPr kumimoji="1" lang="en-US" altLang="zh-CN" sz="3600" dirty="0">
              <a:latin typeface="Heiti SC Medium" pitchFamily="2" charset="-128"/>
              <a:ea typeface="Heiti SC Medium" pitchFamily="2" charset="-128"/>
            </a:endParaRPr>
          </a:p>
        </p:txBody>
      </p:sp>
      <p:pic>
        <p:nvPicPr>
          <p:cNvPr id="7" name="图片 6" descr="图片包含 游戏机&#10;&#10;描述已自动生成"/>
          <p:cNvPicPr>
            <a:picLocks noChangeAspect="1"/>
          </p:cNvPicPr>
          <p:nvPr/>
        </p:nvPicPr>
        <p:blipFill>
          <a:blip r:embed="rId1"/>
          <a:stretch>
            <a:fillRect/>
          </a:stretch>
        </p:blipFill>
        <p:spPr>
          <a:xfrm>
            <a:off x="1671151" y="2079888"/>
            <a:ext cx="8841635" cy="269822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矩形 1"/>
          <p:cNvSpPr/>
          <p:nvPr/>
        </p:nvSpPr>
        <p:spPr>
          <a:xfrm>
            <a:off x="841248" y="1181608"/>
            <a:ext cx="3696885" cy="1231987"/>
          </a:xfrm>
          <a:prstGeom prst="rect">
            <a:avLst/>
          </a:prstGeom>
        </p:spPr>
        <p:txBody>
          <a:bodyPr vert="horz" lIns="91440" tIns="45720" rIns="91440" bIns="45720" rtlCol="0" anchor="b">
            <a:normAutofit/>
          </a:bodyPr>
          <a:lstStyle/>
          <a:p>
            <a:pPr lvl="0">
              <a:lnSpc>
                <a:spcPct val="90000"/>
              </a:lnSpc>
              <a:spcBef>
                <a:spcPct val="0"/>
              </a:spcBef>
              <a:spcAft>
                <a:spcPts val="600"/>
              </a:spcAft>
            </a:pPr>
            <a:r>
              <a:rPr lang="zh-CN" altLang="en-US" sz="4800" b="1" kern="1200" dirty="0">
                <a:solidFill>
                  <a:schemeClr val="tx1"/>
                </a:solidFill>
                <a:latin typeface="+mj-lt"/>
                <a:ea typeface="+mj-ea"/>
                <a:cs typeface="+mj-cs"/>
              </a:rPr>
              <a:t>课程目标</a:t>
            </a:r>
            <a:endParaRPr lang="zh-CN" altLang="en-US" sz="4800" b="1" kern="1200" dirty="0">
              <a:solidFill>
                <a:schemeClr val="tx1"/>
              </a:solidFill>
              <a:latin typeface="+mj-lt"/>
              <a:ea typeface="+mj-ea"/>
              <a:cs typeface="+mj-cs"/>
            </a:endParaRPr>
          </a:p>
        </p:txBody>
      </p:sp>
      <p:sp>
        <p:nvSpPr>
          <p:cNvPr id="48" name="Rectangle 42"/>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9" name="Rectangle 44"/>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841248" y="3252603"/>
            <a:ext cx="10509504" cy="2905686"/>
          </a:xfrm>
          <a:prstGeom prst="rect">
            <a:avLst/>
          </a:prstGeom>
        </p:spPr>
        <p:txBody>
          <a:bodyPr vert="horz" lIns="91440" tIns="45720" rIns="91440" bIns="45720" rtlCol="0">
            <a:normAutofit/>
          </a:bodyPr>
          <a:lstStyle/>
          <a:p>
            <a:pPr lvl="0">
              <a:lnSpc>
                <a:spcPct val="90000"/>
              </a:lnSpc>
              <a:spcAft>
                <a:spcPts val="600"/>
              </a:spcAft>
            </a:pPr>
            <a:r>
              <a:rPr lang="zh-CN" altLang="en-US" sz="2000" b="1" dirty="0">
                <a:sym typeface="+mn-ea"/>
              </a:rPr>
              <a:t>教学目标：</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sym typeface="+mn-ea"/>
              </a:rPr>
              <a:t>了解用户研究对</a:t>
            </a:r>
            <a:r>
              <a:rPr lang="en-US" altLang="zh-CN" sz="2000" dirty="0">
                <a:sym typeface="+mn-ea"/>
              </a:rPr>
              <a:t>UI</a:t>
            </a:r>
            <a:r>
              <a:rPr lang="zh-CN" altLang="en-US" sz="2000" dirty="0">
                <a:sym typeface="+mn-ea"/>
              </a:rPr>
              <a:t>界面设计的重要性，掌握用户研究的方法及工作流程。</a:t>
            </a:r>
            <a:endParaRPr lang="en-US" altLang="zh-CN" sz="2000" dirty="0">
              <a:sym typeface="+mn-ea"/>
            </a:endParaRPr>
          </a:p>
          <a:p>
            <a:pPr lvl="0" indent="-228600">
              <a:lnSpc>
                <a:spcPct val="90000"/>
              </a:lnSpc>
              <a:spcAft>
                <a:spcPts val="600"/>
              </a:spcAft>
              <a:buFont typeface="Arial" panose="020B0604020202020204" pitchFamily="34" charset="0"/>
              <a:buChar char="•"/>
            </a:pPr>
            <a:endParaRPr lang="en-US" altLang="zh-CN" sz="2000" dirty="0"/>
          </a:p>
          <a:p>
            <a:pPr lvl="0">
              <a:lnSpc>
                <a:spcPct val="90000"/>
              </a:lnSpc>
              <a:spcAft>
                <a:spcPts val="600"/>
              </a:spcAft>
            </a:pPr>
            <a:r>
              <a:rPr lang="zh-CN" altLang="en-US" sz="2000" b="1" dirty="0">
                <a:sym typeface="+mn-ea"/>
              </a:rPr>
              <a:t>教学重点：</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sym typeface="+mn-ea"/>
              </a:rPr>
              <a:t>掌握不同的用户研究方法，针对不同的研究目标选择不同的方式。</a:t>
            </a:r>
            <a:r>
              <a:rPr lang="en-US" altLang="zh-CN" sz="2000" dirty="0">
                <a:sym typeface="+mn-ea"/>
              </a:rPr>
              <a:t> </a:t>
            </a:r>
            <a:endParaRPr lang="en-US" altLang="zh-CN" sz="2000" dirty="0"/>
          </a:p>
          <a:p>
            <a:pPr marL="228600" lvl="0" indent="-228600">
              <a:lnSpc>
                <a:spcPct val="90000"/>
              </a:lnSpc>
              <a:spcAft>
                <a:spcPts val="600"/>
              </a:spcAft>
              <a:buFont typeface="Arial" panose="020B0604020202020204" pitchFamily="34" charset="0"/>
              <a:buChar char="•"/>
            </a:pPr>
            <a:endParaRPr lang="en-US" altLang="zh-CN" sz="2000" dirty="0"/>
          </a:p>
          <a:p>
            <a:pPr lvl="0">
              <a:lnSpc>
                <a:spcPct val="90000"/>
              </a:lnSpc>
              <a:spcAft>
                <a:spcPts val="600"/>
              </a:spcAft>
            </a:pPr>
            <a:r>
              <a:rPr lang="zh-CN" altLang="en-US" sz="2000" b="1" dirty="0">
                <a:sym typeface="+mn-ea"/>
              </a:rPr>
              <a:t>教学难点：</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t>熟练掌握用户研究的工作流程。</a:t>
            </a:r>
            <a:endParaRPr lang="zh-CN" alt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9"/>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1"/>
          <p:cNvSpPr>
            <a:spLocks noGrp="1" noRot="1" noChangeAspect="1" noMove="1" noResize="1" noEditPoints="1" noAdjustHandles="1" noChangeArrowheads="1" noChangeShapeType="1" noTextEdit="1"/>
          </p:cNvSpPr>
          <p:nvPr/>
        </p:nvSpPr>
        <p:spPr>
          <a:xfrm>
            <a:off x="352751" y="302429"/>
            <a:ext cx="11550506" cy="6053922"/>
          </a:xfrm>
          <a:prstGeom prst="rect">
            <a:avLst/>
          </a:prstGeom>
          <a:solidFill>
            <a:schemeClr val="bg1"/>
          </a:solidFill>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图片 4"/>
          <p:cNvPicPr>
            <a:picLocks noChangeAspect="1"/>
          </p:cNvPicPr>
          <p:nvPr/>
        </p:nvPicPr>
        <p:blipFill rotWithShape="1">
          <a:blip r:embed="rId1"/>
          <a:srcRect l="11767" r="15254"/>
          <a:stretch>
            <a:fillRect/>
          </a:stretch>
        </p:blipFill>
        <p:spPr>
          <a:xfrm>
            <a:off x="3079064" y="1813090"/>
            <a:ext cx="6097880" cy="3196057"/>
          </a:xfrm>
          <a:prstGeom prst="rect">
            <a:avLst/>
          </a:prstGeom>
        </p:spPr>
      </p:pic>
      <p:sp>
        <p:nvSpPr>
          <p:cNvPr id="22" name="Rectangle 13"/>
          <p:cNvSpPr>
            <a:spLocks noGrp="1" noRot="1" noChangeAspect="1" noMove="1" noResize="1" noEditPoints="1" noAdjustHandles="1" noChangeArrowheads="1" noChangeShapeType="1" noTextEdit="1"/>
          </p:cNvSpPr>
          <p:nvPr/>
        </p:nvSpPr>
        <p:spPr>
          <a:xfrm rot="10800000">
            <a:off x="278608" y="2735029"/>
            <a:ext cx="148286"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988735" y="1019108"/>
            <a:ext cx="2823209" cy="523220"/>
          </a:xfrm>
          <a:prstGeom prst="rect">
            <a:avLst/>
          </a:prstGeom>
        </p:spPr>
        <p:txBody>
          <a:bodyPr wrap="none">
            <a:spAutoFit/>
          </a:bodyPr>
          <a:lstStyle/>
          <a:p>
            <a:pPr>
              <a:spcAft>
                <a:spcPts val="600"/>
              </a:spcAft>
            </a:pPr>
            <a:r>
              <a:rPr kumimoji="1" lang="en-US" altLang="zh-CN" sz="2800" b="1" dirty="0"/>
              <a:t>01.</a:t>
            </a:r>
            <a:r>
              <a:rPr lang="zh-CN" altLang="en-US" sz="2800" b="1" dirty="0"/>
              <a:t>获取研究需求</a:t>
            </a:r>
            <a:endParaRPr kumimoji="1" lang="en-US" altLang="zh-CN"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2"/>
          <p:cNvSpPr>
            <a:spLocks noGrp="1" noRot="1" noChangeAspect="1" noMove="1" noResize="1" noEditPoints="1" noAdjustHandles="1" noChangeArrowheads="1" noChangeShapeType="1" noTextEdit="1"/>
          </p:cNvSpPr>
          <p:nvPr/>
        </p:nvSpPr>
        <p:spPr>
          <a:xfrm>
            <a:off x="352751" y="302429"/>
            <a:ext cx="11550506" cy="6053922"/>
          </a:xfrm>
          <a:prstGeom prst="rect">
            <a:avLst/>
          </a:prstGeom>
          <a:solidFill>
            <a:schemeClr val="bg1"/>
          </a:solidFill>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4"/>
          <p:cNvSpPr>
            <a:spLocks noGrp="1" noRot="1" noChangeAspect="1" noMove="1" noResize="1" noEditPoints="1" noAdjustHandles="1" noChangeArrowheads="1" noChangeShapeType="1" noTextEdit="1"/>
          </p:cNvSpPr>
          <p:nvPr/>
        </p:nvSpPr>
        <p:spPr>
          <a:xfrm rot="10800000">
            <a:off x="278608" y="2735029"/>
            <a:ext cx="148286"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734165" y="1419936"/>
            <a:ext cx="2922595" cy="523220"/>
          </a:xfrm>
          <a:prstGeom prst="rect">
            <a:avLst/>
          </a:prstGeom>
        </p:spPr>
        <p:txBody>
          <a:bodyPr wrap="none">
            <a:spAutoFit/>
          </a:bodyPr>
          <a:lstStyle/>
          <a:p>
            <a:pPr>
              <a:spcAft>
                <a:spcPts val="600"/>
              </a:spcAft>
            </a:pPr>
            <a:r>
              <a:rPr kumimoji="1" lang="en-US" altLang="zh-CN" sz="2800" b="1" dirty="0"/>
              <a:t>02.</a:t>
            </a:r>
            <a:r>
              <a:rPr kumimoji="1" lang="zh-CN" altLang="en-US" sz="2800" b="1" dirty="0"/>
              <a:t> </a:t>
            </a:r>
            <a:r>
              <a:rPr lang="zh-CN" altLang="en-US" sz="2800" b="1" dirty="0"/>
              <a:t>确定研究内容</a:t>
            </a:r>
            <a:endParaRPr kumimoji="1" lang="en-US" altLang="zh-CN" sz="2800" dirty="0"/>
          </a:p>
        </p:txBody>
      </p:sp>
      <p:sp>
        <p:nvSpPr>
          <p:cNvPr id="3" name="矩形 2"/>
          <p:cNvSpPr/>
          <p:nvPr/>
        </p:nvSpPr>
        <p:spPr>
          <a:xfrm>
            <a:off x="1734165" y="2032816"/>
            <a:ext cx="9052368" cy="1430392"/>
          </a:xfrm>
          <a:prstGeom prst="rect">
            <a:avLst/>
          </a:prstGeom>
        </p:spPr>
        <p:txBody>
          <a:bodyPr wrap="square">
            <a:spAutoFit/>
          </a:bodyPr>
          <a:lstStyle/>
          <a:p>
            <a:pPr>
              <a:lnSpc>
                <a:spcPct val="150000"/>
              </a:lnSpc>
              <a:spcAft>
                <a:spcPts val="600"/>
              </a:spcAft>
            </a:pPr>
            <a:r>
              <a:rPr lang="zh-CN" altLang="en-US" sz="2000" dirty="0"/>
              <a:t>设计中常会接收到一些概念模糊的需求，因此需要对接收到的需求进行判定和分析。对于一些模糊的需求，需要研究人员与需求方进行进一步的沟通，去了解清楚其真正的需求是什么。面对不同的需求提出方，就会有不同的研究方向。</a:t>
            </a:r>
            <a:endParaRPr lang="zh-CN" altLang="en-US" sz="2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2"/>
          <p:cNvSpPr>
            <a:spLocks noGrp="1" noRot="1" noChangeAspect="1" noMove="1" noResize="1" noEditPoints="1" noAdjustHandles="1" noChangeArrowheads="1" noChangeShapeType="1" noTextEdit="1"/>
          </p:cNvSpPr>
          <p:nvPr/>
        </p:nvSpPr>
        <p:spPr>
          <a:xfrm>
            <a:off x="352751" y="302429"/>
            <a:ext cx="11550506" cy="6053922"/>
          </a:xfrm>
          <a:prstGeom prst="rect">
            <a:avLst/>
          </a:prstGeom>
          <a:solidFill>
            <a:schemeClr val="bg1"/>
          </a:solidFill>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图片 5" descr="手机屏幕截图&#10;&#10;描述已自动生成"/>
          <p:cNvPicPr>
            <a:picLocks noChangeAspect="1"/>
          </p:cNvPicPr>
          <p:nvPr/>
        </p:nvPicPr>
        <p:blipFill rotWithShape="1">
          <a:blip r:embed="rId1"/>
          <a:srcRect l="6942" r="5293" b="1"/>
          <a:stretch>
            <a:fillRect/>
          </a:stretch>
        </p:blipFill>
        <p:spPr>
          <a:xfrm>
            <a:off x="2916854" y="1745953"/>
            <a:ext cx="6422299" cy="3366094"/>
          </a:xfrm>
          <a:prstGeom prst="rect">
            <a:avLst/>
          </a:prstGeom>
        </p:spPr>
      </p:pic>
      <p:sp>
        <p:nvSpPr>
          <p:cNvPr id="19" name="Rectangle 14"/>
          <p:cNvSpPr>
            <a:spLocks noGrp="1" noRot="1" noChangeAspect="1" noMove="1" noResize="1" noEditPoints="1" noAdjustHandles="1" noChangeArrowheads="1" noChangeShapeType="1" noTextEdit="1"/>
          </p:cNvSpPr>
          <p:nvPr/>
        </p:nvSpPr>
        <p:spPr>
          <a:xfrm rot="10800000">
            <a:off x="278608" y="2735029"/>
            <a:ext cx="148286"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2135505" y="1029500"/>
            <a:ext cx="954107" cy="400110"/>
          </a:xfrm>
          <a:prstGeom prst="rect">
            <a:avLst/>
          </a:prstGeom>
        </p:spPr>
        <p:txBody>
          <a:bodyPr wrap="none">
            <a:spAutoFit/>
          </a:bodyPr>
          <a:lstStyle/>
          <a:p>
            <a:pPr>
              <a:spcAft>
                <a:spcPts val="600"/>
              </a:spcAft>
            </a:pPr>
            <a:r>
              <a:rPr kumimoji="1" lang="zh-CN" altLang="en-US" sz="2000" b="1" dirty="0"/>
              <a:t>举例：</a:t>
            </a:r>
            <a:endParaRPr kumimoji="1" lang="en-US" altLang="zh-CN"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2"/>
          <p:cNvSpPr>
            <a:spLocks noGrp="1" noRot="1" noChangeAspect="1" noMove="1" noResize="1" noEditPoints="1" noAdjustHandles="1" noChangeArrowheads="1" noChangeShapeType="1" noTextEdit="1"/>
          </p:cNvSpPr>
          <p:nvPr/>
        </p:nvSpPr>
        <p:spPr>
          <a:xfrm>
            <a:off x="352751" y="302429"/>
            <a:ext cx="11550506" cy="6053922"/>
          </a:xfrm>
          <a:prstGeom prst="rect">
            <a:avLst/>
          </a:prstGeom>
          <a:solidFill>
            <a:schemeClr val="bg1"/>
          </a:solidFill>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4"/>
          <p:cNvSpPr>
            <a:spLocks noGrp="1" noRot="1" noChangeAspect="1" noMove="1" noResize="1" noEditPoints="1" noAdjustHandles="1" noChangeArrowheads="1" noChangeShapeType="1" noTextEdit="1"/>
          </p:cNvSpPr>
          <p:nvPr/>
        </p:nvSpPr>
        <p:spPr>
          <a:xfrm rot="10800000">
            <a:off x="278608" y="2735029"/>
            <a:ext cx="148286"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638892" y="1470736"/>
            <a:ext cx="2922595" cy="523220"/>
          </a:xfrm>
          <a:prstGeom prst="rect">
            <a:avLst/>
          </a:prstGeom>
        </p:spPr>
        <p:txBody>
          <a:bodyPr wrap="none">
            <a:spAutoFit/>
          </a:bodyPr>
          <a:lstStyle/>
          <a:p>
            <a:pPr>
              <a:spcAft>
                <a:spcPts val="600"/>
              </a:spcAft>
            </a:pPr>
            <a:r>
              <a:rPr kumimoji="1" lang="en-US" altLang="zh-CN" sz="2800" b="1" dirty="0"/>
              <a:t>03.</a:t>
            </a:r>
            <a:r>
              <a:rPr kumimoji="1" lang="zh-CN" altLang="en-US" sz="2800" b="1" dirty="0"/>
              <a:t> </a:t>
            </a:r>
            <a:r>
              <a:rPr lang="zh-CN" altLang="en-US" sz="2800" b="1" dirty="0"/>
              <a:t>确定研究方案</a:t>
            </a:r>
            <a:endParaRPr kumimoji="1" lang="en-US" altLang="zh-CN" sz="2800" dirty="0"/>
          </a:p>
        </p:txBody>
      </p:sp>
      <p:sp>
        <p:nvSpPr>
          <p:cNvPr id="3" name="矩形 2"/>
          <p:cNvSpPr/>
          <p:nvPr/>
        </p:nvSpPr>
        <p:spPr>
          <a:xfrm>
            <a:off x="1638892" y="2083616"/>
            <a:ext cx="9052368" cy="1144031"/>
          </a:xfrm>
          <a:prstGeom prst="rect">
            <a:avLst/>
          </a:prstGeom>
        </p:spPr>
        <p:txBody>
          <a:bodyPr wrap="square">
            <a:spAutoFit/>
          </a:bodyPr>
          <a:lstStyle/>
          <a:p>
            <a:pPr>
              <a:lnSpc>
                <a:spcPct val="150000"/>
              </a:lnSpc>
            </a:pPr>
            <a:r>
              <a:rPr lang="zh-CN" altLang="zh-CN" sz="2400" dirty="0"/>
              <a:t>研究方案就是要在这么多种方法中进行排列组合，组合成最适合这次研究内容的方案。这就需要熟知各类研究方法的特点。</a:t>
            </a:r>
            <a:endParaRPr lang="zh-CN" altLang="zh-CN"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2"/>
          <p:cNvSpPr>
            <a:spLocks noGrp="1" noRot="1" noChangeAspect="1" noMove="1" noResize="1" noEditPoints="1" noAdjustHandles="1" noChangeArrowheads="1" noChangeShapeType="1" noTextEdit="1"/>
          </p:cNvSpPr>
          <p:nvPr/>
        </p:nvSpPr>
        <p:spPr>
          <a:xfrm>
            <a:off x="352751" y="302429"/>
            <a:ext cx="11550506" cy="6053922"/>
          </a:xfrm>
          <a:prstGeom prst="rect">
            <a:avLst/>
          </a:prstGeom>
          <a:solidFill>
            <a:schemeClr val="bg1"/>
          </a:solidFill>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4"/>
          <p:cNvSpPr>
            <a:spLocks noGrp="1" noRot="1" noChangeAspect="1" noMove="1" noResize="1" noEditPoints="1" noAdjustHandles="1" noChangeArrowheads="1" noChangeShapeType="1" noTextEdit="1"/>
          </p:cNvSpPr>
          <p:nvPr/>
        </p:nvSpPr>
        <p:spPr>
          <a:xfrm rot="10800000">
            <a:off x="278608" y="2735029"/>
            <a:ext cx="148286"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638892" y="1284469"/>
            <a:ext cx="2922595" cy="523220"/>
          </a:xfrm>
          <a:prstGeom prst="rect">
            <a:avLst/>
          </a:prstGeom>
        </p:spPr>
        <p:txBody>
          <a:bodyPr wrap="none">
            <a:spAutoFit/>
          </a:bodyPr>
          <a:lstStyle/>
          <a:p>
            <a:pPr>
              <a:spcAft>
                <a:spcPts val="600"/>
              </a:spcAft>
            </a:pPr>
            <a:r>
              <a:rPr kumimoji="1" lang="en-US" altLang="zh-CN" sz="2800" b="1" dirty="0"/>
              <a:t>04.</a:t>
            </a:r>
            <a:r>
              <a:rPr kumimoji="1" lang="zh-CN" altLang="en-US" sz="2800" b="1" dirty="0"/>
              <a:t> </a:t>
            </a:r>
            <a:r>
              <a:rPr lang="zh-CN" altLang="en-US" sz="2800" b="1" dirty="0"/>
              <a:t>研究方案执行</a:t>
            </a:r>
            <a:endParaRPr kumimoji="1" lang="en-US" altLang="zh-CN" sz="2800" dirty="0"/>
          </a:p>
        </p:txBody>
      </p:sp>
      <p:pic>
        <p:nvPicPr>
          <p:cNvPr id="7" name="图片 6"/>
          <p:cNvPicPr>
            <a:picLocks noChangeAspect="1"/>
          </p:cNvPicPr>
          <p:nvPr/>
        </p:nvPicPr>
        <p:blipFill>
          <a:blip r:embed="rId1"/>
          <a:stretch>
            <a:fillRect/>
          </a:stretch>
        </p:blipFill>
        <p:spPr>
          <a:xfrm>
            <a:off x="2710953" y="1837085"/>
            <a:ext cx="6834102" cy="3213227"/>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2"/>
          <p:cNvSpPr>
            <a:spLocks noGrp="1" noRot="1" noChangeAspect="1" noMove="1" noResize="1" noEditPoints="1" noAdjustHandles="1" noChangeArrowheads="1" noChangeShapeType="1" noTextEdit="1"/>
          </p:cNvSpPr>
          <p:nvPr/>
        </p:nvSpPr>
        <p:spPr>
          <a:xfrm>
            <a:off x="352751" y="302429"/>
            <a:ext cx="11550506" cy="6053922"/>
          </a:xfrm>
          <a:prstGeom prst="rect">
            <a:avLst/>
          </a:prstGeom>
          <a:solidFill>
            <a:schemeClr val="bg1"/>
          </a:solidFill>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4"/>
          <p:cNvSpPr>
            <a:spLocks noGrp="1" noRot="1" noChangeAspect="1" noMove="1" noResize="1" noEditPoints="1" noAdjustHandles="1" noChangeArrowheads="1" noChangeShapeType="1" noTextEdit="1"/>
          </p:cNvSpPr>
          <p:nvPr/>
        </p:nvSpPr>
        <p:spPr>
          <a:xfrm rot="10800000">
            <a:off x="278608" y="2735029"/>
            <a:ext cx="148286"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638892" y="1672089"/>
            <a:ext cx="2922595" cy="523220"/>
          </a:xfrm>
          <a:prstGeom prst="rect">
            <a:avLst/>
          </a:prstGeom>
        </p:spPr>
        <p:txBody>
          <a:bodyPr wrap="none">
            <a:spAutoFit/>
          </a:bodyPr>
          <a:lstStyle/>
          <a:p>
            <a:pPr>
              <a:spcAft>
                <a:spcPts val="600"/>
              </a:spcAft>
            </a:pPr>
            <a:r>
              <a:rPr kumimoji="1" lang="en-US" altLang="zh-CN" sz="2800" b="1" dirty="0"/>
              <a:t>05.</a:t>
            </a:r>
            <a:r>
              <a:rPr kumimoji="1" lang="zh-CN" altLang="en-US" sz="2800" b="1" dirty="0"/>
              <a:t> </a:t>
            </a:r>
            <a:r>
              <a:rPr lang="zh-CN" altLang="en-US" sz="2800" b="1" dirty="0"/>
              <a:t>输出研究结果</a:t>
            </a:r>
            <a:endParaRPr kumimoji="1" lang="en-US" altLang="zh-CN" sz="2800" dirty="0"/>
          </a:p>
        </p:txBody>
      </p:sp>
      <p:sp>
        <p:nvSpPr>
          <p:cNvPr id="3" name="矩形 2"/>
          <p:cNvSpPr/>
          <p:nvPr/>
        </p:nvSpPr>
        <p:spPr>
          <a:xfrm>
            <a:off x="1638892" y="2284969"/>
            <a:ext cx="9052368" cy="1144031"/>
          </a:xfrm>
          <a:prstGeom prst="rect">
            <a:avLst/>
          </a:prstGeom>
        </p:spPr>
        <p:txBody>
          <a:bodyPr wrap="square">
            <a:spAutoFit/>
          </a:bodyPr>
          <a:lstStyle/>
          <a:p>
            <a:pPr>
              <a:lnSpc>
                <a:spcPct val="150000"/>
              </a:lnSpc>
            </a:pPr>
            <a:r>
              <a:rPr lang="zh-CN" altLang="en-US" sz="2400" dirty="0"/>
              <a:t>最后需要做的就是整理一份研究报告，用于对相关人员的结论分享，同时也是对上层领导的工作汇报。</a:t>
            </a:r>
            <a:endParaRPr lang="zh-CN" alt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p:cNvSpPr/>
          <p:nvPr/>
        </p:nvSpPr>
        <p:spPr>
          <a:xfrm>
            <a:off x="620876" y="2677595"/>
            <a:ext cx="2269625" cy="751405"/>
          </a:xfrm>
          <a:prstGeom prst="rect">
            <a:avLst/>
          </a:prstGeom>
        </p:spPr>
        <p:txBody>
          <a:bodyPr vert="horz" lIns="91440" tIns="45720" rIns="91440" bIns="45720" rtlCol="0" anchor="ctr">
            <a:normAutofit/>
          </a:bodyPr>
          <a:lstStyle/>
          <a:p>
            <a:pPr>
              <a:lnSpc>
                <a:spcPct val="90000"/>
              </a:lnSpc>
              <a:spcBef>
                <a:spcPct val="0"/>
              </a:spcBef>
              <a:spcAft>
                <a:spcPts val="600"/>
              </a:spcAft>
            </a:pPr>
            <a:r>
              <a:rPr lang="zh-CN" altLang="en-US" sz="3200" b="1" kern="1200" dirty="0">
                <a:solidFill>
                  <a:schemeClr val="tx1"/>
                </a:solidFill>
                <a:latin typeface="+mj-lt"/>
                <a:ea typeface="+mj-ea"/>
                <a:cs typeface="+mj-cs"/>
              </a:rPr>
              <a:t>课程小结</a:t>
            </a:r>
            <a:endParaRPr lang="en-US" altLang="zh-CN" sz="3200" b="1" kern="1200" dirty="0">
              <a:solidFill>
                <a:schemeClr val="tx1"/>
              </a:solidFill>
              <a:effectLst/>
              <a:latin typeface="+mj-lt"/>
              <a:ea typeface="+mj-ea"/>
              <a:cs typeface="+mj-cs"/>
            </a:endParaRPr>
          </a:p>
        </p:txBody>
      </p:sp>
      <p:sp>
        <p:nvSpPr>
          <p:cNvPr id="19" name="Rectangle 18"/>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p:cNvSpPr/>
          <p:nvPr/>
        </p:nvSpPr>
        <p:spPr>
          <a:xfrm>
            <a:off x="3710999" y="1575725"/>
            <a:ext cx="2633647" cy="4038350"/>
          </a:xfrm>
          <a:prstGeom prst="rect">
            <a:avLst/>
          </a:prstGeom>
        </p:spPr>
        <p:txBody>
          <a:bodyPr wrap="square">
            <a:spAutoFit/>
          </a:bodyPr>
          <a:lstStyle/>
          <a:p>
            <a:pPr marL="114300">
              <a:lnSpc>
                <a:spcPct val="90000"/>
              </a:lnSpc>
              <a:spcAft>
                <a:spcPts val="600"/>
              </a:spcAft>
            </a:pPr>
            <a:r>
              <a:rPr kumimoji="1" lang="en-US" altLang="zh-CN" sz="2000" b="1" dirty="0">
                <a:latin typeface="Heiti SC Medium" pitchFamily="2" charset="-128"/>
                <a:ea typeface="Heiti SC Medium" pitchFamily="2" charset="-128"/>
              </a:rPr>
              <a:t>1.</a:t>
            </a:r>
            <a:r>
              <a:rPr kumimoji="1" lang="zh-CN" altLang="en-US" sz="2000" b="1" dirty="0">
                <a:latin typeface="Heiti SC Medium" pitchFamily="2" charset="-128"/>
                <a:ea typeface="Heiti SC Medium" pitchFamily="2" charset="-128"/>
              </a:rPr>
              <a:t>用户研究的方法：</a:t>
            </a:r>
            <a:endParaRPr kumimoji="1" lang="en-US" altLang="zh-CN" sz="2000" b="1" dirty="0">
              <a:latin typeface="Heiti SC Medium" pitchFamily="2" charset="-128"/>
              <a:ea typeface="Heiti SC Medium" pitchFamily="2" charset="-128"/>
            </a:endParaRPr>
          </a:p>
          <a:p>
            <a:pPr marL="114300">
              <a:lnSpc>
                <a:spcPct val="90000"/>
              </a:lnSpc>
              <a:spcAft>
                <a:spcPts val="600"/>
              </a:spcAft>
            </a:pPr>
            <a:endParaRPr kumimoji="1" lang="en-US" altLang="zh-CN" sz="2000" b="1"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问卷法</a:t>
            </a:r>
            <a:endParaRPr lang="en-US" altLang="zh-CN" sz="2000"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可用性测试</a:t>
            </a:r>
            <a:endParaRPr lang="en-US" altLang="zh-CN" sz="2000"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眼动测试</a:t>
            </a:r>
            <a:endParaRPr lang="en-US" altLang="zh-CN" sz="2000"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用户访谈</a:t>
            </a:r>
            <a:endParaRPr lang="en-US" altLang="zh-CN" sz="2000"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焦点小组</a:t>
            </a:r>
            <a:endParaRPr lang="en-US" altLang="zh-CN" sz="2000"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用户画像</a:t>
            </a:r>
            <a:endParaRPr lang="en-US" altLang="zh-CN" sz="2000" dirty="0">
              <a:latin typeface="Heiti SC Medium" pitchFamily="2" charset="-128"/>
              <a:ea typeface="Heiti SC Medium" pitchFamily="2" charset="-128"/>
            </a:endParaRPr>
          </a:p>
          <a:p>
            <a:pPr marL="342900" indent="-228600">
              <a:spcAft>
                <a:spcPts val="600"/>
              </a:spcAft>
              <a:buFont typeface="Arial" panose="020B0604020202020204" pitchFamily="34" charset="0"/>
              <a:buChar char="•"/>
            </a:pPr>
            <a:r>
              <a:rPr lang="zh-CN" altLang="en-US" sz="2000" dirty="0">
                <a:latin typeface="Heiti SC Medium" pitchFamily="2" charset="-128"/>
                <a:ea typeface="Heiti SC Medium" pitchFamily="2" charset="-128"/>
              </a:rPr>
              <a:t>数据分析</a:t>
            </a:r>
            <a:endParaRPr lang="en-US" altLang="zh-CN" sz="2000" dirty="0">
              <a:latin typeface="Heiti SC Medium" pitchFamily="2" charset="-128"/>
              <a:ea typeface="Heiti SC Medium" pitchFamily="2" charset="-128"/>
            </a:endParaRPr>
          </a:p>
          <a:p>
            <a:pPr>
              <a:lnSpc>
                <a:spcPct val="150000"/>
              </a:lnSpc>
              <a:spcAft>
                <a:spcPts val="600"/>
              </a:spcAft>
            </a:pPr>
            <a:endParaRPr lang="zh-CN" altLang="zh-CN" sz="2800" dirty="0">
              <a:effectLst/>
              <a:latin typeface="Heiti SC Medium" pitchFamily="2" charset="-128"/>
              <a:ea typeface="Heiti SC Medium" pitchFamily="2" charset="-128"/>
              <a:cs typeface="Heiti SC Light" panose="02000500000000000000" pitchFamily="2" charset="-128"/>
            </a:endParaRPr>
          </a:p>
        </p:txBody>
      </p:sp>
      <p:sp>
        <p:nvSpPr>
          <p:cNvPr id="13" name="矩形 12"/>
          <p:cNvSpPr/>
          <p:nvPr/>
        </p:nvSpPr>
        <p:spPr>
          <a:xfrm>
            <a:off x="6990057" y="1575725"/>
            <a:ext cx="3787198" cy="4038350"/>
          </a:xfrm>
          <a:prstGeom prst="rect">
            <a:avLst/>
          </a:prstGeom>
        </p:spPr>
        <p:txBody>
          <a:bodyPr wrap="square">
            <a:spAutoFit/>
          </a:bodyPr>
          <a:lstStyle/>
          <a:p>
            <a:pPr marL="114300">
              <a:lnSpc>
                <a:spcPct val="90000"/>
              </a:lnSpc>
              <a:spcAft>
                <a:spcPts val="600"/>
              </a:spcAft>
            </a:pPr>
            <a:r>
              <a:rPr kumimoji="1" lang="en-US" altLang="zh-CN" sz="2000" b="1" dirty="0">
                <a:latin typeface="Heiti SC Medium" pitchFamily="2" charset="-128"/>
                <a:ea typeface="Heiti SC Medium" pitchFamily="2" charset="-128"/>
              </a:rPr>
              <a:t>2.</a:t>
            </a:r>
            <a:r>
              <a:rPr kumimoji="1" lang="zh-CN" altLang="en-US" sz="2000" b="1" dirty="0">
                <a:latin typeface="Heiti SC Medium" pitchFamily="2" charset="-128"/>
                <a:ea typeface="Heiti SC Medium" pitchFamily="2" charset="-128"/>
              </a:rPr>
              <a:t>用户研究的工作流程：</a:t>
            </a:r>
            <a:endParaRPr kumimoji="1" lang="en-US" altLang="zh-CN" sz="2000" b="1" dirty="0">
              <a:latin typeface="Heiti SC Medium" pitchFamily="2" charset="-128"/>
              <a:ea typeface="Heiti SC Medium" pitchFamily="2" charset="-128"/>
            </a:endParaRPr>
          </a:p>
          <a:p>
            <a:pPr marL="114300">
              <a:lnSpc>
                <a:spcPct val="90000"/>
              </a:lnSpc>
              <a:spcAft>
                <a:spcPts val="600"/>
              </a:spcAft>
            </a:pPr>
            <a:endParaRPr kumimoji="1" lang="en-US" altLang="zh-CN" sz="2000" b="1"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1</a:t>
            </a:r>
            <a:r>
              <a:rPr lang="zh-CN" altLang="en-US" sz="2000" dirty="0">
                <a:latin typeface="Heiti SC Medium" pitchFamily="2" charset="-128"/>
                <a:ea typeface="Heiti SC Medium" pitchFamily="2" charset="-128"/>
              </a:rPr>
              <a:t>）获取研究需求</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2</a:t>
            </a:r>
            <a:r>
              <a:rPr lang="zh-CN" altLang="en-US" sz="2000" dirty="0">
                <a:latin typeface="Heiti SC Medium" pitchFamily="2" charset="-128"/>
                <a:ea typeface="Heiti SC Medium" pitchFamily="2" charset="-128"/>
              </a:rPr>
              <a:t>）确定研究内容 </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3</a:t>
            </a:r>
            <a:r>
              <a:rPr lang="zh-CN" altLang="en-US" sz="2000" dirty="0">
                <a:latin typeface="Heiti SC Medium" pitchFamily="2" charset="-128"/>
                <a:ea typeface="Heiti SC Medium" pitchFamily="2" charset="-128"/>
              </a:rPr>
              <a:t>）确定研究方案 </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4</a:t>
            </a:r>
            <a:r>
              <a:rPr lang="zh-CN" altLang="en-US" sz="2000" dirty="0">
                <a:latin typeface="Heiti SC Medium" pitchFamily="2" charset="-128"/>
                <a:ea typeface="Heiti SC Medium" pitchFamily="2" charset="-128"/>
              </a:rPr>
              <a:t>）研究方案执行</a:t>
            </a:r>
            <a:endParaRPr lang="en-US" altLang="zh-CN" sz="2000" dirty="0">
              <a:latin typeface="Heiti SC Medium" pitchFamily="2" charset="-128"/>
              <a:ea typeface="Heiti SC Medium" pitchFamily="2" charset="-128"/>
            </a:endParaRPr>
          </a:p>
          <a:p>
            <a:pPr>
              <a:lnSpc>
                <a:spcPct val="150000"/>
              </a:lnSpc>
              <a:spcAft>
                <a:spcPts val="600"/>
              </a:spcAft>
            </a:pPr>
            <a:r>
              <a:rPr lang="zh-CN" altLang="en-US" sz="2000" dirty="0">
                <a:latin typeface="Heiti SC Medium" pitchFamily="2" charset="-128"/>
                <a:ea typeface="Heiti SC Medium" pitchFamily="2" charset="-128"/>
              </a:rPr>
              <a:t> </a:t>
            </a:r>
            <a:r>
              <a:rPr lang="en-US" altLang="zh-CN" sz="2000" dirty="0">
                <a:latin typeface="Heiti SC Medium" pitchFamily="2" charset="-128"/>
                <a:ea typeface="Heiti SC Medium" pitchFamily="2" charset="-128"/>
              </a:rPr>
              <a:t>5</a:t>
            </a:r>
            <a:r>
              <a:rPr lang="zh-CN" altLang="en-US" sz="2000" dirty="0">
                <a:latin typeface="Heiti SC Medium" pitchFamily="2" charset="-128"/>
                <a:ea typeface="Heiti SC Medium" pitchFamily="2" charset="-128"/>
              </a:rPr>
              <a:t>）输出研究结果</a:t>
            </a:r>
            <a:endParaRPr kumimoji="1" lang="en-US" altLang="zh-CN" sz="2000" dirty="0">
              <a:latin typeface="Heiti SC Medium" pitchFamily="2" charset="-128"/>
              <a:ea typeface="Heiti SC Medium" pitchFamily="2" charset="-128"/>
            </a:endParaRPr>
          </a:p>
          <a:p>
            <a:pPr>
              <a:lnSpc>
                <a:spcPct val="150000"/>
              </a:lnSpc>
              <a:spcAft>
                <a:spcPts val="600"/>
              </a:spcAft>
            </a:pPr>
            <a:endParaRPr lang="zh-CN" altLang="zh-CN" sz="2800" dirty="0">
              <a:effectLst/>
              <a:latin typeface="Heiti SC Medium" pitchFamily="2" charset="-128"/>
              <a:ea typeface="Heiti SC Medium" pitchFamily="2" charset="-128"/>
              <a:cs typeface="Heiti SC Light" panose="02000500000000000000" pitchFamily="2"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282740" y="1198504"/>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背景</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82740" y="2090830"/>
            <a:ext cx="8933380" cy="1690399"/>
          </a:xfrm>
          <a:prstGeom prst="rect">
            <a:avLst/>
          </a:prstGeom>
        </p:spPr>
        <p:txBody>
          <a:bodyPr wrap="square">
            <a:spAutoFit/>
          </a:bodyPr>
          <a:lstStyle/>
          <a:p>
            <a:pPr>
              <a:lnSpc>
                <a:spcPct val="150000"/>
              </a:lnSpc>
            </a:pPr>
            <a:r>
              <a:rPr lang="zh-CN" altLang="zh-CN" sz="2400" dirty="0">
                <a:ea typeface="Source Han Sans CN" panose="020B0500000000000000" pitchFamily="34" charset="-128"/>
                <a:cs typeface="Times New Roman" panose="02020603050405020304" pitchFamily="18" charset="0"/>
              </a:rPr>
              <a:t>在用户体验越来越被中国互联网公司和设计师们重视的当下，用户研究也日渐凸显出它的重要性。用户研究在于通过一定方式对用户进行洞察，给出相关建议方案，从而帮助产品更好的设计。</a:t>
            </a:r>
            <a:r>
              <a:rPr lang="zh-CN" altLang="zh-CN" sz="2400" dirty="0"/>
              <a:t> </a:t>
            </a:r>
            <a:endParaRPr lang="zh-CN" alt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83047" y="940395"/>
            <a:ext cx="6915541" cy="523220"/>
          </a:xfrm>
          <a:prstGeom prst="rect">
            <a:avLst/>
          </a:prstGeom>
        </p:spPr>
        <p:txBody>
          <a:bodyPr wrap="square">
            <a:spAutoFit/>
          </a:bodyPr>
          <a:lstStyle/>
          <a:p>
            <a:r>
              <a:rPr lang="zh-CN" altLang="en-US" sz="2800" b="1" dirty="0"/>
              <a:t>思考：下图两个购物类</a:t>
            </a:r>
            <a:r>
              <a:rPr lang="en-US" altLang="zh-CN" sz="2800" b="1" dirty="0"/>
              <a:t>APP</a:t>
            </a:r>
            <a:r>
              <a:rPr lang="zh-CN" altLang="en-US" sz="2800" b="1" dirty="0"/>
              <a:t>有什么差异性？</a:t>
            </a:r>
            <a:endParaRPr kumimoji="1" lang="en-US" altLang="zh-CN" sz="2800" b="1" dirty="0"/>
          </a:p>
        </p:txBody>
      </p:sp>
      <p:pic>
        <p:nvPicPr>
          <p:cNvPr id="6" name="图片 5" descr="手机屏幕截图&#10;&#10;描述已自动生成"/>
          <p:cNvPicPr>
            <a:picLocks noChangeAspect="1"/>
          </p:cNvPicPr>
          <p:nvPr/>
        </p:nvPicPr>
        <p:blipFill rotWithShape="1">
          <a:blip r:embed="rId1"/>
          <a:srcRect l="23972" r="1135"/>
          <a:stretch>
            <a:fillRect/>
          </a:stretch>
        </p:blipFill>
        <p:spPr>
          <a:xfrm>
            <a:off x="1258927" y="2067703"/>
            <a:ext cx="4099883" cy="4105706"/>
          </a:xfrm>
          <a:prstGeom prst="rect">
            <a:avLst/>
          </a:prstGeom>
        </p:spPr>
      </p:pic>
      <p:pic>
        <p:nvPicPr>
          <p:cNvPr id="7" name="图片 6" descr="手机屏幕截图&#10;&#10;描述已自动生成"/>
          <p:cNvPicPr>
            <a:picLocks noChangeAspect="1"/>
          </p:cNvPicPr>
          <p:nvPr/>
        </p:nvPicPr>
        <p:blipFill rotWithShape="1">
          <a:blip r:embed="rId2"/>
          <a:srcRect l="4997" r="34812"/>
          <a:stretch>
            <a:fillRect/>
          </a:stretch>
        </p:blipFill>
        <p:spPr>
          <a:xfrm>
            <a:off x="5840818" y="2074954"/>
            <a:ext cx="4970510" cy="411112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426176" y="1143136"/>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用户研究</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p:cNvSpPr/>
          <p:nvPr/>
        </p:nvSpPr>
        <p:spPr>
          <a:xfrm>
            <a:off x="1426176" y="2063388"/>
            <a:ext cx="2669320" cy="461665"/>
          </a:xfrm>
          <a:prstGeom prst="rect">
            <a:avLst/>
          </a:prstGeom>
        </p:spPr>
        <p:txBody>
          <a:bodyPr wrap="none">
            <a:spAutoFit/>
          </a:bodyPr>
          <a:lstStyle/>
          <a:p>
            <a:pPr>
              <a:spcAft>
                <a:spcPts val="600"/>
              </a:spcAft>
            </a:pPr>
            <a:r>
              <a:rPr kumimoji="1" lang="en-US" altLang="zh-CN" sz="2400" b="1" dirty="0"/>
              <a:t>1.</a:t>
            </a:r>
            <a:r>
              <a:rPr kumimoji="1" lang="zh-CN" altLang="en-US" sz="2400" b="1" dirty="0"/>
              <a:t> 用户研究的概念</a:t>
            </a:r>
            <a:endParaRPr kumimoji="1" lang="en-US" altLang="zh-CN" sz="2400" b="1" dirty="0"/>
          </a:p>
        </p:txBody>
      </p:sp>
      <p:sp>
        <p:nvSpPr>
          <p:cNvPr id="8" name="文本框 7"/>
          <p:cNvSpPr txBox="1"/>
          <p:nvPr/>
        </p:nvSpPr>
        <p:spPr>
          <a:xfrm>
            <a:off x="1426176" y="2609513"/>
            <a:ext cx="2977097" cy="461665"/>
          </a:xfrm>
          <a:prstGeom prst="rect">
            <a:avLst/>
          </a:prstGeom>
          <a:noFill/>
        </p:spPr>
        <p:txBody>
          <a:bodyPr wrap="none" rtlCol="0">
            <a:spAutoFit/>
          </a:bodyPr>
          <a:lstStyle/>
          <a:p>
            <a:pPr>
              <a:spcAft>
                <a:spcPts val="600"/>
              </a:spcAft>
            </a:pPr>
            <a:r>
              <a:rPr kumimoji="1" lang="en-US" altLang="zh-CN" sz="2400" b="1" dirty="0"/>
              <a:t>2.</a:t>
            </a:r>
            <a:r>
              <a:rPr kumimoji="1" lang="zh-CN" altLang="en-US" sz="2400" b="1" dirty="0"/>
              <a:t> 用户研究的重要性</a:t>
            </a:r>
            <a:endParaRPr kumimoji="1" lang="en-US" altLang="zh-CN" sz="2400" b="1" dirty="0"/>
          </a:p>
        </p:txBody>
      </p:sp>
      <p:sp>
        <p:nvSpPr>
          <p:cNvPr id="9" name="文本框 8"/>
          <p:cNvSpPr txBox="1"/>
          <p:nvPr/>
        </p:nvSpPr>
        <p:spPr>
          <a:xfrm>
            <a:off x="1426176" y="3160695"/>
            <a:ext cx="2669320" cy="461665"/>
          </a:xfrm>
          <a:prstGeom prst="rect">
            <a:avLst/>
          </a:prstGeom>
          <a:noFill/>
        </p:spPr>
        <p:txBody>
          <a:bodyPr wrap="none" rtlCol="0">
            <a:spAutoFit/>
          </a:bodyPr>
          <a:lstStyle/>
          <a:p>
            <a:pPr>
              <a:spcAft>
                <a:spcPts val="600"/>
              </a:spcAft>
            </a:pPr>
            <a:r>
              <a:rPr kumimoji="1" lang="en-US" altLang="zh-CN" sz="2400" b="1" dirty="0"/>
              <a:t>3.</a:t>
            </a:r>
            <a:r>
              <a:rPr kumimoji="1" lang="zh-CN" altLang="en-US" sz="2400" b="1" dirty="0"/>
              <a:t> 用户研究的方法</a:t>
            </a:r>
            <a:endParaRPr kumimoji="1" lang="en-US" altLang="zh-CN" sz="2400" b="1" dirty="0"/>
          </a:p>
        </p:txBody>
      </p:sp>
      <p:sp>
        <p:nvSpPr>
          <p:cNvPr id="10" name="文本框 9"/>
          <p:cNvSpPr txBox="1"/>
          <p:nvPr/>
        </p:nvSpPr>
        <p:spPr>
          <a:xfrm>
            <a:off x="1426176" y="3711877"/>
            <a:ext cx="3284874" cy="461665"/>
          </a:xfrm>
          <a:prstGeom prst="rect">
            <a:avLst/>
          </a:prstGeom>
          <a:noFill/>
        </p:spPr>
        <p:txBody>
          <a:bodyPr wrap="none" rtlCol="0">
            <a:spAutoFit/>
          </a:bodyPr>
          <a:lstStyle/>
          <a:p>
            <a:pPr>
              <a:spcAft>
                <a:spcPts val="600"/>
              </a:spcAft>
            </a:pPr>
            <a:r>
              <a:rPr kumimoji="1" lang="en-US" altLang="zh-CN" sz="2400" b="1" dirty="0"/>
              <a:t>4.</a:t>
            </a:r>
            <a:r>
              <a:rPr kumimoji="1" lang="zh-CN" altLang="en-US" sz="2400" b="1" dirty="0"/>
              <a:t> 用户研究的工作流程</a:t>
            </a:r>
            <a:endParaRPr kumimoji="1" lang="en-US" altLang="zh-CN" sz="24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865953" y="1340113"/>
            <a:ext cx="3765921" cy="666994"/>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1.</a:t>
            </a:r>
            <a:r>
              <a:rPr kumimoji="1" lang="zh-CN" altLang="en-US" sz="3600" b="1" kern="1200" dirty="0">
                <a:solidFill>
                  <a:schemeClr val="tx1"/>
                </a:solidFill>
                <a:latin typeface="Heiti SC Medium" pitchFamily="2" charset="-128"/>
                <a:ea typeface="Heiti SC Medium" pitchFamily="2" charset="-128"/>
                <a:cs typeface="+mj-cs"/>
              </a:rPr>
              <a:t>用户研究的概念</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22" name="Rectangle 14"/>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16"/>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p:cNvSpPr/>
          <p:nvPr/>
        </p:nvSpPr>
        <p:spPr>
          <a:xfrm>
            <a:off x="808041" y="3565592"/>
            <a:ext cx="10509504" cy="1400426"/>
          </a:xfrm>
          <a:prstGeom prst="rect">
            <a:avLst/>
          </a:prstGeom>
        </p:spPr>
        <p:txBody>
          <a:bodyPr vert="horz" lIns="91440" tIns="45720" rIns="91440" bIns="45720" rtlCol="0">
            <a:normAutofit fontScale="92500" lnSpcReduction="10000"/>
          </a:bodyPr>
          <a:lstStyle/>
          <a:p>
            <a:pPr>
              <a:lnSpc>
                <a:spcPct val="150000"/>
              </a:lnSpc>
              <a:spcAft>
                <a:spcPts val="600"/>
              </a:spcAft>
            </a:pPr>
            <a:r>
              <a:rPr lang="zh-CN" altLang="en-US" sz="2200" b="1" dirty="0"/>
              <a:t>用户研究就是明确产品的目标用户群，了解目标用户的行为习惯、特征、消费习惯等，并通过对用户的使用场景、消费模式来验证产品是否符合实际需求，验证产品方案的可行性，通过对用户的研究帮助我们把产品打造的更符合用户的习惯和期望。</a:t>
            </a:r>
            <a:endParaRPr kumimoji="1" lang="en-US" altLang="zh-CN" sz="22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282740" y="1464473"/>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2.</a:t>
            </a:r>
            <a:r>
              <a:rPr kumimoji="1" lang="zh-CN" altLang="en-US" sz="3600" b="1" kern="1200" dirty="0">
                <a:solidFill>
                  <a:schemeClr val="tx1"/>
                </a:solidFill>
                <a:latin typeface="Heiti SC Medium" pitchFamily="2" charset="-128"/>
                <a:ea typeface="Heiti SC Medium" pitchFamily="2" charset="-128"/>
                <a:cs typeface="+mj-cs"/>
              </a:rPr>
              <a:t>用户研究的重要性</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82740" y="2356799"/>
            <a:ext cx="8933380" cy="1405000"/>
          </a:xfrm>
          <a:prstGeom prst="rect">
            <a:avLst/>
          </a:prstGeom>
        </p:spPr>
        <p:txBody>
          <a:bodyPr wrap="square">
            <a:spAutoFit/>
          </a:bodyPr>
          <a:lstStyle/>
          <a:p>
            <a:pPr>
              <a:lnSpc>
                <a:spcPct val="150000"/>
              </a:lnSpc>
              <a:spcAft>
                <a:spcPts val="600"/>
              </a:spcAft>
            </a:pPr>
            <a:r>
              <a:rPr lang="zh-CN" altLang="zh-CN" sz="2000" dirty="0">
                <a:latin typeface="Heiti SC Medium" pitchFamily="2" charset="-128"/>
                <a:ea typeface="Heiti SC Medium" pitchFamily="2" charset="-128"/>
              </a:rPr>
              <a:t>设计师常常会遇到的一种情况就是：设计是比较情感主观的东西，没办法量化表明自己的观点。用户研究就是一种很好的佐证手段。当设计不知从何下手时，正确的用户研究能告诉你用户需要的是什么。</a:t>
            </a:r>
            <a:endParaRPr lang="zh-CN" altLang="zh-CN" sz="2000" dirty="0">
              <a:latin typeface="Heiti SC Medium" pitchFamily="2" charset="-128"/>
              <a:ea typeface="Heiti SC Medium" pitchFamily="2"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5"/>
          <p:cNvSpPr/>
          <p:nvPr/>
        </p:nvSpPr>
        <p:spPr>
          <a:xfrm>
            <a:off x="3483907" y="1256428"/>
            <a:ext cx="5221181" cy="547878"/>
          </a:xfrm>
          <a:prstGeom prst="rect">
            <a:avLst/>
          </a:prstGeom>
        </p:spPr>
        <p:txBody>
          <a:bodyPr vert="horz" lIns="91440" tIns="45720" rIns="91440" bIns="45720" rtlCol="0" anchor="ctr">
            <a:normAutofit/>
          </a:bodyPr>
          <a:lstStyle/>
          <a:p>
            <a:pPr>
              <a:lnSpc>
                <a:spcPct val="90000"/>
              </a:lnSpc>
              <a:spcBef>
                <a:spcPct val="0"/>
              </a:spcBef>
              <a:spcAft>
                <a:spcPts val="600"/>
              </a:spcAft>
            </a:pPr>
            <a:r>
              <a:rPr lang="zh-CN" altLang="en-US" sz="2900" b="1" kern="1200" dirty="0">
                <a:solidFill>
                  <a:schemeClr val="tx1"/>
                </a:solidFill>
                <a:latin typeface="Heiti SC Medium" pitchFamily="2" charset="-128"/>
                <a:ea typeface="Heiti SC Medium" pitchFamily="2" charset="-128"/>
                <a:cs typeface="+mj-cs"/>
              </a:rPr>
              <a:t>用户研究主要应用于两个方面：</a:t>
            </a:r>
            <a:endParaRPr lang="en-US" altLang="zh-CN" sz="2900" b="1" kern="1200" dirty="0">
              <a:solidFill>
                <a:schemeClr val="tx1"/>
              </a:solidFill>
              <a:latin typeface="Heiti SC Medium" pitchFamily="2" charset="-128"/>
              <a:ea typeface="Heiti SC Medium" pitchFamily="2" charset="-128"/>
              <a:cs typeface="+mj-cs"/>
            </a:endParaRPr>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8" name="图片 7" descr="手机屏幕的截图&#10;&#10;描述已自动生成"/>
          <p:cNvPicPr>
            <a:picLocks noChangeAspect="1"/>
          </p:cNvPicPr>
          <p:nvPr/>
        </p:nvPicPr>
        <p:blipFill>
          <a:blip r:embed="rId1"/>
          <a:stretch>
            <a:fillRect/>
          </a:stretch>
        </p:blipFill>
        <p:spPr>
          <a:xfrm>
            <a:off x="3012382" y="2717074"/>
            <a:ext cx="6164229" cy="233662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494937" y="1024945"/>
            <a:ext cx="9202126" cy="4808110"/>
          </a:xfrm>
          <a:prstGeom prst="rect">
            <a:avLst/>
          </a:prstGeom>
        </p:spPr>
      </p:pic>
    </p:spTree>
  </p:cSld>
  <p:clrMapOvr>
    <a:masterClrMapping/>
  </p:clrMapOvr>
</p:sld>
</file>

<file path=ppt/tags/tag1.xml><?xml version="1.0" encoding="utf-8"?>
<p:tagLst xmlns:p="http://schemas.openxmlformats.org/presentationml/2006/main">
  <p:tag name="COMMONDATA" val="eyJoZGlkIjoiODRlMmRjNTZkZDU5NTVhMzJkODE2MTdkOGNkM2NiNz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1459</Words>
  <Application>WPS 演示</Application>
  <PresentationFormat>宽屏</PresentationFormat>
  <Paragraphs>134</Paragraphs>
  <Slides>26</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vt:lpstr>
      <vt:lpstr>宋体</vt:lpstr>
      <vt:lpstr>Wingdings</vt:lpstr>
      <vt:lpstr>Calibri</vt:lpstr>
      <vt:lpstr>Heiti SC Medium</vt:lpstr>
      <vt:lpstr>Source Han Sans CN</vt:lpstr>
      <vt:lpstr>Times New Roman</vt:lpstr>
      <vt:lpstr>等线</vt:lpstr>
      <vt:lpstr>等线 Light</vt:lpstr>
      <vt:lpstr>微软雅黑</vt:lpstr>
      <vt:lpstr>Arial Unicode MS</vt:lpstr>
      <vt:lpstr>Heiti SC Light</vt:lpstr>
      <vt:lpstr>Yu Gothic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Aj687</dc:creator>
  <cp:lastModifiedBy> lweY</cp:lastModifiedBy>
  <cp:revision>15</cp:revision>
  <dcterms:created xsi:type="dcterms:W3CDTF">2019-11-27T08:32:00Z</dcterms:created>
  <dcterms:modified xsi:type="dcterms:W3CDTF">2022-09-07T07:45:05Z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B2904A20952341AB87F4BA100DA8D478</vt:lpwstr>
  </property>
  <property fmtid="{D5CDD505-2E9C-101B-9397-08002B2CF9AE}" pid="3" name="KSOProductBuildVer">
    <vt:lpwstr>2052-11.1.0.12313</vt:lpwstr>
  </property>
</Properties>
</file>