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8" r:id="rId13"/>
    <p:sldId id="306" r:id="rId14"/>
    <p:sldId id="308" r:id="rId15"/>
    <p:sldId id="310" r:id="rId16"/>
    <p:sldId id="282" r:id="rId17"/>
    <p:sldId id="284" r:id="rId18"/>
    <p:sldId id="287" r:id="rId19"/>
    <p:sldId id="276" r:id="rId20"/>
    <p:sldId id="277" r:id="rId21"/>
    <p:sldId id="278" r:id="rId22"/>
  </p:sldIdLst>
  <p:sldSz cx="12192000" cy="6858000"/>
  <p:notesSz cx="7103745" cy="10234295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8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4279299" y="1657139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265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海报体W12(P)" panose="040B0C00000000000000" charset="-122"/>
                <a:ea typeface="华康海报体W12(P)" panose="040B0C00000000000000" charset="-122"/>
                <a:cs typeface="华康娃娃体W5" panose="040B0509000000000000" charset="-122"/>
              </a:rPr>
              <a:t>控件的类型</a:t>
            </a:r>
            <a:endParaRPr lang="zh-CN" altLang="en-US" sz="4265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海报体W12(P)" panose="040B0C00000000000000" charset="-122"/>
              <a:ea typeface="华康海报体W12(P)" panose="040B0C00000000000000" charset="-122"/>
              <a:cs typeface="华康娃娃体W5" panose="040B0509000000000000" charset="-122"/>
            </a:endParaRPr>
          </a:p>
        </p:txBody>
      </p:sp>
      <p:grpSp>
        <p:nvGrpSpPr>
          <p:cNvPr id="4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4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82" name="Shape 539"/>
          <p:cNvSpPr/>
          <p:nvPr/>
        </p:nvSpPr>
        <p:spPr bwMode="auto">
          <a:xfrm>
            <a:off x="2070848" y="3104931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4" name="Shape 544"/>
          <p:cNvSpPr/>
          <p:nvPr/>
        </p:nvSpPr>
        <p:spPr bwMode="auto">
          <a:xfrm>
            <a:off x="4296523" y="3103343"/>
            <a:ext cx="2528888" cy="1276351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5" name="Shape 549"/>
          <p:cNvSpPr/>
          <p:nvPr/>
        </p:nvSpPr>
        <p:spPr bwMode="auto">
          <a:xfrm>
            <a:off x="6526961" y="3103343"/>
            <a:ext cx="2527300" cy="1276351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8448" y="3588312"/>
            <a:ext cx="1916430" cy="4603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</a:t>
            </a:r>
            <a:r>
              <a:rPr lang="en-US" altLang="zh-CN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.</a:t>
            </a:r>
            <a:r>
              <a:rPr lang="zh-CN" altLang="en-US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提示类控件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90357" y="3578787"/>
            <a:ext cx="1916430" cy="4603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分段式控件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860359" y="3424765"/>
            <a:ext cx="1916430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</a:t>
            </a:r>
            <a:r>
              <a:rPr lang="en-US" altLang="zh-CN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.</a:t>
            </a:r>
            <a:r>
              <a:rPr lang="zh-CN" altLang="en-US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操作类控件</a:t>
            </a:r>
            <a:endParaRPr lang="zh-CN" altLang="en-US" sz="24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30499" y="320015"/>
            <a:ext cx="7587283" cy="738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zh-CN" altLang="zh-CN" sz="4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  <a:cs typeface="华康海报体W12(P)" panose="040B0C00000000000000" charset="-122"/>
              </a:rPr>
              <a:t>特殊的组件</a:t>
            </a:r>
            <a:r>
              <a:rPr lang="en-US" altLang="zh-CN" sz="4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  <a:cs typeface="华康海报体W12(P)" panose="040B0C00000000000000" charset="-122"/>
              </a:rPr>
              <a:t>——</a:t>
            </a:r>
            <a:r>
              <a:rPr lang="zh-CN" altLang="en-US" sz="4800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  <a:cs typeface="华康海报体W12(P)" panose="040B0C00000000000000" charset="-122"/>
              </a:rPr>
              <a:t>控制类组件</a:t>
            </a:r>
            <a:endParaRPr lang="zh-CN" altLang="en-US" sz="4800" b="1" dirty="0">
              <a:solidFill>
                <a:srgbClr val="31486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9" name="文本框 4"/>
          <p:cNvSpPr txBox="1">
            <a:spLocks noChangeArrowheads="1"/>
          </p:cNvSpPr>
          <p:nvPr/>
        </p:nvSpPr>
        <p:spPr bwMode="auto">
          <a:xfrm>
            <a:off x="1813560" y="4632960"/>
            <a:ext cx="8564880" cy="119888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手机应用程序的界面是由许多个组件与控件共同构成，控件是界面中最小的单元，控件控制着界面跳转和交互事件。</a:t>
            </a:r>
            <a:endParaRPr lang="zh-CN" altLang="en-US" sz="24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/>
      <p:bldP spid="84" grpId="0" bldLvl="0" animBg="1"/>
      <p:bldP spid="85" grpId="0" bldLvl="0" animBg="1"/>
      <p:bldP spid="32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5" name="文本框 1"/>
          <p:cNvSpPr txBox="1"/>
          <p:nvPr/>
        </p:nvSpPr>
        <p:spPr>
          <a:xfrm>
            <a:off x="3840587" y="235161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ClrTx/>
            </a:pPr>
            <a:r>
              <a:rPr lang="zh-CN" altLang="en-US" sz="28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四、不同类型组件视觉设计</a:t>
            </a:r>
            <a:endParaRPr lang="zh-CN" altLang="en-US" sz="28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0"/>
            <a:ext cx="66579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0"/>
            <a:ext cx="78692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28600"/>
            <a:ext cx="9144000" cy="638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9170" y="81915"/>
            <a:ext cx="8794750" cy="5862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0460" y="674053"/>
            <a:ext cx="7815263" cy="551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97915"/>
            <a:ext cx="9144000" cy="554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7"/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8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9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56625" y="0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0673" y="3313667"/>
            <a:ext cx="2361503" cy="10147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kumimoji="1" lang="zh-CN" altLang="zh-CN" sz="6000" dirty="0"/>
              <a:t>总结：</a:t>
            </a:r>
            <a:endParaRPr kumimoji="1" lang="zh-CN" altLang="en-US" sz="6000" dirty="0"/>
          </a:p>
        </p:txBody>
      </p:sp>
      <p:sp>
        <p:nvSpPr>
          <p:cNvPr id="3" name="文本框 2"/>
          <p:cNvSpPr txBox="1"/>
          <p:nvPr/>
        </p:nvSpPr>
        <p:spPr>
          <a:xfrm>
            <a:off x="3889375" y="3314065"/>
            <a:ext cx="7828915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zh-CN" sz="2400" dirty="0"/>
              <a:t>设计组件意义是方便我们在设计中，提高工作效率以及减少重复劳动。关于两大平台的通用组件的设计，我们需要在遵守手机界面系统设计规范的前提下，发散思维，开展视觉设计。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  <p:bldP spid="12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  <p:bldP spid="12" grpId="0" bldLvl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7"/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8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9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56625" y="0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0673" y="3313667"/>
            <a:ext cx="2361503" cy="10147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kumimoji="1" lang="zh-CN" altLang="en-US" sz="6000" dirty="0"/>
              <a:t>作业</a:t>
            </a:r>
            <a:r>
              <a:rPr kumimoji="1" lang="zh-CN" altLang="zh-CN" sz="6000" dirty="0"/>
              <a:t>：</a:t>
            </a:r>
            <a:endParaRPr kumimoji="1" lang="zh-CN" altLang="en-US" sz="6000" dirty="0"/>
          </a:p>
        </p:txBody>
      </p:sp>
      <p:sp>
        <p:nvSpPr>
          <p:cNvPr id="3" name="文本框 2"/>
          <p:cNvSpPr txBox="1"/>
          <p:nvPr/>
        </p:nvSpPr>
        <p:spPr>
          <a:xfrm>
            <a:off x="3922084" y="4248043"/>
            <a:ext cx="7163885" cy="11988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kumimoji="1" lang="en-US" altLang="zh-CN" sz="2400" dirty="0"/>
              <a:t>1.</a:t>
            </a:r>
            <a:r>
              <a:rPr kumimoji="1" lang="zh-CN" altLang="en-US" sz="2400" dirty="0"/>
              <a:t>课后欣赏相关组件设计</a:t>
            </a:r>
            <a:endParaRPr kumimoji="1" lang="zh-CN" altLang="en-US" sz="2400" dirty="0"/>
          </a:p>
          <a:p>
            <a:r>
              <a:rPr kumimoji="1" lang="zh-CN" altLang="en-US" sz="2400" dirty="0"/>
              <a:t>2</a:t>
            </a:r>
            <a:r>
              <a:rPr kumimoji="1" lang="en-US" altLang="zh-CN" sz="2400" dirty="0"/>
              <a:t>.</a:t>
            </a:r>
            <a:r>
              <a:rPr kumimoji="1" lang="zh-CN" altLang="en-US" sz="2400" dirty="0"/>
              <a:t>利用</a:t>
            </a:r>
            <a:r>
              <a:rPr kumimoji="1" lang="en-US" altLang="zh-CN" sz="2400" dirty="0"/>
              <a:t>PS</a:t>
            </a:r>
            <a:r>
              <a:rPr kumimoji="1" lang="zh-CN" altLang="en-US" sz="2400" dirty="0"/>
              <a:t>软件设计手机操作系统中的任一组件（状态栏、导航栏、标签栏、内容视图及控件等）</a:t>
            </a:r>
            <a:endParaRPr kumimoji="1"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  <p:bldP spid="12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bldLvl="0" animBg="1"/>
          <p:bldP spid="12" grpId="0" bldLvl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986996" y="2324919"/>
            <a:ext cx="5922815" cy="1116965"/>
          </a:xfrm>
          <a:prstGeom prst="rect">
            <a:avLst/>
          </a:prstGeom>
          <a:solidFill>
            <a:srgbClr val="3148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6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谢谢！</a:t>
            </a:r>
            <a:endParaRPr lang="zh-CN" altLang="en-US" sz="666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4489688" y="918493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35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海报体W12(P)" panose="040B0C00000000000000" charset="-122"/>
                <a:ea typeface="华康海报体W12(P)" panose="040B0C00000000000000" charset="-122"/>
                <a:cs typeface="华康娃娃体W5" panose="040B0509000000000000" charset="-122"/>
              </a:rPr>
              <a:t>控件的类型</a:t>
            </a:r>
            <a:endParaRPr lang="zh-CN" altLang="en-US" sz="3735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海报体W12(P)" panose="040B0C00000000000000" charset="-122"/>
              <a:ea typeface="华康海报体W12(P)" panose="040B0C00000000000000" charset="-122"/>
              <a:cs typeface="华康娃娃体W5" panose="040B0509000000000000" charset="-122"/>
            </a:endParaRPr>
          </a:p>
        </p:txBody>
      </p:sp>
      <p:grpSp>
        <p:nvGrpSpPr>
          <p:cNvPr id="4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4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82" name="Shape 539"/>
          <p:cNvSpPr/>
          <p:nvPr/>
        </p:nvSpPr>
        <p:spPr bwMode="auto">
          <a:xfrm>
            <a:off x="320553" y="2258219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8153" y="2741600"/>
            <a:ext cx="1916430" cy="4603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</a:t>
            </a:r>
            <a:r>
              <a:rPr lang="en-US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提示类控件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300" y="3762436"/>
            <a:ext cx="2653616" cy="206629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</a:t>
            </a: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模态弹框</a:t>
            </a:r>
            <a:r>
              <a:rPr lang="en-US" altLang="zh-CN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——</a:t>
            </a: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强制交互</a:t>
            </a:r>
            <a:endParaRPr lang="zh-CN" altLang="en-US" sz="2135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2.</a:t>
            </a: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非模态弹框</a:t>
            </a:r>
            <a:r>
              <a:rPr lang="en-US" altLang="zh-CN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——</a:t>
            </a: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不强制交互</a:t>
            </a:r>
            <a:endParaRPr lang="zh-CN" altLang="en-US" sz="2135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8665383">
            <a:off x="10628409" y="4772247"/>
            <a:ext cx="1048211" cy="903629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" name="等腰三角形 19"/>
          <p:cNvSpPr/>
          <p:nvPr/>
        </p:nvSpPr>
        <p:spPr>
          <a:xfrm rot="961450">
            <a:off x="11428651" y="6260833"/>
            <a:ext cx="571895" cy="493013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9405" y="1577475"/>
            <a:ext cx="5526233" cy="36880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非模态弹框</a:t>
            </a:r>
            <a:endParaRPr lang="zh-CN" altLang="en-US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用户在进行操作时，需要一些反馈，以告知用户当前的操作结果。</a:t>
            </a:r>
            <a:endParaRPr lang="zh-CN" altLang="en-US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特点</a:t>
            </a:r>
            <a:endParaRPr lang="zh-CN" altLang="en-US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</a:t>
            </a: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非强制性交互  </a:t>
            </a: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2.</a:t>
            </a: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自动消失  </a:t>
            </a: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信息提示</a:t>
            </a:r>
            <a:endParaRPr lang="zh-CN" altLang="en-US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非模态弹框的类型：</a:t>
            </a:r>
            <a:endParaRPr lang="zh-CN" altLang="en-US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Android</a:t>
            </a:r>
            <a:endParaRPr lang="en-US" altLang="zh-CN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1.toast</a:t>
            </a: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（无交互）</a:t>
            </a: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2.snackbar</a:t>
            </a: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（可交互）</a:t>
            </a:r>
            <a:endParaRPr lang="zh-CN" altLang="en-US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 dirty="0" err="1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ios</a:t>
            </a:r>
            <a:endParaRPr lang="en-US" altLang="zh-CN" b="1" dirty="0" err="1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(HUD</a:t>
            </a:r>
            <a:r>
              <a:rPr lang="zh-CN" altLang="en-US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，透明指示层，如音量提示</a:t>
            </a:r>
            <a:r>
              <a:rPr lang="en-US" altLang="zh-CN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)</a:t>
            </a:r>
            <a:endParaRPr lang="en-US" altLang="zh-CN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18" name="图片 2" descr="toast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53" y="5610820"/>
            <a:ext cx="2219408" cy="101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3" descr="toas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217" y="5609913"/>
            <a:ext cx="1725373" cy="982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" descr="Screenshot_2018-11-17-09-50-52-773_com.sina.weib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14"/>
          <a:stretch>
            <a:fillRect/>
          </a:stretch>
        </p:blipFill>
        <p:spPr bwMode="auto">
          <a:xfrm>
            <a:off x="7619315" y="5492577"/>
            <a:ext cx="4046231" cy="1099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3" descr="Screenshot_2018-11-17-09-57-22-975_com.miui.vide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6" b="27167"/>
          <a:stretch>
            <a:fillRect/>
          </a:stretch>
        </p:blipFill>
        <p:spPr bwMode="auto">
          <a:xfrm>
            <a:off x="8852835" y="2262285"/>
            <a:ext cx="2834932" cy="3113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toast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509" y="3639824"/>
            <a:ext cx="3148683" cy="1384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3" descr="toas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952" y="3629665"/>
            <a:ext cx="2482233" cy="1413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2" descr="Screenshot_2018-11-17-09-50-52-773_com.sina.weib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14"/>
          <a:stretch>
            <a:fillRect/>
          </a:stretch>
        </p:blipFill>
        <p:spPr bwMode="auto">
          <a:xfrm>
            <a:off x="2428375" y="1966993"/>
            <a:ext cx="5869320" cy="1595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4543875" y="929500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娃娃体W5" panose="040B0509000000000000" charset="-122"/>
                <a:ea typeface="华康娃娃体W5" panose="040B0509000000000000" charset="-122"/>
                <a:cs typeface="华康娃娃体W5" panose="040B0509000000000000" charset="-122"/>
              </a:rPr>
              <a:t>控件的类型</a:t>
            </a:r>
            <a:endParaRPr lang="zh-CN" altLang="en-US" sz="3600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娃娃体W5" panose="040B0509000000000000" charset="-122"/>
              <a:ea typeface="华康娃娃体W5" panose="040B0509000000000000" charset="-122"/>
              <a:cs typeface="华康娃娃体W5" panose="040B0509000000000000" charset="-122"/>
            </a:endParaRPr>
          </a:p>
        </p:txBody>
      </p:sp>
      <p:grpSp>
        <p:nvGrpSpPr>
          <p:cNvPr id="4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4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82" name="Shape 539"/>
          <p:cNvSpPr/>
          <p:nvPr/>
        </p:nvSpPr>
        <p:spPr bwMode="auto">
          <a:xfrm>
            <a:off x="320553" y="2258219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8153" y="2741600"/>
            <a:ext cx="1916430" cy="4603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</a:t>
            </a:r>
            <a:r>
              <a:rPr lang="en-US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提示类控件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18665383">
            <a:off x="10628409" y="4772247"/>
            <a:ext cx="1048211" cy="903629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" name="等腰三角形 19"/>
          <p:cNvSpPr/>
          <p:nvPr/>
        </p:nvSpPr>
        <p:spPr>
          <a:xfrm rot="961450">
            <a:off x="11428651" y="6260833"/>
            <a:ext cx="571895" cy="493013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1343" y="1958809"/>
            <a:ext cx="7112121" cy="16903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非模态弹框的设计</a:t>
            </a:r>
            <a:endParaRPr lang="en-US" altLang="zh-CN" sz="2400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非模态弹框可以从图形、辅助文字、以及色彩上进行设计。</a:t>
            </a:r>
            <a:endParaRPr lang="zh-CN" altLang="en-US" sz="24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1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rot="16200000">
            <a:off x="3610487" y="-2028557"/>
            <a:ext cx="4925691" cy="11475591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33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1" name="图片 16" descr="Screenshot_2018-09-07-08-40-42-768_com.lbe.securi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" t="65913"/>
          <a:stretch>
            <a:fillRect/>
          </a:stretch>
        </p:blipFill>
        <p:spPr bwMode="auto">
          <a:xfrm>
            <a:off x="2759228" y="4309427"/>
            <a:ext cx="1844675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11" descr="Screenshot_2018-09-07-08-15-41-244_com.suning.mo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" t="41805" r="4944" b="39647"/>
          <a:stretch>
            <a:fillRect/>
          </a:stretch>
        </p:blipFill>
        <p:spPr bwMode="auto">
          <a:xfrm>
            <a:off x="2750867" y="3348731"/>
            <a:ext cx="1777697" cy="73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7" descr="Screenshot_2018-09-07-14-05-13-506_com.netease.c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1" t="33697" r="7348" b="30524"/>
          <a:stretch>
            <a:fillRect/>
          </a:stretch>
        </p:blipFill>
        <p:spPr bwMode="auto">
          <a:xfrm>
            <a:off x="2808932" y="1825260"/>
            <a:ext cx="1682332" cy="1315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文本框 4"/>
          <p:cNvSpPr txBox="1">
            <a:spLocks noChangeArrowheads="1"/>
          </p:cNvSpPr>
          <p:nvPr/>
        </p:nvSpPr>
        <p:spPr bwMode="auto">
          <a:xfrm>
            <a:off x="4894239" y="1895079"/>
            <a:ext cx="3232151" cy="48926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4</a:t>
            </a:r>
            <a:r>
              <a:rPr lang="en-US" altLang="zh-CN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.</a:t>
            </a:r>
            <a:r>
              <a:rPr lang="zh-CN" altLang="en-US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信息输入</a:t>
            </a:r>
            <a:r>
              <a:rPr lang="zh-CN" altLang="en-US" sz="24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→</a:t>
            </a:r>
            <a:endParaRPr lang="zh-CN" altLang="en-US" sz="24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40404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zh-CN" altLang="en-US" sz="2400" dirty="0"/>
          </a:p>
        </p:txBody>
      </p:sp>
      <p:pic>
        <p:nvPicPr>
          <p:cNvPr id="29" name="图片 19" descr="Screenshot_2018-09-07-09-39-32-451_com.sankuai.m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" t="21284" r="159" b="30682"/>
          <a:stretch>
            <a:fillRect/>
          </a:stretch>
        </p:blipFill>
        <p:spPr bwMode="auto">
          <a:xfrm>
            <a:off x="6885733" y="3033731"/>
            <a:ext cx="1665941" cy="161348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矩形 30"/>
          <p:cNvSpPr/>
          <p:nvPr/>
        </p:nvSpPr>
        <p:spPr>
          <a:xfrm>
            <a:off x="1034579" y="2037215"/>
            <a:ext cx="5693833" cy="286131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</a:t>
            </a:r>
            <a:r>
              <a:rPr lang="zh-CN" altLang="en-US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系统提示→</a:t>
            </a:r>
            <a:endParaRPr lang="zh-CN" altLang="en-US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2.</a:t>
            </a:r>
            <a:r>
              <a:rPr lang="zh-CN" altLang="en-US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操作反馈→</a:t>
            </a:r>
            <a:endParaRPr lang="en-US" altLang="zh-CN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用户引导→</a:t>
            </a:r>
            <a:endParaRPr lang="zh-CN" altLang="en-US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32" name="图片 23" descr="Screenshot_2018-09-07-09-49-48-037_com.suning.mo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" t="43059"/>
          <a:stretch>
            <a:fillRect/>
          </a:stretch>
        </p:blipFill>
        <p:spPr bwMode="auto">
          <a:xfrm>
            <a:off x="8707339" y="1685828"/>
            <a:ext cx="1148636" cy="130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图片 12" descr="Screenshot_2018-09-07-08-18-00-487_com.fido.as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3" t="31149" r="6625" b="35699"/>
          <a:stretch>
            <a:fillRect/>
          </a:stretch>
        </p:blipFill>
        <p:spPr bwMode="auto">
          <a:xfrm>
            <a:off x="6900708" y="1697135"/>
            <a:ext cx="1703388" cy="129857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4993823" y="3346601"/>
            <a:ext cx="19583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</a:rPr>
              <a:t>5.</a:t>
            </a:r>
            <a:r>
              <a:rPr lang="zh-CN" altLang="en-US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</a:rPr>
              <a:t>广告通知</a:t>
            </a:r>
            <a:r>
              <a:rPr lang="zh-CN" altLang="en-US" sz="2000" b="1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→</a:t>
            </a:r>
            <a:endParaRPr lang="zh-CN" altLang="en-US" sz="2000" b="1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endParaRPr lang="zh-CN" altLang="en-US" sz="2000" b="1" dirty="0"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1304" y="793965"/>
            <a:ext cx="9528792" cy="36677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314865"/>
                </a:solidFill>
                <a:latin typeface="华康海报体W12(P)" panose="040B0C00000000000000" charset="-122"/>
                <a:ea typeface="华康海报体W12(P)" panose="040B0C00000000000000" charset="-122"/>
                <a:cs typeface="幼圆" panose="02010509060101010101" charset="-122"/>
              </a:rPr>
              <a:t>模态弹框</a:t>
            </a:r>
            <a:endParaRPr lang="zh-CN" altLang="en-US" sz="3200" b="1" dirty="0">
              <a:solidFill>
                <a:srgbClr val="314865"/>
              </a:solidFill>
              <a:latin typeface="华康海报体W12(P)" panose="040B0C00000000000000" charset="-122"/>
              <a:ea typeface="华康海报体W12(P)" panose="040B0C00000000000000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视觉构成</a:t>
            </a:r>
            <a:r>
              <a:rPr lang="zh-CN" altLang="en-US" sz="3735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：</a:t>
            </a:r>
            <a:endParaRPr lang="zh-CN" altLang="en-US" sz="2400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标题、描述信息（可选择）、输入文本（可选择）、按钮、背景（遮罩）</a:t>
            </a:r>
            <a:endParaRPr lang="zh-CN" altLang="en-US" sz="2135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视觉特点：</a:t>
            </a:r>
            <a:endParaRPr lang="zh-CN" altLang="en-US" sz="2135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1.向用户反馈当前应用或移动设备状态相关的重要信息，并请求用户操作反馈</a:t>
            </a:r>
            <a:endParaRPr lang="zh-CN" altLang="en-US" sz="2135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35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2.强化视觉焦点，弱化背景，使用户视觉聚焦于弹框内容上。</a:t>
            </a:r>
            <a:endParaRPr lang="zh-CN" altLang="en-US" sz="2135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grpSp>
        <p:nvGrpSpPr>
          <p:cNvPr id="1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1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1044719" y="0"/>
            <a:ext cx="1160595" cy="5517632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33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4874224" y="823179"/>
            <a:ext cx="1160595" cy="10909047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33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8" name="等腰三角形 17"/>
          <p:cNvSpPr/>
          <p:nvPr/>
        </p:nvSpPr>
        <p:spPr>
          <a:xfrm rot="18665383">
            <a:off x="10628409" y="4772247"/>
            <a:ext cx="1048211" cy="903629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9" name="等腰三角形 18"/>
          <p:cNvSpPr/>
          <p:nvPr/>
        </p:nvSpPr>
        <p:spPr>
          <a:xfrm rot="961450">
            <a:off x="11428651" y="6260833"/>
            <a:ext cx="571895" cy="493013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4543875" y="929500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265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海报体W12(P)" panose="040B0C00000000000000" charset="-122"/>
                <a:ea typeface="华康海报体W12(P)" panose="040B0C00000000000000" charset="-122"/>
                <a:cs typeface="华康娃娃体W5" panose="040B0509000000000000" charset="-122"/>
              </a:rPr>
              <a:t>控件的类型</a:t>
            </a:r>
            <a:endParaRPr lang="zh-CN" altLang="en-US" sz="4265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海报体W12(P)" panose="040B0C00000000000000" charset="-122"/>
              <a:ea typeface="华康海报体W12(P)" panose="040B0C00000000000000" charset="-122"/>
              <a:cs typeface="华康娃娃体W5" panose="040B0509000000000000" charset="-122"/>
            </a:endParaRPr>
          </a:p>
        </p:txBody>
      </p:sp>
      <p:grpSp>
        <p:nvGrpSpPr>
          <p:cNvPr id="4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4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82" name="Shape 539"/>
          <p:cNvSpPr/>
          <p:nvPr/>
        </p:nvSpPr>
        <p:spPr bwMode="auto">
          <a:xfrm>
            <a:off x="1459705" y="2258219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60632" y="2578053"/>
            <a:ext cx="1916430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</a:t>
            </a:r>
            <a:r>
              <a:rPr lang="en-US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.</a:t>
            </a:r>
            <a:r>
              <a:rPr lang="zh-CN" altLang="en-US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操作类控件</a:t>
            </a:r>
            <a:endParaRPr lang="zh-CN" altLang="en-US" sz="2400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5" name="内容占位符 2"/>
          <p:cNvSpPr>
            <a:spLocks noGrp="1" noChangeArrowheads="1"/>
          </p:cNvSpPr>
          <p:nvPr/>
        </p:nvSpPr>
        <p:spPr>
          <a:xfrm>
            <a:off x="4208780" y="1589193"/>
            <a:ext cx="4966547" cy="4809913"/>
          </a:xfrm>
          <a:solidFill>
            <a:srgbClr val="FF99CC"/>
          </a:solidFill>
        </p:spPr>
        <p:txBody>
          <a:bodyPr lIns="91440" tIns="45720" rIns="91440" bIns="4572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按钮</a:t>
            </a:r>
            <a:endParaRPr lang="zh-CN" altLang="en-US" sz="2000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按钮是手机界面中最多的控件，这是因为手机显示界面小，功能多，单个界面显示信息数量有限，信息布局以纵向的方式设计的，所以多个界面之间的跳转都是通过</a:t>
            </a:r>
            <a:r>
              <a:rPr lang="zh-CN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按钮</a:t>
            </a:r>
            <a:r>
              <a:rPr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点击的方式来实现。</a:t>
            </a:r>
            <a:endParaRPr lang="en-US" altLang="zh-CN" sz="20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手机端按钮的状态</a:t>
            </a:r>
            <a:endParaRPr lang="zh-CN" altLang="en-US" sz="20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禁用</a:t>
            </a:r>
            <a:r>
              <a:rPr lang="en-US" altLang="zh-CN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/   </a:t>
            </a:r>
            <a:r>
              <a:rPr lang="zh-CN" altLang="en-US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普通  </a:t>
            </a:r>
            <a:r>
              <a:rPr lang="en-US" altLang="zh-CN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/   </a:t>
            </a:r>
            <a:r>
              <a:rPr lang="zh-CN" altLang="en-US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点击</a:t>
            </a:r>
            <a:endParaRPr lang="zh-CN" altLang="en-US" sz="20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色彩在按钮中具有引导作用</a:t>
            </a:r>
            <a:endParaRPr lang="zh-CN" altLang="en-US" sz="20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sz="20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  <a:sym typeface="+mn-ea"/>
            </a:endParaRPr>
          </a:p>
        </p:txBody>
      </p:sp>
      <p:pic>
        <p:nvPicPr>
          <p:cNvPr id="5" name="图片 4" descr="未标题-1.jp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093" y="2072640"/>
            <a:ext cx="3007360" cy="3343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4565888" y="929500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35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海报体W12(P)" panose="040B0C00000000000000" charset="-122"/>
                <a:ea typeface="华康海报体W12(P)" panose="040B0C00000000000000" charset="-122"/>
                <a:cs typeface="华康娃娃体W5" panose="040B0509000000000000" charset="-122"/>
              </a:rPr>
              <a:t>控件的类型</a:t>
            </a:r>
            <a:endParaRPr lang="zh-CN" altLang="en-US" sz="3735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海报体W12(P)" panose="040B0C00000000000000" charset="-122"/>
              <a:ea typeface="华康海报体W12(P)" panose="040B0C00000000000000" charset="-122"/>
              <a:cs typeface="华康娃娃体W5" panose="040B0509000000000000" charset="-122"/>
            </a:endParaRPr>
          </a:p>
        </p:txBody>
      </p:sp>
      <p:grpSp>
        <p:nvGrpSpPr>
          <p:cNvPr id="4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4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2" name="Shape 549"/>
          <p:cNvSpPr/>
          <p:nvPr/>
        </p:nvSpPr>
        <p:spPr bwMode="auto">
          <a:xfrm>
            <a:off x="1656143" y="2256631"/>
            <a:ext cx="2527300" cy="1276351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00940" y="2578055"/>
            <a:ext cx="1916430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分段式控件</a:t>
            </a:r>
            <a:endParaRPr lang="zh-CN" altLang="en-US" sz="2400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25604" name="图片 2" descr="Screenshot_2018-10-29-10-06-17-060_com.netease.cl"/>
          <p:cNvPicPr>
            <a:picLocks noChangeAspect="1"/>
          </p:cNvPicPr>
          <p:nvPr/>
        </p:nvPicPr>
        <p:blipFill>
          <a:blip r:embed="rId1"/>
          <a:srcRect b="65285"/>
          <a:stretch>
            <a:fillRect/>
          </a:stretch>
        </p:blipFill>
        <p:spPr>
          <a:xfrm>
            <a:off x="4737947" y="3937000"/>
            <a:ext cx="3545840" cy="2461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3" descr="Screenshot_2018-10-29-10-07-51-584_com.jingdong.a"/>
          <p:cNvPicPr>
            <a:picLocks noChangeAspect="1"/>
          </p:cNvPicPr>
          <p:nvPr/>
        </p:nvPicPr>
        <p:blipFill>
          <a:blip r:embed="rId2"/>
          <a:srcRect b="79407"/>
          <a:stretch>
            <a:fillRect/>
          </a:stretch>
        </p:blipFill>
        <p:spPr>
          <a:xfrm>
            <a:off x="8448040" y="5246793"/>
            <a:ext cx="2796540" cy="11514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4" descr="Screenshot_2018-10-29-10-05-01-199_com.sina.weibo"/>
          <p:cNvPicPr>
            <a:picLocks noChangeAspect="1"/>
          </p:cNvPicPr>
          <p:nvPr/>
        </p:nvPicPr>
        <p:blipFill>
          <a:blip r:embed="rId3"/>
          <a:srcRect b="79330"/>
          <a:stretch>
            <a:fillRect/>
          </a:stretch>
        </p:blipFill>
        <p:spPr>
          <a:xfrm>
            <a:off x="8452273" y="3937000"/>
            <a:ext cx="2792307" cy="11548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72753" y="1731433"/>
            <a:ext cx="6734387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</a:rPr>
              <a:t>分段式控件用于组织信息层级，</a:t>
            </a: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实现</a:t>
            </a: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</a:rPr>
              <a:t>同一界面不同信息</a:t>
            </a: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入口</a:t>
            </a: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</a:rPr>
              <a:t>切换。</a:t>
            </a:r>
            <a:endParaRPr lang="zh-CN" altLang="en-US" sz="24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特点：</a:t>
            </a:r>
            <a:endParaRPr lang="zh-CN" altLang="en-US" sz="24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314865"/>
                </a:solidFill>
                <a:latin typeface="幼圆" panose="02010509060101010101" charset="-122"/>
                <a:ea typeface="幼圆" panose="02010509060101010101" charset="-122"/>
              </a:rPr>
              <a:t>按钮的集合、互斥性</a:t>
            </a:r>
            <a:endParaRPr lang="zh-CN" altLang="en-US" sz="2400" b="1" dirty="0">
              <a:solidFill>
                <a:srgbClr val="314865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4532868" y="918493"/>
            <a:ext cx="8229600" cy="114300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265" dirty="0">
                <a:solidFill>
                  <a:srgbClr val="314865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华康娃娃体W5" panose="040B0509000000000000" charset="-122"/>
                <a:ea typeface="华康娃娃体W5" panose="040B0509000000000000" charset="-122"/>
                <a:cs typeface="华康娃娃体W5" panose="040B0509000000000000" charset="-122"/>
              </a:rPr>
              <a:t>控件的类型</a:t>
            </a:r>
            <a:endParaRPr lang="zh-CN" altLang="en-US" sz="4265" dirty="0">
              <a:solidFill>
                <a:srgbClr val="314865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华康娃娃体W5" panose="040B0509000000000000" charset="-122"/>
              <a:ea typeface="华康娃娃体W5" panose="040B0509000000000000" charset="-122"/>
              <a:cs typeface="华康娃娃体W5" panose="040B0509000000000000" charset="-122"/>
            </a:endParaRPr>
          </a:p>
        </p:txBody>
      </p:sp>
      <p:grpSp>
        <p:nvGrpSpPr>
          <p:cNvPr id="40" name="组合 5"/>
          <p:cNvGrpSpPr/>
          <p:nvPr/>
        </p:nvGrpSpPr>
        <p:grpSpPr>
          <a:xfrm>
            <a:off x="164616" y="178180"/>
            <a:ext cx="2804619" cy="368580"/>
            <a:chOff x="164616" y="178180"/>
            <a:chExt cx="2804618" cy="368580"/>
          </a:xfrm>
        </p:grpSpPr>
        <p:cxnSp>
          <p:nvCxnSpPr>
            <p:cNvPr id="41" name="直接连接符 55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534487" y="178180"/>
              <a:ext cx="243474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特殊的组件</a:t>
              </a: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——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控件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2" name="Shape 549"/>
          <p:cNvSpPr/>
          <p:nvPr/>
        </p:nvSpPr>
        <p:spPr bwMode="auto">
          <a:xfrm>
            <a:off x="1656143" y="2256631"/>
            <a:ext cx="2527300" cy="1276351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 sz="24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00940" y="2578055"/>
            <a:ext cx="1916430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3.</a:t>
            </a:r>
            <a:r>
              <a:rPr lang="zh-CN" altLang="en-US" sz="2400" dirty="0">
                <a:solidFill>
                  <a:srgbClr val="FFFFFF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分段式控件</a:t>
            </a:r>
            <a:endParaRPr lang="zh-CN" altLang="en-US" sz="2400" dirty="0">
              <a:solidFill>
                <a:srgbClr val="FFFFFF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7327" y="2164927"/>
            <a:ext cx="638725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分段控件</a:t>
            </a:r>
            <a:r>
              <a:rPr lang="zh-CN" altLang="en-US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设计注意事项</a:t>
            </a:r>
            <a:endParaRPr lang="en-US" altLang="zh-CN" sz="2400" b="1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限制分段数量          </a:t>
            </a:r>
            <a:endParaRPr lang="en-US" altLang="zh-CN" sz="2400" b="1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分段式控件的信息层级组织</a:t>
            </a:r>
            <a:endParaRPr lang="zh-CN" altLang="en-US" sz="2400" b="1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  </a:t>
            </a:r>
            <a:r>
              <a:rPr lang="zh-CN" altLang="en-US" sz="2400">
                <a:solidFill>
                  <a:srgbClr val="40404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 </a:t>
            </a:r>
            <a:endParaRPr lang="zh-CN" altLang="en-US" sz="2400"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WPS 演示</Application>
  <PresentationFormat>宽屏</PresentationFormat>
  <Paragraphs>121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华康海报体W12(P)</vt:lpstr>
      <vt:lpstr>华康娃娃体W5</vt:lpstr>
      <vt:lpstr>Arial</vt:lpstr>
      <vt:lpstr>微软雅黑</vt:lpstr>
      <vt:lpstr>幼圆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liyueyi</dc:creator>
  <cp:lastModifiedBy> lweY</cp:lastModifiedBy>
  <cp:revision>6</cp:revision>
  <dcterms:created xsi:type="dcterms:W3CDTF">2020-01-12T14:42:00Z</dcterms:created>
  <dcterms:modified xsi:type="dcterms:W3CDTF">2022-09-07T02:43:03Z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58835515BDE248DA9671A542423FCCA5</vt:lpwstr>
  </property>
</Properties>
</file>