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64" r:id="rId4"/>
    <p:sldId id="335" r:id="rId6"/>
    <p:sldId id="282" r:id="rId7"/>
    <p:sldId id="450" r:id="rId8"/>
    <p:sldId id="455" r:id="rId9"/>
    <p:sldId id="456" r:id="rId10"/>
    <p:sldId id="458" r:id="rId11"/>
    <p:sldId id="454" r:id="rId12"/>
    <p:sldId id="292" r:id="rId13"/>
    <p:sldId id="449" r:id="rId14"/>
    <p:sldId id="284" r:id="rId15"/>
    <p:sldId id="304" r:id="rId16"/>
    <p:sldId id="314" r:id="rId17"/>
    <p:sldId id="305" r:id="rId18"/>
    <p:sldId id="444" r:id="rId19"/>
    <p:sldId id="317" r:id="rId20"/>
    <p:sldId id="441" r:id="rId21"/>
    <p:sldId id="442" r:id="rId22"/>
    <p:sldId id="443" r:id="rId23"/>
    <p:sldId id="446" r:id="rId24"/>
    <p:sldId id="319" r:id="rId25"/>
    <p:sldId id="323" r:id="rId26"/>
    <p:sldId id="447" r:id="rId27"/>
    <p:sldId id="321" r:id="rId28"/>
    <p:sldId id="366" r:id="rId29"/>
    <p:sldId id="298" r:id="rId30"/>
    <p:sldId id="334" r:id="rId31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46E"/>
    <a:srgbClr val="314865"/>
    <a:srgbClr val="000000"/>
    <a:srgbClr val="FFFFFF"/>
    <a:srgbClr val="610303"/>
    <a:srgbClr val="31C2DF"/>
    <a:srgbClr val="82B0CC"/>
    <a:srgbClr val="4D8FB7"/>
    <a:srgbClr val="666666"/>
    <a:srgbClr val="8E8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86" autoAdjust="0"/>
    <p:restoredTop sz="94660" autoAdjust="0"/>
  </p:normalViewPr>
  <p:slideViewPr>
    <p:cSldViewPr snapToGrid="0">
      <p:cViewPr>
        <p:scale>
          <a:sx n="183" d="100"/>
          <a:sy n="183" d="100"/>
        </p:scale>
        <p:origin x="-728" y="-232"/>
      </p:cViewPr>
      <p:guideLst>
        <p:guide orient="horz" pos="1744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FB1FE-9661-484F-A3F4-A28076CBD0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94596-52AC-4318-B972-688F35562B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68580" tIns="34290" rIns="68580" bIns="34290"/>
          <a:lstStyle/>
          <a:p>
            <a:fld id="{1C6D0FBE-D378-4AC7-9844-FE416A5B8B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68580" tIns="34290" rIns="68580" bIns="34290"/>
          <a:lstStyle/>
          <a:p>
            <a:fld id="{DD1C1C49-4F1C-4FE7-A102-521248C79C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GIF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465" y="522605"/>
            <a:ext cx="4919345" cy="3689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4745" y="2106930"/>
            <a:ext cx="2421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rgbClr val="314865"/>
                </a:solidFill>
              </a:rPr>
              <a:t>假如同学们的手机按钮坏了</a:t>
            </a:r>
            <a:r>
              <a:rPr lang="en-US" altLang="zh-CN" sz="1600">
                <a:solidFill>
                  <a:srgbClr val="314865"/>
                </a:solidFill>
              </a:rPr>
              <a:t>,</a:t>
            </a:r>
            <a:r>
              <a:rPr lang="zh-CN" altLang="en-US" sz="1600">
                <a:solidFill>
                  <a:srgbClr val="314865"/>
                </a:solidFill>
              </a:rPr>
              <a:t>你们</a:t>
            </a:r>
            <a:r>
              <a:rPr lang="zh-CN" altLang="zh-CN" sz="1600">
                <a:solidFill>
                  <a:srgbClr val="314865"/>
                </a:solidFill>
              </a:rPr>
              <a:t>通常会怎么做</a:t>
            </a:r>
            <a:r>
              <a:rPr lang="zh-CN" altLang="en-US" sz="1600">
                <a:solidFill>
                  <a:srgbClr val="314865"/>
                </a:solidFill>
              </a:rPr>
              <a:t>？</a:t>
            </a:r>
            <a:endParaRPr lang="zh-CN" altLang="en-US" sz="1600">
              <a:solidFill>
                <a:srgbClr val="3148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169661" y="1252558"/>
            <a:ext cx="5984325" cy="2807273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4386883" y="1799083"/>
            <a:ext cx="2742623" cy="9841"/>
          </a:xfrm>
          <a:prstGeom prst="line">
            <a:avLst/>
          </a:prstGeom>
          <a:ln w="19050">
            <a:solidFill>
              <a:srgbClr val="314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107"/>
          <p:cNvSpPr txBox="1"/>
          <p:nvPr/>
        </p:nvSpPr>
        <p:spPr>
          <a:xfrm>
            <a:off x="4279288" y="1762627"/>
            <a:ext cx="3187627" cy="16173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</a:t>
            </a:r>
            <a:r>
              <a:rPr lang="zh-CN" altLang="en-US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状态栏</a:t>
            </a:r>
            <a:endParaRPr lang="zh-CN" altLang="en-US" sz="18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2.</a:t>
            </a:r>
            <a:r>
              <a:rPr lang="zh-CN" altLang="en-US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导航栏</a:t>
            </a:r>
            <a:endParaRPr lang="zh-CN" altLang="en-US" sz="18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内容视图</a:t>
            </a:r>
            <a:endParaRPr lang="zh-CN" altLang="en-US" sz="18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4.</a:t>
            </a:r>
            <a:r>
              <a:rPr lang="zh-CN" altLang="en-US" sz="18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标签栏</a:t>
            </a:r>
            <a:endParaRPr lang="zh-CN" altLang="en-US" sz="18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grpSp>
        <p:nvGrpSpPr>
          <p:cNvPr id="14" name="组合 124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15" name="直接连接符 12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手机操作系统</a:t>
              </a:r>
              <a:r>
                <a:rPr lang="en-US" altLang="zh-CN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UI</a:t>
              </a:r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0" name="组合 38"/>
          <p:cNvGrpSpPr/>
          <p:nvPr/>
        </p:nvGrpSpPr>
        <p:grpSpPr>
          <a:xfrm>
            <a:off x="934585" y="1155752"/>
            <a:ext cx="1658846" cy="2717986"/>
            <a:chOff x="8631023" y="1684586"/>
            <a:chExt cx="2419633" cy="3964519"/>
          </a:xfrm>
          <a:solidFill>
            <a:srgbClr val="314865"/>
          </a:solidFill>
        </p:grpSpPr>
        <p:sp>
          <p:nvSpPr>
            <p:cNvPr id="21" name="Freeform 23"/>
            <p:cNvSpPr/>
            <p:nvPr/>
          </p:nvSpPr>
          <p:spPr bwMode="auto">
            <a:xfrm>
              <a:off x="9714110" y="1846062"/>
              <a:ext cx="0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381000" dist="2540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631023" y="1684586"/>
              <a:ext cx="2419633" cy="3114007"/>
            </a:xfrm>
            <a:custGeom>
              <a:avLst/>
              <a:gdLst>
                <a:gd name="T0" fmla="*/ 15500 w 17509"/>
                <a:gd name="T1" fmla="*/ 12945 h 22569"/>
                <a:gd name="T2" fmla="*/ 13648 w 17509"/>
                <a:gd name="T3" fmla="*/ 15646 h 22569"/>
                <a:gd name="T4" fmla="*/ 12686 w 17509"/>
                <a:gd name="T5" fmla="*/ 16707 h 22569"/>
                <a:gd name="T6" fmla="*/ 12045 w 17509"/>
                <a:gd name="T7" fmla="*/ 18000 h 22569"/>
                <a:gd name="T8" fmla="*/ 11850 w 17509"/>
                <a:gd name="T9" fmla="*/ 20372 h 22569"/>
                <a:gd name="T10" fmla="*/ 11851 w 17509"/>
                <a:gd name="T11" fmla="*/ 20445 h 22569"/>
                <a:gd name="T12" fmla="*/ 11209 w 17509"/>
                <a:gd name="T13" fmla="*/ 21086 h 22569"/>
                <a:gd name="T14" fmla="*/ 6299 w 17509"/>
                <a:gd name="T15" fmla="*/ 21086 h 22569"/>
                <a:gd name="T16" fmla="*/ 5844 w 17509"/>
                <a:gd name="T17" fmla="*/ 20897 h 22569"/>
                <a:gd name="T18" fmla="*/ 5657 w 17509"/>
                <a:gd name="T19" fmla="*/ 20445 h 22569"/>
                <a:gd name="T20" fmla="*/ 5657 w 17509"/>
                <a:gd name="T21" fmla="*/ 20369 h 22569"/>
                <a:gd name="T22" fmla="*/ 5462 w 17509"/>
                <a:gd name="T23" fmla="*/ 18000 h 22569"/>
                <a:gd name="T24" fmla="*/ 5094 w 17509"/>
                <a:gd name="T25" fmla="*/ 17092 h 22569"/>
                <a:gd name="T26" fmla="*/ 4029 w 17509"/>
                <a:gd name="T27" fmla="*/ 15822 h 22569"/>
                <a:gd name="T28" fmla="*/ 2329 w 17509"/>
                <a:gd name="T29" fmla="*/ 13637 h 22569"/>
                <a:gd name="T30" fmla="*/ 1484 w 17509"/>
                <a:gd name="T31" fmla="*/ 9931 h 22569"/>
                <a:gd name="T32" fmla="*/ 2954 w 17509"/>
                <a:gd name="T33" fmla="*/ 5541 h 22569"/>
                <a:gd name="T34" fmla="*/ 6683 w 17509"/>
                <a:gd name="T35" fmla="*/ 2948 h 22569"/>
                <a:gd name="T36" fmla="*/ 6868 w 17509"/>
                <a:gd name="T37" fmla="*/ 2892 h 22569"/>
                <a:gd name="T38" fmla="*/ 7985 w 17509"/>
                <a:gd name="T39" fmla="*/ 2684 h 22569"/>
                <a:gd name="T40" fmla="*/ 7987 w 17509"/>
                <a:gd name="T41" fmla="*/ 2684 h 22569"/>
                <a:gd name="T42" fmla="*/ 8059 w 17509"/>
                <a:gd name="T43" fmla="*/ 2676 h 22569"/>
                <a:gd name="T44" fmla="*/ 8716 w 17509"/>
                <a:gd name="T45" fmla="*/ 2639 h 22569"/>
                <a:gd name="T46" fmla="*/ 8755 w 17509"/>
                <a:gd name="T47" fmla="*/ 2643 h 22569"/>
                <a:gd name="T48" fmla="*/ 8793 w 17509"/>
                <a:gd name="T49" fmla="*/ 2641 h 22569"/>
                <a:gd name="T50" fmla="*/ 9450 w 17509"/>
                <a:gd name="T51" fmla="*/ 2676 h 22569"/>
                <a:gd name="T52" fmla="*/ 9448 w 17509"/>
                <a:gd name="T53" fmla="*/ 2676 h 22569"/>
                <a:gd name="T54" fmla="*/ 9520 w 17509"/>
                <a:gd name="T55" fmla="*/ 2684 h 22569"/>
                <a:gd name="T56" fmla="*/ 9522 w 17509"/>
                <a:gd name="T57" fmla="*/ 2684 h 22569"/>
                <a:gd name="T58" fmla="*/ 10638 w 17509"/>
                <a:gd name="T59" fmla="*/ 2892 h 22569"/>
                <a:gd name="T60" fmla="*/ 10825 w 17509"/>
                <a:gd name="T61" fmla="*/ 2948 h 22569"/>
                <a:gd name="T62" fmla="*/ 14553 w 17509"/>
                <a:gd name="T63" fmla="*/ 5541 h 22569"/>
                <a:gd name="T64" fmla="*/ 16023 w 17509"/>
                <a:gd name="T65" fmla="*/ 9931 h 22569"/>
                <a:gd name="T66" fmla="*/ 15500 w 17509"/>
                <a:gd name="T67" fmla="*/ 12945 h 22569"/>
                <a:gd name="T68" fmla="*/ 17507 w 17509"/>
                <a:gd name="T69" fmla="*/ 9931 h 22569"/>
                <a:gd name="T70" fmla="*/ 15734 w 17509"/>
                <a:gd name="T71" fmla="*/ 4645 h 22569"/>
                <a:gd name="T72" fmla="*/ 1773 w 17509"/>
                <a:gd name="T73" fmla="*/ 4645 h 22569"/>
                <a:gd name="T74" fmla="*/ 0 w 17509"/>
                <a:gd name="T75" fmla="*/ 9931 h 22569"/>
                <a:gd name="T76" fmla="*/ 628 w 17509"/>
                <a:gd name="T77" fmla="*/ 13491 h 22569"/>
                <a:gd name="T78" fmla="*/ 2782 w 17509"/>
                <a:gd name="T79" fmla="*/ 16665 h 22569"/>
                <a:gd name="T80" fmla="*/ 3655 w 17509"/>
                <a:gd name="T81" fmla="*/ 17623 h 22569"/>
                <a:gd name="T82" fmla="*/ 4005 w 17509"/>
                <a:gd name="T83" fmla="*/ 18273 h 22569"/>
                <a:gd name="T84" fmla="*/ 4174 w 17509"/>
                <a:gd name="T85" fmla="*/ 20369 h 22569"/>
                <a:gd name="T86" fmla="*/ 4174 w 17509"/>
                <a:gd name="T87" fmla="*/ 20420 h 22569"/>
                <a:gd name="T88" fmla="*/ 4174 w 17509"/>
                <a:gd name="T89" fmla="*/ 20435 h 22569"/>
                <a:gd name="T90" fmla="*/ 4174 w 17509"/>
                <a:gd name="T91" fmla="*/ 20440 h 22569"/>
                <a:gd name="T92" fmla="*/ 4174 w 17509"/>
                <a:gd name="T93" fmla="*/ 20445 h 22569"/>
                <a:gd name="T94" fmla="*/ 6299 w 17509"/>
                <a:gd name="T95" fmla="*/ 22569 h 22569"/>
                <a:gd name="T96" fmla="*/ 11209 w 17509"/>
                <a:gd name="T97" fmla="*/ 22569 h 22569"/>
                <a:gd name="T98" fmla="*/ 13333 w 17509"/>
                <a:gd name="T99" fmla="*/ 20445 h 22569"/>
                <a:gd name="T100" fmla="*/ 13333 w 17509"/>
                <a:gd name="T101" fmla="*/ 20440 h 22569"/>
                <a:gd name="T102" fmla="*/ 13333 w 17509"/>
                <a:gd name="T103" fmla="*/ 20434 h 22569"/>
                <a:gd name="T104" fmla="*/ 13333 w 17509"/>
                <a:gd name="T105" fmla="*/ 20420 h 22569"/>
                <a:gd name="T106" fmla="*/ 13333 w 17509"/>
                <a:gd name="T107" fmla="*/ 20372 h 22569"/>
                <a:gd name="T108" fmla="*/ 13503 w 17509"/>
                <a:gd name="T109" fmla="*/ 18274 h 22569"/>
                <a:gd name="T110" fmla="*/ 13673 w 17509"/>
                <a:gd name="T111" fmla="*/ 17875 h 22569"/>
                <a:gd name="T112" fmla="*/ 14553 w 17509"/>
                <a:gd name="T113" fmla="*/ 16847 h 22569"/>
                <a:gd name="T114" fmla="*/ 16486 w 17509"/>
                <a:gd name="T115" fmla="*/ 14338 h 22569"/>
                <a:gd name="T116" fmla="*/ 17507 w 17509"/>
                <a:gd name="T117" fmla="*/ 9931 h 2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509" h="22569">
                  <a:moveTo>
                    <a:pt x="15500" y="12945"/>
                  </a:moveTo>
                  <a:cubicBezTo>
                    <a:pt x="15031" y="14128"/>
                    <a:pt x="14327" y="14928"/>
                    <a:pt x="13648" y="15646"/>
                  </a:cubicBezTo>
                  <a:cubicBezTo>
                    <a:pt x="13309" y="16005"/>
                    <a:pt x="12976" y="16339"/>
                    <a:pt x="12686" y="16707"/>
                  </a:cubicBezTo>
                  <a:cubicBezTo>
                    <a:pt x="12399" y="17072"/>
                    <a:pt x="12143" y="17489"/>
                    <a:pt x="12045" y="18000"/>
                  </a:cubicBezTo>
                  <a:cubicBezTo>
                    <a:pt x="11859" y="18996"/>
                    <a:pt x="11852" y="20066"/>
                    <a:pt x="11850" y="20372"/>
                  </a:cubicBezTo>
                  <a:cubicBezTo>
                    <a:pt x="11850" y="20413"/>
                    <a:pt x="11851" y="20435"/>
                    <a:pt x="11851" y="20445"/>
                  </a:cubicBezTo>
                  <a:cubicBezTo>
                    <a:pt x="11849" y="20799"/>
                    <a:pt x="11564" y="21085"/>
                    <a:pt x="11209" y="21086"/>
                  </a:cubicBezTo>
                  <a:lnTo>
                    <a:pt x="6299" y="21086"/>
                  </a:lnTo>
                  <a:cubicBezTo>
                    <a:pt x="6119" y="21086"/>
                    <a:pt x="5962" y="21015"/>
                    <a:pt x="5844" y="20897"/>
                  </a:cubicBezTo>
                  <a:cubicBezTo>
                    <a:pt x="5727" y="20779"/>
                    <a:pt x="5657" y="20625"/>
                    <a:pt x="5657" y="20445"/>
                  </a:cubicBezTo>
                  <a:cubicBezTo>
                    <a:pt x="5657" y="20435"/>
                    <a:pt x="5657" y="20412"/>
                    <a:pt x="5657" y="20369"/>
                  </a:cubicBezTo>
                  <a:cubicBezTo>
                    <a:pt x="5656" y="20061"/>
                    <a:pt x="5647" y="18994"/>
                    <a:pt x="5462" y="18000"/>
                  </a:cubicBezTo>
                  <a:cubicBezTo>
                    <a:pt x="5398" y="17661"/>
                    <a:pt x="5261" y="17359"/>
                    <a:pt x="5094" y="17092"/>
                  </a:cubicBezTo>
                  <a:cubicBezTo>
                    <a:pt x="4798" y="16622"/>
                    <a:pt x="4420" y="16237"/>
                    <a:pt x="4029" y="15822"/>
                  </a:cubicBezTo>
                  <a:cubicBezTo>
                    <a:pt x="3439" y="15207"/>
                    <a:pt x="2815" y="14544"/>
                    <a:pt x="2329" y="13637"/>
                  </a:cubicBezTo>
                  <a:cubicBezTo>
                    <a:pt x="1845" y="12731"/>
                    <a:pt x="1485" y="11579"/>
                    <a:pt x="1484" y="9931"/>
                  </a:cubicBezTo>
                  <a:cubicBezTo>
                    <a:pt x="1484" y="8279"/>
                    <a:pt x="2030" y="6763"/>
                    <a:pt x="2954" y="5541"/>
                  </a:cubicBezTo>
                  <a:cubicBezTo>
                    <a:pt x="3879" y="4319"/>
                    <a:pt x="5180" y="3397"/>
                    <a:pt x="6683" y="2948"/>
                  </a:cubicBezTo>
                  <a:lnTo>
                    <a:pt x="6868" y="2892"/>
                  </a:lnTo>
                  <a:cubicBezTo>
                    <a:pt x="7230" y="2798"/>
                    <a:pt x="7602" y="2724"/>
                    <a:pt x="7985" y="2684"/>
                  </a:cubicBezTo>
                  <a:lnTo>
                    <a:pt x="7987" y="2684"/>
                  </a:lnTo>
                  <a:lnTo>
                    <a:pt x="8059" y="2676"/>
                  </a:lnTo>
                  <a:cubicBezTo>
                    <a:pt x="8283" y="2654"/>
                    <a:pt x="8501" y="2641"/>
                    <a:pt x="8716" y="2639"/>
                  </a:cubicBezTo>
                  <a:lnTo>
                    <a:pt x="8755" y="2643"/>
                  </a:lnTo>
                  <a:lnTo>
                    <a:pt x="8793" y="2641"/>
                  </a:lnTo>
                  <a:cubicBezTo>
                    <a:pt x="9007" y="2641"/>
                    <a:pt x="9226" y="2654"/>
                    <a:pt x="9450" y="2676"/>
                  </a:cubicBezTo>
                  <a:lnTo>
                    <a:pt x="9448" y="2676"/>
                  </a:lnTo>
                  <a:lnTo>
                    <a:pt x="9520" y="2684"/>
                  </a:lnTo>
                  <a:lnTo>
                    <a:pt x="9522" y="2684"/>
                  </a:lnTo>
                  <a:cubicBezTo>
                    <a:pt x="9905" y="2724"/>
                    <a:pt x="10277" y="2797"/>
                    <a:pt x="10638" y="2892"/>
                  </a:cubicBezTo>
                  <a:lnTo>
                    <a:pt x="10825" y="2948"/>
                  </a:lnTo>
                  <a:cubicBezTo>
                    <a:pt x="12327" y="3397"/>
                    <a:pt x="13628" y="4319"/>
                    <a:pt x="14553" y="5541"/>
                  </a:cubicBezTo>
                  <a:cubicBezTo>
                    <a:pt x="15476" y="6763"/>
                    <a:pt x="16023" y="8279"/>
                    <a:pt x="16023" y="9931"/>
                  </a:cubicBezTo>
                  <a:cubicBezTo>
                    <a:pt x="16023" y="11186"/>
                    <a:pt x="15812" y="12155"/>
                    <a:pt x="15500" y="12945"/>
                  </a:cubicBezTo>
                  <a:close/>
                  <a:moveTo>
                    <a:pt x="17507" y="9931"/>
                  </a:moveTo>
                  <a:cubicBezTo>
                    <a:pt x="17507" y="7948"/>
                    <a:pt x="16847" y="6114"/>
                    <a:pt x="15734" y="4645"/>
                  </a:cubicBezTo>
                  <a:cubicBezTo>
                    <a:pt x="12226" y="8"/>
                    <a:pt x="5290" y="0"/>
                    <a:pt x="1773" y="4645"/>
                  </a:cubicBezTo>
                  <a:cubicBezTo>
                    <a:pt x="661" y="6114"/>
                    <a:pt x="0" y="7948"/>
                    <a:pt x="0" y="9931"/>
                  </a:cubicBezTo>
                  <a:cubicBezTo>
                    <a:pt x="0" y="11354"/>
                    <a:pt x="245" y="12523"/>
                    <a:pt x="628" y="13491"/>
                  </a:cubicBezTo>
                  <a:cubicBezTo>
                    <a:pt x="1202" y="14942"/>
                    <a:pt x="2079" y="15922"/>
                    <a:pt x="2782" y="16665"/>
                  </a:cubicBezTo>
                  <a:cubicBezTo>
                    <a:pt x="3135" y="17036"/>
                    <a:pt x="3445" y="17353"/>
                    <a:pt x="3655" y="17623"/>
                  </a:cubicBezTo>
                  <a:cubicBezTo>
                    <a:pt x="3870" y="17895"/>
                    <a:pt x="3975" y="18106"/>
                    <a:pt x="4005" y="18273"/>
                  </a:cubicBezTo>
                  <a:cubicBezTo>
                    <a:pt x="4158" y="19085"/>
                    <a:pt x="4174" y="20109"/>
                    <a:pt x="4174" y="20369"/>
                  </a:cubicBezTo>
                  <a:lnTo>
                    <a:pt x="4174" y="20420"/>
                  </a:lnTo>
                  <a:lnTo>
                    <a:pt x="4174" y="20435"/>
                  </a:lnTo>
                  <a:lnTo>
                    <a:pt x="4174" y="20440"/>
                  </a:lnTo>
                  <a:lnTo>
                    <a:pt x="4174" y="20445"/>
                  </a:lnTo>
                  <a:cubicBezTo>
                    <a:pt x="4174" y="21620"/>
                    <a:pt x="5125" y="22568"/>
                    <a:pt x="6299" y="22569"/>
                  </a:cubicBezTo>
                  <a:lnTo>
                    <a:pt x="11209" y="22569"/>
                  </a:lnTo>
                  <a:cubicBezTo>
                    <a:pt x="12383" y="22568"/>
                    <a:pt x="13333" y="21618"/>
                    <a:pt x="13333" y="20445"/>
                  </a:cubicBezTo>
                  <a:lnTo>
                    <a:pt x="13333" y="20440"/>
                  </a:lnTo>
                  <a:lnTo>
                    <a:pt x="13333" y="20434"/>
                  </a:lnTo>
                  <a:lnTo>
                    <a:pt x="13333" y="20420"/>
                  </a:lnTo>
                  <a:lnTo>
                    <a:pt x="13333" y="20372"/>
                  </a:lnTo>
                  <a:cubicBezTo>
                    <a:pt x="13333" y="20115"/>
                    <a:pt x="13349" y="19088"/>
                    <a:pt x="13503" y="18274"/>
                  </a:cubicBezTo>
                  <a:cubicBezTo>
                    <a:pt x="13524" y="18161"/>
                    <a:pt x="13574" y="18033"/>
                    <a:pt x="13673" y="17875"/>
                  </a:cubicBezTo>
                  <a:cubicBezTo>
                    <a:pt x="13840" y="17600"/>
                    <a:pt x="14158" y="17258"/>
                    <a:pt x="14553" y="16847"/>
                  </a:cubicBezTo>
                  <a:cubicBezTo>
                    <a:pt x="15141" y="16228"/>
                    <a:pt x="15891" y="15448"/>
                    <a:pt x="16486" y="14338"/>
                  </a:cubicBezTo>
                  <a:cubicBezTo>
                    <a:pt x="17082" y="13230"/>
                    <a:pt x="17509" y="11799"/>
                    <a:pt x="17507" y="9931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9378674" y="4873541"/>
              <a:ext cx="925122" cy="252112"/>
            </a:xfrm>
            <a:custGeom>
              <a:avLst/>
              <a:gdLst>
                <a:gd name="T0" fmla="*/ 5785 w 6697"/>
                <a:gd name="T1" fmla="*/ 0 h 1826"/>
                <a:gd name="T2" fmla="*/ 914 w 6697"/>
                <a:gd name="T3" fmla="*/ 0 h 1826"/>
                <a:gd name="T4" fmla="*/ 0 w 6697"/>
                <a:gd name="T5" fmla="*/ 914 h 1826"/>
                <a:gd name="T6" fmla="*/ 914 w 6697"/>
                <a:gd name="T7" fmla="*/ 1826 h 1826"/>
                <a:gd name="T8" fmla="*/ 5785 w 6697"/>
                <a:gd name="T9" fmla="*/ 1826 h 1826"/>
                <a:gd name="T10" fmla="*/ 6697 w 6697"/>
                <a:gd name="T11" fmla="*/ 914 h 1826"/>
                <a:gd name="T12" fmla="*/ 5785 w 6697"/>
                <a:gd name="T13" fmla="*/ 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97" h="1826">
                  <a:moveTo>
                    <a:pt x="5785" y="0"/>
                  </a:moveTo>
                  <a:lnTo>
                    <a:pt x="914" y="0"/>
                  </a:lnTo>
                  <a:cubicBezTo>
                    <a:pt x="410" y="0"/>
                    <a:pt x="0" y="407"/>
                    <a:pt x="0" y="914"/>
                  </a:cubicBezTo>
                  <a:cubicBezTo>
                    <a:pt x="0" y="1416"/>
                    <a:pt x="410" y="1826"/>
                    <a:pt x="914" y="1826"/>
                  </a:cubicBezTo>
                  <a:lnTo>
                    <a:pt x="5785" y="1826"/>
                  </a:lnTo>
                  <a:cubicBezTo>
                    <a:pt x="6288" y="1826"/>
                    <a:pt x="6697" y="1416"/>
                    <a:pt x="6697" y="914"/>
                  </a:cubicBezTo>
                  <a:cubicBezTo>
                    <a:pt x="6697" y="407"/>
                    <a:pt x="6288" y="0"/>
                    <a:pt x="5785" y="0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9378674" y="5191885"/>
              <a:ext cx="925122" cy="252112"/>
            </a:xfrm>
            <a:custGeom>
              <a:avLst/>
              <a:gdLst>
                <a:gd name="T0" fmla="*/ 5785 w 6697"/>
                <a:gd name="T1" fmla="*/ 0 h 1825"/>
                <a:gd name="T2" fmla="*/ 914 w 6697"/>
                <a:gd name="T3" fmla="*/ 0 h 1825"/>
                <a:gd name="T4" fmla="*/ 0 w 6697"/>
                <a:gd name="T5" fmla="*/ 911 h 1825"/>
                <a:gd name="T6" fmla="*/ 914 w 6697"/>
                <a:gd name="T7" fmla="*/ 1825 h 1825"/>
                <a:gd name="T8" fmla="*/ 5785 w 6697"/>
                <a:gd name="T9" fmla="*/ 1825 h 1825"/>
                <a:gd name="T10" fmla="*/ 6697 w 6697"/>
                <a:gd name="T11" fmla="*/ 911 h 1825"/>
                <a:gd name="T12" fmla="*/ 5785 w 6697"/>
                <a:gd name="T13" fmla="*/ 0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97" h="1825">
                  <a:moveTo>
                    <a:pt x="5785" y="0"/>
                  </a:moveTo>
                  <a:lnTo>
                    <a:pt x="914" y="0"/>
                  </a:lnTo>
                  <a:cubicBezTo>
                    <a:pt x="410" y="0"/>
                    <a:pt x="0" y="407"/>
                    <a:pt x="0" y="911"/>
                  </a:cubicBezTo>
                  <a:cubicBezTo>
                    <a:pt x="0" y="1416"/>
                    <a:pt x="410" y="1825"/>
                    <a:pt x="914" y="1825"/>
                  </a:cubicBezTo>
                  <a:lnTo>
                    <a:pt x="5785" y="1825"/>
                  </a:lnTo>
                  <a:cubicBezTo>
                    <a:pt x="6288" y="1825"/>
                    <a:pt x="6697" y="1416"/>
                    <a:pt x="6697" y="911"/>
                  </a:cubicBezTo>
                  <a:cubicBezTo>
                    <a:pt x="6697" y="407"/>
                    <a:pt x="6288" y="0"/>
                    <a:pt x="5785" y="0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9552802" y="5512366"/>
              <a:ext cx="576866" cy="136739"/>
            </a:xfrm>
            <a:custGeom>
              <a:avLst/>
              <a:gdLst>
                <a:gd name="T0" fmla="*/ 2515 w 4174"/>
                <a:gd name="T1" fmla="*/ 0 h 996"/>
                <a:gd name="T2" fmla="*/ 1661 w 4174"/>
                <a:gd name="T3" fmla="*/ 0 h 996"/>
                <a:gd name="T4" fmla="*/ 6 w 4174"/>
                <a:gd name="T5" fmla="*/ 0 h 996"/>
                <a:gd name="T6" fmla="*/ 0 w 4174"/>
                <a:gd name="T7" fmla="*/ 83 h 996"/>
                <a:gd name="T8" fmla="*/ 1493 w 4174"/>
                <a:gd name="T9" fmla="*/ 996 h 996"/>
                <a:gd name="T10" fmla="*/ 1624 w 4174"/>
                <a:gd name="T11" fmla="*/ 996 h 996"/>
                <a:gd name="T12" fmla="*/ 2552 w 4174"/>
                <a:gd name="T13" fmla="*/ 996 h 996"/>
                <a:gd name="T14" fmla="*/ 2683 w 4174"/>
                <a:gd name="T15" fmla="*/ 996 h 996"/>
                <a:gd name="T16" fmla="*/ 4174 w 4174"/>
                <a:gd name="T17" fmla="*/ 83 h 996"/>
                <a:gd name="T18" fmla="*/ 4170 w 4174"/>
                <a:gd name="T19" fmla="*/ 0 h 996"/>
                <a:gd name="T20" fmla="*/ 2515 w 4174"/>
                <a:gd name="T21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4" h="996">
                  <a:moveTo>
                    <a:pt x="2515" y="0"/>
                  </a:moveTo>
                  <a:lnTo>
                    <a:pt x="1661" y="0"/>
                  </a:lnTo>
                  <a:lnTo>
                    <a:pt x="6" y="0"/>
                  </a:lnTo>
                  <a:cubicBezTo>
                    <a:pt x="5" y="28"/>
                    <a:pt x="0" y="54"/>
                    <a:pt x="0" y="83"/>
                  </a:cubicBezTo>
                  <a:cubicBezTo>
                    <a:pt x="0" y="587"/>
                    <a:pt x="775" y="996"/>
                    <a:pt x="1493" y="996"/>
                  </a:cubicBezTo>
                  <a:lnTo>
                    <a:pt x="1624" y="996"/>
                  </a:lnTo>
                  <a:lnTo>
                    <a:pt x="2552" y="996"/>
                  </a:lnTo>
                  <a:lnTo>
                    <a:pt x="2683" y="996"/>
                  </a:lnTo>
                  <a:cubicBezTo>
                    <a:pt x="3400" y="996"/>
                    <a:pt x="4174" y="587"/>
                    <a:pt x="4174" y="83"/>
                  </a:cubicBezTo>
                  <a:cubicBezTo>
                    <a:pt x="4174" y="54"/>
                    <a:pt x="4170" y="28"/>
                    <a:pt x="4170" y="0"/>
                  </a:cubicBezTo>
                  <a:lnTo>
                    <a:pt x="2515" y="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211588" y="239864"/>
            <a:ext cx="5942179" cy="590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solidFill>
                  <a:srgbClr val="314865"/>
                </a:solidFill>
                <a:latin typeface="+mn-ea"/>
              </a:rPr>
              <a:t>Android与iOS通用组件</a:t>
            </a:r>
            <a:endParaRPr sz="3200" dirty="0">
              <a:solidFill>
                <a:srgbClr val="314865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3.95833E-6 0.19514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6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" name="TextBox 50"/>
          <p:cNvSpPr txBox="1"/>
          <p:nvPr/>
        </p:nvSpPr>
        <p:spPr>
          <a:xfrm>
            <a:off x="4083513" y="1944164"/>
            <a:ext cx="3626934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en-US" altLang="zh-CN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1.  </a:t>
            </a:r>
            <a:r>
              <a:rPr lang="zh-CN" altLang="en-US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状态栏</a:t>
            </a:r>
            <a:endParaRPr lang="zh-CN" altLang="en-US" sz="2400" b="1" dirty="0">
              <a:solidFill>
                <a:srgbClr val="314865"/>
              </a:solidFill>
              <a:latin typeface="华康海报体W12" panose="040B0C09000000000000" charset="-122"/>
              <a:ea typeface="华康海报体W12" panose="040B0C09000000000000" charset="-122"/>
              <a:cs typeface="华康海报体W12" panose="040B0C09000000000000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52"/>
          <p:cNvSpPr txBox="1"/>
          <p:nvPr/>
        </p:nvSpPr>
        <p:spPr>
          <a:xfrm>
            <a:off x="1038704" y="2287626"/>
            <a:ext cx="7288416" cy="1708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状态栏：位于屏幕顶部，用以显示系统信息及应用程序通知的功能区域</a:t>
            </a:r>
            <a:r>
              <a:rPr lang="zh-CN" altLang="en-US" sz="18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</a:t>
            </a:r>
            <a:endParaRPr lang="zh-CN" altLang="zh-CN" sz="1800" b="1" dirty="0"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图形界面信息布局方式：</a:t>
            </a:r>
            <a:endParaRPr lang="zh-CN" altLang="zh-CN" sz="1800" b="1" dirty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android</a:t>
            </a: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：左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+</a:t>
            </a:r>
            <a:r>
              <a:rPr lang="zh-CN" altLang="en-US" sz="18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右＊（下图）             </a:t>
            </a:r>
            <a:r>
              <a:rPr lang="en-US" altLang="zh-CN" sz="1800" b="1" dirty="0" err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iOS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 </a:t>
            </a: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：左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+</a:t>
            </a: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中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+</a:t>
            </a:r>
            <a:r>
              <a:rPr lang="zh-CN" altLang="en-US" sz="18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宋体" panose="02010600030101010101" pitchFamily="2" charset="-122"/>
              </a:rPr>
              <a:t>右（上图）</a:t>
            </a:r>
            <a:endParaRPr lang="zh-CN" altLang="en-US" sz="1800" b="1" dirty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视觉构成：系统图标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+</a:t>
            </a: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文本信息</a:t>
            </a:r>
            <a:r>
              <a:rPr lang="en-US" altLang="zh-CN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+</a:t>
            </a:r>
            <a:r>
              <a:rPr lang="zh-CN" altLang="en-US" sz="1800" b="1" dirty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应用程序图标</a:t>
            </a:r>
            <a:endParaRPr lang="zh-CN" altLang="en-US" sz="1800" b="1" dirty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31" name="TextBox 50"/>
          <p:cNvSpPr txBox="1"/>
          <p:nvPr/>
        </p:nvSpPr>
        <p:spPr>
          <a:xfrm>
            <a:off x="1179751" y="655699"/>
            <a:ext cx="362693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1.</a:t>
            </a:r>
            <a:r>
              <a:rPr lang="zh-CN" altLang="en-US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状态栏</a:t>
            </a:r>
            <a:endParaRPr lang="zh-CN" altLang="en-US" sz="2400" b="1" dirty="0">
              <a:solidFill>
                <a:srgbClr val="314865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3" name="图片 1" descr="timg (1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17" b="96613"/>
          <a:stretch>
            <a:fillRect/>
          </a:stretch>
        </p:blipFill>
        <p:spPr bwMode="auto">
          <a:xfrm>
            <a:off x="1172104" y="1714342"/>
            <a:ext cx="7019396" cy="419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4" descr="timg (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" t="1880" r="50558" b="95035"/>
          <a:stretch>
            <a:fillRect/>
          </a:stretch>
        </p:blipFill>
        <p:spPr bwMode="auto">
          <a:xfrm>
            <a:off x="1172105" y="1252379"/>
            <a:ext cx="7020948" cy="399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68176" y="979714"/>
            <a:ext cx="3339516" cy="367926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1" name="六边形 60"/>
          <p:cNvSpPr/>
          <p:nvPr/>
        </p:nvSpPr>
        <p:spPr bwMode="auto">
          <a:xfrm>
            <a:off x="4058356" y="1077922"/>
            <a:ext cx="538196" cy="448484"/>
          </a:xfrm>
          <a:prstGeom prst="hexagon">
            <a:avLst/>
          </a:prstGeom>
          <a:solidFill>
            <a:srgbClr val="31486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2423" tIns="21212" rIns="42423" bIns="21212" numCol="1" rtlCol="0" anchor="t" anchorCtr="0" compatLnSpc="1"/>
          <a:lstStyle/>
          <a:p>
            <a:pPr algn="ctr" defTabSz="423545"/>
            <a:endParaRPr lang="zh-CN" altLang="en-US" sz="80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4180448" y="1226684"/>
            <a:ext cx="289651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01</a:t>
            </a:r>
            <a:endParaRPr lang="zh-CN" altLang="en-US" sz="1800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095620" y="1698495"/>
            <a:ext cx="1659848" cy="410845"/>
          </a:xfrm>
          <a:prstGeom prst="rect">
            <a:avLst/>
          </a:prstGeom>
          <a:noFill/>
          <a:ln>
            <a:noFill/>
          </a:ln>
        </p:spPr>
        <p:txBody>
          <a:bodyPr wrap="square" lIns="42423" tIns="21212" rIns="42423" bIns="21212">
            <a:spAutoFit/>
          </a:bodyPr>
          <a:lstStyle/>
          <a:p>
            <a:r>
              <a:rPr lang="zh-CN" altLang="en-US" sz="2400" dirty="0">
                <a:solidFill>
                  <a:srgbClr val="314865"/>
                </a:solidFill>
                <a:latin typeface="+mn-ea"/>
              </a:rPr>
              <a:t>透明状态栏</a:t>
            </a:r>
            <a:endParaRPr lang="zh-CN" altLang="en-US" sz="2400" dirty="0">
              <a:solidFill>
                <a:srgbClr val="314865"/>
              </a:solidFill>
              <a:latin typeface="+mn-ea"/>
            </a:endParaRPr>
          </a:p>
        </p:txBody>
      </p:sp>
      <p:pic>
        <p:nvPicPr>
          <p:cNvPr id="26" name="图片 1" descr="Screenshot_2018-10-29-10-06-07-104_com.netease.cl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18"/>
          <a:stretch>
            <a:fillRect/>
          </a:stretch>
        </p:blipFill>
        <p:spPr bwMode="auto">
          <a:xfrm>
            <a:off x="616050" y="1079474"/>
            <a:ext cx="3256359" cy="99536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4095618" y="2121694"/>
            <a:ext cx="3348763" cy="1315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0" dirty="0">
                <a:solidFill>
                  <a:srgbClr val="314865"/>
                </a:solidFill>
                <a:latin typeface="+mn-ea"/>
                <a:ea typeface="+mn-ea"/>
                <a:sym typeface="宋体" panose="02010600030101010101" pitchFamily="2" charset="-122"/>
              </a:rPr>
              <a:t>透明状态栏是指状态栏背景透明，而状态栏系统图标、文本及程序通知图标不透明。</a:t>
            </a:r>
            <a:endParaRPr lang="zh-CN" altLang="en-US" sz="1800" b="0" dirty="0">
              <a:solidFill>
                <a:srgbClr val="314865"/>
              </a:solidFill>
              <a:latin typeface="+mn-ea"/>
              <a:ea typeface="+mn-ea"/>
              <a:sym typeface="Arial" panose="020B0604020202020204"/>
            </a:endParaRPr>
          </a:p>
        </p:txBody>
      </p:sp>
      <p:pic>
        <p:nvPicPr>
          <p:cNvPr id="29" name="图片 2" descr="Screenshot_2018-09-04-16-02-48-035_com.taobao.t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39"/>
          <a:stretch>
            <a:fillRect/>
          </a:stretch>
        </p:blipFill>
        <p:spPr bwMode="auto">
          <a:xfrm>
            <a:off x="627014" y="2171456"/>
            <a:ext cx="3233373" cy="23000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组合 124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37" name="直接连接符 12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手机操作系统</a:t>
              </a:r>
              <a:r>
                <a:rPr lang="en-US" altLang="zh-CN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UI</a:t>
              </a:r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07407E-6 L 0.10638 0.11898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59" grpId="1" bldLvl="0" animBg="1"/>
      <p:bldP spid="61" grpId="0" bldLvl="0" animBg="1"/>
      <p:bldP spid="62" grpId="0"/>
      <p:bldP spid="70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02138" y="2855696"/>
            <a:ext cx="7782786" cy="2287804"/>
            <a:chOff x="1219672" y="1916474"/>
            <a:chExt cx="10377047" cy="3050406"/>
          </a:xfrm>
        </p:grpSpPr>
        <p:sp>
          <p:nvSpPr>
            <p:cNvPr id="61" name="六边形 60"/>
            <p:cNvSpPr/>
            <p:nvPr/>
          </p:nvSpPr>
          <p:spPr bwMode="auto">
            <a:xfrm>
              <a:off x="5849949" y="1916474"/>
              <a:ext cx="717594" cy="597978"/>
            </a:xfrm>
            <a:prstGeom prst="hexagon">
              <a:avLst/>
            </a:prstGeom>
            <a:solidFill>
              <a:srgbClr val="31486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6564" tIns="28282" rIns="56564" bIns="28282" numCol="1" rtlCol="0" anchor="t" anchorCtr="0" compatLnSpc="1"/>
            <a:lstStyle/>
            <a:p>
              <a:pPr algn="ctr" defTabSz="423545"/>
              <a:endParaRPr lang="zh-CN" altLang="en-US" sz="80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2" name="TextBox 14"/>
            <p:cNvSpPr txBox="1"/>
            <p:nvPr/>
          </p:nvSpPr>
          <p:spPr>
            <a:xfrm>
              <a:off x="6012737" y="2031659"/>
              <a:ext cx="386201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03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131945" y="2031620"/>
              <a:ext cx="2712720" cy="5664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56564" tIns="28282" rIns="56564" bIns="28282">
              <a:spAutoFit/>
            </a:bodyPr>
            <a:lstStyle/>
            <a:p>
              <a:r>
                <a:rPr lang="zh-CN" altLang="en-US" sz="2400" dirty="0">
                  <a:solidFill>
                    <a:srgbClr val="314865"/>
                  </a:solidFill>
                  <a:latin typeface="+mn-ea"/>
                </a:rPr>
                <a:t>沉浸式状态栏</a:t>
              </a:r>
              <a:endParaRPr lang="zh-CN" altLang="en-US" sz="2400" dirty="0">
                <a:solidFill>
                  <a:srgbClr val="314865"/>
                </a:solidFill>
                <a:latin typeface="+mn-ea"/>
              </a:endParaRPr>
            </a:p>
          </p:txBody>
        </p:sp>
        <p:sp>
          <p:nvSpPr>
            <p:cNvPr id="29" name="TextBox 32"/>
            <p:cNvSpPr txBox="1">
              <a:spLocks noChangeArrowheads="1"/>
            </p:cNvSpPr>
            <p:nvPr/>
          </p:nvSpPr>
          <p:spPr bwMode="auto">
            <a:xfrm>
              <a:off x="7131702" y="2506466"/>
              <a:ext cx="4465017" cy="2460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800" b="0" dirty="0">
                  <a:solidFill>
                    <a:srgbClr val="314865"/>
                  </a:solidFill>
                  <a:latin typeface="+mn-ea"/>
                  <a:ea typeface="+mn-ea"/>
                </a:rPr>
                <a:t>系统自动隐藏状态栏并使界面全屏，以获得最佳的阅读或视觉体验。</a:t>
              </a:r>
              <a:endParaRPr lang="zh-CN" altLang="en-US" sz="1800" b="0" dirty="0">
                <a:solidFill>
                  <a:srgbClr val="314865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endParaRPr lang="zh-CN" altLang="en-US" sz="1100" dirty="0">
                <a:solidFill>
                  <a:srgbClr val="314865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endParaRPr lang="zh-CN" altLang="en-US" sz="1100" dirty="0">
                <a:solidFill>
                  <a:srgbClr val="314865"/>
                </a:solidFill>
                <a:latin typeface="+mn-ea"/>
                <a:ea typeface="+mn-ea"/>
              </a:endParaRPr>
            </a:p>
          </p:txBody>
        </p:sp>
        <p:pic>
          <p:nvPicPr>
            <p:cNvPr id="30" name="图片 1" descr="timg (6)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672" y="1920170"/>
              <a:ext cx="4270028" cy="240160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" name="组 2"/>
          <p:cNvGrpSpPr/>
          <p:nvPr/>
        </p:nvGrpSpPr>
        <p:grpSpPr>
          <a:xfrm>
            <a:off x="577577" y="975078"/>
            <a:ext cx="6426834" cy="1768378"/>
            <a:chOff x="1287514" y="0"/>
            <a:chExt cx="8569113" cy="2357837"/>
          </a:xfrm>
        </p:grpSpPr>
        <p:sp>
          <p:nvSpPr>
            <p:cNvPr id="34" name="六边形 33"/>
            <p:cNvSpPr/>
            <p:nvPr/>
          </p:nvSpPr>
          <p:spPr bwMode="auto">
            <a:xfrm>
              <a:off x="5937966" y="539018"/>
              <a:ext cx="717594" cy="597978"/>
            </a:xfrm>
            <a:prstGeom prst="hexagon">
              <a:avLst/>
            </a:prstGeom>
            <a:solidFill>
              <a:srgbClr val="31486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6564" tIns="28282" rIns="56564" bIns="28282" numCol="1" rtlCol="0" anchor="t" anchorCtr="0" compatLnSpc="1"/>
            <a:lstStyle/>
            <a:p>
              <a:pPr defTabSz="423545"/>
              <a:endParaRPr lang="zh-CN" altLang="en-US" sz="80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6133538" y="667277"/>
              <a:ext cx="38620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02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32807" y="394547"/>
              <a:ext cx="2623820" cy="812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56564" tIns="28282" rIns="56564" bIns="28282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400" dirty="0">
                  <a:solidFill>
                    <a:srgbClr val="314865"/>
                  </a:solidFill>
                  <a:latin typeface="+mn-ea"/>
                  <a:sym typeface="宋体" panose="02010600030101010101" pitchFamily="2" charset="-122"/>
                </a:rPr>
                <a:t>填</a:t>
              </a:r>
              <a:r>
                <a:rPr lang="zh-CN" altLang="en-US" sz="2400" dirty="0">
                  <a:solidFill>
                    <a:srgbClr val="3E546E"/>
                  </a:solidFill>
                  <a:latin typeface="+mn-ea"/>
                  <a:sym typeface="宋体" panose="02010600030101010101" pitchFamily="2" charset="-122"/>
                </a:rPr>
                <a:t>色状态</a:t>
              </a:r>
              <a:r>
                <a:rPr lang="zh-CN" altLang="en-US" sz="2400" dirty="0">
                  <a:solidFill>
                    <a:srgbClr val="314865"/>
                  </a:solidFill>
                  <a:latin typeface="+mn-ea"/>
                  <a:sym typeface="宋体" panose="02010600030101010101" pitchFamily="2" charset="-122"/>
                </a:rPr>
                <a:t>栏</a:t>
              </a:r>
              <a:endParaRPr lang="zh-CN" altLang="en-US" sz="2400" dirty="0">
                <a:solidFill>
                  <a:srgbClr val="314865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pic>
          <p:nvPicPr>
            <p:cNvPr id="37" name="图片 7" descr="Screenshot_2018-10-29-11-23-40-895_com.liulishuo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783"/>
            <a:stretch>
              <a:fillRect/>
            </a:stretch>
          </p:blipFill>
          <p:spPr bwMode="auto">
            <a:xfrm>
              <a:off x="1287514" y="0"/>
              <a:ext cx="4333033" cy="23578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组合 124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40" name="直接连接符 12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手机操作系统</a:t>
              </a:r>
              <a:r>
                <a:rPr lang="en-US" altLang="zh-CN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UI</a:t>
              </a:r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29041" y="1840670"/>
            <a:ext cx="3077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314865"/>
                </a:solidFill>
              </a:rPr>
              <a:t>系统抓取软件色彩、第三方软件适配。</a:t>
            </a:r>
            <a:endParaRPr lang="zh-CN" altLang="en-US" sz="1800" dirty="0">
              <a:solidFill>
                <a:srgbClr val="3148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4"/>
          <p:cNvSpPr/>
          <p:nvPr/>
        </p:nvSpPr>
        <p:spPr>
          <a:xfrm>
            <a:off x="687798" y="2289307"/>
            <a:ext cx="2291571" cy="125900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0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1" name="Rectangle 5"/>
          <p:cNvSpPr/>
          <p:nvPr/>
        </p:nvSpPr>
        <p:spPr>
          <a:xfrm>
            <a:off x="940596" y="1648440"/>
            <a:ext cx="2195502" cy="161791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0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6" name="TextBox 12"/>
          <p:cNvSpPr txBox="1"/>
          <p:nvPr/>
        </p:nvSpPr>
        <p:spPr>
          <a:xfrm>
            <a:off x="3456293" y="1130908"/>
            <a:ext cx="348996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状态栏的视觉稿设计尺寸</a:t>
            </a:r>
            <a:endParaRPr lang="zh-CN" altLang="en-US" sz="2400" b="1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  <a:sym typeface="Arial" panose="020B0604020202020204"/>
            </a:endParaRP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3456165" y="1737271"/>
            <a:ext cx="5790010" cy="166878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dirty="0">
              <a:solidFill>
                <a:srgbClr val="314865"/>
              </a:solidFill>
              <a:latin typeface="+mn-ea"/>
              <a:ea typeface="+mn-ea"/>
            </a:endParaRPr>
          </a:p>
          <a:p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android </a:t>
            </a: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设备  </a:t>
            </a:r>
            <a:r>
              <a:rPr lang="en-US" altLang="zh-CN" sz="1800" b="1" dirty="0" err="1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1080px*1920px</a:t>
            </a:r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</a:t>
            </a: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状态栏高度</a:t>
            </a:r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70px     1080px*70px</a:t>
            </a:r>
            <a:endParaRPr lang="en-US" altLang="zh-CN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en-US" altLang="zh-CN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iphone6 </a:t>
            </a: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设备  </a:t>
            </a:r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750px*1334px     </a:t>
            </a: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状态栏高度</a:t>
            </a:r>
            <a:r>
              <a:rPr lang="en-US" altLang="zh-CN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60px       750*60px</a:t>
            </a:r>
            <a:endParaRPr lang="en-US" altLang="zh-CN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grpSp>
        <p:nvGrpSpPr>
          <p:cNvPr id="23" name="组合 124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24" name="直接连接符 12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手机操作系统</a:t>
              </a:r>
              <a:r>
                <a:rPr lang="en-US" altLang="zh-CN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UI</a:t>
              </a:r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" name="TextBox 50"/>
          <p:cNvSpPr txBox="1"/>
          <p:nvPr/>
        </p:nvSpPr>
        <p:spPr>
          <a:xfrm>
            <a:off x="4083513" y="1944164"/>
            <a:ext cx="3626934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en-US" altLang="zh-CN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2.  </a:t>
            </a:r>
            <a:r>
              <a:rPr lang="zh-CN" altLang="en-US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导航栏</a:t>
            </a:r>
            <a:endParaRPr lang="zh-CN" altLang="en-US" sz="2400" b="1" dirty="0">
              <a:solidFill>
                <a:srgbClr val="314865"/>
              </a:solidFill>
              <a:latin typeface="华康海报体W12" panose="040B0C09000000000000" charset="-122"/>
              <a:ea typeface="华康海报体W12" panose="040B0C09000000000000" charset="-122"/>
              <a:cs typeface="华康海报体W12" panose="040B0C09000000000000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52"/>
          <p:cNvSpPr txBox="1"/>
          <p:nvPr/>
        </p:nvSpPr>
        <p:spPr>
          <a:xfrm>
            <a:off x="1161415" y="3166745"/>
            <a:ext cx="7582535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导航栏位于应用程序界面的顶部，导航栏可以实现程序界面之间的跳转。</a:t>
            </a:r>
            <a:endParaRPr lang="zh-CN" altLang="en-US" sz="12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导航栏分为左、中、右三个区域，由返回按钮、页面标题、控件组成。</a:t>
            </a:r>
            <a:endParaRPr lang="zh-CN" altLang="en-US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导航栏有助于扁平化信息层级，方便用户使用。</a:t>
            </a:r>
            <a:endParaRPr lang="zh-CN" altLang="en-US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31" name="TextBox 50"/>
          <p:cNvSpPr txBox="1"/>
          <p:nvPr/>
        </p:nvSpPr>
        <p:spPr>
          <a:xfrm>
            <a:off x="169767" y="810671"/>
            <a:ext cx="362693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2.</a:t>
            </a:r>
            <a:r>
              <a:rPr lang="zh-CN" altLang="en-US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导航栏</a:t>
            </a:r>
            <a:endParaRPr lang="zh-CN" altLang="en-US" sz="2400" b="1" dirty="0">
              <a:solidFill>
                <a:srgbClr val="314865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2" name="图片 7" descr="Screenshot_2018-10-29-11-23-40-895_com.liulishuo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12"/>
          <a:stretch>
            <a:fillRect/>
          </a:stretch>
        </p:blipFill>
        <p:spPr bwMode="auto">
          <a:xfrm>
            <a:off x="1279020" y="1379561"/>
            <a:ext cx="7052833" cy="16195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5833" y="0"/>
            <a:ext cx="5521849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1226" y="995137"/>
            <a:ext cx="170942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3E546E"/>
                </a:solidFill>
                <a:latin typeface="+mn-ea"/>
                <a:cs typeface="+mn-ea"/>
              </a:rPr>
              <a:t>1</a:t>
            </a:r>
            <a:r>
              <a:rPr lang="zh-CN" altLang="en-US" dirty="0" smtClean="0">
                <a:solidFill>
                  <a:srgbClr val="3E546E"/>
                </a:solidFill>
                <a:latin typeface="+mn-ea"/>
                <a:cs typeface="+mn-ea"/>
              </a:rPr>
              <a:t>、搜索框型导航栏</a:t>
            </a:r>
            <a:endParaRPr lang="zh-CN" altLang="en-US" dirty="0" smtClean="0">
              <a:solidFill>
                <a:srgbClr val="3E546E"/>
              </a:solidFill>
              <a:latin typeface="+mn-ea"/>
              <a:cs typeface="+mn-ea"/>
            </a:endParaRPr>
          </a:p>
        </p:txBody>
      </p:sp>
      <p:sp>
        <p:nvSpPr>
          <p:cNvPr id="12" name="TextBox 50"/>
          <p:cNvSpPr txBox="1"/>
          <p:nvPr/>
        </p:nvSpPr>
        <p:spPr>
          <a:xfrm>
            <a:off x="648610" y="248521"/>
            <a:ext cx="362693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导航栏类型</a:t>
            </a:r>
            <a:endParaRPr lang="zh-CN" altLang="en-US" sz="2000" b="1" dirty="0">
              <a:solidFill>
                <a:schemeClr val="tx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689" y="0"/>
            <a:ext cx="5521849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057" y="377467"/>
            <a:ext cx="20853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 smtClean="0">
                <a:solidFill>
                  <a:srgbClr val="44546A"/>
                </a:solidFill>
              </a:rPr>
              <a:t>2</a:t>
            </a:r>
            <a:r>
              <a:rPr kumimoji="1" lang="zh-CN" altLang="en-US" dirty="0" smtClean="0">
                <a:solidFill>
                  <a:srgbClr val="44546A"/>
                </a:solidFill>
              </a:rPr>
              <a:t>、多标题切换型导航栏</a:t>
            </a:r>
            <a:endParaRPr kumimoji="1" lang="zh-CN" altLang="en-US" dirty="0">
              <a:solidFill>
                <a:srgbClr val="44546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735" y="1221460"/>
            <a:ext cx="2144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solidFill>
                  <a:srgbClr val="44546A"/>
                </a:solidFill>
              </a:rPr>
              <a:t>有多个标题切换</a:t>
            </a:r>
            <a:r>
              <a:rPr kumimoji="1" lang="zh-CN" altLang="en-US" sz="1200" dirty="0">
                <a:solidFill>
                  <a:srgbClr val="44546A"/>
                </a:solidFill>
              </a:rPr>
              <a:t>的导航栏样式，</a:t>
            </a:r>
            <a:r>
              <a:rPr kumimoji="1" lang="zh-CN" altLang="en-US" sz="1200" dirty="0" smtClean="0">
                <a:solidFill>
                  <a:srgbClr val="44546A"/>
                </a:solidFill>
              </a:rPr>
              <a:t>分为选中标题与未选中标题</a:t>
            </a:r>
            <a:r>
              <a:rPr kumimoji="1" lang="en-US" altLang="zh-CN" sz="1200" dirty="0">
                <a:solidFill>
                  <a:srgbClr val="44546A"/>
                </a:solidFill>
              </a:rPr>
              <a:t>.</a:t>
            </a:r>
            <a:endParaRPr kumimoji="1" lang="zh-CN" altLang="en-US" sz="1200" dirty="0">
              <a:solidFill>
                <a:srgbClr val="44546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>
            <p:custDataLst>
              <p:tags r:id="rId1"/>
            </p:custDataLst>
          </p:nvPr>
        </p:nvCxnSpPr>
        <p:spPr>
          <a:xfrm>
            <a:off x="1877211" y="2908050"/>
            <a:ext cx="538994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877211" y="1801965"/>
            <a:ext cx="5389943" cy="1538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5000" dirty="0">
                <a:solidFill>
                  <a:srgbClr val="314865"/>
                </a:solidFill>
                <a:latin typeface="+mn-ea"/>
              </a:rPr>
              <a:t>组件化的设计</a:t>
            </a:r>
            <a:endParaRPr lang="zh-CN" altLang="en-US" sz="5000" dirty="0">
              <a:solidFill>
                <a:srgbClr val="314865"/>
              </a:solidFill>
              <a:latin typeface="+mn-ea"/>
            </a:endParaRPr>
          </a:p>
          <a:p>
            <a:pPr algn="dist"/>
            <a:endParaRPr lang="zh-CN" altLang="en-US" sz="5000" b="1" dirty="0">
              <a:solidFill>
                <a:srgbClr val="31486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36319" y="703448"/>
            <a:ext cx="2068704" cy="628341"/>
            <a:chOff x="4602145" y="211015"/>
            <a:chExt cx="2758272" cy="837788"/>
          </a:xfrm>
        </p:grpSpPr>
        <p:sp>
          <p:nvSpPr>
            <p:cNvPr id="20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92469" y="0"/>
            <a:ext cx="1685657" cy="133178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2469" y="3685374"/>
            <a:ext cx="1685657" cy="145812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38955" y="3032760"/>
            <a:ext cx="897890" cy="652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设计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36285" y="3032760"/>
            <a:ext cx="897890" cy="652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修改</a:t>
            </a: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45435" y="3032760"/>
            <a:ext cx="897890" cy="652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构思</a:t>
            </a: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66940" y="3032760"/>
            <a:ext cx="897890" cy="6527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再设计</a:t>
            </a:r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856990" y="3256915"/>
            <a:ext cx="367665" cy="204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374640" y="3256915"/>
            <a:ext cx="367665" cy="204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6847840" y="3256915"/>
            <a:ext cx="367665" cy="204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05760" y="3975100"/>
            <a:ext cx="48660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</a:rPr>
              <a:t>意义：减少重复的劳动、提高工作效率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24" grpId="0" bldLvl="0" animBg="1"/>
          <p:bldP spid="25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24" grpId="0" bldLvl="0" animBg="1"/>
          <p:bldP spid="25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0097" y="1332505"/>
            <a:ext cx="3032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rgbClr val="44546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每个</a:t>
            </a:r>
            <a:r>
              <a:rPr kumimoji="1" lang="en-US" altLang="zh-CN" sz="1600" dirty="0" smtClean="0">
                <a:solidFill>
                  <a:srgbClr val="44546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app</a:t>
            </a:r>
            <a:r>
              <a:rPr kumimoji="1" lang="zh-CN" altLang="en-US" sz="1600" dirty="0" smtClean="0">
                <a:solidFill>
                  <a:srgbClr val="44546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的导航栏都存在一些差异，要根据产品的功能、属性等特点，来设计合适的导航栏</a:t>
            </a:r>
            <a:endParaRPr kumimoji="1" lang="zh-CN" altLang="en-US" sz="1600" dirty="0">
              <a:solidFill>
                <a:srgbClr val="44546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8" descr="Screenshot_2018-11-16-22-09-54-468_com.tencent.mm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74"/>
          <a:stretch>
            <a:fillRect/>
          </a:stretch>
        </p:blipFill>
        <p:spPr bwMode="auto">
          <a:xfrm>
            <a:off x="4276543" y="1110421"/>
            <a:ext cx="4346509" cy="799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B3E14E2957D82761CCE332FEF93D986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898" y="2528815"/>
            <a:ext cx="4349358" cy="857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27807" y="1964056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050" dirty="0" smtClean="0"/>
              <a:t>微信导航栏</a:t>
            </a:r>
            <a:endParaRPr kumimoji="1" lang="zh-CN" altLang="en-US" sz="1050" dirty="0"/>
          </a:p>
        </p:txBody>
      </p:sp>
      <p:sp>
        <p:nvSpPr>
          <p:cNvPr id="12" name="文本框 11"/>
          <p:cNvSpPr txBox="1"/>
          <p:nvPr/>
        </p:nvSpPr>
        <p:spPr>
          <a:xfrm>
            <a:off x="6127807" y="3504482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050" dirty="0" smtClean="0"/>
              <a:t>抖音导航栏</a:t>
            </a:r>
            <a:endParaRPr kumimoji="1" lang="zh-CN" altLang="en-US" sz="10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" name="TextBox 50"/>
          <p:cNvSpPr txBox="1"/>
          <p:nvPr/>
        </p:nvSpPr>
        <p:spPr>
          <a:xfrm>
            <a:off x="4083513" y="1944164"/>
            <a:ext cx="3626934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en-US" altLang="zh-CN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3.  </a:t>
            </a:r>
            <a:r>
              <a:rPr lang="zh-CN" altLang="en-US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标签栏</a:t>
            </a:r>
            <a:endParaRPr lang="zh-CN" altLang="en-US" sz="2400" b="1" dirty="0">
              <a:solidFill>
                <a:srgbClr val="314865"/>
              </a:solidFill>
              <a:latin typeface="华康海报体W12" panose="040B0C09000000000000" charset="-122"/>
              <a:ea typeface="华康海报体W12" panose="040B0C09000000000000" charset="-122"/>
              <a:cs typeface="华康海报体W12" panose="040B0C09000000000000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52"/>
          <p:cNvSpPr txBox="1"/>
          <p:nvPr/>
        </p:nvSpPr>
        <p:spPr>
          <a:xfrm>
            <a:off x="892945" y="3836527"/>
            <a:ext cx="7668972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8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标签栏是指在不改变应用界面信息层级下，使用户以最少的操作，可以快速的实现不同信息入口的快速切换。</a:t>
            </a:r>
            <a:endParaRPr lang="zh-CN" altLang="en-US" sz="18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31" name="TextBox 50"/>
          <p:cNvSpPr txBox="1"/>
          <p:nvPr/>
        </p:nvSpPr>
        <p:spPr>
          <a:xfrm>
            <a:off x="-318693" y="859516"/>
            <a:ext cx="362693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3.</a:t>
            </a:r>
            <a:r>
              <a:rPr lang="zh-CN" altLang="en-US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标签栏</a:t>
            </a:r>
            <a:endParaRPr lang="zh-CN" altLang="en-US" sz="2400" b="1" dirty="0">
              <a:solidFill>
                <a:srgbClr val="314865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942573" y="1407316"/>
            <a:ext cx="7594088" cy="1916672"/>
            <a:chOff x="1799145" y="1889651"/>
            <a:chExt cx="7472362" cy="1885950"/>
          </a:xfrm>
        </p:grpSpPr>
        <p:pic>
          <p:nvPicPr>
            <p:cNvPr id="11" name="图片 4" descr="Screenshot_2018-09-04-15-42-17-519_com.tmall.wire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145" y="1889651"/>
              <a:ext cx="4008437" cy="558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图片 5" descr="Screenshot_2018-09-04-15-39-07-448_com.zhihu.and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845" y="3288239"/>
              <a:ext cx="3995737" cy="4873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6" descr="Screenshot_2018-09-04-15-39-27-258_com.tencent.m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257" y="2578626"/>
              <a:ext cx="3998913" cy="555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图片 2" descr="biaoqianlanicon_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857" y="1994426"/>
              <a:ext cx="3295650" cy="17240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59154"/>
            <a:ext cx="9144000" cy="2871661"/>
          </a:xfrm>
          <a:prstGeom prst="rect">
            <a:avLst/>
          </a:prstGeom>
          <a:solidFill>
            <a:srgbClr val="31486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rgbClr val="314865"/>
              </a:solidFill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206785" y="1002158"/>
            <a:ext cx="8679199" cy="2230132"/>
            <a:chOff x="872594" y="2110863"/>
            <a:chExt cx="7370763" cy="1893927"/>
          </a:xfrm>
        </p:grpSpPr>
        <p:pic>
          <p:nvPicPr>
            <p:cNvPr id="11" name="图片 6" descr="Screenshot_2018-09-04-15-39-27-258_com.tencent.mm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8594" y="2110863"/>
              <a:ext cx="3814763" cy="530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图片 2" descr="biaoqianlanicon_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38" b="17975"/>
            <a:stretch>
              <a:fillRect/>
            </a:stretch>
          </p:blipFill>
          <p:spPr bwMode="auto">
            <a:xfrm>
              <a:off x="872594" y="2110863"/>
              <a:ext cx="3476798" cy="505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4" descr="biaoqianlanicon_0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04" r="-153" b="64629"/>
            <a:stretch>
              <a:fillRect/>
            </a:stretch>
          </p:blipFill>
          <p:spPr bwMode="auto">
            <a:xfrm>
              <a:off x="872594" y="3101463"/>
              <a:ext cx="3509631" cy="467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图片 6" descr="Screenshot_2018-09-04-15-42-17-519_com.tmall.wir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8028" y="3063058"/>
              <a:ext cx="3735329" cy="5225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文本框 8"/>
            <p:cNvSpPr txBox="1">
              <a:spLocks noChangeArrowheads="1"/>
            </p:cNvSpPr>
            <p:nvPr/>
          </p:nvSpPr>
          <p:spPr bwMode="auto">
            <a:xfrm>
              <a:off x="2160371" y="2640966"/>
              <a:ext cx="1274835" cy="312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线框图标</a:t>
              </a:r>
              <a:endParaRPr lang="zh-CN" altLang="en-US" sz="18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7" name="文本框 9"/>
            <p:cNvSpPr txBox="1">
              <a:spLocks noChangeArrowheads="1"/>
            </p:cNvSpPr>
            <p:nvPr/>
          </p:nvSpPr>
          <p:spPr bwMode="auto">
            <a:xfrm>
              <a:off x="6059691" y="2691644"/>
              <a:ext cx="1271588" cy="3127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线转面图标</a:t>
              </a:r>
              <a:endParaRPr lang="zh-CN" altLang="en-US" sz="18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8" name="文本框 12"/>
            <p:cNvSpPr txBox="1">
              <a:spLocks noChangeArrowheads="1"/>
            </p:cNvSpPr>
            <p:nvPr/>
          </p:nvSpPr>
          <p:spPr bwMode="auto">
            <a:xfrm>
              <a:off x="2160372" y="3692003"/>
              <a:ext cx="1115750" cy="312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剪影图标</a:t>
              </a:r>
              <a:endParaRPr lang="zh-CN" altLang="en-US" sz="1800" b="1" dirty="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sp>
          <p:nvSpPr>
            <p:cNvPr id="19" name="文本框 13"/>
            <p:cNvSpPr txBox="1">
              <a:spLocks noChangeArrowheads="1"/>
            </p:cNvSpPr>
            <p:nvPr/>
          </p:nvSpPr>
          <p:spPr bwMode="auto">
            <a:xfrm>
              <a:off x="6026354" y="3692013"/>
              <a:ext cx="1271587" cy="3127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>
                  <a:solidFill>
                    <a:schemeClr val="bg1"/>
                  </a:solidFill>
                  <a:latin typeface="幼圆" panose="02010509060101010101" charset="-122"/>
                  <a:ea typeface="幼圆" panose="02010509060101010101" charset="-122"/>
                </a:rPr>
                <a:t>微交互图标</a:t>
              </a:r>
              <a:endParaRPr lang="zh-CN" altLang="en-US" sz="1800" b="1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44870" y="3447655"/>
            <a:ext cx="8161451" cy="1037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标签高亮与角标</a:t>
            </a: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标签栏在视觉设计上要着重告诉用户“我在哪儿”。</a:t>
            </a: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" name="TextBox 50"/>
          <p:cNvSpPr txBox="1"/>
          <p:nvPr/>
        </p:nvSpPr>
        <p:spPr>
          <a:xfrm>
            <a:off x="3776980" y="1944370"/>
            <a:ext cx="259016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en-US" altLang="zh-CN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4. </a:t>
            </a:r>
            <a:r>
              <a:rPr lang="zh-CN" altLang="en-US" sz="2400" b="1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</a:rPr>
              <a:t>内容视图</a:t>
            </a:r>
            <a:endParaRPr lang="zh-CN" altLang="en-US" sz="2400" b="1" dirty="0">
              <a:solidFill>
                <a:srgbClr val="314865"/>
              </a:solidFill>
              <a:latin typeface="华康海报体W12" panose="040B0C09000000000000" charset="-122"/>
              <a:ea typeface="华康海报体W12" panose="040B0C09000000000000" charset="-122"/>
              <a:cs typeface="华康海报体W12" panose="040B0C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Box 50"/>
          <p:cNvSpPr txBox="1"/>
          <p:nvPr/>
        </p:nvSpPr>
        <p:spPr>
          <a:xfrm>
            <a:off x="3539051" y="854329"/>
            <a:ext cx="452056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  <a:sym typeface="Arial" panose="020B0604020202020204"/>
              </a:rPr>
              <a:t>4.</a:t>
            </a:r>
            <a:r>
              <a:rPr lang="zh-CN" altLang="en-US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  <a:sym typeface="Arial" panose="020B0604020202020204"/>
              </a:rPr>
              <a:t>内容视图</a:t>
            </a:r>
            <a:r>
              <a:rPr lang="en-US" altLang="zh-CN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  <a:sym typeface="Arial" panose="020B0604020202020204"/>
              </a:rPr>
              <a:t>——</a:t>
            </a:r>
            <a:r>
              <a:rPr lang="zh-CN" altLang="en-US" sz="2400" dirty="0">
                <a:solidFill>
                  <a:srgbClr val="314865"/>
                </a:solidFill>
                <a:latin typeface="华康海报体W12" panose="040B0C09000000000000" charset="-122"/>
                <a:ea typeface="华康海报体W12" panose="040B0C09000000000000" charset="-122"/>
                <a:cs typeface="华康海报体W12" panose="040B0C09000000000000" charset="-122"/>
                <a:sym typeface="Arial" panose="020B0604020202020204"/>
              </a:rPr>
              <a:t>控件＋组件</a:t>
            </a:r>
            <a:endParaRPr lang="zh-CN" altLang="en-US" sz="2400" b="1" dirty="0">
              <a:solidFill>
                <a:srgbClr val="314865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2837" y="1500522"/>
            <a:ext cx="4572000" cy="353060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</a:t>
            </a: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、列表视图</a:t>
            </a: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主要是受手机设备屏幕尺寸的限制，以及使用列表布局更符合人类的阅读习惯。</a:t>
            </a:r>
            <a:endParaRPr lang="en-US" altLang="zh-CN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</a:t>
            </a: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、宫格视图</a:t>
            </a: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GridView与ListView的用法基本一致，不同的只是布局。当我们打开手机，应用会以宫格显示</a:t>
            </a: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信息呈现方式</a:t>
            </a: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列表</a:t>
            </a:r>
            <a:r>
              <a:rPr lang="en-US" altLang="zh-CN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+</a:t>
            </a:r>
            <a:r>
              <a:rPr lang="zh-CN" altLang="en-US" sz="15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宫格布局</a:t>
            </a:r>
            <a:endParaRPr lang="zh-CN" altLang="en-US" sz="15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13" name="图片 3" descr="Screenshot_2018-10-29-10-05-01-199_com.sina.weibo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8" b="5592"/>
          <a:stretch>
            <a:fillRect/>
          </a:stretch>
        </p:blipFill>
        <p:spPr bwMode="auto">
          <a:xfrm>
            <a:off x="656541" y="854251"/>
            <a:ext cx="2895394" cy="4289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组合 124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15" name="直接连接符 12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手机操作系统</a:t>
              </a:r>
              <a:r>
                <a:rPr lang="en-US" altLang="zh-CN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UI</a:t>
              </a:r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7"/>
          <p:cNvGrpSpPr/>
          <p:nvPr/>
        </p:nvGrpSpPr>
        <p:grpSpPr>
          <a:xfrm>
            <a:off x="5836319" y="703448"/>
            <a:ext cx="2068704" cy="628341"/>
            <a:chOff x="4602145" y="211015"/>
            <a:chExt cx="2758272" cy="837788"/>
          </a:xfrm>
        </p:grpSpPr>
        <p:sp>
          <p:nvSpPr>
            <p:cNvPr id="8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92469" y="0"/>
            <a:ext cx="1685657" cy="133178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469" y="3685374"/>
            <a:ext cx="1685657" cy="145812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3005" y="2485250"/>
            <a:ext cx="1771127" cy="7607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zh-CN" sz="4500" dirty="0"/>
              <a:t>总结：</a:t>
            </a:r>
            <a:endParaRPr kumimoji="1" lang="zh-CN" altLang="en-US" sz="4500" dirty="0"/>
          </a:p>
        </p:txBody>
      </p:sp>
      <p:sp>
        <p:nvSpPr>
          <p:cNvPr id="3" name="文本框 2"/>
          <p:cNvSpPr txBox="1"/>
          <p:nvPr/>
        </p:nvSpPr>
        <p:spPr>
          <a:xfrm>
            <a:off x="2916798" y="2485627"/>
            <a:ext cx="537291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dirty="0"/>
              <a:t>设计组件意义是方便我们在设计中，提高工作效率以及减少重复劳动。我们需要在了解组件的功能、布局的前提下，开展视觉设计。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7"/>
          <p:cNvGrpSpPr/>
          <p:nvPr/>
        </p:nvGrpSpPr>
        <p:grpSpPr>
          <a:xfrm>
            <a:off x="5836319" y="703448"/>
            <a:ext cx="2068704" cy="628341"/>
            <a:chOff x="4602145" y="211015"/>
            <a:chExt cx="2758272" cy="837788"/>
          </a:xfrm>
        </p:grpSpPr>
        <p:sp>
          <p:nvSpPr>
            <p:cNvPr id="8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92469" y="0"/>
            <a:ext cx="1685657" cy="133178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469" y="3685374"/>
            <a:ext cx="1685657" cy="145812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3005" y="2485250"/>
            <a:ext cx="1771127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en-US" sz="4500" dirty="0"/>
              <a:t>作业</a:t>
            </a:r>
            <a:r>
              <a:rPr kumimoji="1" lang="zh-CN" altLang="zh-CN" sz="4500" dirty="0"/>
              <a:t>：</a:t>
            </a:r>
            <a:endParaRPr kumimoji="1" lang="zh-CN" altLang="en-US" sz="4500" dirty="0"/>
          </a:p>
        </p:txBody>
      </p:sp>
      <p:sp>
        <p:nvSpPr>
          <p:cNvPr id="3" name="文本框 2"/>
          <p:cNvSpPr txBox="1"/>
          <p:nvPr/>
        </p:nvSpPr>
        <p:spPr>
          <a:xfrm>
            <a:off x="2941563" y="3186032"/>
            <a:ext cx="5372914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课后欣赏相关组件设计</a:t>
            </a:r>
            <a:endParaRPr kumimoji="1" lang="zh-CN" altLang="en-US" dirty="0"/>
          </a:p>
          <a:p>
            <a:r>
              <a:rPr kumimoji="1" lang="zh-CN" altLang="en-US" dirty="0"/>
              <a:t>2</a:t>
            </a:r>
            <a:r>
              <a:rPr kumimoji="1" lang="en-US" altLang="zh-CN" dirty="0"/>
              <a:t>.</a:t>
            </a:r>
            <a:r>
              <a:rPr kumimoji="1" lang="zh-CN" altLang="en-US" dirty="0"/>
              <a:t>利用</a:t>
            </a:r>
            <a:r>
              <a:rPr kumimoji="1" lang="en-US" altLang="zh-CN" dirty="0"/>
              <a:t>PS</a:t>
            </a:r>
            <a:r>
              <a:rPr kumimoji="1" lang="zh-CN" altLang="en-US" dirty="0"/>
              <a:t>软件设计手机操作系统中的任一组件（状态栏、导航栏、标签栏、内容视图及控件等）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40247" y="1743689"/>
            <a:ext cx="4442111" cy="830997"/>
          </a:xfrm>
          <a:prstGeom prst="rect">
            <a:avLst/>
          </a:prstGeom>
          <a:solidFill>
            <a:srgbClr val="3148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谢谢！</a:t>
            </a:r>
            <a:endParaRPr lang="zh-CN" altLang="en-US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599884" y="639355"/>
            <a:ext cx="2068704" cy="628341"/>
            <a:chOff x="4602145" y="211015"/>
            <a:chExt cx="2758272" cy="837788"/>
          </a:xfrm>
        </p:grpSpPr>
        <p:sp>
          <p:nvSpPr>
            <p:cNvPr id="30" name="流程图: 终止 2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流程图: 终止 30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流程图: 终止 31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76156" y="0"/>
            <a:ext cx="873572" cy="2142971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MH_Others_1"/>
          <p:cNvSpPr txBox="1"/>
          <p:nvPr>
            <p:custDataLst>
              <p:tags r:id="rId1"/>
            </p:custDataLst>
          </p:nvPr>
        </p:nvSpPr>
        <p:spPr>
          <a:xfrm>
            <a:off x="1314268" y="95521"/>
            <a:ext cx="600977" cy="184666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3000" dirty="0">
                <a:solidFill>
                  <a:srgbClr val="FFFFFF"/>
                </a:solidFill>
                <a:latin typeface="+mj-ea"/>
                <a:ea typeface="+mj-ea"/>
              </a:rPr>
              <a:t>学习内容</a:t>
            </a:r>
            <a:endParaRPr lang="zh-CN" altLang="en-US" sz="3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50042" y="606128"/>
            <a:ext cx="2917880" cy="346249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latin typeface="+mn-ea"/>
              </a:rPr>
              <a:t>组件的概念</a:t>
            </a:r>
            <a:endParaRPr lang="zh-CN" altLang="en-US" sz="1800" dirty="0"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50042" y="1588932"/>
            <a:ext cx="2917880" cy="1428596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latin typeface="+mn-ea"/>
              </a:rPr>
              <a:t>手机操作</a:t>
            </a:r>
            <a:r>
              <a:rPr lang="zh-CN" altLang="en-US" sz="1800" dirty="0">
                <a:latin typeface="+mn-ea"/>
                <a:sym typeface="宋体" panose="02010600030101010101" pitchFamily="2" charset="-122"/>
              </a:rPr>
              <a:t>系统</a:t>
            </a:r>
            <a:r>
              <a:rPr lang="en-US" altLang="zh-CN" sz="1800" dirty="0">
                <a:latin typeface="+mn-ea"/>
                <a:sym typeface="宋体" panose="02010600030101010101" pitchFamily="2" charset="-122"/>
              </a:rPr>
              <a:t>UI</a:t>
            </a:r>
            <a:r>
              <a:rPr lang="zh-CN" altLang="en-US" sz="1800" dirty="0">
                <a:latin typeface="+mn-ea"/>
                <a:sym typeface="宋体" panose="02010600030101010101" pitchFamily="2" charset="-122"/>
              </a:rPr>
              <a:t>组件</a:t>
            </a:r>
            <a:endParaRPr lang="en-US" altLang="zh-CN" sz="1800" dirty="0"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状态栏</a:t>
            </a:r>
            <a:endParaRPr lang="en-US" altLang="zh-CN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导航栏</a:t>
            </a:r>
            <a:endParaRPr lang="en-US" altLang="zh-CN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3</a:t>
            </a: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标签栏</a:t>
            </a:r>
            <a:endParaRPr lang="zh-CN" altLang="en-US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4</a:t>
            </a: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内容视图</a:t>
            </a:r>
            <a:endParaRPr lang="zh-CN" altLang="en-US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950042" y="3265474"/>
            <a:ext cx="2917880" cy="1155316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latin typeface="+mn-ea"/>
                <a:sym typeface="宋体" panose="02010600030101010101" pitchFamily="2" charset="-122"/>
              </a:rPr>
              <a:t>特殊的组件</a:t>
            </a:r>
            <a:r>
              <a:rPr lang="en-US" altLang="zh-CN" sz="1800" dirty="0">
                <a:latin typeface="+mn-ea"/>
                <a:sym typeface="宋体" panose="02010600030101010101" pitchFamily="2" charset="-122"/>
              </a:rPr>
              <a:t>——</a:t>
            </a:r>
            <a:r>
              <a:rPr lang="zh-CN" altLang="en-US" sz="1800" dirty="0">
                <a:latin typeface="+mn-ea"/>
                <a:sym typeface="宋体" panose="02010600030101010101" pitchFamily="2" charset="-122"/>
              </a:rPr>
              <a:t>控件</a:t>
            </a:r>
            <a:endParaRPr lang="en-US" altLang="zh-CN" sz="1800" dirty="0"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弹框</a:t>
            </a:r>
            <a:endParaRPr lang="en-US" altLang="zh-CN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按钮</a:t>
            </a:r>
            <a:endParaRPr lang="en-US" altLang="zh-CN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分段式控件</a:t>
            </a:r>
            <a:endParaRPr lang="zh-CN" altLang="en-US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57287" y="549493"/>
            <a:ext cx="1314713" cy="454410"/>
            <a:chOff x="4343050" y="1160643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4343050" y="1160643"/>
              <a:ext cx="1752950" cy="605880"/>
              <a:chOff x="4602145" y="211015"/>
              <a:chExt cx="2298560" cy="794460"/>
            </a:xfrm>
          </p:grpSpPr>
          <p:sp>
            <p:nvSpPr>
              <p:cNvPr id="24" name="流程图: 终止 23"/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2" name="流程图: 终止 1"/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23" name="流程图: 终止 22"/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872740" y="1179527"/>
              <a:ext cx="69864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314865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01</a:t>
              </a:r>
              <a:endParaRPr lang="zh-CN" altLang="en-US" sz="2100" b="1" dirty="0">
                <a:solidFill>
                  <a:srgbClr val="314865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57287" y="1532912"/>
            <a:ext cx="1314713" cy="454410"/>
            <a:chOff x="4343050" y="2250972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4343050" y="2250972"/>
              <a:ext cx="1752950" cy="605880"/>
              <a:chOff x="4602145" y="211015"/>
              <a:chExt cx="2298560" cy="794460"/>
            </a:xfrm>
          </p:grpSpPr>
          <p:sp>
            <p:nvSpPr>
              <p:cNvPr id="51" name="流程图: 终止 50"/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52" name="流程图: 终止 51"/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53" name="流程图: 终止 52"/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4872740" y="2291691"/>
              <a:ext cx="69864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314865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02</a:t>
              </a:r>
              <a:endParaRPr lang="zh-CN" altLang="en-US" sz="2100" b="1" dirty="0">
                <a:solidFill>
                  <a:srgbClr val="314865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57287" y="3210068"/>
            <a:ext cx="1314713" cy="462414"/>
            <a:chOff x="4343050" y="3341301"/>
            <a:chExt cx="1752950" cy="616552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4" name="组合 53"/>
            <p:cNvGrpSpPr/>
            <p:nvPr/>
          </p:nvGrpSpPr>
          <p:grpSpPr>
            <a:xfrm>
              <a:off x="4343050" y="3341301"/>
              <a:ext cx="1752950" cy="605880"/>
              <a:chOff x="4602145" y="211015"/>
              <a:chExt cx="2298560" cy="794460"/>
            </a:xfrm>
          </p:grpSpPr>
          <p:sp>
            <p:nvSpPr>
              <p:cNvPr id="55" name="流程图: 终止 54"/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56" name="流程图: 终止 55"/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57" name="流程图: 终止 56"/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4872740" y="3403856"/>
              <a:ext cx="69864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314865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03</a:t>
              </a:r>
              <a:endParaRPr lang="zh-CN" altLang="en-US" sz="2100" b="1" dirty="0">
                <a:solidFill>
                  <a:srgbClr val="314865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44" name="标题 1"/>
          <p:cNvSpPr txBox="1">
            <a:spLocks noChangeArrowheads="1"/>
          </p:cNvSpPr>
          <p:nvPr/>
        </p:nvSpPr>
        <p:spPr>
          <a:xfrm>
            <a:off x="342900" y="1759124"/>
            <a:ext cx="6172200" cy="857250"/>
          </a:xfrm>
          <a:prstGeom prst="rect">
            <a:avLst/>
          </a:prstGeom>
        </p:spPr>
        <p:txBody>
          <a:bodyPr lIns="6858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2"/>
          <a:srcRect l="3576" t="6548" r="2878" b="8169"/>
          <a:stretch>
            <a:fillRect/>
          </a:stretch>
        </p:blipFill>
        <p:spPr>
          <a:xfrm>
            <a:off x="974090" y="3388360"/>
            <a:ext cx="1086485" cy="871220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35" y="2275840"/>
            <a:ext cx="1094740" cy="989330"/>
          </a:xfrm>
          <a:prstGeom prst="rect">
            <a:avLst/>
          </a:prstGeom>
        </p:spPr>
      </p:pic>
      <p:sp>
        <p:nvSpPr>
          <p:cNvPr id="6" name="五角星 5"/>
          <p:cNvSpPr/>
          <p:nvPr/>
        </p:nvSpPr>
        <p:spPr>
          <a:xfrm>
            <a:off x="4572000" y="1588770"/>
            <a:ext cx="278765" cy="27876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七角星 6"/>
          <p:cNvSpPr/>
          <p:nvPr/>
        </p:nvSpPr>
        <p:spPr>
          <a:xfrm>
            <a:off x="4636770" y="3357245"/>
            <a:ext cx="213995" cy="21399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17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99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7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99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9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99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66" grpId="0" animBg="1"/>
          <p:bldP spid="67" grpId="0" bldLvl="0" animBg="1"/>
          <p:bldP spid="68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99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99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9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99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66" grpId="0" animBg="1"/>
          <p:bldP spid="67" grpId="0" bldLvl="0" animBg="1"/>
          <p:bldP spid="68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3619" y="595106"/>
            <a:ext cx="2758553" cy="3819686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69039" y="4866689"/>
            <a:ext cx="8805922" cy="0"/>
          </a:xfrm>
          <a:prstGeom prst="line">
            <a:avLst/>
          </a:prstGeom>
          <a:noFill/>
          <a:ln w="9525" cap="flat" cmpd="sng" algn="ctr">
            <a:solidFill>
              <a:srgbClr val="46556A"/>
            </a:solidFill>
            <a:prstDash val="solid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123462" y="133635"/>
            <a:ext cx="2103464" cy="276999"/>
            <a:chOff x="164616" y="178180"/>
            <a:chExt cx="2804618" cy="369332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534487" y="178180"/>
              <a:ext cx="2434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组件的概念</a:t>
              </a:r>
              <a:endParaRPr lang="zh-CN" altLang="en-US" sz="12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2" name="标题 1"/>
          <p:cNvSpPr txBox="1"/>
          <p:nvPr/>
        </p:nvSpPr>
        <p:spPr>
          <a:xfrm>
            <a:off x="4021379" y="753889"/>
            <a:ext cx="6172200" cy="857250"/>
          </a:xfrm>
          <a:prstGeom prst="rect">
            <a:avLst/>
          </a:prstGeom>
        </p:spPr>
        <p:txBody>
          <a:bodyPr lIns="6858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娃娃体W5" panose="040B0509000000000000" charset="-122"/>
                <a:ea typeface="华康娃娃体W5" panose="040B0509000000000000" charset="-122"/>
                <a:cs typeface="华康娃娃体W5" panose="040B0509000000000000" charset="-122"/>
              </a:rPr>
              <a:t>什么是组件？</a:t>
            </a:r>
            <a:endParaRPr lang="zh-CN" altLang="en-US" sz="4000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娃娃体W5" panose="040B0509000000000000" charset="-122"/>
              <a:ea typeface="华康娃娃体W5" panose="040B0509000000000000" charset="-122"/>
              <a:cs typeface="华康娃娃体W5" panose="040B0509000000000000" charset="-122"/>
            </a:endParaRPr>
          </a:p>
        </p:txBody>
      </p:sp>
      <p:pic>
        <p:nvPicPr>
          <p:cNvPr id="13" name="图片 6" descr="QQ截图20181028104806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35"/>
          <a:stretch>
            <a:fillRect/>
          </a:stretch>
        </p:blipFill>
        <p:spPr bwMode="auto">
          <a:xfrm>
            <a:off x="612092" y="2798723"/>
            <a:ext cx="2508242" cy="1557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8" descr="Screenshot_2018-09-04-15-39-07-448_com.zhihu.and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5" y="2398804"/>
            <a:ext cx="2508249" cy="306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0" descr="jiaoben61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27" y="649115"/>
            <a:ext cx="2518297" cy="16237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4080273" y="1840271"/>
            <a:ext cx="1597819" cy="2846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b="1" dirty="0">
                <a:solidFill>
                  <a:srgbClr val="92D050"/>
                </a:solidFill>
                <a:latin typeface="+mn-ea"/>
                <a:ea typeface="+mn-ea"/>
                <a:cs typeface="华康娃娃体W5" panose="040B0509000000000000" charset="-122"/>
              </a:rPr>
              <a:t>计算机程序组件</a:t>
            </a:r>
            <a:endParaRPr lang="en-US" altLang="zh-CN" b="1" dirty="0">
              <a:solidFill>
                <a:srgbClr val="92D050"/>
              </a:solidFill>
              <a:latin typeface="+mn-ea"/>
              <a:ea typeface="+mn-ea"/>
              <a:cs typeface="华康娃娃体W5" panose="040B0509000000000000" charset="-122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4101835" y="3030261"/>
            <a:ext cx="3138488" cy="2846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92D050"/>
                </a:solidFill>
                <a:latin typeface="+mn-ea"/>
                <a:ea typeface="+mn-ea"/>
                <a:cs typeface="华康娃娃体W5" panose="040B0509000000000000" charset="-122"/>
              </a:rPr>
              <a:t>UI</a:t>
            </a:r>
            <a:r>
              <a:rPr lang="zh-CN" altLang="en-US" b="1" dirty="0">
                <a:solidFill>
                  <a:srgbClr val="92D050"/>
                </a:solidFill>
                <a:latin typeface="+mn-ea"/>
                <a:ea typeface="+mn-ea"/>
                <a:cs typeface="华康娃娃体W5" panose="040B0509000000000000" charset="-122"/>
              </a:rPr>
              <a:t>组件</a:t>
            </a:r>
            <a:endParaRPr lang="zh-CN" altLang="en-US" b="1" dirty="0">
              <a:solidFill>
                <a:srgbClr val="92D050"/>
              </a:solidFill>
              <a:latin typeface="+mn-ea"/>
              <a:ea typeface="+mn-ea"/>
              <a:cs typeface="华康娃娃体W5" panose="040B0509000000000000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4080510" y="2179320"/>
            <a:ext cx="4591685" cy="62230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latin typeface="+mn-ea"/>
                <a:ea typeface="+mn-ea"/>
              </a:rPr>
              <a:t>可以执行某个功能，一段封装好的计算机代码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19" name="文本框 4"/>
          <p:cNvSpPr txBox="1">
            <a:spLocks noChangeArrowheads="1"/>
          </p:cNvSpPr>
          <p:nvPr/>
        </p:nvSpPr>
        <p:spPr bwMode="auto">
          <a:xfrm>
            <a:off x="4121679" y="3414833"/>
            <a:ext cx="3008710" cy="2846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1.</a:t>
            </a:r>
            <a:r>
              <a:rPr lang="zh-CN" altLang="en-US" dirty="0">
                <a:latin typeface="+mn-ea"/>
                <a:ea typeface="+mn-ea"/>
              </a:rPr>
              <a:t>模块化的图形或者图形的集合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4120489" y="3684312"/>
            <a:ext cx="2508647" cy="49911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2.</a:t>
            </a:r>
            <a:r>
              <a:rPr lang="zh-CN" altLang="en-US" dirty="0">
                <a:latin typeface="+mn-ea"/>
                <a:ea typeface="+mn-ea"/>
              </a:rPr>
              <a:t>减少设计师重复劳动，提高工作效率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1758315" y="1069340"/>
            <a:ext cx="6063615" cy="309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buClrTx/>
            </a:pPr>
            <a:r>
              <a:rPr lang="zh-CN" altLang="en-US" sz="24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UI组件的组成元素：  </a:t>
            </a:r>
            <a:endParaRPr lang="zh-CN" altLang="en-US" sz="24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  <a:p>
            <a:pPr fontAlgn="auto">
              <a:lnSpc>
                <a:spcPct val="150000"/>
              </a:lnSpc>
              <a:buClrTx/>
            </a:pPr>
            <a:endParaRPr lang="zh-CN" altLang="en-US" sz="24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  <a:p>
            <a:pPr fontAlgn="auto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状态栏、导航栏、工具栏、下拉菜单、警告栏、弹出窗口、字体图标、导航条、缩略图、媒体对象、按钮、输入框、分页标签</a:t>
            </a:r>
            <a:r>
              <a:rPr lang="en-US" altLang="zh-CN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......</a:t>
            </a:r>
            <a:endParaRPr lang="zh-CN" altLang="en-US" sz="21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buClrTx/>
            </a:pPr>
            <a:endParaRPr lang="zh-CN" altLang="en-US" sz="21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0478" y="0"/>
            <a:ext cx="2928938" cy="51554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3302794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"/>
          <p:cNvSpPr txBox="1"/>
          <p:nvPr/>
        </p:nvSpPr>
        <p:spPr>
          <a:xfrm>
            <a:off x="3300730" y="488315"/>
            <a:ext cx="151892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下拉菜单</a:t>
            </a:r>
            <a:endParaRPr lang="zh-CN" altLang="en-US" sz="18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  <a:p>
            <a:pPr algn="ctr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—————</a:t>
            </a:r>
            <a:endParaRPr lang="zh-CN" altLang="en-US" sz="18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  <a:p>
            <a:pPr algn="ctr">
              <a:lnSpc>
                <a:spcPct val="150000"/>
              </a:lnSpc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用于显示列表的可切换的、有上下文的菜单。</a:t>
            </a:r>
            <a:endParaRPr lang="zh-CN" altLang="en-US" sz="18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"/>
          <p:cNvPicPr>
            <a:picLocks noChangeAspect="1"/>
          </p:cNvPicPr>
          <p:nvPr/>
        </p:nvPicPr>
        <p:blipFill>
          <a:blip r:embed="rId1"/>
          <a:srcRect t="16724"/>
          <a:stretch>
            <a:fillRect/>
          </a:stretch>
        </p:blipFill>
        <p:spPr>
          <a:xfrm>
            <a:off x="1332310" y="772001"/>
            <a:ext cx="6557963" cy="42838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1"/>
          <p:cNvSpPr txBox="1"/>
          <p:nvPr/>
        </p:nvSpPr>
        <p:spPr>
          <a:xfrm>
            <a:off x="2041922" y="-92869"/>
            <a:ext cx="55340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zh-CN" altLang="en-US" sz="21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Glyphicons 字体图标——所有可用的图标</a:t>
            </a:r>
            <a:endParaRPr lang="zh-CN" altLang="en-US" sz="21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1417955" y="92710"/>
            <a:ext cx="6449695" cy="968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endParaRPr lang="zh-CN" altLang="en-US" sz="21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ClrTx/>
            </a:pPr>
            <a:r>
              <a:rPr lang="zh-CN" altLang="en-US" sz="1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按钮组——通过按钮组容器把一组按钮放在同一行里。通过与按钮插件联合使用，可以设置为单选框或多选框的样式和行为。</a:t>
            </a:r>
            <a:endParaRPr lang="zh-CN" altLang="en-US" sz="1800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</a:endParaRPr>
          </a:p>
        </p:txBody>
      </p:sp>
      <p:pic>
        <p:nvPicPr>
          <p:cNvPr id="337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432481"/>
            <a:ext cx="3509963" cy="36087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897" y="1432481"/>
            <a:ext cx="3608784" cy="36087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2397919" y="1366600"/>
            <a:ext cx="4276725" cy="1029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</a:pPr>
            <a:r>
              <a:rPr lang="zh-CN" altLang="en-US" sz="2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</a:rPr>
              <a:t>思考</a:t>
            </a:r>
            <a:endParaRPr lang="en-US" altLang="zh-CN" sz="3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buClrTx/>
            </a:pPr>
            <a:endParaRPr lang="zh-CN" altLang="en-US" sz="3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2013347" y="1899047"/>
            <a:ext cx="5278040" cy="2445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auto">
              <a:lnSpc>
                <a:spcPct val="150000"/>
              </a:lnSpc>
              <a:buClrTx/>
            </a:pPr>
            <a:r>
              <a:rPr lang="zh-CN" altLang="en-US" sz="24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  <a:sym typeface="+mn-ea"/>
              </a:rPr>
              <a:t>智能手机IOS以及安卓的通用组件包括哪些</a:t>
            </a:r>
            <a:r>
              <a:rPr lang="zh-CN" altLang="en-US" sz="2400" dirty="0">
                <a:solidFill>
                  <a:srgbClr val="314865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？</a:t>
            </a:r>
            <a:br>
              <a:rPr lang="zh-CN" altLang="en-US" sz="27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br>
              <a:rPr lang="zh-CN" altLang="en-US" sz="27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endParaRPr lang="zh-CN" altLang="en-US" sz="27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WPS 演示</Application>
  <PresentationFormat>全屏显示(16:9)</PresentationFormat>
  <Paragraphs>185</Paragraphs>
  <Slides>28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黑体</vt:lpstr>
      <vt:lpstr>Arial</vt:lpstr>
      <vt:lpstr>微软雅黑</vt:lpstr>
      <vt:lpstr>幼圆</vt:lpstr>
      <vt:lpstr>华康娃娃体W5</vt:lpstr>
      <vt:lpstr>华康海报体W12(P)</vt:lpstr>
      <vt:lpstr>仿宋</vt:lpstr>
      <vt:lpstr>Franklin Gothic Book</vt:lpstr>
      <vt:lpstr>Arial Unicode MS</vt:lpstr>
      <vt:lpstr>Calibri</vt:lpstr>
      <vt:lpstr>华康海报体W12</vt:lpstr>
      <vt:lpstr>Franklin Gothic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2017工作总结与2018工作规划PPT模板</dc:title>
  <dc:creator>carrie_xie</dc:creator>
  <cp:lastModifiedBy> lweY</cp:lastModifiedBy>
  <cp:revision>233</cp:revision>
  <dcterms:created xsi:type="dcterms:W3CDTF">2020-01-12T14:01:00Z</dcterms:created>
  <dcterms:modified xsi:type="dcterms:W3CDTF">2022-09-07T02:42:40Z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E70B880ACC144F78ABA8078D26142BE7</vt:lpwstr>
  </property>
</Properties>
</file>