
<file path=[Content_Types].xml><?xml version="1.0" encoding="utf-8"?>
<Types xmlns="http://schemas.openxmlformats.org/package/2006/content-types">
  <Default Extension="fntdata" ContentType="application/x-fontdata"/>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media/image119.jpg" ContentType="image/png"/>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137"/>
  </p:notesMasterIdLst>
  <p:sldIdLst>
    <p:sldId id="398" r:id="rId2"/>
    <p:sldId id="359" r:id="rId3"/>
    <p:sldId id="399" r:id="rId4"/>
    <p:sldId id="400" r:id="rId5"/>
    <p:sldId id="419" r:id="rId6"/>
    <p:sldId id="421" r:id="rId7"/>
    <p:sldId id="422" r:id="rId8"/>
    <p:sldId id="423" r:id="rId9"/>
    <p:sldId id="489" r:id="rId10"/>
    <p:sldId id="490" r:id="rId11"/>
    <p:sldId id="491" r:id="rId12"/>
    <p:sldId id="492" r:id="rId13"/>
    <p:sldId id="493" r:id="rId14"/>
    <p:sldId id="494" r:id="rId15"/>
    <p:sldId id="495" r:id="rId16"/>
    <p:sldId id="496" r:id="rId17"/>
    <p:sldId id="497" r:id="rId18"/>
    <p:sldId id="498" r:id="rId19"/>
    <p:sldId id="499" r:id="rId20"/>
    <p:sldId id="500" r:id="rId21"/>
    <p:sldId id="501" r:id="rId22"/>
    <p:sldId id="502" r:id="rId23"/>
    <p:sldId id="503" r:id="rId24"/>
    <p:sldId id="504" r:id="rId25"/>
    <p:sldId id="505" r:id="rId26"/>
    <p:sldId id="506" r:id="rId27"/>
    <p:sldId id="507" r:id="rId28"/>
    <p:sldId id="508" r:id="rId29"/>
    <p:sldId id="509" r:id="rId30"/>
    <p:sldId id="510" r:id="rId31"/>
    <p:sldId id="511" r:id="rId32"/>
    <p:sldId id="512" r:id="rId33"/>
    <p:sldId id="513" r:id="rId34"/>
    <p:sldId id="514" r:id="rId35"/>
    <p:sldId id="515" r:id="rId36"/>
    <p:sldId id="516" r:id="rId37"/>
    <p:sldId id="517" r:id="rId38"/>
    <p:sldId id="518" r:id="rId39"/>
    <p:sldId id="520" r:id="rId40"/>
    <p:sldId id="519" r:id="rId41"/>
    <p:sldId id="521" r:id="rId42"/>
    <p:sldId id="522" r:id="rId43"/>
    <p:sldId id="523" r:id="rId44"/>
    <p:sldId id="524" r:id="rId45"/>
    <p:sldId id="525" r:id="rId46"/>
    <p:sldId id="526" r:id="rId47"/>
    <p:sldId id="527" r:id="rId48"/>
    <p:sldId id="528" r:id="rId49"/>
    <p:sldId id="529" r:id="rId50"/>
    <p:sldId id="530" r:id="rId51"/>
    <p:sldId id="531" r:id="rId52"/>
    <p:sldId id="532" r:id="rId53"/>
    <p:sldId id="533" r:id="rId54"/>
    <p:sldId id="534" r:id="rId55"/>
    <p:sldId id="535" r:id="rId56"/>
    <p:sldId id="536" r:id="rId57"/>
    <p:sldId id="537" r:id="rId58"/>
    <p:sldId id="538" r:id="rId59"/>
    <p:sldId id="539" r:id="rId60"/>
    <p:sldId id="540" r:id="rId61"/>
    <p:sldId id="541" r:id="rId62"/>
    <p:sldId id="542" r:id="rId63"/>
    <p:sldId id="543" r:id="rId64"/>
    <p:sldId id="544" r:id="rId65"/>
    <p:sldId id="545" r:id="rId66"/>
    <p:sldId id="546" r:id="rId67"/>
    <p:sldId id="547" r:id="rId68"/>
    <p:sldId id="548" r:id="rId69"/>
    <p:sldId id="549" r:id="rId70"/>
    <p:sldId id="550" r:id="rId71"/>
    <p:sldId id="551" r:id="rId72"/>
    <p:sldId id="552" r:id="rId73"/>
    <p:sldId id="553" r:id="rId74"/>
    <p:sldId id="554" r:id="rId75"/>
    <p:sldId id="555" r:id="rId76"/>
    <p:sldId id="556" r:id="rId77"/>
    <p:sldId id="557" r:id="rId78"/>
    <p:sldId id="558" r:id="rId79"/>
    <p:sldId id="559" r:id="rId80"/>
    <p:sldId id="560" r:id="rId81"/>
    <p:sldId id="561" r:id="rId82"/>
    <p:sldId id="562" r:id="rId83"/>
    <p:sldId id="563" r:id="rId84"/>
    <p:sldId id="564" r:id="rId85"/>
    <p:sldId id="565" r:id="rId86"/>
    <p:sldId id="566" r:id="rId87"/>
    <p:sldId id="567" r:id="rId88"/>
    <p:sldId id="568" r:id="rId89"/>
    <p:sldId id="569" r:id="rId90"/>
    <p:sldId id="570" r:id="rId91"/>
    <p:sldId id="571" r:id="rId92"/>
    <p:sldId id="572" r:id="rId93"/>
    <p:sldId id="574" r:id="rId94"/>
    <p:sldId id="575" r:id="rId95"/>
    <p:sldId id="576" r:id="rId96"/>
    <p:sldId id="577" r:id="rId97"/>
    <p:sldId id="578" r:id="rId98"/>
    <p:sldId id="579" r:id="rId99"/>
    <p:sldId id="580" r:id="rId100"/>
    <p:sldId id="581" r:id="rId101"/>
    <p:sldId id="582" r:id="rId102"/>
    <p:sldId id="583" r:id="rId103"/>
    <p:sldId id="584" r:id="rId104"/>
    <p:sldId id="586" r:id="rId105"/>
    <p:sldId id="585" r:id="rId106"/>
    <p:sldId id="587" r:id="rId107"/>
    <p:sldId id="588" r:id="rId108"/>
    <p:sldId id="589" r:id="rId109"/>
    <p:sldId id="590" r:id="rId110"/>
    <p:sldId id="591" r:id="rId111"/>
    <p:sldId id="592" r:id="rId112"/>
    <p:sldId id="593" r:id="rId113"/>
    <p:sldId id="594" r:id="rId114"/>
    <p:sldId id="595" r:id="rId115"/>
    <p:sldId id="596" r:id="rId116"/>
    <p:sldId id="597" r:id="rId117"/>
    <p:sldId id="598" r:id="rId118"/>
    <p:sldId id="599" r:id="rId119"/>
    <p:sldId id="600" r:id="rId120"/>
    <p:sldId id="601" r:id="rId121"/>
    <p:sldId id="602" r:id="rId122"/>
    <p:sldId id="603" r:id="rId123"/>
    <p:sldId id="604" r:id="rId124"/>
    <p:sldId id="605" r:id="rId125"/>
    <p:sldId id="606" r:id="rId126"/>
    <p:sldId id="607" r:id="rId127"/>
    <p:sldId id="608" r:id="rId128"/>
    <p:sldId id="609" r:id="rId129"/>
    <p:sldId id="610" r:id="rId130"/>
    <p:sldId id="611" r:id="rId131"/>
    <p:sldId id="612" r:id="rId132"/>
    <p:sldId id="613" r:id="rId133"/>
    <p:sldId id="614" r:id="rId134"/>
    <p:sldId id="615" r:id="rId135"/>
    <p:sldId id="418" r:id="rId136"/>
  </p:sldIdLst>
  <p:sldSz cx="9144000" cy="5143500" type="screen16x9"/>
  <p:notesSz cx="6858000" cy="9144000"/>
  <p:embeddedFontLst>
    <p:embeddedFont>
      <p:font typeface="Broadway" panose="04040905080B02020502" pitchFamily="82" charset="0"/>
      <p:regular r:id="rId138"/>
    </p:embeddedFont>
    <p:embeddedFont>
      <p:font typeface="Calibri" panose="020F0502020204030204" pitchFamily="34" charset="0"/>
      <p:regular r:id="rId139"/>
      <p:bold r:id="rId140"/>
      <p:italic r:id="rId141"/>
      <p:boldItalic r:id="rId142"/>
    </p:embeddedFont>
    <p:embeddedFont>
      <p:font typeface="微软雅黑 Light" panose="020B0502040204020203" pitchFamily="34" charset="-122"/>
      <p:regular r:id="rId143"/>
    </p:embeddedFont>
  </p:embeddedFontLst>
  <p:custDataLst>
    <p:tags r:id="rId144"/>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B4E3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51" d="100"/>
          <a:sy n="151" d="100"/>
        </p:scale>
        <p:origin x="456" y="132"/>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font" Target="fonts/font1.fntdata"/><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tags" Target="tags/tag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font" Target="fonts/font2.fntdata"/><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font" Target="fonts/font3.fntdata"/><Relationship Id="rId145"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font" Target="fonts/font6.fntdata"/><Relationship Id="rId148"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font" Target="fonts/font4.fntdata"/><Relationship Id="rId146"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font" Target="fonts/font5.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4903107-0A21-4975-BD4E-9E3FA1571653}" type="datetimeFigureOut">
              <a:rPr lang="zh-CN" altLang="en-US" smtClean="0"/>
              <a:t>2021/2/23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9A51D9C-74F3-4A50-80CE-FCA0A0469843}"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E62CDF39-B10C-43A7-B2C1-DB6A4DDCDF4C}" type="slidenum">
              <a:rPr lang="zh-CN" altLang="en-US">
                <a:latin typeface="Calibri" panose="020F0502020204030204" pitchFamily="34" charset="0"/>
                <a:ea typeface="宋体" panose="02010600030101010101" pitchFamily="2" charset="-122"/>
              </a:rPr>
              <a:t>1</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20475094"/>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23655044"/>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57525371"/>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10845446"/>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66934003"/>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6508662"/>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8793053"/>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06362574"/>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15740813"/>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19741100"/>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109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433999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70222871"/>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0716484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86258466"/>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6496165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7962868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1867932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47088409"/>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6094917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23312499"/>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27690049"/>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119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4152483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1644473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7664530"/>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41593917"/>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1553596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5630392"/>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35454019"/>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25218507"/>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29128163"/>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03388709"/>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08159846"/>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129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9958551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27816308"/>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20287365"/>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07991920"/>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66468837"/>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44161221"/>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93951206"/>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135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341821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400004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83866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203307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823175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661828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19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758737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a:t>
            </a:fld>
            <a:endParaRPr lang="zh-CN" altLang="en-US">
              <a:latin typeface="Calibri" panose="020F0502020204030204" pitchFamily="34" charset="0"/>
              <a:ea typeface="宋体" panose="02010600030101010101" pitchFamily="2"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790385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206726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9562582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0378151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0700613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5529431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977118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4163281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702887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29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758021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693141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919678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9829357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510067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9072296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21826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790082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140935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6963031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0133157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39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8721037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745620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693615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594353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74032610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7972446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3422925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35626475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0062895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392708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4898084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49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910159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5352120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009097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74507970"/>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1074545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5507468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809727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3229124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437991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5853702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86855977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59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439836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22465423"/>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9872257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23440237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2684223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40988891"/>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44200420"/>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0356741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3348020"/>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4326290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93368992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69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58389494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9039067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53407477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62723464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74249336"/>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678306673"/>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19148870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02812494"/>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041654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51322480"/>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29906086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79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777816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3944556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43502117"/>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975251476"/>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570815948"/>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784710122"/>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76307638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00392996"/>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706586561"/>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190985854"/>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866690651"/>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89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013150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82828940"/>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90</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645870747"/>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91</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80808406"/>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92</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45946535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93</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87326924"/>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94</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102019636"/>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95</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20692671"/>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96</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02431330"/>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97</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404095176"/>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98</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493754911"/>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1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a:spcBef>
                <a:spcPct val="0"/>
              </a:spcBef>
            </a:pPr>
            <a:endParaRPr lang="zh-CN" altLang="en-US"/>
          </a:p>
        </p:txBody>
      </p:sp>
      <p:sp>
        <p:nvSpPr>
          <p:cNvPr id="71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panose="020B0604020202020204" pitchFamily="34" charset="0"/>
                <a:ea typeface="微软雅黑 Light" panose="020B0502040204020203" pitchFamily="34" charset="-122"/>
              </a:defRPr>
            </a:lvl1pPr>
            <a:lvl2pPr marL="742950" indent="-285750">
              <a:defRPr>
                <a:solidFill>
                  <a:schemeClr val="tx1"/>
                </a:solidFill>
                <a:latin typeface="Arial" panose="020B0604020202020204" pitchFamily="34" charset="0"/>
                <a:ea typeface="微软雅黑 Light" panose="020B0502040204020203" pitchFamily="34" charset="-122"/>
              </a:defRPr>
            </a:lvl2pPr>
            <a:lvl3pPr marL="1143000" indent="-228600">
              <a:defRPr>
                <a:solidFill>
                  <a:schemeClr val="tx1"/>
                </a:solidFill>
                <a:latin typeface="Arial" panose="020B0604020202020204" pitchFamily="34" charset="0"/>
                <a:ea typeface="微软雅黑 Light" panose="020B0502040204020203" pitchFamily="34" charset="-122"/>
              </a:defRPr>
            </a:lvl3pPr>
            <a:lvl4pPr marL="1600200" indent="-228600">
              <a:defRPr>
                <a:solidFill>
                  <a:schemeClr val="tx1"/>
                </a:solidFill>
                <a:latin typeface="Arial" panose="020B0604020202020204" pitchFamily="34" charset="0"/>
                <a:ea typeface="微软雅黑 Light" panose="020B0502040204020203" pitchFamily="34" charset="-122"/>
              </a:defRPr>
            </a:lvl4pPr>
            <a:lvl5pPr marL="2057400" indent="-228600">
              <a:defRPr>
                <a:solidFill>
                  <a:schemeClr val="tx1"/>
                </a:solidFill>
                <a:latin typeface="Arial" panose="020B0604020202020204" pitchFamily="34" charset="0"/>
                <a:ea typeface="微软雅黑 Light" panose="020B0502040204020203" pitchFamily="34" charset="-122"/>
              </a:defRPr>
            </a:lvl5pPr>
            <a:lvl6pPr marL="25146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6pPr>
            <a:lvl7pPr marL="29718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7pPr>
            <a:lvl8pPr marL="34290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8pPr>
            <a:lvl9pPr marL="3886200" indent="-228600" fontAlgn="base">
              <a:spcBef>
                <a:spcPct val="0"/>
              </a:spcBef>
              <a:spcAft>
                <a:spcPct val="0"/>
              </a:spcAft>
              <a:defRPr>
                <a:solidFill>
                  <a:schemeClr val="tx1"/>
                </a:solidFill>
                <a:latin typeface="Arial" panose="020B0604020202020204" pitchFamily="34" charset="0"/>
                <a:ea typeface="微软雅黑 Light" panose="020B0502040204020203" pitchFamily="34" charset="-122"/>
              </a:defRPr>
            </a:lvl9pPr>
          </a:lstStyle>
          <a:p>
            <a:pPr fontAlgn="base">
              <a:spcBef>
                <a:spcPct val="0"/>
              </a:spcBef>
              <a:spcAft>
                <a:spcPct val="0"/>
              </a:spcAft>
            </a:pPr>
            <a:fld id="{3EF27D2C-E811-4A8A-AC4B-56C3B13A28E0}" type="slidenum">
              <a:rPr lang="zh-CN" altLang="en-US">
                <a:latin typeface="Calibri" panose="020F0502020204030204" pitchFamily="34" charset="0"/>
                <a:ea typeface="宋体" panose="02010600030101010101" pitchFamily="2" charset="-122"/>
              </a:rPr>
              <a:t>99</a:t>
            </a:fld>
            <a:endParaRPr lang="zh-CN" altLang="en-US">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50988857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图片与标题">
    <p:spTree>
      <p:nvGrpSpPr>
        <p:cNvPr id="1" name=""/>
        <p:cNvGrpSpPr/>
        <p:nvPr/>
      </p:nvGrpSpPr>
      <p:grpSpPr>
        <a:xfrm>
          <a:off x="0" y="0"/>
          <a:ext cx="0" cy="0"/>
          <a:chOff x="0" y="0"/>
          <a:chExt cx="0" cy="0"/>
        </a:xfrm>
      </p:grpSpPr>
      <p:sp>
        <p:nvSpPr>
          <p:cNvPr id="2" name="矩形 1"/>
          <p:cNvSpPr/>
          <p:nvPr userDrawn="1"/>
        </p:nvSpPr>
        <p:spPr>
          <a:xfrm>
            <a:off x="0" y="0"/>
            <a:ext cx="9144000" cy="5143500"/>
          </a:xfrm>
          <a:prstGeom prst="rect">
            <a:avLst/>
          </a:prstGeom>
          <a:blipFill>
            <a:blip r:embed="rId2"/>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C2DD16D-63B5-4F0E-9AE2-7A8064D55709}" type="datetimeFigureOut">
              <a:rPr lang="zh-CN" altLang="en-US" smtClean="0"/>
              <a:t>2021/2/23</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0347F21E-FE76-4E28-A5CE-5B9C9B887E07}"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5.png"/><Relationship Id="rId3" Type="http://schemas.openxmlformats.org/officeDocument/2006/relationships/slideLayout" Target="../slideLayouts/slideLayout1.xml"/><Relationship Id="rId7" Type="http://schemas.openxmlformats.org/officeDocument/2006/relationships/image" Target="../media/image4.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notesSlide" Target="../notesSlides/notesSlide1.xml"/><Relationship Id="rId9"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00.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notesSlide" Target="../notesSlides/notesSlide115.xml"/><Relationship Id="rId1" Type="http://schemas.openxmlformats.org/officeDocument/2006/relationships/slideLayout" Target="../slideLayouts/slideLayout1.xml"/><Relationship Id="rId4" Type="http://schemas.openxmlformats.org/officeDocument/2006/relationships/image" Target="../media/image105.jpeg"/></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notesSlide" Target="../notesSlides/notesSlide118.xml"/><Relationship Id="rId1" Type="http://schemas.openxmlformats.org/officeDocument/2006/relationships/slideLayout" Target="../slideLayouts/slideLayout1.xml"/><Relationship Id="rId4" Type="http://schemas.openxmlformats.org/officeDocument/2006/relationships/image" Target="../media/image107.jpeg"/></Relationships>
</file>

<file path=ppt/slides/_rels/slide119.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notesSlide" Target="../notesSlides/notesSlide119.xml"/><Relationship Id="rId1" Type="http://schemas.openxmlformats.org/officeDocument/2006/relationships/slideLayout" Target="../slideLayouts/slideLayout1.xml"/><Relationship Id="rId4" Type="http://schemas.openxmlformats.org/officeDocument/2006/relationships/image" Target="../media/image109.jpeg"/></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2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121.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122.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3" Type="http://schemas.openxmlformats.org/officeDocument/2006/relationships/image" Target="../media/image113.jpeg"/><Relationship Id="rId2" Type="http://schemas.openxmlformats.org/officeDocument/2006/relationships/notesSlide" Target="../notesSlides/notesSlide123.xml"/><Relationship Id="rId1" Type="http://schemas.openxmlformats.org/officeDocument/2006/relationships/slideLayout" Target="../slideLayouts/slideLayout1.xml"/><Relationship Id="rId4" Type="http://schemas.openxmlformats.org/officeDocument/2006/relationships/image" Target="../media/image114.jpe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3" Type="http://schemas.openxmlformats.org/officeDocument/2006/relationships/image" Target="../media/image115.jpeg"/><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3" Type="http://schemas.openxmlformats.org/officeDocument/2006/relationships/image" Target="../media/image118.jpeg"/><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3" Type="http://schemas.openxmlformats.org/officeDocument/2006/relationships/image" Target="../media/image119.jpg"/><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3" Type="http://schemas.openxmlformats.org/officeDocument/2006/relationships/image" Target="../media/image120.jpg"/><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3" Type="http://schemas.openxmlformats.org/officeDocument/2006/relationships/image" Target="../media/image121.jpeg"/><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6.jpg"/></Relationships>
</file>

<file path=ppt/slides/_rels/slide18.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9.jpeg"/></Relationships>
</file>

<file path=ppt/slides/_rels/slide2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33.jpeg"/></Relationships>
</file>

<file path=ppt/slides/_rels/slide2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32.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42.jpe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35.xml"/><Relationship Id="rId1" Type="http://schemas.openxmlformats.org/officeDocument/2006/relationships/slideLayout" Target="../slideLayouts/slideLayout1.xml"/><Relationship Id="rId4" Type="http://schemas.openxmlformats.org/officeDocument/2006/relationships/image" Target="../media/image44.jpeg"/></Relationships>
</file>

<file path=ppt/slides/_rels/slide36.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48.jpg"/></Relationships>
</file>

<file path=ppt/slides/_rels/slide39.xml.rels><?xml version="1.0" encoding="UTF-8" standalone="yes"?>
<Relationships xmlns="http://schemas.openxmlformats.org/package/2006/relationships"><Relationship Id="rId3" Type="http://schemas.openxmlformats.org/officeDocument/2006/relationships/image" Target="../media/image49.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54.jpeg"/></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46.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50.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62.jpg"/></Relationships>
</file>

<file path=ppt/slides/_rels/slide52.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52.xml"/><Relationship Id="rId1" Type="http://schemas.openxmlformats.org/officeDocument/2006/relationships/slideLayout" Target="../slideLayouts/slideLayout1.xml"/><Relationship Id="rId4" Type="http://schemas.openxmlformats.org/officeDocument/2006/relationships/image" Target="../media/image64.jpeg"/></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57.xml"/><Relationship Id="rId1" Type="http://schemas.openxmlformats.org/officeDocument/2006/relationships/slideLayout" Target="../slideLayouts/slideLayout1.xml"/><Relationship Id="rId4" Type="http://schemas.openxmlformats.org/officeDocument/2006/relationships/image" Target="../media/image68.jpeg"/></Relationships>
</file>

<file path=ppt/slides/_rels/slide58.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70.jpeg"/></Relationships>
</file>

<file path=ppt/slides/_rels/slide59.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59.xml"/><Relationship Id="rId1" Type="http://schemas.openxmlformats.org/officeDocument/2006/relationships/slideLayout" Target="../slideLayouts/slideLayout1.xml"/><Relationship Id="rId4" Type="http://schemas.openxmlformats.org/officeDocument/2006/relationships/image" Target="../media/image72.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67.xml"/><Relationship Id="rId1" Type="http://schemas.openxmlformats.org/officeDocument/2006/relationships/slideLayout" Target="../slideLayouts/slideLayout1.xml"/><Relationship Id="rId4" Type="http://schemas.openxmlformats.org/officeDocument/2006/relationships/image" Target="../media/image78.jpeg"/></Relationships>
</file>

<file path=ppt/slides/_rels/slide68.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80.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3" Type="http://schemas.openxmlformats.org/officeDocument/2006/relationships/image" Target="../media/image87.jpeg"/><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90.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92.xml"/><Relationship Id="rId1" Type="http://schemas.openxmlformats.org/officeDocument/2006/relationships/slideLayout" Target="../slideLayouts/slideLayout1.xml"/><Relationship Id="rId4" Type="http://schemas.openxmlformats.org/officeDocument/2006/relationships/image" Target="../media/image90.jpeg"/></Relationships>
</file>

<file path=ppt/slides/_rels/slide93.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a:extLst>
              <a:ext uri="{FF2B5EF4-FFF2-40B4-BE49-F238E27FC236}">
                <a16:creationId xmlns:a16="http://schemas.microsoft.com/office/drawing/2014/main" id="{863340EE-E8B8-4F5E-8526-18F922B9CB8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0" y="15750"/>
            <a:ext cx="9144000" cy="5112000"/>
          </a:xfrm>
          <a:prstGeom prst="rect">
            <a:avLst/>
          </a:prstGeom>
        </p:spPr>
      </p:pic>
      <p:sp>
        <p:nvSpPr>
          <p:cNvPr id="3" name="矩形 2"/>
          <p:cNvSpPr/>
          <p:nvPr/>
        </p:nvSpPr>
        <p:spPr>
          <a:xfrm>
            <a:off x="0" y="4350327"/>
            <a:ext cx="9144000" cy="797183"/>
          </a:xfrm>
          <a:prstGeom prst="rect">
            <a:avLst/>
          </a:prstGeom>
          <a:solidFill>
            <a:schemeClr val="bg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3" name="Sensitive,Bogdan Bondarenko - 轻音乐、轻快">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4680066" y="-636344"/>
            <a:ext cx="457200" cy="457200"/>
          </a:xfrm>
          <a:prstGeom prst="rect">
            <a:avLst/>
          </a:prstGeom>
        </p:spPr>
      </p:pic>
      <p:pic>
        <p:nvPicPr>
          <p:cNvPr id="18" name="图片 17"/>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10713982" y="4013200"/>
            <a:ext cx="2087040" cy="1134310"/>
          </a:xfrm>
          <a:prstGeom prst="rect">
            <a:avLst/>
          </a:prstGeom>
          <a:effectLst>
            <a:reflection blurRad="6350" stA="52000" endA="300" endPos="35000" dir="5400000" sy="-100000" algn="bl" rotWithShape="0"/>
          </a:effectLst>
        </p:spPr>
      </p:pic>
      <p:grpSp>
        <p:nvGrpSpPr>
          <p:cNvPr id="30" name="组合 29"/>
          <p:cNvGrpSpPr>
            <a:grpSpLocks noChangeAspect="1"/>
          </p:cNvGrpSpPr>
          <p:nvPr/>
        </p:nvGrpSpPr>
        <p:grpSpPr bwMode="auto">
          <a:xfrm>
            <a:off x="2672362" y="1043682"/>
            <a:ext cx="953466" cy="806671"/>
            <a:chOff x="3054233" y="1707420"/>
            <a:chExt cx="661189" cy="561237"/>
          </a:xfrm>
        </p:grpSpPr>
        <p:grpSp>
          <p:nvGrpSpPr>
            <p:cNvPr id="31" name="组合 13"/>
            <p:cNvGrpSpPr/>
            <p:nvPr/>
          </p:nvGrpSpPr>
          <p:grpSpPr bwMode="auto">
            <a:xfrm>
              <a:off x="3083065" y="1707420"/>
              <a:ext cx="550258" cy="550258"/>
              <a:chOff x="3827533" y="704007"/>
              <a:chExt cx="550258" cy="550258"/>
            </a:xfrm>
          </p:grpSpPr>
          <p:sp>
            <p:nvSpPr>
              <p:cNvPr id="33" name="矩形 32"/>
              <p:cNvSpPr/>
              <p:nvPr/>
            </p:nvSpPr>
            <p:spPr>
              <a:xfrm>
                <a:off x="3827167" y="703963"/>
                <a:ext cx="551206"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34" name="直接连接符 33"/>
              <p:cNvCxnSpPr>
                <a:stCxn id="33" idx="1"/>
                <a:endCxn id="33" idx="3"/>
              </p:cNvCxnSpPr>
              <p:nvPr/>
            </p:nvCxnSpPr>
            <p:spPr>
              <a:xfrm>
                <a:off x="3827167" y="979176"/>
                <a:ext cx="551206"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5" name="直接连接符 34"/>
              <p:cNvCxnSpPr>
                <a:stCxn id="33" idx="0"/>
                <a:endCxn id="33" idx="2"/>
              </p:cNvCxnSpPr>
              <p:nvPr/>
            </p:nvCxnSpPr>
            <p:spPr>
              <a:xfrm>
                <a:off x="4102770"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2" name="文本框 41"/>
            <p:cNvSpPr txBox="1">
              <a:spLocks noChangeArrowheads="1"/>
            </p:cNvSpPr>
            <p:nvPr/>
          </p:nvSpPr>
          <p:spPr bwMode="auto">
            <a:xfrm>
              <a:off x="3054233"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分</a:t>
              </a:r>
            </a:p>
          </p:txBody>
        </p:sp>
      </p:grpSp>
      <p:grpSp>
        <p:nvGrpSpPr>
          <p:cNvPr id="36" name="组合 35"/>
          <p:cNvGrpSpPr>
            <a:grpSpLocks noChangeAspect="1"/>
          </p:cNvGrpSpPr>
          <p:nvPr/>
        </p:nvGrpSpPr>
        <p:grpSpPr bwMode="auto">
          <a:xfrm>
            <a:off x="3609020" y="1040488"/>
            <a:ext cx="951600" cy="813067"/>
            <a:chOff x="3854830" y="1707420"/>
            <a:chExt cx="661189" cy="565686"/>
          </a:xfrm>
        </p:grpSpPr>
        <p:grpSp>
          <p:nvGrpSpPr>
            <p:cNvPr id="37" name="组合 18"/>
            <p:cNvGrpSpPr/>
            <p:nvPr/>
          </p:nvGrpSpPr>
          <p:grpSpPr bwMode="auto">
            <a:xfrm>
              <a:off x="3908452" y="1707420"/>
              <a:ext cx="550258" cy="550258"/>
              <a:chOff x="3827533" y="704007"/>
              <a:chExt cx="550258" cy="550258"/>
            </a:xfrm>
          </p:grpSpPr>
          <p:sp>
            <p:nvSpPr>
              <p:cNvPr id="39" name="矩形 38"/>
              <p:cNvSpPr/>
              <p:nvPr/>
            </p:nvSpPr>
            <p:spPr>
              <a:xfrm>
                <a:off x="3827606" y="703963"/>
                <a:ext cx="549695"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0" name="直接连接符 39"/>
              <p:cNvCxnSpPr>
                <a:stCxn id="39" idx="1"/>
                <a:endCxn id="39" idx="3"/>
              </p:cNvCxnSpPr>
              <p:nvPr/>
            </p:nvCxnSpPr>
            <p:spPr>
              <a:xfrm>
                <a:off x="3827606" y="979176"/>
                <a:ext cx="549695"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a:stCxn id="39" idx="0"/>
                <a:endCxn id="39" idx="2"/>
              </p:cNvCxnSpPr>
              <p:nvPr/>
            </p:nvCxnSpPr>
            <p:spPr>
              <a:xfrm>
                <a:off x="4102453"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38" name="文本框 42"/>
            <p:cNvSpPr txBox="1">
              <a:spLocks noChangeArrowheads="1"/>
            </p:cNvSpPr>
            <p:nvPr/>
          </p:nvSpPr>
          <p:spPr bwMode="auto">
            <a:xfrm>
              <a:off x="3854830" y="1737772"/>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镜</a:t>
              </a:r>
            </a:p>
          </p:txBody>
        </p:sp>
      </p:grpSp>
      <p:grpSp>
        <p:nvGrpSpPr>
          <p:cNvPr id="42" name="组合 41"/>
          <p:cNvGrpSpPr>
            <a:grpSpLocks noChangeAspect="1"/>
          </p:cNvGrpSpPr>
          <p:nvPr/>
        </p:nvGrpSpPr>
        <p:grpSpPr bwMode="auto">
          <a:xfrm>
            <a:off x="4543812" y="1043682"/>
            <a:ext cx="951600" cy="806671"/>
            <a:chOff x="4673906" y="1707420"/>
            <a:chExt cx="661189" cy="561237"/>
          </a:xfrm>
        </p:grpSpPr>
        <p:grpSp>
          <p:nvGrpSpPr>
            <p:cNvPr id="43" name="组合 23"/>
            <p:cNvGrpSpPr/>
            <p:nvPr/>
          </p:nvGrpSpPr>
          <p:grpSpPr bwMode="auto">
            <a:xfrm>
              <a:off x="4733839" y="1707420"/>
              <a:ext cx="550258" cy="550258"/>
              <a:chOff x="3827533" y="704007"/>
              <a:chExt cx="550258" cy="550258"/>
            </a:xfrm>
          </p:grpSpPr>
          <p:sp>
            <p:nvSpPr>
              <p:cNvPr id="45" name="矩形 44"/>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46" name="直接连接符 45"/>
              <p:cNvCxnSpPr>
                <a:stCxn id="45" idx="1"/>
                <a:endCxn id="45"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p:cNvCxnSpPr>
                <a:stCxn id="45" idx="0"/>
                <a:endCxn id="45"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44" name="文本框 43"/>
            <p:cNvSpPr txBox="1">
              <a:spLocks noChangeArrowheads="1"/>
            </p:cNvSpPr>
            <p:nvPr/>
          </p:nvSpPr>
          <p:spPr bwMode="auto">
            <a:xfrm>
              <a:off x="4673906" y="1733323"/>
              <a:ext cx="661189" cy="535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设</a:t>
              </a:r>
            </a:p>
          </p:txBody>
        </p:sp>
      </p:grpSp>
      <p:grpSp>
        <p:nvGrpSpPr>
          <p:cNvPr id="48" name="组合 47"/>
          <p:cNvGrpSpPr>
            <a:grpSpLocks noChangeAspect="1"/>
          </p:cNvGrpSpPr>
          <p:nvPr/>
        </p:nvGrpSpPr>
        <p:grpSpPr bwMode="auto">
          <a:xfrm>
            <a:off x="5478604" y="1037290"/>
            <a:ext cx="951600" cy="819458"/>
            <a:chOff x="5512622" y="1707420"/>
            <a:chExt cx="661189" cy="570133"/>
          </a:xfrm>
        </p:grpSpPr>
        <p:grpSp>
          <p:nvGrpSpPr>
            <p:cNvPr id="49" name="组合 33"/>
            <p:cNvGrpSpPr/>
            <p:nvPr/>
          </p:nvGrpSpPr>
          <p:grpSpPr bwMode="auto">
            <a:xfrm>
              <a:off x="5559226" y="1707420"/>
              <a:ext cx="550258" cy="550258"/>
              <a:chOff x="3827533" y="704007"/>
              <a:chExt cx="550258" cy="550258"/>
            </a:xfrm>
          </p:grpSpPr>
          <p:sp>
            <p:nvSpPr>
              <p:cNvPr id="51" name="矩形 50"/>
              <p:cNvSpPr/>
              <p:nvPr/>
            </p:nvSpPr>
            <p:spPr>
              <a:xfrm>
                <a:off x="3827223" y="703963"/>
                <a:ext cx="550991" cy="550426"/>
              </a:xfrm>
              <a:prstGeom prst="rect">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sz="1600">
                  <a:latin typeface="+mn-ea"/>
                </a:endParaRPr>
              </a:p>
            </p:txBody>
          </p:sp>
          <p:cxnSp>
            <p:nvCxnSpPr>
              <p:cNvPr id="52" name="直接连接符 51"/>
              <p:cNvCxnSpPr>
                <a:stCxn id="51" idx="1"/>
                <a:endCxn id="51" idx="3"/>
              </p:cNvCxnSpPr>
              <p:nvPr/>
            </p:nvCxnSpPr>
            <p:spPr>
              <a:xfrm>
                <a:off x="3827223" y="979176"/>
                <a:ext cx="55099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p:cNvCxnSpPr>
                <a:stCxn id="51" idx="0"/>
                <a:endCxn id="51" idx="2"/>
              </p:cNvCxnSpPr>
              <p:nvPr/>
            </p:nvCxnSpPr>
            <p:spPr>
              <a:xfrm>
                <a:off x="4103367" y="703963"/>
                <a:ext cx="0" cy="550426"/>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grpSp>
        <p:sp>
          <p:nvSpPr>
            <p:cNvPr id="50" name="文本框 44"/>
            <p:cNvSpPr txBox="1">
              <a:spLocks noChangeArrowheads="1"/>
            </p:cNvSpPr>
            <p:nvPr/>
          </p:nvSpPr>
          <p:spPr bwMode="auto">
            <a:xfrm>
              <a:off x="5512622" y="1742220"/>
              <a:ext cx="661189" cy="535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4400" dirty="0">
                  <a:solidFill>
                    <a:schemeClr val="bg1"/>
                  </a:solidFill>
                  <a:latin typeface="+mn-ea"/>
                  <a:ea typeface="+mn-ea"/>
                </a:rPr>
                <a:t>计</a:t>
              </a:r>
            </a:p>
          </p:txBody>
        </p:sp>
      </p:grpSp>
      <p:cxnSp>
        <p:nvCxnSpPr>
          <p:cNvPr id="60" name="直接连接符 59"/>
          <p:cNvCxnSpPr/>
          <p:nvPr/>
        </p:nvCxnSpPr>
        <p:spPr>
          <a:xfrm flipV="1">
            <a:off x="1382447" y="2036528"/>
            <a:ext cx="6332803" cy="1"/>
          </a:xfrm>
          <a:prstGeom prst="line">
            <a:avLst/>
          </a:prstGeom>
          <a:ln w="19050">
            <a:solidFill>
              <a:schemeClr val="bg1"/>
            </a:solidFill>
          </a:ln>
          <a:effectLst>
            <a:outerShdw blurRad="101600" dist="63500" dir="2700000" algn="tl" rotWithShape="0">
              <a:prstClr val="black">
                <a:alpha val="55000"/>
              </a:prstClr>
            </a:outerShdw>
          </a:effectLst>
        </p:spPr>
        <p:style>
          <a:lnRef idx="1">
            <a:schemeClr val="accent1"/>
          </a:lnRef>
          <a:fillRef idx="0">
            <a:schemeClr val="accent1"/>
          </a:fillRef>
          <a:effectRef idx="0">
            <a:schemeClr val="accent1"/>
          </a:effectRef>
          <a:fontRef idx="minor">
            <a:schemeClr val="tx1"/>
          </a:fontRef>
        </p:style>
      </p:cxnSp>
      <p:sp>
        <p:nvSpPr>
          <p:cNvPr id="61" name="文本框 60"/>
          <p:cNvSpPr txBox="1">
            <a:spLocks noChangeArrowheads="1"/>
          </p:cNvSpPr>
          <p:nvPr/>
        </p:nvSpPr>
        <p:spPr bwMode="auto">
          <a:xfrm>
            <a:off x="1451906" y="2171568"/>
            <a:ext cx="605105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Nexa Light" pitchFamily="50" charset="0"/>
                <a:ea typeface="华康少女文字W5(P)" panose="040F0500000000000000" pitchFamily="82" charset="-122"/>
              </a:defRPr>
            </a:lvl1pPr>
            <a:lvl2pPr marL="742950" indent="-285750">
              <a:defRPr sz="1300">
                <a:solidFill>
                  <a:schemeClr val="tx1"/>
                </a:solidFill>
                <a:latin typeface="Nexa Light" pitchFamily="50" charset="0"/>
                <a:ea typeface="华康少女文字W5(P)" panose="040F0500000000000000" pitchFamily="82" charset="-122"/>
              </a:defRPr>
            </a:lvl2pPr>
            <a:lvl3pPr marL="1143000" indent="-228600">
              <a:defRPr sz="1300">
                <a:solidFill>
                  <a:schemeClr val="tx1"/>
                </a:solidFill>
                <a:latin typeface="Nexa Light" pitchFamily="50" charset="0"/>
                <a:ea typeface="华康少女文字W5(P)" panose="040F0500000000000000" pitchFamily="82" charset="-122"/>
              </a:defRPr>
            </a:lvl3pPr>
            <a:lvl4pPr marL="1600200" indent="-228600">
              <a:defRPr sz="1300">
                <a:solidFill>
                  <a:schemeClr val="tx1"/>
                </a:solidFill>
                <a:latin typeface="Nexa Light" pitchFamily="50" charset="0"/>
                <a:ea typeface="华康少女文字W5(P)" panose="040F0500000000000000" pitchFamily="82" charset="-122"/>
              </a:defRPr>
            </a:lvl4pPr>
            <a:lvl5pPr marL="2057400" indent="-228600">
              <a:defRPr sz="1300">
                <a:solidFill>
                  <a:schemeClr val="tx1"/>
                </a:solidFill>
                <a:latin typeface="Nexa Light" pitchFamily="50" charset="0"/>
                <a:ea typeface="华康少女文字W5(P)" panose="040F0500000000000000" pitchFamily="82" charset="-122"/>
              </a:defRPr>
            </a:lvl5pPr>
            <a:lvl6pPr marL="25146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6pPr>
            <a:lvl7pPr marL="29718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7pPr>
            <a:lvl8pPr marL="34290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8pPr>
            <a:lvl9pPr marL="3886200" indent="-228600" defTabSz="685800" eaLnBrk="0" fontAlgn="base" hangingPunct="0">
              <a:spcBef>
                <a:spcPct val="0"/>
              </a:spcBef>
              <a:spcAft>
                <a:spcPct val="0"/>
              </a:spcAft>
              <a:defRPr sz="1300">
                <a:solidFill>
                  <a:schemeClr val="tx1"/>
                </a:solidFill>
                <a:latin typeface="Nexa Light" pitchFamily="50" charset="0"/>
                <a:ea typeface="华康少女文字W5(P)" panose="040F0500000000000000" pitchFamily="82" charset="-122"/>
              </a:defRPr>
            </a:lvl9pPr>
          </a:lstStyle>
          <a:p>
            <a:pPr algn="ctr" eaLnBrk="1" hangingPunct="1"/>
            <a:r>
              <a:rPr lang="zh-CN" altLang="en-US" sz="1400" dirty="0">
                <a:solidFill>
                  <a:schemeClr val="bg1"/>
                </a:solidFill>
                <a:latin typeface="+mn-ea"/>
                <a:ea typeface="+mn-ea"/>
              </a:rPr>
              <a:t>“十四五”普通高等教育本科部委级规划教材 杨奥 庞建 黄卫国 编著</a:t>
            </a:r>
          </a:p>
        </p:txBody>
      </p:sp>
      <p:pic>
        <p:nvPicPr>
          <p:cNvPr id="5" name="图片 4">
            <a:extLst>
              <a:ext uri="{FF2B5EF4-FFF2-40B4-BE49-F238E27FC236}">
                <a16:creationId xmlns:a16="http://schemas.microsoft.com/office/drawing/2014/main" id="{15615CA5-3EA8-42B2-95BB-48637CF9AC4D}"/>
              </a:ext>
            </a:extLst>
          </p:cNvPr>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7680094" y="1439185"/>
            <a:ext cx="935687" cy="920348"/>
          </a:xfrm>
          <a:prstGeom prst="rect">
            <a:avLst/>
          </a:prstGeom>
        </p:spPr>
      </p:pic>
      <p:pic>
        <p:nvPicPr>
          <p:cNvPr id="8" name="图片 7">
            <a:extLst>
              <a:ext uri="{FF2B5EF4-FFF2-40B4-BE49-F238E27FC236}">
                <a16:creationId xmlns:a16="http://schemas.microsoft.com/office/drawing/2014/main" id="{E55B5F40-0912-4437-BEAE-345B40AEB458}"/>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76597" y="2636125"/>
            <a:ext cx="8590805" cy="3657607"/>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timing>
    <p:tnLst>
      <p:par>
        <p:cTn id="1" dur="indefinite" restart="never" nodeType="tmRoot">
          <p:childTnLst>
            <p:audio>
              <p:cMediaNode vol="80000" numSld="99">
                <p:cTn id="2" repeatCount="indefinite" fill="hold" display="0">
                  <p:stCondLst>
                    <p:cond delay="indefinite"/>
                  </p:stCondLst>
                  <p:endCondLst>
                    <p:cond evt="onStopAudio" delay="0">
                      <p:tgtEl>
                        <p:sldTgt/>
                      </p:tgtEl>
                    </p:cond>
                  </p:endCondLst>
                </p:cTn>
                <p:tgtEl>
                  <p:spTgt spid="13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35280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垂直线比水平线更活泼，在视觉上也更能引人注意，比如说雄伟的建筑物。垂直线也可以给人以静止、崇高的感觉，并能使画面感觉向上部扩展。拍摄树木、建筑为主的画面常用这种形式。</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5.1.1.2 </a:t>
            </a:r>
            <a:r>
              <a:rPr lang="zh-CN" altLang="en-US" sz="1400" kern="100" dirty="0">
                <a:solidFill>
                  <a:schemeClr val="bg1"/>
                </a:solidFill>
                <a:latin typeface="+mn-ea"/>
                <a:cs typeface="Times New Roman" panose="02020603050405020304" pitchFamily="18" charset="0"/>
              </a:rPr>
              <a:t>垂直线</a:t>
            </a:r>
          </a:p>
        </p:txBody>
      </p:sp>
      <p:pic>
        <p:nvPicPr>
          <p:cNvPr id="11" name="图片 10">
            <a:extLst>
              <a:ext uri="{FF2B5EF4-FFF2-40B4-BE49-F238E27FC236}">
                <a16:creationId xmlns:a16="http://schemas.microsoft.com/office/drawing/2014/main" id="{FF101DCB-A4BA-4F64-BD53-4FD263A88A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81032" y="2335755"/>
            <a:ext cx="3265085" cy="2448814"/>
          </a:xfrm>
          <a:prstGeom prst="rect">
            <a:avLst/>
          </a:prstGeom>
        </p:spPr>
      </p:pic>
      <p:pic>
        <p:nvPicPr>
          <p:cNvPr id="13" name="图片 12">
            <a:extLst>
              <a:ext uri="{FF2B5EF4-FFF2-40B4-BE49-F238E27FC236}">
                <a16:creationId xmlns:a16="http://schemas.microsoft.com/office/drawing/2014/main" id="{0CA7C050-1D7D-413A-97FE-3E2B29D284F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572000" y="271940"/>
            <a:ext cx="3883151" cy="1606143"/>
          </a:xfrm>
          <a:prstGeom prst="rect">
            <a:avLst/>
          </a:prstGeom>
        </p:spPr>
      </p:pic>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4311262" y="483647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新世纪福音战士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庵野秀明）</a:t>
            </a:r>
            <a:endParaRPr kumimoji="0" lang="zh-CN" altLang="en-US" sz="1800" b="0" i="0" u="none" strike="noStrike" cap="none" normalizeH="0" baseline="0" dirty="0">
              <a:ln>
                <a:noFill/>
              </a:ln>
              <a:solidFill>
                <a:schemeClr val="bg1"/>
              </a:solidFill>
              <a:effectLst/>
              <a:latin typeface="+mn-ea"/>
            </a:endParaRPr>
          </a:p>
        </p:txBody>
      </p:sp>
      <p:sp>
        <p:nvSpPr>
          <p:cNvPr id="15" name="Rectangle 3">
            <a:extLst>
              <a:ext uri="{FF2B5EF4-FFF2-40B4-BE49-F238E27FC236}">
                <a16:creationId xmlns:a16="http://schemas.microsoft.com/office/drawing/2014/main" id="{01ED83C8-3804-479E-BD1E-3D87E200BE74}"/>
              </a:ext>
            </a:extLst>
          </p:cNvPr>
          <p:cNvSpPr>
            <a:spLocks noChangeArrowheads="1"/>
          </p:cNvSpPr>
          <p:nvPr/>
        </p:nvSpPr>
        <p:spPr bwMode="auto">
          <a:xfrm rot="10800000" flipV="1">
            <a:off x="4362450" y="1921475"/>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银翼杀手</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2049》(2017</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丹尼斯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维伦纽瓦</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68405654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5.5.1 </a:t>
            </a:r>
            <a:r>
              <a:rPr lang="zh-CN" altLang="en-US" sz="1600" kern="100" dirty="0">
                <a:solidFill>
                  <a:schemeClr val="bg1"/>
                </a:solidFill>
                <a:latin typeface="+mn-ea"/>
                <a:cs typeface="Times New Roman" panose="02020603050405020304" pitchFamily="18" charset="0"/>
              </a:rPr>
              <a:t>无技巧转场</a:t>
            </a:r>
          </a:p>
        </p:txBody>
      </p:sp>
      <p:sp>
        <p:nvSpPr>
          <p:cNvPr id="7" name="文本框 6">
            <a:extLst>
              <a:ext uri="{FF2B5EF4-FFF2-40B4-BE49-F238E27FC236}">
                <a16:creationId xmlns:a16="http://schemas.microsoft.com/office/drawing/2014/main" id="{3259DCFD-1D56-42BC-9595-AB8B33287919}"/>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5.5.1.3 </a:t>
            </a:r>
            <a:r>
              <a:rPr lang="zh-CN" altLang="en-US" sz="1400" kern="100" dirty="0">
                <a:solidFill>
                  <a:schemeClr val="bg1"/>
                </a:solidFill>
                <a:latin typeface="+mn-ea"/>
                <a:cs typeface="Times New Roman" panose="02020603050405020304" pitchFamily="18" charset="0"/>
              </a:rPr>
              <a:t>利用景物镜头转场</a:t>
            </a:r>
          </a:p>
        </p:txBody>
      </p:sp>
      <p:sp>
        <p:nvSpPr>
          <p:cNvPr id="8" name="文本框 7">
            <a:extLst>
              <a:ext uri="{FF2B5EF4-FFF2-40B4-BE49-F238E27FC236}">
                <a16:creationId xmlns:a16="http://schemas.microsoft.com/office/drawing/2014/main" id="{440A22A4-24C8-4E97-8343-D7975EEC1178}"/>
              </a:ext>
            </a:extLst>
          </p:cNvPr>
          <p:cNvSpPr txBox="1"/>
          <p:nvPr/>
        </p:nvSpPr>
        <p:spPr>
          <a:xfrm>
            <a:off x="1009650" y="1536133"/>
            <a:ext cx="31496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利用景物镜头转场可以展示不同的环境和地理风貌，也可表示时间和季节的变化。通过空镜头的过渡，可转入另一场戏的情节和场景。景物镜头是借景抒情的重要手段，它为情绪的延伸提供了空间，同时又使高潮情绪得以缓和，从而转入下一段落。运用景物镜头转场，具体镜头的选择应该与前后镜头的内容情绪相关联，同时要考虑与画面造型相匹配的问题。</a:t>
            </a:r>
          </a:p>
        </p:txBody>
      </p:sp>
      <p:sp>
        <p:nvSpPr>
          <p:cNvPr id="9" name="Rectangle 3">
            <a:extLst>
              <a:ext uri="{FF2B5EF4-FFF2-40B4-BE49-F238E27FC236}">
                <a16:creationId xmlns:a16="http://schemas.microsoft.com/office/drawing/2014/main" id="{FDEC1F71-14CF-41C3-ADD9-0723DC763E91}"/>
              </a:ext>
            </a:extLst>
          </p:cNvPr>
          <p:cNvSpPr>
            <a:spLocks noChangeArrowheads="1"/>
          </p:cNvSpPr>
          <p:nvPr/>
        </p:nvSpPr>
        <p:spPr bwMode="auto">
          <a:xfrm rot="10800000" flipV="1">
            <a:off x="4715669" y="4601044"/>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极速赛车手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2008</a:t>
            </a:r>
            <a:r>
              <a:rPr kumimoji="0" lang="zh-CN" altLang="en-US" sz="1000" b="0" i="0" u="none" strike="noStrike" cap="none" normalizeH="0" baseline="0" dirty="0">
                <a:ln>
                  <a:noFill/>
                </a:ln>
                <a:solidFill>
                  <a:schemeClr val="bg1"/>
                </a:solidFill>
                <a:effectLst/>
                <a:latin typeface="+mn-ea"/>
                <a:cs typeface="Arial" panose="020B0604020202020204" pitchFamily="34" charset="0"/>
              </a:rPr>
              <a:t>莉莉</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沃卓斯基 拉娜</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沃卓斯基）中运用人物背后景物天空完成转场</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63E44838-C839-4927-8312-20649C5888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10448" y="273050"/>
            <a:ext cx="1923553" cy="4327994"/>
          </a:xfrm>
          <a:prstGeom prst="rect">
            <a:avLst/>
          </a:prstGeom>
        </p:spPr>
      </p:pic>
    </p:spTree>
    <p:extLst>
      <p:ext uri="{BB962C8B-B14F-4D97-AF65-F5344CB8AC3E}">
        <p14:creationId xmlns:p14="http://schemas.microsoft.com/office/powerpoint/2010/main" val="186153676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5.5.1 </a:t>
            </a:r>
            <a:r>
              <a:rPr lang="zh-CN" altLang="en-US" sz="1600" kern="100" dirty="0">
                <a:solidFill>
                  <a:schemeClr val="bg1"/>
                </a:solidFill>
                <a:latin typeface="+mn-ea"/>
                <a:cs typeface="Times New Roman" panose="02020603050405020304" pitchFamily="18" charset="0"/>
              </a:rPr>
              <a:t>无技巧转场</a:t>
            </a:r>
          </a:p>
        </p:txBody>
      </p:sp>
      <p:sp>
        <p:nvSpPr>
          <p:cNvPr id="7" name="文本框 6">
            <a:extLst>
              <a:ext uri="{FF2B5EF4-FFF2-40B4-BE49-F238E27FC236}">
                <a16:creationId xmlns:a16="http://schemas.microsoft.com/office/drawing/2014/main" id="{3259DCFD-1D56-42BC-9595-AB8B33287919}"/>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5.5.1.4 </a:t>
            </a:r>
            <a:r>
              <a:rPr lang="zh-CN" altLang="en-US" sz="1400" kern="100" dirty="0">
                <a:solidFill>
                  <a:schemeClr val="bg1"/>
                </a:solidFill>
                <a:latin typeface="+mn-ea"/>
                <a:cs typeface="Times New Roman" panose="02020603050405020304" pitchFamily="18" charset="0"/>
              </a:rPr>
              <a:t>利用遮挡元素转场</a:t>
            </a:r>
          </a:p>
        </p:txBody>
      </p:sp>
      <p:sp>
        <p:nvSpPr>
          <p:cNvPr id="8" name="文本框 7">
            <a:extLst>
              <a:ext uri="{FF2B5EF4-FFF2-40B4-BE49-F238E27FC236}">
                <a16:creationId xmlns:a16="http://schemas.microsoft.com/office/drawing/2014/main" id="{440A22A4-24C8-4E97-8343-D7975EEC1178}"/>
              </a:ext>
            </a:extLst>
          </p:cNvPr>
          <p:cNvSpPr txBox="1"/>
          <p:nvPr/>
        </p:nvSpPr>
        <p:spPr>
          <a:xfrm>
            <a:off x="1009650" y="1536133"/>
            <a:ext cx="31496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利用遮挡元素转场又称档黑镜头转场。通常有两种形式：一种是主体迎面而来挡黑画面，形成暂时的黑画面；另一种是画面内前景暂时挡住画面内其他形象，成为覆盖画面的唯一形象。当画面被挡黑或者完全遮挡时，一般是镜头的切换点，它通常表示时间、地点的变化。主体挡黑在视觉上能给人强烈的冲击，同时制造视觉悬念，省略了过场戏，加快了画面节奏。</a:t>
            </a:r>
          </a:p>
        </p:txBody>
      </p:sp>
      <p:sp>
        <p:nvSpPr>
          <p:cNvPr id="9" name="Rectangle 3">
            <a:extLst>
              <a:ext uri="{FF2B5EF4-FFF2-40B4-BE49-F238E27FC236}">
                <a16:creationId xmlns:a16="http://schemas.microsoft.com/office/drawing/2014/main" id="{FDEC1F71-14CF-41C3-ADD9-0723DC763E91}"/>
              </a:ext>
            </a:extLst>
          </p:cNvPr>
          <p:cNvSpPr>
            <a:spLocks noChangeArrowheads="1"/>
          </p:cNvSpPr>
          <p:nvPr/>
        </p:nvSpPr>
        <p:spPr bwMode="auto">
          <a:xfrm rot="10800000" flipV="1">
            <a:off x="4715669" y="4601044"/>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歪小子斯科特对抗全世界</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2010</a:t>
            </a:r>
            <a:r>
              <a:rPr kumimoji="0" lang="zh-CN" altLang="en-US" sz="1000" b="0" i="0" u="none" strike="noStrike" cap="none" normalizeH="0" baseline="0" dirty="0">
                <a:ln>
                  <a:noFill/>
                </a:ln>
                <a:solidFill>
                  <a:schemeClr val="bg1"/>
                </a:solidFill>
                <a:effectLst/>
                <a:latin typeface="+mn-ea"/>
                <a:cs typeface="Arial" panose="020B0604020202020204" pitchFamily="34" charset="0"/>
              </a:rPr>
              <a:t>埃德加</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赖特）运用遮挡进行转场</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A6B0691F-AB6F-4C4D-9C3D-F5A786D466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27620" y="350323"/>
            <a:ext cx="1889209" cy="4250721"/>
          </a:xfrm>
          <a:prstGeom prst="rect">
            <a:avLst/>
          </a:prstGeom>
        </p:spPr>
      </p:pic>
    </p:spTree>
    <p:extLst>
      <p:ext uri="{BB962C8B-B14F-4D97-AF65-F5344CB8AC3E}">
        <p14:creationId xmlns:p14="http://schemas.microsoft.com/office/powerpoint/2010/main" val="169193987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5.5.1 </a:t>
            </a:r>
            <a:r>
              <a:rPr lang="zh-CN" altLang="en-US" sz="1600" kern="100" dirty="0">
                <a:solidFill>
                  <a:schemeClr val="bg1"/>
                </a:solidFill>
                <a:latin typeface="+mn-ea"/>
                <a:cs typeface="Times New Roman" panose="02020603050405020304" pitchFamily="18" charset="0"/>
              </a:rPr>
              <a:t>无技巧转场</a:t>
            </a:r>
          </a:p>
        </p:txBody>
      </p:sp>
      <p:sp>
        <p:nvSpPr>
          <p:cNvPr id="7" name="文本框 6">
            <a:extLst>
              <a:ext uri="{FF2B5EF4-FFF2-40B4-BE49-F238E27FC236}">
                <a16:creationId xmlns:a16="http://schemas.microsoft.com/office/drawing/2014/main" id="{3259DCFD-1D56-42BC-9595-AB8B33287919}"/>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5.5.1.5 </a:t>
            </a:r>
            <a:r>
              <a:rPr lang="zh-CN" altLang="en-US" sz="1400" kern="100" dirty="0">
                <a:solidFill>
                  <a:schemeClr val="bg1"/>
                </a:solidFill>
                <a:latin typeface="+mn-ea"/>
                <a:cs typeface="Times New Roman" panose="02020603050405020304" pitchFamily="18" charset="0"/>
              </a:rPr>
              <a:t>利用主观镜头转场</a:t>
            </a:r>
          </a:p>
        </p:txBody>
      </p:sp>
      <p:sp>
        <p:nvSpPr>
          <p:cNvPr id="8" name="文本框 7">
            <a:extLst>
              <a:ext uri="{FF2B5EF4-FFF2-40B4-BE49-F238E27FC236}">
                <a16:creationId xmlns:a16="http://schemas.microsoft.com/office/drawing/2014/main" id="{440A22A4-24C8-4E97-8343-D7975EEC1178}"/>
              </a:ext>
            </a:extLst>
          </p:cNvPr>
          <p:cNvSpPr txBox="1"/>
          <p:nvPr/>
        </p:nvSpPr>
        <p:spPr>
          <a:xfrm>
            <a:off x="1009650" y="1536133"/>
            <a:ext cx="314960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主观镜头是指借人物视觉方向所拍的镜头，用主观镜头转场就是按前后镜头间的逻辑关系来处理场面转换问题，它可用于大时空转换。比如，前一镜头是人物抬头凝望，下一段落可能就是所看到的场景，甚至是完全不同的事物、人物，诸如一组建筑，或者远在千里之外的父母，很自然地完成场景的转换。</a:t>
            </a:r>
          </a:p>
        </p:txBody>
      </p:sp>
      <p:sp>
        <p:nvSpPr>
          <p:cNvPr id="9" name="Rectangle 3">
            <a:extLst>
              <a:ext uri="{FF2B5EF4-FFF2-40B4-BE49-F238E27FC236}">
                <a16:creationId xmlns:a16="http://schemas.microsoft.com/office/drawing/2014/main" id="{FDEC1F71-14CF-41C3-ADD9-0723DC763E91}"/>
              </a:ext>
            </a:extLst>
          </p:cNvPr>
          <p:cNvSpPr>
            <a:spLocks noChangeArrowheads="1"/>
          </p:cNvSpPr>
          <p:nvPr/>
        </p:nvSpPr>
        <p:spPr bwMode="auto">
          <a:xfrm rot="10800000" flipV="1">
            <a:off x="4715669" y="4601044"/>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歪小子斯科特对抗全世界</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2010</a:t>
            </a:r>
            <a:r>
              <a:rPr kumimoji="0" lang="zh-CN" altLang="en-US" sz="1000" b="0" i="0" u="none" strike="noStrike" cap="none" normalizeH="0" baseline="0" dirty="0">
                <a:ln>
                  <a:noFill/>
                </a:ln>
                <a:solidFill>
                  <a:schemeClr val="bg1"/>
                </a:solidFill>
                <a:effectLst/>
                <a:latin typeface="+mn-ea"/>
                <a:cs typeface="Arial" panose="020B0604020202020204" pitchFamily="34" charset="0"/>
              </a:rPr>
              <a:t>埃德加</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赖特）运用主观镜头完成转场</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24AAB127-0F50-4D12-B55F-CC4358AE5A1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74206" y="142345"/>
            <a:ext cx="1596037" cy="4488855"/>
          </a:xfrm>
          <a:prstGeom prst="rect">
            <a:avLst/>
          </a:prstGeom>
        </p:spPr>
      </p:pic>
    </p:spTree>
    <p:extLst>
      <p:ext uri="{BB962C8B-B14F-4D97-AF65-F5344CB8AC3E}">
        <p14:creationId xmlns:p14="http://schemas.microsoft.com/office/powerpoint/2010/main" val="52850557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5.5.1 </a:t>
            </a:r>
            <a:r>
              <a:rPr lang="zh-CN" altLang="en-US" sz="1600" kern="100" dirty="0">
                <a:solidFill>
                  <a:schemeClr val="bg1"/>
                </a:solidFill>
                <a:latin typeface="+mn-ea"/>
                <a:cs typeface="Times New Roman" panose="02020603050405020304" pitchFamily="18" charset="0"/>
              </a:rPr>
              <a:t>无技巧转场</a:t>
            </a:r>
          </a:p>
        </p:txBody>
      </p:sp>
      <p:sp>
        <p:nvSpPr>
          <p:cNvPr id="7" name="文本框 6">
            <a:extLst>
              <a:ext uri="{FF2B5EF4-FFF2-40B4-BE49-F238E27FC236}">
                <a16:creationId xmlns:a16="http://schemas.microsoft.com/office/drawing/2014/main" id="{3259DCFD-1D56-42BC-9595-AB8B33287919}"/>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5.5.1.6 </a:t>
            </a:r>
            <a:r>
              <a:rPr lang="zh-CN" altLang="en-US" sz="1400" kern="100" dirty="0">
                <a:solidFill>
                  <a:schemeClr val="bg1"/>
                </a:solidFill>
                <a:latin typeface="+mn-ea"/>
                <a:cs typeface="Times New Roman" panose="02020603050405020304" pitchFamily="18" charset="0"/>
              </a:rPr>
              <a:t>利用声音转场</a:t>
            </a:r>
          </a:p>
        </p:txBody>
      </p:sp>
      <p:sp>
        <p:nvSpPr>
          <p:cNvPr id="8" name="文本框 7">
            <a:extLst>
              <a:ext uri="{FF2B5EF4-FFF2-40B4-BE49-F238E27FC236}">
                <a16:creationId xmlns:a16="http://schemas.microsoft.com/office/drawing/2014/main" id="{440A22A4-24C8-4E97-8343-D7975EEC1178}"/>
              </a:ext>
            </a:extLst>
          </p:cNvPr>
          <p:cNvSpPr txBox="1"/>
          <p:nvPr/>
        </p:nvSpPr>
        <p:spPr>
          <a:xfrm>
            <a:off x="1009650" y="1536133"/>
            <a:ext cx="314960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利用声音转场的主要方式是声音的延续，声音的提前进入及前后段落声音相似部分的叠化。利用声音的呼应关系实现时空大幅度转换，或利用前后声音的反差，加大段落间隔，加强节奏感。</a:t>
            </a:r>
          </a:p>
        </p:txBody>
      </p:sp>
      <p:sp>
        <p:nvSpPr>
          <p:cNvPr id="9" name="Rectangle 3">
            <a:extLst>
              <a:ext uri="{FF2B5EF4-FFF2-40B4-BE49-F238E27FC236}">
                <a16:creationId xmlns:a16="http://schemas.microsoft.com/office/drawing/2014/main" id="{FDEC1F71-14CF-41C3-ADD9-0723DC763E91}"/>
              </a:ext>
            </a:extLst>
          </p:cNvPr>
          <p:cNvSpPr>
            <a:spLocks noChangeArrowheads="1"/>
          </p:cNvSpPr>
          <p:nvPr/>
        </p:nvSpPr>
        <p:spPr bwMode="auto">
          <a:xfrm rot="10800000" flipV="1">
            <a:off x="4715669" y="4601044"/>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星际穿越</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2014</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克里斯托弗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诺兰）中运用火箭发射倒数计时和发射的轰鸣声进行转场</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1B924AB2-1A3A-4E95-8918-49FDDF209E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1650" y="132826"/>
            <a:ext cx="1588700" cy="4468218"/>
          </a:xfrm>
          <a:prstGeom prst="rect">
            <a:avLst/>
          </a:prstGeom>
        </p:spPr>
      </p:pic>
    </p:spTree>
    <p:extLst>
      <p:ext uri="{BB962C8B-B14F-4D97-AF65-F5344CB8AC3E}">
        <p14:creationId xmlns:p14="http://schemas.microsoft.com/office/powerpoint/2010/main" val="128808053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5.5.2 </a:t>
            </a:r>
            <a:r>
              <a:rPr lang="zh-CN" altLang="en-US" sz="1600" kern="100" dirty="0">
                <a:solidFill>
                  <a:schemeClr val="bg1"/>
                </a:solidFill>
                <a:latin typeface="+mn-ea"/>
                <a:cs typeface="Times New Roman" panose="02020603050405020304" pitchFamily="18" charset="0"/>
              </a:rPr>
              <a:t>特技转场方式</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特技转场的形式比较多样化，主要有淡入、淡出、叠化、多画面镜头转场、定格转场、虚实互换转场等。</a:t>
            </a:r>
          </a:p>
        </p:txBody>
      </p:sp>
    </p:spTree>
    <p:extLst>
      <p:ext uri="{BB962C8B-B14F-4D97-AF65-F5344CB8AC3E}">
        <p14:creationId xmlns:p14="http://schemas.microsoft.com/office/powerpoint/2010/main" val="253279075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5.5.2 </a:t>
            </a:r>
            <a:r>
              <a:rPr lang="zh-CN" altLang="en-US" sz="1600" kern="100" dirty="0">
                <a:solidFill>
                  <a:schemeClr val="bg1"/>
                </a:solidFill>
                <a:latin typeface="+mn-ea"/>
                <a:cs typeface="Times New Roman" panose="02020603050405020304" pitchFamily="18" charset="0"/>
              </a:rPr>
              <a:t>特技转场方式</a:t>
            </a:r>
          </a:p>
        </p:txBody>
      </p:sp>
      <p:sp>
        <p:nvSpPr>
          <p:cNvPr id="11" name="文本框 10">
            <a:extLst>
              <a:ext uri="{FF2B5EF4-FFF2-40B4-BE49-F238E27FC236}">
                <a16:creationId xmlns:a16="http://schemas.microsoft.com/office/drawing/2014/main" id="{898950B8-5E62-468D-8DEC-A9C551ED264D}"/>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5.5.2.1 </a:t>
            </a:r>
            <a:r>
              <a:rPr lang="zh-CN" altLang="en-US" sz="1400" kern="100" dirty="0">
                <a:solidFill>
                  <a:schemeClr val="bg1"/>
                </a:solidFill>
                <a:latin typeface="+mn-ea"/>
                <a:cs typeface="Times New Roman" panose="02020603050405020304" pitchFamily="18" charset="0"/>
              </a:rPr>
              <a:t>淡入、淡出</a:t>
            </a:r>
          </a:p>
        </p:txBody>
      </p:sp>
      <p:sp>
        <p:nvSpPr>
          <p:cNvPr id="12" name="文本框 11">
            <a:extLst>
              <a:ext uri="{FF2B5EF4-FFF2-40B4-BE49-F238E27FC236}">
                <a16:creationId xmlns:a16="http://schemas.microsoft.com/office/drawing/2014/main" id="{BA7294D3-D42A-4226-BEF1-10768E9C4A44}"/>
              </a:ext>
            </a:extLst>
          </p:cNvPr>
          <p:cNvSpPr txBox="1"/>
          <p:nvPr/>
        </p:nvSpPr>
        <p:spPr>
          <a:xfrm>
            <a:off x="1009650" y="1536133"/>
            <a:ext cx="314960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淡入、淡出指的是画面形象逐渐变暗到全黑，再从黑渐渐显现出另一场景，这是一种表现时间间隔的方式。一般用于影片开头或结束以及场景或一场戏的情节终结及开始，使观众有个短暂的间歇，这同舞台戏剧演出的落幕和启幕相似。淡入一般用于段落或全片开始的第一个镜头，引导观众逐渐进入；淡出则常用于段落或全片的最后一个镜头，可以激发观众回味。淡入、淡出一般用于表现大的时空和内容转换，视觉效果突出，但过多使用会使整体布局显得比较琐碎，结构拖沓。</a:t>
            </a:r>
          </a:p>
        </p:txBody>
      </p:sp>
      <p:pic>
        <p:nvPicPr>
          <p:cNvPr id="3" name="图片 2">
            <a:extLst>
              <a:ext uri="{FF2B5EF4-FFF2-40B4-BE49-F238E27FC236}">
                <a16:creationId xmlns:a16="http://schemas.microsoft.com/office/drawing/2014/main" id="{6FCF943F-398C-4C25-9650-A0799616DB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814482" y="146049"/>
            <a:ext cx="1640418" cy="4613675"/>
          </a:xfrm>
          <a:prstGeom prst="rect">
            <a:avLst/>
          </a:prstGeom>
        </p:spPr>
      </p:pic>
      <p:sp>
        <p:nvSpPr>
          <p:cNvPr id="13" name="Rectangle 3">
            <a:extLst>
              <a:ext uri="{FF2B5EF4-FFF2-40B4-BE49-F238E27FC236}">
                <a16:creationId xmlns:a16="http://schemas.microsoft.com/office/drawing/2014/main" id="{7E25DB50-D19D-4906-8E7E-DA3E8A6DBCAB}"/>
              </a:ext>
            </a:extLst>
          </p:cNvPr>
          <p:cNvSpPr>
            <a:spLocks noChangeArrowheads="1"/>
          </p:cNvSpPr>
          <p:nvPr/>
        </p:nvSpPr>
        <p:spPr bwMode="auto">
          <a:xfrm rot="10800000" flipV="1">
            <a:off x="4978134" y="4759724"/>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武士阿非</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2007</a:t>
            </a:r>
            <a:r>
              <a:rPr kumimoji="0" lang="zh-CN" altLang="en-US" sz="1000" b="0" i="0" u="none" strike="noStrike" cap="none" normalizeH="0" baseline="0" dirty="0">
                <a:ln>
                  <a:noFill/>
                </a:ln>
                <a:solidFill>
                  <a:schemeClr val="bg1"/>
                </a:solidFill>
                <a:effectLst/>
                <a:latin typeface="+mn-ea"/>
                <a:cs typeface="Arial" panose="020B0604020202020204" pitchFamily="34" charset="0"/>
              </a:rPr>
              <a:t>木崎文智）中运用淡入淡出进行转场</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50584739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5.5.2 </a:t>
            </a:r>
            <a:r>
              <a:rPr lang="zh-CN" altLang="en-US" sz="1600" kern="100" dirty="0">
                <a:solidFill>
                  <a:schemeClr val="bg1"/>
                </a:solidFill>
                <a:latin typeface="+mn-ea"/>
                <a:cs typeface="Times New Roman" panose="02020603050405020304" pitchFamily="18" charset="0"/>
              </a:rPr>
              <a:t>特技转场方式</a:t>
            </a:r>
          </a:p>
        </p:txBody>
      </p:sp>
      <p:sp>
        <p:nvSpPr>
          <p:cNvPr id="11" name="文本框 10">
            <a:extLst>
              <a:ext uri="{FF2B5EF4-FFF2-40B4-BE49-F238E27FC236}">
                <a16:creationId xmlns:a16="http://schemas.microsoft.com/office/drawing/2014/main" id="{898950B8-5E62-468D-8DEC-A9C551ED264D}"/>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5.5.2.2 </a:t>
            </a:r>
            <a:r>
              <a:rPr lang="zh-CN" altLang="en-US" sz="1400" kern="100" dirty="0">
                <a:solidFill>
                  <a:schemeClr val="bg1"/>
                </a:solidFill>
                <a:latin typeface="+mn-ea"/>
                <a:cs typeface="Times New Roman" panose="02020603050405020304" pitchFamily="18" charset="0"/>
              </a:rPr>
              <a:t>叠化</a:t>
            </a:r>
          </a:p>
        </p:txBody>
      </p:sp>
      <p:sp>
        <p:nvSpPr>
          <p:cNvPr id="12" name="文本框 11">
            <a:extLst>
              <a:ext uri="{FF2B5EF4-FFF2-40B4-BE49-F238E27FC236}">
                <a16:creationId xmlns:a16="http://schemas.microsoft.com/office/drawing/2014/main" id="{BA7294D3-D42A-4226-BEF1-10768E9C4A44}"/>
              </a:ext>
            </a:extLst>
          </p:cNvPr>
          <p:cNvSpPr txBox="1"/>
          <p:nvPr/>
        </p:nvSpPr>
        <p:spPr>
          <a:xfrm>
            <a:off x="1009650" y="1536133"/>
            <a:ext cx="417830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叠化是最常用的镜头连接方式。由前一镜头结束前与后一镜头开始重叠在一起，两个镜头由清晰到重叠模糊再到清晰，最后变成后一镜头。两个镜头通过叠化连接给人以连贯流畅的感觉。</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en-US" altLang="zh-CN" sz="1400" kern="100" dirty="0">
                <a:solidFill>
                  <a:schemeClr val="bg1"/>
                </a:solidFill>
                <a:effectLst/>
                <a:latin typeface="+mn-ea"/>
                <a:cs typeface="Times New Roman" panose="02020603050405020304" pitchFamily="18" charset="0"/>
              </a:rPr>
              <a:t>  </a:t>
            </a:r>
            <a:r>
              <a:rPr lang="zh-CN" altLang="en-US" sz="1400" kern="100" dirty="0">
                <a:solidFill>
                  <a:schemeClr val="bg1"/>
                </a:solidFill>
                <a:effectLst/>
                <a:latin typeface="+mn-ea"/>
                <a:cs typeface="Times New Roman" panose="02020603050405020304" pitchFamily="18" charset="0"/>
              </a:rPr>
              <a:t>和淡入淡出一样，叠化的长度可以任意确定，常用于表现明显的空间转换和时间的自然过渡，表现同一时空里时间或季节的变化，常用在幻觉、错觉和回忆情节，以及不同环境变化、不同人物和场景的连接。叠化在表现时间流逝感方面作用突出，不仅体现在段落转场中，也体现在镜头连接后的情绪效果上，同时也可表现丰富的视觉效果，尤其是一组镜头的连续叠化，会使视觉流动感增强，便于营造氛围、深化情绪。</a:t>
            </a:r>
          </a:p>
        </p:txBody>
      </p:sp>
      <p:sp>
        <p:nvSpPr>
          <p:cNvPr id="13" name="Rectangle 3">
            <a:extLst>
              <a:ext uri="{FF2B5EF4-FFF2-40B4-BE49-F238E27FC236}">
                <a16:creationId xmlns:a16="http://schemas.microsoft.com/office/drawing/2014/main" id="{7E25DB50-D19D-4906-8E7E-DA3E8A6DBCAB}"/>
              </a:ext>
            </a:extLst>
          </p:cNvPr>
          <p:cNvSpPr>
            <a:spLocks noChangeArrowheads="1"/>
          </p:cNvSpPr>
          <p:nvPr/>
        </p:nvSpPr>
        <p:spPr bwMode="auto">
          <a:xfrm rot="10800000" flipV="1">
            <a:off x="5070820" y="4700671"/>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杀戮都市：</a:t>
            </a:r>
            <a:r>
              <a:rPr kumimoji="0" lang="en-US" altLang="zh-CN" sz="1000" b="0" i="0" u="none" strike="noStrike" cap="none" normalizeH="0" baseline="0" dirty="0">
                <a:ln>
                  <a:noFill/>
                </a:ln>
                <a:solidFill>
                  <a:schemeClr val="bg1"/>
                </a:solidFill>
                <a:effectLst/>
                <a:latin typeface="+mn-ea"/>
                <a:cs typeface="Arial" panose="020B0604020202020204" pitchFamily="34" charset="0"/>
              </a:rPr>
              <a:t>O》</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佐藤敬一 川村泰）中运用淡入淡出进行时空转场</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0544473C-8F01-4B3B-9B4D-E38CD276EF1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09305" y="252176"/>
            <a:ext cx="2636145" cy="4448495"/>
          </a:xfrm>
          <a:prstGeom prst="rect">
            <a:avLst/>
          </a:prstGeom>
        </p:spPr>
      </p:pic>
    </p:spTree>
    <p:extLst>
      <p:ext uri="{BB962C8B-B14F-4D97-AF65-F5344CB8AC3E}">
        <p14:creationId xmlns:p14="http://schemas.microsoft.com/office/powerpoint/2010/main" val="283635516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5.5.2 </a:t>
            </a:r>
            <a:r>
              <a:rPr lang="zh-CN" altLang="en-US" sz="1600" kern="100" dirty="0">
                <a:solidFill>
                  <a:schemeClr val="bg1"/>
                </a:solidFill>
                <a:latin typeface="+mn-ea"/>
                <a:cs typeface="Times New Roman" panose="02020603050405020304" pitchFamily="18" charset="0"/>
              </a:rPr>
              <a:t>特技转场方式</a:t>
            </a:r>
          </a:p>
        </p:txBody>
      </p:sp>
      <p:sp>
        <p:nvSpPr>
          <p:cNvPr id="11" name="文本框 10">
            <a:extLst>
              <a:ext uri="{FF2B5EF4-FFF2-40B4-BE49-F238E27FC236}">
                <a16:creationId xmlns:a16="http://schemas.microsoft.com/office/drawing/2014/main" id="{898950B8-5E62-468D-8DEC-A9C551ED264D}"/>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5.5.2.3 </a:t>
            </a:r>
            <a:r>
              <a:rPr lang="zh-CN" altLang="en-US" sz="1400" kern="100" dirty="0">
                <a:solidFill>
                  <a:schemeClr val="bg1"/>
                </a:solidFill>
                <a:latin typeface="+mn-ea"/>
                <a:cs typeface="Times New Roman" panose="02020603050405020304" pitchFamily="18" charset="0"/>
              </a:rPr>
              <a:t>多画面镜头转场</a:t>
            </a:r>
          </a:p>
        </p:txBody>
      </p:sp>
      <p:sp>
        <p:nvSpPr>
          <p:cNvPr id="12" name="文本框 11">
            <a:extLst>
              <a:ext uri="{FF2B5EF4-FFF2-40B4-BE49-F238E27FC236}">
                <a16:creationId xmlns:a16="http://schemas.microsoft.com/office/drawing/2014/main" id="{BA7294D3-D42A-4226-BEF1-10768E9C4A44}"/>
              </a:ext>
            </a:extLst>
          </p:cNvPr>
          <p:cNvSpPr txBox="1"/>
          <p:nvPr/>
        </p:nvSpPr>
        <p:spPr>
          <a:xfrm>
            <a:off x="1009650" y="1536133"/>
            <a:ext cx="345440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多画面镜头转场是指在同一画面里出现两个或多个画面，产生多空间并列、对比的艺术效果。这是一种快节奏的时空组合，表现同一时间发生的多种不同空间画面。有漫画改编而成的系列片常常借鉴漫画的分格方式，因此，多画面镜头出现的频率比较高。</a:t>
            </a:r>
          </a:p>
        </p:txBody>
      </p:sp>
      <p:sp>
        <p:nvSpPr>
          <p:cNvPr id="13" name="Rectangle 3">
            <a:extLst>
              <a:ext uri="{FF2B5EF4-FFF2-40B4-BE49-F238E27FC236}">
                <a16:creationId xmlns:a16="http://schemas.microsoft.com/office/drawing/2014/main" id="{7E25DB50-D19D-4906-8E7E-DA3E8A6DBCAB}"/>
              </a:ext>
            </a:extLst>
          </p:cNvPr>
          <p:cNvSpPr>
            <a:spLocks noChangeArrowheads="1"/>
          </p:cNvSpPr>
          <p:nvPr/>
        </p:nvSpPr>
        <p:spPr bwMode="auto">
          <a:xfrm rot="10800000" flipV="1">
            <a:off x="4898836" y="4818188"/>
            <a:ext cx="331311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勇士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2011</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加文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欧康诺）中运用多画面镜头转场</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073D0E5B-B064-4804-86E6-41EDC5EC6A7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4050" y="188568"/>
            <a:ext cx="1642686" cy="4620053"/>
          </a:xfrm>
          <a:prstGeom prst="rect">
            <a:avLst/>
          </a:prstGeom>
        </p:spPr>
      </p:pic>
    </p:spTree>
    <p:extLst>
      <p:ext uri="{BB962C8B-B14F-4D97-AF65-F5344CB8AC3E}">
        <p14:creationId xmlns:p14="http://schemas.microsoft.com/office/powerpoint/2010/main" val="95859899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5.5.2 </a:t>
            </a:r>
            <a:r>
              <a:rPr lang="zh-CN" altLang="en-US" sz="1600" kern="100" dirty="0">
                <a:solidFill>
                  <a:schemeClr val="bg1"/>
                </a:solidFill>
                <a:latin typeface="+mn-ea"/>
                <a:cs typeface="Times New Roman" panose="02020603050405020304" pitchFamily="18" charset="0"/>
              </a:rPr>
              <a:t>特技转场方式</a:t>
            </a:r>
          </a:p>
        </p:txBody>
      </p:sp>
      <p:sp>
        <p:nvSpPr>
          <p:cNvPr id="11" name="文本框 10">
            <a:extLst>
              <a:ext uri="{FF2B5EF4-FFF2-40B4-BE49-F238E27FC236}">
                <a16:creationId xmlns:a16="http://schemas.microsoft.com/office/drawing/2014/main" id="{898950B8-5E62-468D-8DEC-A9C551ED264D}"/>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5.5.2.4 </a:t>
            </a:r>
            <a:r>
              <a:rPr lang="zh-CN" altLang="en-US" sz="1400" kern="100" dirty="0">
                <a:solidFill>
                  <a:schemeClr val="bg1"/>
                </a:solidFill>
                <a:latin typeface="+mn-ea"/>
                <a:cs typeface="Times New Roman" panose="02020603050405020304" pitchFamily="18" charset="0"/>
              </a:rPr>
              <a:t>定格转场</a:t>
            </a:r>
          </a:p>
        </p:txBody>
      </p:sp>
      <p:sp>
        <p:nvSpPr>
          <p:cNvPr id="12" name="文本框 11">
            <a:extLst>
              <a:ext uri="{FF2B5EF4-FFF2-40B4-BE49-F238E27FC236}">
                <a16:creationId xmlns:a16="http://schemas.microsoft.com/office/drawing/2014/main" id="{BA7294D3-D42A-4226-BEF1-10768E9C4A44}"/>
              </a:ext>
            </a:extLst>
          </p:cNvPr>
          <p:cNvSpPr txBox="1"/>
          <p:nvPr/>
        </p:nvSpPr>
        <p:spPr>
          <a:xfrm>
            <a:off x="1009650" y="1536133"/>
            <a:ext cx="345440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定格转场是电影中最常用的一种有特色的转场方法。前一段的结尾画面做静态处理，产生瞬间的视觉停顿，接着出现下一段落的画面，这种方法比较适合不同主题段落的转换衔接，同时定格具有强调作用。采用定格转场的段落结尾镜头通常选择有强调必要、有视觉冲击力的镜头。定格转场常常用于强化画面意义、制造悬念、表达主观感受、强调视觉冲击性等场合。</a:t>
            </a:r>
          </a:p>
        </p:txBody>
      </p:sp>
      <p:sp>
        <p:nvSpPr>
          <p:cNvPr id="13" name="Rectangle 3">
            <a:extLst>
              <a:ext uri="{FF2B5EF4-FFF2-40B4-BE49-F238E27FC236}">
                <a16:creationId xmlns:a16="http://schemas.microsoft.com/office/drawing/2014/main" id="{7E25DB50-D19D-4906-8E7E-DA3E8A6DBCAB}"/>
              </a:ext>
            </a:extLst>
          </p:cNvPr>
          <p:cNvSpPr>
            <a:spLocks noChangeArrowheads="1"/>
          </p:cNvSpPr>
          <p:nvPr/>
        </p:nvSpPr>
        <p:spPr bwMode="auto">
          <a:xfrm rot="10800000" flipV="1">
            <a:off x="4898836" y="4741244"/>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无耻混蛋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2009</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昆汀</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塔伦蒂诺）中运用定格画面开始回忆情节的转场</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1B95928E-1F8D-4CE1-9928-331F3E581E9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0814" y="345170"/>
            <a:ext cx="1569156" cy="4413250"/>
          </a:xfrm>
          <a:prstGeom prst="rect">
            <a:avLst/>
          </a:prstGeom>
        </p:spPr>
      </p:pic>
    </p:spTree>
    <p:extLst>
      <p:ext uri="{BB962C8B-B14F-4D97-AF65-F5344CB8AC3E}">
        <p14:creationId xmlns:p14="http://schemas.microsoft.com/office/powerpoint/2010/main" val="102653574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5.5.2 </a:t>
            </a:r>
            <a:r>
              <a:rPr lang="zh-CN" altLang="en-US" sz="1600" kern="100" dirty="0">
                <a:solidFill>
                  <a:schemeClr val="bg1"/>
                </a:solidFill>
                <a:latin typeface="+mn-ea"/>
                <a:cs typeface="Times New Roman" panose="02020603050405020304" pitchFamily="18" charset="0"/>
              </a:rPr>
              <a:t>特技转场方式</a:t>
            </a:r>
          </a:p>
        </p:txBody>
      </p:sp>
      <p:sp>
        <p:nvSpPr>
          <p:cNvPr id="11" name="文本框 10">
            <a:extLst>
              <a:ext uri="{FF2B5EF4-FFF2-40B4-BE49-F238E27FC236}">
                <a16:creationId xmlns:a16="http://schemas.microsoft.com/office/drawing/2014/main" id="{898950B8-5E62-468D-8DEC-A9C551ED264D}"/>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5.5.2.5 </a:t>
            </a:r>
            <a:r>
              <a:rPr lang="zh-CN" altLang="en-US" sz="1400" kern="100" dirty="0">
                <a:solidFill>
                  <a:schemeClr val="bg1"/>
                </a:solidFill>
                <a:latin typeface="+mn-ea"/>
                <a:cs typeface="Times New Roman" panose="02020603050405020304" pitchFamily="18" charset="0"/>
              </a:rPr>
              <a:t>虚实互换转场</a:t>
            </a:r>
          </a:p>
        </p:txBody>
      </p:sp>
      <p:sp>
        <p:nvSpPr>
          <p:cNvPr id="12" name="文本框 11">
            <a:extLst>
              <a:ext uri="{FF2B5EF4-FFF2-40B4-BE49-F238E27FC236}">
                <a16:creationId xmlns:a16="http://schemas.microsoft.com/office/drawing/2014/main" id="{BA7294D3-D42A-4226-BEF1-10768E9C4A44}"/>
              </a:ext>
            </a:extLst>
          </p:cNvPr>
          <p:cNvSpPr txBox="1"/>
          <p:nvPr/>
        </p:nvSpPr>
        <p:spPr>
          <a:xfrm>
            <a:off x="1009650" y="1536133"/>
            <a:ext cx="345440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虚实互换转场是利用转变焦点使画面内一前一后的形象在景深内互相陪衬，达到前实后虚或前虚后实的效果，使观众的注意力集中在焦点突出的形象上，实现内容或场面的转换。虚实互换也可以是整个画面由实变虚或由虚变实，前者一般用于段落结束，后者用于段落开始，已达到转场的目的。</a:t>
            </a:r>
          </a:p>
        </p:txBody>
      </p:sp>
      <p:sp>
        <p:nvSpPr>
          <p:cNvPr id="13" name="Rectangle 3">
            <a:extLst>
              <a:ext uri="{FF2B5EF4-FFF2-40B4-BE49-F238E27FC236}">
                <a16:creationId xmlns:a16="http://schemas.microsoft.com/office/drawing/2014/main" id="{7E25DB50-D19D-4906-8E7E-DA3E8A6DBCAB}"/>
              </a:ext>
            </a:extLst>
          </p:cNvPr>
          <p:cNvSpPr>
            <a:spLocks noChangeArrowheads="1"/>
          </p:cNvSpPr>
          <p:nvPr/>
        </p:nvSpPr>
        <p:spPr bwMode="auto">
          <a:xfrm rot="10800000" flipV="1">
            <a:off x="4898834" y="4689771"/>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招魂</a:t>
            </a:r>
            <a:r>
              <a:rPr kumimoji="0" lang="en-US" altLang="zh-CN" sz="1000" b="0" i="0" u="none" strike="noStrike" cap="none" normalizeH="0" baseline="0" dirty="0">
                <a:ln>
                  <a:noFill/>
                </a:ln>
                <a:solidFill>
                  <a:schemeClr val="bg1"/>
                </a:solidFill>
                <a:effectLst/>
                <a:latin typeface="+mn-ea"/>
                <a:cs typeface="Arial" panose="020B0604020202020204" pitchFamily="34" charset="0"/>
              </a:rPr>
              <a:t>2》</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温子仁）中运用一前一后的虚实变化进行内容转换，表现招魂仪式的情节</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36EB0E8D-7C9C-4468-BD4F-3ED7221CE96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43625" y="167599"/>
            <a:ext cx="2023533" cy="4552950"/>
          </a:xfrm>
          <a:prstGeom prst="rect">
            <a:avLst/>
          </a:prstGeom>
        </p:spPr>
      </p:pic>
    </p:spTree>
    <p:extLst>
      <p:ext uri="{BB962C8B-B14F-4D97-AF65-F5344CB8AC3E}">
        <p14:creationId xmlns:p14="http://schemas.microsoft.com/office/powerpoint/2010/main" val="124026419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35280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垂直线与水平线相结合形成十字线兼有二者的形式感，地平面、水平面与高耸物体相结合的画面常用这种形式。</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5.1.1.3 </a:t>
            </a:r>
            <a:r>
              <a:rPr lang="zh-CN" altLang="en-US" sz="1400" kern="100" dirty="0">
                <a:solidFill>
                  <a:schemeClr val="bg1"/>
                </a:solidFill>
                <a:latin typeface="+mn-ea"/>
                <a:cs typeface="Times New Roman" panose="02020603050405020304" pitchFamily="18" charset="0"/>
              </a:rPr>
              <a:t>十字线</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4311262" y="462472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异次元骇客</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1999</a:t>
            </a:r>
            <a:r>
              <a:rPr kumimoji="0" lang="zh-CN" altLang="en-US" sz="1000" b="0" i="0" u="none" strike="noStrike" cap="none" normalizeH="0" baseline="0" dirty="0">
                <a:ln>
                  <a:noFill/>
                </a:ln>
                <a:solidFill>
                  <a:schemeClr val="bg1"/>
                </a:solidFill>
                <a:effectLst/>
                <a:latin typeface="+mn-ea"/>
                <a:cs typeface="Arial" panose="020B0604020202020204" pitchFamily="34" charset="0"/>
              </a:rPr>
              <a:t>约瑟夫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鲁斯纳克）</a:t>
            </a:r>
            <a:endParaRPr kumimoji="0" lang="zh-CN" altLang="en-US" sz="1800" b="0" i="0" u="none" strike="noStrike" cap="none" normalizeH="0" baseline="0" dirty="0">
              <a:ln>
                <a:noFill/>
              </a:ln>
              <a:solidFill>
                <a:schemeClr val="bg1"/>
              </a:solidFill>
              <a:effectLst/>
              <a:latin typeface="+mn-ea"/>
            </a:endParaRPr>
          </a:p>
        </p:txBody>
      </p:sp>
      <p:sp>
        <p:nvSpPr>
          <p:cNvPr id="15" name="Rectangle 3">
            <a:extLst>
              <a:ext uri="{FF2B5EF4-FFF2-40B4-BE49-F238E27FC236}">
                <a16:creationId xmlns:a16="http://schemas.microsoft.com/office/drawing/2014/main" id="{01ED83C8-3804-479E-BD1E-3D87E200BE74}"/>
              </a:ext>
            </a:extLst>
          </p:cNvPr>
          <p:cNvSpPr>
            <a:spLocks noChangeArrowheads="1"/>
          </p:cNvSpPr>
          <p:nvPr/>
        </p:nvSpPr>
        <p:spPr bwMode="auto">
          <a:xfrm rot="10800000" flipV="1">
            <a:off x="4362450" y="230675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黑客帝国动画版：侦探的故事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2003</a:t>
            </a:r>
            <a:r>
              <a:rPr kumimoji="0" lang="zh-CN" altLang="en-US" sz="1000" b="0" i="0" u="none" strike="noStrike" cap="none" normalizeH="0" baseline="0" dirty="0">
                <a:ln>
                  <a:noFill/>
                </a:ln>
                <a:solidFill>
                  <a:schemeClr val="bg1"/>
                </a:solidFill>
                <a:effectLst/>
                <a:latin typeface="+mn-ea"/>
                <a:cs typeface="Arial" panose="020B0604020202020204" pitchFamily="34" charset="0"/>
              </a:rPr>
              <a:t>渡边信一郎）</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55B8ED0A-C88F-4259-9EDE-0CE64B9CB97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8463" y="2746803"/>
            <a:ext cx="3330222" cy="1873250"/>
          </a:xfrm>
          <a:prstGeom prst="rect">
            <a:avLst/>
          </a:prstGeom>
        </p:spPr>
      </p:pic>
      <p:pic>
        <p:nvPicPr>
          <p:cNvPr id="9" name="图片 8">
            <a:extLst>
              <a:ext uri="{FF2B5EF4-FFF2-40B4-BE49-F238E27FC236}">
                <a16:creationId xmlns:a16="http://schemas.microsoft.com/office/drawing/2014/main" id="{5782646D-8366-4722-9F53-184552AA125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48463" y="395662"/>
            <a:ext cx="3330222" cy="1873250"/>
          </a:xfrm>
          <a:prstGeom prst="rect">
            <a:avLst/>
          </a:prstGeom>
        </p:spPr>
      </p:pic>
    </p:spTree>
    <p:extLst>
      <p:ext uri="{BB962C8B-B14F-4D97-AF65-F5344CB8AC3E}">
        <p14:creationId xmlns:p14="http://schemas.microsoft.com/office/powerpoint/2010/main" val="254887554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5.5.2 </a:t>
            </a:r>
            <a:r>
              <a:rPr lang="zh-CN" altLang="en-US" sz="1600" kern="100" dirty="0">
                <a:solidFill>
                  <a:schemeClr val="bg1"/>
                </a:solidFill>
                <a:latin typeface="+mn-ea"/>
                <a:cs typeface="Times New Roman" panose="02020603050405020304" pitchFamily="18" charset="0"/>
              </a:rPr>
              <a:t>特技转场方式</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另外，利用烟雾、爆炸的火光以及各种特效光声，如闪电等作为转场手段，还有一些较特殊的转场个例不再一一介绍。值得注意的是，由于制作成本的不同，院线动画和电影的一些转场方式，在电视剧版动画（</a:t>
            </a:r>
            <a:r>
              <a:rPr lang="en-US" altLang="zh-CN" sz="1400" kern="100" dirty="0">
                <a:solidFill>
                  <a:schemeClr val="bg1"/>
                </a:solidFill>
                <a:effectLst/>
                <a:latin typeface="+mn-ea"/>
                <a:cs typeface="Times New Roman" panose="02020603050405020304" pitchFamily="18" charset="0"/>
              </a:rPr>
              <a:t>TV</a:t>
            </a:r>
            <a:r>
              <a:rPr lang="zh-CN" altLang="en-US" sz="1400" kern="100" dirty="0">
                <a:solidFill>
                  <a:schemeClr val="bg1"/>
                </a:solidFill>
                <a:effectLst/>
                <a:latin typeface="+mn-ea"/>
                <a:cs typeface="Times New Roman" panose="02020603050405020304" pitchFamily="18" charset="0"/>
              </a:rPr>
              <a:t>版动画）和电视剧中很少采用，电视剧在转场手法上偏重于叙事和情感表达，较少体现科学技术性。</a:t>
            </a:r>
          </a:p>
        </p:txBody>
      </p:sp>
    </p:spTree>
    <p:extLst>
      <p:ext uri="{BB962C8B-B14F-4D97-AF65-F5344CB8AC3E}">
        <p14:creationId xmlns:p14="http://schemas.microsoft.com/office/powerpoint/2010/main" val="91258231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蒙太奇（</a:t>
            </a:r>
            <a:r>
              <a:rPr lang="en-US" altLang="zh-CN" sz="1400" kern="100" dirty="0">
                <a:solidFill>
                  <a:schemeClr val="bg1"/>
                </a:solidFill>
                <a:effectLst/>
                <a:latin typeface="+mn-ea"/>
                <a:cs typeface="Times New Roman" panose="02020603050405020304" pitchFamily="18" charset="0"/>
              </a:rPr>
              <a:t>Montage</a:t>
            </a:r>
            <a:r>
              <a:rPr lang="zh-CN" altLang="en-US" sz="1400" kern="100" dirty="0">
                <a:solidFill>
                  <a:schemeClr val="bg1"/>
                </a:solidFill>
                <a:effectLst/>
                <a:latin typeface="+mn-ea"/>
                <a:cs typeface="Times New Roman" panose="02020603050405020304" pitchFamily="18" charset="0"/>
              </a:rPr>
              <a:t>）在法语是“剪接”的意思，但到了俄国它被发展成一种电影中镜头组合的理论。蒙太奇一般包括画面剪辑和画面合成两方面。画面合成：由许多画面或图样并列或叠化而成的一个统一图画作品。画面剪辑：制作这种艺术组合的方式或过程是将电影一系列在不同地点，从不同距离和角度，以不同方法拍摄的镜头排列组合起来，叙述情节，刻画人物。</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当不同的镜头组接在一起时，往往会产生各个镜头单独存在时所不具有的含义。爱森斯坦认为，将对列镜头衔接在一起时，其效果“不是两数之和，而是两数之积”。凭借蒙太奇的作用，电影享有时空的极大自由，甚至可以构成与实际生活中的时间空间并不一致的电影时间和电影空间。蒙太奇可以产生演员动作和摄影机动作之外的第三种动作，从而影响影片的节奏。早在电影问世不久，美国导演，特别是格里菲斯，就注意到了电影蒙太奇的作用。后来的苏联导演库里肖夫、爱森斯坦和普多夫金等相继探讨并总结了蒙太奇的规律与理论，形成了蒙太奇学派，他们的有关著作对电影创作产生了深远的影响。</a:t>
            </a:r>
          </a:p>
        </p:txBody>
      </p:sp>
    </p:spTree>
    <p:extLst>
      <p:ext uri="{BB962C8B-B14F-4D97-AF65-F5344CB8AC3E}">
        <p14:creationId xmlns:p14="http://schemas.microsoft.com/office/powerpoint/2010/main" val="353208550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334645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通过镜头、场面、段落的分切与组接，对素材进行选择和取舍，以使表现内容主次分明，达到高度的概括和集中。引导观众的注意力，激发观众的联想。每个镜头虽然只表现一定的内容，但组接一定顺序的镜头，能够规范和引导观众的情绪和心理，启迪观众思考。创造独特的影视时间和空间。每个镜头都是对现实时空的记录，经过剪辑，实现对时空的再造，形成独特的影视时空。</a:t>
            </a:r>
          </a:p>
        </p:txBody>
      </p:sp>
      <p:pic>
        <p:nvPicPr>
          <p:cNvPr id="3" name="图片 2">
            <a:extLst>
              <a:ext uri="{FF2B5EF4-FFF2-40B4-BE49-F238E27FC236}">
                <a16:creationId xmlns:a16="http://schemas.microsoft.com/office/drawing/2014/main" id="{F2CE55ED-6735-4390-A40E-7DA43031BA9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34050" y="144909"/>
            <a:ext cx="1631950" cy="4589859"/>
          </a:xfrm>
          <a:prstGeom prst="rect">
            <a:avLst/>
          </a:prstGeom>
        </p:spPr>
      </p:pic>
      <p:sp>
        <p:nvSpPr>
          <p:cNvPr id="8" name="Rectangle 3">
            <a:extLst>
              <a:ext uri="{FF2B5EF4-FFF2-40B4-BE49-F238E27FC236}">
                <a16:creationId xmlns:a16="http://schemas.microsoft.com/office/drawing/2014/main" id="{BA471D59-97D6-445E-AD0B-67CB6AA05C1F}"/>
              </a:ext>
            </a:extLst>
          </p:cNvPr>
          <p:cNvSpPr>
            <a:spLocks noChangeArrowheads="1"/>
          </p:cNvSpPr>
          <p:nvPr/>
        </p:nvSpPr>
        <p:spPr bwMode="auto">
          <a:xfrm rot="10800000" flipV="1">
            <a:off x="4893468" y="4703990"/>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极寒之城</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2017</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大卫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雷奇）中运用一系列不同场景不同角度的镜头拼接出女主角的任务行进过程</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03584018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通过蒙太奇手段，电影的叙述在时间空间的运用上取得极大的自由。一个化出化入的技巧（或者直接的跳入）就可以在空间上从巴黎跳到纽约，或者在时间上跨过几十年。而且，通过两个不同空间的运动的并列与交叉，可以造成紧张的悬念，或者表现分处两地的人物之间的关系，如恋人的两地相思。不同时间的蒙太奇可以反复地描绘人物过去的心理经历与当前的内心活动之间的联系。这种时空转换的自由使电影在很大程度上取得了小说家表现生活的自如。蒙太奇的运用，使电影艺术家可以大大压缩或者扩延生活中实际的时间，造成所谓“电影的时间”，而不给人以违背生活中实际时间的感觉。但需要注意的是，对蒙太奇的把握不能过长，否则会令人乏味，也不能过短，会让人感觉仓促。</a:t>
            </a:r>
          </a:p>
        </p:txBody>
      </p:sp>
    </p:spTree>
    <p:extLst>
      <p:ext uri="{BB962C8B-B14F-4D97-AF65-F5344CB8AC3E}">
        <p14:creationId xmlns:p14="http://schemas.microsoft.com/office/powerpoint/2010/main" val="131978703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蒙太奇这种操纵时空的能力，使电影艺术家能根据他对生活的分析，汲取他认为最能阐明生活实质的，最能说明人物性格、人物关系的，乃至最能抒述艺术家自己感受的部分，组合在一起，经过分解与组合，保留下最重要的、最有启迪力的部分，摒弃省略大量无关轻重的琐屑，去芜存菁地提炼生活，获得最生动的叙述、最丰富的感染力。格里菲斯在</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党同伐异</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一片中表现在法庭上无辜的丈夫看着被判罪的妻子的痛苦，只集中拍摄她痉挛着的双手（下页左图）。</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红色娘子军</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里，琼花看到地主南霸天，便违反侦察纪律开了枪，紧接的镜头是队长把缴下来的琼花的枪往桌上一拍，避免了向连长汇报的经过（下页右图）。动作是中断了，但剧情是连续的，人物关系是发展的。这种分解与组合的作用，使电影具有高度集中概括的能力，使一部不到两小时的影片能像</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公民凯恩</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那样介绍一个人的一生，涉及几十年的社会变迁。</a:t>
            </a:r>
          </a:p>
        </p:txBody>
      </p:sp>
    </p:spTree>
    <p:extLst>
      <p:ext uri="{BB962C8B-B14F-4D97-AF65-F5344CB8AC3E}">
        <p14:creationId xmlns:p14="http://schemas.microsoft.com/office/powerpoint/2010/main" val="107957680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pic>
        <p:nvPicPr>
          <p:cNvPr id="3" name="图片 2">
            <a:extLst>
              <a:ext uri="{FF2B5EF4-FFF2-40B4-BE49-F238E27FC236}">
                <a16:creationId xmlns:a16="http://schemas.microsoft.com/office/drawing/2014/main" id="{C3A93E7F-7447-4BDD-AB7D-920237C4E8E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2328" y="985225"/>
            <a:ext cx="2208754" cy="3727274"/>
          </a:xfrm>
          <a:prstGeom prst="rect">
            <a:avLst/>
          </a:prstGeom>
        </p:spPr>
      </p:pic>
      <p:pic>
        <p:nvPicPr>
          <p:cNvPr id="8" name="图片 7">
            <a:extLst>
              <a:ext uri="{FF2B5EF4-FFF2-40B4-BE49-F238E27FC236}">
                <a16:creationId xmlns:a16="http://schemas.microsoft.com/office/drawing/2014/main" id="{84A0FB5A-913E-4B90-A73F-CF315A6340E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463800" y="985225"/>
            <a:ext cx="2208755" cy="3727274"/>
          </a:xfrm>
          <a:prstGeom prst="rect">
            <a:avLst/>
          </a:prstGeom>
        </p:spPr>
      </p:pic>
      <p:sp>
        <p:nvSpPr>
          <p:cNvPr id="9" name="Rectangle 3">
            <a:extLst>
              <a:ext uri="{FF2B5EF4-FFF2-40B4-BE49-F238E27FC236}">
                <a16:creationId xmlns:a16="http://schemas.microsoft.com/office/drawing/2014/main" id="{247CCA14-7108-4975-96D1-7622526CD969}"/>
              </a:ext>
            </a:extLst>
          </p:cNvPr>
          <p:cNvSpPr>
            <a:spLocks noChangeArrowheads="1"/>
          </p:cNvSpPr>
          <p:nvPr/>
        </p:nvSpPr>
        <p:spPr bwMode="auto">
          <a:xfrm rot="10800000" flipV="1">
            <a:off x="1912918" y="4712499"/>
            <a:ext cx="331311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党同伐异</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大卫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格里菲斯）</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F607ABB7-B299-4A88-A6D4-86E49B7220C9}"/>
              </a:ext>
            </a:extLst>
          </p:cNvPr>
          <p:cNvSpPr>
            <a:spLocks noChangeArrowheads="1"/>
          </p:cNvSpPr>
          <p:nvPr/>
        </p:nvSpPr>
        <p:spPr bwMode="auto">
          <a:xfrm rot="10800000" flipV="1">
            <a:off x="4470148" y="4709409"/>
            <a:ext cx="331311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红色娘子军</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1961</a:t>
            </a:r>
            <a:r>
              <a:rPr kumimoji="0" lang="zh-CN" altLang="en-US" sz="1000" b="0" i="0" u="none" strike="noStrike" cap="none" normalizeH="0" baseline="0" dirty="0">
                <a:ln>
                  <a:noFill/>
                </a:ln>
                <a:solidFill>
                  <a:schemeClr val="bg1"/>
                </a:solidFill>
                <a:effectLst/>
                <a:latin typeface="+mn-ea"/>
                <a:cs typeface="Arial" panose="020B0604020202020204" pitchFamily="34" charset="0"/>
              </a:rPr>
              <a:t>谢晋）</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7921517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蒙太奇还有两个重要作用：一是使影片自如地交替使用叙述的角度，如从作者的客观叙述到人物内心的主观表现，或者通过人物的眼睛看到某种事态，没有这种交替使用，影片的叙述就会单调笨拙。二是通过镜头更迭运动的节奏影响观众的心理。</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由此可见，蒙太奇理论在电影和动画创作中有非常重要的作用和理论依据。蒙太奇的特点是画面情节靠一系列短镜头分解组合而成，每个镜头的时长一般控制在</a:t>
            </a:r>
            <a:r>
              <a:rPr lang="en-US" altLang="zh-CN" sz="1400" kern="100" dirty="0">
                <a:solidFill>
                  <a:schemeClr val="bg1"/>
                </a:solidFill>
                <a:effectLst/>
                <a:latin typeface="+mn-ea"/>
                <a:cs typeface="Times New Roman" panose="02020603050405020304" pitchFamily="18" charset="0"/>
              </a:rPr>
              <a:t>8</a:t>
            </a:r>
            <a:r>
              <a:rPr lang="zh-CN" altLang="en-US" sz="1400" kern="100" dirty="0">
                <a:solidFill>
                  <a:schemeClr val="bg1"/>
                </a:solidFill>
                <a:effectLst/>
                <a:latin typeface="+mn-ea"/>
                <a:cs typeface="Times New Roman" panose="02020603050405020304" pitchFamily="18" charset="0"/>
              </a:rPr>
              <a:t>秒以内，使用固定拍摄和运动拍摄相结合的手法，主观表意性很强。</a:t>
            </a:r>
          </a:p>
        </p:txBody>
      </p:sp>
    </p:spTree>
    <p:extLst>
      <p:ext uri="{BB962C8B-B14F-4D97-AF65-F5344CB8AC3E}">
        <p14:creationId xmlns:p14="http://schemas.microsoft.com/office/powerpoint/2010/main" val="242568700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而与蒙太奇相对应的，则是长镜头理论。长镜头一般时长在</a:t>
            </a:r>
            <a:r>
              <a:rPr lang="en-US" altLang="zh-CN" sz="1400" kern="100" dirty="0">
                <a:solidFill>
                  <a:schemeClr val="bg1"/>
                </a:solidFill>
                <a:effectLst/>
                <a:latin typeface="+mn-ea"/>
                <a:cs typeface="Times New Roman" panose="02020603050405020304" pitchFamily="18" charset="0"/>
              </a:rPr>
              <a:t>15</a:t>
            </a:r>
            <a:r>
              <a:rPr lang="zh-CN" altLang="en-US" sz="1400" kern="100" dirty="0">
                <a:solidFill>
                  <a:schemeClr val="bg1"/>
                </a:solidFill>
                <a:effectLst/>
                <a:latin typeface="+mn-ea"/>
                <a:cs typeface="Times New Roman" panose="02020603050405020304" pitchFamily="18" charset="0"/>
              </a:rPr>
              <a:t>秒以上，甚至长达数分钟，大量运用运动拍摄的手法，客观纪实性很强，表现了真实的时空。蒙太奇更加强调的是人为驾驭镜头的技巧，利用各种画面的组合引导观众进行联想，从导演的角度看，蒙太奇的叙事特点决定了导演在影片中的自我表现，而长镜头的记录特点决定了导演对自我干预的尽可能的消除。</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叙事蒙太奇由美国电影大师格里菲斯等人首创，是影视片中最常用的一种叙事方法。它的特征是以交代情节、展示事件为主旨，按照情节发展的时间流程、因果关系来分切组合镜头、场面和段落，从而引导观众理解剧情。这种蒙太奇组接脉络清楚，逻辑连贯，明白易懂。叙事蒙太奇又包含下述几种具体技巧。</a:t>
            </a:r>
          </a:p>
        </p:txBody>
      </p:sp>
    </p:spTree>
    <p:extLst>
      <p:ext uri="{BB962C8B-B14F-4D97-AF65-F5344CB8AC3E}">
        <p14:creationId xmlns:p14="http://schemas.microsoft.com/office/powerpoint/2010/main" val="403462600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8" name="文本框 7">
            <a:extLst>
              <a:ext uri="{FF2B5EF4-FFF2-40B4-BE49-F238E27FC236}">
                <a16:creationId xmlns:a16="http://schemas.microsoft.com/office/drawing/2014/main" id="{BAA315D9-9BEA-4CE5-821C-7DAFADAAE48A}"/>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5.6.1.1 </a:t>
            </a:r>
            <a:r>
              <a:rPr lang="zh-CN" altLang="en-US" sz="1400" kern="100" dirty="0">
                <a:solidFill>
                  <a:schemeClr val="bg1"/>
                </a:solidFill>
                <a:latin typeface="+mn-ea"/>
                <a:cs typeface="Times New Roman" panose="02020603050405020304" pitchFamily="18" charset="0"/>
              </a:rPr>
              <a:t>平行蒙太奇</a:t>
            </a:r>
          </a:p>
        </p:txBody>
      </p:sp>
      <p:sp>
        <p:nvSpPr>
          <p:cNvPr id="9" name="文本框 8">
            <a:extLst>
              <a:ext uri="{FF2B5EF4-FFF2-40B4-BE49-F238E27FC236}">
                <a16:creationId xmlns:a16="http://schemas.microsoft.com/office/drawing/2014/main" id="{1B6DDAE5-2411-4229-BB8E-E452825DA5A4}"/>
              </a:ext>
            </a:extLst>
          </p:cNvPr>
          <p:cNvSpPr txBox="1"/>
          <p:nvPr/>
        </p:nvSpPr>
        <p:spPr>
          <a:xfrm>
            <a:off x="1009650" y="1536133"/>
            <a:ext cx="295275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平行蒙太奇常以不同时空（或同时异地）发生的两条或两条以上的情节线并列表现，分头叙述而统一在一个完整的结构之中（左图）。格里菲斯、希区柯克都是极善于运用这种蒙太奇的大师。平行蒙太奇应用广泛，首先因为用它处理剧情，可以删节过程以利于概括集中，节省篇幅，扩大影片的信息量，并加强影片的节奏；其次，由于这种手法是几条线索平列表现，相互烘托，形成对比，易于产生强烈的艺术感染效果。如影片</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南征北战</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中，导演用平行蒙太奇表现敌我双方抢占摩天岭的场面，造成了紧张的节奏扣人心弦（右图）。</a:t>
            </a:r>
          </a:p>
        </p:txBody>
      </p:sp>
      <p:pic>
        <p:nvPicPr>
          <p:cNvPr id="3" name="图片 2">
            <a:extLst>
              <a:ext uri="{FF2B5EF4-FFF2-40B4-BE49-F238E27FC236}">
                <a16:creationId xmlns:a16="http://schemas.microsoft.com/office/drawing/2014/main" id="{313BF393-AD1B-42AF-8D84-533AD12E5A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953250" y="505700"/>
            <a:ext cx="1771649" cy="3986210"/>
          </a:xfrm>
          <a:prstGeom prst="rect">
            <a:avLst/>
          </a:prstGeom>
        </p:spPr>
      </p:pic>
      <p:pic>
        <p:nvPicPr>
          <p:cNvPr id="10" name="图片 9">
            <a:extLst>
              <a:ext uri="{FF2B5EF4-FFF2-40B4-BE49-F238E27FC236}">
                <a16:creationId xmlns:a16="http://schemas.microsoft.com/office/drawing/2014/main" id="{39D24E09-4AAC-42E6-9045-B1BE8A7A5E8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42311" y="523447"/>
            <a:ext cx="2353739" cy="3971934"/>
          </a:xfrm>
          <a:prstGeom prst="rect">
            <a:avLst/>
          </a:prstGeom>
        </p:spPr>
      </p:pic>
      <p:sp>
        <p:nvSpPr>
          <p:cNvPr id="11" name="Rectangle 3">
            <a:extLst>
              <a:ext uri="{FF2B5EF4-FFF2-40B4-BE49-F238E27FC236}">
                <a16:creationId xmlns:a16="http://schemas.microsoft.com/office/drawing/2014/main" id="{D868367E-7EC4-4C1F-9FF4-AF3CDA8E65A7}"/>
              </a:ext>
            </a:extLst>
          </p:cNvPr>
          <p:cNvSpPr>
            <a:spLocks noChangeArrowheads="1"/>
          </p:cNvSpPr>
          <p:nvPr/>
        </p:nvSpPr>
        <p:spPr bwMode="auto">
          <a:xfrm rot="10800000" flipV="1">
            <a:off x="4054866" y="4494370"/>
            <a:ext cx="2528627"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碟中碟</a:t>
            </a:r>
            <a:r>
              <a:rPr kumimoji="0" lang="en-US" altLang="zh-CN" sz="1000" b="0" i="0" u="none" strike="noStrike" cap="none" normalizeH="0" baseline="0" dirty="0">
                <a:ln>
                  <a:noFill/>
                </a:ln>
                <a:solidFill>
                  <a:schemeClr val="bg1"/>
                </a:solidFill>
                <a:effectLst/>
                <a:latin typeface="+mn-ea"/>
                <a:cs typeface="Arial" panose="020B0604020202020204" pitchFamily="34" charset="0"/>
              </a:rPr>
              <a:t>5</a:t>
            </a:r>
            <a:r>
              <a:rPr kumimoji="0" lang="zh-CN" altLang="en-US" sz="1000" b="0" i="0" u="none" strike="noStrike" cap="none" normalizeH="0" baseline="0" dirty="0">
                <a:ln>
                  <a:noFill/>
                </a:ln>
                <a:solidFill>
                  <a:schemeClr val="bg1"/>
                </a:solidFill>
                <a:effectLst/>
                <a:latin typeface="+mn-ea"/>
                <a:cs typeface="Arial" panose="020B0604020202020204" pitchFamily="34" charset="0"/>
              </a:rPr>
              <a:t>：神秘国度</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克里斯托弗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麦奎里）中图兰朵歌剧演出时主角一行人同时进行的行动采用平行蒙太奇手法</a:t>
            </a:r>
            <a:endParaRPr kumimoji="0" lang="zh-CN" altLang="en-US" sz="1800" b="0" i="0" u="none" strike="noStrike" cap="none" normalizeH="0" baseline="0" dirty="0">
              <a:ln>
                <a:noFill/>
              </a:ln>
              <a:solidFill>
                <a:schemeClr val="bg1"/>
              </a:solidFill>
              <a:effectLst/>
              <a:latin typeface="+mn-ea"/>
            </a:endParaRPr>
          </a:p>
        </p:txBody>
      </p:sp>
      <p:sp>
        <p:nvSpPr>
          <p:cNvPr id="12" name="Rectangle 3">
            <a:extLst>
              <a:ext uri="{FF2B5EF4-FFF2-40B4-BE49-F238E27FC236}">
                <a16:creationId xmlns:a16="http://schemas.microsoft.com/office/drawing/2014/main" id="{95A9B680-77F5-4DD4-879A-5BF0071E79C9}"/>
              </a:ext>
            </a:extLst>
          </p:cNvPr>
          <p:cNvSpPr>
            <a:spLocks noChangeArrowheads="1"/>
          </p:cNvSpPr>
          <p:nvPr/>
        </p:nvSpPr>
        <p:spPr bwMode="auto">
          <a:xfrm rot="10800000" flipV="1">
            <a:off x="6574760" y="4481510"/>
            <a:ext cx="252862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南征北战</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1952</a:t>
            </a:r>
            <a:r>
              <a:rPr kumimoji="0" lang="zh-CN" altLang="en-US" sz="1000" b="0" i="0" u="none" strike="noStrike" cap="none" normalizeH="0" baseline="0" dirty="0">
                <a:ln>
                  <a:noFill/>
                </a:ln>
                <a:solidFill>
                  <a:schemeClr val="bg1"/>
                </a:solidFill>
                <a:effectLst/>
                <a:latin typeface="+mn-ea"/>
                <a:cs typeface="Arial" panose="020B0604020202020204" pitchFamily="34" charset="0"/>
              </a:rPr>
              <a:t>成荫 汤晓丹）</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6768340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8" name="文本框 7">
            <a:extLst>
              <a:ext uri="{FF2B5EF4-FFF2-40B4-BE49-F238E27FC236}">
                <a16:creationId xmlns:a16="http://schemas.microsoft.com/office/drawing/2014/main" id="{BAA315D9-9BEA-4CE5-821C-7DAFADAAE48A}"/>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5.6.1.2 </a:t>
            </a:r>
            <a:r>
              <a:rPr lang="zh-CN" altLang="en-US" sz="1400" kern="100" dirty="0">
                <a:solidFill>
                  <a:schemeClr val="bg1"/>
                </a:solidFill>
                <a:latin typeface="+mn-ea"/>
                <a:cs typeface="Times New Roman" panose="02020603050405020304" pitchFamily="18" charset="0"/>
              </a:rPr>
              <a:t>交叉蒙太奇</a:t>
            </a:r>
          </a:p>
        </p:txBody>
      </p:sp>
      <p:sp>
        <p:nvSpPr>
          <p:cNvPr id="9" name="文本框 8">
            <a:extLst>
              <a:ext uri="{FF2B5EF4-FFF2-40B4-BE49-F238E27FC236}">
                <a16:creationId xmlns:a16="http://schemas.microsoft.com/office/drawing/2014/main" id="{1B6DDAE5-2411-4229-BB8E-E452825DA5A4}"/>
              </a:ext>
            </a:extLst>
          </p:cNvPr>
          <p:cNvSpPr txBox="1"/>
          <p:nvPr/>
        </p:nvSpPr>
        <p:spPr>
          <a:xfrm>
            <a:off x="1009650" y="1536133"/>
            <a:ext cx="29527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交叉蒙太奇又称交替蒙太奇，它将同一时间不同地域发生的两条或数条情节线迅速而频繁地交替剪接在一起，其中一条线索的发展往往影响另外线索，各条线索相互依存，最后汇合在一起（左图）。这种剪辑技巧极易引起悬念，造成紧张激烈的气氛，加强矛盾冲突的尖锐性，是掌握观众情绪的有力手法，惊险片、恐怖片和战争片常用此法造成追逐和惊险的场面。如</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南征北战</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中抢渡大沙河一段，将我军和敌军急行军奔赴大沙河以及游击队炸水坝三条线索交替剪接在一起，表现了那场惊心动魄的战斗（右图）。</a:t>
            </a:r>
          </a:p>
        </p:txBody>
      </p:sp>
      <p:sp>
        <p:nvSpPr>
          <p:cNvPr id="11" name="Rectangle 3">
            <a:extLst>
              <a:ext uri="{FF2B5EF4-FFF2-40B4-BE49-F238E27FC236}">
                <a16:creationId xmlns:a16="http://schemas.microsoft.com/office/drawing/2014/main" id="{D868367E-7EC4-4C1F-9FF4-AF3CDA8E65A7}"/>
              </a:ext>
            </a:extLst>
          </p:cNvPr>
          <p:cNvSpPr>
            <a:spLocks noChangeArrowheads="1"/>
          </p:cNvSpPr>
          <p:nvPr/>
        </p:nvSpPr>
        <p:spPr bwMode="auto">
          <a:xfrm rot="10800000" flipV="1">
            <a:off x="4046133" y="4476645"/>
            <a:ext cx="2528627" cy="70788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蝙蝠侠：黑暗骑士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克里斯托弗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诺兰）中开头一幕运用交叉蒙太奇，表现小丑两队人马分头行动的一场抢劫，最终两条线索汇集到一起</a:t>
            </a:r>
            <a:endParaRPr kumimoji="0" lang="zh-CN" altLang="en-US" sz="1800" b="0" i="0" u="none" strike="noStrike" cap="none" normalizeH="0" baseline="0" dirty="0">
              <a:ln>
                <a:noFill/>
              </a:ln>
              <a:solidFill>
                <a:schemeClr val="bg1"/>
              </a:solidFill>
              <a:effectLst/>
              <a:latin typeface="+mn-ea"/>
            </a:endParaRPr>
          </a:p>
        </p:txBody>
      </p:sp>
      <p:sp>
        <p:nvSpPr>
          <p:cNvPr id="12" name="Rectangle 3">
            <a:extLst>
              <a:ext uri="{FF2B5EF4-FFF2-40B4-BE49-F238E27FC236}">
                <a16:creationId xmlns:a16="http://schemas.microsoft.com/office/drawing/2014/main" id="{95A9B680-77F5-4DD4-879A-5BF0071E79C9}"/>
              </a:ext>
            </a:extLst>
          </p:cNvPr>
          <p:cNvSpPr>
            <a:spLocks noChangeArrowheads="1"/>
          </p:cNvSpPr>
          <p:nvPr/>
        </p:nvSpPr>
        <p:spPr bwMode="auto">
          <a:xfrm rot="10800000" flipV="1">
            <a:off x="6496325" y="4467157"/>
            <a:ext cx="2528627"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南征北战</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1952</a:t>
            </a:r>
            <a:r>
              <a:rPr kumimoji="0" lang="zh-CN" altLang="en-US" sz="1000" b="0" i="0" u="none" strike="noStrike" cap="none" normalizeH="0" baseline="0" dirty="0">
                <a:ln>
                  <a:noFill/>
                </a:ln>
                <a:solidFill>
                  <a:schemeClr val="bg1"/>
                </a:solidFill>
                <a:effectLst/>
                <a:latin typeface="+mn-ea"/>
                <a:cs typeface="Arial" panose="020B0604020202020204" pitchFamily="34" charset="0"/>
              </a:rPr>
              <a:t>成荫 汤晓丹）</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0AE61A4A-E892-454B-ACCA-9CF6A0A1A07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66180" y="128782"/>
            <a:ext cx="2588919" cy="4368800"/>
          </a:xfrm>
          <a:prstGeom prst="rect">
            <a:avLst/>
          </a:prstGeom>
        </p:spPr>
      </p:pic>
      <p:pic>
        <p:nvPicPr>
          <p:cNvPr id="13" name="图片 12">
            <a:extLst>
              <a:ext uri="{FF2B5EF4-FFF2-40B4-BE49-F238E27FC236}">
                <a16:creationId xmlns:a16="http://schemas.microsoft.com/office/drawing/2014/main" id="{CBE81D7E-6E54-44C0-B09C-34F01C463B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9456" y="128782"/>
            <a:ext cx="1294459" cy="4368800"/>
          </a:xfrm>
          <a:prstGeom prst="rect">
            <a:avLst/>
          </a:prstGeom>
        </p:spPr>
      </p:pic>
    </p:spTree>
    <p:extLst>
      <p:ext uri="{BB962C8B-B14F-4D97-AF65-F5344CB8AC3E}">
        <p14:creationId xmlns:p14="http://schemas.microsoft.com/office/powerpoint/2010/main" val="481093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35280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倾斜先暗示着运动、冲突，表达了一种不稳定性，能让观众产生紧张和不舒服的感觉，具有强烈的运动感。对角线是画面中最长的斜线，形式感最明显。充满运动感的画面常用这种形式。</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倾斜线、对角线与其他线性元素一样，都是作为画面中引导视线的骨架结构，左右各种造型元素，形成各种典型的构图样式，再配以各种视角（平视、仰视、俯视）与景别（近景、中景、远景）的运用将形成各种丰富的画面效果。</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5.1.1.4 </a:t>
            </a:r>
            <a:r>
              <a:rPr lang="zh-CN" altLang="en-US" sz="1400" kern="100" dirty="0">
                <a:solidFill>
                  <a:schemeClr val="bg1"/>
                </a:solidFill>
                <a:latin typeface="+mn-ea"/>
                <a:cs typeface="Times New Roman" panose="02020603050405020304" pitchFamily="18" charset="0"/>
              </a:rPr>
              <a:t>倾斜线</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4311262" y="462472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阿凡达</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2009</a:t>
            </a:r>
            <a:r>
              <a:rPr kumimoji="0" lang="zh-CN" altLang="en-US" sz="1000" b="0" i="0" u="none" strike="noStrike" cap="none" normalizeH="0" baseline="0" dirty="0">
                <a:ln>
                  <a:noFill/>
                </a:ln>
                <a:solidFill>
                  <a:schemeClr val="bg1"/>
                </a:solidFill>
                <a:effectLst/>
                <a:latin typeface="+mn-ea"/>
                <a:cs typeface="Arial" panose="020B0604020202020204" pitchFamily="34" charset="0"/>
              </a:rPr>
              <a:t>詹姆斯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卡梅隆）</a:t>
            </a:r>
            <a:endParaRPr kumimoji="0" lang="zh-CN" altLang="en-US" sz="1800" b="0" i="0" u="none" strike="noStrike" cap="none" normalizeH="0" baseline="0" dirty="0">
              <a:ln>
                <a:noFill/>
              </a:ln>
              <a:solidFill>
                <a:schemeClr val="bg1"/>
              </a:solidFill>
              <a:effectLst/>
              <a:latin typeface="+mn-ea"/>
            </a:endParaRPr>
          </a:p>
        </p:txBody>
      </p:sp>
      <p:sp>
        <p:nvSpPr>
          <p:cNvPr id="15" name="Rectangle 3">
            <a:extLst>
              <a:ext uri="{FF2B5EF4-FFF2-40B4-BE49-F238E27FC236}">
                <a16:creationId xmlns:a16="http://schemas.microsoft.com/office/drawing/2014/main" id="{01ED83C8-3804-479E-BD1E-3D87E200BE74}"/>
              </a:ext>
            </a:extLst>
          </p:cNvPr>
          <p:cNvSpPr>
            <a:spLocks noChangeArrowheads="1"/>
          </p:cNvSpPr>
          <p:nvPr/>
        </p:nvSpPr>
        <p:spPr bwMode="auto">
          <a:xfrm rot="10800000" flipV="1">
            <a:off x="4362450" y="230675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星球大战</a:t>
            </a:r>
            <a:r>
              <a:rPr kumimoji="0" lang="en-US" altLang="zh-CN" sz="1000" b="0" i="0" u="none" strike="noStrike" cap="none" normalizeH="0" baseline="0" dirty="0">
                <a:ln>
                  <a:noFill/>
                </a:ln>
                <a:solidFill>
                  <a:schemeClr val="bg1"/>
                </a:solidFill>
                <a:effectLst/>
                <a:latin typeface="+mn-ea"/>
                <a:cs typeface="Arial" panose="020B0604020202020204" pitchFamily="34" charset="0"/>
              </a:rPr>
              <a:t>9</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：天行者崛起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2019J·J·</a:t>
            </a:r>
            <a:r>
              <a:rPr kumimoji="0" lang="zh-CN" altLang="en-US" sz="1000" b="0" i="0" u="none" strike="noStrike" cap="none" normalizeH="0" baseline="0" dirty="0">
                <a:ln>
                  <a:noFill/>
                </a:ln>
                <a:solidFill>
                  <a:schemeClr val="bg1"/>
                </a:solidFill>
                <a:effectLst/>
                <a:latin typeface="+mn-ea"/>
                <a:cs typeface="Arial" panose="020B0604020202020204" pitchFamily="34" charset="0"/>
              </a:rPr>
              <a:t>艾布拉姆斯）</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7CECC28F-2AD4-462D-9B0A-9C218584F43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21432" y="2644394"/>
            <a:ext cx="2984284" cy="1965500"/>
          </a:xfrm>
          <a:prstGeom prst="rect">
            <a:avLst/>
          </a:prstGeom>
        </p:spPr>
      </p:pic>
      <p:pic>
        <p:nvPicPr>
          <p:cNvPr id="11" name="图片 10">
            <a:extLst>
              <a:ext uri="{FF2B5EF4-FFF2-40B4-BE49-F238E27FC236}">
                <a16:creationId xmlns:a16="http://schemas.microsoft.com/office/drawing/2014/main" id="{A45B0377-6BAD-43C8-988F-331CB39E1AD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62549" y="710083"/>
            <a:ext cx="3702050" cy="1550957"/>
          </a:xfrm>
          <a:prstGeom prst="rect">
            <a:avLst/>
          </a:prstGeom>
        </p:spPr>
      </p:pic>
    </p:spTree>
    <p:extLst>
      <p:ext uri="{BB962C8B-B14F-4D97-AF65-F5344CB8AC3E}">
        <p14:creationId xmlns:p14="http://schemas.microsoft.com/office/powerpoint/2010/main" val="46798323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8" name="文本框 7">
            <a:extLst>
              <a:ext uri="{FF2B5EF4-FFF2-40B4-BE49-F238E27FC236}">
                <a16:creationId xmlns:a16="http://schemas.microsoft.com/office/drawing/2014/main" id="{BAA315D9-9BEA-4CE5-821C-7DAFADAAE48A}"/>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5.6.1.3 </a:t>
            </a:r>
            <a:r>
              <a:rPr lang="zh-CN" altLang="en-US" sz="1400" kern="100" dirty="0">
                <a:solidFill>
                  <a:schemeClr val="bg1"/>
                </a:solidFill>
                <a:latin typeface="+mn-ea"/>
                <a:cs typeface="Times New Roman" panose="02020603050405020304" pitchFamily="18" charset="0"/>
              </a:rPr>
              <a:t>对比蒙太奇</a:t>
            </a:r>
          </a:p>
        </p:txBody>
      </p:sp>
      <p:sp>
        <p:nvSpPr>
          <p:cNvPr id="9" name="文本框 8">
            <a:extLst>
              <a:ext uri="{FF2B5EF4-FFF2-40B4-BE49-F238E27FC236}">
                <a16:creationId xmlns:a16="http://schemas.microsoft.com/office/drawing/2014/main" id="{1B6DDAE5-2411-4229-BB8E-E452825DA5A4}"/>
              </a:ext>
            </a:extLst>
          </p:cNvPr>
          <p:cNvSpPr txBox="1"/>
          <p:nvPr/>
        </p:nvSpPr>
        <p:spPr>
          <a:xfrm>
            <a:off x="1009650" y="1536133"/>
            <a:ext cx="318135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对比蒙太奇类似文学中的对比描写，即通过镜头或场面之间在内容（如贫与富、苦与乐、生与死，高尚与卑下，胜利与失败等）或形式（如景别大小、色彩冷暖，声音强弱、动静等）的强烈对比，产生相互冲突的作用，以表达创作者的某种寓意或强化所表现的内容和思想。</a:t>
            </a:r>
          </a:p>
        </p:txBody>
      </p:sp>
      <p:sp>
        <p:nvSpPr>
          <p:cNvPr id="12" name="Rectangle 3">
            <a:extLst>
              <a:ext uri="{FF2B5EF4-FFF2-40B4-BE49-F238E27FC236}">
                <a16:creationId xmlns:a16="http://schemas.microsoft.com/office/drawing/2014/main" id="{95A9B680-77F5-4DD4-879A-5BF0071E79C9}"/>
              </a:ext>
            </a:extLst>
          </p:cNvPr>
          <p:cNvSpPr>
            <a:spLocks noChangeArrowheads="1"/>
          </p:cNvSpPr>
          <p:nvPr/>
        </p:nvSpPr>
        <p:spPr bwMode="auto">
          <a:xfrm rot="10800000" flipV="1">
            <a:off x="4490703" y="4589502"/>
            <a:ext cx="357254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叶问</a:t>
            </a:r>
            <a:r>
              <a:rPr kumimoji="0" lang="en-US" altLang="zh-CN" sz="1000" b="0" i="0" u="none" strike="noStrike" cap="none" normalizeH="0" baseline="0" dirty="0">
                <a:ln>
                  <a:noFill/>
                </a:ln>
                <a:solidFill>
                  <a:schemeClr val="bg1"/>
                </a:solidFill>
                <a:effectLst/>
                <a:latin typeface="+mn-ea"/>
                <a:cs typeface="Arial" panose="020B0604020202020204" pitchFamily="34" charset="0"/>
              </a:rPr>
              <a:t>3》</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叶伟信）中运用对比蒙太奇的手法，通过争夺正宗咏春的会场和叶问陪伴爱人舞蹈两幕场景的对比，展现主角重视爱人更甚武林的情节</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3E5A1EAF-38EE-4C3D-846D-DA3FE62C25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99641" y="63500"/>
            <a:ext cx="1354667" cy="4572000"/>
          </a:xfrm>
          <a:prstGeom prst="rect">
            <a:avLst/>
          </a:prstGeom>
        </p:spPr>
      </p:pic>
    </p:spTree>
    <p:extLst>
      <p:ext uri="{BB962C8B-B14F-4D97-AF65-F5344CB8AC3E}">
        <p14:creationId xmlns:p14="http://schemas.microsoft.com/office/powerpoint/2010/main" val="393397642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8" name="文本框 7">
            <a:extLst>
              <a:ext uri="{FF2B5EF4-FFF2-40B4-BE49-F238E27FC236}">
                <a16:creationId xmlns:a16="http://schemas.microsoft.com/office/drawing/2014/main" id="{BAA315D9-9BEA-4CE5-821C-7DAFADAAE48A}"/>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5.6.1.4 </a:t>
            </a:r>
            <a:r>
              <a:rPr lang="zh-CN" altLang="en-US" sz="1400" kern="100" dirty="0">
                <a:solidFill>
                  <a:schemeClr val="bg1"/>
                </a:solidFill>
                <a:latin typeface="+mn-ea"/>
                <a:cs typeface="Times New Roman" panose="02020603050405020304" pitchFamily="18" charset="0"/>
              </a:rPr>
              <a:t>重复蒙太奇</a:t>
            </a:r>
          </a:p>
        </p:txBody>
      </p:sp>
      <p:sp>
        <p:nvSpPr>
          <p:cNvPr id="9" name="文本框 8">
            <a:extLst>
              <a:ext uri="{FF2B5EF4-FFF2-40B4-BE49-F238E27FC236}">
                <a16:creationId xmlns:a16="http://schemas.microsoft.com/office/drawing/2014/main" id="{1B6DDAE5-2411-4229-BB8E-E452825DA5A4}"/>
              </a:ext>
            </a:extLst>
          </p:cNvPr>
          <p:cNvSpPr txBox="1"/>
          <p:nvPr/>
        </p:nvSpPr>
        <p:spPr>
          <a:xfrm>
            <a:off x="1009650" y="1536133"/>
            <a:ext cx="31813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重复蒙太奇是指内容性质相同的镜头反复出现，主要是剧情趋向高潮时，在主角身上出现。重复蒙太奇出现时节奏较快，具有较强的感染力，可以用来表现某种寓意或取得特殊的艺术效果。</a:t>
            </a:r>
          </a:p>
        </p:txBody>
      </p:sp>
      <p:sp>
        <p:nvSpPr>
          <p:cNvPr id="12" name="Rectangle 3">
            <a:extLst>
              <a:ext uri="{FF2B5EF4-FFF2-40B4-BE49-F238E27FC236}">
                <a16:creationId xmlns:a16="http://schemas.microsoft.com/office/drawing/2014/main" id="{95A9B680-77F5-4DD4-879A-5BF0071E79C9}"/>
              </a:ext>
            </a:extLst>
          </p:cNvPr>
          <p:cNvSpPr>
            <a:spLocks noChangeArrowheads="1"/>
          </p:cNvSpPr>
          <p:nvPr/>
        </p:nvSpPr>
        <p:spPr bwMode="auto">
          <a:xfrm rot="10800000" flipV="1">
            <a:off x="4490703" y="4589502"/>
            <a:ext cx="357254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狮子王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1994</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罗杰</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阿勒斯 罗伯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明可夫）中运用重复蒙太奇的手法，表现主角在绝望时刻想到了自己父亲遇害时的情景，爆发出前所未有的力量</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A519B316-98BF-46ED-83D7-4D8FEF4A04B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17515" y="138152"/>
            <a:ext cx="1318919" cy="4451350"/>
          </a:xfrm>
          <a:prstGeom prst="rect">
            <a:avLst/>
          </a:prstGeom>
        </p:spPr>
      </p:pic>
    </p:spTree>
    <p:extLst>
      <p:ext uri="{BB962C8B-B14F-4D97-AF65-F5344CB8AC3E}">
        <p14:creationId xmlns:p14="http://schemas.microsoft.com/office/powerpoint/2010/main" val="159289747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8" name="文本框 7">
            <a:extLst>
              <a:ext uri="{FF2B5EF4-FFF2-40B4-BE49-F238E27FC236}">
                <a16:creationId xmlns:a16="http://schemas.microsoft.com/office/drawing/2014/main" id="{BAA315D9-9BEA-4CE5-821C-7DAFADAAE48A}"/>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5.6.1.5 </a:t>
            </a:r>
            <a:r>
              <a:rPr lang="zh-CN" altLang="en-US" sz="1400" kern="100" dirty="0">
                <a:solidFill>
                  <a:schemeClr val="bg1"/>
                </a:solidFill>
                <a:latin typeface="+mn-ea"/>
                <a:cs typeface="Times New Roman" panose="02020603050405020304" pitchFamily="18" charset="0"/>
              </a:rPr>
              <a:t>心理蒙太奇</a:t>
            </a:r>
          </a:p>
        </p:txBody>
      </p:sp>
      <p:sp>
        <p:nvSpPr>
          <p:cNvPr id="9" name="文本框 8">
            <a:extLst>
              <a:ext uri="{FF2B5EF4-FFF2-40B4-BE49-F238E27FC236}">
                <a16:creationId xmlns:a16="http://schemas.microsoft.com/office/drawing/2014/main" id="{1B6DDAE5-2411-4229-BB8E-E452825DA5A4}"/>
              </a:ext>
            </a:extLst>
          </p:cNvPr>
          <p:cNvSpPr txBox="1"/>
          <p:nvPr/>
        </p:nvSpPr>
        <p:spPr>
          <a:xfrm>
            <a:off x="1009650" y="1536133"/>
            <a:ext cx="318135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心理是人物心理描写的重要手段，它通过画面镜头组接或声画有机结合，形象生动地展示出人物的内心世界，常用于表现人物的梦境、回忆、闪念，幻觉、遐想、思索等精神活动。这种蒙太奇在剪接技巧上多用交叉穿插等手法，其特点是画面和声音形象的片断性、叙述的不连贯性和节奏的跳跃性，声画形象带有剧中人强烈的主观性。</a:t>
            </a:r>
          </a:p>
        </p:txBody>
      </p:sp>
      <p:sp>
        <p:nvSpPr>
          <p:cNvPr id="12" name="Rectangle 3">
            <a:extLst>
              <a:ext uri="{FF2B5EF4-FFF2-40B4-BE49-F238E27FC236}">
                <a16:creationId xmlns:a16="http://schemas.microsoft.com/office/drawing/2014/main" id="{95A9B680-77F5-4DD4-879A-5BF0071E79C9}"/>
              </a:ext>
            </a:extLst>
          </p:cNvPr>
          <p:cNvSpPr>
            <a:spLocks noChangeArrowheads="1"/>
          </p:cNvSpPr>
          <p:nvPr/>
        </p:nvSpPr>
        <p:spPr bwMode="auto">
          <a:xfrm rot="10800000" flipV="1">
            <a:off x="4490704" y="4538299"/>
            <a:ext cx="357254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天使爱美丽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2001</a:t>
            </a:r>
            <a:r>
              <a:rPr kumimoji="0" lang="zh-CN" altLang="en-US" sz="1000" b="0" i="0" u="none" strike="noStrike" cap="none" normalizeH="0" baseline="0" dirty="0">
                <a:ln>
                  <a:noFill/>
                </a:ln>
                <a:solidFill>
                  <a:schemeClr val="bg1"/>
                </a:solidFill>
                <a:effectLst/>
                <a:latin typeface="+mn-ea"/>
                <a:cs typeface="Arial" panose="020B0604020202020204" pitchFamily="34" charset="0"/>
              </a:rPr>
              <a:t>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皮埃尔</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热内）中运用心里蒙太奇的手法，表现女主角在等待迟迟不来的情人时，陷入了对对方遭遇的离奇想象</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6F70D344-0E51-41A7-AE49-CD9809FE3C4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7746" y="152399"/>
            <a:ext cx="1298458" cy="4382297"/>
          </a:xfrm>
          <a:prstGeom prst="rect">
            <a:avLst/>
          </a:prstGeom>
        </p:spPr>
      </p:pic>
    </p:spTree>
    <p:extLst>
      <p:ext uri="{BB962C8B-B14F-4D97-AF65-F5344CB8AC3E}">
        <p14:creationId xmlns:p14="http://schemas.microsoft.com/office/powerpoint/2010/main" val="5087927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8" name="文本框 7">
            <a:extLst>
              <a:ext uri="{FF2B5EF4-FFF2-40B4-BE49-F238E27FC236}">
                <a16:creationId xmlns:a16="http://schemas.microsoft.com/office/drawing/2014/main" id="{BAA315D9-9BEA-4CE5-821C-7DAFADAAE48A}"/>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5.6.1.6 </a:t>
            </a:r>
            <a:r>
              <a:rPr lang="zh-CN" altLang="en-US" sz="1400" kern="100" dirty="0">
                <a:solidFill>
                  <a:schemeClr val="bg1"/>
                </a:solidFill>
                <a:latin typeface="+mn-ea"/>
                <a:cs typeface="Times New Roman" panose="02020603050405020304" pitchFamily="18" charset="0"/>
              </a:rPr>
              <a:t>隐喻蒙太奇</a:t>
            </a:r>
          </a:p>
        </p:txBody>
      </p:sp>
      <p:sp>
        <p:nvSpPr>
          <p:cNvPr id="9" name="文本框 8">
            <a:extLst>
              <a:ext uri="{FF2B5EF4-FFF2-40B4-BE49-F238E27FC236}">
                <a16:creationId xmlns:a16="http://schemas.microsoft.com/office/drawing/2014/main" id="{1B6DDAE5-2411-4229-BB8E-E452825DA5A4}"/>
              </a:ext>
            </a:extLst>
          </p:cNvPr>
          <p:cNvSpPr txBox="1"/>
          <p:nvPr/>
        </p:nvSpPr>
        <p:spPr>
          <a:xfrm>
            <a:off x="1009650" y="1536133"/>
            <a:ext cx="31813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通过镜头或场面的对列进行类比，含蓄而形象地表达创作者的某种寓意（左图）。这种手法往往将不同事物之间某种相似的特征突现出来，以引起观众的联想，领会导演的寓意和领略事件的情绪色彩。如普多夫金在</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母亲</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一片中将工人示威游行的镜头与春天冰河水解冻的镜头组接在一起，用以比喻革命运动势不可挡（右图）。隐喻蒙太奇将巨大的概括力和极度简洁的表现手法相结合，往往具有强烈的情绪感染力。不过，运用这种手法应当谨慎，隐喻与叙述应有机结合，避免生硬牵强。</a:t>
            </a:r>
          </a:p>
        </p:txBody>
      </p:sp>
      <p:sp>
        <p:nvSpPr>
          <p:cNvPr id="12" name="Rectangle 3">
            <a:extLst>
              <a:ext uri="{FF2B5EF4-FFF2-40B4-BE49-F238E27FC236}">
                <a16:creationId xmlns:a16="http://schemas.microsoft.com/office/drawing/2014/main" id="{95A9B680-77F5-4DD4-879A-5BF0071E79C9}"/>
              </a:ext>
            </a:extLst>
          </p:cNvPr>
          <p:cNvSpPr>
            <a:spLocks noChangeArrowheads="1"/>
          </p:cNvSpPr>
          <p:nvPr/>
        </p:nvSpPr>
        <p:spPr bwMode="auto">
          <a:xfrm rot="10800000" flipV="1">
            <a:off x="4437411" y="4589502"/>
            <a:ext cx="1852946"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功夫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周星驰）中运用隐喻蒙太奇表现主人公化茧成蝶的蜕变</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BF1405FD-E6C6-4170-AB9B-5DCC3E48AFF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90061" y="227907"/>
            <a:ext cx="1952978" cy="4394200"/>
          </a:xfrm>
          <a:prstGeom prst="rect">
            <a:avLst/>
          </a:prstGeom>
        </p:spPr>
      </p:pic>
      <p:pic>
        <p:nvPicPr>
          <p:cNvPr id="10" name="图片 9">
            <a:extLst>
              <a:ext uri="{FF2B5EF4-FFF2-40B4-BE49-F238E27FC236}">
                <a16:creationId xmlns:a16="http://schemas.microsoft.com/office/drawing/2014/main" id="{B800009D-1564-4FB4-B228-5481908C0FF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90672" y="225853"/>
            <a:ext cx="1952978" cy="4394200"/>
          </a:xfrm>
          <a:prstGeom prst="rect">
            <a:avLst/>
          </a:prstGeom>
        </p:spPr>
      </p:pic>
      <p:sp>
        <p:nvSpPr>
          <p:cNvPr id="13" name="Rectangle 3">
            <a:extLst>
              <a:ext uri="{FF2B5EF4-FFF2-40B4-BE49-F238E27FC236}">
                <a16:creationId xmlns:a16="http://schemas.microsoft.com/office/drawing/2014/main" id="{1DB06743-CEE3-45D9-946F-8F6540D07C1E}"/>
              </a:ext>
            </a:extLst>
          </p:cNvPr>
          <p:cNvSpPr>
            <a:spLocks noChangeArrowheads="1"/>
          </p:cNvSpPr>
          <p:nvPr/>
        </p:nvSpPr>
        <p:spPr bwMode="auto">
          <a:xfrm rot="10800000" flipV="1">
            <a:off x="6640077" y="4620053"/>
            <a:ext cx="1852946"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母亲</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1926</a:t>
            </a:r>
            <a:r>
              <a:rPr kumimoji="0" lang="zh-CN" altLang="en-US" sz="1000" b="0" i="0" u="none" strike="noStrike" cap="none" normalizeH="0" baseline="0" dirty="0">
                <a:ln>
                  <a:noFill/>
                </a:ln>
                <a:solidFill>
                  <a:schemeClr val="bg1"/>
                </a:solidFill>
                <a:effectLst/>
                <a:latin typeface="+mn-ea"/>
                <a:cs typeface="Arial" panose="020B0604020202020204" pitchFamily="34" charset="0"/>
              </a:rPr>
              <a:t>弗谢沃罗德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普多夫金）</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75212103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5.6.1 </a:t>
            </a:r>
            <a:r>
              <a:rPr lang="zh-CN" altLang="en-US" sz="1600" kern="100" dirty="0">
                <a:solidFill>
                  <a:schemeClr val="bg1"/>
                </a:solidFill>
                <a:latin typeface="+mn-ea"/>
                <a:cs typeface="Times New Roman" panose="02020603050405020304" pitchFamily="18" charset="0"/>
              </a:rPr>
              <a:t>蒙太奇</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巧用蒙太奇手法处理情节是绘制分镜时的重要构思内容，也是叙述故事必不可少的手段。在创作时可以根据不同题材，探索一些新的表达方式。</a:t>
            </a:r>
          </a:p>
        </p:txBody>
      </p:sp>
    </p:spTree>
    <p:extLst>
      <p:ext uri="{BB962C8B-B14F-4D97-AF65-F5344CB8AC3E}">
        <p14:creationId xmlns:p14="http://schemas.microsoft.com/office/powerpoint/2010/main" val="201359757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长镜头是一种拍摄手法，它相对于蒙太奇拍摄方法，指的不是实体镜头外观的长短或是焦距，也不是摄影镜头距离拍摄物的远近，而是拍摄之开机点与关机点的时间距，也就是影片镜头的长短。</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长镜头并没有绝对的标准，是相对而言较长的单一镜头。通常用来表达导演的特定构想和审美情趣，例如文场戏的演员内心描写、武打场面的真功夫等，用比较长的时间（有的长达</a:t>
            </a:r>
            <a:r>
              <a:rPr lang="en-US" altLang="zh-CN" sz="1400" kern="100" dirty="0">
                <a:solidFill>
                  <a:schemeClr val="bg1"/>
                </a:solidFill>
                <a:effectLst/>
                <a:latin typeface="+mn-ea"/>
                <a:cs typeface="Times New Roman" panose="02020603050405020304" pitchFamily="18" charset="0"/>
              </a:rPr>
              <a:t>10</a:t>
            </a:r>
            <a:r>
              <a:rPr lang="zh-CN" altLang="en-US" sz="1400" kern="100" dirty="0">
                <a:solidFill>
                  <a:schemeClr val="bg1"/>
                </a:solidFill>
                <a:effectLst/>
                <a:latin typeface="+mn-ea"/>
                <a:cs typeface="Times New Roman" panose="02020603050405020304" pitchFamily="18" charset="0"/>
              </a:rPr>
              <a:t>分钟），对一个场景、一场戏进行连续地拍摄，形成一个比较完整的镜头段，它保留和记录了事物发展过程中的空间和时间的连贯性。</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长镜头主要分为固定长镜头、景深长镜头和运动长镜头。</a:t>
            </a:r>
          </a:p>
        </p:txBody>
      </p:sp>
    </p:spTree>
    <p:extLst>
      <p:ext uri="{BB962C8B-B14F-4D97-AF65-F5344CB8AC3E}">
        <p14:creationId xmlns:p14="http://schemas.microsoft.com/office/powerpoint/2010/main" val="362102025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8" name="文本框 7">
            <a:extLst>
              <a:ext uri="{FF2B5EF4-FFF2-40B4-BE49-F238E27FC236}">
                <a16:creationId xmlns:a16="http://schemas.microsoft.com/office/drawing/2014/main" id="{F295BED9-6801-4FBF-A82D-68427C3E14A7}"/>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5.6.2.1 </a:t>
            </a:r>
            <a:r>
              <a:rPr lang="zh-CN" altLang="en-US" sz="1400" kern="100" dirty="0">
                <a:solidFill>
                  <a:schemeClr val="bg1"/>
                </a:solidFill>
                <a:latin typeface="+mn-ea"/>
                <a:cs typeface="Times New Roman" panose="02020603050405020304" pitchFamily="18" charset="0"/>
              </a:rPr>
              <a:t>固定长镜头</a:t>
            </a:r>
          </a:p>
        </p:txBody>
      </p:sp>
      <p:sp>
        <p:nvSpPr>
          <p:cNvPr id="9" name="文本框 8">
            <a:extLst>
              <a:ext uri="{FF2B5EF4-FFF2-40B4-BE49-F238E27FC236}">
                <a16:creationId xmlns:a16="http://schemas.microsoft.com/office/drawing/2014/main" id="{39D67226-5A07-46E0-8F50-51E21113F1E9}"/>
              </a:ext>
            </a:extLst>
          </p:cNvPr>
          <p:cNvSpPr txBox="1"/>
          <p:nvPr/>
        </p:nvSpPr>
        <p:spPr>
          <a:xfrm>
            <a:off x="1009650" y="1536133"/>
            <a:ext cx="31813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机位固定不动、连续拍摄一个场面所形成的镜头，称固定长镜头。最早的电影拍摄的方法就是用固定长镜头来记录现实或舞台演出过程的。卢米埃尔</a:t>
            </a:r>
            <a:r>
              <a:rPr lang="en-US" altLang="zh-CN" sz="1400" kern="100" dirty="0">
                <a:solidFill>
                  <a:schemeClr val="bg1"/>
                </a:solidFill>
                <a:effectLst/>
                <a:latin typeface="+mn-ea"/>
                <a:cs typeface="Times New Roman" panose="02020603050405020304" pitchFamily="18" charset="0"/>
              </a:rPr>
              <a:t>1897</a:t>
            </a:r>
            <a:r>
              <a:rPr lang="zh-CN" altLang="en-US" sz="1400" kern="100" dirty="0">
                <a:solidFill>
                  <a:schemeClr val="bg1"/>
                </a:solidFill>
                <a:effectLst/>
                <a:latin typeface="+mn-ea"/>
                <a:cs typeface="Times New Roman" panose="02020603050405020304" pitchFamily="18" charset="0"/>
              </a:rPr>
              <a:t>年初发行的</a:t>
            </a:r>
            <a:r>
              <a:rPr lang="en-US" altLang="zh-CN" sz="1400" kern="100" dirty="0">
                <a:solidFill>
                  <a:schemeClr val="bg1"/>
                </a:solidFill>
                <a:effectLst/>
                <a:latin typeface="+mn-ea"/>
                <a:cs typeface="Times New Roman" panose="02020603050405020304" pitchFamily="18" charset="0"/>
              </a:rPr>
              <a:t>358</a:t>
            </a:r>
            <a:r>
              <a:rPr lang="zh-CN" altLang="en-US" sz="1400" kern="100" dirty="0">
                <a:solidFill>
                  <a:schemeClr val="bg1"/>
                </a:solidFill>
                <a:effectLst/>
                <a:latin typeface="+mn-ea"/>
                <a:cs typeface="Times New Roman" panose="02020603050405020304" pitchFamily="18" charset="0"/>
              </a:rPr>
              <a:t>部影片，几乎都是一个镜头拍完的。</a:t>
            </a:r>
          </a:p>
        </p:txBody>
      </p:sp>
      <p:pic>
        <p:nvPicPr>
          <p:cNvPr id="3" name="图片 2">
            <a:extLst>
              <a:ext uri="{FF2B5EF4-FFF2-40B4-BE49-F238E27FC236}">
                <a16:creationId xmlns:a16="http://schemas.microsoft.com/office/drawing/2014/main" id="{DB1073BD-1030-4760-8AD2-B4A0F7DCCF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13754" y="187928"/>
            <a:ext cx="2709446" cy="4572190"/>
          </a:xfrm>
          <a:prstGeom prst="rect">
            <a:avLst/>
          </a:prstGeom>
        </p:spPr>
      </p:pic>
      <p:sp>
        <p:nvSpPr>
          <p:cNvPr id="10" name="Rectangle 3">
            <a:extLst>
              <a:ext uri="{FF2B5EF4-FFF2-40B4-BE49-F238E27FC236}">
                <a16:creationId xmlns:a16="http://schemas.microsoft.com/office/drawing/2014/main" id="{B0F34CE4-1C63-457D-99B7-D15A80DB9D9A}"/>
              </a:ext>
            </a:extLst>
          </p:cNvPr>
          <p:cNvSpPr>
            <a:spLocks noChangeArrowheads="1"/>
          </p:cNvSpPr>
          <p:nvPr/>
        </p:nvSpPr>
        <p:spPr bwMode="auto">
          <a:xfrm rot="10800000" flipV="1">
            <a:off x="4909552" y="4760118"/>
            <a:ext cx="31178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恐龙！</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1960Irvin S. </a:t>
            </a:r>
            <a:r>
              <a:rPr kumimoji="0" lang="en-US" altLang="zh-CN" sz="1000" b="0" i="0" u="none" strike="noStrike" cap="none" normalizeH="0" baseline="0" dirty="0" err="1">
                <a:ln>
                  <a:noFill/>
                </a:ln>
                <a:solidFill>
                  <a:schemeClr val="bg1"/>
                </a:solidFill>
                <a:effectLst/>
                <a:latin typeface="+mn-ea"/>
                <a:cs typeface="Arial" panose="020B0604020202020204" pitchFamily="34" charset="0"/>
              </a:rPr>
              <a:t>Yeaworth</a:t>
            </a:r>
            <a:r>
              <a:rPr kumimoji="0" lang="en-US" altLang="zh-CN" sz="1000" b="0" i="0" u="none" strike="noStrike" cap="none" normalizeH="0" baseline="0" dirty="0">
                <a:ln>
                  <a:noFill/>
                </a:ln>
                <a:solidFill>
                  <a:schemeClr val="bg1"/>
                </a:solidFill>
                <a:effectLst/>
                <a:latin typeface="+mn-ea"/>
                <a:cs typeface="Arial" panose="020B0604020202020204" pitchFamily="34" charset="0"/>
              </a:rPr>
              <a:t> Jr.</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）中的固定机位长镜头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41376389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8" name="文本框 7">
            <a:extLst>
              <a:ext uri="{FF2B5EF4-FFF2-40B4-BE49-F238E27FC236}">
                <a16:creationId xmlns:a16="http://schemas.microsoft.com/office/drawing/2014/main" id="{F295BED9-6801-4FBF-A82D-68427C3E14A7}"/>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5.6.2.2 </a:t>
            </a:r>
            <a:r>
              <a:rPr lang="zh-CN" altLang="en-US" sz="1400" kern="100" dirty="0">
                <a:solidFill>
                  <a:schemeClr val="bg1"/>
                </a:solidFill>
                <a:latin typeface="+mn-ea"/>
                <a:cs typeface="Times New Roman" panose="02020603050405020304" pitchFamily="18" charset="0"/>
              </a:rPr>
              <a:t>景深长镜头</a:t>
            </a:r>
          </a:p>
        </p:txBody>
      </p:sp>
      <p:sp>
        <p:nvSpPr>
          <p:cNvPr id="9" name="文本框 8">
            <a:extLst>
              <a:ext uri="{FF2B5EF4-FFF2-40B4-BE49-F238E27FC236}">
                <a16:creationId xmlns:a16="http://schemas.microsoft.com/office/drawing/2014/main" id="{39D67226-5A07-46E0-8F50-51E21113F1E9}"/>
              </a:ext>
            </a:extLst>
          </p:cNvPr>
          <p:cNvSpPr txBox="1"/>
          <p:nvPr/>
        </p:nvSpPr>
        <p:spPr>
          <a:xfrm>
            <a:off x="1009650" y="1536133"/>
            <a:ext cx="318135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用拍摄大景深的技术手段拍摄，使处在纵深处不同位置上的景物（从前景到后景）都能看清，这样的镜头称景深长镜头（如图）。例拍火车呼啸而来，用大景深镜头，可以使火车出现在远处（相当于远景）、逐渐驶近（相当于全景、中景、近景、特写）都能看清。一个景深长镜头实际上相当于一组远景、全景、中景、近景、特写镜头组合起来所表现的内容。</a:t>
            </a:r>
          </a:p>
        </p:txBody>
      </p:sp>
      <p:sp>
        <p:nvSpPr>
          <p:cNvPr id="10" name="Rectangle 3">
            <a:extLst>
              <a:ext uri="{FF2B5EF4-FFF2-40B4-BE49-F238E27FC236}">
                <a16:creationId xmlns:a16="http://schemas.microsoft.com/office/drawing/2014/main" id="{B0F34CE4-1C63-457D-99B7-D15A80DB9D9A}"/>
              </a:ext>
            </a:extLst>
          </p:cNvPr>
          <p:cNvSpPr>
            <a:spLocks noChangeArrowheads="1"/>
          </p:cNvSpPr>
          <p:nvPr/>
        </p:nvSpPr>
        <p:spPr bwMode="auto">
          <a:xfrm rot="10800000" flipV="1">
            <a:off x="4909550" y="4521200"/>
            <a:ext cx="311785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三峡好人</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2006</a:t>
            </a:r>
            <a:r>
              <a:rPr kumimoji="0" lang="zh-CN" altLang="en-US" sz="1000" b="0" i="0" u="none" strike="noStrike" cap="none" normalizeH="0" baseline="0" dirty="0">
                <a:ln>
                  <a:noFill/>
                </a:ln>
                <a:solidFill>
                  <a:schemeClr val="bg1"/>
                </a:solidFill>
                <a:effectLst/>
                <a:latin typeface="+mn-ea"/>
                <a:cs typeface="Arial" panose="020B0604020202020204" pitchFamily="34" charset="0"/>
              </a:rPr>
              <a:t>贾樟柯）中的精神场景图，主体是男主人公、后景是两栋房屋之间走高空钢丝的人，背景是远处的山，整个画面的层次丰富而具有内涵</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BC2A09FE-4FE7-4046-B941-76F4FB5D1C5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58683" y="438150"/>
            <a:ext cx="2419585" cy="4083050"/>
          </a:xfrm>
          <a:prstGeom prst="rect">
            <a:avLst/>
          </a:prstGeom>
        </p:spPr>
      </p:pic>
    </p:spTree>
    <p:extLst>
      <p:ext uri="{BB962C8B-B14F-4D97-AF65-F5344CB8AC3E}">
        <p14:creationId xmlns:p14="http://schemas.microsoft.com/office/powerpoint/2010/main" val="148214395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8" name="文本框 7">
            <a:extLst>
              <a:ext uri="{FF2B5EF4-FFF2-40B4-BE49-F238E27FC236}">
                <a16:creationId xmlns:a16="http://schemas.microsoft.com/office/drawing/2014/main" id="{F295BED9-6801-4FBF-A82D-68427C3E14A7}"/>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5.6.2.3 </a:t>
            </a:r>
            <a:r>
              <a:rPr lang="zh-CN" altLang="en-US" sz="1400" kern="100" dirty="0">
                <a:solidFill>
                  <a:schemeClr val="bg1"/>
                </a:solidFill>
                <a:latin typeface="+mn-ea"/>
                <a:cs typeface="Times New Roman" panose="02020603050405020304" pitchFamily="18" charset="0"/>
              </a:rPr>
              <a:t>运动长镜头</a:t>
            </a:r>
          </a:p>
        </p:txBody>
      </p:sp>
      <p:sp>
        <p:nvSpPr>
          <p:cNvPr id="9" name="文本框 8">
            <a:extLst>
              <a:ext uri="{FF2B5EF4-FFF2-40B4-BE49-F238E27FC236}">
                <a16:creationId xmlns:a16="http://schemas.microsoft.com/office/drawing/2014/main" id="{39D67226-5A07-46E0-8F50-51E21113F1E9}"/>
              </a:ext>
            </a:extLst>
          </p:cNvPr>
          <p:cNvSpPr txBox="1"/>
          <p:nvPr/>
        </p:nvSpPr>
        <p:spPr>
          <a:xfrm>
            <a:off x="1009650" y="1536133"/>
            <a:ext cx="31813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用摄影机的推、拉、摇、移、跟等运动拍摄的方法形成多景别、多拍摄角度（方位、高度）变化长镜头，称为运动长镜头。一个运动长镜头可以起到一组由不同景别、不同角度镜头构成的蒙太奇镜头的表现任务。</a:t>
            </a:r>
          </a:p>
        </p:txBody>
      </p:sp>
      <p:sp>
        <p:nvSpPr>
          <p:cNvPr id="10" name="Rectangle 3">
            <a:extLst>
              <a:ext uri="{FF2B5EF4-FFF2-40B4-BE49-F238E27FC236}">
                <a16:creationId xmlns:a16="http://schemas.microsoft.com/office/drawing/2014/main" id="{B0F34CE4-1C63-457D-99B7-D15A80DB9D9A}"/>
              </a:ext>
            </a:extLst>
          </p:cNvPr>
          <p:cNvSpPr>
            <a:spLocks noChangeArrowheads="1"/>
          </p:cNvSpPr>
          <p:nvPr/>
        </p:nvSpPr>
        <p:spPr bwMode="auto">
          <a:xfrm rot="10800000" flipV="1">
            <a:off x="4909548" y="4743390"/>
            <a:ext cx="31178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极寒之城</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2017</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大卫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雷奇）中一段长达十多分钟的打斗戏，营造了一场临场感极强的战斗过程</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B6DFB7E7-9E36-4B15-BB52-431CEBCA663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79180" y="90673"/>
            <a:ext cx="1378583" cy="4652717"/>
          </a:xfrm>
          <a:prstGeom prst="rect">
            <a:avLst/>
          </a:prstGeom>
        </p:spPr>
      </p:pic>
    </p:spTree>
    <p:extLst>
      <p:ext uri="{BB962C8B-B14F-4D97-AF65-F5344CB8AC3E}">
        <p14:creationId xmlns:p14="http://schemas.microsoft.com/office/powerpoint/2010/main" val="360376870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2470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长镜头的出现，被认为是“电影美学的革命”。在这之前，蒙太奇理论作为唯一的电影理论，基本上支配了电影艺术家们的思维活动。人们研究蒙太奇理论，很少涉及电影与照相的关系，也很少从这一角度去研究电影的特性。巴赞标新立异，把电影的特性归结为照相性，并从这一特性出发，强调电影的逼真性、纪实性。巴赞的写实主义的美学思想，以及他总结的景深镜头和长镜头的美学功能，极大地推动了电影语言的发展，带来了电影表现手段的一次革命，造就了新的银幕形态，从某种意义上说，没有长镜头，就不会有现代电影。</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从世界电影思想发展史看，在第二次世界大战后，世界纪实性或纪实风格电影的发展，都在不同程度上受到巴赞理论的影响。</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长镜头学派对蒙太奇绝对地排斥，认为蒙太奇是“最反电影手段”的。巴赞的理论片面地强调真实地再现生活的原来形态，把一切必要的艺术加工都斥为“不真实”，这种主张容易导致艺术作中的自然主义倾向。</a:t>
            </a:r>
          </a:p>
        </p:txBody>
      </p:sp>
    </p:spTree>
    <p:extLst>
      <p:ext uri="{BB962C8B-B14F-4D97-AF65-F5344CB8AC3E}">
        <p14:creationId xmlns:p14="http://schemas.microsoft.com/office/powerpoint/2010/main" val="78488202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3105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曲线的含义取决于它的形状，如海浪般动荡的感觉，</a:t>
            </a:r>
            <a:r>
              <a:rPr lang="en-US" altLang="zh-CN" sz="1400" kern="100" dirty="0">
                <a:solidFill>
                  <a:schemeClr val="bg1"/>
                </a:solidFill>
                <a:effectLst/>
                <a:latin typeface="+mn-ea"/>
                <a:cs typeface="Times New Roman" panose="02020603050405020304" pitchFamily="18" charset="0"/>
              </a:rPr>
              <a:t>S</a:t>
            </a:r>
            <a:r>
              <a:rPr lang="zh-CN" altLang="en-US" sz="1400" kern="100" dirty="0">
                <a:solidFill>
                  <a:schemeClr val="bg1"/>
                </a:solidFill>
                <a:effectLst/>
                <a:latin typeface="+mn-ea"/>
                <a:cs typeface="Times New Roman" panose="02020603050405020304" pitchFamily="18" charset="0"/>
              </a:rPr>
              <a:t>型表现了流畅和优雅，柔顺的曲线有和谐的感觉。曲线具有流动感，给画面带来活力。当需要采用曲线形式表现被摄体时，应首先想到</a:t>
            </a:r>
            <a:r>
              <a:rPr lang="en-US" altLang="zh-CN" sz="1400" kern="100" dirty="0">
                <a:solidFill>
                  <a:schemeClr val="bg1"/>
                </a:solidFill>
                <a:effectLst/>
                <a:latin typeface="+mn-ea"/>
                <a:cs typeface="Times New Roman" panose="02020603050405020304" pitchFamily="18" charset="0"/>
              </a:rPr>
              <a:t>S</a:t>
            </a:r>
            <a:r>
              <a:rPr lang="zh-CN" altLang="en-US" sz="1400" kern="100" dirty="0">
                <a:solidFill>
                  <a:schemeClr val="bg1"/>
                </a:solidFill>
                <a:effectLst/>
                <a:latin typeface="+mn-ea"/>
                <a:cs typeface="Times New Roman" panose="02020603050405020304" pitchFamily="18" charset="0"/>
              </a:rPr>
              <a:t>形构图，常用于河流、溪水、曲径、小路等。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5.1.1.5 </a:t>
            </a:r>
            <a:r>
              <a:rPr lang="zh-CN" altLang="en-US" sz="1400" kern="100" dirty="0">
                <a:solidFill>
                  <a:schemeClr val="bg1"/>
                </a:solidFill>
                <a:latin typeface="+mn-ea"/>
                <a:cs typeface="Times New Roman" panose="02020603050405020304" pitchFamily="18" charset="0"/>
              </a:rPr>
              <a:t>曲线</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369688" y="449694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普罗米修斯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2012</a:t>
            </a:r>
            <a:r>
              <a:rPr kumimoji="0" lang="zh-CN" altLang="en-US" sz="1000" b="0" i="0" u="none" strike="noStrike" cap="none" normalizeH="0" baseline="0" dirty="0">
                <a:ln>
                  <a:noFill/>
                </a:ln>
                <a:solidFill>
                  <a:schemeClr val="bg1"/>
                </a:solidFill>
                <a:effectLst/>
                <a:latin typeface="+mn-ea"/>
                <a:cs typeface="Arial" panose="020B0604020202020204" pitchFamily="34" charset="0"/>
              </a:rPr>
              <a:t>雷德利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斯科特）</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ED4A1E89-C913-44E7-AF32-5B2A77A97B5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089150" y="2373912"/>
            <a:ext cx="5067300" cy="2111375"/>
          </a:xfrm>
          <a:prstGeom prst="rect">
            <a:avLst/>
          </a:prstGeom>
        </p:spPr>
      </p:pic>
    </p:spTree>
    <p:extLst>
      <p:ext uri="{BB962C8B-B14F-4D97-AF65-F5344CB8AC3E}">
        <p14:creationId xmlns:p14="http://schemas.microsoft.com/office/powerpoint/2010/main" val="10846156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4235450" cy="2893100"/>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a:t>
            </a:r>
            <a:r>
              <a:rPr lang="zh-CN" altLang="en-US" sz="1400" kern="100" dirty="0">
                <a:solidFill>
                  <a:schemeClr val="bg1"/>
                </a:solidFill>
                <a:effectLst/>
                <a:latin typeface="+mn-ea"/>
                <a:cs typeface="Times New Roman" panose="02020603050405020304" pitchFamily="18" charset="0"/>
              </a:rPr>
              <a:t>战舰波将金号</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中的“敖德萨阶梯”一段，实际上，那个真实的阶梯很短，如果不通过蒙太奇，用</a:t>
            </a:r>
            <a:r>
              <a:rPr lang="en-US" altLang="zh-CN" sz="1400" kern="100" dirty="0">
                <a:solidFill>
                  <a:schemeClr val="bg1"/>
                </a:solidFill>
                <a:effectLst/>
                <a:latin typeface="+mn-ea"/>
                <a:cs typeface="Times New Roman" panose="02020603050405020304" pitchFamily="18" charset="0"/>
              </a:rPr>
              <a:t>141</a:t>
            </a:r>
            <a:r>
              <a:rPr lang="zh-CN" altLang="en-US" sz="1400" kern="100" dirty="0">
                <a:solidFill>
                  <a:schemeClr val="bg1"/>
                </a:solidFill>
                <a:effectLst/>
                <a:latin typeface="+mn-ea"/>
                <a:cs typeface="Times New Roman" panose="02020603050405020304" pitchFamily="18" charset="0"/>
              </a:rPr>
              <a:t>个镜头，形成一个特长的蒙太奇段落，而是用一个长镜头去拍摄，那这场戏就会一带而过，绝不会产生那么大的感染力、震撼力。艺术的确要造成某种生活真实感，这是现实主义典型创造的必要条件；但艺术的目的却不在于真实感本身，而在于通过典型形象而给予人们以巨大感染力量。蒙太奇恰恰就是电影典型化的重要手段。在电影艺术的实践中，长镜头要取代蒙太奇是不太可能的，要反映出丰富多彩的生活，而又全部取消剪辑，不仅没有那么多胶片，也无这种必要，艺术是离不开集中和概括的。</a:t>
            </a:r>
          </a:p>
        </p:txBody>
      </p:sp>
      <p:pic>
        <p:nvPicPr>
          <p:cNvPr id="3" name="图片 2">
            <a:extLst>
              <a:ext uri="{FF2B5EF4-FFF2-40B4-BE49-F238E27FC236}">
                <a16:creationId xmlns:a16="http://schemas.microsoft.com/office/drawing/2014/main" id="{129696AC-D539-46D0-AA34-536DCB21C1C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62243" y="200281"/>
            <a:ext cx="1368905" cy="4620053"/>
          </a:xfrm>
          <a:prstGeom prst="rect">
            <a:avLst/>
          </a:prstGeom>
        </p:spPr>
      </p:pic>
      <p:sp>
        <p:nvSpPr>
          <p:cNvPr id="8" name="Rectangle 3">
            <a:extLst>
              <a:ext uri="{FF2B5EF4-FFF2-40B4-BE49-F238E27FC236}">
                <a16:creationId xmlns:a16="http://schemas.microsoft.com/office/drawing/2014/main" id="{F74DD4E5-C0C0-4DB7-9C03-BBCC7C361BEC}"/>
              </a:ext>
            </a:extLst>
          </p:cNvPr>
          <p:cNvSpPr>
            <a:spLocks noChangeArrowheads="1"/>
          </p:cNvSpPr>
          <p:nvPr/>
        </p:nvSpPr>
        <p:spPr bwMode="auto">
          <a:xfrm rot="10800000" flipV="1">
            <a:off x="5687771" y="4820334"/>
            <a:ext cx="31178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战舰波将金号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1925</a:t>
            </a:r>
            <a:r>
              <a:rPr kumimoji="0" lang="zh-CN" altLang="en-US" sz="1000" b="0" i="0" u="none" strike="noStrike" cap="none" normalizeH="0" baseline="0" dirty="0">
                <a:ln>
                  <a:noFill/>
                </a:ln>
                <a:solidFill>
                  <a:schemeClr val="bg1"/>
                </a:solidFill>
                <a:effectLst/>
                <a:latin typeface="+mn-ea"/>
                <a:cs typeface="Arial" panose="020B0604020202020204" pitchFamily="34" charset="0"/>
              </a:rPr>
              <a:t>谢尔盖</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爱森斯坦）</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65919043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356235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蒙太奇与长镜头是电影表现手段的两大形态，它们虽然有某些对立，但绝非水火不相容，也就是说，我们既要认识电影的“照相本性”，也要看到它的“艺术”的本性，二者是辩证的统一。</a:t>
            </a:r>
          </a:p>
          <a:p>
            <a:pPr indent="266700" algn="just"/>
            <a:r>
              <a:rPr lang="zh-CN" altLang="en-US" sz="1400" kern="100" dirty="0">
                <a:solidFill>
                  <a:schemeClr val="bg1"/>
                </a:solidFill>
                <a:effectLst/>
                <a:latin typeface="+mn-ea"/>
                <a:cs typeface="Times New Roman" panose="02020603050405020304" pitchFamily="18" charset="0"/>
              </a:rPr>
              <a:t> 对动画分镜来说，过去人们其实是一直在模仿和追逐电影中关于镜头处理的各种理论与技巧。但对于动画来说，每一个镜头的处理方式，除了表达情节、抒发情感、传递价值观、展现导演技巧等方面之外，也是基于现实技术、制作周期和成本的综合考虑，因此，在蒙太奇和长镜头的选择上，除了考虑影片情节是否需要外，还要考虑技术上能否顺利实现（图</a:t>
            </a:r>
            <a:r>
              <a:rPr lang="en-US" altLang="zh-CN" sz="1400" kern="100" dirty="0">
                <a:solidFill>
                  <a:schemeClr val="bg1"/>
                </a:solidFill>
                <a:effectLst/>
                <a:latin typeface="+mn-ea"/>
                <a:cs typeface="Times New Roman" panose="02020603050405020304" pitchFamily="18" charset="0"/>
              </a:rPr>
              <a:t>5-113</a:t>
            </a:r>
            <a:r>
              <a:rPr lang="zh-CN" altLang="en-US" sz="1400" kern="100" dirty="0">
                <a:solidFill>
                  <a:schemeClr val="bg1"/>
                </a:solidFill>
                <a:effectLst/>
                <a:latin typeface="+mn-ea"/>
                <a:cs typeface="Times New Roman" panose="02020603050405020304" pitchFamily="18" charset="0"/>
              </a:rPr>
              <a:t>）。在上文中列举的三种长镜头表现手法中，最难处理的就是牵涉到空间调度（场景调度）的运动长镜头。</a:t>
            </a:r>
          </a:p>
        </p:txBody>
      </p:sp>
      <p:sp>
        <p:nvSpPr>
          <p:cNvPr id="8" name="Rectangle 3">
            <a:extLst>
              <a:ext uri="{FF2B5EF4-FFF2-40B4-BE49-F238E27FC236}">
                <a16:creationId xmlns:a16="http://schemas.microsoft.com/office/drawing/2014/main" id="{F74DD4E5-C0C0-4DB7-9C03-BBCC7C361BEC}"/>
              </a:ext>
            </a:extLst>
          </p:cNvPr>
          <p:cNvSpPr>
            <a:spLocks noChangeArrowheads="1"/>
          </p:cNvSpPr>
          <p:nvPr/>
        </p:nvSpPr>
        <p:spPr bwMode="auto">
          <a:xfrm rot="10800000" flipV="1">
            <a:off x="5216525" y="4466797"/>
            <a:ext cx="311785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5-113《</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新世纪福音战士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庵野秀明）</a:t>
            </a:r>
            <a:r>
              <a:rPr kumimoji="0" lang="en-US" altLang="zh-CN" sz="1000" b="0" i="0" u="none" strike="noStrike" cap="none" normalizeH="0" baseline="0" dirty="0">
                <a:ln>
                  <a:noFill/>
                </a:ln>
                <a:solidFill>
                  <a:schemeClr val="bg1"/>
                </a:solidFill>
                <a:effectLst/>
                <a:latin typeface="+mn-ea"/>
                <a:cs typeface="Arial" panose="020B0604020202020204" pitchFamily="34" charset="0"/>
              </a:rPr>
              <a:t>24</a:t>
            </a:r>
            <a:r>
              <a:rPr kumimoji="0" lang="zh-CN" altLang="en-US" sz="1000" b="0" i="0" u="none" strike="noStrike" cap="none" normalizeH="0" baseline="0" dirty="0">
                <a:ln>
                  <a:noFill/>
                </a:ln>
                <a:solidFill>
                  <a:schemeClr val="bg1"/>
                </a:solidFill>
                <a:effectLst/>
                <a:latin typeface="+mn-ea"/>
                <a:cs typeface="Arial" panose="020B0604020202020204" pitchFamily="34" charset="0"/>
              </a:rPr>
              <a:t>话的渚薰之死，长达</a:t>
            </a:r>
            <a:r>
              <a:rPr kumimoji="0" lang="en-US" altLang="zh-CN" sz="1000" b="0" i="0" u="none" strike="noStrike" cap="none" normalizeH="0" baseline="0" dirty="0">
                <a:ln>
                  <a:noFill/>
                </a:ln>
                <a:solidFill>
                  <a:schemeClr val="bg1"/>
                </a:solidFill>
                <a:effectLst/>
                <a:latin typeface="+mn-ea"/>
                <a:cs typeface="Arial" panose="020B0604020202020204" pitchFamily="34" charset="0"/>
              </a:rPr>
              <a:t>64</a:t>
            </a:r>
            <a:r>
              <a:rPr kumimoji="0" lang="zh-CN" altLang="en-US" sz="1000" b="0" i="0" u="none" strike="noStrike" cap="none" normalizeH="0" baseline="0" dirty="0">
                <a:ln>
                  <a:noFill/>
                </a:ln>
                <a:solidFill>
                  <a:schemeClr val="bg1"/>
                </a:solidFill>
                <a:effectLst/>
                <a:latin typeface="+mn-ea"/>
                <a:cs typeface="Arial" panose="020B0604020202020204" pitchFamily="34" charset="0"/>
              </a:rPr>
              <a:t>秒的镜头一动不动，成为动画史上最著名最富有争议的长镜头</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B29E7FCE-5EEE-4A94-BA01-29C8DA4B908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54550" y="1285447"/>
            <a:ext cx="4241800" cy="3181350"/>
          </a:xfrm>
          <a:prstGeom prst="rect">
            <a:avLst/>
          </a:prstGeom>
        </p:spPr>
      </p:pic>
    </p:spTree>
    <p:extLst>
      <p:ext uri="{BB962C8B-B14F-4D97-AF65-F5344CB8AC3E}">
        <p14:creationId xmlns:p14="http://schemas.microsoft.com/office/powerpoint/2010/main" val="268376712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448310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传统二维动画中，所有镜头下的场景都是场景师实现绘制的二维画面，其在镜头下呈现出的透视变化，是预先模拟真实透视所画出来的，无法像真正的电影那样灵活调度机器于真实空间中自由活动。从制作技术角度考虑，二维动画的高难度镜头运动画面，需要根据分镜设计的要求，准确地画出符合镜头运动过程中，多视点透视变化要求下带有多个透视点的连续背景画面，为了拍摄某些连续移动的长镜头画面，背景场景需要画很大的画幅（如图）。</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同样，对于表现大精神空间的纵向跟拍镜头也是非常困难的。由于二维动画的场景背景只是一张纸，画面中空间透视灭点是固定的、不可变的，在纵向跟拍镜头中，不能跟随摄影机镜头的跟随而推进。因此，动画片中运用长镜头在方法和技巧上都非常耗费时间和成本，对电影动辄几分钟的长镜头，传统二维动画很难实现。</a:t>
            </a:r>
          </a:p>
        </p:txBody>
      </p:sp>
      <p:sp>
        <p:nvSpPr>
          <p:cNvPr id="8" name="Rectangle 3">
            <a:extLst>
              <a:ext uri="{FF2B5EF4-FFF2-40B4-BE49-F238E27FC236}">
                <a16:creationId xmlns:a16="http://schemas.microsoft.com/office/drawing/2014/main" id="{F74DD4E5-C0C0-4DB7-9C03-BBCC7C361BEC}"/>
              </a:ext>
            </a:extLst>
          </p:cNvPr>
          <p:cNvSpPr>
            <a:spLocks noChangeArrowheads="1"/>
          </p:cNvSpPr>
          <p:nvPr/>
        </p:nvSpPr>
        <p:spPr bwMode="auto">
          <a:xfrm rot="10800000" flipV="1">
            <a:off x="5659438" y="3164800"/>
            <a:ext cx="3117850"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狮子王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1994</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罗杰</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阿勒斯 罗伯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明可夫）的原画场景手稿</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D643185F-2DCC-4376-AFB7-17EDF16933C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1650" y="1865873"/>
            <a:ext cx="3273426" cy="1298927"/>
          </a:xfrm>
          <a:prstGeom prst="rect">
            <a:avLst/>
          </a:prstGeom>
        </p:spPr>
      </p:pic>
    </p:spTree>
    <p:extLst>
      <p:ext uri="{BB962C8B-B14F-4D97-AF65-F5344CB8AC3E}">
        <p14:creationId xmlns:p14="http://schemas.microsoft.com/office/powerpoint/2010/main" val="188728414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sp>
        <p:nvSpPr>
          <p:cNvPr id="7" name="文本框 6">
            <a:extLst>
              <a:ext uri="{FF2B5EF4-FFF2-40B4-BE49-F238E27FC236}">
                <a16:creationId xmlns:a16="http://schemas.microsoft.com/office/drawing/2014/main" id="{2C15EA5B-279C-483E-8125-6F74788247B9}"/>
              </a:ext>
            </a:extLst>
          </p:cNvPr>
          <p:cNvSpPr txBox="1"/>
          <p:nvPr/>
        </p:nvSpPr>
        <p:spPr>
          <a:xfrm>
            <a:off x="1009650" y="1285447"/>
            <a:ext cx="714375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但是，随着技术的进步，专业视频编辑软件的加入，长镜头的的处理方法开始变得相对简单，如</a:t>
            </a:r>
            <a:r>
              <a:rPr lang="en-US" altLang="zh-CN" sz="1400" kern="100" dirty="0">
                <a:solidFill>
                  <a:schemeClr val="bg1"/>
                </a:solidFill>
                <a:effectLst/>
                <a:latin typeface="+mn-ea"/>
                <a:cs typeface="Times New Roman" panose="02020603050405020304" pitchFamily="18" charset="0"/>
              </a:rPr>
              <a:t>After Effects</a:t>
            </a:r>
            <a:r>
              <a:rPr lang="zh-CN" altLang="en-US" sz="1400" kern="100" dirty="0">
                <a:solidFill>
                  <a:schemeClr val="bg1"/>
                </a:solidFill>
                <a:effectLst/>
                <a:latin typeface="+mn-ea"/>
                <a:cs typeface="Times New Roman" panose="02020603050405020304" pitchFamily="18" charset="0"/>
              </a:rPr>
              <a:t>视频编辑软件中强大的动态图层功能，在一个镜头画面内可以纵向复制很多带有空间层次的背景图层，软件中的多层背景画面的不间断出现，用以模拟镜头推、拉效果，这样就可以很方便地制作长镜头需要的景深画面，相较于以往的手绘背景的单一画面图层来说既方便效果又更好。同时，三维动画技术的发展，虚拟摄影机的出现，可以在虚拟的三维空间内加入可以随意行动的摄影机，使得动画技术的拍摄呈现出越来越多的可能性，诸多曾经很难想象的运镜手法在技术手段的发展下不再成为难题。在过去，动画借鉴影视的镜头处理技巧，但受限于制作手段，在今天，电影镜头却又受限于物理空间，很多天马行空的镜头，不得不反过来运用三维动画的手段去实现，可以说，在尖端视觉领域，影视与动画已经不分彼此，真正完美地结合在一起，成为未来电影的发展方向。</a:t>
            </a:r>
          </a:p>
        </p:txBody>
      </p:sp>
    </p:spTree>
    <p:extLst>
      <p:ext uri="{BB962C8B-B14F-4D97-AF65-F5344CB8AC3E}">
        <p14:creationId xmlns:p14="http://schemas.microsoft.com/office/powerpoint/2010/main" val="89416287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5.6 </a:t>
            </a:r>
            <a:r>
              <a:rPr lang="zh-CN" altLang="en-US" sz="1800" kern="100" dirty="0">
                <a:solidFill>
                  <a:schemeClr val="bg1"/>
                </a:solidFill>
                <a:latin typeface="+mn-ea"/>
                <a:cs typeface="Times New Roman" panose="02020603050405020304" pitchFamily="18" charset="0"/>
              </a:rPr>
              <a:t>蒙太奇和长镜头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5.6.2 </a:t>
            </a:r>
            <a:r>
              <a:rPr lang="zh-CN" altLang="en-US" sz="1600" kern="100" dirty="0">
                <a:solidFill>
                  <a:schemeClr val="bg1"/>
                </a:solidFill>
                <a:latin typeface="+mn-ea"/>
                <a:cs typeface="Times New Roman" panose="02020603050405020304" pitchFamily="18" charset="0"/>
              </a:rPr>
              <a:t>长镜头</a:t>
            </a:r>
          </a:p>
        </p:txBody>
      </p:sp>
      <p:pic>
        <p:nvPicPr>
          <p:cNvPr id="3" name="图片 2">
            <a:extLst>
              <a:ext uri="{FF2B5EF4-FFF2-40B4-BE49-F238E27FC236}">
                <a16:creationId xmlns:a16="http://schemas.microsoft.com/office/drawing/2014/main" id="{42AD743F-51A4-4CDC-A35B-B7C6EFB7A4C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3976" y="1339850"/>
            <a:ext cx="4416047" cy="3063292"/>
          </a:xfrm>
          <a:prstGeom prst="rect">
            <a:avLst/>
          </a:prstGeom>
        </p:spPr>
      </p:pic>
      <p:sp>
        <p:nvSpPr>
          <p:cNvPr id="8" name="Rectangle 3">
            <a:extLst>
              <a:ext uri="{FF2B5EF4-FFF2-40B4-BE49-F238E27FC236}">
                <a16:creationId xmlns:a16="http://schemas.microsoft.com/office/drawing/2014/main" id="{62F9CB03-597D-447A-924C-02E349DAB8BF}"/>
              </a:ext>
            </a:extLst>
          </p:cNvPr>
          <p:cNvSpPr>
            <a:spLocks noChangeArrowheads="1"/>
          </p:cNvSpPr>
          <p:nvPr/>
        </p:nvSpPr>
        <p:spPr bwMode="auto">
          <a:xfrm rot="10800000" flipV="1">
            <a:off x="3013074" y="4415091"/>
            <a:ext cx="31178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阿凡达</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2009</a:t>
            </a:r>
            <a:r>
              <a:rPr kumimoji="0" lang="zh-CN" altLang="en-US" sz="1000" b="0" i="0" u="none" strike="noStrike" cap="none" normalizeH="0" baseline="0" dirty="0">
                <a:ln>
                  <a:noFill/>
                </a:ln>
                <a:solidFill>
                  <a:schemeClr val="bg1"/>
                </a:solidFill>
                <a:effectLst/>
                <a:latin typeface="+mn-ea"/>
                <a:cs typeface="Arial" panose="020B0604020202020204" pitchFamily="34" charset="0"/>
              </a:rPr>
              <a:t>詹姆斯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卡麦隆）幕后拍摄</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69197293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1E3F945A-5BF9-414F-BBF7-2895D6F971BF}"/>
              </a:ext>
            </a:extLst>
          </p:cNvPr>
          <p:cNvSpPr txBox="1"/>
          <p:nvPr/>
        </p:nvSpPr>
        <p:spPr>
          <a:xfrm>
            <a:off x="2286000" y="1608909"/>
            <a:ext cx="4572000" cy="1323439"/>
          </a:xfrm>
          <a:prstGeom prst="rect">
            <a:avLst/>
          </a:prstGeom>
          <a:noFill/>
        </p:spPr>
        <p:txBody>
          <a:bodyPr wrap="square">
            <a:spAutoFit/>
          </a:bodyPr>
          <a:lstStyle/>
          <a:p>
            <a:pPr algn="ctr"/>
            <a:r>
              <a:rPr lang="zh-CN" altLang="en-US" sz="8000" dirty="0">
                <a:solidFill>
                  <a:schemeClr val="bg1"/>
                </a:solidFill>
                <a:latin typeface="Broadway" panose="04040905080B02020502" pitchFamily="82" charset="0"/>
              </a:rPr>
              <a:t>END</a:t>
            </a:r>
          </a:p>
        </p:txBody>
      </p:sp>
    </p:spTree>
    <p:extLst>
      <p:ext uri="{BB962C8B-B14F-4D97-AF65-F5344CB8AC3E}">
        <p14:creationId xmlns:p14="http://schemas.microsoft.com/office/powerpoint/2010/main" val="24458836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05650" cy="30777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锯齿形的线条有不安分和侵略感，如天空的闪电。还有弹性、紧张感、曲折感。</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5.1.1.6 </a:t>
            </a:r>
            <a:r>
              <a:rPr lang="zh-CN" altLang="en-US" sz="1400" kern="100" dirty="0">
                <a:solidFill>
                  <a:schemeClr val="bg1"/>
                </a:solidFill>
                <a:latin typeface="+mn-ea"/>
                <a:cs typeface="Times New Roman" panose="02020603050405020304" pitchFamily="18" charset="0"/>
              </a:rPr>
              <a:t>锯齿形</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360163" y="468148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长城</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张艺谋）</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3EFFEBBA-4EE2-4539-95F4-95A7AA4776B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135364" y="1934341"/>
            <a:ext cx="4854222" cy="2730500"/>
          </a:xfrm>
          <a:prstGeom prst="rect">
            <a:avLst/>
          </a:prstGeom>
        </p:spPr>
      </p:pic>
    </p:spTree>
    <p:extLst>
      <p:ext uri="{BB962C8B-B14F-4D97-AF65-F5344CB8AC3E}">
        <p14:creationId xmlns:p14="http://schemas.microsoft.com/office/powerpoint/2010/main" val="396951086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05650" cy="307777"/>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V</a:t>
            </a:r>
            <a:r>
              <a:rPr lang="zh-CN" altLang="en-US" sz="1400" kern="100" dirty="0">
                <a:solidFill>
                  <a:schemeClr val="bg1"/>
                </a:solidFill>
                <a:effectLst/>
                <a:latin typeface="+mn-ea"/>
                <a:cs typeface="Times New Roman" panose="02020603050405020304" pitchFamily="18" charset="0"/>
              </a:rPr>
              <a:t>形线像张开的翅膀，有一种祈求感、期望感。</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5.1.1.7 V</a:t>
            </a:r>
            <a:r>
              <a:rPr lang="zh-CN" altLang="en-US" sz="1400" kern="100" dirty="0">
                <a:solidFill>
                  <a:schemeClr val="bg1"/>
                </a:solidFill>
                <a:latin typeface="+mn-ea"/>
                <a:cs typeface="Times New Roman" panose="02020603050405020304" pitchFamily="18" charset="0"/>
              </a:rPr>
              <a:t>形线</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360161" y="4620053"/>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我是传奇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2007</a:t>
            </a:r>
            <a:r>
              <a:rPr kumimoji="0" lang="zh-CN" altLang="en-US" sz="1000" b="0" i="0" u="none" strike="noStrike" cap="none" normalizeH="0" baseline="0" dirty="0">
                <a:ln>
                  <a:noFill/>
                </a:ln>
                <a:solidFill>
                  <a:schemeClr val="bg1"/>
                </a:solidFill>
                <a:effectLst/>
                <a:latin typeface="+mn-ea"/>
                <a:cs typeface="Arial" panose="020B0604020202020204" pitchFamily="34" charset="0"/>
              </a:rPr>
              <a:t>弗朗西斯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劳伦斯）</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15CB7EA7-9681-4731-BB43-CCA000B7F7B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26437" y="2048303"/>
            <a:ext cx="3872073" cy="2571750"/>
          </a:xfrm>
          <a:prstGeom prst="rect">
            <a:avLst/>
          </a:prstGeom>
        </p:spPr>
      </p:pic>
    </p:spTree>
    <p:extLst>
      <p:ext uri="{BB962C8B-B14F-4D97-AF65-F5344CB8AC3E}">
        <p14:creationId xmlns:p14="http://schemas.microsoft.com/office/powerpoint/2010/main" val="11820602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05650" cy="307777"/>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X</a:t>
            </a:r>
            <a:r>
              <a:rPr lang="zh-CN" altLang="en-US" sz="1400" kern="100" dirty="0">
                <a:solidFill>
                  <a:schemeClr val="bg1"/>
                </a:solidFill>
                <a:effectLst/>
                <a:latin typeface="+mn-ea"/>
                <a:cs typeface="Times New Roman" panose="02020603050405020304" pitchFamily="18" charset="0"/>
              </a:rPr>
              <a:t>形象具有空间感、丰满而深远。可用于表现大场面。</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5.1.1.8 X</a:t>
            </a:r>
            <a:r>
              <a:rPr lang="zh-CN" altLang="en-US" sz="1400" kern="100" dirty="0">
                <a:solidFill>
                  <a:schemeClr val="bg1"/>
                </a:solidFill>
                <a:latin typeface="+mn-ea"/>
                <a:cs typeface="Times New Roman" panose="02020603050405020304" pitchFamily="18" charset="0"/>
              </a:rPr>
              <a:t>形线</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369688" y="4617306"/>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阿凡达</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2009</a:t>
            </a:r>
            <a:r>
              <a:rPr kumimoji="0" lang="zh-CN" altLang="en-US" sz="1000" b="0" i="0" u="none" strike="noStrike" cap="none" normalizeH="0" baseline="0" dirty="0">
                <a:ln>
                  <a:noFill/>
                </a:ln>
                <a:solidFill>
                  <a:schemeClr val="bg1"/>
                </a:solidFill>
                <a:effectLst/>
                <a:latin typeface="+mn-ea"/>
                <a:cs typeface="Arial" panose="020B0604020202020204" pitchFamily="34" charset="0"/>
              </a:rPr>
              <a:t>詹姆斯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卡梅隆）</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B9A3E87E-9B75-4D9B-A22B-1AB5A4CC9EA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60160" y="2063084"/>
            <a:ext cx="4404625" cy="2473014"/>
          </a:xfrm>
          <a:prstGeom prst="rect">
            <a:avLst/>
          </a:prstGeom>
        </p:spPr>
      </p:pic>
    </p:spTree>
    <p:extLst>
      <p:ext uri="{BB962C8B-B14F-4D97-AF65-F5344CB8AC3E}">
        <p14:creationId xmlns:p14="http://schemas.microsoft.com/office/powerpoint/2010/main" val="26380136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0565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正三角形给人以稳定与持久的感觉。倒三角产生不稳定、居高临下，泰山压顶之感。斜三角打破平衡，构图具有活跃感。</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5.1.1.9 </a:t>
            </a:r>
            <a:r>
              <a:rPr lang="zh-CN" altLang="en-US" sz="1400" kern="100" dirty="0">
                <a:solidFill>
                  <a:schemeClr val="bg1"/>
                </a:solidFill>
                <a:latin typeface="+mn-ea"/>
                <a:cs typeface="Times New Roman" panose="02020603050405020304" pitchFamily="18" charset="0"/>
              </a:rPr>
              <a:t>三角形</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48116" y="4586636"/>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月升王国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2012</a:t>
            </a:r>
            <a:r>
              <a:rPr kumimoji="0" lang="zh-CN" altLang="en-US" sz="1000" b="0" i="0" u="none" strike="noStrike" cap="none" normalizeH="0" baseline="0" dirty="0">
                <a:ln>
                  <a:noFill/>
                </a:ln>
                <a:solidFill>
                  <a:schemeClr val="bg1"/>
                </a:solidFill>
                <a:effectLst/>
                <a:latin typeface="+mn-ea"/>
                <a:cs typeface="Arial" panose="020B0604020202020204" pitchFamily="34" charset="0"/>
              </a:rPr>
              <a:t>韦斯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安德森）</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D0002703-EA53-47D3-B93F-00B3B2AC9B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28904" y="2235200"/>
            <a:ext cx="4086577" cy="2298700"/>
          </a:xfrm>
          <a:prstGeom prst="rect">
            <a:avLst/>
          </a:prstGeom>
        </p:spPr>
      </p:pic>
      <p:pic>
        <p:nvPicPr>
          <p:cNvPr id="10" name="图片 9">
            <a:extLst>
              <a:ext uri="{FF2B5EF4-FFF2-40B4-BE49-F238E27FC236}">
                <a16:creationId xmlns:a16="http://schemas.microsoft.com/office/drawing/2014/main" id="{3F383D13-F6C5-4436-886F-3EB00285D558}"/>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736" y="2235200"/>
            <a:ext cx="4085384" cy="2298700"/>
          </a:xfrm>
          <a:prstGeom prst="rect">
            <a:avLst/>
          </a:prstGeom>
        </p:spPr>
      </p:pic>
      <p:sp>
        <p:nvSpPr>
          <p:cNvPr id="12" name="Rectangle 3">
            <a:extLst>
              <a:ext uri="{FF2B5EF4-FFF2-40B4-BE49-F238E27FC236}">
                <a16:creationId xmlns:a16="http://schemas.microsoft.com/office/drawing/2014/main" id="{E67E4292-A63B-4F9B-89CB-F940A17A3A38}"/>
              </a:ext>
            </a:extLst>
          </p:cNvPr>
          <p:cNvSpPr>
            <a:spLocks noChangeArrowheads="1"/>
          </p:cNvSpPr>
          <p:nvPr/>
        </p:nvSpPr>
        <p:spPr bwMode="auto">
          <a:xfrm rot="10800000" flipV="1">
            <a:off x="4469880" y="4565634"/>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寂静岭</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2006</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克里斯多夫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甘斯）</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07988441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0565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圆形给人一种向心力，实际上圆形构图有时被处理成不规则的圆或半圆，有完美柔和之感。</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5.1.1.10 </a:t>
            </a:r>
            <a:r>
              <a:rPr lang="zh-CN" altLang="en-US" sz="1400" kern="100" dirty="0">
                <a:solidFill>
                  <a:schemeClr val="bg1"/>
                </a:solidFill>
                <a:latin typeface="+mn-ea"/>
                <a:cs typeface="Times New Roman" panose="02020603050405020304" pitchFamily="18" charset="0"/>
              </a:rPr>
              <a:t>圆形</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369688" y="454463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地心引力</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2013</a:t>
            </a:r>
            <a:r>
              <a:rPr kumimoji="0" lang="zh-CN" altLang="en-US" sz="1000" b="0" i="0" u="none" strike="noStrike" cap="none" normalizeH="0" baseline="0" dirty="0">
                <a:ln>
                  <a:noFill/>
                </a:ln>
                <a:solidFill>
                  <a:schemeClr val="bg1"/>
                </a:solidFill>
                <a:effectLst/>
                <a:latin typeface="+mn-ea"/>
                <a:cs typeface="Arial" panose="020B0604020202020204" pitchFamily="34" charset="0"/>
              </a:rPr>
              <a:t>阿方索</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卡隆）</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19222356-A5A6-48D4-9C43-1B0FD0D00C0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86000" y="1972882"/>
            <a:ext cx="4572000" cy="2571750"/>
          </a:xfrm>
          <a:prstGeom prst="rect">
            <a:avLst/>
          </a:prstGeom>
        </p:spPr>
      </p:pic>
    </p:spTree>
    <p:extLst>
      <p:ext uri="{BB962C8B-B14F-4D97-AF65-F5344CB8AC3E}">
        <p14:creationId xmlns:p14="http://schemas.microsoft.com/office/powerpoint/2010/main" val="197299895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0929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当然画面的各种构成因素还需要灵活掌握，应结合总体场景设计环境来表现和选择画面的构图。头脑中应始终有特定环境存在，然后调用头脑中虚构的摄影机来捕捉特定镜头下的构图，这时候应该全身心投入到想象中去，需要克服外界的一切干扰，头脑只为能选择更适合的角度、画面、构图而构思。</a:t>
            </a:r>
          </a:p>
        </p:txBody>
      </p:sp>
    </p:spTree>
    <p:extLst>
      <p:ext uri="{BB962C8B-B14F-4D97-AF65-F5344CB8AC3E}">
        <p14:creationId xmlns:p14="http://schemas.microsoft.com/office/powerpoint/2010/main" val="128109403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文本框 11"/>
          <p:cNvSpPr txBox="1"/>
          <p:nvPr/>
        </p:nvSpPr>
        <p:spPr bwMode="auto">
          <a:xfrm>
            <a:off x="290440" y="1467753"/>
            <a:ext cx="2759995" cy="1075679"/>
          </a:xfrm>
          <a:prstGeom prst="rect">
            <a:avLst/>
          </a:prstGeom>
          <a:noFill/>
        </p:spPr>
        <p:txBody>
          <a:bodyPr wrap="square">
            <a:spAutoFit/>
          </a:bodyPr>
          <a:lstStyle/>
          <a:p>
            <a:pPr algn="r">
              <a:defRPr/>
            </a:pPr>
            <a:r>
              <a:rPr lang="zh-CN" altLang="en-US" sz="3195" dirty="0">
                <a:solidFill>
                  <a:schemeClr val="bg1"/>
                </a:solidFill>
                <a:latin typeface="+mn-ea"/>
              </a:rPr>
              <a:t>分镜的镜头设计技巧</a:t>
            </a:r>
          </a:p>
        </p:txBody>
      </p:sp>
      <p:sp>
        <p:nvSpPr>
          <p:cNvPr id="71" name="文本框 18"/>
          <p:cNvSpPr txBox="1"/>
          <p:nvPr/>
        </p:nvSpPr>
        <p:spPr>
          <a:xfrm>
            <a:off x="4053314" y="1529244"/>
            <a:ext cx="2270695" cy="399340"/>
          </a:xfrm>
          <a:prstGeom prst="rect">
            <a:avLst/>
          </a:prstGeom>
          <a:noFill/>
        </p:spPr>
        <p:txBody>
          <a:bodyPr wrap="square">
            <a:spAutoFit/>
          </a:bodyPr>
          <a:lstStyle/>
          <a:p>
            <a:pPr>
              <a:defRPr/>
            </a:pPr>
            <a:r>
              <a:rPr lang="zh-CN" altLang="en-US" sz="1995" dirty="0">
                <a:solidFill>
                  <a:schemeClr val="bg1"/>
                </a:solidFill>
                <a:latin typeface="+mn-ea"/>
              </a:rPr>
              <a:t>镜头的构图</a:t>
            </a:r>
          </a:p>
        </p:txBody>
      </p:sp>
      <p:sp>
        <p:nvSpPr>
          <p:cNvPr id="73" name="文本框 16"/>
          <p:cNvSpPr txBox="1"/>
          <p:nvPr/>
        </p:nvSpPr>
        <p:spPr bwMode="auto">
          <a:xfrm>
            <a:off x="3616651" y="1467753"/>
            <a:ext cx="322524" cy="522451"/>
          </a:xfrm>
          <a:prstGeom prst="rect">
            <a:avLst/>
          </a:prstGeom>
          <a:noFill/>
        </p:spPr>
        <p:txBody>
          <a:bodyPr wrap="none">
            <a:spAutoFit/>
          </a:bodyPr>
          <a:lstStyle/>
          <a:p>
            <a:pPr algn="ctr">
              <a:defRPr/>
            </a:pPr>
            <a:r>
              <a:rPr lang="en-US" altLang="zh-CN" sz="2795" dirty="0">
                <a:solidFill>
                  <a:schemeClr val="bg1"/>
                </a:solidFill>
                <a:latin typeface="+mn-ea"/>
              </a:rPr>
              <a:t>1</a:t>
            </a:r>
            <a:endParaRPr lang="zh-CN" altLang="en-US" sz="2795" dirty="0">
              <a:solidFill>
                <a:schemeClr val="bg1"/>
              </a:solidFill>
              <a:latin typeface="+mn-ea"/>
            </a:endParaRPr>
          </a:p>
        </p:txBody>
      </p:sp>
      <p:cxnSp>
        <p:nvCxnSpPr>
          <p:cNvPr id="74" name="直接连接符 73"/>
          <p:cNvCxnSpPr/>
          <p:nvPr/>
        </p:nvCxnSpPr>
        <p:spPr bwMode="auto">
          <a:xfrm flipH="1">
            <a:off x="3799923" y="1605849"/>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9" name="文本框 24"/>
          <p:cNvSpPr txBox="1"/>
          <p:nvPr/>
        </p:nvSpPr>
        <p:spPr>
          <a:xfrm>
            <a:off x="4053314" y="2159046"/>
            <a:ext cx="1663419" cy="399340"/>
          </a:xfrm>
          <a:prstGeom prst="rect">
            <a:avLst/>
          </a:prstGeom>
          <a:noFill/>
        </p:spPr>
        <p:txBody>
          <a:bodyPr wrap="square">
            <a:spAutoFit/>
          </a:bodyPr>
          <a:lstStyle/>
          <a:p>
            <a:pPr>
              <a:defRPr/>
            </a:pPr>
            <a:r>
              <a:rPr lang="zh-CN" altLang="en-US" sz="1995" dirty="0">
                <a:solidFill>
                  <a:schemeClr val="bg1"/>
                </a:solidFill>
                <a:latin typeface="+mn-ea"/>
              </a:rPr>
              <a:t>镜头的运动</a:t>
            </a:r>
          </a:p>
        </p:txBody>
      </p:sp>
      <p:sp>
        <p:nvSpPr>
          <p:cNvPr id="81" name="文本框 23"/>
          <p:cNvSpPr txBox="1"/>
          <p:nvPr/>
        </p:nvSpPr>
        <p:spPr bwMode="auto">
          <a:xfrm>
            <a:off x="3585600" y="2097555"/>
            <a:ext cx="383439" cy="522451"/>
          </a:xfrm>
          <a:prstGeom prst="rect">
            <a:avLst/>
          </a:prstGeom>
          <a:noFill/>
        </p:spPr>
        <p:txBody>
          <a:bodyPr wrap="none">
            <a:spAutoFit/>
          </a:bodyPr>
          <a:lstStyle/>
          <a:p>
            <a:pPr algn="ctr">
              <a:defRPr/>
            </a:pPr>
            <a:r>
              <a:rPr lang="en-US" altLang="zh-CN" sz="2795" dirty="0">
                <a:solidFill>
                  <a:schemeClr val="bg1"/>
                </a:solidFill>
                <a:latin typeface="+mn-ea"/>
              </a:rPr>
              <a:t>2</a:t>
            </a:r>
            <a:endParaRPr lang="zh-CN" altLang="en-US" sz="2795" dirty="0">
              <a:solidFill>
                <a:schemeClr val="bg1"/>
              </a:solidFill>
              <a:latin typeface="+mn-ea"/>
            </a:endParaRPr>
          </a:p>
        </p:txBody>
      </p:sp>
      <p:cxnSp>
        <p:nvCxnSpPr>
          <p:cNvPr id="82" name="直接连接符 81"/>
          <p:cNvCxnSpPr/>
          <p:nvPr/>
        </p:nvCxnSpPr>
        <p:spPr bwMode="auto">
          <a:xfrm flipH="1">
            <a:off x="3799924" y="2235651"/>
            <a:ext cx="246258"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5" name="直接连接符 94"/>
          <p:cNvCxnSpPr>
            <a:cxnSpLocks/>
          </p:cNvCxnSpPr>
          <p:nvPr/>
        </p:nvCxnSpPr>
        <p:spPr>
          <a:xfrm>
            <a:off x="3343089" y="1623601"/>
            <a:ext cx="0" cy="3176999"/>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8" name="文本框 18">
            <a:extLst>
              <a:ext uri="{FF2B5EF4-FFF2-40B4-BE49-F238E27FC236}">
                <a16:creationId xmlns:a16="http://schemas.microsoft.com/office/drawing/2014/main" id="{6DE38759-2547-411E-A65A-D70DF8CF4CFE}"/>
              </a:ext>
            </a:extLst>
          </p:cNvPr>
          <p:cNvSpPr txBox="1"/>
          <p:nvPr/>
        </p:nvSpPr>
        <p:spPr>
          <a:xfrm>
            <a:off x="4053314" y="2788848"/>
            <a:ext cx="2270695" cy="399340"/>
          </a:xfrm>
          <a:prstGeom prst="rect">
            <a:avLst/>
          </a:prstGeom>
          <a:noFill/>
        </p:spPr>
        <p:txBody>
          <a:bodyPr wrap="square">
            <a:spAutoFit/>
          </a:bodyPr>
          <a:lstStyle/>
          <a:p>
            <a:pPr>
              <a:defRPr/>
            </a:pPr>
            <a:r>
              <a:rPr lang="zh-CN" altLang="en-US" sz="1995" dirty="0">
                <a:solidFill>
                  <a:schemeClr val="bg1"/>
                </a:solidFill>
                <a:latin typeface="+mn-ea"/>
              </a:rPr>
              <a:t>空间调度</a:t>
            </a:r>
          </a:p>
        </p:txBody>
      </p:sp>
      <p:sp>
        <p:nvSpPr>
          <p:cNvPr id="19" name="文本框 16">
            <a:extLst>
              <a:ext uri="{FF2B5EF4-FFF2-40B4-BE49-F238E27FC236}">
                <a16:creationId xmlns:a16="http://schemas.microsoft.com/office/drawing/2014/main" id="{A88D09C2-3BB1-42D0-856C-24AB1D3040E6}"/>
              </a:ext>
            </a:extLst>
          </p:cNvPr>
          <p:cNvSpPr txBox="1"/>
          <p:nvPr/>
        </p:nvSpPr>
        <p:spPr bwMode="auto">
          <a:xfrm>
            <a:off x="3586194" y="2727357"/>
            <a:ext cx="383438" cy="522451"/>
          </a:xfrm>
          <a:prstGeom prst="rect">
            <a:avLst/>
          </a:prstGeom>
          <a:noFill/>
        </p:spPr>
        <p:txBody>
          <a:bodyPr wrap="none">
            <a:spAutoFit/>
          </a:bodyPr>
          <a:lstStyle/>
          <a:p>
            <a:pPr algn="ctr">
              <a:defRPr/>
            </a:pPr>
            <a:r>
              <a:rPr lang="en-US" altLang="zh-CN" sz="2795" dirty="0">
                <a:solidFill>
                  <a:schemeClr val="bg1"/>
                </a:solidFill>
                <a:latin typeface="+mn-ea"/>
              </a:rPr>
              <a:t>3</a:t>
            </a:r>
            <a:endParaRPr lang="zh-CN" altLang="en-US" sz="2795" dirty="0">
              <a:solidFill>
                <a:schemeClr val="bg1"/>
              </a:solidFill>
              <a:latin typeface="+mn-ea"/>
            </a:endParaRPr>
          </a:p>
        </p:txBody>
      </p:sp>
      <p:cxnSp>
        <p:nvCxnSpPr>
          <p:cNvPr id="20" name="直接连接符 19">
            <a:extLst>
              <a:ext uri="{FF2B5EF4-FFF2-40B4-BE49-F238E27FC236}">
                <a16:creationId xmlns:a16="http://schemas.microsoft.com/office/drawing/2014/main" id="{BE89A04C-6F4B-4BCA-AEE3-7C3D48355498}"/>
              </a:ext>
            </a:extLst>
          </p:cNvPr>
          <p:cNvCxnSpPr/>
          <p:nvPr/>
        </p:nvCxnSpPr>
        <p:spPr bwMode="auto">
          <a:xfrm flipH="1">
            <a:off x="3799923" y="2865453"/>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 name="文本框 18">
            <a:extLst>
              <a:ext uri="{FF2B5EF4-FFF2-40B4-BE49-F238E27FC236}">
                <a16:creationId xmlns:a16="http://schemas.microsoft.com/office/drawing/2014/main" id="{FE25CFA2-6309-4A23-9D77-335A8DAE2B88}"/>
              </a:ext>
            </a:extLst>
          </p:cNvPr>
          <p:cNvSpPr txBox="1"/>
          <p:nvPr/>
        </p:nvSpPr>
        <p:spPr>
          <a:xfrm>
            <a:off x="4053314" y="3387904"/>
            <a:ext cx="2270695" cy="399340"/>
          </a:xfrm>
          <a:prstGeom prst="rect">
            <a:avLst/>
          </a:prstGeom>
          <a:noFill/>
        </p:spPr>
        <p:txBody>
          <a:bodyPr wrap="square">
            <a:spAutoFit/>
          </a:bodyPr>
          <a:lstStyle/>
          <a:p>
            <a:pPr>
              <a:defRPr/>
            </a:pPr>
            <a:r>
              <a:rPr lang="zh-CN" altLang="en-US" sz="1995" dirty="0">
                <a:solidFill>
                  <a:schemeClr val="bg1"/>
                </a:solidFill>
                <a:latin typeface="+mn-ea"/>
              </a:rPr>
              <a:t>机位的运动与轴线</a:t>
            </a:r>
          </a:p>
        </p:txBody>
      </p:sp>
      <p:sp>
        <p:nvSpPr>
          <p:cNvPr id="14" name="文本框 16">
            <a:extLst>
              <a:ext uri="{FF2B5EF4-FFF2-40B4-BE49-F238E27FC236}">
                <a16:creationId xmlns:a16="http://schemas.microsoft.com/office/drawing/2014/main" id="{53244E76-2319-4719-91FF-39392E76CCA8}"/>
              </a:ext>
            </a:extLst>
          </p:cNvPr>
          <p:cNvSpPr txBox="1"/>
          <p:nvPr/>
        </p:nvSpPr>
        <p:spPr bwMode="auto">
          <a:xfrm>
            <a:off x="3582988" y="3326413"/>
            <a:ext cx="389851" cy="522451"/>
          </a:xfrm>
          <a:prstGeom prst="rect">
            <a:avLst/>
          </a:prstGeom>
          <a:noFill/>
        </p:spPr>
        <p:txBody>
          <a:bodyPr wrap="none">
            <a:spAutoFit/>
          </a:bodyPr>
          <a:lstStyle/>
          <a:p>
            <a:pPr algn="ctr">
              <a:defRPr/>
            </a:pPr>
            <a:r>
              <a:rPr lang="en-US" altLang="zh-CN" sz="2795" dirty="0">
                <a:solidFill>
                  <a:schemeClr val="bg1"/>
                </a:solidFill>
                <a:latin typeface="+mn-ea"/>
              </a:rPr>
              <a:t>4</a:t>
            </a:r>
            <a:endParaRPr lang="zh-CN" altLang="en-US" sz="2795" dirty="0">
              <a:solidFill>
                <a:schemeClr val="bg1"/>
              </a:solidFill>
              <a:latin typeface="+mn-ea"/>
            </a:endParaRPr>
          </a:p>
        </p:txBody>
      </p:sp>
      <p:cxnSp>
        <p:nvCxnSpPr>
          <p:cNvPr id="15" name="直接连接符 14">
            <a:extLst>
              <a:ext uri="{FF2B5EF4-FFF2-40B4-BE49-F238E27FC236}">
                <a16:creationId xmlns:a16="http://schemas.microsoft.com/office/drawing/2014/main" id="{6EA1A9B9-835C-40EE-88B1-3D10C29C8DB7}"/>
              </a:ext>
            </a:extLst>
          </p:cNvPr>
          <p:cNvCxnSpPr/>
          <p:nvPr/>
        </p:nvCxnSpPr>
        <p:spPr bwMode="auto">
          <a:xfrm flipH="1">
            <a:off x="3799923" y="3464509"/>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6" name="文本框 18">
            <a:extLst>
              <a:ext uri="{FF2B5EF4-FFF2-40B4-BE49-F238E27FC236}">
                <a16:creationId xmlns:a16="http://schemas.microsoft.com/office/drawing/2014/main" id="{688313B6-2CDD-4A8E-A8B8-EA1D984C2B34}"/>
              </a:ext>
            </a:extLst>
          </p:cNvPr>
          <p:cNvSpPr txBox="1"/>
          <p:nvPr/>
        </p:nvSpPr>
        <p:spPr>
          <a:xfrm>
            <a:off x="4062808" y="3986960"/>
            <a:ext cx="2270695" cy="399340"/>
          </a:xfrm>
          <a:prstGeom prst="rect">
            <a:avLst/>
          </a:prstGeom>
          <a:noFill/>
        </p:spPr>
        <p:txBody>
          <a:bodyPr wrap="square">
            <a:spAutoFit/>
          </a:bodyPr>
          <a:lstStyle/>
          <a:p>
            <a:pPr>
              <a:defRPr/>
            </a:pPr>
            <a:r>
              <a:rPr lang="zh-CN" altLang="en-US" sz="1995" dirty="0">
                <a:solidFill>
                  <a:schemeClr val="bg1"/>
                </a:solidFill>
                <a:latin typeface="+mn-ea"/>
              </a:rPr>
              <a:t>转场</a:t>
            </a:r>
          </a:p>
        </p:txBody>
      </p:sp>
      <p:sp>
        <p:nvSpPr>
          <p:cNvPr id="17" name="文本框 16">
            <a:extLst>
              <a:ext uri="{FF2B5EF4-FFF2-40B4-BE49-F238E27FC236}">
                <a16:creationId xmlns:a16="http://schemas.microsoft.com/office/drawing/2014/main" id="{8779D499-5003-48E4-8A69-BD01F69A705D}"/>
              </a:ext>
            </a:extLst>
          </p:cNvPr>
          <p:cNvSpPr txBox="1"/>
          <p:nvPr/>
        </p:nvSpPr>
        <p:spPr bwMode="auto">
          <a:xfrm>
            <a:off x="3595688" y="3925469"/>
            <a:ext cx="383438" cy="522451"/>
          </a:xfrm>
          <a:prstGeom prst="rect">
            <a:avLst/>
          </a:prstGeom>
          <a:noFill/>
        </p:spPr>
        <p:txBody>
          <a:bodyPr wrap="none">
            <a:spAutoFit/>
          </a:bodyPr>
          <a:lstStyle/>
          <a:p>
            <a:pPr algn="ctr">
              <a:defRPr/>
            </a:pPr>
            <a:r>
              <a:rPr lang="en-US" altLang="zh-CN" sz="2795" dirty="0">
                <a:solidFill>
                  <a:schemeClr val="bg1"/>
                </a:solidFill>
                <a:latin typeface="+mn-ea"/>
              </a:rPr>
              <a:t>5</a:t>
            </a:r>
            <a:endParaRPr lang="zh-CN" altLang="en-US" sz="2795" dirty="0">
              <a:solidFill>
                <a:schemeClr val="bg1"/>
              </a:solidFill>
              <a:latin typeface="+mn-ea"/>
            </a:endParaRPr>
          </a:p>
        </p:txBody>
      </p:sp>
      <p:cxnSp>
        <p:nvCxnSpPr>
          <p:cNvPr id="21" name="直接连接符 20">
            <a:extLst>
              <a:ext uri="{FF2B5EF4-FFF2-40B4-BE49-F238E27FC236}">
                <a16:creationId xmlns:a16="http://schemas.microsoft.com/office/drawing/2014/main" id="{30B19208-4614-4E05-87D5-B7C3EA89F80D}"/>
              </a:ext>
            </a:extLst>
          </p:cNvPr>
          <p:cNvCxnSpPr/>
          <p:nvPr/>
        </p:nvCxnSpPr>
        <p:spPr bwMode="auto">
          <a:xfrm flipH="1">
            <a:off x="3809417" y="4063565"/>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2" name="文本框 18">
            <a:extLst>
              <a:ext uri="{FF2B5EF4-FFF2-40B4-BE49-F238E27FC236}">
                <a16:creationId xmlns:a16="http://schemas.microsoft.com/office/drawing/2014/main" id="{9E42C9E5-5657-4379-B312-4B06026D8C16}"/>
              </a:ext>
            </a:extLst>
          </p:cNvPr>
          <p:cNvSpPr txBox="1"/>
          <p:nvPr/>
        </p:nvSpPr>
        <p:spPr>
          <a:xfrm>
            <a:off x="4070891" y="4555317"/>
            <a:ext cx="2270695" cy="399340"/>
          </a:xfrm>
          <a:prstGeom prst="rect">
            <a:avLst/>
          </a:prstGeom>
          <a:noFill/>
        </p:spPr>
        <p:txBody>
          <a:bodyPr wrap="square">
            <a:spAutoFit/>
          </a:bodyPr>
          <a:lstStyle/>
          <a:p>
            <a:pPr>
              <a:defRPr/>
            </a:pPr>
            <a:r>
              <a:rPr lang="zh-CN" altLang="en-US" sz="1995" dirty="0">
                <a:solidFill>
                  <a:schemeClr val="bg1"/>
                </a:solidFill>
                <a:latin typeface="+mn-ea"/>
              </a:rPr>
              <a:t>蒙太奇和长镜头</a:t>
            </a:r>
          </a:p>
        </p:txBody>
      </p:sp>
      <p:sp>
        <p:nvSpPr>
          <p:cNvPr id="23" name="文本框 16">
            <a:extLst>
              <a:ext uri="{FF2B5EF4-FFF2-40B4-BE49-F238E27FC236}">
                <a16:creationId xmlns:a16="http://schemas.microsoft.com/office/drawing/2014/main" id="{D3B0C262-60F5-4E95-BD16-F5E6CCAB32F9}"/>
              </a:ext>
            </a:extLst>
          </p:cNvPr>
          <p:cNvSpPr txBox="1"/>
          <p:nvPr/>
        </p:nvSpPr>
        <p:spPr bwMode="auto">
          <a:xfrm>
            <a:off x="3603771" y="4493826"/>
            <a:ext cx="383438" cy="522451"/>
          </a:xfrm>
          <a:prstGeom prst="rect">
            <a:avLst/>
          </a:prstGeom>
          <a:noFill/>
        </p:spPr>
        <p:txBody>
          <a:bodyPr wrap="none">
            <a:spAutoFit/>
          </a:bodyPr>
          <a:lstStyle/>
          <a:p>
            <a:pPr algn="ctr">
              <a:defRPr/>
            </a:pPr>
            <a:r>
              <a:rPr lang="en-US" altLang="zh-CN" sz="2795" dirty="0">
                <a:solidFill>
                  <a:schemeClr val="bg1"/>
                </a:solidFill>
                <a:latin typeface="+mn-ea"/>
              </a:rPr>
              <a:t>6</a:t>
            </a:r>
            <a:endParaRPr lang="zh-CN" altLang="en-US" sz="2795" dirty="0">
              <a:solidFill>
                <a:schemeClr val="bg1"/>
              </a:solidFill>
              <a:latin typeface="+mn-ea"/>
            </a:endParaRPr>
          </a:p>
        </p:txBody>
      </p:sp>
      <p:cxnSp>
        <p:nvCxnSpPr>
          <p:cNvPr id="24" name="直接连接符 23">
            <a:extLst>
              <a:ext uri="{FF2B5EF4-FFF2-40B4-BE49-F238E27FC236}">
                <a16:creationId xmlns:a16="http://schemas.microsoft.com/office/drawing/2014/main" id="{F54055B0-3B01-4A56-B8CF-92168784D5BD}"/>
              </a:ext>
            </a:extLst>
          </p:cNvPr>
          <p:cNvCxnSpPr/>
          <p:nvPr/>
        </p:nvCxnSpPr>
        <p:spPr bwMode="auto">
          <a:xfrm flipH="1">
            <a:off x="3817500" y="4631922"/>
            <a:ext cx="246257" cy="24625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0929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对绘画来说，构图往往是画面中人物、景物的相对关系以及所画对象占据画面空间的比例关系。在影视和动画中，静态和动态指的是当摄影机运动与静止状态下对画面构图的设计与控制。静态构图原本是影视行业关于镜头构图的一种形式，所谓静态构图，就是用固定摄影机的方法，表现相对静止的对象或者运动对象暂时处于静止时的状态。</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静态构图虽然在画面构图上与绘画和摄影有许多共同之处，比例、元素、色彩的审美皆出自于传统平面形式的艺术，但它又不是简单的一幅画，它和照片、绘画最大的不同在于，影视作品中的静态构图包含时间这一概念。静态构图所表现的事影片中，以观众的视线（摄影机），在相对固定的位置上，为了看清对象的状态而呈现在观众面前的画面，同时观众也借影片中人物视线看到了画面，了解情节的进展。静态构图可以更加清楚地展示对象的各种信息，如大小、形状、空间位置等，也能象征停滞不前的状态。静态构图能根据影片情节的不同传递给观众不同的感受。让观众产生或宁静、或庄重、或稳定、或沉闷、或呆板等视觉感受。</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影视构图讲究的基本规律是均衡和对称、对比和视点构图。</a:t>
            </a:r>
          </a:p>
        </p:txBody>
      </p:sp>
    </p:spTree>
    <p:extLst>
      <p:ext uri="{BB962C8B-B14F-4D97-AF65-F5344CB8AC3E}">
        <p14:creationId xmlns:p14="http://schemas.microsoft.com/office/powerpoint/2010/main" val="88022464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4663786"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均衡和对称是构图的基础，主要作用是使画面具有稳定性。</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均衡和对称产生的稳定感是人类在长期观察自然中形成的一种视觉习惯和审美观念。因此，凡符合这种审美观念的造型艺术才能产生美感，违背这个原则的，看起来就不舒服。均衡和对称不是平均，它是一种合乎逻辑的比例关系。平均虽是稳定的，但缺少变化，没有变化就没有美感，所以构图最忌讳的就是平均分配画面。对称的稳定感特别强，对称能使画面有庄严，肃穆，和谐的感觉。比如，我国古代的建筑就是对称的典范，但对称与均衡比较而言，均衡的变化比对称要大得多。因此，对称虽是构图的重要原则，但在实际运用中机会比较少，运用多了就有千篇一律的感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5.1.2.1 </a:t>
            </a:r>
            <a:r>
              <a:rPr lang="zh-CN" altLang="en-US" sz="1400" kern="100" dirty="0">
                <a:solidFill>
                  <a:schemeClr val="bg1"/>
                </a:solidFill>
                <a:latin typeface="+mn-ea"/>
                <a:cs typeface="Times New Roman" panose="02020603050405020304" pitchFamily="18" charset="0"/>
              </a:rPr>
              <a:t>均衡和对称构图</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5101631" y="4703255"/>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海王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温子仁）</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8D5F1868-8040-4575-8116-FC644AF9FAF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3436" y="976036"/>
            <a:ext cx="3261014" cy="1834320"/>
          </a:xfrm>
          <a:prstGeom prst="rect">
            <a:avLst/>
          </a:prstGeom>
        </p:spPr>
      </p:pic>
      <p:pic>
        <p:nvPicPr>
          <p:cNvPr id="10" name="图片 9">
            <a:extLst>
              <a:ext uri="{FF2B5EF4-FFF2-40B4-BE49-F238E27FC236}">
                <a16:creationId xmlns:a16="http://schemas.microsoft.com/office/drawing/2014/main" id="{320669EC-2A78-425D-B443-B06F41B6D6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73437" y="2810356"/>
            <a:ext cx="3261013" cy="1834320"/>
          </a:xfrm>
          <a:prstGeom prst="rect">
            <a:avLst/>
          </a:prstGeom>
        </p:spPr>
      </p:pic>
    </p:spTree>
    <p:extLst>
      <p:ext uri="{BB962C8B-B14F-4D97-AF65-F5344CB8AC3E}">
        <p14:creationId xmlns:p14="http://schemas.microsoft.com/office/powerpoint/2010/main" val="302033629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4040332"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构图中最讲究的是“品”字形和三七律。品字形构图和三七律构图的方式常被人们称为黄金构图法，也有叫做为永衡的三角构图法，这些都是指均衡而言。“品”字形构图就是在画面上同时出现三个物体的时候，不能把它们等距离放在一条线上，而应使其呈现三角形状，像个品字。只要留意，这种三角在自然界中是无处不在的。大山就是由无数的三角形构成，上下交错，井然有序，犹如一个巨大的品字状或三角形，具有强烈的排列韵味。“三七律”构图则是画面的比例分配三七开。若是竖画面，上面占三分，下面占七分，或上面占七分，下面占三分；若是横构图画面，右面占三分，左面占七分，或是右面占七分，左面占三分。在中国画界中这种三七开构图的布局被称为是最佳的构图布局比例关系。</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5.1.2.1 </a:t>
            </a:r>
            <a:r>
              <a:rPr lang="zh-CN" altLang="en-US" sz="1400" kern="100" dirty="0">
                <a:solidFill>
                  <a:schemeClr val="bg1"/>
                </a:solidFill>
                <a:latin typeface="+mn-ea"/>
                <a:cs typeface="Times New Roman" panose="02020603050405020304" pitchFamily="18" charset="0"/>
              </a:rPr>
              <a:t>均衡和对称构图</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4818478" y="3794604"/>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决战中途岛</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2019</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罗兰</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艾默里奇）</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3F11070C-8923-4058-8883-0A2ECAEA65E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53890" y="1600665"/>
            <a:ext cx="3733800" cy="2100263"/>
          </a:xfrm>
          <a:prstGeom prst="rect">
            <a:avLst/>
          </a:prstGeom>
        </p:spPr>
      </p:pic>
    </p:spTree>
    <p:extLst>
      <p:ext uri="{BB962C8B-B14F-4D97-AF65-F5344CB8AC3E}">
        <p14:creationId xmlns:p14="http://schemas.microsoft.com/office/powerpoint/2010/main" val="254489037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49" y="1536133"/>
            <a:ext cx="7136823"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所谓最佳，并不是单一或唯一，在特殊情况下根据题材的需要，也是可以打破的，如二八律或四六律也可以使用。本来艺术就讲究的是有法而无定法。总之，就是为了整个画面而考虑，去应用。对于摄影师而言，如能把均衡与对比运用自如了，就基本掌握了摄影构图的基本要领。</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5.1.2.1 </a:t>
            </a:r>
            <a:r>
              <a:rPr lang="zh-CN" altLang="en-US" sz="1400" kern="100" dirty="0">
                <a:solidFill>
                  <a:schemeClr val="bg1"/>
                </a:solidFill>
                <a:latin typeface="+mn-ea"/>
                <a:cs typeface="Times New Roman" panose="02020603050405020304" pitchFamily="18" charset="0"/>
              </a:rPr>
              <a:t>均衡和对称构图</a:t>
            </a:r>
          </a:p>
        </p:txBody>
      </p:sp>
    </p:spTree>
    <p:extLst>
      <p:ext uri="{BB962C8B-B14F-4D97-AF65-F5344CB8AC3E}">
        <p14:creationId xmlns:p14="http://schemas.microsoft.com/office/powerpoint/2010/main" val="237273070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2786496"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构图中产生对比，不仅能增强艺术感染力，更能鲜明地反映和升华主题。观众的眼睛总会被形状、颜色、大小反差强烈的元素吸引，比如在</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辛德勒的名单</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1993</a:t>
            </a:r>
            <a:r>
              <a:rPr lang="zh-CN" altLang="en-US" sz="1400" kern="100" dirty="0">
                <a:solidFill>
                  <a:schemeClr val="bg1"/>
                </a:solidFill>
                <a:effectLst/>
                <a:latin typeface="+mn-ea"/>
                <a:cs typeface="Times New Roman" panose="02020603050405020304" pitchFamily="18" charset="0"/>
              </a:rPr>
              <a:t>）这一黑白电影中，在片尾出现的红色衣服的小女孩，其鲜明的红色与整片的黑白形成强烈的对比，成为电影中唯一的色彩，这种对比产生的效果形成显著的反差。对比的巧妙，不仅能增强艺术感染力，更能鲜明的反映和升华主题。</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5.1.2.2 </a:t>
            </a:r>
            <a:r>
              <a:rPr lang="zh-CN" altLang="en-US" sz="1400" kern="100" dirty="0">
                <a:solidFill>
                  <a:schemeClr val="bg1"/>
                </a:solidFill>
                <a:latin typeface="+mn-ea"/>
                <a:cs typeface="Times New Roman" panose="02020603050405020304" pitchFamily="18" charset="0"/>
              </a:rPr>
              <a:t>对比构图</a:t>
            </a:r>
          </a:p>
        </p:txBody>
      </p:sp>
      <p:pic>
        <p:nvPicPr>
          <p:cNvPr id="3" name="图片 2">
            <a:extLst>
              <a:ext uri="{FF2B5EF4-FFF2-40B4-BE49-F238E27FC236}">
                <a16:creationId xmlns:a16="http://schemas.microsoft.com/office/drawing/2014/main" id="{B866EC24-2DD0-4FC3-A8C9-AB435EF9DCB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51748" y="1021773"/>
            <a:ext cx="4670690" cy="3228948"/>
          </a:xfrm>
          <a:prstGeom prst="rect">
            <a:avLst/>
          </a:prstGeom>
        </p:spPr>
      </p:pic>
      <p:sp>
        <p:nvSpPr>
          <p:cNvPr id="9" name="Rectangle 3">
            <a:extLst>
              <a:ext uri="{FF2B5EF4-FFF2-40B4-BE49-F238E27FC236}">
                <a16:creationId xmlns:a16="http://schemas.microsoft.com/office/drawing/2014/main" id="{C3B9E61D-F44F-4F33-8A9E-591C8AEDADFC}"/>
              </a:ext>
            </a:extLst>
          </p:cNvPr>
          <p:cNvSpPr>
            <a:spLocks noChangeArrowheads="1"/>
          </p:cNvSpPr>
          <p:nvPr/>
        </p:nvSpPr>
        <p:spPr bwMode="auto">
          <a:xfrm rot="10800000" flipV="1">
            <a:off x="4184781" y="430612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辛德勒的名单</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1993</a:t>
            </a:r>
            <a:r>
              <a:rPr kumimoji="0" lang="zh-CN" altLang="en-US" sz="1000" b="0" i="0" u="none" strike="noStrike" cap="none" normalizeH="0" baseline="0" dirty="0">
                <a:ln>
                  <a:noFill/>
                </a:ln>
                <a:solidFill>
                  <a:schemeClr val="bg1"/>
                </a:solidFill>
                <a:effectLst/>
                <a:latin typeface="+mn-ea"/>
                <a:cs typeface="Arial" panose="020B0604020202020204" pitchFamily="34" charset="0"/>
              </a:rPr>
              <a:t>史蒂文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斯皮尔伯格）</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4303197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2786496"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对比构图，是为了突出主题强化主题，对比有各种各样，千变万化，但是把它们同类相并，可以得出：一是形状的对比。如：大和小，高和矮，老和少，胖和瘦，粗和细。二是色彩的对比。如：深与浅，冷与暖，明与暗，黑与白。三是灰与灰的对比。如：深与浅，明与暗等。在一副作品中，可以运用单一的对比，也可同时运用各种对比，对比的方法是比较容易掌握的，但要注意不能死搬硬套，牵强附会，更不能喧宾夺主。</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5.1.2.2 </a:t>
            </a:r>
            <a:r>
              <a:rPr lang="zh-CN" altLang="en-US" sz="1400" kern="100" dirty="0">
                <a:solidFill>
                  <a:schemeClr val="bg1"/>
                </a:solidFill>
                <a:latin typeface="+mn-ea"/>
                <a:cs typeface="Times New Roman" panose="02020603050405020304" pitchFamily="18" charset="0"/>
              </a:rPr>
              <a:t>对比构图</a:t>
            </a:r>
          </a:p>
        </p:txBody>
      </p:sp>
      <p:sp>
        <p:nvSpPr>
          <p:cNvPr id="9" name="Rectangle 3">
            <a:extLst>
              <a:ext uri="{FF2B5EF4-FFF2-40B4-BE49-F238E27FC236}">
                <a16:creationId xmlns:a16="http://schemas.microsoft.com/office/drawing/2014/main" id="{C3B9E61D-F44F-4F33-8A9E-591C8AEDADFC}"/>
              </a:ext>
            </a:extLst>
          </p:cNvPr>
          <p:cNvSpPr>
            <a:spLocks noChangeArrowheads="1"/>
          </p:cNvSpPr>
          <p:nvPr/>
        </p:nvSpPr>
        <p:spPr bwMode="auto">
          <a:xfrm rot="10800000" flipV="1">
            <a:off x="4184781" y="482612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金刚</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彼得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杰克逊）</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A5EADE08-EA3B-4FB3-A803-687C6A4B914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88629" y="2696683"/>
            <a:ext cx="3796928" cy="2129444"/>
          </a:xfrm>
          <a:prstGeom prst="rect">
            <a:avLst/>
          </a:prstGeom>
        </p:spPr>
      </p:pic>
      <p:pic>
        <p:nvPicPr>
          <p:cNvPr id="11" name="图片 10">
            <a:extLst>
              <a:ext uri="{FF2B5EF4-FFF2-40B4-BE49-F238E27FC236}">
                <a16:creationId xmlns:a16="http://schemas.microsoft.com/office/drawing/2014/main" id="{09AE4AED-C711-40E5-91A5-03C187D89563}"/>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55375" y="102699"/>
            <a:ext cx="1863436" cy="2329295"/>
          </a:xfrm>
          <a:prstGeom prst="rect">
            <a:avLst/>
          </a:prstGeom>
        </p:spPr>
      </p:pic>
      <p:sp>
        <p:nvSpPr>
          <p:cNvPr id="12" name="Rectangle 3">
            <a:extLst>
              <a:ext uri="{FF2B5EF4-FFF2-40B4-BE49-F238E27FC236}">
                <a16:creationId xmlns:a16="http://schemas.microsoft.com/office/drawing/2014/main" id="{ABC73F45-D942-4A19-8B2B-2C9A2ABE98F3}"/>
              </a:ext>
            </a:extLst>
          </p:cNvPr>
          <p:cNvSpPr>
            <a:spLocks noChangeArrowheads="1"/>
          </p:cNvSpPr>
          <p:nvPr/>
        </p:nvSpPr>
        <p:spPr bwMode="auto">
          <a:xfrm rot="10800000" flipV="1">
            <a:off x="4184781" y="242506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龙猫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1988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宫崎骏）</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89821328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334458"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视点构图，是为了将观众的注意力吸引到画面的中心点上，这个点应是画面的主题所在，但它的位置不是固定的。根据主体的需要，可以放在画面的上下左右任何一点上，不论放在何处，周围物体的延伸线都要向这个点集中。 如果一个画面中出现了两个视点，画面就分散了，作为观众就不知摄影者所要表达的主题在何处了。画面上只能有一个视点，这是摄影与绘画在构图上的最根本的区别。绘画讲的是散点透视，而摄影只能有一点，不然摄影的构图和画面就会乱。</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5.1.2.3 </a:t>
            </a:r>
            <a:r>
              <a:rPr lang="zh-CN" altLang="en-US" sz="1400" kern="100" dirty="0">
                <a:solidFill>
                  <a:schemeClr val="bg1"/>
                </a:solidFill>
                <a:latin typeface="+mn-ea"/>
                <a:cs typeface="Times New Roman" panose="02020603050405020304" pitchFamily="18" charset="0"/>
              </a:rPr>
              <a:t>视点构图</a:t>
            </a:r>
          </a:p>
        </p:txBody>
      </p:sp>
      <p:sp>
        <p:nvSpPr>
          <p:cNvPr id="9" name="Rectangle 3">
            <a:extLst>
              <a:ext uri="{FF2B5EF4-FFF2-40B4-BE49-F238E27FC236}">
                <a16:creationId xmlns:a16="http://schemas.microsoft.com/office/drawing/2014/main" id="{C3B9E61D-F44F-4F33-8A9E-591C8AEDADFC}"/>
              </a:ext>
            </a:extLst>
          </p:cNvPr>
          <p:cNvSpPr>
            <a:spLocks noChangeArrowheads="1"/>
          </p:cNvSpPr>
          <p:nvPr/>
        </p:nvSpPr>
        <p:spPr bwMode="auto">
          <a:xfrm rot="10800000" flipV="1">
            <a:off x="4710335" y="4822056"/>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两生花</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1991</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克日什托夫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基耶斯洛夫斯基）</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6B26CD36-5950-46EF-BA52-15589F45FD3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51461" y="2615719"/>
            <a:ext cx="3922377" cy="2206337"/>
          </a:xfrm>
          <a:prstGeom prst="rect">
            <a:avLst/>
          </a:prstGeom>
        </p:spPr>
      </p:pic>
      <p:pic>
        <p:nvPicPr>
          <p:cNvPr id="11" name="图片 10">
            <a:extLst>
              <a:ext uri="{FF2B5EF4-FFF2-40B4-BE49-F238E27FC236}">
                <a16:creationId xmlns:a16="http://schemas.microsoft.com/office/drawing/2014/main" id="{52C4ABC1-154B-4C82-861F-C623007E019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51461" y="198333"/>
            <a:ext cx="3922375" cy="2206336"/>
          </a:xfrm>
          <a:prstGeom prst="rect">
            <a:avLst/>
          </a:prstGeom>
        </p:spPr>
      </p:pic>
      <p:sp>
        <p:nvSpPr>
          <p:cNvPr id="12" name="Rectangle 3">
            <a:extLst>
              <a:ext uri="{FF2B5EF4-FFF2-40B4-BE49-F238E27FC236}">
                <a16:creationId xmlns:a16="http://schemas.microsoft.com/office/drawing/2014/main" id="{40675D6D-EC06-4041-A653-950D65DC3109}"/>
              </a:ext>
            </a:extLst>
          </p:cNvPr>
          <p:cNvSpPr>
            <a:spLocks noChangeArrowheads="1"/>
          </p:cNvSpPr>
          <p:nvPr/>
        </p:nvSpPr>
        <p:spPr bwMode="auto">
          <a:xfrm rot="10800000" flipV="1">
            <a:off x="4710335" y="2369868"/>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霓虹恶魔</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尼古拉斯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温丁</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雷弗恩）</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2690228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49" y="1536133"/>
            <a:ext cx="7074477"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摄影作品中出现两个视点，大致有下列情况；一是把高大的物件放在画面中央，由于透视的关系，延伸线向着相反的方向延伸，造成了画面的分割；二是想在一个画面上表现多种活动，形成了多个中心；三是在选择前景时没有留意物体延伸线的方向，不是相呼应，而是背道而驰，这在视觉上也会形成画面的分割感。</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5.1.2.3 </a:t>
            </a:r>
            <a:r>
              <a:rPr lang="zh-CN" altLang="en-US" sz="1400" kern="100" dirty="0">
                <a:solidFill>
                  <a:schemeClr val="bg1"/>
                </a:solidFill>
                <a:latin typeface="+mn-ea"/>
                <a:cs typeface="Times New Roman" panose="02020603050405020304" pitchFamily="18" charset="0"/>
              </a:rPr>
              <a:t>视点构图</a:t>
            </a:r>
          </a:p>
        </p:txBody>
      </p:sp>
    </p:spTree>
    <p:extLst>
      <p:ext uri="{BB962C8B-B14F-4D97-AF65-F5344CB8AC3E}">
        <p14:creationId xmlns:p14="http://schemas.microsoft.com/office/powerpoint/2010/main" val="146381854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5.1.2 </a:t>
            </a:r>
            <a:r>
              <a:rPr lang="zh-CN" altLang="en-US" sz="1600" kern="100" dirty="0">
                <a:solidFill>
                  <a:schemeClr val="bg1"/>
                </a:solidFill>
                <a:latin typeface="+mn-ea"/>
                <a:cs typeface="Times New Roman" panose="02020603050405020304" pitchFamily="18" charset="0"/>
              </a:rPr>
              <a:t>构图的规律</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09295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我们在设计分镜时，要拓宽思路，在处理剧情急剧变化或增加悬疑紧张气氛时，也可以使用一些斜角度、歪画面、大仰视、大俯视的构图，与正常画面的四平八稳的构图形成反差，塑造情节的气氛。</a:t>
            </a:r>
          </a:p>
        </p:txBody>
      </p:sp>
    </p:spTree>
    <p:extLst>
      <p:ext uri="{BB962C8B-B14F-4D97-AF65-F5344CB8AC3E}">
        <p14:creationId xmlns:p14="http://schemas.microsoft.com/office/powerpoint/2010/main" val="18302281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5.1.3 </a:t>
            </a:r>
            <a:r>
              <a:rPr lang="zh-CN" altLang="en-US" sz="1600" kern="100" dirty="0">
                <a:solidFill>
                  <a:schemeClr val="bg1"/>
                </a:solidFill>
                <a:latin typeface="+mn-ea"/>
                <a:cs typeface="Times New Roman" panose="02020603050405020304" pitchFamily="18" charset="0"/>
              </a:rPr>
              <a:t>人物构图</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092950" cy="30777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人物与画面的位置关系，即人物构图，人物构图也是电影镜头设计的重要环节。</a:t>
            </a:r>
          </a:p>
        </p:txBody>
      </p:sp>
      <p:pic>
        <p:nvPicPr>
          <p:cNvPr id="3" name="图片 2">
            <a:extLst>
              <a:ext uri="{FF2B5EF4-FFF2-40B4-BE49-F238E27FC236}">
                <a16:creationId xmlns:a16="http://schemas.microsoft.com/office/drawing/2014/main" id="{E5B487E9-6F2D-4B5F-81C0-5A72BEAECB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70049" y="1647338"/>
            <a:ext cx="4603902" cy="3069268"/>
          </a:xfrm>
          <a:prstGeom prst="rect">
            <a:avLst/>
          </a:prstGeom>
        </p:spPr>
      </p:pic>
      <p:sp>
        <p:nvSpPr>
          <p:cNvPr id="7" name="Rectangle 3">
            <a:extLst>
              <a:ext uri="{FF2B5EF4-FFF2-40B4-BE49-F238E27FC236}">
                <a16:creationId xmlns:a16="http://schemas.microsoft.com/office/drawing/2014/main" id="{2B441F5E-3DA6-47A5-A440-781AC8C4A9B6}"/>
              </a:ext>
            </a:extLst>
          </p:cNvPr>
          <p:cNvSpPr>
            <a:spLocks noChangeArrowheads="1"/>
          </p:cNvSpPr>
          <p:nvPr/>
        </p:nvSpPr>
        <p:spPr bwMode="auto">
          <a:xfrm rot="10800000" flipV="1">
            <a:off x="2353813" y="477072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八恶人</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昆汀</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塔伦蒂诺）</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56162301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523447"/>
            <a:ext cx="3041650" cy="397031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设计工作除了设计镜头画面的内容之外，还包括镜头拍摄方式的设计，主要是镜头构图的设计、运动镜头运动方式的设计、转场的设计和特效的处理。从文字剧本到分镜，分镜是在文字的基础上充分运用镜头语言思维和技巧将文字图像化，每个分镜画面都在构图、机位、人物动作和镜头运动等方面进行细致的构思和设计。绘制分镜时，并不是对文字剧本的简单图解和翻译，而是再加工，每一个镜头既要体现文字情节，又要体现空间关系、镜头运动方式，分镜设计不仅仅是展现人物动作、外貌和场景，而是利用镜头图像达到叙事的功能化、乃至艺术化效果。因此，镜头的构图、运动、调度和转场，是分镜设计最重要的技巧。</a:t>
            </a:r>
            <a:endParaRPr lang="zh-CN" altLang="zh-CN" sz="1400" kern="100" dirty="0">
              <a:solidFill>
                <a:schemeClr val="bg1"/>
              </a:solidFill>
              <a:effectLst/>
              <a:latin typeface="+mn-ea"/>
              <a:cs typeface="Times New Roman" panose="02020603050405020304" pitchFamily="18" charset="0"/>
            </a:endParaRPr>
          </a:p>
        </p:txBody>
      </p:sp>
      <p:pic>
        <p:nvPicPr>
          <p:cNvPr id="3" name="图片 2">
            <a:extLst>
              <a:ext uri="{FF2B5EF4-FFF2-40B4-BE49-F238E27FC236}">
                <a16:creationId xmlns:a16="http://schemas.microsoft.com/office/drawing/2014/main" id="{C98209B3-71E4-48B7-8A4B-7D926439CCB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4045" y="523447"/>
            <a:ext cx="3041650" cy="4014978"/>
          </a:xfrm>
          <a:prstGeom prst="rect">
            <a:avLst/>
          </a:prstGeom>
        </p:spPr>
      </p:pic>
    </p:spTree>
    <p:extLst>
      <p:ext uri="{BB962C8B-B14F-4D97-AF65-F5344CB8AC3E}">
        <p14:creationId xmlns:p14="http://schemas.microsoft.com/office/powerpoint/2010/main" val="307326688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5.1.3 </a:t>
            </a:r>
            <a:r>
              <a:rPr lang="zh-CN" altLang="en-US" sz="1600" kern="100" dirty="0">
                <a:solidFill>
                  <a:schemeClr val="bg1"/>
                </a:solidFill>
                <a:latin typeface="+mn-ea"/>
                <a:cs typeface="Times New Roman" panose="02020603050405020304" pitchFamily="18" charset="0"/>
              </a:rPr>
              <a:t>人物构图</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4099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设计分镜时，主体人物应该安排在画框中最醒目的位置，黄金分割原则是一个常用的方法，即</a:t>
            </a:r>
            <a:r>
              <a:rPr lang="en-US" altLang="zh-CN" sz="1400" kern="100" dirty="0">
                <a:solidFill>
                  <a:schemeClr val="bg1"/>
                </a:solidFill>
                <a:effectLst/>
                <a:latin typeface="+mn-ea"/>
                <a:cs typeface="Times New Roman" panose="02020603050405020304" pitchFamily="18" charset="0"/>
              </a:rPr>
              <a:t>1.618:1</a:t>
            </a:r>
            <a:r>
              <a:rPr lang="zh-CN" altLang="en-US" sz="1400" kern="100" dirty="0">
                <a:solidFill>
                  <a:schemeClr val="bg1"/>
                </a:solidFill>
                <a:effectLst/>
                <a:latin typeface="+mn-ea"/>
                <a:cs typeface="Times New Roman" panose="02020603050405020304" pitchFamily="18" charset="0"/>
              </a:rPr>
              <a:t>，也就是说假设画面被分成三份，那么位于三分之二处便是黄金分割点，而人物和景物安排在这个点位附近都会比较突出。另外，当把一个人放在画面中时，还必须要考虑到他的头顶空间，即头顶到画框的距离，如果空间过大，人物就会显得矮小，反之，空间过小，人物在画面中会有挤压感，所以通常把人物的视线放在画面上部的三分之一处，当然这只是一个参考值，并不是说所有画面内的人物都必须这样构图，还要根据镜头、机位和景别等现实条件来处理人物的构图。</a:t>
            </a:r>
          </a:p>
        </p:txBody>
      </p:sp>
      <p:sp>
        <p:nvSpPr>
          <p:cNvPr id="7" name="Rectangle 3">
            <a:extLst>
              <a:ext uri="{FF2B5EF4-FFF2-40B4-BE49-F238E27FC236}">
                <a16:creationId xmlns:a16="http://schemas.microsoft.com/office/drawing/2014/main" id="{2B441F5E-3DA6-47A5-A440-781AC8C4A9B6}"/>
              </a:ext>
            </a:extLst>
          </p:cNvPr>
          <p:cNvSpPr>
            <a:spLocks noChangeArrowheads="1"/>
          </p:cNvSpPr>
          <p:nvPr/>
        </p:nvSpPr>
        <p:spPr bwMode="auto">
          <a:xfrm rot="10800000" flipV="1">
            <a:off x="4508001" y="3870602"/>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古墓丽影</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罗阿尔</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乌索格）</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89B85768-0671-4E76-A94B-271843B7DFA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33610" y="1347354"/>
            <a:ext cx="4353406" cy="2448791"/>
          </a:xfrm>
          <a:prstGeom prst="rect">
            <a:avLst/>
          </a:prstGeom>
        </p:spPr>
      </p:pic>
    </p:spTree>
    <p:extLst>
      <p:ext uri="{BB962C8B-B14F-4D97-AF65-F5344CB8AC3E}">
        <p14:creationId xmlns:p14="http://schemas.microsoft.com/office/powerpoint/2010/main" val="82602690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5.1.3 </a:t>
            </a:r>
            <a:r>
              <a:rPr lang="zh-CN" altLang="en-US" sz="1600" kern="100" dirty="0">
                <a:solidFill>
                  <a:schemeClr val="bg1"/>
                </a:solidFill>
                <a:latin typeface="+mn-ea"/>
                <a:cs typeface="Times New Roman" panose="02020603050405020304" pitchFamily="18" charset="0"/>
              </a:rPr>
              <a:t>人物构图</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40995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此外，还要考虑到人物的视线空间，即人脸朝向方向的空间。应该在人物面前留出三分之二的视线空间，使观众充分理解人物的观察方向或者运动的方向，也可以说明画面外另一个角色存在。视线的空间不但影响画面构图的美感，也会影响情绪基调。如果人脸视线朝向离画框很近，这样的画面会产生紧张和不舒服的感觉，同时也可以暗示角色消极的态度，无处可看，无处可去。</a:t>
            </a:r>
          </a:p>
        </p:txBody>
      </p:sp>
      <p:sp>
        <p:nvSpPr>
          <p:cNvPr id="7" name="Rectangle 3">
            <a:extLst>
              <a:ext uri="{FF2B5EF4-FFF2-40B4-BE49-F238E27FC236}">
                <a16:creationId xmlns:a16="http://schemas.microsoft.com/office/drawing/2014/main" id="{2B441F5E-3DA6-47A5-A440-781AC8C4A9B6}"/>
              </a:ext>
            </a:extLst>
          </p:cNvPr>
          <p:cNvSpPr>
            <a:spLocks noChangeArrowheads="1"/>
          </p:cNvSpPr>
          <p:nvPr/>
        </p:nvSpPr>
        <p:spPr bwMode="auto">
          <a:xfrm rot="10800000" flipV="1">
            <a:off x="4464805" y="4757304"/>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荒野猎人</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亚历杭德罗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冈萨雷斯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伊纳里图）</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937F1448-2FA6-4B62-B4B5-4307630228F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24402" y="2571750"/>
            <a:ext cx="3885430" cy="2185554"/>
          </a:xfrm>
          <a:prstGeom prst="rect">
            <a:avLst/>
          </a:prstGeom>
        </p:spPr>
      </p:pic>
      <p:pic>
        <p:nvPicPr>
          <p:cNvPr id="9" name="图片 8">
            <a:extLst>
              <a:ext uri="{FF2B5EF4-FFF2-40B4-BE49-F238E27FC236}">
                <a16:creationId xmlns:a16="http://schemas.microsoft.com/office/drawing/2014/main" id="{C79DC886-1797-4FD3-8D12-194F25A653A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24402" y="386195"/>
            <a:ext cx="3885431" cy="2185555"/>
          </a:xfrm>
          <a:prstGeom prst="rect">
            <a:avLst/>
          </a:prstGeom>
        </p:spPr>
      </p:pic>
    </p:spTree>
    <p:extLst>
      <p:ext uri="{BB962C8B-B14F-4D97-AF65-F5344CB8AC3E}">
        <p14:creationId xmlns:p14="http://schemas.microsoft.com/office/powerpoint/2010/main" val="168615449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5.1.3 </a:t>
            </a:r>
            <a:r>
              <a:rPr lang="zh-CN" altLang="en-US" sz="1600" kern="100" dirty="0">
                <a:solidFill>
                  <a:schemeClr val="bg1"/>
                </a:solidFill>
                <a:latin typeface="+mn-ea"/>
                <a:cs typeface="Times New Roman" panose="02020603050405020304" pitchFamily="18" charset="0"/>
              </a:rPr>
              <a:t>人物构图</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354532"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在安排人物时，还需要注意角色之间交流的时候需要保持视线的水平高度一致，对视的人物视线要能够匹配。</a:t>
            </a:r>
          </a:p>
        </p:txBody>
      </p:sp>
      <p:sp>
        <p:nvSpPr>
          <p:cNvPr id="7" name="Rectangle 3">
            <a:extLst>
              <a:ext uri="{FF2B5EF4-FFF2-40B4-BE49-F238E27FC236}">
                <a16:creationId xmlns:a16="http://schemas.microsoft.com/office/drawing/2014/main" id="{2B441F5E-3DA6-47A5-A440-781AC8C4A9B6}"/>
              </a:ext>
            </a:extLst>
          </p:cNvPr>
          <p:cNvSpPr>
            <a:spLocks noChangeArrowheads="1"/>
          </p:cNvSpPr>
          <p:nvPr/>
        </p:nvSpPr>
        <p:spPr bwMode="auto">
          <a:xfrm rot="10800000" flipV="1">
            <a:off x="4254774" y="4297295"/>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玩具总动员</a:t>
            </a:r>
            <a:r>
              <a:rPr kumimoji="0" lang="en-US" altLang="zh-CN" sz="1000" b="0" i="0" u="none" strike="noStrike" cap="none" normalizeH="0" baseline="0" dirty="0">
                <a:ln>
                  <a:noFill/>
                </a:ln>
                <a:solidFill>
                  <a:schemeClr val="bg1"/>
                </a:solidFill>
                <a:effectLst/>
                <a:latin typeface="+mn-ea"/>
                <a:cs typeface="Arial" panose="020B0604020202020204" pitchFamily="34" charset="0"/>
              </a:rPr>
              <a:t>4》</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2019</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乔什</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库雷）</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8E98194B-E65B-40CA-84FC-D151F203EF4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79820" y="523447"/>
            <a:ext cx="3354532" cy="3773848"/>
          </a:xfrm>
          <a:prstGeom prst="rect">
            <a:avLst/>
          </a:prstGeom>
        </p:spPr>
      </p:pic>
    </p:spTree>
    <p:extLst>
      <p:ext uri="{BB962C8B-B14F-4D97-AF65-F5344CB8AC3E}">
        <p14:creationId xmlns:p14="http://schemas.microsoft.com/office/powerpoint/2010/main" val="294358906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5.1.3 </a:t>
            </a:r>
            <a:r>
              <a:rPr lang="zh-CN" altLang="en-US" sz="1600" kern="100" dirty="0">
                <a:solidFill>
                  <a:schemeClr val="bg1"/>
                </a:solidFill>
                <a:latin typeface="+mn-ea"/>
                <a:cs typeface="Times New Roman" panose="02020603050405020304" pitchFamily="18" charset="0"/>
              </a:rPr>
              <a:t>人物构图</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6385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当画面只有一个角色时，应充分运用各种不同的构图形式，全方位表现主体形象，切忌呆板，无活力。当画面中同时存在几个角色时，可以让人物相互叠加（图</a:t>
            </a:r>
            <a:r>
              <a:rPr lang="en-US" altLang="zh-CN" sz="1400" kern="100" dirty="0">
                <a:solidFill>
                  <a:schemeClr val="bg1"/>
                </a:solidFill>
                <a:effectLst/>
                <a:latin typeface="+mn-ea"/>
                <a:cs typeface="Times New Roman" panose="02020603050405020304" pitchFamily="18" charset="0"/>
              </a:rPr>
              <a:t>5-35</a:t>
            </a:r>
            <a:r>
              <a:rPr lang="zh-CN" altLang="en-US" sz="1400" kern="100" dirty="0">
                <a:solidFill>
                  <a:schemeClr val="bg1"/>
                </a:solidFill>
                <a:effectLst/>
                <a:latin typeface="+mn-ea"/>
                <a:cs typeface="Times New Roman" panose="02020603050405020304" pitchFamily="18" charset="0"/>
              </a:rPr>
              <a:t>）。比如四个人物向前走，如果让他们并排，之间的距离看上去都差不多，这样的构图就很平淡且没有重点。如果把人物穿插着排列，相互叠加，人物之间的距离各不相同，这样的画面的趣味性就会强一些，也能够增加景深（图</a:t>
            </a:r>
            <a:r>
              <a:rPr lang="en-US" altLang="zh-CN" sz="1400" kern="100" dirty="0">
                <a:solidFill>
                  <a:schemeClr val="bg1"/>
                </a:solidFill>
                <a:effectLst/>
                <a:latin typeface="+mn-ea"/>
                <a:cs typeface="Times New Roman" panose="02020603050405020304" pitchFamily="18" charset="0"/>
              </a:rPr>
              <a:t>5-36</a:t>
            </a:r>
            <a:r>
              <a:rPr lang="zh-CN" altLang="en-US" sz="1400" kern="100" dirty="0">
                <a:solidFill>
                  <a:schemeClr val="bg1"/>
                </a:solidFill>
                <a:effectLst/>
                <a:latin typeface="+mn-ea"/>
                <a:cs typeface="Times New Roman" panose="02020603050405020304" pitchFamily="18" charset="0"/>
              </a:rPr>
              <a:t>）。当人物特别多时，角色往往就成了平面构图的点线面元素，角色之间位置的前后左右，疏密变化都要讲究。</a:t>
            </a:r>
          </a:p>
          <a:p>
            <a:pPr indent="266700" algn="just"/>
            <a:r>
              <a:rPr lang="zh-CN" altLang="en-US" sz="1400" kern="100" dirty="0">
                <a:solidFill>
                  <a:schemeClr val="bg1"/>
                </a:solidFill>
                <a:effectLst/>
                <a:latin typeface="+mn-ea"/>
                <a:cs typeface="Times New Roman" panose="02020603050405020304" pitchFamily="18" charset="0"/>
              </a:rPr>
              <a:t>无论是单人构图还是多人构图，无论是近景、中景还是远景，都应当遵循这些原则。</a:t>
            </a:r>
          </a:p>
        </p:txBody>
      </p:sp>
      <p:sp>
        <p:nvSpPr>
          <p:cNvPr id="7" name="Rectangle 3">
            <a:extLst>
              <a:ext uri="{FF2B5EF4-FFF2-40B4-BE49-F238E27FC236}">
                <a16:creationId xmlns:a16="http://schemas.microsoft.com/office/drawing/2014/main" id="{2B441F5E-3DA6-47A5-A440-781AC8C4A9B6}"/>
              </a:ext>
            </a:extLst>
          </p:cNvPr>
          <p:cNvSpPr>
            <a:spLocks noChangeArrowheads="1"/>
          </p:cNvSpPr>
          <p:nvPr/>
        </p:nvSpPr>
        <p:spPr bwMode="auto">
          <a:xfrm rot="10800000" flipV="1">
            <a:off x="4558901" y="480741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霍比特人</a:t>
            </a:r>
            <a:r>
              <a:rPr kumimoji="0" lang="en-US" altLang="zh-CN" sz="1000" b="0" i="0" u="none" strike="noStrike" cap="none" normalizeH="0" baseline="0" dirty="0">
                <a:ln>
                  <a:noFill/>
                </a:ln>
                <a:solidFill>
                  <a:schemeClr val="bg1"/>
                </a:solidFill>
                <a:effectLst/>
                <a:latin typeface="+mn-ea"/>
                <a:cs typeface="Arial" panose="020B0604020202020204" pitchFamily="34" charset="0"/>
              </a:rPr>
              <a:t>3</a:t>
            </a:r>
            <a:r>
              <a:rPr kumimoji="0" lang="zh-CN" altLang="en-US" sz="1000" b="0" i="0" u="none" strike="noStrike" cap="none" normalizeH="0" baseline="0" dirty="0">
                <a:ln>
                  <a:noFill/>
                </a:ln>
                <a:solidFill>
                  <a:schemeClr val="bg1"/>
                </a:solidFill>
                <a:effectLst/>
                <a:latin typeface="+mn-ea"/>
                <a:cs typeface="Arial" panose="020B0604020202020204" pitchFamily="34" charset="0"/>
              </a:rPr>
              <a:t>：五军之战</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2014</a:t>
            </a:r>
            <a:r>
              <a:rPr kumimoji="0" lang="zh-CN" altLang="en-US" sz="1000" b="0" i="0" u="none" strike="noStrike" cap="none" normalizeH="0" baseline="0" dirty="0">
                <a:ln>
                  <a:noFill/>
                </a:ln>
                <a:solidFill>
                  <a:schemeClr val="bg1"/>
                </a:solidFill>
                <a:effectLst/>
                <a:latin typeface="+mn-ea"/>
                <a:cs typeface="Arial" panose="020B0604020202020204" pitchFamily="34" charset="0"/>
              </a:rPr>
              <a:t>彼得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杰克逊）</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089660B7-2253-4C14-B2A9-99A89D6FA6B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72439" y="2795046"/>
            <a:ext cx="3577548" cy="2012371"/>
          </a:xfrm>
          <a:prstGeom prst="rect">
            <a:avLst/>
          </a:prstGeom>
        </p:spPr>
      </p:pic>
      <p:pic>
        <p:nvPicPr>
          <p:cNvPr id="9" name="图片 8">
            <a:extLst>
              <a:ext uri="{FF2B5EF4-FFF2-40B4-BE49-F238E27FC236}">
                <a16:creationId xmlns:a16="http://schemas.microsoft.com/office/drawing/2014/main" id="{EEE359FD-708D-40AB-98C9-AE9801D4CA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987637" y="344633"/>
            <a:ext cx="3562350" cy="2003822"/>
          </a:xfrm>
          <a:prstGeom prst="rect">
            <a:avLst/>
          </a:prstGeom>
        </p:spPr>
      </p:pic>
      <p:sp>
        <p:nvSpPr>
          <p:cNvPr id="12" name="文本框 11">
            <a:extLst>
              <a:ext uri="{FF2B5EF4-FFF2-40B4-BE49-F238E27FC236}">
                <a16:creationId xmlns:a16="http://schemas.microsoft.com/office/drawing/2014/main" id="{4CF8286F-A9A3-41CB-9955-5B398E4CB424}"/>
              </a:ext>
            </a:extLst>
          </p:cNvPr>
          <p:cNvSpPr txBox="1"/>
          <p:nvPr/>
        </p:nvSpPr>
        <p:spPr>
          <a:xfrm>
            <a:off x="5450032" y="2333381"/>
            <a:ext cx="4572000" cy="246221"/>
          </a:xfrm>
          <a:prstGeom prst="rect">
            <a:avLst/>
          </a:prstGeom>
          <a:noFill/>
        </p:spPr>
        <p:txBody>
          <a:bodyPr wrap="square">
            <a:spAutoFit/>
          </a:bodyPr>
          <a:lstStyle/>
          <a:p>
            <a:r>
              <a:rPr lang="en-US" altLang="zh-CN" sz="1000" dirty="0">
                <a:solidFill>
                  <a:schemeClr val="bg1"/>
                </a:solidFill>
                <a:latin typeface="+mn-ea"/>
                <a:cs typeface="Arial" panose="020B0604020202020204" pitchFamily="34" charset="0"/>
              </a:rPr>
              <a:t>《</a:t>
            </a:r>
            <a:r>
              <a:rPr lang="zh-CN" altLang="en-US" sz="1000" dirty="0">
                <a:solidFill>
                  <a:schemeClr val="bg1"/>
                </a:solidFill>
                <a:latin typeface="+mn-ea"/>
                <a:cs typeface="Arial" panose="020B0604020202020204" pitchFamily="34" charset="0"/>
              </a:rPr>
              <a:t>美国队长</a:t>
            </a:r>
            <a:r>
              <a:rPr lang="en-US" altLang="zh-CN" sz="1000" dirty="0">
                <a:solidFill>
                  <a:schemeClr val="bg1"/>
                </a:solidFill>
                <a:latin typeface="+mn-ea"/>
                <a:cs typeface="Arial" panose="020B0604020202020204" pitchFamily="34" charset="0"/>
              </a:rPr>
              <a:t>3》</a:t>
            </a:r>
            <a:r>
              <a:rPr lang="zh-CN" altLang="en-US" sz="1000" dirty="0">
                <a:solidFill>
                  <a:schemeClr val="bg1"/>
                </a:solidFill>
                <a:latin typeface="+mn-ea"/>
                <a:cs typeface="Arial" panose="020B0604020202020204" pitchFamily="34" charset="0"/>
              </a:rPr>
              <a:t>（</a:t>
            </a:r>
            <a:r>
              <a:rPr lang="en-US" altLang="zh-CN" sz="1000" dirty="0">
                <a:solidFill>
                  <a:schemeClr val="bg1"/>
                </a:solidFill>
                <a:latin typeface="+mn-ea"/>
                <a:cs typeface="Arial" panose="020B0604020202020204" pitchFamily="34" charset="0"/>
              </a:rPr>
              <a:t>2016</a:t>
            </a:r>
            <a:r>
              <a:rPr lang="zh-CN" altLang="en-US" sz="1000" dirty="0">
                <a:solidFill>
                  <a:schemeClr val="bg1"/>
                </a:solidFill>
                <a:latin typeface="+mn-ea"/>
                <a:cs typeface="Arial" panose="020B0604020202020204" pitchFamily="34" charset="0"/>
              </a:rPr>
              <a:t>安东尼</a:t>
            </a:r>
            <a:r>
              <a:rPr lang="en-US" altLang="zh-CN" sz="1000" dirty="0">
                <a:solidFill>
                  <a:schemeClr val="bg1"/>
                </a:solidFill>
                <a:latin typeface="+mn-ea"/>
                <a:cs typeface="Arial" panose="020B0604020202020204" pitchFamily="34" charset="0"/>
              </a:rPr>
              <a:t>·</a:t>
            </a:r>
            <a:r>
              <a:rPr lang="zh-CN" altLang="en-US" sz="1000" dirty="0">
                <a:solidFill>
                  <a:schemeClr val="bg1"/>
                </a:solidFill>
                <a:latin typeface="+mn-ea"/>
                <a:cs typeface="Arial" panose="020B0604020202020204" pitchFamily="34" charset="0"/>
              </a:rPr>
              <a:t>罗素  乔</a:t>
            </a:r>
            <a:r>
              <a:rPr lang="en-US" altLang="zh-CN" sz="1000" dirty="0">
                <a:solidFill>
                  <a:schemeClr val="bg1"/>
                </a:solidFill>
                <a:latin typeface="+mn-ea"/>
                <a:cs typeface="Arial" panose="020B0604020202020204" pitchFamily="34" charset="0"/>
              </a:rPr>
              <a:t>·</a:t>
            </a:r>
            <a:r>
              <a:rPr lang="zh-CN" altLang="en-US" sz="1000" dirty="0">
                <a:solidFill>
                  <a:schemeClr val="bg1"/>
                </a:solidFill>
                <a:latin typeface="+mn-ea"/>
                <a:cs typeface="Arial" panose="020B0604020202020204" pitchFamily="34" charset="0"/>
              </a:rPr>
              <a:t>罗素）</a:t>
            </a:r>
            <a:endParaRPr lang="zh-CN" altLang="en-US" dirty="0"/>
          </a:p>
        </p:txBody>
      </p:sp>
    </p:spTree>
    <p:extLst>
      <p:ext uri="{BB962C8B-B14F-4D97-AF65-F5344CB8AC3E}">
        <p14:creationId xmlns:p14="http://schemas.microsoft.com/office/powerpoint/2010/main" val="35266645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12470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运动镜头就是指摄影机的运动，产生的画面以运动的形式表现时间和空间的转换。</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运动镜头突破了传统平面静态艺术的界限，打破了画面的空间和时间的限制，让电影艺术真正区别于平面艺术。它开阔了观众的视野，增强了画面的空间感，更有利于表现角色的连贯动作。运动镜头主要有横向、纵向、垂直三种方式，横向运动为摇镜头和移镜头，纵向运动主要是推镜头和拉镜头，以及跟镜头，垂直运动主要是升降镜头。</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Tree>
    <p:extLst>
      <p:ext uri="{BB962C8B-B14F-4D97-AF65-F5344CB8AC3E}">
        <p14:creationId xmlns:p14="http://schemas.microsoft.com/office/powerpoint/2010/main" val="30333979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5.2.1 </a:t>
            </a:r>
            <a:r>
              <a:rPr lang="zh-CN" altLang="en-US" sz="1600" kern="100" dirty="0">
                <a:solidFill>
                  <a:schemeClr val="bg1"/>
                </a:solidFill>
                <a:latin typeface="+mn-ea"/>
                <a:cs typeface="Times New Roman" panose="02020603050405020304" pitchFamily="18" charset="0"/>
              </a:rPr>
              <a:t>摇镜头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09295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摇镜头，又称“摇射”、“摇拍”，指的是当摄像机机位不动，借助于三角架上的活动底盘或拍摄者自身做支点，变动摄像机光学镜头轴线的拍摄方法，即只有机身做上下、左右、旋转等运动的拍摄方式。摇镜头的方向可以与动体的方向相同，也可以相背，画面呈现出动态的构图。</a:t>
            </a:r>
          </a:p>
        </p:txBody>
      </p:sp>
      <p:pic>
        <p:nvPicPr>
          <p:cNvPr id="3" name="图片 2">
            <a:extLst>
              <a:ext uri="{FF2B5EF4-FFF2-40B4-BE49-F238E27FC236}">
                <a16:creationId xmlns:a16="http://schemas.microsoft.com/office/drawing/2014/main" id="{23CA9A20-7FDD-4328-9557-4E5CA26EE85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07413" y="2293668"/>
            <a:ext cx="3173380" cy="2243679"/>
          </a:xfrm>
          <a:prstGeom prst="rect">
            <a:avLst/>
          </a:prstGeom>
        </p:spPr>
      </p:pic>
      <p:pic>
        <p:nvPicPr>
          <p:cNvPr id="7" name="图片 6">
            <a:extLst>
              <a:ext uri="{FF2B5EF4-FFF2-40B4-BE49-F238E27FC236}">
                <a16:creationId xmlns:a16="http://schemas.microsoft.com/office/drawing/2014/main" id="{FAC1307F-E2BC-41AC-8A1E-73021A3E9A2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74835" y="2299885"/>
            <a:ext cx="3313861" cy="2237461"/>
          </a:xfrm>
          <a:prstGeom prst="rect">
            <a:avLst/>
          </a:prstGeom>
        </p:spPr>
      </p:pic>
      <p:sp>
        <p:nvSpPr>
          <p:cNvPr id="9" name="Rectangle 3">
            <a:extLst>
              <a:ext uri="{FF2B5EF4-FFF2-40B4-BE49-F238E27FC236}">
                <a16:creationId xmlns:a16="http://schemas.microsoft.com/office/drawing/2014/main" id="{8BA71A9D-A6D7-4676-9445-F1288B9A5A71}"/>
              </a:ext>
            </a:extLst>
          </p:cNvPr>
          <p:cNvSpPr>
            <a:spLocks noChangeArrowheads="1"/>
          </p:cNvSpPr>
          <p:nvPr/>
        </p:nvSpPr>
        <p:spPr bwMode="auto">
          <a:xfrm rot="10800000" flipV="1">
            <a:off x="529453" y="4591461"/>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摇镜头</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5D8D9AD8-F6EB-44EB-8A3E-8BEAD607965F}"/>
              </a:ext>
            </a:extLst>
          </p:cNvPr>
          <p:cNvSpPr>
            <a:spLocks noChangeArrowheads="1"/>
          </p:cNvSpPr>
          <p:nvPr/>
        </p:nvSpPr>
        <p:spPr bwMode="auto">
          <a:xfrm rot="10800000" flipV="1">
            <a:off x="4191791" y="4591460"/>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摇镜头的分镜表现</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6970673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5.2.1 </a:t>
            </a:r>
            <a:r>
              <a:rPr lang="zh-CN" altLang="en-US" sz="1600" kern="100" dirty="0">
                <a:solidFill>
                  <a:schemeClr val="bg1"/>
                </a:solidFill>
                <a:latin typeface="+mn-ea"/>
                <a:cs typeface="Times New Roman" panose="02020603050405020304" pitchFamily="18" charset="0"/>
              </a:rPr>
              <a:t>摇镜头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2575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当不能在单个静止画面中包含所有想要拍摄的景物时，比如在拍摄开阔的视野，群山、草原、沙漠、海洋等宽广深远的景物时，摇摄就会发挥其独特的表现力。当拍摄运动的物体，比如一群孩子在海滩边奔跑的画面，从镜头画面的一边跑向另一边，即将出画，这时就需要摄影师利用摄像机的水平摇动一直跟住孩子们的影像，来表现孩子们活泼欢快的形象。摇镜头也用于表现两个物体之间的内在联系，如果将两个物体或事物分别安排在摇镜头的起幅和落幅中，通过镜头摇动将这两点连接起来，这两个物体或事物的关系就会被镜头运动造成的连接提示或暗示出来。</a:t>
            </a:r>
          </a:p>
        </p:txBody>
      </p:sp>
      <p:sp>
        <p:nvSpPr>
          <p:cNvPr id="9" name="Rectangle 3">
            <a:extLst>
              <a:ext uri="{FF2B5EF4-FFF2-40B4-BE49-F238E27FC236}">
                <a16:creationId xmlns:a16="http://schemas.microsoft.com/office/drawing/2014/main" id="{8BA71A9D-A6D7-4676-9445-F1288B9A5A71}"/>
              </a:ext>
            </a:extLst>
          </p:cNvPr>
          <p:cNvSpPr>
            <a:spLocks noChangeArrowheads="1"/>
          </p:cNvSpPr>
          <p:nvPr/>
        </p:nvSpPr>
        <p:spPr bwMode="auto">
          <a:xfrm rot="10800000" flipV="1">
            <a:off x="4445700" y="1826806"/>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幽灵公主</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1997</a:t>
            </a:r>
            <a:r>
              <a:rPr kumimoji="0" lang="zh-CN" altLang="en-US" sz="1000" b="0" i="0" u="none" strike="noStrike" cap="none" normalizeH="0" baseline="0" dirty="0">
                <a:ln>
                  <a:noFill/>
                </a:ln>
                <a:solidFill>
                  <a:schemeClr val="bg1"/>
                </a:solidFill>
                <a:effectLst/>
                <a:latin typeface="+mn-ea"/>
                <a:cs typeface="Arial" panose="020B0604020202020204" pitchFamily="34" charset="0"/>
              </a:rPr>
              <a:t>宫崎骏）中的摇镜头</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5D8D9AD8-F6EB-44EB-8A3E-8BEAD607965F}"/>
              </a:ext>
            </a:extLst>
          </p:cNvPr>
          <p:cNvSpPr>
            <a:spLocks noChangeArrowheads="1"/>
          </p:cNvSpPr>
          <p:nvPr/>
        </p:nvSpPr>
        <p:spPr bwMode="auto">
          <a:xfrm rot="10800000" flipV="1">
            <a:off x="4360632" y="477647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疯狂约会美丽都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2003</a:t>
            </a:r>
            <a:r>
              <a:rPr kumimoji="0" lang="zh-CN" altLang="en-US" sz="1000" b="0" i="0" u="none" strike="noStrike" cap="none" normalizeH="0" baseline="0" dirty="0">
                <a:ln>
                  <a:noFill/>
                </a:ln>
                <a:solidFill>
                  <a:schemeClr val="bg1"/>
                </a:solidFill>
                <a:effectLst/>
                <a:latin typeface="+mn-ea"/>
                <a:cs typeface="Arial" panose="020B0604020202020204" pitchFamily="34" charset="0"/>
              </a:rPr>
              <a:t>希尔万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肖默）</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C79C589B-AF3C-4446-AA6B-040CACD8A98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9978" y="2119372"/>
            <a:ext cx="1945932" cy="2657107"/>
          </a:xfrm>
          <a:prstGeom prst="rect">
            <a:avLst/>
          </a:prstGeom>
        </p:spPr>
      </p:pic>
      <p:pic>
        <p:nvPicPr>
          <p:cNvPr id="12" name="图片 11">
            <a:extLst>
              <a:ext uri="{FF2B5EF4-FFF2-40B4-BE49-F238E27FC236}">
                <a16:creationId xmlns:a16="http://schemas.microsoft.com/office/drawing/2014/main" id="{511C9775-08F7-4A57-A535-966B19AD7E3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76802" y="233234"/>
            <a:ext cx="3542421" cy="1593572"/>
          </a:xfrm>
          <a:prstGeom prst="rect">
            <a:avLst/>
          </a:prstGeom>
        </p:spPr>
      </p:pic>
    </p:spTree>
    <p:extLst>
      <p:ext uri="{BB962C8B-B14F-4D97-AF65-F5344CB8AC3E}">
        <p14:creationId xmlns:p14="http://schemas.microsoft.com/office/powerpoint/2010/main" val="5242493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5.2.1 </a:t>
            </a:r>
            <a:r>
              <a:rPr lang="zh-CN" altLang="en-US" sz="1600" kern="100" dirty="0">
                <a:solidFill>
                  <a:schemeClr val="bg1"/>
                </a:solidFill>
                <a:latin typeface="+mn-ea"/>
                <a:cs typeface="Times New Roman" panose="02020603050405020304" pitchFamily="18" charset="0"/>
              </a:rPr>
              <a:t>摇镜头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09295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摇镜头时，镜头的运动使得画面框架始终处于运动之中，画面内的物体不论是处于运动状态还是静止状态，都会呈现出位置不断移动的态势，使观众产生一种身临其境之感。摇镜头表现的画面空间是完整而连贯的，不停地运动，每时每刻都在改变观众的视点，在一个镜头中构成一种多景别、多构图的造型效果。</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摇镜头的开始和最后结束是两个静止的画面，摇镜头可以逐一展示、逐渐扩展景物，达到介绍环境情况及环境规模的艺术效果，表现某种特殊的气氛或宣泄角色的情感，可以用来揭示动态中人物的精神面貌和内心世界</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烘托情绪和气氛。</a:t>
            </a:r>
          </a:p>
        </p:txBody>
      </p:sp>
    </p:spTree>
    <p:extLst>
      <p:ext uri="{BB962C8B-B14F-4D97-AF65-F5344CB8AC3E}">
        <p14:creationId xmlns:p14="http://schemas.microsoft.com/office/powerpoint/2010/main" val="2744272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5.2.2 </a:t>
            </a:r>
            <a:r>
              <a:rPr lang="zh-CN" altLang="en-US" sz="1600" kern="100" dirty="0">
                <a:solidFill>
                  <a:schemeClr val="bg1"/>
                </a:solidFill>
                <a:latin typeface="+mn-ea"/>
                <a:cs typeface="Times New Roman" panose="02020603050405020304" pitchFamily="18" charset="0"/>
              </a:rPr>
              <a:t>移镜头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09295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移镜头指的是拍摄时机位发生变化，边移边拍摄的方法称为移镜头。通常把摄影机安装在移动轨上或者配上滑轮进行滑动拍摄，由此形成一种富有流动感的拍摄方式。它的语言意义与摇镜头十分相似，只不过比它的视觉效果更为强烈，移镜头模拟的是在行进当中观察事物的情景状态，所以会呈现出丰富的细节；而摇镜头模拟的是在一个固定的位置四处观望，所以呈现出的是对整体空间的打量。</a:t>
            </a:r>
          </a:p>
        </p:txBody>
      </p:sp>
      <p:pic>
        <p:nvPicPr>
          <p:cNvPr id="3" name="图片 2">
            <a:extLst>
              <a:ext uri="{FF2B5EF4-FFF2-40B4-BE49-F238E27FC236}">
                <a16:creationId xmlns:a16="http://schemas.microsoft.com/office/drawing/2014/main" id="{C20FD0C2-41E3-4882-B5DE-175957DC5F8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00992" y="2454998"/>
            <a:ext cx="3522133" cy="2146300"/>
          </a:xfrm>
          <a:prstGeom prst="rect">
            <a:avLst/>
          </a:prstGeom>
        </p:spPr>
      </p:pic>
      <p:pic>
        <p:nvPicPr>
          <p:cNvPr id="7" name="图片 6">
            <a:extLst>
              <a:ext uri="{FF2B5EF4-FFF2-40B4-BE49-F238E27FC236}">
                <a16:creationId xmlns:a16="http://schemas.microsoft.com/office/drawing/2014/main" id="{E5EB020F-A8C5-4562-B9C7-7A48A236135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0104" y="2461985"/>
            <a:ext cx="3177088" cy="2146299"/>
          </a:xfrm>
          <a:prstGeom prst="rect">
            <a:avLst/>
          </a:prstGeom>
        </p:spPr>
      </p:pic>
      <p:sp>
        <p:nvSpPr>
          <p:cNvPr id="9" name="Rectangle 3">
            <a:extLst>
              <a:ext uri="{FF2B5EF4-FFF2-40B4-BE49-F238E27FC236}">
                <a16:creationId xmlns:a16="http://schemas.microsoft.com/office/drawing/2014/main" id="{E6C992A8-0CE5-4B47-BE60-2B0B8B5A32EE}"/>
              </a:ext>
            </a:extLst>
          </p:cNvPr>
          <p:cNvSpPr>
            <a:spLocks noChangeArrowheads="1"/>
          </p:cNvSpPr>
          <p:nvPr/>
        </p:nvSpPr>
        <p:spPr bwMode="auto">
          <a:xfrm rot="10800000" flipV="1">
            <a:off x="1009650" y="4667661"/>
            <a:ext cx="3834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移镜头</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942D7ADD-8B26-449C-95E6-A5BA7E29F8D9}"/>
              </a:ext>
            </a:extLst>
          </p:cNvPr>
          <p:cNvSpPr>
            <a:spLocks noChangeArrowheads="1"/>
          </p:cNvSpPr>
          <p:nvPr/>
        </p:nvSpPr>
        <p:spPr bwMode="auto">
          <a:xfrm rot="10800000" flipV="1">
            <a:off x="4451426" y="4667661"/>
            <a:ext cx="3834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移镜头拍摄</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73006371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5.2.2 </a:t>
            </a:r>
            <a:r>
              <a:rPr lang="zh-CN" altLang="en-US" sz="1600" kern="100" dirty="0">
                <a:solidFill>
                  <a:schemeClr val="bg1"/>
                </a:solidFill>
                <a:latin typeface="+mn-ea"/>
                <a:cs typeface="Times New Roman" panose="02020603050405020304" pitchFamily="18" charset="0"/>
              </a:rPr>
              <a:t>移镜头</a:t>
            </a:r>
          </a:p>
        </p:txBody>
      </p:sp>
      <p:sp>
        <p:nvSpPr>
          <p:cNvPr id="9" name="Rectangle 3">
            <a:extLst>
              <a:ext uri="{FF2B5EF4-FFF2-40B4-BE49-F238E27FC236}">
                <a16:creationId xmlns:a16="http://schemas.microsoft.com/office/drawing/2014/main" id="{E6C992A8-0CE5-4B47-BE60-2B0B8B5A32EE}"/>
              </a:ext>
            </a:extLst>
          </p:cNvPr>
          <p:cNvSpPr>
            <a:spLocks noChangeArrowheads="1"/>
          </p:cNvSpPr>
          <p:nvPr/>
        </p:nvSpPr>
        <p:spPr bwMode="auto">
          <a:xfrm rot="10800000" flipV="1">
            <a:off x="2654778" y="4595063"/>
            <a:ext cx="3834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大话成语</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横移镜头设计</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2C8547B2-2283-46FF-AC36-821873E306CC}"/>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88695" y="1332072"/>
            <a:ext cx="4925460" cy="3234849"/>
          </a:xfrm>
          <a:prstGeom prst="rect">
            <a:avLst/>
          </a:prstGeom>
        </p:spPr>
      </p:pic>
    </p:spTree>
    <p:extLst>
      <p:ext uri="{BB962C8B-B14F-4D97-AF65-F5344CB8AC3E}">
        <p14:creationId xmlns:p14="http://schemas.microsoft.com/office/powerpoint/2010/main" val="301034079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12470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构图是指电影电视画面布局和结构的艺术。电影和电视为表现一定的主题内容和美感效果，从被摄对象的形状、线条、明暗、色彩、质感和立体感等造型因素在画面中占有的位置、空间和多变的组合关系中寻找并构成具有较完美的视觉形象。</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电影画面艺术中，一个镜头的布局和构成，就是把要表现的对象，根据主题和内容的要求，有意识地把对象安排在画幅之内，把创作者的意图表达出来。具体包括画面给人总的视觉感受，主体与陪体、环境的处理，被摄对象之间相互关系的处理，空间关系处理，影像的虚实控制以及光线、影调、色调的配置，气氛的渲染等。</a:t>
            </a:r>
            <a:endParaRPr lang="zh-CN" altLang="zh-CN" sz="1400" kern="100" dirty="0">
              <a:solidFill>
                <a:schemeClr val="bg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Tree>
    <p:extLst>
      <p:ext uri="{BB962C8B-B14F-4D97-AF65-F5344CB8AC3E}">
        <p14:creationId xmlns:p14="http://schemas.microsoft.com/office/powerpoint/2010/main" val="151086494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5.2.2 </a:t>
            </a:r>
            <a:r>
              <a:rPr lang="zh-CN" altLang="en-US" sz="1600" kern="100" dirty="0">
                <a:solidFill>
                  <a:schemeClr val="bg1"/>
                </a:solidFill>
                <a:latin typeface="+mn-ea"/>
                <a:cs typeface="Times New Roman" panose="02020603050405020304" pitchFamily="18" charset="0"/>
              </a:rPr>
              <a:t>移镜头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1178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移镜头中，摄影机与被摄对象的空间距离和角度都不产生变化，所以画面中的景物或角色会呈现出同样的透视效果，在摇镜头中，摄影机的摇动，因此与被摄对象的距离和角度都会发生变化，画面呈现出强烈的透视变化，中心也会随移动路线而变化。</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移动镜头主要用于展现场景、引出叙事、辅助转换场景、辅助转换视角、辅助角色位移等，以此来表现镜头的调度。移镜头拍摄的画面中不断变化的背景使镜头表现出一种流动感，使观众产生一种置身于其中的感觉，增强了艺术感染力。</a:t>
            </a:r>
          </a:p>
        </p:txBody>
      </p:sp>
      <p:sp>
        <p:nvSpPr>
          <p:cNvPr id="10" name="Rectangle 3">
            <a:extLst>
              <a:ext uri="{FF2B5EF4-FFF2-40B4-BE49-F238E27FC236}">
                <a16:creationId xmlns:a16="http://schemas.microsoft.com/office/drawing/2014/main" id="{942D7ADD-8B26-449C-95E6-A5BA7E29F8D9}"/>
              </a:ext>
            </a:extLst>
          </p:cNvPr>
          <p:cNvSpPr>
            <a:spLocks noChangeArrowheads="1"/>
          </p:cNvSpPr>
          <p:nvPr/>
        </p:nvSpPr>
        <p:spPr bwMode="auto">
          <a:xfrm rot="10800000" flipV="1">
            <a:off x="4451424" y="4580066"/>
            <a:ext cx="3834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黑豹</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瑞恩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库格勒）中的移镜头</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E05A756F-55F5-4C52-BDC6-F9735D54FE8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70143" y="463550"/>
            <a:ext cx="2397007" cy="4044950"/>
          </a:xfrm>
          <a:prstGeom prst="rect">
            <a:avLst/>
          </a:prstGeom>
        </p:spPr>
      </p:pic>
    </p:spTree>
    <p:extLst>
      <p:ext uri="{BB962C8B-B14F-4D97-AF65-F5344CB8AC3E}">
        <p14:creationId xmlns:p14="http://schemas.microsoft.com/office/powerpoint/2010/main" val="19285597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5.2.3 </a:t>
            </a:r>
            <a:r>
              <a:rPr lang="zh-CN" altLang="en-US" sz="1600" kern="100" dirty="0">
                <a:solidFill>
                  <a:schemeClr val="bg1"/>
                </a:solidFill>
                <a:latin typeface="+mn-ea"/>
                <a:cs typeface="Times New Roman" panose="02020603050405020304" pitchFamily="18" charset="0"/>
              </a:rPr>
              <a:t>推镜头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433070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推镜头是摄影机向被摄主体方向推进，或者变动镜头焦距使画面框架由远而近向被摄主体不断接近的拍摄方法。推镜头有一种走近对象看到更具体的东西的感觉，观众就可以在同一个镜头内了解到整体与局部的关系，主体物与后景、环境的关系，引导观众看清某一个局部的具体形象和动作。</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推镜头可以突出主体人物，突出重点形象。推镜头在将画面推向被摄主体的同时，取景范围由大到小，随着次要部分不断移出画外，所要表现的主体部分逐渐“放大”并充满画面，因而具有突出主体人物、突出重点形象的作用。</a:t>
            </a:r>
          </a:p>
        </p:txBody>
      </p:sp>
      <p:pic>
        <p:nvPicPr>
          <p:cNvPr id="3" name="图片 2">
            <a:extLst>
              <a:ext uri="{FF2B5EF4-FFF2-40B4-BE49-F238E27FC236}">
                <a16:creationId xmlns:a16="http://schemas.microsoft.com/office/drawing/2014/main" id="{D461A37A-A655-4791-A446-41DFB351243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40350" y="1358393"/>
            <a:ext cx="3502123" cy="2134107"/>
          </a:xfrm>
          <a:prstGeom prst="rect">
            <a:avLst/>
          </a:prstGeom>
        </p:spPr>
      </p:pic>
      <p:sp>
        <p:nvSpPr>
          <p:cNvPr id="7" name="Rectangle 3">
            <a:extLst>
              <a:ext uri="{FF2B5EF4-FFF2-40B4-BE49-F238E27FC236}">
                <a16:creationId xmlns:a16="http://schemas.microsoft.com/office/drawing/2014/main" id="{5A9FFB34-4F79-478D-AF89-16D1B5174B47}"/>
              </a:ext>
            </a:extLst>
          </p:cNvPr>
          <p:cNvSpPr>
            <a:spLocks noChangeArrowheads="1"/>
          </p:cNvSpPr>
          <p:nvPr/>
        </p:nvSpPr>
        <p:spPr bwMode="auto">
          <a:xfrm rot="10800000" flipV="1">
            <a:off x="5174189" y="3527853"/>
            <a:ext cx="3834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推镜头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38408776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5.2.3 </a:t>
            </a:r>
            <a:r>
              <a:rPr lang="zh-CN" altLang="en-US" sz="1600" kern="100" dirty="0">
                <a:solidFill>
                  <a:schemeClr val="bg1"/>
                </a:solidFill>
                <a:latin typeface="+mn-ea"/>
                <a:cs typeface="Times New Roman" panose="02020603050405020304" pitchFamily="18" charset="0"/>
              </a:rPr>
              <a:t>推镜头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91795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推镜头突出细节，突出重要的情节因素。推镜头能够从一个较大的画面范围和视域空间起动，逐渐向前接近这一画面和空间中的某个细节形象，这一细节形象的视觉信号由弱到强，并通过这种运动所带来的变化引导了观众对这一细节的注意。</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推镜头可以在一个镜头中介绍整体与局部、客观环境与主体人物的关系。我们经常可以在屏幕上看到一些推镜头从远景或全景景别起幅，首先展现在观众面前的形象是人、物所处的环境。随着镜头向前推进，环境空间逐步出画，人物形象越来越大，并成为画面中的主体形象。由于这种推镜头从环境出发，通过镜头运动进一步“深入”到该环境中的人物，在一个镜头中，就能够既介绍了环境又表现了特定环境中的人物。</a:t>
            </a:r>
          </a:p>
        </p:txBody>
      </p:sp>
      <p:sp>
        <p:nvSpPr>
          <p:cNvPr id="7" name="Rectangle 3">
            <a:extLst>
              <a:ext uri="{FF2B5EF4-FFF2-40B4-BE49-F238E27FC236}">
                <a16:creationId xmlns:a16="http://schemas.microsoft.com/office/drawing/2014/main" id="{5A9FFB34-4F79-478D-AF89-16D1B5174B47}"/>
              </a:ext>
            </a:extLst>
          </p:cNvPr>
          <p:cNvSpPr>
            <a:spLocks noChangeArrowheads="1"/>
          </p:cNvSpPr>
          <p:nvPr/>
        </p:nvSpPr>
        <p:spPr bwMode="auto">
          <a:xfrm rot="10800000" flipV="1">
            <a:off x="5028139" y="4600575"/>
            <a:ext cx="3834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时弦体</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（编者绘）推镜头表现</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0B61926F-B37C-41CB-BE76-8C201F878C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23301" y="860425"/>
            <a:ext cx="2644120" cy="3740150"/>
          </a:xfrm>
          <a:prstGeom prst="rect">
            <a:avLst/>
          </a:prstGeom>
        </p:spPr>
      </p:pic>
    </p:spTree>
    <p:extLst>
      <p:ext uri="{BB962C8B-B14F-4D97-AF65-F5344CB8AC3E}">
        <p14:creationId xmlns:p14="http://schemas.microsoft.com/office/powerpoint/2010/main" val="178454862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5.2.3 </a:t>
            </a:r>
            <a:r>
              <a:rPr lang="zh-CN" altLang="en-US" sz="1600" kern="100" dirty="0">
                <a:solidFill>
                  <a:schemeClr val="bg1"/>
                </a:solidFill>
                <a:latin typeface="+mn-ea"/>
                <a:cs typeface="Times New Roman" panose="02020603050405020304" pitchFamily="18" charset="0"/>
              </a:rPr>
              <a:t>推镜头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267970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推镜头推进速度的快慢可以影响和调整画面节奏，从而产生外化的情绪力量。推镜头使画面框架处于运动之中，直接形成了画面外部的运动节奏。如果推进的速度缓慢而平稳，能够表现出安宁、幽静、平和、神秘等氛围。如果推进的速度急剧而短促，则常显示出一种紧张和不安的气氛，或是激动、气愤等情绪。特别是急推，被摄主体急剧变大，画面从稳定状态急剧变动继而突然停止，爆发力大，画面的视觉冲击力极强，有震惊和醒目的效果，具有一种揭示的力量。</a:t>
            </a:r>
          </a:p>
        </p:txBody>
      </p:sp>
      <p:sp>
        <p:nvSpPr>
          <p:cNvPr id="7" name="Rectangle 3">
            <a:extLst>
              <a:ext uri="{FF2B5EF4-FFF2-40B4-BE49-F238E27FC236}">
                <a16:creationId xmlns:a16="http://schemas.microsoft.com/office/drawing/2014/main" id="{5A9FFB34-4F79-478D-AF89-16D1B5174B47}"/>
              </a:ext>
            </a:extLst>
          </p:cNvPr>
          <p:cNvSpPr>
            <a:spLocks noChangeArrowheads="1"/>
          </p:cNvSpPr>
          <p:nvPr/>
        </p:nvSpPr>
        <p:spPr bwMode="auto">
          <a:xfrm rot="10800000" flipV="1">
            <a:off x="4218809" y="4451004"/>
            <a:ext cx="179811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蝙蝠侠大战超人：正义黎明</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扎克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施奈德）中的推镜头</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73370550-5EF2-4B84-8927-AC7D0A3C39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81750" y="793750"/>
            <a:ext cx="2171230" cy="3663950"/>
          </a:xfrm>
          <a:prstGeom prst="rect">
            <a:avLst/>
          </a:prstGeom>
        </p:spPr>
      </p:pic>
      <p:pic>
        <p:nvPicPr>
          <p:cNvPr id="9" name="图片 8">
            <a:extLst>
              <a:ext uri="{FF2B5EF4-FFF2-40B4-BE49-F238E27FC236}">
                <a16:creationId xmlns:a16="http://schemas.microsoft.com/office/drawing/2014/main" id="{570745CD-70C6-4661-AA8C-C116708482B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32250" y="793750"/>
            <a:ext cx="2171230" cy="3663950"/>
          </a:xfrm>
          <a:prstGeom prst="rect">
            <a:avLst/>
          </a:prstGeom>
        </p:spPr>
      </p:pic>
      <p:sp>
        <p:nvSpPr>
          <p:cNvPr id="12" name="Rectangle 3">
            <a:extLst>
              <a:ext uri="{FF2B5EF4-FFF2-40B4-BE49-F238E27FC236}">
                <a16:creationId xmlns:a16="http://schemas.microsoft.com/office/drawing/2014/main" id="{C4E49BC7-50A1-489A-A9F6-A22DCA230772}"/>
              </a:ext>
            </a:extLst>
          </p:cNvPr>
          <p:cNvSpPr>
            <a:spLocks noChangeArrowheads="1"/>
          </p:cNvSpPr>
          <p:nvPr/>
        </p:nvSpPr>
        <p:spPr bwMode="auto">
          <a:xfrm rot="10800000" flipV="1">
            <a:off x="6568309" y="4457700"/>
            <a:ext cx="179811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神奇女侠</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2017</a:t>
            </a:r>
            <a:r>
              <a:rPr kumimoji="0" lang="zh-CN" altLang="en-US" sz="1000" b="0" i="0" u="none" strike="noStrike" cap="none" normalizeH="0" baseline="0" dirty="0">
                <a:ln>
                  <a:noFill/>
                </a:ln>
                <a:solidFill>
                  <a:schemeClr val="bg1"/>
                </a:solidFill>
                <a:effectLst/>
                <a:latin typeface="+mn-ea"/>
                <a:cs typeface="Arial" panose="020B0604020202020204" pitchFamily="34" charset="0"/>
              </a:rPr>
              <a:t>派蒂</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杰金斯）中的推镜头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24105664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5.2.3 </a:t>
            </a:r>
            <a:r>
              <a:rPr lang="zh-CN" altLang="en-US" sz="1600" kern="100" dirty="0">
                <a:solidFill>
                  <a:schemeClr val="bg1"/>
                </a:solidFill>
                <a:latin typeface="+mn-ea"/>
                <a:cs typeface="Times New Roman" panose="02020603050405020304" pitchFamily="18" charset="0"/>
              </a:rPr>
              <a:t>推镜头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092950"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推镜头可以通过突出一个重要的戏剧元素来表达特定的主题和含义。在电影故事片和电视剧中，推镜头将画面从纷乱的场景引到具体的人物，或从人物引到其细小的表情动作等，通过画面语言的独特造型形式，突出地刻画那些引发情节和事件、烘托情绪和气氛的重要的戏剧元素，从而形成影视所特有的场面调度和画面语言。</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推镜头可以表现进入了人的内心世界，或者是进入了一个观众所未知的神秘世界。一个镜头从远处推到人物的面前，从远景到中景再到近景，是看清人物的过程，更是走进人物内心，看到人物内心深处的过程，可以使观众与人物互动，更加了解人物的想法。</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最后，推镜头应有其明确的表现意义，在起幅、推进、落幅三个部分中，落幅画面是造 型表现上的重点。推镜头的起幅和落幅都是静态结构，因而画面构图要规范、严谨、完整。 推镜头在推进的过程中，画面构图应始终注意保持主体在画面结构中心的位置，推镜头的推进速度要与画面内的情绪和节奏相一致。</a:t>
            </a:r>
          </a:p>
        </p:txBody>
      </p:sp>
    </p:spTree>
    <p:extLst>
      <p:ext uri="{BB962C8B-B14F-4D97-AF65-F5344CB8AC3E}">
        <p14:creationId xmlns:p14="http://schemas.microsoft.com/office/powerpoint/2010/main" val="37870533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5.2.4 </a:t>
            </a:r>
            <a:r>
              <a:rPr lang="zh-CN" altLang="en-US" sz="1600" kern="100" dirty="0">
                <a:solidFill>
                  <a:schemeClr val="bg1"/>
                </a:solidFill>
                <a:latin typeface="+mn-ea"/>
                <a:cs typeface="Times New Roman" panose="02020603050405020304" pitchFamily="18" charset="0"/>
              </a:rPr>
              <a:t>拉镜头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198120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拉镜头和推镜头正好相反，就是说摄影机沿光轴方向向后移动拍摄，或者变动镜头焦距使画面框架由近向远使被摄主体不断远离的拍摄方法。拉镜头使画面产生从局部逐渐变为更大范围的整体，观众的视点有向后移动感觉，观众就逐渐扩展视野范围，并在同一个镜头内，逐渐了解到局部与整体的关系。</a:t>
            </a:r>
          </a:p>
        </p:txBody>
      </p:sp>
      <p:pic>
        <p:nvPicPr>
          <p:cNvPr id="3" name="图片 2">
            <a:extLst>
              <a:ext uri="{FF2B5EF4-FFF2-40B4-BE49-F238E27FC236}">
                <a16:creationId xmlns:a16="http://schemas.microsoft.com/office/drawing/2014/main" id="{EBF92163-33DA-4C8D-833C-C336C7A850E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86953" y="971550"/>
            <a:ext cx="3240758" cy="3752850"/>
          </a:xfrm>
          <a:prstGeom prst="rect">
            <a:avLst/>
          </a:prstGeom>
        </p:spPr>
      </p:pic>
      <p:pic>
        <p:nvPicPr>
          <p:cNvPr id="7" name="图片 6">
            <a:extLst>
              <a:ext uri="{FF2B5EF4-FFF2-40B4-BE49-F238E27FC236}">
                <a16:creationId xmlns:a16="http://schemas.microsoft.com/office/drawing/2014/main" id="{2F70A9F0-4CF4-4A48-8F3C-A20F970B165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96153" y="971550"/>
            <a:ext cx="2532184" cy="1543050"/>
          </a:xfrm>
          <a:prstGeom prst="rect">
            <a:avLst/>
          </a:prstGeom>
        </p:spPr>
      </p:pic>
      <p:sp>
        <p:nvSpPr>
          <p:cNvPr id="9" name="Rectangle 3">
            <a:extLst>
              <a:ext uri="{FF2B5EF4-FFF2-40B4-BE49-F238E27FC236}">
                <a16:creationId xmlns:a16="http://schemas.microsoft.com/office/drawing/2014/main" id="{D4DA4D27-E972-496F-9AB9-80F339ED4B7F}"/>
              </a:ext>
            </a:extLst>
          </p:cNvPr>
          <p:cNvSpPr>
            <a:spLocks noChangeArrowheads="1"/>
          </p:cNvSpPr>
          <p:nvPr/>
        </p:nvSpPr>
        <p:spPr bwMode="auto">
          <a:xfrm rot="10800000" flipV="1">
            <a:off x="2421680" y="2505790"/>
            <a:ext cx="3834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拉镜头</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2A2E4EF4-FF93-4418-BA17-38312B141EF2}"/>
              </a:ext>
            </a:extLst>
          </p:cNvPr>
          <p:cNvSpPr>
            <a:spLocks noChangeArrowheads="1"/>
          </p:cNvSpPr>
          <p:nvPr/>
        </p:nvSpPr>
        <p:spPr bwMode="auto">
          <a:xfrm rot="10800000" flipV="1">
            <a:off x="5390110" y="4719996"/>
            <a:ext cx="383444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大话成语</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拉镜头设计</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54756862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5.2.4 </a:t>
            </a:r>
            <a:r>
              <a:rPr lang="zh-CN" altLang="en-US" sz="1600" kern="100" dirty="0">
                <a:solidFill>
                  <a:schemeClr val="bg1"/>
                </a:solidFill>
                <a:latin typeface="+mn-ea"/>
                <a:cs typeface="Times New Roman" panose="02020603050405020304" pitchFamily="18" charset="0"/>
              </a:rPr>
              <a:t>拉镜头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92430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拉镜头的画面具有两个特点，一个是拉镜头形成视觉后移效果，另一个是拉镜头可以使被摄主体由大变小，周围环境范围变大。</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拉镜头画面的取景范围和表现空间是从小到大不断扩展的，使得画面构图形成多结构变化，有利于表现主体和主体与所处环境的关系。</a:t>
            </a:r>
          </a:p>
        </p:txBody>
      </p:sp>
      <p:sp>
        <p:nvSpPr>
          <p:cNvPr id="10" name="Rectangle 3">
            <a:extLst>
              <a:ext uri="{FF2B5EF4-FFF2-40B4-BE49-F238E27FC236}">
                <a16:creationId xmlns:a16="http://schemas.microsoft.com/office/drawing/2014/main" id="{2A2E4EF4-FF93-4418-BA17-38312B141EF2}"/>
              </a:ext>
            </a:extLst>
          </p:cNvPr>
          <p:cNvSpPr>
            <a:spLocks noChangeArrowheads="1"/>
          </p:cNvSpPr>
          <p:nvPr/>
        </p:nvSpPr>
        <p:spPr bwMode="auto">
          <a:xfrm rot="10800000" flipV="1">
            <a:off x="5603285" y="4620053"/>
            <a:ext cx="2148491"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落水狗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1992</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昆汀</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塔伦蒂诺）中的拉镜头</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1029AEA5-57AA-457F-AC0F-795BCD37C9B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86400" y="599985"/>
            <a:ext cx="2382263" cy="4020068"/>
          </a:xfrm>
          <a:prstGeom prst="rect">
            <a:avLst/>
          </a:prstGeom>
        </p:spPr>
      </p:pic>
    </p:spTree>
    <p:extLst>
      <p:ext uri="{BB962C8B-B14F-4D97-AF65-F5344CB8AC3E}">
        <p14:creationId xmlns:p14="http://schemas.microsoft.com/office/powerpoint/2010/main" val="38101386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5.2.4 </a:t>
            </a:r>
            <a:r>
              <a:rPr lang="zh-CN" altLang="en-US" sz="1600" kern="100" dirty="0">
                <a:solidFill>
                  <a:schemeClr val="bg1"/>
                </a:solidFill>
                <a:latin typeface="+mn-ea"/>
                <a:cs typeface="Times New Roman" panose="02020603050405020304" pitchFamily="18" charset="0"/>
              </a:rPr>
              <a:t>拉镜头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3105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拉镜头是一种纵向空间变化的画面形式它可以通过纵向空间和纵向方位上的画面形象形成对比、反衬或比喻等效果。一些拉镜头以不易推测出整体形象的局部为起幅，有利于调动观众对整体形象逐渐出现直至呈现完整形象的想象和猜测。拉镜头常被用作结束性和结论性的镜头，有时也利用拉镜头来作为转场镜头。</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拉镜头内部节奏由紧到松，与推镜头相比，较能发挥感情上的余韵，产生许多微妙的感情色彩。</a:t>
            </a:r>
          </a:p>
        </p:txBody>
      </p:sp>
    </p:spTree>
    <p:extLst>
      <p:ext uri="{BB962C8B-B14F-4D97-AF65-F5344CB8AC3E}">
        <p14:creationId xmlns:p14="http://schemas.microsoft.com/office/powerpoint/2010/main" val="318457232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5.2.5 </a:t>
            </a:r>
            <a:r>
              <a:rPr lang="zh-CN" altLang="en-US" sz="1600" kern="100" dirty="0">
                <a:solidFill>
                  <a:schemeClr val="bg1"/>
                </a:solidFill>
                <a:latin typeface="+mn-ea"/>
                <a:cs typeface="Times New Roman" panose="02020603050405020304" pitchFamily="18" charset="0"/>
              </a:rPr>
              <a:t>跟镜头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3105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跟镜头又称跟摄，指摄影机跟踪运动着的被摄对象进行拍摄的摄影方法。它可造成连贯流畅的视觉效果。跟镜头始终跟随拍摄一个在行动中的表现对象，以便连续而详尽地表现其活动情形或在行动中的动作和表情，既能突出运动中的主体，又能交代动体的运动方向、速度、体态及其与环境的关系，使动体的运动保持连贯，有利于展示人物在动态中的精神面貌。</a:t>
            </a:r>
          </a:p>
        </p:txBody>
      </p:sp>
      <p:pic>
        <p:nvPicPr>
          <p:cNvPr id="3" name="图片 2">
            <a:extLst>
              <a:ext uri="{FF2B5EF4-FFF2-40B4-BE49-F238E27FC236}">
                <a16:creationId xmlns:a16="http://schemas.microsoft.com/office/drawing/2014/main" id="{5DDE725E-6CB3-494D-83F0-E8025CDF63A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636471" y="2454998"/>
            <a:ext cx="3871058" cy="2358926"/>
          </a:xfrm>
          <a:prstGeom prst="rect">
            <a:avLst/>
          </a:prstGeom>
        </p:spPr>
      </p:pic>
      <p:sp>
        <p:nvSpPr>
          <p:cNvPr id="7" name="Rectangle 3">
            <a:extLst>
              <a:ext uri="{FF2B5EF4-FFF2-40B4-BE49-F238E27FC236}">
                <a16:creationId xmlns:a16="http://schemas.microsoft.com/office/drawing/2014/main" id="{7DA62CEF-F973-4CE7-A59C-C16FF1FD1155}"/>
              </a:ext>
            </a:extLst>
          </p:cNvPr>
          <p:cNvSpPr>
            <a:spLocks noChangeArrowheads="1"/>
          </p:cNvSpPr>
          <p:nvPr/>
        </p:nvSpPr>
        <p:spPr bwMode="auto">
          <a:xfrm rot="10800000" flipV="1">
            <a:off x="3497754" y="4813924"/>
            <a:ext cx="2148491"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跟镜头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45935843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5.2.5 </a:t>
            </a:r>
            <a:r>
              <a:rPr lang="zh-CN" altLang="en-US" sz="1600" kern="100" dirty="0">
                <a:solidFill>
                  <a:schemeClr val="bg1"/>
                </a:solidFill>
                <a:latin typeface="+mn-ea"/>
                <a:cs typeface="Times New Roman" panose="02020603050405020304" pitchFamily="18" charset="0"/>
              </a:rPr>
              <a:t>跟镜头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213100"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跟镜头的画面下，运动主体明确，运动主体无论单个或多个，摄像机与主体保持相应的运动（包括景别的变化）使被摄的主体在画面中处于相对稳定的位置，同时，跟镜头主体相对静止，镜头画面中背景环境的变化十分明显，观众的视线被牢牢吸引，以能看出主体与环境的关系。</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采用背后跟摄的跟镜头，往往使观众的视点与画面主体人物的视点重合，带有“主观镜头”特征，表现出明显的现场感和参与感。</a:t>
            </a:r>
          </a:p>
        </p:txBody>
      </p:sp>
      <p:sp>
        <p:nvSpPr>
          <p:cNvPr id="7" name="Rectangle 3">
            <a:extLst>
              <a:ext uri="{FF2B5EF4-FFF2-40B4-BE49-F238E27FC236}">
                <a16:creationId xmlns:a16="http://schemas.microsoft.com/office/drawing/2014/main" id="{7DA62CEF-F973-4CE7-A59C-C16FF1FD1155}"/>
              </a:ext>
            </a:extLst>
          </p:cNvPr>
          <p:cNvSpPr>
            <a:spLocks noChangeArrowheads="1"/>
          </p:cNvSpPr>
          <p:nvPr/>
        </p:nvSpPr>
        <p:spPr bwMode="auto">
          <a:xfrm rot="10800000" flipV="1">
            <a:off x="4921253" y="4379398"/>
            <a:ext cx="22427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侏罗纪世界</a:t>
            </a:r>
            <a:r>
              <a:rPr kumimoji="0" lang="en-US" altLang="zh-CN" sz="1000" b="0" i="0" u="none" strike="noStrike" cap="none" normalizeH="0" baseline="0" dirty="0">
                <a:ln>
                  <a:noFill/>
                </a:ln>
                <a:solidFill>
                  <a:schemeClr val="bg1"/>
                </a:solidFill>
                <a:effectLst/>
                <a:latin typeface="+mn-ea"/>
                <a:cs typeface="Arial" panose="020B0604020202020204" pitchFamily="34" charset="0"/>
              </a:rPr>
              <a:t>2》</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2018J·A·</a:t>
            </a:r>
            <a:r>
              <a:rPr kumimoji="0" lang="zh-CN" altLang="en-US" sz="1000" b="0" i="0" u="none" strike="noStrike" cap="none" normalizeH="0" baseline="0" dirty="0">
                <a:ln>
                  <a:noFill/>
                </a:ln>
                <a:solidFill>
                  <a:schemeClr val="bg1"/>
                </a:solidFill>
                <a:effectLst/>
                <a:latin typeface="+mn-ea"/>
                <a:cs typeface="Arial" panose="020B0604020202020204" pitchFamily="34" charset="0"/>
              </a:rPr>
              <a:t>巴亚纳）的跟镜头</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FEDEEB62-7A50-4F68-AB7A-D5737AF6AF8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21252" y="564047"/>
            <a:ext cx="2242726" cy="3784600"/>
          </a:xfrm>
          <a:prstGeom prst="rect">
            <a:avLst/>
          </a:prstGeom>
        </p:spPr>
      </p:pic>
    </p:spTree>
    <p:extLst>
      <p:ext uri="{BB962C8B-B14F-4D97-AF65-F5344CB8AC3E}">
        <p14:creationId xmlns:p14="http://schemas.microsoft.com/office/powerpoint/2010/main" val="24865624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pic>
        <p:nvPicPr>
          <p:cNvPr id="3" name="图片 2">
            <a:extLst>
              <a:ext uri="{FF2B5EF4-FFF2-40B4-BE49-F238E27FC236}">
                <a16:creationId xmlns:a16="http://schemas.microsoft.com/office/drawing/2014/main" id="{90A228F1-E01B-45EC-82F5-F6B92652651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49285" y="892779"/>
            <a:ext cx="3285067" cy="1847850"/>
          </a:xfrm>
          <a:prstGeom prst="rect">
            <a:avLst/>
          </a:prstGeom>
        </p:spPr>
      </p:pic>
      <p:pic>
        <p:nvPicPr>
          <p:cNvPr id="6" name="图片 5">
            <a:extLst>
              <a:ext uri="{FF2B5EF4-FFF2-40B4-BE49-F238E27FC236}">
                <a16:creationId xmlns:a16="http://schemas.microsoft.com/office/drawing/2014/main" id="{9066F281-678D-4E1A-90BF-6CCD0EC4D13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137528" y="3035299"/>
            <a:ext cx="4868944" cy="1850355"/>
          </a:xfrm>
          <a:prstGeom prst="rect">
            <a:avLst/>
          </a:prstGeom>
        </p:spPr>
      </p:pic>
      <p:pic>
        <p:nvPicPr>
          <p:cNvPr id="8" name="图片 7">
            <a:extLst>
              <a:ext uri="{FF2B5EF4-FFF2-40B4-BE49-F238E27FC236}">
                <a16:creationId xmlns:a16="http://schemas.microsoft.com/office/drawing/2014/main" id="{3B19D18D-707E-4A7B-A1C8-E67C1135777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09650" y="892779"/>
            <a:ext cx="3285067" cy="1847850"/>
          </a:xfrm>
          <a:prstGeom prst="rect">
            <a:avLst/>
          </a:prstGeom>
        </p:spPr>
      </p:pic>
      <p:sp>
        <p:nvSpPr>
          <p:cNvPr id="10" name="Rectangle 3">
            <a:extLst>
              <a:ext uri="{FF2B5EF4-FFF2-40B4-BE49-F238E27FC236}">
                <a16:creationId xmlns:a16="http://schemas.microsoft.com/office/drawing/2014/main" id="{86CDF823-AA4E-4E3E-BEAF-0BC869D64A09}"/>
              </a:ext>
            </a:extLst>
          </p:cNvPr>
          <p:cNvSpPr>
            <a:spLocks noChangeArrowheads="1"/>
          </p:cNvSpPr>
          <p:nvPr/>
        </p:nvSpPr>
        <p:spPr bwMode="auto">
          <a:xfrm rot="10800000" flipV="1">
            <a:off x="2369688" y="489727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银翼杀手</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2049》(2017</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丹尼斯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维伦纽瓦</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endParaRPr kumimoji="0" lang="zh-CN" altLang="en-US" sz="1800" b="0" i="0" u="none" strike="noStrike" cap="none" normalizeH="0" baseline="0" dirty="0">
              <a:ln>
                <a:noFill/>
              </a:ln>
              <a:solidFill>
                <a:schemeClr val="bg1"/>
              </a:solidFill>
              <a:effectLst/>
              <a:latin typeface="+mn-ea"/>
            </a:endParaRPr>
          </a:p>
        </p:txBody>
      </p:sp>
      <p:sp>
        <p:nvSpPr>
          <p:cNvPr id="11" name="Rectangle 3">
            <a:extLst>
              <a:ext uri="{FF2B5EF4-FFF2-40B4-BE49-F238E27FC236}">
                <a16:creationId xmlns:a16="http://schemas.microsoft.com/office/drawing/2014/main" id="{1F568F40-EBBD-4042-9B78-CFE7E31F0311}"/>
              </a:ext>
            </a:extLst>
          </p:cNvPr>
          <p:cNvSpPr>
            <a:spLocks noChangeArrowheads="1"/>
          </p:cNvSpPr>
          <p:nvPr/>
        </p:nvSpPr>
        <p:spPr bwMode="auto">
          <a:xfrm rot="10800000" flipV="1">
            <a:off x="444661" y="2754868"/>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极寒之城</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2017</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大卫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雷奇）</a:t>
            </a:r>
            <a:endParaRPr kumimoji="0" lang="zh-CN" altLang="en-US" sz="1800" b="0" i="0" u="none" strike="noStrike" cap="none" normalizeH="0" baseline="0" dirty="0">
              <a:ln>
                <a:noFill/>
              </a:ln>
              <a:solidFill>
                <a:schemeClr val="bg1"/>
              </a:solidFill>
              <a:effectLst/>
              <a:latin typeface="+mn-ea"/>
            </a:endParaRPr>
          </a:p>
        </p:txBody>
      </p:sp>
      <p:sp>
        <p:nvSpPr>
          <p:cNvPr id="12" name="Rectangle 3">
            <a:extLst>
              <a:ext uri="{FF2B5EF4-FFF2-40B4-BE49-F238E27FC236}">
                <a16:creationId xmlns:a16="http://schemas.microsoft.com/office/drawing/2014/main" id="{B69ED64F-2DAB-4F98-AA9A-710FCBE7C675}"/>
              </a:ext>
            </a:extLst>
          </p:cNvPr>
          <p:cNvSpPr>
            <a:spLocks noChangeArrowheads="1"/>
          </p:cNvSpPr>
          <p:nvPr/>
        </p:nvSpPr>
        <p:spPr bwMode="auto">
          <a:xfrm rot="10800000" flipV="1">
            <a:off x="4294715" y="274062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疯狂的麦克斯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4</a:t>
            </a:r>
            <a:r>
              <a:rPr kumimoji="0" lang="zh-CN" altLang="en-US" sz="1000" b="0" i="0" u="none" strike="noStrike" cap="none" normalizeH="0" baseline="0" dirty="0">
                <a:ln>
                  <a:noFill/>
                </a:ln>
                <a:solidFill>
                  <a:schemeClr val="bg1"/>
                </a:solidFill>
                <a:effectLst/>
                <a:latin typeface="+mn-ea"/>
                <a:cs typeface="Arial" panose="020B0604020202020204" pitchFamily="34" charset="0"/>
              </a:rPr>
              <a:t>：狂暴之路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乔治</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米勒）</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53367995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5.2.6 </a:t>
            </a:r>
            <a:r>
              <a:rPr lang="zh-CN" altLang="en-US" sz="1600" kern="100" dirty="0">
                <a:solidFill>
                  <a:schemeClr val="bg1"/>
                </a:solidFill>
                <a:latin typeface="+mn-ea"/>
                <a:cs typeface="Times New Roman" panose="02020603050405020304" pitchFamily="18" charset="0"/>
              </a:rPr>
              <a:t>甩镜头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522605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甩镜头是指一个画面结束后不停机，镜头急速“摇转”向另一个方向，从而将镜头的画面改变为另一个内容，而中间在摇转过程中所拍摄下来的内容变得模糊不清楚。</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甩镜头与人们的视觉习惯十分类似，像我们观察事物时突然将头转向另一个事物，可以强调空间的转换和同一时间内在不同场景中所发生的并列情景，这种拍摄手法用于表现内容的突然过渡。 </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effectLst/>
              <a:latin typeface="+mn-ea"/>
              <a:cs typeface="Times New Roman" panose="02020603050405020304" pitchFamily="18" charset="0"/>
            </a:endParaRPr>
          </a:p>
          <a:p>
            <a:pPr indent="266700" algn="just"/>
            <a:r>
              <a:rPr lang="en-US" altLang="zh-CN" sz="1400" kern="100" dirty="0">
                <a:solidFill>
                  <a:schemeClr val="bg1"/>
                </a:solidFill>
                <a:latin typeface="+mn-ea"/>
                <a:cs typeface="Times New Roman" panose="02020603050405020304" pitchFamily="18" charset="0"/>
              </a:rPr>
              <a:t>  </a:t>
            </a:r>
            <a:r>
              <a:rPr lang="zh-CN" altLang="en-US" sz="1400" kern="100" dirty="0">
                <a:solidFill>
                  <a:schemeClr val="bg1"/>
                </a:solidFill>
                <a:effectLst/>
                <a:latin typeface="+mn-ea"/>
                <a:cs typeface="Times New Roman" panose="02020603050405020304" pitchFamily="18" charset="0"/>
              </a:rPr>
              <a:t>甩镜头的另一种方法是专门拍摄一段向所需方向甩出的流动影像镜头，再剪辑到前后两个镜头之间。 </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甩镜头所产生的效果是极快速度的节奏，可以造成突然的过渡。剪辑的时候，对于甩的方向、速度和快慢、过程的长度，应该与前后镜头的动作以及其方向、速度相适应。</a:t>
            </a:r>
          </a:p>
          <a:p>
            <a:pPr indent="266700" algn="just"/>
            <a:r>
              <a:rPr lang="zh-CN" altLang="en-US" sz="1400" kern="100" dirty="0">
                <a:solidFill>
                  <a:schemeClr val="bg1"/>
                </a:solidFill>
                <a:effectLst/>
                <a:latin typeface="+mn-ea"/>
                <a:cs typeface="Times New Roman" panose="02020603050405020304" pitchFamily="18" charset="0"/>
              </a:rPr>
              <a:t> </a:t>
            </a:r>
          </a:p>
        </p:txBody>
      </p:sp>
      <p:sp>
        <p:nvSpPr>
          <p:cNvPr id="7" name="Rectangle 3">
            <a:extLst>
              <a:ext uri="{FF2B5EF4-FFF2-40B4-BE49-F238E27FC236}">
                <a16:creationId xmlns:a16="http://schemas.microsoft.com/office/drawing/2014/main" id="{7DA62CEF-F973-4CE7-A59C-C16FF1FD1155}"/>
              </a:ext>
            </a:extLst>
          </p:cNvPr>
          <p:cNvSpPr>
            <a:spLocks noChangeArrowheads="1"/>
          </p:cNvSpPr>
          <p:nvPr/>
        </p:nvSpPr>
        <p:spPr bwMode="auto">
          <a:xfrm rot="10800000" flipV="1">
            <a:off x="6339887" y="4445365"/>
            <a:ext cx="2242725"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功夫熊猫</a:t>
            </a:r>
            <a:r>
              <a:rPr kumimoji="0" lang="en-US" altLang="zh-CN" sz="1000" b="0" i="0" u="none" strike="noStrike" cap="none" normalizeH="0" baseline="0" dirty="0">
                <a:ln>
                  <a:noFill/>
                </a:ln>
                <a:solidFill>
                  <a:schemeClr val="bg1"/>
                </a:solidFill>
                <a:effectLst/>
                <a:latin typeface="+mn-ea"/>
                <a:cs typeface="Arial" panose="020B0604020202020204" pitchFamily="34" charset="0"/>
              </a:rPr>
              <a:t>3》</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吕寅荣 亚历山德罗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卡罗尼）中的甩镜头</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D2444A8B-9962-4A7B-AE36-484F8BE1D1DF}"/>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99200" y="523447"/>
            <a:ext cx="2324100" cy="3921918"/>
          </a:xfrm>
          <a:prstGeom prst="rect">
            <a:avLst/>
          </a:prstGeom>
        </p:spPr>
      </p:pic>
    </p:spTree>
    <p:extLst>
      <p:ext uri="{BB962C8B-B14F-4D97-AF65-F5344CB8AC3E}">
        <p14:creationId xmlns:p14="http://schemas.microsoft.com/office/powerpoint/2010/main" val="14360272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5.2.7 </a:t>
            </a:r>
            <a:r>
              <a:rPr lang="zh-CN" altLang="en-US" sz="1600" kern="100" dirty="0">
                <a:solidFill>
                  <a:schemeClr val="bg1"/>
                </a:solidFill>
                <a:latin typeface="+mn-ea"/>
                <a:cs typeface="Times New Roman" panose="02020603050405020304" pitchFamily="18" charset="0"/>
              </a:rPr>
              <a:t>晃动镜头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0543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晃动镜头是指摄影机在拍摄时作前后、左右、上下的摇摆，常用作主观镜头的表现。晃动镜头多用来模拟乘车、乘船、地震等效果，或表示头晕、精神恍惚等主观感受以便营造特定的艺术气氛。机身摇摆的幅度与频率视具体情况而定，要注意不能过多过频繁采用晃动镜头，会让观众心理和生理感到厌恶。拍摄时，用手持摄影机往往可以取得这种特殊的视觉效果，</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拯救大兵瑞恩</a:t>
            </a:r>
            <a:r>
              <a:rPr lang="en-US" altLang="zh-CN" sz="1400" kern="100" dirty="0">
                <a:solidFill>
                  <a:schemeClr val="bg1"/>
                </a:solidFill>
                <a:effectLst/>
                <a:latin typeface="+mn-ea"/>
                <a:cs typeface="Times New Roman" panose="02020603050405020304" pitchFamily="18" charset="0"/>
              </a:rPr>
              <a:t>》</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1998</a:t>
            </a:r>
            <a:r>
              <a:rPr lang="zh-CN" altLang="en-US" sz="1400" kern="100" dirty="0">
                <a:solidFill>
                  <a:schemeClr val="bg1"/>
                </a:solidFill>
                <a:effectLst/>
                <a:latin typeface="+mn-ea"/>
                <a:cs typeface="Times New Roman" panose="02020603050405020304" pitchFamily="18" charset="0"/>
              </a:rPr>
              <a:t>年）一片中，影片开头的诺曼底登陆，导演大胆采用全程手持拍摄的晃动镜头手法，营造出这场惊险、混乱、令人耳晕目眩的经典战役。</a:t>
            </a:r>
          </a:p>
        </p:txBody>
      </p:sp>
      <p:sp>
        <p:nvSpPr>
          <p:cNvPr id="7" name="Rectangle 3">
            <a:extLst>
              <a:ext uri="{FF2B5EF4-FFF2-40B4-BE49-F238E27FC236}">
                <a16:creationId xmlns:a16="http://schemas.microsoft.com/office/drawing/2014/main" id="{7DA62CEF-F973-4CE7-A59C-C16FF1FD1155}"/>
              </a:ext>
            </a:extLst>
          </p:cNvPr>
          <p:cNvSpPr>
            <a:spLocks noChangeArrowheads="1"/>
          </p:cNvSpPr>
          <p:nvPr/>
        </p:nvSpPr>
        <p:spPr bwMode="auto">
          <a:xfrm rot="10800000" flipV="1">
            <a:off x="4979693" y="4595051"/>
            <a:ext cx="310891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拯救大兵瑞恩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史蒂文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斯皮尔伯格）</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70FDF8DF-0E81-4218-BD66-7CEF5736C34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718050" y="2548336"/>
            <a:ext cx="3632200" cy="2043113"/>
          </a:xfrm>
          <a:prstGeom prst="rect">
            <a:avLst/>
          </a:prstGeom>
        </p:spPr>
      </p:pic>
      <p:pic>
        <p:nvPicPr>
          <p:cNvPr id="9" name="图片 8">
            <a:extLst>
              <a:ext uri="{FF2B5EF4-FFF2-40B4-BE49-F238E27FC236}">
                <a16:creationId xmlns:a16="http://schemas.microsoft.com/office/drawing/2014/main" id="{18593ECC-F4EC-43A6-976C-17C9258472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718051" y="586948"/>
            <a:ext cx="3632200" cy="1961388"/>
          </a:xfrm>
          <a:prstGeom prst="rect">
            <a:avLst/>
          </a:prstGeom>
        </p:spPr>
      </p:pic>
    </p:spTree>
    <p:extLst>
      <p:ext uri="{BB962C8B-B14F-4D97-AF65-F5344CB8AC3E}">
        <p14:creationId xmlns:p14="http://schemas.microsoft.com/office/powerpoint/2010/main" val="232120387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5.2.8 </a:t>
            </a:r>
            <a:r>
              <a:rPr lang="zh-CN" altLang="en-US" sz="1600" kern="100" dirty="0">
                <a:solidFill>
                  <a:schemeClr val="bg1"/>
                </a:solidFill>
                <a:latin typeface="+mn-ea"/>
                <a:cs typeface="Times New Roman" panose="02020603050405020304" pitchFamily="18" charset="0"/>
              </a:rPr>
              <a:t>旋转镜头</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0543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旋转镜头是指被摄对象呈现旋转效果的镜头，常代表人物处在旋转状态的主观视线，或晕眩的主观感受，或旋转的动体，或表现特定的情绪和气氛。旋转摄影的方法很多，摄影机机位不动，机身呈仰角，沿光轴在三角架上（或手持摄影机）旋转拍摄；或水平摇拍；或摄影机围绕被摄体旋转拍摄；或摄影机与被摄体同置于一个可旋转的物体上，旋转拍摄，其转动幅度超过</a:t>
            </a:r>
            <a:r>
              <a:rPr lang="en-US" altLang="zh-CN" sz="1400" kern="100" dirty="0">
                <a:solidFill>
                  <a:schemeClr val="bg1"/>
                </a:solidFill>
                <a:effectLst/>
                <a:latin typeface="+mn-ea"/>
                <a:cs typeface="Times New Roman" panose="02020603050405020304" pitchFamily="18" charset="0"/>
              </a:rPr>
              <a:t>360</a:t>
            </a:r>
            <a:r>
              <a:rPr lang="zh-CN" altLang="en-US" sz="1400" kern="100" dirty="0">
                <a:solidFill>
                  <a:schemeClr val="bg1"/>
                </a:solidFill>
                <a:effectLst/>
                <a:latin typeface="+mn-ea"/>
                <a:cs typeface="Times New Roman" panose="02020603050405020304" pitchFamily="18" charset="0"/>
              </a:rPr>
              <a:t>可称旋转摄影。</a:t>
            </a:r>
          </a:p>
        </p:txBody>
      </p:sp>
      <p:sp>
        <p:nvSpPr>
          <p:cNvPr id="7" name="Rectangle 3">
            <a:extLst>
              <a:ext uri="{FF2B5EF4-FFF2-40B4-BE49-F238E27FC236}">
                <a16:creationId xmlns:a16="http://schemas.microsoft.com/office/drawing/2014/main" id="{7DA62CEF-F973-4CE7-A59C-C16FF1FD1155}"/>
              </a:ext>
            </a:extLst>
          </p:cNvPr>
          <p:cNvSpPr>
            <a:spLocks noChangeArrowheads="1"/>
          </p:cNvSpPr>
          <p:nvPr/>
        </p:nvSpPr>
        <p:spPr bwMode="auto">
          <a:xfrm rot="10800000" flipV="1">
            <a:off x="4521846" y="4419424"/>
            <a:ext cx="154706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狮子王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1994</a:t>
            </a:r>
            <a:r>
              <a:rPr kumimoji="0" lang="zh-CN" altLang="en-US" sz="1000" b="0" i="0" u="none" strike="noStrike" cap="none" normalizeH="0" baseline="0" dirty="0">
                <a:ln>
                  <a:noFill/>
                </a:ln>
                <a:solidFill>
                  <a:schemeClr val="bg1"/>
                </a:solidFill>
                <a:effectLst/>
                <a:latin typeface="+mn-ea"/>
                <a:cs typeface="Arial" panose="020B0604020202020204" pitchFamily="34" charset="0"/>
              </a:rPr>
              <a:t>罗杰</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阿勒斯 罗伯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明可夫）中的旋转镜头</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C7895B8A-57A5-4BA9-8445-9CE3F8FC143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26755" y="652916"/>
            <a:ext cx="2208755" cy="3727274"/>
          </a:xfrm>
          <a:prstGeom prst="rect">
            <a:avLst/>
          </a:prstGeom>
        </p:spPr>
      </p:pic>
      <p:pic>
        <p:nvPicPr>
          <p:cNvPr id="10" name="图片 9">
            <a:extLst>
              <a:ext uri="{FF2B5EF4-FFF2-40B4-BE49-F238E27FC236}">
                <a16:creationId xmlns:a16="http://schemas.microsoft.com/office/drawing/2014/main" id="{29B56A97-490B-483A-AAB1-D48DD7FC61B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191000" y="652916"/>
            <a:ext cx="2208755" cy="3727274"/>
          </a:xfrm>
          <a:prstGeom prst="rect">
            <a:avLst/>
          </a:prstGeom>
        </p:spPr>
      </p:pic>
      <p:sp>
        <p:nvSpPr>
          <p:cNvPr id="12" name="Rectangle 3">
            <a:extLst>
              <a:ext uri="{FF2B5EF4-FFF2-40B4-BE49-F238E27FC236}">
                <a16:creationId xmlns:a16="http://schemas.microsoft.com/office/drawing/2014/main" id="{5D530750-A2D4-4952-ACCE-3775D0A2FA7B}"/>
              </a:ext>
            </a:extLst>
          </p:cNvPr>
          <p:cNvSpPr>
            <a:spLocks noChangeArrowheads="1"/>
          </p:cNvSpPr>
          <p:nvPr/>
        </p:nvSpPr>
        <p:spPr bwMode="auto">
          <a:xfrm rot="10800000" flipV="1">
            <a:off x="6857601" y="4419425"/>
            <a:ext cx="154706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黑客帝国</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1999</a:t>
            </a:r>
            <a:r>
              <a:rPr kumimoji="0" lang="zh-CN" altLang="en-US" sz="1000" b="0" i="0" u="none" strike="noStrike" cap="none" normalizeH="0" baseline="0" dirty="0">
                <a:ln>
                  <a:noFill/>
                </a:ln>
                <a:solidFill>
                  <a:schemeClr val="bg1"/>
                </a:solidFill>
                <a:effectLst/>
                <a:latin typeface="+mn-ea"/>
                <a:cs typeface="Arial" panose="020B0604020202020204" pitchFamily="34" charset="0"/>
              </a:rPr>
              <a:t>莉莉</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沃卓斯基 拉娜</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沃卓斯基）中的旋转镜头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75600193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12470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运动镜头的选择除了服务于影片情节和情感的主体意识外，也视乎我们的拍摄题材和拍摄条件而定，例如电影跟镜头的拍摄通常需要稳定器的配合，否则摄影师脚步的移动产生的画面抖动长时间会造成观众的不适，但是这种晃动感和稳定器带来的稳定感比起来，又多了记录和写实的色彩。再如二维动画因为没有纵向空间的维度，在进行跟镜头表现时难度很大，所以通常不设计跟镜头。</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运动镜头时，动态构图也是重要的一部分，也是区别于单幅画作的重要构图形式，在对它的把握和处理的难度上，要高于静态构图。在实际运用中，动态构图主要包含以下三种情况，一是镜头（摄影机）动，被摄物体不动；二是镜头（摄影机）不动，被摄物体动；三是镜头（摄影机）和被摄物体同时动。</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第一种形式，对象是静止的，比如空镜头或者静止的人物，镜头在做推、拉、摇、移、变焦的变化时，画面中会产生两个以上的视觉中心，一个是画面运动前的中心，一个是运动后的中心，构图中心产生变化，景别也相应的变化。在这种情况下，起幅和落幅要在时间上有停顿，定格的画面一定要停在最佳的构图位置上，让观众看清楚画面。</a:t>
            </a:r>
          </a:p>
          <a:p>
            <a:pPr indent="266700" algn="just"/>
            <a:endParaRPr lang="zh-CN" altLang="en-US" sz="1400" kern="100" dirty="0">
              <a:solidFill>
                <a:schemeClr val="bg1"/>
              </a:solidFill>
              <a:effectLst/>
              <a:latin typeface="+mn-ea"/>
              <a:cs typeface="Times New Roman" panose="02020603050405020304" pitchFamily="18" charset="0"/>
            </a:endParaRP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spTree>
    <p:extLst>
      <p:ext uri="{BB962C8B-B14F-4D97-AF65-F5344CB8AC3E}">
        <p14:creationId xmlns:p14="http://schemas.microsoft.com/office/powerpoint/2010/main" val="96086221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4044950" cy="353943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第二种形式，对象动镜头不动，比如人物从远方向镜头前走来的场景，只有景别发生变化，人物动作和表情都能得到一定程度的展示，画面基本采用静态构图的方法。</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第三种形式相对而言是最复杂的，镜头和对象一起运动，必然带来表现元素的不断变化，整个运动过程中构图需要不断进行调整。（</a:t>
            </a:r>
            <a:r>
              <a:rPr lang="zh-CN" altLang="en-US" sz="1400" kern="100" dirty="0">
                <a:solidFill>
                  <a:schemeClr val="bg1"/>
                </a:solidFill>
                <a:latin typeface="+mn-ea"/>
                <a:cs typeface="Times New Roman" panose="02020603050405020304" pitchFamily="18" charset="0"/>
              </a:rPr>
              <a:t>见图</a:t>
            </a:r>
            <a:r>
              <a:rPr lang="zh-CN" altLang="en-US" sz="1400" kern="100" dirty="0">
                <a:solidFill>
                  <a:schemeClr val="bg1"/>
                </a:solidFill>
                <a:effectLst/>
                <a:latin typeface="+mn-ea"/>
                <a:cs typeface="Times New Roman" panose="02020603050405020304" pitchFamily="18" charset="0"/>
              </a:rPr>
              <a:t>）</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运动镜头的动态构图可以详尽地展现角色对象的运动过程，角色对象的运动速度也可以表现出角色的情绪变化。构图的防线、速度、节奏的变化始终要和情节紧密联系，剧情中规定了人物和事物的变化与进展、紧张或是舒缓、酝酿还是爆发，是紧张的过程还是过程的两端等，都成为我们选择与运用构图结构画面的理由。</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5.2 </a:t>
            </a:r>
            <a:r>
              <a:rPr lang="zh-CN" altLang="en-US" sz="1800" kern="100" dirty="0">
                <a:solidFill>
                  <a:schemeClr val="bg1"/>
                </a:solidFill>
                <a:latin typeface="+mn-ea"/>
                <a:cs typeface="Times New Roman" panose="02020603050405020304" pitchFamily="18" charset="0"/>
              </a:rPr>
              <a:t>镜头的运动</a:t>
            </a:r>
          </a:p>
        </p:txBody>
      </p:sp>
      <p:pic>
        <p:nvPicPr>
          <p:cNvPr id="3" name="图片 2">
            <a:extLst>
              <a:ext uri="{FF2B5EF4-FFF2-40B4-BE49-F238E27FC236}">
                <a16:creationId xmlns:a16="http://schemas.microsoft.com/office/drawing/2014/main" id="{910EC822-309A-4A0A-B073-D732CA41736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4269" y="600503"/>
            <a:ext cx="2841643" cy="4019550"/>
          </a:xfrm>
          <a:prstGeom prst="rect">
            <a:avLst/>
          </a:prstGeom>
        </p:spPr>
      </p:pic>
      <p:sp>
        <p:nvSpPr>
          <p:cNvPr id="6" name="Rectangle 3">
            <a:extLst>
              <a:ext uri="{FF2B5EF4-FFF2-40B4-BE49-F238E27FC236}">
                <a16:creationId xmlns:a16="http://schemas.microsoft.com/office/drawing/2014/main" id="{5AC46748-CC78-447A-BF44-819926F72E5B}"/>
              </a:ext>
            </a:extLst>
          </p:cNvPr>
          <p:cNvSpPr>
            <a:spLocks noChangeArrowheads="1"/>
          </p:cNvSpPr>
          <p:nvPr/>
        </p:nvSpPr>
        <p:spPr bwMode="auto">
          <a:xfrm rot="10800000" flipV="1">
            <a:off x="5350613" y="4644330"/>
            <a:ext cx="31489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《Fight Girl》</a:t>
            </a:r>
            <a:r>
              <a:rPr kumimoji="0" lang="zh-CN" altLang="en-US" sz="1000" b="0" i="0" u="none" strike="noStrike" cap="none" normalizeH="0" baseline="0" dirty="0">
                <a:ln>
                  <a:noFill/>
                </a:ln>
                <a:solidFill>
                  <a:schemeClr val="bg1"/>
                </a:solidFill>
                <a:effectLst/>
                <a:latin typeface="+mn-ea"/>
                <a:cs typeface="Arial" panose="020B0604020202020204" pitchFamily="34" charset="0"/>
              </a:rPr>
              <a:t>（编者绘）运动镜头表现</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9591216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3562350" cy="375487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我们在了解了景别、视角、构图和运动镜头后，需要掌握关于表演空间内角色的运动路线和所在位置的设计，它决定了分镜设计画面的最终内容，也是我们想象静态构图和动态构图的依据。</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空间调度也称场面调度，源于法语，释义为“摆在适当的位置”、“放在场景的中间”，是电影导演对画框内景物、人物的布局安排的总称。对于分镜设计来说，是指人物的行动路线，是角色移动过程中的空间位置安排，以及肢体在空间中的动作等，是通过虚拟摄影机的形式，来呈现画面的构图。</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在影视专业中，空间调度包含人物调度和镜头调度，掌握空间调度是画好分镜的核心，也是分镜画面形成的源泉。</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pic>
        <p:nvPicPr>
          <p:cNvPr id="3" name="图片 2">
            <a:extLst>
              <a:ext uri="{FF2B5EF4-FFF2-40B4-BE49-F238E27FC236}">
                <a16:creationId xmlns:a16="http://schemas.microsoft.com/office/drawing/2014/main" id="{51A54CAB-1F61-48A7-82AD-C7CEAB2FE16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72000" y="1111834"/>
            <a:ext cx="4364736" cy="1828800"/>
          </a:xfrm>
          <a:prstGeom prst="rect">
            <a:avLst/>
          </a:prstGeom>
        </p:spPr>
      </p:pic>
      <p:sp>
        <p:nvSpPr>
          <p:cNvPr id="6" name="Rectangle 3">
            <a:extLst>
              <a:ext uri="{FF2B5EF4-FFF2-40B4-BE49-F238E27FC236}">
                <a16:creationId xmlns:a16="http://schemas.microsoft.com/office/drawing/2014/main" id="{3A4BAC22-513C-482C-8D72-82AAA2C470C6}"/>
              </a:ext>
            </a:extLst>
          </p:cNvPr>
          <p:cNvSpPr>
            <a:spLocks noChangeArrowheads="1"/>
          </p:cNvSpPr>
          <p:nvPr/>
        </p:nvSpPr>
        <p:spPr bwMode="auto">
          <a:xfrm rot="10800000" flipV="1">
            <a:off x="5179891" y="2982337"/>
            <a:ext cx="314895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场面调度</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银翼杀手</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2049》(2017</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丹尼斯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维伦纽瓦）</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52150523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人物调度指角色在指定空间中的运动方向和所处位置的变化，以及角色与角色之间相互交流时所产生的位置与动作变化。这些是导演根据剧情内容有意安排的，易形成画面中造型元素的变化，从而揭示人物关系及其情绪的变化。人物调度包括横向调度、纵向调度、斜向调度、上下调度、环形调度、无规则调度和综合调度。</a:t>
            </a:r>
          </a:p>
        </p:txBody>
      </p:sp>
    </p:spTree>
    <p:extLst>
      <p:ext uri="{BB962C8B-B14F-4D97-AF65-F5344CB8AC3E}">
        <p14:creationId xmlns:p14="http://schemas.microsoft.com/office/powerpoint/2010/main" val="251681557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231775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横向调度包括人物在空间中由左向右或由右向左以及左右反复的运动。可以选择固定机位拍摄人物在画面中的运动，或者镜头横移，跟随镜头内人物在空间内的横向移动。特点是通过角色在空间中的横向移动，展现人物运动的节奏，速度以及空间状态。</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5.3.1.1 </a:t>
            </a:r>
            <a:r>
              <a:rPr lang="zh-CN" altLang="en-US" sz="1400" kern="100" dirty="0">
                <a:solidFill>
                  <a:schemeClr val="bg1"/>
                </a:solidFill>
                <a:latin typeface="+mn-ea"/>
                <a:cs typeface="Times New Roman" panose="02020603050405020304" pitchFamily="18" charset="0"/>
              </a:rPr>
              <a:t>横向调度</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412636" y="4122961"/>
            <a:ext cx="4404624" cy="223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《Fight Girl》</a:t>
            </a:r>
            <a:r>
              <a:rPr kumimoji="0" lang="zh-CN" altLang="en-US" sz="1000" b="0" i="0" u="none" strike="noStrike" cap="none" normalizeH="0" baseline="0" dirty="0">
                <a:ln>
                  <a:noFill/>
                </a:ln>
                <a:solidFill>
                  <a:schemeClr val="bg1"/>
                </a:solidFill>
                <a:effectLst/>
                <a:latin typeface="+mn-ea"/>
                <a:cs typeface="Arial" panose="020B0604020202020204" pitchFamily="34" charset="0"/>
              </a:rPr>
              <a:t>（编者绘）人物横向调度</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DAB43449-CD44-40F2-8234-57B714DA7FD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075512" y="778625"/>
            <a:ext cx="2892252" cy="3253783"/>
          </a:xfrm>
          <a:prstGeom prst="rect">
            <a:avLst/>
          </a:prstGeom>
        </p:spPr>
      </p:pic>
      <p:pic>
        <p:nvPicPr>
          <p:cNvPr id="10" name="图片 9">
            <a:extLst>
              <a:ext uri="{FF2B5EF4-FFF2-40B4-BE49-F238E27FC236}">
                <a16:creationId xmlns:a16="http://schemas.microsoft.com/office/drawing/2014/main" id="{FF541176-B1A9-4F2E-8ED6-3CA773AEADA7}"/>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464808" y="778625"/>
            <a:ext cx="2300280" cy="3253783"/>
          </a:xfrm>
          <a:prstGeom prst="rect">
            <a:avLst/>
          </a:prstGeom>
        </p:spPr>
      </p:pic>
      <p:sp>
        <p:nvSpPr>
          <p:cNvPr id="12" name="Rectangle 3">
            <a:extLst>
              <a:ext uri="{FF2B5EF4-FFF2-40B4-BE49-F238E27FC236}">
                <a16:creationId xmlns:a16="http://schemas.microsoft.com/office/drawing/2014/main" id="{4B166F4B-97C8-4030-A3AD-AB3798568191}"/>
              </a:ext>
            </a:extLst>
          </p:cNvPr>
          <p:cNvSpPr>
            <a:spLocks noChangeArrowheads="1"/>
          </p:cNvSpPr>
          <p:nvPr/>
        </p:nvSpPr>
        <p:spPr bwMode="auto">
          <a:xfrm rot="10800000" flipV="1">
            <a:off x="6428451" y="4129956"/>
            <a:ext cx="2186374" cy="3637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超能陆战队</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2014</a:t>
            </a:r>
            <a:r>
              <a:rPr kumimoji="0" lang="zh-CN" altLang="en-US" sz="1000" b="0" i="0" u="none" strike="noStrike" cap="none" normalizeH="0" baseline="0" dirty="0">
                <a:ln>
                  <a:noFill/>
                </a:ln>
                <a:solidFill>
                  <a:schemeClr val="bg1"/>
                </a:solidFill>
                <a:effectLst/>
                <a:latin typeface="+mn-ea"/>
                <a:cs typeface="Arial" panose="020B0604020202020204" pitchFamily="34" charset="0"/>
              </a:rPr>
              <a:t>唐</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霍尔 克里斯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威廉姆斯）中的人物横向调度</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4028110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2144734"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纵向调度指在一个空间内，人物在摄影机面前，由前向后、由后向前运动，或者前后反复运动。特点是展现人物由远及近或者由近及远的变化，表现空间的深远感。</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5.3.1.2 </a:t>
            </a:r>
            <a:r>
              <a:rPr lang="zh-CN" altLang="en-US" sz="1400" kern="100" dirty="0">
                <a:solidFill>
                  <a:schemeClr val="bg1"/>
                </a:solidFill>
                <a:latin typeface="+mn-ea"/>
                <a:cs typeface="Times New Roman" panose="02020603050405020304" pitchFamily="18" charset="0"/>
              </a:rPr>
              <a:t>纵向调度</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487638" y="461963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《Fight Girl》</a:t>
            </a:r>
            <a:r>
              <a:rPr kumimoji="0" lang="zh-CN" altLang="en-US" sz="1000" b="0" i="0" u="none" strike="noStrike" cap="none" normalizeH="0" baseline="0" dirty="0">
                <a:ln>
                  <a:noFill/>
                </a:ln>
                <a:solidFill>
                  <a:schemeClr val="bg1"/>
                </a:solidFill>
                <a:effectLst/>
                <a:latin typeface="+mn-ea"/>
                <a:cs typeface="Arial" panose="020B0604020202020204" pitchFamily="34" charset="0"/>
              </a:rPr>
              <a:t>（编者绘）人物纵向调度</a:t>
            </a:r>
            <a:endParaRPr kumimoji="0" lang="zh-CN" altLang="en-US" sz="1800" b="0" i="0" u="none" strike="noStrike" cap="none" normalizeH="0" baseline="0" dirty="0">
              <a:ln>
                <a:noFill/>
              </a:ln>
              <a:solidFill>
                <a:schemeClr val="bg1"/>
              </a:solidFill>
              <a:effectLst/>
              <a:latin typeface="+mn-ea"/>
            </a:endParaRPr>
          </a:p>
        </p:txBody>
      </p:sp>
      <p:sp>
        <p:nvSpPr>
          <p:cNvPr id="12" name="Rectangle 3">
            <a:extLst>
              <a:ext uri="{FF2B5EF4-FFF2-40B4-BE49-F238E27FC236}">
                <a16:creationId xmlns:a16="http://schemas.microsoft.com/office/drawing/2014/main" id="{4B166F4B-97C8-4030-A3AD-AB3798568191}"/>
              </a:ext>
            </a:extLst>
          </p:cNvPr>
          <p:cNvSpPr>
            <a:spLocks noChangeArrowheads="1"/>
          </p:cNvSpPr>
          <p:nvPr/>
        </p:nvSpPr>
        <p:spPr bwMode="auto">
          <a:xfrm rot="10800000" flipV="1">
            <a:off x="6453851" y="4619637"/>
            <a:ext cx="218637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安德的游戏</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2013</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加文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胡德）中的人物纵向调度</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6E633BB6-4DAC-4F85-8866-D64464D33F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273410" y="458955"/>
            <a:ext cx="2423452" cy="4089575"/>
          </a:xfrm>
          <a:prstGeom prst="rect">
            <a:avLst/>
          </a:prstGeom>
        </p:spPr>
      </p:pic>
      <p:pic>
        <p:nvPicPr>
          <p:cNvPr id="11" name="图片 10">
            <a:extLst>
              <a:ext uri="{FF2B5EF4-FFF2-40B4-BE49-F238E27FC236}">
                <a16:creationId xmlns:a16="http://schemas.microsoft.com/office/drawing/2014/main" id="{CBC23CBE-A88C-49E8-96A6-63516E5FC20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43160" y="455513"/>
            <a:ext cx="2893581" cy="4093017"/>
          </a:xfrm>
          <a:prstGeom prst="rect">
            <a:avLst/>
          </a:prstGeom>
        </p:spPr>
      </p:pic>
    </p:spTree>
    <p:extLst>
      <p:ext uri="{BB962C8B-B14F-4D97-AF65-F5344CB8AC3E}">
        <p14:creationId xmlns:p14="http://schemas.microsoft.com/office/powerpoint/2010/main" val="417011560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2144734"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斜向调度包含两种形式，一种是一个物体斜向运动引起的单向调度，另一种是两个物体相互斜向运动引起的双向调度。通常摄影机采取俯拍或仰拍以及跟摇的形式来进行。斜向调度让画面更有运动感。</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5.3.1.3 </a:t>
            </a:r>
            <a:r>
              <a:rPr lang="zh-CN" altLang="en-US" sz="1400" kern="100" dirty="0">
                <a:solidFill>
                  <a:schemeClr val="bg1"/>
                </a:solidFill>
                <a:latin typeface="+mn-ea"/>
                <a:cs typeface="Times New Roman" panose="02020603050405020304" pitchFamily="18" charset="0"/>
              </a:rPr>
              <a:t>斜向调度</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2588419" y="4619637"/>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仙剑奇侠传</a:t>
            </a:r>
            <a:r>
              <a:rPr kumimoji="0" lang="en-US" altLang="zh-CN" sz="1000" b="0" i="0" u="none" strike="noStrike" cap="none" normalizeH="0" baseline="0" dirty="0">
                <a:ln>
                  <a:noFill/>
                </a:ln>
                <a:solidFill>
                  <a:schemeClr val="bg1"/>
                </a:solidFill>
                <a:effectLst/>
                <a:latin typeface="+mn-ea"/>
                <a:cs typeface="Arial" panose="020B0604020202020204" pitchFamily="34" charset="0"/>
              </a:rPr>
              <a:t>5》</a:t>
            </a:r>
            <a:r>
              <a:rPr kumimoji="0" lang="zh-CN" altLang="en-US" sz="1000" b="0" i="0" u="none" strike="noStrike" cap="none" normalizeH="0" baseline="0" dirty="0">
                <a:ln>
                  <a:noFill/>
                </a:ln>
                <a:solidFill>
                  <a:schemeClr val="bg1"/>
                </a:solidFill>
                <a:effectLst/>
                <a:latin typeface="+mn-ea"/>
                <a:cs typeface="Arial" panose="020B0604020202020204" pitchFamily="34" charset="0"/>
              </a:rPr>
              <a:t>中的人物斜向调度</a:t>
            </a:r>
            <a:endParaRPr kumimoji="0" lang="zh-CN" altLang="en-US" sz="1800" b="0" i="0" u="none" strike="noStrike" cap="none" normalizeH="0" baseline="0" dirty="0">
              <a:ln>
                <a:noFill/>
              </a:ln>
              <a:solidFill>
                <a:schemeClr val="bg1"/>
              </a:solidFill>
              <a:effectLst/>
              <a:latin typeface="+mn-ea"/>
            </a:endParaRPr>
          </a:p>
        </p:txBody>
      </p:sp>
      <p:sp>
        <p:nvSpPr>
          <p:cNvPr id="12" name="Rectangle 3">
            <a:extLst>
              <a:ext uri="{FF2B5EF4-FFF2-40B4-BE49-F238E27FC236}">
                <a16:creationId xmlns:a16="http://schemas.microsoft.com/office/drawing/2014/main" id="{4B166F4B-97C8-4030-A3AD-AB3798568191}"/>
              </a:ext>
            </a:extLst>
          </p:cNvPr>
          <p:cNvSpPr>
            <a:spLocks noChangeArrowheads="1"/>
          </p:cNvSpPr>
          <p:nvPr/>
        </p:nvSpPr>
        <p:spPr bwMode="auto">
          <a:xfrm rot="10800000" flipV="1">
            <a:off x="6449461" y="4619637"/>
            <a:ext cx="218637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无敌破坏王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2012</a:t>
            </a:r>
            <a:r>
              <a:rPr kumimoji="0" lang="zh-CN" altLang="en-US" sz="1000" b="0" i="0" u="none" strike="noStrike" cap="none" normalizeH="0" baseline="0" dirty="0">
                <a:ln>
                  <a:noFill/>
                </a:ln>
                <a:solidFill>
                  <a:schemeClr val="bg1"/>
                </a:solidFill>
                <a:effectLst/>
                <a:latin typeface="+mn-ea"/>
                <a:cs typeface="Arial" panose="020B0604020202020204" pitchFamily="34" charset="0"/>
              </a:rPr>
              <a:t>瑞奇</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摩尔）</a:t>
            </a:r>
            <a:r>
              <a:rPr lang="zh-CN" altLang="en-US" sz="1000" dirty="0">
                <a:solidFill>
                  <a:schemeClr val="bg1"/>
                </a:solidFill>
                <a:latin typeface="+mn-ea"/>
                <a:cs typeface="Arial" panose="020B0604020202020204" pitchFamily="34" charset="0"/>
              </a:rPr>
              <a:t>的人物斜向调度</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01A806B5-D47C-41B2-9D9D-5228188886E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27080" y="892363"/>
            <a:ext cx="2208755" cy="3727274"/>
          </a:xfrm>
          <a:prstGeom prst="rect">
            <a:avLst/>
          </a:prstGeom>
        </p:spPr>
      </p:pic>
      <p:pic>
        <p:nvPicPr>
          <p:cNvPr id="10" name="图片 9">
            <a:extLst>
              <a:ext uri="{FF2B5EF4-FFF2-40B4-BE49-F238E27FC236}">
                <a16:creationId xmlns:a16="http://schemas.microsoft.com/office/drawing/2014/main" id="{2C2BED13-3743-4024-B235-3658C5B35E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72742" y="892363"/>
            <a:ext cx="2635979" cy="3727274"/>
          </a:xfrm>
          <a:prstGeom prst="rect">
            <a:avLst/>
          </a:prstGeom>
        </p:spPr>
      </p:pic>
    </p:spTree>
    <p:extLst>
      <p:ext uri="{BB962C8B-B14F-4D97-AF65-F5344CB8AC3E}">
        <p14:creationId xmlns:p14="http://schemas.microsoft.com/office/powerpoint/2010/main" val="137959800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分镜设计的画面中包含各种不同的视觉元素，如线条、图形、颜色、光影等共同构成画面，不同的视觉元素能够使观众产生不同的情感，比如垂直的线条带来力度感，横线暗示着稳定，倾斜的线条意味着运动。不同的颜色意义也有所不同，在设计画面时，需要充分考虑到各视觉元素的作用。</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不同视觉元素的组合，所达到的心理和情感效果，需要反复考量。在画面构成中，视觉元素过多过乱，会干扰观众对剧情的理解，使人迷惑。因此首先需要确定镜头画面表现的重点和主题，然后通过光影、色彩、运动和角度等去诠释它、突出它，所以如何使用视觉元素非常重要，这对观众的注意力有引导作用。</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Tree>
    <p:extLst>
      <p:ext uri="{BB962C8B-B14F-4D97-AF65-F5344CB8AC3E}">
        <p14:creationId xmlns:p14="http://schemas.microsoft.com/office/powerpoint/2010/main" val="288959413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20675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上下调度又称高低调度，指角色在摄影机前，由高处向低处运动或是由低处向高处运动。这种调度表现的是空间高度与结构额变化，同时展现角色动作，使角色行为动作在此空间内产生变化和节奏感。一般用来表现高山、楼梯、高的建筑，以及打斗场面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5.3.1.4 </a:t>
            </a:r>
            <a:r>
              <a:rPr lang="zh-CN" altLang="en-US" sz="1400" kern="100" dirty="0">
                <a:solidFill>
                  <a:schemeClr val="bg1"/>
                </a:solidFill>
                <a:latin typeface="+mn-ea"/>
                <a:cs typeface="Times New Roman" panose="02020603050405020304" pitchFamily="18" charset="0"/>
              </a:rPr>
              <a:t>上下调度</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4044606" y="4497705"/>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极盗者</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埃里克松</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科尔）中的人物上下调度</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ACF842FA-1132-4199-A0B6-C814B3ABA739}"/>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53585" y="655748"/>
            <a:ext cx="3386667" cy="3810000"/>
          </a:xfrm>
          <a:prstGeom prst="rect">
            <a:avLst/>
          </a:prstGeom>
        </p:spPr>
      </p:pic>
    </p:spTree>
    <p:extLst>
      <p:ext uri="{BB962C8B-B14F-4D97-AF65-F5344CB8AC3E}">
        <p14:creationId xmlns:p14="http://schemas.microsoft.com/office/powerpoint/2010/main" val="409808782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206750"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环形调度是指在摄影机前人物做环形运动，变换方向和位置。这种镜头展示人物极度的情绪或展现空间规律，能产生纪实的画面效果，展现特殊的情感与状态及特殊动作，如摔跤、舞蹈、对打场面等。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5.3.1.5 </a:t>
            </a:r>
            <a:r>
              <a:rPr lang="zh-CN" altLang="en-US" sz="1400" kern="100" dirty="0">
                <a:solidFill>
                  <a:schemeClr val="bg1"/>
                </a:solidFill>
                <a:latin typeface="+mn-ea"/>
                <a:cs typeface="Times New Roman" panose="02020603050405020304" pitchFamily="18" charset="0"/>
              </a:rPr>
              <a:t>环形调度</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5120448" y="4425950"/>
            <a:ext cx="2287654"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黑客帝国</a:t>
            </a:r>
            <a:r>
              <a:rPr kumimoji="0" lang="en-US" altLang="zh-CN" sz="1000" b="0" i="0" u="none" strike="noStrike" cap="none" normalizeH="0" baseline="0" dirty="0">
                <a:ln>
                  <a:noFill/>
                </a:ln>
                <a:solidFill>
                  <a:schemeClr val="bg1"/>
                </a:solidFill>
                <a:effectLst/>
                <a:latin typeface="+mn-ea"/>
                <a:cs typeface="Arial" panose="020B0604020202020204" pitchFamily="34" charset="0"/>
              </a:rPr>
              <a:t>2</a:t>
            </a:r>
            <a:r>
              <a:rPr kumimoji="0" lang="zh-CN" altLang="en-US" sz="1000" b="0" i="0" u="none" strike="noStrike" cap="none" normalizeH="0" baseline="0" dirty="0">
                <a:ln>
                  <a:noFill/>
                </a:ln>
                <a:solidFill>
                  <a:schemeClr val="bg1"/>
                </a:solidFill>
                <a:effectLst/>
                <a:latin typeface="+mn-ea"/>
                <a:cs typeface="Arial" panose="020B0604020202020204" pitchFamily="34" charset="0"/>
              </a:rPr>
              <a:t>：重装上阵</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2003</a:t>
            </a:r>
            <a:r>
              <a:rPr kumimoji="0" lang="zh-CN" altLang="en-US" sz="1000" b="0" i="0" u="none" strike="noStrike" cap="none" normalizeH="0" baseline="0" dirty="0">
                <a:ln>
                  <a:noFill/>
                </a:ln>
                <a:solidFill>
                  <a:schemeClr val="bg1"/>
                </a:solidFill>
                <a:effectLst/>
                <a:latin typeface="+mn-ea"/>
                <a:cs typeface="Arial" panose="020B0604020202020204" pitchFamily="34" charset="0"/>
              </a:rPr>
              <a:t>莉莉</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沃卓斯基 拉娜</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沃卓斯基）中的人物环形调度</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5A613DBE-6781-4DCE-ABCC-A4A74CD4C4C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65490" y="717550"/>
            <a:ext cx="2197570" cy="3708400"/>
          </a:xfrm>
          <a:prstGeom prst="rect">
            <a:avLst/>
          </a:prstGeom>
        </p:spPr>
      </p:pic>
    </p:spTree>
    <p:extLst>
      <p:ext uri="{BB962C8B-B14F-4D97-AF65-F5344CB8AC3E}">
        <p14:creationId xmlns:p14="http://schemas.microsoft.com/office/powerpoint/2010/main" val="38187630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20675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无规则调度是指在摄影机前的角色的运动方向和位置的变化无规则可循。影视和动画作品中，角色多数在极端情绪下的走动往往是无规则的运动路线，以及一些滑稽喜剧形象的夸张行为的行动路线。如</a:t>
            </a:r>
            <a:r>
              <a:rPr lang="en-US" altLang="zh-CN" sz="1400" kern="100" dirty="0">
                <a:solidFill>
                  <a:schemeClr val="bg1"/>
                </a:solidFill>
                <a:effectLst/>
                <a:latin typeface="+mn-ea"/>
                <a:cs typeface="Times New Roman" panose="02020603050405020304" pitchFamily="18" charset="0"/>
              </a:rPr>
              <a:t>S</a:t>
            </a:r>
            <a:r>
              <a:rPr lang="zh-CN" altLang="en-US" sz="1400" kern="100" dirty="0">
                <a:solidFill>
                  <a:schemeClr val="bg1"/>
                </a:solidFill>
                <a:effectLst/>
                <a:latin typeface="+mn-ea"/>
                <a:cs typeface="Times New Roman" panose="02020603050405020304" pitchFamily="18" charset="0"/>
              </a:rPr>
              <a:t>形路线、之字形路线以及一些不规则路线等。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5.3.1.6 </a:t>
            </a:r>
            <a:r>
              <a:rPr lang="zh-CN" altLang="en-US" sz="1400" kern="100" dirty="0">
                <a:solidFill>
                  <a:schemeClr val="bg1"/>
                </a:solidFill>
                <a:latin typeface="+mn-ea"/>
                <a:cs typeface="Times New Roman" panose="02020603050405020304" pitchFamily="18" charset="0"/>
              </a:rPr>
              <a:t>无规则调度</a:t>
            </a:r>
          </a:p>
        </p:txBody>
      </p:sp>
      <p:sp>
        <p:nvSpPr>
          <p:cNvPr id="14" name="Rectangle 3">
            <a:extLst>
              <a:ext uri="{FF2B5EF4-FFF2-40B4-BE49-F238E27FC236}">
                <a16:creationId xmlns:a16="http://schemas.microsoft.com/office/drawing/2014/main" id="{1E501D05-5AD1-4D61-8C3F-0F65906CB09F}"/>
              </a:ext>
            </a:extLst>
          </p:cNvPr>
          <p:cNvSpPr>
            <a:spLocks noChangeArrowheads="1"/>
          </p:cNvSpPr>
          <p:nvPr/>
        </p:nvSpPr>
        <p:spPr bwMode="auto">
          <a:xfrm rot="10800000" flipV="1">
            <a:off x="5120448" y="4350324"/>
            <a:ext cx="2287654"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碟中碟</a:t>
            </a:r>
            <a:r>
              <a:rPr kumimoji="0" lang="en-US" altLang="zh-CN" sz="1000" b="0" i="0" u="none" strike="noStrike" cap="none" normalizeH="0" baseline="0" dirty="0">
                <a:ln>
                  <a:noFill/>
                </a:ln>
                <a:solidFill>
                  <a:schemeClr val="bg1"/>
                </a:solidFill>
                <a:effectLst/>
                <a:latin typeface="+mn-ea"/>
                <a:cs typeface="Arial" panose="020B0604020202020204" pitchFamily="34" charset="0"/>
              </a:rPr>
              <a:t>3》</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2006J·J·</a:t>
            </a:r>
            <a:r>
              <a:rPr kumimoji="0" lang="zh-CN" altLang="en-US" sz="1000" b="0" i="0" u="none" strike="noStrike" cap="none" normalizeH="0" baseline="0" dirty="0">
                <a:ln>
                  <a:noFill/>
                </a:ln>
                <a:solidFill>
                  <a:schemeClr val="bg1"/>
                </a:solidFill>
                <a:effectLst/>
                <a:latin typeface="+mn-ea"/>
                <a:cs typeface="Arial" panose="020B0604020202020204" pitchFamily="34" charset="0"/>
              </a:rPr>
              <a:t>艾布拉姆斯）中的人物无规则调度</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CF12FE83-3441-4B45-B52B-8D8AADDE40F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80542" y="708113"/>
            <a:ext cx="2167467" cy="3657600"/>
          </a:xfrm>
          <a:prstGeom prst="rect">
            <a:avLst/>
          </a:prstGeom>
        </p:spPr>
      </p:pic>
    </p:spTree>
    <p:extLst>
      <p:ext uri="{BB962C8B-B14F-4D97-AF65-F5344CB8AC3E}">
        <p14:creationId xmlns:p14="http://schemas.microsoft.com/office/powerpoint/2010/main" val="302600620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086600" cy="52322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综合调度是将以上几种对角色的调度综合运用于一个镜头中，使得人物运动富于变化或蕴含某种象征意义。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5.3.1.7 </a:t>
            </a:r>
            <a:r>
              <a:rPr lang="zh-CN" altLang="en-US" sz="1400" kern="100" dirty="0">
                <a:solidFill>
                  <a:schemeClr val="bg1"/>
                </a:solidFill>
                <a:latin typeface="+mn-ea"/>
                <a:cs typeface="Times New Roman" panose="02020603050405020304" pitchFamily="18" charset="0"/>
              </a:rPr>
              <a:t>综合调度</a:t>
            </a:r>
          </a:p>
        </p:txBody>
      </p:sp>
    </p:spTree>
    <p:extLst>
      <p:ext uri="{BB962C8B-B14F-4D97-AF65-F5344CB8AC3E}">
        <p14:creationId xmlns:p14="http://schemas.microsoft.com/office/powerpoint/2010/main" val="32646047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5.3.1 </a:t>
            </a:r>
            <a:r>
              <a:rPr lang="zh-CN" altLang="en-US" sz="1600" kern="100" dirty="0">
                <a:solidFill>
                  <a:schemeClr val="bg1"/>
                </a:solidFill>
                <a:latin typeface="+mn-ea"/>
                <a:cs typeface="Times New Roman" panose="02020603050405020304" pitchFamily="18" charset="0"/>
              </a:rPr>
              <a:t>人物调度</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导演设计角色调度形式的着眼点，不只在于保持角色和他所处环境的空间关系在构图上完美表现，更主要在于反映人物性格、情绪以及影片气氛，遵循人物在特定情境下必然要进行的动作逻辑。人物调度对分镜设计而言，就是画分镜时如何对角色、物体在画框内的空间运动路线、方向、姿态进行摆布和设计，只是用电影的专业术语讲起来略复杂而已。</a:t>
            </a:r>
          </a:p>
        </p:txBody>
      </p:sp>
    </p:spTree>
    <p:extLst>
      <p:ext uri="{BB962C8B-B14F-4D97-AF65-F5344CB8AC3E}">
        <p14:creationId xmlns:p14="http://schemas.microsoft.com/office/powerpoint/2010/main" val="411905061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5.3.2 </a:t>
            </a:r>
            <a:r>
              <a:rPr lang="zh-CN" altLang="en-US" sz="1600" kern="100" dirty="0">
                <a:solidFill>
                  <a:schemeClr val="bg1"/>
                </a:solidFill>
                <a:latin typeface="+mn-ea"/>
                <a:cs typeface="Times New Roman" panose="02020603050405020304" pitchFamily="18" charset="0"/>
              </a:rPr>
              <a:t>镜头调度</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了解镜头的调度，既要了解景别、固定镜头和运动镜头等知识，也要了解它们的作用和特点。固定画面即机位不变，焦距不变，镜头光轴（上下左右）不变时拍出来的画面，有统计表明，影视画面中有</a:t>
            </a:r>
            <a:r>
              <a:rPr lang="en-US" altLang="zh-CN" sz="1400" kern="100" dirty="0">
                <a:solidFill>
                  <a:schemeClr val="bg1"/>
                </a:solidFill>
                <a:effectLst/>
                <a:latin typeface="+mn-ea"/>
                <a:cs typeface="Times New Roman" panose="02020603050405020304" pitchFamily="18" charset="0"/>
              </a:rPr>
              <a:t>70%</a:t>
            </a:r>
            <a:r>
              <a:rPr lang="zh-CN" altLang="en-US" sz="1400" kern="100" dirty="0">
                <a:solidFill>
                  <a:schemeClr val="bg1"/>
                </a:solidFill>
                <a:effectLst/>
                <a:latin typeface="+mn-ea"/>
                <a:cs typeface="Times New Roman" panose="02020603050405020304" pitchFamily="18" charset="0"/>
              </a:rPr>
              <a:t>左右的画面是通过固定画面表现出来的，其重要性可见一斑。而推、拉、摇、移、跟等几种运动镜头相对应用比例则要少许多。</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镜头的调度主要可以分成两种：一是对单个镜头的调度，二是对整场戏的整场调度。调度的具体下面详细讲解。</a:t>
            </a:r>
          </a:p>
        </p:txBody>
      </p:sp>
    </p:spTree>
    <p:extLst>
      <p:ext uri="{BB962C8B-B14F-4D97-AF65-F5344CB8AC3E}">
        <p14:creationId xmlns:p14="http://schemas.microsoft.com/office/powerpoint/2010/main" val="130779890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2736850" cy="246221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固定镜头首先要确定拍摄机位，包括视角、景别等。拍摄机位需要与剧中人物的运动轨迹密切配合，寻求最佳的表现人物行为、情绪及环境氛围、空间特征的拍摄方位。而在有较多人物的情况下，就必须牢牢地将视点锁定在主要表现对象上。所谓“横看成岭侧成峰”，机位的确定对于镜头调度来说，是最重要的一环。</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5.3.2 </a:t>
            </a:r>
            <a:r>
              <a:rPr lang="zh-CN" altLang="en-US" sz="1600" kern="100" dirty="0">
                <a:solidFill>
                  <a:schemeClr val="bg1"/>
                </a:solidFill>
                <a:latin typeface="+mn-ea"/>
                <a:cs typeface="Times New Roman" panose="02020603050405020304" pitchFamily="18" charset="0"/>
              </a:rPr>
              <a:t>镜头调度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5.3.2.1 </a:t>
            </a:r>
            <a:r>
              <a:rPr lang="zh-CN" altLang="en-US" sz="1400" kern="100" dirty="0">
                <a:solidFill>
                  <a:schemeClr val="bg1"/>
                </a:solidFill>
                <a:latin typeface="+mn-ea"/>
                <a:cs typeface="Times New Roman" panose="02020603050405020304" pitchFamily="18" charset="0"/>
              </a:rPr>
              <a:t>调度固定镜头</a:t>
            </a:r>
          </a:p>
        </p:txBody>
      </p:sp>
      <p:pic>
        <p:nvPicPr>
          <p:cNvPr id="3" name="图片 2">
            <a:extLst>
              <a:ext uri="{FF2B5EF4-FFF2-40B4-BE49-F238E27FC236}">
                <a16:creationId xmlns:a16="http://schemas.microsoft.com/office/drawing/2014/main" id="{CA728F74-9BED-48A4-BF56-BE1F5E548EC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231018" y="708113"/>
            <a:ext cx="2300082" cy="3881389"/>
          </a:xfrm>
          <a:prstGeom prst="rect">
            <a:avLst/>
          </a:prstGeom>
        </p:spPr>
      </p:pic>
      <p:sp>
        <p:nvSpPr>
          <p:cNvPr id="9" name="Rectangle 3">
            <a:extLst>
              <a:ext uri="{FF2B5EF4-FFF2-40B4-BE49-F238E27FC236}">
                <a16:creationId xmlns:a16="http://schemas.microsoft.com/office/drawing/2014/main" id="{5FE17670-08FD-4A1D-90F0-0283CE84AD23}"/>
              </a:ext>
            </a:extLst>
          </p:cNvPr>
          <p:cNvSpPr>
            <a:spLocks noChangeArrowheads="1"/>
          </p:cNvSpPr>
          <p:nvPr/>
        </p:nvSpPr>
        <p:spPr bwMode="auto">
          <a:xfrm rot="10800000" flipV="1">
            <a:off x="5148468" y="4594304"/>
            <a:ext cx="246518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复仇者联盟</a:t>
            </a:r>
            <a:r>
              <a:rPr kumimoji="0" lang="en-US" altLang="zh-CN" sz="1000" b="0" i="0" u="none" strike="noStrike" cap="none" normalizeH="0" baseline="0" dirty="0">
                <a:ln>
                  <a:noFill/>
                </a:ln>
                <a:solidFill>
                  <a:schemeClr val="bg1"/>
                </a:solidFill>
                <a:effectLst/>
                <a:latin typeface="+mn-ea"/>
                <a:cs typeface="Arial" panose="020B0604020202020204" pitchFamily="34" charset="0"/>
              </a:rPr>
              <a:t>1》</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2012</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乔斯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韦登）中的人物对话和情节多调度固定机位拍摄</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96144355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273685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广角和长焦的表现力是有明显不同的。广角适合表现大环境大场景，介绍空间关系（见上图）；长焦则可借助它在景深上的特点突出主体或者强化画面物体之间的距离关系，同时，长焦不会产生广角的畸变（见下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5.3.2 </a:t>
            </a:r>
            <a:r>
              <a:rPr lang="zh-CN" altLang="en-US" sz="1600" kern="100" dirty="0">
                <a:solidFill>
                  <a:schemeClr val="bg1"/>
                </a:solidFill>
                <a:latin typeface="+mn-ea"/>
                <a:cs typeface="Times New Roman" panose="02020603050405020304" pitchFamily="18" charset="0"/>
              </a:rPr>
              <a:t>镜头调度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5.3.2.2 </a:t>
            </a:r>
            <a:r>
              <a:rPr lang="zh-CN" altLang="en-US" sz="1400" kern="100" dirty="0">
                <a:solidFill>
                  <a:schemeClr val="bg1"/>
                </a:solidFill>
                <a:latin typeface="+mn-ea"/>
                <a:cs typeface="Times New Roman" panose="02020603050405020304" pitchFamily="18" charset="0"/>
              </a:rPr>
              <a:t>选择合适焦段</a:t>
            </a:r>
          </a:p>
        </p:txBody>
      </p:sp>
      <p:sp>
        <p:nvSpPr>
          <p:cNvPr id="9" name="Rectangle 3">
            <a:extLst>
              <a:ext uri="{FF2B5EF4-FFF2-40B4-BE49-F238E27FC236}">
                <a16:creationId xmlns:a16="http://schemas.microsoft.com/office/drawing/2014/main" id="{5FE17670-08FD-4A1D-90F0-0283CE84AD23}"/>
              </a:ext>
            </a:extLst>
          </p:cNvPr>
          <p:cNvSpPr>
            <a:spLocks noChangeArrowheads="1"/>
          </p:cNvSpPr>
          <p:nvPr/>
        </p:nvSpPr>
        <p:spPr bwMode="auto">
          <a:xfrm rot="10800000" flipV="1">
            <a:off x="5078603" y="4832351"/>
            <a:ext cx="24651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功夫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周星驰）中的长焦镜头</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5D42B1BA-0440-4835-83AC-5D5DC7BF6B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375149" y="2654300"/>
            <a:ext cx="3872090" cy="2178051"/>
          </a:xfrm>
          <a:prstGeom prst="rect">
            <a:avLst/>
          </a:prstGeom>
        </p:spPr>
      </p:pic>
      <p:pic>
        <p:nvPicPr>
          <p:cNvPr id="11" name="图片 10">
            <a:extLst>
              <a:ext uri="{FF2B5EF4-FFF2-40B4-BE49-F238E27FC236}">
                <a16:creationId xmlns:a16="http://schemas.microsoft.com/office/drawing/2014/main" id="{A53FA2B4-0544-4EAF-90ED-58FFD3CE74EC}"/>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375150" y="219310"/>
            <a:ext cx="3872089" cy="2178050"/>
          </a:xfrm>
          <a:prstGeom prst="rect">
            <a:avLst/>
          </a:prstGeom>
        </p:spPr>
      </p:pic>
      <p:sp>
        <p:nvSpPr>
          <p:cNvPr id="12" name="Rectangle 3">
            <a:extLst>
              <a:ext uri="{FF2B5EF4-FFF2-40B4-BE49-F238E27FC236}">
                <a16:creationId xmlns:a16="http://schemas.microsoft.com/office/drawing/2014/main" id="{2883EA01-B85F-4AA8-A61E-AF3E1F44C5EC}"/>
              </a:ext>
            </a:extLst>
          </p:cNvPr>
          <p:cNvSpPr>
            <a:spLocks noChangeArrowheads="1"/>
          </p:cNvSpPr>
          <p:nvPr/>
        </p:nvSpPr>
        <p:spPr bwMode="auto">
          <a:xfrm rot="10800000" flipV="1">
            <a:off x="5078603" y="2367204"/>
            <a:ext cx="2465182"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功夫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2005</a:t>
            </a:r>
            <a:r>
              <a:rPr kumimoji="0" lang="zh-CN" altLang="en-US" sz="1000" b="0" i="0" u="none" strike="noStrike" cap="none" normalizeH="0" baseline="0" dirty="0">
                <a:ln>
                  <a:noFill/>
                </a:ln>
                <a:solidFill>
                  <a:schemeClr val="bg1"/>
                </a:solidFill>
                <a:effectLst/>
                <a:latin typeface="+mn-ea"/>
                <a:cs typeface="Arial" panose="020B0604020202020204" pitchFamily="34" charset="0"/>
              </a:rPr>
              <a:t>周星驰）中的广角镜头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84282239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872088"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调度固定镜头是调度的基础，在此基础上，运动镜头的调度需要选择一种合适的运动镜头的方式。一般运动镜头需要与剧中人物的运动轨迹密切配合，而在有较多人物的情况下，必须把视点锁定在主要表现对象上。</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许多衔接性的镜头，用同一种运动方式进行拍摄，给人叙事流畅的感觉，因此拍摄运动镜头，需要避免无意义的运动，因为运动镜头是某种有意义的表达形式，并且从追求画面稳定的角度来说，除非追求某种特定的表达效果，一般固定镜头应该比运动镜头优先考虑，除了一些特殊的“记录”风格的电影。当然，“动静结合”是最理想的方式。</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5.3.2 </a:t>
            </a:r>
            <a:r>
              <a:rPr lang="zh-CN" altLang="en-US" sz="1600" kern="100" dirty="0">
                <a:solidFill>
                  <a:schemeClr val="bg1"/>
                </a:solidFill>
                <a:latin typeface="+mn-ea"/>
                <a:cs typeface="Times New Roman" panose="02020603050405020304" pitchFamily="18" charset="0"/>
              </a:rPr>
              <a:t>镜头调度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5.3.2.3 </a:t>
            </a:r>
            <a:r>
              <a:rPr lang="zh-CN" altLang="en-US" sz="1400" kern="100" dirty="0">
                <a:solidFill>
                  <a:schemeClr val="bg1"/>
                </a:solidFill>
                <a:latin typeface="+mn-ea"/>
                <a:cs typeface="Times New Roman" panose="02020603050405020304" pitchFamily="18" charset="0"/>
              </a:rPr>
              <a:t>调度运动镜头</a:t>
            </a:r>
          </a:p>
        </p:txBody>
      </p:sp>
      <p:sp>
        <p:nvSpPr>
          <p:cNvPr id="9" name="Rectangle 3">
            <a:extLst>
              <a:ext uri="{FF2B5EF4-FFF2-40B4-BE49-F238E27FC236}">
                <a16:creationId xmlns:a16="http://schemas.microsoft.com/office/drawing/2014/main" id="{5FE17670-08FD-4A1D-90F0-0283CE84AD23}"/>
              </a:ext>
            </a:extLst>
          </p:cNvPr>
          <p:cNvSpPr>
            <a:spLocks noChangeArrowheads="1"/>
          </p:cNvSpPr>
          <p:nvPr/>
        </p:nvSpPr>
        <p:spPr bwMode="auto">
          <a:xfrm rot="10800000" flipV="1">
            <a:off x="5408817" y="4523947"/>
            <a:ext cx="2465182"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钢铁侠</a:t>
            </a:r>
            <a:r>
              <a:rPr kumimoji="0" lang="en-US" altLang="zh-CN" sz="1000" b="0" i="0" u="none" strike="noStrike" cap="none" normalizeH="0" baseline="0" dirty="0">
                <a:ln>
                  <a:noFill/>
                </a:ln>
                <a:solidFill>
                  <a:schemeClr val="bg1"/>
                </a:solidFill>
                <a:effectLst/>
                <a:latin typeface="+mn-ea"/>
                <a:cs typeface="Arial" panose="020B0604020202020204" pitchFamily="34" charset="0"/>
              </a:rPr>
              <a:t>2》</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2010</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乔恩</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费儒）中的对白场景采用固定镜头和运动镜头相结合的方式拍摄</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DF676A14-22F1-49A2-9443-55903A8293A2}"/>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03332" y="523447"/>
            <a:ext cx="2370667" cy="4000500"/>
          </a:xfrm>
          <a:prstGeom prst="rect">
            <a:avLst/>
          </a:prstGeom>
        </p:spPr>
      </p:pic>
    </p:spTree>
    <p:extLst>
      <p:ext uri="{BB962C8B-B14F-4D97-AF65-F5344CB8AC3E}">
        <p14:creationId xmlns:p14="http://schemas.microsoft.com/office/powerpoint/2010/main" val="42860207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5.3.2 </a:t>
            </a:r>
            <a:r>
              <a:rPr lang="zh-CN" altLang="en-US" sz="1600" kern="100" dirty="0">
                <a:solidFill>
                  <a:schemeClr val="bg1"/>
                </a:solidFill>
                <a:latin typeface="+mn-ea"/>
                <a:cs typeface="Times New Roman" panose="02020603050405020304" pitchFamily="18" charset="0"/>
              </a:rPr>
              <a:t>镜头调度</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在实拍影片中，场面调度也决定了画面空间中人物之间的举例模式和由此表达的人际关系。通常画面中人与人的距离、镜头与人的距离有</a:t>
            </a:r>
            <a:r>
              <a:rPr lang="en-US" altLang="zh-CN" sz="1400" kern="100" dirty="0">
                <a:solidFill>
                  <a:schemeClr val="bg1"/>
                </a:solidFill>
                <a:effectLst/>
                <a:latin typeface="+mn-ea"/>
                <a:cs typeface="Times New Roman" panose="02020603050405020304" pitchFamily="18" charset="0"/>
              </a:rPr>
              <a:t>6</a:t>
            </a:r>
            <a:r>
              <a:rPr lang="zh-CN" altLang="en-US" sz="1400" kern="100" dirty="0">
                <a:solidFill>
                  <a:schemeClr val="bg1"/>
                </a:solidFill>
                <a:effectLst/>
                <a:latin typeface="+mn-ea"/>
                <a:cs typeface="Times New Roman" panose="02020603050405020304" pitchFamily="18" charset="0"/>
              </a:rPr>
              <a:t>种基本模式：</a:t>
            </a:r>
          </a:p>
          <a:p>
            <a:pPr indent="266700" algn="just"/>
            <a:r>
              <a:rPr lang="zh-CN" altLang="en-US" sz="1400" kern="100" dirty="0">
                <a:solidFill>
                  <a:schemeClr val="bg1"/>
                </a:solidFill>
                <a:effectLst/>
                <a:latin typeface="+mn-ea"/>
                <a:cs typeface="Times New Roman" panose="02020603050405020304" pitchFamily="18" charset="0"/>
              </a:rPr>
              <a:t>①亲密距离（</a:t>
            </a:r>
            <a:r>
              <a:rPr lang="en-US" altLang="zh-CN" sz="1400" kern="100" dirty="0">
                <a:solidFill>
                  <a:schemeClr val="bg1"/>
                </a:solidFill>
                <a:effectLst/>
                <a:latin typeface="+mn-ea"/>
                <a:cs typeface="Times New Roman" panose="02020603050405020304" pitchFamily="18" charset="0"/>
              </a:rPr>
              <a:t>50</a:t>
            </a:r>
            <a:r>
              <a:rPr lang="zh-CN" altLang="en-US" sz="1400" kern="100" dirty="0">
                <a:solidFill>
                  <a:schemeClr val="bg1"/>
                </a:solidFill>
                <a:effectLst/>
                <a:latin typeface="+mn-ea"/>
                <a:cs typeface="Times New Roman" panose="02020603050405020304" pitchFamily="18" charset="0"/>
              </a:rPr>
              <a:t>厘米左右）；</a:t>
            </a:r>
          </a:p>
          <a:p>
            <a:pPr indent="266700" algn="just"/>
            <a:r>
              <a:rPr lang="zh-CN" altLang="en-US" sz="1400" kern="100" dirty="0">
                <a:solidFill>
                  <a:schemeClr val="bg1"/>
                </a:solidFill>
                <a:effectLst/>
                <a:latin typeface="+mn-ea"/>
                <a:cs typeface="Times New Roman" panose="02020603050405020304" pitchFamily="18" charset="0"/>
              </a:rPr>
              <a:t>②私人距离（</a:t>
            </a:r>
            <a:r>
              <a:rPr lang="en-US" altLang="zh-CN" sz="1400" kern="100" dirty="0">
                <a:solidFill>
                  <a:schemeClr val="bg1"/>
                </a:solidFill>
                <a:effectLst/>
                <a:latin typeface="+mn-ea"/>
                <a:cs typeface="Times New Roman" panose="02020603050405020304" pitchFamily="18" charset="0"/>
              </a:rPr>
              <a:t>50</a:t>
            </a:r>
            <a:r>
              <a:rPr lang="zh-CN" altLang="en-US" sz="1400" kern="100" dirty="0">
                <a:solidFill>
                  <a:schemeClr val="bg1"/>
                </a:solidFill>
                <a:effectLst/>
                <a:latin typeface="+mn-ea"/>
                <a:cs typeface="Times New Roman" panose="02020603050405020304" pitchFamily="18" charset="0"/>
              </a:rPr>
              <a:t>厘米</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米）；</a:t>
            </a:r>
          </a:p>
          <a:p>
            <a:pPr indent="266700" algn="just"/>
            <a:r>
              <a:rPr lang="zh-CN" altLang="en-US" sz="1400" kern="100" dirty="0">
                <a:solidFill>
                  <a:schemeClr val="bg1"/>
                </a:solidFill>
                <a:effectLst/>
                <a:latin typeface="+mn-ea"/>
                <a:cs typeface="Times New Roman" panose="02020603050405020304" pitchFamily="18" charset="0"/>
              </a:rPr>
              <a:t>③社交距离（</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米</a:t>
            </a:r>
            <a:r>
              <a:rPr lang="en-US" altLang="zh-CN" sz="1400" kern="100" dirty="0">
                <a:solidFill>
                  <a:schemeClr val="bg1"/>
                </a:solidFill>
                <a:effectLst/>
                <a:latin typeface="+mn-ea"/>
                <a:cs typeface="Times New Roman" panose="02020603050405020304" pitchFamily="18" charset="0"/>
              </a:rPr>
              <a:t>——3</a:t>
            </a:r>
            <a:r>
              <a:rPr lang="zh-CN" altLang="en-US" sz="1400" kern="100" dirty="0">
                <a:solidFill>
                  <a:schemeClr val="bg1"/>
                </a:solidFill>
                <a:effectLst/>
                <a:latin typeface="+mn-ea"/>
                <a:cs typeface="Times New Roman" panose="02020603050405020304" pitchFamily="18" charset="0"/>
              </a:rPr>
              <a:t>米）；</a:t>
            </a:r>
          </a:p>
          <a:p>
            <a:pPr indent="266700" algn="just"/>
            <a:r>
              <a:rPr lang="zh-CN" altLang="en-US" sz="1400" kern="100" dirty="0">
                <a:solidFill>
                  <a:schemeClr val="bg1"/>
                </a:solidFill>
                <a:effectLst/>
                <a:latin typeface="+mn-ea"/>
                <a:cs typeface="Times New Roman" panose="02020603050405020304" pitchFamily="18" charset="0"/>
              </a:rPr>
              <a:t>④公共距离（约</a:t>
            </a:r>
            <a:r>
              <a:rPr lang="en-US" altLang="zh-CN" sz="1400" kern="100" dirty="0">
                <a:solidFill>
                  <a:schemeClr val="bg1"/>
                </a:solidFill>
                <a:effectLst/>
                <a:latin typeface="+mn-ea"/>
                <a:cs typeface="Times New Roman" panose="02020603050405020304" pitchFamily="18" charset="0"/>
              </a:rPr>
              <a:t>3</a:t>
            </a:r>
            <a:r>
              <a:rPr lang="zh-CN" altLang="en-US" sz="1400" kern="100" dirty="0">
                <a:solidFill>
                  <a:schemeClr val="bg1"/>
                </a:solidFill>
                <a:effectLst/>
                <a:latin typeface="+mn-ea"/>
                <a:cs typeface="Times New Roman" panose="02020603050405020304" pitchFamily="18" charset="0"/>
              </a:rPr>
              <a:t>米）；</a:t>
            </a:r>
          </a:p>
          <a:p>
            <a:pPr indent="266700" algn="just"/>
            <a:r>
              <a:rPr lang="zh-CN" altLang="en-US" sz="1400" kern="100" dirty="0">
                <a:solidFill>
                  <a:schemeClr val="bg1"/>
                </a:solidFill>
                <a:effectLst/>
                <a:latin typeface="+mn-ea"/>
                <a:cs typeface="Times New Roman" panose="02020603050405020304" pitchFamily="18" charset="0"/>
              </a:rPr>
              <a:t>⑤社交距离（在私人距离以外交流）；</a:t>
            </a:r>
          </a:p>
          <a:p>
            <a:pPr indent="266700" algn="just"/>
            <a:r>
              <a:rPr lang="zh-CN" altLang="en-US" sz="1400" kern="100" dirty="0">
                <a:solidFill>
                  <a:schemeClr val="bg1"/>
                </a:solidFill>
                <a:effectLst/>
                <a:latin typeface="+mn-ea"/>
                <a:cs typeface="Times New Roman" panose="02020603050405020304" pitchFamily="18" charset="0"/>
              </a:rPr>
              <a:t>⑥敌对距离（在私人距离之内表达对立情绪）。</a:t>
            </a:r>
          </a:p>
        </p:txBody>
      </p:sp>
    </p:spTree>
    <p:extLst>
      <p:ext uri="{BB962C8B-B14F-4D97-AF65-F5344CB8AC3E}">
        <p14:creationId xmlns:p14="http://schemas.microsoft.com/office/powerpoint/2010/main" val="23662461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285447"/>
            <a:ext cx="709295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线性元素是最基本的视觉元素，它可以引导观众的视线，人们的视线有着跟随线的走向而转移的惯性，从画面的一个位置被引导到另一个位置，让观众体会画面中蕴含的动态，也可以划分空间。</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各种几何元素传递出的也是各种倾向的线，如圆形表现的是曲线，方形传递的是垂直线和水平线，三角形体现的则是倾斜和交叉线，等等，灵活的运用这些元素可以创造出各种独特的画面。</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Tree>
    <p:extLst>
      <p:ext uri="{BB962C8B-B14F-4D97-AF65-F5344CB8AC3E}">
        <p14:creationId xmlns:p14="http://schemas.microsoft.com/office/powerpoint/2010/main" val="358848473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5.3.2 </a:t>
            </a:r>
            <a:r>
              <a:rPr lang="zh-CN" altLang="en-US" sz="1600" kern="100" dirty="0">
                <a:solidFill>
                  <a:schemeClr val="bg1"/>
                </a:solidFill>
                <a:latin typeface="+mn-ea"/>
                <a:cs typeface="Times New Roman" panose="02020603050405020304" pitchFamily="18" charset="0"/>
              </a:rPr>
              <a:t>镜头调度</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1815882"/>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当画面中两个陌生人的空间距离被拉近的时候，会带来一种威胁和紧张的感觉；当一对青年男女之间的空间距离在画面中逐渐缩小的时候，会表达一种亲密关系的出现；当一对夫妻在画面中遥遥相隔对话的时候，暗示的是一种疏远和隔膜。因此，在进行分镜设计的时候，如何设置镜头对角色的距离、视角和运动效率也会有完全不同的效果。当镜头用大角度表现对象的时候，戏剧性也必然强烈；当演员正面面对镜头就像对着观众眼睛的时候，观众会有一种亲切感和参与感；当人处在一个封闭的前景压迫之中时，画面会产生压抑感；当人以</a:t>
            </a:r>
            <a:r>
              <a:rPr lang="en-US" altLang="zh-CN" sz="1400" kern="100" dirty="0">
                <a:solidFill>
                  <a:schemeClr val="bg1"/>
                </a:solidFill>
                <a:effectLst/>
                <a:latin typeface="+mn-ea"/>
                <a:cs typeface="Times New Roman" panose="02020603050405020304" pitchFamily="18" charset="0"/>
              </a:rPr>
              <a:t>45</a:t>
            </a:r>
            <a:r>
              <a:rPr lang="zh-CN" altLang="en-US" sz="1400" kern="100" dirty="0">
                <a:solidFill>
                  <a:schemeClr val="bg1"/>
                </a:solidFill>
                <a:effectLst/>
                <a:latin typeface="+mn-ea"/>
                <a:cs typeface="Times New Roman" panose="02020603050405020304" pitchFamily="18" charset="0"/>
              </a:rPr>
              <a:t>度角以上对着镜头时，画面会有一种敌对感。所以，镜头的调度结果最终将会反映成为电影画面的结果。</a:t>
            </a:r>
          </a:p>
        </p:txBody>
      </p:sp>
    </p:spTree>
    <p:extLst>
      <p:ext uri="{BB962C8B-B14F-4D97-AF65-F5344CB8AC3E}">
        <p14:creationId xmlns:p14="http://schemas.microsoft.com/office/powerpoint/2010/main" val="404668954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5.3.3 </a:t>
            </a:r>
            <a:r>
              <a:rPr lang="zh-CN" altLang="en-US" sz="1600" kern="100" dirty="0">
                <a:solidFill>
                  <a:schemeClr val="bg1"/>
                </a:solidFill>
                <a:latin typeface="+mn-ea"/>
                <a:cs typeface="Times New Roman" panose="02020603050405020304" pitchFamily="18" charset="0"/>
              </a:rPr>
              <a:t>场面调度</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场面调度是一些列构成影片情节的镜头及人物在空间中位置、运动的总称。了解场面调度的类型，可以便于我们更好的调动画面讲述故事。它们的类型包括纵深性场面调度、重复性场面调度、对比性场面调度和象征性场面调度。</a:t>
            </a:r>
          </a:p>
        </p:txBody>
      </p:sp>
    </p:spTree>
    <p:extLst>
      <p:ext uri="{BB962C8B-B14F-4D97-AF65-F5344CB8AC3E}">
        <p14:creationId xmlns:p14="http://schemas.microsoft.com/office/powerpoint/2010/main" val="60114673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872088"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纵深性场面调度就是利用人或物做前景，后景人物在纵深处由后面走向前面，即由全景走向近景，或者由前景走向纵深，扩大环境，变为全景。纵深性场面调度可以在一个镜头内产生不同的景别，这种方法也被称为“镜头内部蒙太奇”。纵深性场面调度经常用在长镜头中。</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5.3.3 </a:t>
            </a:r>
            <a:r>
              <a:rPr lang="zh-CN" altLang="en-US" sz="1600" kern="100" dirty="0">
                <a:solidFill>
                  <a:schemeClr val="bg1"/>
                </a:solidFill>
                <a:latin typeface="+mn-ea"/>
                <a:cs typeface="Times New Roman" panose="02020603050405020304" pitchFamily="18" charset="0"/>
              </a:rPr>
              <a:t>场面调度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5.3.3.1 </a:t>
            </a:r>
            <a:r>
              <a:rPr lang="zh-CN" altLang="en-US" sz="1400" kern="100" dirty="0">
                <a:solidFill>
                  <a:schemeClr val="bg1"/>
                </a:solidFill>
                <a:latin typeface="+mn-ea"/>
                <a:cs typeface="Times New Roman" panose="02020603050405020304" pitchFamily="18" charset="0"/>
              </a:rPr>
              <a:t>纵深性场面调度</a:t>
            </a:r>
          </a:p>
        </p:txBody>
      </p:sp>
      <p:sp>
        <p:nvSpPr>
          <p:cNvPr id="9" name="Rectangle 3">
            <a:extLst>
              <a:ext uri="{FF2B5EF4-FFF2-40B4-BE49-F238E27FC236}">
                <a16:creationId xmlns:a16="http://schemas.microsoft.com/office/drawing/2014/main" id="{5FE17670-08FD-4A1D-90F0-0283CE84AD23}"/>
              </a:ext>
            </a:extLst>
          </p:cNvPr>
          <p:cNvSpPr>
            <a:spLocks noChangeArrowheads="1"/>
          </p:cNvSpPr>
          <p:nvPr/>
        </p:nvSpPr>
        <p:spPr bwMode="auto">
          <a:xfrm rot="10800000" flipV="1">
            <a:off x="5440318" y="4435387"/>
            <a:ext cx="2465182"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美少女特工队</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2011</a:t>
            </a:r>
            <a:r>
              <a:rPr kumimoji="0" lang="zh-CN" altLang="en-US" sz="1000" b="0" i="0" u="none" strike="noStrike" cap="none" normalizeH="0" baseline="0" dirty="0">
                <a:ln>
                  <a:noFill/>
                </a:ln>
                <a:solidFill>
                  <a:schemeClr val="bg1"/>
                </a:solidFill>
                <a:effectLst/>
                <a:latin typeface="+mn-ea"/>
                <a:cs typeface="Arial" panose="020B0604020202020204" pitchFamily="34" charset="0"/>
              </a:rPr>
              <a:t>扎克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施奈德）中的纵深性场面调度</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A48F4C73-D833-4A94-BE4D-4AD120B1930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1650" y="708113"/>
            <a:ext cx="2182519" cy="3683000"/>
          </a:xfrm>
          <a:prstGeom prst="rect">
            <a:avLst/>
          </a:prstGeom>
        </p:spPr>
      </p:pic>
    </p:spTree>
    <p:extLst>
      <p:ext uri="{BB962C8B-B14F-4D97-AF65-F5344CB8AC3E}">
        <p14:creationId xmlns:p14="http://schemas.microsoft.com/office/powerpoint/2010/main" val="369387126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872088"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一般指重复出现两次或两次以上相同或相似的演员调度和镜头调度。可以起到突出、强调某种事物涵义的特殊作用。可以给观众造成情绪的冲击力量，还能使之由情向理的方向转化，使观众进入思考，获得新的认识价值。</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5.3.3 </a:t>
            </a:r>
            <a:r>
              <a:rPr lang="zh-CN" altLang="en-US" sz="1600" kern="100" dirty="0">
                <a:solidFill>
                  <a:schemeClr val="bg1"/>
                </a:solidFill>
                <a:latin typeface="+mn-ea"/>
                <a:cs typeface="Times New Roman" panose="02020603050405020304" pitchFamily="18" charset="0"/>
              </a:rPr>
              <a:t>场面调度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5.3.3.2 </a:t>
            </a:r>
            <a:r>
              <a:rPr lang="zh-CN" altLang="en-US" sz="1400" kern="100" dirty="0">
                <a:solidFill>
                  <a:schemeClr val="bg1"/>
                </a:solidFill>
                <a:latin typeface="+mn-ea"/>
                <a:cs typeface="Times New Roman" panose="02020603050405020304" pitchFamily="18" charset="0"/>
              </a:rPr>
              <a:t>重复性场面调度</a:t>
            </a:r>
          </a:p>
        </p:txBody>
      </p:sp>
      <p:sp>
        <p:nvSpPr>
          <p:cNvPr id="9" name="Rectangle 3">
            <a:extLst>
              <a:ext uri="{FF2B5EF4-FFF2-40B4-BE49-F238E27FC236}">
                <a16:creationId xmlns:a16="http://schemas.microsoft.com/office/drawing/2014/main" id="{5FE17670-08FD-4A1D-90F0-0283CE84AD23}"/>
              </a:ext>
            </a:extLst>
          </p:cNvPr>
          <p:cNvSpPr>
            <a:spLocks noChangeArrowheads="1"/>
          </p:cNvSpPr>
          <p:nvPr/>
        </p:nvSpPr>
        <p:spPr bwMode="auto">
          <a:xfrm rot="10800000" flipV="1">
            <a:off x="5044132" y="4343167"/>
            <a:ext cx="325755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寂静岭</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2006</a:t>
            </a:r>
            <a:r>
              <a:rPr kumimoji="0" lang="zh-CN" altLang="en-US" sz="1000" b="0" i="0" u="none" strike="noStrike" cap="none" normalizeH="0" baseline="0" dirty="0">
                <a:ln>
                  <a:noFill/>
                </a:ln>
                <a:solidFill>
                  <a:schemeClr val="bg1"/>
                </a:solidFill>
                <a:effectLst/>
                <a:latin typeface="+mn-ea"/>
                <a:cs typeface="Arial" panose="020B0604020202020204" pitchFamily="34" charset="0"/>
              </a:rPr>
              <a:t>克里斯多夫</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甘斯）中的重复性场景调度，同一个场景不同的世界不同的角色命运，带来的世界观和宗教的隐喻</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15A620F8-4E1F-4854-AC80-20F62813BF66}"/>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98314" y="800332"/>
            <a:ext cx="3149187" cy="3542835"/>
          </a:xfrm>
          <a:prstGeom prst="rect">
            <a:avLst/>
          </a:prstGeom>
        </p:spPr>
      </p:pic>
    </p:spTree>
    <p:extLst>
      <p:ext uri="{BB962C8B-B14F-4D97-AF65-F5344CB8AC3E}">
        <p14:creationId xmlns:p14="http://schemas.microsoft.com/office/powerpoint/2010/main" val="408071499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872088" cy="95410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把相同或相反的事物加以比较或衬托，如远、近、高、低、冷、热、明、暗、快、慢等状态，使对比的双方互相辉映，相得益彰，能够更生动，更鲜明地显示出各自的性格和特点。</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5.3.3 </a:t>
            </a:r>
            <a:r>
              <a:rPr lang="zh-CN" altLang="en-US" sz="1600" kern="100" dirty="0">
                <a:solidFill>
                  <a:schemeClr val="bg1"/>
                </a:solidFill>
                <a:latin typeface="+mn-ea"/>
                <a:cs typeface="Times New Roman" panose="02020603050405020304" pitchFamily="18" charset="0"/>
              </a:rPr>
              <a:t>场面调度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5.3.3.3 </a:t>
            </a:r>
            <a:r>
              <a:rPr lang="zh-CN" altLang="en-US" sz="1400" kern="100" dirty="0">
                <a:solidFill>
                  <a:schemeClr val="bg1"/>
                </a:solidFill>
                <a:latin typeface="+mn-ea"/>
                <a:cs typeface="Times New Roman" panose="02020603050405020304" pitchFamily="18" charset="0"/>
              </a:rPr>
              <a:t>对比性场面调度</a:t>
            </a:r>
          </a:p>
        </p:txBody>
      </p:sp>
      <p:sp>
        <p:nvSpPr>
          <p:cNvPr id="9" name="Rectangle 3">
            <a:extLst>
              <a:ext uri="{FF2B5EF4-FFF2-40B4-BE49-F238E27FC236}">
                <a16:creationId xmlns:a16="http://schemas.microsoft.com/office/drawing/2014/main" id="{5FE17670-08FD-4A1D-90F0-0283CE84AD23}"/>
              </a:ext>
            </a:extLst>
          </p:cNvPr>
          <p:cNvSpPr>
            <a:spLocks noChangeArrowheads="1"/>
          </p:cNvSpPr>
          <p:nvPr/>
        </p:nvSpPr>
        <p:spPr bwMode="auto">
          <a:xfrm rot="10800000" flipV="1">
            <a:off x="5044132" y="4343167"/>
            <a:ext cx="325755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超人总动员</a:t>
            </a:r>
            <a:r>
              <a:rPr kumimoji="0" lang="en-US" altLang="zh-CN" sz="1000" b="0" i="0" u="none" strike="noStrike" cap="none" normalizeH="0" baseline="0" dirty="0">
                <a:ln>
                  <a:noFill/>
                </a:ln>
                <a:solidFill>
                  <a:schemeClr val="bg1"/>
                </a:solidFill>
                <a:effectLst/>
                <a:latin typeface="+mn-ea"/>
                <a:cs typeface="Arial" panose="020B0604020202020204" pitchFamily="34" charset="0"/>
              </a:rPr>
              <a:t>2》</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2018</a:t>
            </a:r>
            <a:r>
              <a:rPr kumimoji="0" lang="zh-CN" altLang="en-US" sz="1000" b="0" i="0" u="none" strike="noStrike" cap="none" normalizeH="0" baseline="0" dirty="0">
                <a:ln>
                  <a:noFill/>
                </a:ln>
                <a:solidFill>
                  <a:schemeClr val="bg1"/>
                </a:solidFill>
                <a:effectLst/>
                <a:latin typeface="+mn-ea"/>
                <a:cs typeface="Arial" panose="020B0604020202020204" pitchFamily="34" charset="0"/>
              </a:rPr>
              <a:t>布拉德</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伯德）中的对比性场景调度，弹力女超人紧张的执行任务和大力神在家做奶爸的场景对比，相映成趣</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A1334EAC-606A-445C-B6AA-2E8275F22A7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44131" y="653817"/>
            <a:ext cx="3279422" cy="3689350"/>
          </a:xfrm>
          <a:prstGeom prst="rect">
            <a:avLst/>
          </a:prstGeom>
        </p:spPr>
      </p:pic>
    </p:spTree>
    <p:extLst>
      <p:ext uri="{BB962C8B-B14F-4D97-AF65-F5344CB8AC3E}">
        <p14:creationId xmlns:p14="http://schemas.microsoft.com/office/powerpoint/2010/main" val="38842672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5.3 </a:t>
            </a:r>
            <a:r>
              <a:rPr lang="zh-CN" altLang="en-US" sz="1800" kern="100" dirty="0">
                <a:solidFill>
                  <a:schemeClr val="bg1"/>
                </a:solidFill>
                <a:latin typeface="+mn-ea"/>
                <a:cs typeface="Times New Roman" panose="02020603050405020304" pitchFamily="18" charset="0"/>
              </a:rPr>
              <a:t>空间调度</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872088" cy="138499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导演借助场面调度寄托某种寓意或象征某种事物的内在涵义，把深层次的思想隐藏在浮露的形象之下，将一些不便直说的情理转化为婉转含蓄的形象，让观众去感知、去思索、去意会，从而产生耐人寻味的艺术魅力的场面调度方法。</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5.3.3 </a:t>
            </a:r>
            <a:r>
              <a:rPr lang="zh-CN" altLang="en-US" sz="1600" kern="100" dirty="0">
                <a:solidFill>
                  <a:schemeClr val="bg1"/>
                </a:solidFill>
                <a:latin typeface="+mn-ea"/>
                <a:cs typeface="Times New Roman" panose="02020603050405020304" pitchFamily="18" charset="0"/>
              </a:rPr>
              <a:t>场面调度</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5.3.3.4 </a:t>
            </a:r>
            <a:r>
              <a:rPr lang="zh-CN" altLang="en-US" sz="1400" kern="100" dirty="0">
                <a:solidFill>
                  <a:schemeClr val="bg1"/>
                </a:solidFill>
                <a:latin typeface="+mn-ea"/>
                <a:cs typeface="Times New Roman" panose="02020603050405020304" pitchFamily="18" charset="0"/>
              </a:rPr>
              <a:t>象征性场面调度</a:t>
            </a:r>
          </a:p>
        </p:txBody>
      </p:sp>
      <p:sp>
        <p:nvSpPr>
          <p:cNvPr id="9" name="Rectangle 3">
            <a:extLst>
              <a:ext uri="{FF2B5EF4-FFF2-40B4-BE49-F238E27FC236}">
                <a16:creationId xmlns:a16="http://schemas.microsoft.com/office/drawing/2014/main" id="{5FE17670-08FD-4A1D-90F0-0283CE84AD23}"/>
              </a:ext>
            </a:extLst>
          </p:cNvPr>
          <p:cNvSpPr>
            <a:spLocks noChangeArrowheads="1"/>
          </p:cNvSpPr>
          <p:nvPr/>
        </p:nvSpPr>
        <p:spPr bwMode="auto">
          <a:xfrm rot="10800000" flipV="1">
            <a:off x="5044132" y="4343167"/>
            <a:ext cx="3257550"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大内密探</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1996</a:t>
            </a:r>
            <a:r>
              <a:rPr kumimoji="0" lang="zh-CN" altLang="en-US" sz="1000" b="0" i="0" u="none" strike="noStrike" cap="none" normalizeH="0" baseline="0" dirty="0">
                <a:ln>
                  <a:noFill/>
                </a:ln>
                <a:solidFill>
                  <a:schemeClr val="bg1"/>
                </a:solidFill>
                <a:effectLst/>
                <a:latin typeface="+mn-ea"/>
                <a:cs typeface="Arial" panose="020B0604020202020204" pitchFamily="34" charset="0"/>
              </a:rPr>
              <a:t>谷德昭 周星驰）中的象征性场面调度，保龙一族成员被杀害的场面用烤鸭开膛破肚的方式进行象征比喻</a:t>
            </a:r>
            <a:endParaRPr kumimoji="0" lang="zh-CN" altLang="en-US" sz="1800" b="0" i="0" u="none" strike="noStrike" cap="none" normalizeH="0" baseline="0" dirty="0">
              <a:ln>
                <a:noFill/>
              </a:ln>
              <a:solidFill>
                <a:schemeClr val="bg1"/>
              </a:solidFill>
              <a:effectLst/>
              <a:latin typeface="+mn-ea"/>
            </a:endParaRPr>
          </a:p>
        </p:txBody>
      </p:sp>
      <p:pic>
        <p:nvPicPr>
          <p:cNvPr id="3" name="图片 2">
            <a:extLst>
              <a:ext uri="{FF2B5EF4-FFF2-40B4-BE49-F238E27FC236}">
                <a16:creationId xmlns:a16="http://schemas.microsoft.com/office/drawing/2014/main" id="{A86C1C78-3DF1-414D-B728-EC1780995B4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930556" y="422881"/>
            <a:ext cx="3484699" cy="3920286"/>
          </a:xfrm>
          <a:prstGeom prst="rect">
            <a:avLst/>
          </a:prstGeom>
        </p:spPr>
      </p:pic>
    </p:spTree>
    <p:extLst>
      <p:ext uri="{BB962C8B-B14F-4D97-AF65-F5344CB8AC3E}">
        <p14:creationId xmlns:p14="http://schemas.microsoft.com/office/powerpoint/2010/main" val="252171899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机位构成镜头，镜头形成画面，画面产生视觉。画面就是镜头的空间位置的外化形式。在分析解读影片时，画面的规律是由镜头位置规定的，分析、研究了镜头的基本构成，实际上是分析研究画面的构成问题。</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在电影和动画中，设计最多，也是组成影片最多的人物形式是双人对话，由此形成场景人物、镜头空间分布图。通常的人物表达都是依据</a:t>
            </a:r>
            <a:r>
              <a:rPr lang="en-US" altLang="zh-CN" sz="1400" kern="100" dirty="0">
                <a:solidFill>
                  <a:schemeClr val="bg1"/>
                </a:solidFill>
                <a:effectLst/>
                <a:latin typeface="+mn-ea"/>
                <a:cs typeface="Times New Roman" panose="02020603050405020304" pitchFamily="18" charset="0"/>
              </a:rPr>
              <a:t>9</a:t>
            </a:r>
            <a:r>
              <a:rPr lang="zh-CN" altLang="en-US" sz="1400" kern="100" dirty="0">
                <a:solidFill>
                  <a:schemeClr val="bg1"/>
                </a:solidFill>
                <a:effectLst/>
                <a:latin typeface="+mn-ea"/>
                <a:cs typeface="Times New Roman" panose="02020603050405020304" pitchFamily="18" charset="0"/>
              </a:rPr>
              <a:t>个基本镜头来完成叙事的。</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下页图是典型的基本镜头规律图，所有其他镜头形式都是通过这个基本规律图演变而来。</a:t>
            </a:r>
          </a:p>
        </p:txBody>
      </p:sp>
    </p:spTree>
    <p:extLst>
      <p:ext uri="{BB962C8B-B14F-4D97-AF65-F5344CB8AC3E}">
        <p14:creationId xmlns:p14="http://schemas.microsoft.com/office/powerpoint/2010/main" val="241469701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pic>
        <p:nvPicPr>
          <p:cNvPr id="3" name="图片 2">
            <a:extLst>
              <a:ext uri="{FF2B5EF4-FFF2-40B4-BE49-F238E27FC236}">
                <a16:creationId xmlns:a16="http://schemas.microsoft.com/office/drawing/2014/main" id="{4C1D7B4A-1283-477B-A4A6-429CE3F597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957021" y="1433047"/>
            <a:ext cx="5229958" cy="3187006"/>
          </a:xfrm>
          <a:prstGeom prst="rect">
            <a:avLst/>
          </a:prstGeom>
        </p:spPr>
      </p:pic>
      <p:sp>
        <p:nvSpPr>
          <p:cNvPr id="7" name="Rectangle 3">
            <a:extLst>
              <a:ext uri="{FF2B5EF4-FFF2-40B4-BE49-F238E27FC236}">
                <a16:creationId xmlns:a16="http://schemas.microsoft.com/office/drawing/2014/main" id="{4864288A-231A-4F5B-994D-96BA314D8B7C}"/>
              </a:ext>
            </a:extLst>
          </p:cNvPr>
          <p:cNvSpPr>
            <a:spLocks noChangeArrowheads="1"/>
          </p:cNvSpPr>
          <p:nvPr/>
        </p:nvSpPr>
        <p:spPr bwMode="auto">
          <a:xfrm rot="10800000" flipV="1">
            <a:off x="2943225" y="4620053"/>
            <a:ext cx="3257550"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镜头的构成</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205966248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图中角色</a:t>
            </a:r>
            <a:r>
              <a:rPr lang="en-US" altLang="zh-CN" sz="1400" kern="100" dirty="0">
                <a:solidFill>
                  <a:schemeClr val="bg1"/>
                </a:solidFill>
                <a:effectLst/>
                <a:latin typeface="+mn-ea"/>
                <a:cs typeface="Times New Roman" panose="02020603050405020304" pitchFamily="18" charset="0"/>
              </a:rPr>
              <a:t>A</a:t>
            </a:r>
            <a:r>
              <a:rPr lang="zh-CN" altLang="en-US" sz="1400" kern="100" dirty="0">
                <a:solidFill>
                  <a:schemeClr val="bg1"/>
                </a:solidFill>
                <a:effectLst/>
                <a:latin typeface="+mn-ea"/>
                <a:cs typeface="Times New Roman" panose="02020603050405020304" pitchFamily="18" charset="0"/>
              </a:rPr>
              <a:t>与</a:t>
            </a:r>
            <a:r>
              <a:rPr lang="en-US" altLang="zh-CN" sz="1400" kern="100" dirty="0">
                <a:solidFill>
                  <a:schemeClr val="bg1"/>
                </a:solidFill>
                <a:effectLst/>
                <a:latin typeface="+mn-ea"/>
                <a:cs typeface="Times New Roman" panose="02020603050405020304" pitchFamily="18" charset="0"/>
              </a:rPr>
              <a:t>B</a:t>
            </a:r>
            <a:r>
              <a:rPr lang="zh-CN" altLang="en-US" sz="1400" kern="100" dirty="0">
                <a:solidFill>
                  <a:schemeClr val="bg1"/>
                </a:solidFill>
                <a:effectLst/>
                <a:latin typeface="+mn-ea"/>
                <a:cs typeface="Times New Roman" panose="02020603050405020304" pitchFamily="18" charset="0"/>
              </a:rPr>
              <a:t>之间形成一条假想虚线，这条线既是</a:t>
            </a:r>
            <a:r>
              <a:rPr lang="en-US" altLang="zh-CN" sz="1400" kern="100" dirty="0">
                <a:solidFill>
                  <a:schemeClr val="bg1"/>
                </a:solidFill>
                <a:effectLst/>
                <a:latin typeface="+mn-ea"/>
                <a:cs typeface="Times New Roman" panose="02020603050405020304" pitchFamily="18" charset="0"/>
              </a:rPr>
              <a:t>A</a:t>
            </a:r>
            <a:r>
              <a:rPr lang="zh-CN" altLang="en-US" sz="1400" kern="100" dirty="0">
                <a:solidFill>
                  <a:schemeClr val="bg1"/>
                </a:solidFill>
                <a:effectLst/>
                <a:latin typeface="+mn-ea"/>
                <a:cs typeface="Times New Roman" panose="02020603050405020304" pitchFamily="18" charset="0"/>
              </a:rPr>
              <a:t>与</a:t>
            </a:r>
            <a:r>
              <a:rPr lang="en-US" altLang="zh-CN" sz="1400" kern="100" dirty="0">
                <a:solidFill>
                  <a:schemeClr val="bg1"/>
                </a:solidFill>
                <a:effectLst/>
                <a:latin typeface="+mn-ea"/>
                <a:cs typeface="Times New Roman" panose="02020603050405020304" pitchFamily="18" charset="0"/>
              </a:rPr>
              <a:t>B</a:t>
            </a:r>
            <a:r>
              <a:rPr lang="zh-CN" altLang="en-US" sz="1400" kern="100" dirty="0">
                <a:solidFill>
                  <a:schemeClr val="bg1"/>
                </a:solidFill>
                <a:effectLst/>
                <a:latin typeface="+mn-ea"/>
                <a:cs typeface="Times New Roman" panose="02020603050405020304" pitchFamily="18" charset="0"/>
              </a:rPr>
              <a:t>的交流视线，也是人物之间的关系线，我们称之为轴线。以轴线为基准，将空间分为上方和下方。</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上方空间称为背景空间、表现空间、现实空间。因为这个空间在</a:t>
            </a:r>
            <a:r>
              <a:rPr lang="en-US" altLang="zh-CN" sz="1400" kern="100" dirty="0">
                <a:solidFill>
                  <a:schemeClr val="bg1"/>
                </a:solidFill>
                <a:effectLst/>
                <a:latin typeface="+mn-ea"/>
                <a:cs typeface="Times New Roman" panose="02020603050405020304" pitchFamily="18" charset="0"/>
              </a:rPr>
              <a:t>9</a:t>
            </a:r>
            <a:r>
              <a:rPr lang="zh-CN" altLang="en-US" sz="1400" kern="100" dirty="0">
                <a:solidFill>
                  <a:schemeClr val="bg1"/>
                </a:solidFill>
                <a:effectLst/>
                <a:latin typeface="+mn-ea"/>
                <a:cs typeface="Times New Roman" panose="02020603050405020304" pitchFamily="18" charset="0"/>
              </a:rPr>
              <a:t>个镜头的任何一个镜头中都会被拍到，无论是整体还是局部。</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下方空间称为调度空间、想象空间、暗示空间。这个空间要用来设定若干个镜头机位并进行调度。这个空间如果镜头不反过来拍，永远不会具体化和画面化，永远是让人去想象的，只要不在镜头中表现，就无法具体，是不具体的画外空间关系。</a:t>
            </a:r>
          </a:p>
        </p:txBody>
      </p:sp>
    </p:spTree>
    <p:extLst>
      <p:ext uri="{BB962C8B-B14F-4D97-AF65-F5344CB8AC3E}">
        <p14:creationId xmlns:p14="http://schemas.microsoft.com/office/powerpoint/2010/main" val="110122648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就图示而言，在实际拍摄中，除非场景有不可能性，这两个空间是互换的，也就是说镜头时而在下方向上方拍，时而从上方向下方拍，让镜头构成的空间完整，让空间具体，从而也就构成了镜头调度的可能性和必要性。如果在设计分镜时，设计的镜头始终只在其中一个空间调度，那么画面只能表现一个空间，另一个空间不出现，画面便缺少一定的丰富性，缺失的部分只能令人产生想象和暗示。</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下面就基本镜头规律图的</a:t>
            </a:r>
            <a:r>
              <a:rPr lang="en-US" altLang="zh-CN" sz="1400" kern="100" dirty="0">
                <a:solidFill>
                  <a:schemeClr val="bg1"/>
                </a:solidFill>
                <a:effectLst/>
                <a:latin typeface="+mn-ea"/>
                <a:cs typeface="Times New Roman" panose="02020603050405020304" pitchFamily="18" charset="0"/>
              </a:rPr>
              <a:t>9</a:t>
            </a:r>
            <a:r>
              <a:rPr lang="zh-CN" altLang="en-US" sz="1400" kern="100" dirty="0">
                <a:solidFill>
                  <a:schemeClr val="bg1"/>
                </a:solidFill>
                <a:effectLst/>
                <a:latin typeface="+mn-ea"/>
                <a:cs typeface="Times New Roman" panose="02020603050405020304" pitchFamily="18" charset="0"/>
              </a:rPr>
              <a:t>个镜头做具体描述。</a:t>
            </a:r>
          </a:p>
        </p:txBody>
      </p:sp>
    </p:spTree>
    <p:extLst>
      <p:ext uri="{BB962C8B-B14F-4D97-AF65-F5344CB8AC3E}">
        <p14:creationId xmlns:p14="http://schemas.microsoft.com/office/powerpoint/2010/main" val="199355623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pic>
        <p:nvPicPr>
          <p:cNvPr id="3" name="图片 2">
            <a:extLst>
              <a:ext uri="{FF2B5EF4-FFF2-40B4-BE49-F238E27FC236}">
                <a16:creationId xmlns:a16="http://schemas.microsoft.com/office/drawing/2014/main" id="{3DD43225-A619-411A-BBB8-99D4AA4F4A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37" y="1262111"/>
            <a:ext cx="3787588" cy="3219450"/>
          </a:xfrm>
          <a:prstGeom prst="rect">
            <a:avLst/>
          </a:prstGeom>
        </p:spPr>
      </p:pic>
      <p:pic>
        <p:nvPicPr>
          <p:cNvPr id="7" name="图片 6">
            <a:extLst>
              <a:ext uri="{FF2B5EF4-FFF2-40B4-BE49-F238E27FC236}">
                <a16:creationId xmlns:a16="http://schemas.microsoft.com/office/drawing/2014/main" id="{C43DAE07-916C-465B-83B4-07B15CB194EE}"/>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9650" y="1262111"/>
            <a:ext cx="2786063" cy="3219450"/>
          </a:xfrm>
          <a:prstGeom prst="rect">
            <a:avLst/>
          </a:prstGeom>
        </p:spPr>
      </p:pic>
      <p:sp>
        <p:nvSpPr>
          <p:cNvPr id="9" name="Rectangle 3">
            <a:extLst>
              <a:ext uri="{FF2B5EF4-FFF2-40B4-BE49-F238E27FC236}">
                <a16:creationId xmlns:a16="http://schemas.microsoft.com/office/drawing/2014/main" id="{6F63D794-83F1-4586-BB87-3F464AC048F8}"/>
              </a:ext>
            </a:extLst>
          </p:cNvPr>
          <p:cNvSpPr>
            <a:spLocks noChangeArrowheads="1"/>
          </p:cNvSpPr>
          <p:nvPr/>
        </p:nvSpPr>
        <p:spPr bwMode="auto">
          <a:xfrm rot="10800000" flipV="1">
            <a:off x="200369" y="451233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场景画面的线性元素</a:t>
            </a:r>
            <a:endParaRPr kumimoji="0" lang="zh-CN" altLang="en-US" sz="1800" b="0" i="0" u="none" strike="noStrike" cap="none" normalizeH="0" baseline="0" dirty="0">
              <a:ln>
                <a:noFill/>
              </a:ln>
              <a:solidFill>
                <a:schemeClr val="bg1"/>
              </a:solidFill>
              <a:effectLst/>
              <a:latin typeface="+mn-ea"/>
            </a:endParaRPr>
          </a:p>
        </p:txBody>
      </p:sp>
      <p:sp>
        <p:nvSpPr>
          <p:cNvPr id="10" name="Rectangle 3">
            <a:extLst>
              <a:ext uri="{FF2B5EF4-FFF2-40B4-BE49-F238E27FC236}">
                <a16:creationId xmlns:a16="http://schemas.microsoft.com/office/drawing/2014/main" id="{97C2F394-BC28-4C12-B66E-3B28C0F47D92}"/>
              </a:ext>
            </a:extLst>
          </p:cNvPr>
          <p:cNvSpPr>
            <a:spLocks noChangeArrowheads="1"/>
          </p:cNvSpPr>
          <p:nvPr/>
        </p:nvSpPr>
        <p:spPr bwMode="auto">
          <a:xfrm rot="10800000" flipV="1">
            <a:off x="4080919" y="4512339"/>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场景画面的线性元素</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07714932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pic>
        <p:nvPicPr>
          <p:cNvPr id="3" name="图片 2">
            <a:extLst>
              <a:ext uri="{FF2B5EF4-FFF2-40B4-BE49-F238E27FC236}">
                <a16:creationId xmlns:a16="http://schemas.microsoft.com/office/drawing/2014/main" id="{3098B973-744C-432C-9D27-ED4E6AAB09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9600" y="1454150"/>
            <a:ext cx="5384800" cy="3028950"/>
          </a:xfrm>
          <a:prstGeom prst="rect">
            <a:avLst/>
          </a:prstGeom>
        </p:spPr>
      </p:pic>
      <p:sp>
        <p:nvSpPr>
          <p:cNvPr id="7" name="Rectangle 3">
            <a:extLst>
              <a:ext uri="{FF2B5EF4-FFF2-40B4-BE49-F238E27FC236}">
                <a16:creationId xmlns:a16="http://schemas.microsoft.com/office/drawing/2014/main" id="{F163F9DB-929E-42EC-A827-820F476E1342}"/>
              </a:ext>
            </a:extLst>
          </p:cNvPr>
          <p:cNvSpPr>
            <a:spLocks noChangeArrowheads="1"/>
          </p:cNvSpPr>
          <p:nvPr/>
        </p:nvSpPr>
        <p:spPr bwMode="auto">
          <a:xfrm rot="10800000" flipV="1">
            <a:off x="2738437" y="4483100"/>
            <a:ext cx="36671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镜头构成的具体描述（编者绘），序号对应前图镜头序号</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62556136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pic>
        <p:nvPicPr>
          <p:cNvPr id="3" name="图片 2">
            <a:extLst>
              <a:ext uri="{FF2B5EF4-FFF2-40B4-BE49-F238E27FC236}">
                <a16:creationId xmlns:a16="http://schemas.microsoft.com/office/drawing/2014/main" id="{3098B973-744C-432C-9D27-ED4E6AAB096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79600" y="1454150"/>
            <a:ext cx="5384800" cy="3028950"/>
          </a:xfrm>
          <a:prstGeom prst="rect">
            <a:avLst/>
          </a:prstGeom>
        </p:spPr>
      </p:pic>
      <p:sp>
        <p:nvSpPr>
          <p:cNvPr id="7" name="Rectangle 3">
            <a:extLst>
              <a:ext uri="{FF2B5EF4-FFF2-40B4-BE49-F238E27FC236}">
                <a16:creationId xmlns:a16="http://schemas.microsoft.com/office/drawing/2014/main" id="{F163F9DB-929E-42EC-A827-820F476E1342}"/>
              </a:ext>
            </a:extLst>
          </p:cNvPr>
          <p:cNvSpPr>
            <a:spLocks noChangeArrowheads="1"/>
          </p:cNvSpPr>
          <p:nvPr/>
        </p:nvSpPr>
        <p:spPr bwMode="auto">
          <a:xfrm rot="10800000" flipV="1">
            <a:off x="2738437" y="4483100"/>
            <a:ext cx="36671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镜头构成的具体描述（编者绘），序号对应前图镜头序号</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348090643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50100" cy="1815882"/>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1</a:t>
            </a:r>
            <a:r>
              <a:rPr lang="zh-CN" altLang="en-US" sz="1400" kern="100" dirty="0">
                <a:solidFill>
                  <a:schemeClr val="bg1"/>
                </a:solidFill>
                <a:effectLst/>
                <a:latin typeface="+mn-ea"/>
                <a:cs typeface="Times New Roman" panose="02020603050405020304" pitchFamily="18" charset="0"/>
              </a:rPr>
              <a:t>号镜头处于</a:t>
            </a:r>
            <a:r>
              <a:rPr lang="en-US" altLang="zh-CN" sz="1400" kern="100" dirty="0">
                <a:solidFill>
                  <a:schemeClr val="bg1"/>
                </a:solidFill>
                <a:effectLst/>
                <a:latin typeface="+mn-ea"/>
                <a:cs typeface="Times New Roman" panose="02020603050405020304" pitchFamily="18" charset="0"/>
              </a:rPr>
              <a:t>9</a:t>
            </a:r>
            <a:r>
              <a:rPr lang="zh-CN" altLang="en-US" sz="1400" kern="100" dirty="0">
                <a:solidFill>
                  <a:schemeClr val="bg1"/>
                </a:solidFill>
                <a:effectLst/>
                <a:latin typeface="+mn-ea"/>
                <a:cs typeface="Times New Roman" panose="02020603050405020304" pitchFamily="18" charset="0"/>
              </a:rPr>
              <a:t>个镜头所构成的三角形的顶端上，是关系镜头，在一个场景中充当主机位的镜头，这类镜头主要以中短焦拍摄全景系列景别，人物是双人画面，视线对应。</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作为关系镜头，它的位置决定了画面人物的轴线关系，决定了具体的镜头画面内的人物位置（</a:t>
            </a:r>
            <a:r>
              <a:rPr lang="en-US" altLang="zh-CN" sz="1400" kern="100" dirty="0">
                <a:solidFill>
                  <a:schemeClr val="bg1"/>
                </a:solidFill>
                <a:effectLst/>
                <a:latin typeface="+mn-ea"/>
                <a:cs typeface="Times New Roman" panose="02020603050405020304" pitchFamily="18" charset="0"/>
              </a:rPr>
              <a:t>A</a:t>
            </a:r>
            <a:r>
              <a:rPr lang="zh-CN" altLang="en-US" sz="1400" kern="100" dirty="0">
                <a:solidFill>
                  <a:schemeClr val="bg1"/>
                </a:solidFill>
                <a:effectLst/>
                <a:latin typeface="+mn-ea"/>
                <a:cs typeface="Times New Roman" panose="02020603050405020304" pitchFamily="18" charset="0"/>
              </a:rPr>
              <a:t>在画面左侧，视线向右，</a:t>
            </a:r>
            <a:r>
              <a:rPr lang="en-US" altLang="zh-CN" sz="1400" kern="100" dirty="0">
                <a:solidFill>
                  <a:schemeClr val="bg1"/>
                </a:solidFill>
                <a:effectLst/>
                <a:latin typeface="+mn-ea"/>
                <a:cs typeface="Times New Roman" panose="02020603050405020304" pitchFamily="18" charset="0"/>
              </a:rPr>
              <a:t>B</a:t>
            </a:r>
            <a:r>
              <a:rPr lang="zh-CN" altLang="en-US" sz="1400" kern="100" dirty="0">
                <a:solidFill>
                  <a:schemeClr val="bg1"/>
                </a:solidFill>
                <a:effectLst/>
                <a:latin typeface="+mn-ea"/>
                <a:cs typeface="Times New Roman" panose="02020603050405020304" pitchFamily="18" charset="0"/>
              </a:rPr>
              <a:t>在画面右侧，视线向左），决定了背景关系，决定了光线，决定了画面，也决定了镜头调度，所有其他镜头，都是以它为依据的。</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在一个场景中，</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号镜头应该力图表达出该空间的最大范围。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5.4.1.1 </a:t>
            </a:r>
            <a:r>
              <a:rPr lang="zh-CN" altLang="en-US" sz="1400" kern="100" dirty="0">
                <a:solidFill>
                  <a:schemeClr val="bg1"/>
                </a:solidFill>
                <a:latin typeface="+mn-ea"/>
                <a:cs typeface="Times New Roman" panose="02020603050405020304" pitchFamily="18" charset="0"/>
              </a:rPr>
              <a:t>“</a:t>
            </a:r>
            <a:r>
              <a:rPr lang="en-US" altLang="zh-CN" sz="1400" kern="100" dirty="0">
                <a:solidFill>
                  <a:schemeClr val="bg1"/>
                </a:solidFill>
                <a:latin typeface="+mn-ea"/>
                <a:cs typeface="Times New Roman" panose="02020603050405020304" pitchFamily="18" charset="0"/>
              </a:rPr>
              <a:t>1</a:t>
            </a:r>
            <a:r>
              <a:rPr lang="zh-CN" altLang="en-US" sz="1400" kern="100" dirty="0">
                <a:solidFill>
                  <a:schemeClr val="bg1"/>
                </a:solidFill>
                <a:latin typeface="+mn-ea"/>
                <a:cs typeface="Times New Roman" panose="02020603050405020304" pitchFamily="18" charset="0"/>
              </a:rPr>
              <a:t>号”镜头</a:t>
            </a:r>
          </a:p>
        </p:txBody>
      </p:sp>
    </p:spTree>
    <p:extLst>
      <p:ext uri="{BB962C8B-B14F-4D97-AF65-F5344CB8AC3E}">
        <p14:creationId xmlns:p14="http://schemas.microsoft.com/office/powerpoint/2010/main" val="4896783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50100" cy="954107"/>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2</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3</a:t>
            </a:r>
            <a:r>
              <a:rPr lang="zh-CN" altLang="en-US" sz="1400" kern="100" dirty="0">
                <a:solidFill>
                  <a:schemeClr val="bg1"/>
                </a:solidFill>
                <a:effectLst/>
                <a:latin typeface="+mn-ea"/>
                <a:cs typeface="Times New Roman" panose="02020603050405020304" pitchFamily="18" charset="0"/>
              </a:rPr>
              <a:t>号镜头与</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号镜头在视轴方向上基本上是同步平行的，所以这类镜头通常用来表现人物的中、近景，人物是单人画面，视线向外，与</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号镜头相比只是景别不同、距离不同、人物数量不同，但是在背景关系、事先关系、拍摄方向上都十分接近，加之人物面孔基本一致，在镜头连接后会让人产生原地跳接的感觉。</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5.4.1.2 </a:t>
            </a:r>
            <a:r>
              <a:rPr lang="zh-CN" altLang="en-US" sz="1400" kern="100" dirty="0">
                <a:solidFill>
                  <a:schemeClr val="bg1"/>
                </a:solidFill>
                <a:latin typeface="+mn-ea"/>
                <a:cs typeface="Times New Roman" panose="02020603050405020304" pitchFamily="18" charset="0"/>
              </a:rPr>
              <a:t>“</a:t>
            </a:r>
            <a:r>
              <a:rPr lang="en-US" altLang="zh-CN" sz="1400" kern="100" dirty="0">
                <a:solidFill>
                  <a:schemeClr val="bg1"/>
                </a:solidFill>
                <a:latin typeface="+mn-ea"/>
                <a:cs typeface="Times New Roman" panose="02020603050405020304" pitchFamily="18" charset="0"/>
              </a:rPr>
              <a:t>2</a:t>
            </a:r>
            <a:r>
              <a:rPr lang="zh-CN" altLang="en-US" sz="1400" kern="100" dirty="0">
                <a:solidFill>
                  <a:schemeClr val="bg1"/>
                </a:solidFill>
                <a:latin typeface="+mn-ea"/>
                <a:cs typeface="Times New Roman" panose="02020603050405020304" pitchFamily="18" charset="0"/>
              </a:rPr>
              <a:t>号、</a:t>
            </a:r>
            <a:r>
              <a:rPr lang="en-US" altLang="zh-CN" sz="1400" kern="100" dirty="0">
                <a:solidFill>
                  <a:schemeClr val="bg1"/>
                </a:solidFill>
                <a:latin typeface="+mn-ea"/>
                <a:cs typeface="Times New Roman" panose="02020603050405020304" pitchFamily="18" charset="0"/>
              </a:rPr>
              <a:t>3</a:t>
            </a:r>
            <a:r>
              <a:rPr lang="zh-CN" altLang="en-US" sz="1400" kern="100" dirty="0">
                <a:solidFill>
                  <a:schemeClr val="bg1"/>
                </a:solidFill>
                <a:latin typeface="+mn-ea"/>
                <a:cs typeface="Times New Roman" panose="02020603050405020304" pitchFamily="18" charset="0"/>
              </a:rPr>
              <a:t>号”镜头</a:t>
            </a:r>
          </a:p>
        </p:txBody>
      </p:sp>
    </p:spTree>
    <p:extLst>
      <p:ext uri="{BB962C8B-B14F-4D97-AF65-F5344CB8AC3E}">
        <p14:creationId xmlns:p14="http://schemas.microsoft.com/office/powerpoint/2010/main" val="3149644622"/>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50100" cy="1815882"/>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4</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号镜头处在镜头平面图的最底边外侧，称之为“外反拍镜头”，又称为“过肩镜头”、“局部关系镜头”。其景别以中、近景和特写为主。</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en-US" altLang="zh-CN" sz="1400" kern="100" dirty="0">
                <a:solidFill>
                  <a:schemeClr val="bg1"/>
                </a:solidFill>
                <a:effectLst/>
                <a:latin typeface="+mn-ea"/>
                <a:cs typeface="Times New Roman" panose="02020603050405020304" pitchFamily="18" charset="0"/>
              </a:rPr>
              <a:t>  4</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号镜头的特点是摄影机在轴线一侧的两个人物后背位置进行拍摄。其镜头是双人画面，人物在画幅中的位置在两个镜头中是不变的，仍然</a:t>
            </a:r>
            <a:r>
              <a:rPr lang="en-US" altLang="zh-CN" sz="1400" kern="100" dirty="0">
                <a:solidFill>
                  <a:schemeClr val="bg1"/>
                </a:solidFill>
                <a:effectLst/>
                <a:latin typeface="+mn-ea"/>
                <a:cs typeface="Times New Roman" panose="02020603050405020304" pitchFamily="18" charset="0"/>
              </a:rPr>
              <a:t>A</a:t>
            </a:r>
            <a:r>
              <a:rPr lang="zh-CN" altLang="en-US" sz="1400" kern="100" dirty="0">
                <a:solidFill>
                  <a:schemeClr val="bg1"/>
                </a:solidFill>
                <a:effectLst/>
                <a:latin typeface="+mn-ea"/>
                <a:cs typeface="Times New Roman" panose="02020603050405020304" pitchFamily="18" charset="0"/>
              </a:rPr>
              <a:t>在画面左侧，</a:t>
            </a:r>
            <a:r>
              <a:rPr lang="en-US" altLang="zh-CN" sz="1400" kern="100" dirty="0">
                <a:solidFill>
                  <a:schemeClr val="bg1"/>
                </a:solidFill>
                <a:effectLst/>
                <a:latin typeface="+mn-ea"/>
                <a:cs typeface="Times New Roman" panose="02020603050405020304" pitchFamily="18" charset="0"/>
              </a:rPr>
              <a:t>B</a:t>
            </a:r>
            <a:r>
              <a:rPr lang="zh-CN" altLang="en-US" sz="1400" kern="100" dirty="0">
                <a:solidFill>
                  <a:schemeClr val="bg1"/>
                </a:solidFill>
                <a:effectLst/>
                <a:latin typeface="+mn-ea"/>
                <a:cs typeface="Times New Roman" panose="02020603050405020304" pitchFamily="18" charset="0"/>
              </a:rPr>
              <a:t>在画面右侧，视线方向同</a:t>
            </a:r>
            <a:r>
              <a:rPr lang="en-US" altLang="zh-CN" sz="1400" kern="100" dirty="0">
                <a:solidFill>
                  <a:schemeClr val="bg1"/>
                </a:solidFill>
                <a:effectLst/>
                <a:latin typeface="+mn-ea"/>
                <a:cs typeface="Times New Roman" panose="02020603050405020304" pitchFamily="18" charset="0"/>
              </a:rPr>
              <a:t>1</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2</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3</a:t>
            </a:r>
            <a:r>
              <a:rPr lang="zh-CN" altLang="en-US" sz="1400" kern="100" dirty="0">
                <a:solidFill>
                  <a:schemeClr val="bg1"/>
                </a:solidFill>
                <a:effectLst/>
                <a:latin typeface="+mn-ea"/>
                <a:cs typeface="Times New Roman" panose="02020603050405020304" pitchFamily="18" charset="0"/>
              </a:rPr>
              <a:t>号镜头，并在镜头中维持这种关系。人物在镜头中是一前一后，</a:t>
            </a:r>
            <a:r>
              <a:rPr lang="en-US" altLang="zh-CN" sz="1400" kern="100" dirty="0">
                <a:solidFill>
                  <a:schemeClr val="bg1"/>
                </a:solidFill>
                <a:effectLst/>
                <a:latin typeface="+mn-ea"/>
                <a:cs typeface="Times New Roman" panose="02020603050405020304" pitchFamily="18" charset="0"/>
              </a:rPr>
              <a:t>4</a:t>
            </a:r>
            <a:r>
              <a:rPr lang="zh-CN" altLang="en-US" sz="1400" kern="100" dirty="0">
                <a:solidFill>
                  <a:schemeClr val="bg1"/>
                </a:solidFill>
                <a:effectLst/>
                <a:latin typeface="+mn-ea"/>
                <a:cs typeface="Times New Roman" panose="02020603050405020304" pitchFamily="18" charset="0"/>
              </a:rPr>
              <a:t>号镜头</a:t>
            </a:r>
            <a:r>
              <a:rPr lang="en-US" altLang="zh-CN" sz="1400" kern="100" dirty="0">
                <a:solidFill>
                  <a:schemeClr val="bg1"/>
                </a:solidFill>
                <a:effectLst/>
                <a:latin typeface="+mn-ea"/>
                <a:cs typeface="Times New Roman" panose="02020603050405020304" pitchFamily="18" charset="0"/>
              </a:rPr>
              <a:t>A</a:t>
            </a:r>
            <a:r>
              <a:rPr lang="zh-CN" altLang="en-US" sz="1400" kern="100" dirty="0">
                <a:solidFill>
                  <a:schemeClr val="bg1"/>
                </a:solidFill>
                <a:effectLst/>
                <a:latin typeface="+mn-ea"/>
                <a:cs typeface="Times New Roman" panose="02020603050405020304" pitchFamily="18" charset="0"/>
              </a:rPr>
              <a:t>在前景，</a:t>
            </a:r>
            <a:r>
              <a:rPr lang="en-US" altLang="zh-CN" sz="1400" kern="100" dirty="0">
                <a:solidFill>
                  <a:schemeClr val="bg1"/>
                </a:solidFill>
                <a:effectLst/>
                <a:latin typeface="+mn-ea"/>
                <a:cs typeface="Times New Roman" panose="02020603050405020304" pitchFamily="18" charset="0"/>
              </a:rPr>
              <a:t>B</a:t>
            </a:r>
            <a:r>
              <a:rPr lang="zh-CN" altLang="en-US" sz="1400" kern="100" dirty="0">
                <a:solidFill>
                  <a:schemeClr val="bg1"/>
                </a:solidFill>
                <a:effectLst/>
                <a:latin typeface="+mn-ea"/>
                <a:cs typeface="Times New Roman" panose="02020603050405020304" pitchFamily="18" charset="0"/>
              </a:rPr>
              <a:t>在后景，</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号镜头</a:t>
            </a:r>
            <a:r>
              <a:rPr lang="en-US" altLang="zh-CN" sz="1400" kern="100" dirty="0">
                <a:solidFill>
                  <a:schemeClr val="bg1"/>
                </a:solidFill>
                <a:effectLst/>
                <a:latin typeface="+mn-ea"/>
                <a:cs typeface="Times New Roman" panose="02020603050405020304" pitchFamily="18" charset="0"/>
              </a:rPr>
              <a:t>A</a:t>
            </a:r>
            <a:r>
              <a:rPr lang="zh-CN" altLang="en-US" sz="1400" kern="100" dirty="0">
                <a:solidFill>
                  <a:schemeClr val="bg1"/>
                </a:solidFill>
                <a:effectLst/>
                <a:latin typeface="+mn-ea"/>
                <a:cs typeface="Times New Roman" panose="02020603050405020304" pitchFamily="18" charset="0"/>
              </a:rPr>
              <a:t>在后景，</a:t>
            </a:r>
            <a:r>
              <a:rPr lang="en-US" altLang="zh-CN" sz="1400" kern="100" dirty="0">
                <a:solidFill>
                  <a:schemeClr val="bg1"/>
                </a:solidFill>
                <a:effectLst/>
                <a:latin typeface="+mn-ea"/>
                <a:cs typeface="Times New Roman" panose="02020603050405020304" pitchFamily="18" charset="0"/>
              </a:rPr>
              <a:t>B</a:t>
            </a:r>
            <a:r>
              <a:rPr lang="zh-CN" altLang="en-US" sz="1400" kern="100" dirty="0">
                <a:solidFill>
                  <a:schemeClr val="bg1"/>
                </a:solidFill>
                <a:effectLst/>
                <a:latin typeface="+mn-ea"/>
                <a:cs typeface="Times New Roman" panose="02020603050405020304" pitchFamily="18" charset="0"/>
              </a:rPr>
              <a:t>在前景。两个人物可以互为前景或后景。人物视线在镜头中由于朝向的不同，视线是内向的，而且是对应的。</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5.4.1.3 </a:t>
            </a:r>
            <a:r>
              <a:rPr lang="zh-CN" altLang="en-US" sz="1400" kern="100" dirty="0">
                <a:solidFill>
                  <a:schemeClr val="bg1"/>
                </a:solidFill>
                <a:latin typeface="+mn-ea"/>
                <a:cs typeface="Times New Roman" panose="02020603050405020304" pitchFamily="18" charset="0"/>
              </a:rPr>
              <a:t>“</a:t>
            </a:r>
            <a:r>
              <a:rPr lang="en-US" altLang="zh-CN" sz="1400" kern="100" dirty="0">
                <a:solidFill>
                  <a:schemeClr val="bg1"/>
                </a:solidFill>
                <a:latin typeface="+mn-ea"/>
                <a:cs typeface="Times New Roman" panose="02020603050405020304" pitchFamily="18" charset="0"/>
              </a:rPr>
              <a:t>4</a:t>
            </a:r>
            <a:r>
              <a:rPr lang="zh-CN" altLang="en-US" sz="1400" kern="100" dirty="0">
                <a:solidFill>
                  <a:schemeClr val="bg1"/>
                </a:solidFill>
                <a:latin typeface="+mn-ea"/>
                <a:cs typeface="Times New Roman" panose="02020603050405020304" pitchFamily="18" charset="0"/>
              </a:rPr>
              <a:t>号、</a:t>
            </a:r>
            <a:r>
              <a:rPr lang="en-US" altLang="zh-CN" sz="1400" kern="100" dirty="0">
                <a:solidFill>
                  <a:schemeClr val="bg1"/>
                </a:solidFill>
                <a:latin typeface="+mn-ea"/>
                <a:cs typeface="Times New Roman" panose="02020603050405020304" pitchFamily="18" charset="0"/>
              </a:rPr>
              <a:t>5</a:t>
            </a:r>
            <a:r>
              <a:rPr lang="zh-CN" altLang="en-US" sz="1400" kern="100" dirty="0">
                <a:solidFill>
                  <a:schemeClr val="bg1"/>
                </a:solidFill>
                <a:latin typeface="+mn-ea"/>
                <a:cs typeface="Times New Roman" panose="02020603050405020304" pitchFamily="18" charset="0"/>
              </a:rPr>
              <a:t>号”镜头</a:t>
            </a:r>
          </a:p>
        </p:txBody>
      </p:sp>
    </p:spTree>
    <p:extLst>
      <p:ext uri="{BB962C8B-B14F-4D97-AF65-F5344CB8AC3E}">
        <p14:creationId xmlns:p14="http://schemas.microsoft.com/office/powerpoint/2010/main" val="228730784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50100" cy="1600438"/>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动画制作中，可以通过技术制作，使前景人物设计为虚影像，后景人物为实影像。人物表达也由于镜头作用，面对镜头的人物处于主导地位，表演是开放的；而背对镜头的人物则处于次要地位，表演是封闭的，形体也是封闭的。</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en-US" altLang="zh-CN" sz="1400" kern="100" dirty="0">
                <a:solidFill>
                  <a:schemeClr val="bg1"/>
                </a:solidFill>
                <a:effectLst/>
                <a:latin typeface="+mn-ea"/>
                <a:cs typeface="Times New Roman" panose="02020603050405020304" pitchFamily="18" charset="0"/>
              </a:rPr>
              <a:t>  4</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号镜头显示出轴线对镜头的约束作用，强化了人物之间的位置关系，交流关系。因为在各自镜头中，可以清楚看到人物、位置、环境、视线四者之间的关系。所以说</a:t>
            </a:r>
            <a:r>
              <a:rPr lang="en-US" altLang="zh-CN" sz="1400" kern="100" dirty="0">
                <a:solidFill>
                  <a:schemeClr val="bg1"/>
                </a:solidFill>
                <a:effectLst/>
                <a:latin typeface="+mn-ea"/>
                <a:cs typeface="Times New Roman" panose="02020603050405020304" pitchFamily="18" charset="0"/>
              </a:rPr>
              <a:t>4</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5</a:t>
            </a:r>
            <a:r>
              <a:rPr lang="zh-CN" altLang="en-US" sz="1400" kern="100" dirty="0">
                <a:solidFill>
                  <a:schemeClr val="bg1"/>
                </a:solidFill>
                <a:effectLst/>
                <a:latin typeface="+mn-ea"/>
                <a:cs typeface="Times New Roman" panose="02020603050405020304" pitchFamily="18" charset="0"/>
              </a:rPr>
              <a:t>号镜头在设计中是表现局部关系的镜头，最具交流效果，使用频率也最高。</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5.4.1.3 </a:t>
            </a:r>
            <a:r>
              <a:rPr lang="zh-CN" altLang="en-US" sz="1400" kern="100" dirty="0">
                <a:solidFill>
                  <a:schemeClr val="bg1"/>
                </a:solidFill>
                <a:latin typeface="+mn-ea"/>
                <a:cs typeface="Times New Roman" panose="02020603050405020304" pitchFamily="18" charset="0"/>
              </a:rPr>
              <a:t>“</a:t>
            </a:r>
            <a:r>
              <a:rPr lang="en-US" altLang="zh-CN" sz="1400" kern="100" dirty="0">
                <a:solidFill>
                  <a:schemeClr val="bg1"/>
                </a:solidFill>
                <a:latin typeface="+mn-ea"/>
                <a:cs typeface="Times New Roman" panose="02020603050405020304" pitchFamily="18" charset="0"/>
              </a:rPr>
              <a:t>4</a:t>
            </a:r>
            <a:r>
              <a:rPr lang="zh-CN" altLang="en-US" sz="1400" kern="100" dirty="0">
                <a:solidFill>
                  <a:schemeClr val="bg1"/>
                </a:solidFill>
                <a:latin typeface="+mn-ea"/>
                <a:cs typeface="Times New Roman" panose="02020603050405020304" pitchFamily="18" charset="0"/>
              </a:rPr>
              <a:t>号、</a:t>
            </a:r>
            <a:r>
              <a:rPr lang="en-US" altLang="zh-CN" sz="1400" kern="100" dirty="0">
                <a:solidFill>
                  <a:schemeClr val="bg1"/>
                </a:solidFill>
                <a:latin typeface="+mn-ea"/>
                <a:cs typeface="Times New Roman" panose="02020603050405020304" pitchFamily="18" charset="0"/>
              </a:rPr>
              <a:t>5</a:t>
            </a:r>
            <a:r>
              <a:rPr lang="zh-CN" altLang="en-US" sz="1400" kern="100" dirty="0">
                <a:solidFill>
                  <a:schemeClr val="bg1"/>
                </a:solidFill>
                <a:latin typeface="+mn-ea"/>
                <a:cs typeface="Times New Roman" panose="02020603050405020304" pitchFamily="18" charset="0"/>
              </a:rPr>
              <a:t>号”镜头</a:t>
            </a:r>
          </a:p>
        </p:txBody>
      </p:sp>
    </p:spTree>
    <p:extLst>
      <p:ext uri="{BB962C8B-B14F-4D97-AF65-F5344CB8AC3E}">
        <p14:creationId xmlns:p14="http://schemas.microsoft.com/office/powerpoint/2010/main" val="798449165"/>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50100" cy="3108543"/>
          </a:xfrm>
          <a:prstGeom prst="rect">
            <a:avLst/>
          </a:prstGeom>
          <a:noFill/>
        </p:spPr>
        <p:txBody>
          <a:bodyPr wrap="square">
            <a:spAutoFit/>
          </a:bodyPr>
          <a:lstStyle/>
          <a:p>
            <a:pPr indent="266700" algn="just"/>
            <a:r>
              <a:rPr lang="en-US" altLang="zh-CN" sz="1400" kern="100" dirty="0">
                <a:solidFill>
                  <a:schemeClr val="bg1"/>
                </a:solidFill>
                <a:effectLst/>
                <a:latin typeface="+mn-ea"/>
                <a:cs typeface="Times New Roman" panose="02020603050405020304" pitchFamily="18" charset="0"/>
              </a:rPr>
              <a:t>  6</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7</a:t>
            </a:r>
            <a:r>
              <a:rPr lang="zh-CN" altLang="en-US" sz="1400" kern="100" dirty="0">
                <a:solidFill>
                  <a:schemeClr val="bg1"/>
                </a:solidFill>
                <a:effectLst/>
                <a:latin typeface="+mn-ea"/>
                <a:cs typeface="Times New Roman" panose="02020603050405020304" pitchFamily="18" charset="0"/>
              </a:rPr>
              <a:t>号镜头称为“内反拍镜头”，又称为“正打”、“反打镜头”，景别一般以中、近景和特写为主。双人交流镜头中，向两个不同空间背景拍摄的一方为正打，另一方则为反打。先拍为正，后拍为反。</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en-US" altLang="zh-CN" sz="1400" kern="100" dirty="0">
                <a:solidFill>
                  <a:schemeClr val="bg1"/>
                </a:solidFill>
                <a:effectLst/>
                <a:latin typeface="+mn-ea"/>
                <a:cs typeface="Times New Roman" panose="02020603050405020304" pitchFamily="18" charset="0"/>
              </a:rPr>
              <a:t>  6</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7</a:t>
            </a:r>
            <a:r>
              <a:rPr lang="zh-CN" altLang="en-US" sz="1400" kern="100" dirty="0">
                <a:solidFill>
                  <a:schemeClr val="bg1"/>
                </a:solidFill>
                <a:effectLst/>
                <a:latin typeface="+mn-ea"/>
                <a:cs typeface="Times New Roman" panose="02020603050405020304" pitchFamily="18" charset="0"/>
              </a:rPr>
              <a:t>号镜头的特点体现在轴线一侧的两个人物之间处于对应角度位置，镜头都是单人画面，拍摄时各居画面一侧。由于是单人画面，主体更清晰，视线向外。</a:t>
            </a:r>
            <a:r>
              <a:rPr lang="en-US" altLang="zh-CN" sz="1400" kern="100" dirty="0">
                <a:solidFill>
                  <a:schemeClr val="bg1"/>
                </a:solidFill>
                <a:effectLst/>
                <a:latin typeface="+mn-ea"/>
                <a:cs typeface="Times New Roman" panose="02020603050405020304" pitchFamily="18" charset="0"/>
              </a:rPr>
              <a:t>6</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7</a:t>
            </a:r>
            <a:r>
              <a:rPr lang="zh-CN" altLang="en-US" sz="1400" kern="100" dirty="0">
                <a:solidFill>
                  <a:schemeClr val="bg1"/>
                </a:solidFill>
                <a:effectLst/>
                <a:latin typeface="+mn-ea"/>
                <a:cs typeface="Times New Roman" panose="02020603050405020304" pitchFamily="18" charset="0"/>
              </a:rPr>
              <a:t>号镜头剪辑在一起，视线互逆而且对应，形成交流关系。从视觉效果上来说，</a:t>
            </a:r>
            <a:r>
              <a:rPr lang="en-US" altLang="zh-CN" sz="1400" kern="100" dirty="0">
                <a:solidFill>
                  <a:schemeClr val="bg1"/>
                </a:solidFill>
                <a:effectLst/>
                <a:latin typeface="+mn-ea"/>
                <a:cs typeface="Times New Roman" panose="02020603050405020304" pitchFamily="18" charset="0"/>
              </a:rPr>
              <a:t>6</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7</a:t>
            </a:r>
            <a:r>
              <a:rPr lang="zh-CN" altLang="en-US" sz="1400" kern="100" dirty="0">
                <a:solidFill>
                  <a:schemeClr val="bg1"/>
                </a:solidFill>
                <a:effectLst/>
                <a:latin typeface="+mn-ea"/>
                <a:cs typeface="Times New Roman" panose="02020603050405020304" pitchFamily="18" charset="0"/>
              </a:rPr>
              <a:t>号镜头设计时越接近轴线，画面人物约有交流感、参与感、渗透感；而镜头越远离轴线，画面人物越体现不出交流感。</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这种对镜头画面的单人处理，实际上是镜头的强调。所以</a:t>
            </a:r>
            <a:r>
              <a:rPr lang="en-US" altLang="zh-CN" sz="1400" kern="100" dirty="0">
                <a:solidFill>
                  <a:schemeClr val="bg1"/>
                </a:solidFill>
                <a:effectLst/>
                <a:latin typeface="+mn-ea"/>
                <a:cs typeface="Times New Roman" panose="02020603050405020304" pitchFamily="18" charset="0"/>
              </a:rPr>
              <a:t>6</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7</a:t>
            </a:r>
            <a:r>
              <a:rPr lang="zh-CN" altLang="en-US" sz="1400" kern="100" dirty="0">
                <a:solidFill>
                  <a:schemeClr val="bg1"/>
                </a:solidFill>
                <a:effectLst/>
                <a:latin typeface="+mn-ea"/>
                <a:cs typeface="Times New Roman" panose="02020603050405020304" pitchFamily="18" charset="0"/>
              </a:rPr>
              <a:t>号镜头是导演完成叙事重点、突出人物、塑造形象的重要镜头。此时，画面外的空间、距离、位置、人物等完全要靠想象去丰富，并在上下镜头的联系中得到印证。</a:t>
            </a:r>
            <a:r>
              <a:rPr lang="en-US" altLang="zh-CN" sz="1400" kern="100" dirty="0">
                <a:solidFill>
                  <a:schemeClr val="bg1"/>
                </a:solidFill>
                <a:effectLst/>
                <a:latin typeface="+mn-ea"/>
                <a:cs typeface="Times New Roman" panose="02020603050405020304" pitchFamily="18" charset="0"/>
              </a:rPr>
              <a:t>6</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7</a:t>
            </a:r>
            <a:r>
              <a:rPr lang="zh-CN" altLang="en-US" sz="1400" kern="100" dirty="0">
                <a:solidFill>
                  <a:schemeClr val="bg1"/>
                </a:solidFill>
                <a:effectLst/>
                <a:latin typeface="+mn-ea"/>
                <a:cs typeface="Times New Roman" panose="02020603050405020304" pitchFamily="18" charset="0"/>
              </a:rPr>
              <a:t>号镜头在创作中使用频繁，设计时对角度、构图、景别、视线、背景、前景等元素的组合有较高的要求和较合理的设计。</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5.4.1.4 </a:t>
            </a:r>
            <a:r>
              <a:rPr lang="zh-CN" altLang="en-US" sz="1400" kern="100" dirty="0">
                <a:solidFill>
                  <a:schemeClr val="bg1"/>
                </a:solidFill>
                <a:latin typeface="+mn-ea"/>
                <a:cs typeface="Times New Roman" panose="02020603050405020304" pitchFamily="18" charset="0"/>
              </a:rPr>
              <a:t>“</a:t>
            </a:r>
            <a:r>
              <a:rPr lang="en-US" altLang="zh-CN" sz="1400" kern="100" dirty="0">
                <a:solidFill>
                  <a:schemeClr val="bg1"/>
                </a:solidFill>
                <a:latin typeface="+mn-ea"/>
                <a:cs typeface="Times New Roman" panose="02020603050405020304" pitchFamily="18" charset="0"/>
              </a:rPr>
              <a:t>6</a:t>
            </a:r>
            <a:r>
              <a:rPr lang="zh-CN" altLang="en-US" sz="1400" kern="100" dirty="0">
                <a:solidFill>
                  <a:schemeClr val="bg1"/>
                </a:solidFill>
                <a:latin typeface="+mn-ea"/>
                <a:cs typeface="Times New Roman" panose="02020603050405020304" pitchFamily="18" charset="0"/>
              </a:rPr>
              <a:t>号、</a:t>
            </a:r>
            <a:r>
              <a:rPr lang="en-US" altLang="zh-CN" sz="1400" kern="100" dirty="0">
                <a:solidFill>
                  <a:schemeClr val="bg1"/>
                </a:solidFill>
                <a:latin typeface="+mn-ea"/>
                <a:cs typeface="Times New Roman" panose="02020603050405020304" pitchFamily="18" charset="0"/>
              </a:rPr>
              <a:t>7</a:t>
            </a:r>
            <a:r>
              <a:rPr lang="zh-CN" altLang="en-US" sz="1400" kern="100" dirty="0">
                <a:solidFill>
                  <a:schemeClr val="bg1"/>
                </a:solidFill>
                <a:latin typeface="+mn-ea"/>
                <a:cs typeface="Times New Roman" panose="02020603050405020304" pitchFamily="18" charset="0"/>
              </a:rPr>
              <a:t>号”镜头</a:t>
            </a:r>
          </a:p>
        </p:txBody>
      </p:sp>
    </p:spTree>
    <p:extLst>
      <p:ext uri="{BB962C8B-B14F-4D97-AF65-F5344CB8AC3E}">
        <p14:creationId xmlns:p14="http://schemas.microsoft.com/office/powerpoint/2010/main" val="126765560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50100" cy="2031325"/>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这两个镜头比较特殊，它们的镜头视轴方向与人物轴线方向基本平行或重合，又称为“骑轴镜头”、“视轴镜头”。由于视轴与轴线平行，人物视线不是看左也不是看右，而是看“中”，视觉上是在与观众交流，设计上是在与摄影机交流，因此又称为“中性镜头”。</a:t>
            </a:r>
            <a:r>
              <a:rPr lang="en-US" altLang="zh-CN" sz="1400" kern="100" dirty="0">
                <a:solidFill>
                  <a:schemeClr val="bg1"/>
                </a:solidFill>
                <a:effectLst/>
                <a:latin typeface="+mn-ea"/>
                <a:cs typeface="Times New Roman" panose="02020603050405020304" pitchFamily="18" charset="0"/>
              </a:rPr>
              <a:t>8</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9</a:t>
            </a:r>
            <a:r>
              <a:rPr lang="zh-CN" altLang="en-US" sz="1400" kern="100" dirty="0">
                <a:solidFill>
                  <a:schemeClr val="bg1"/>
                </a:solidFill>
                <a:effectLst/>
                <a:latin typeface="+mn-ea"/>
                <a:cs typeface="Times New Roman" panose="02020603050405020304" pitchFamily="18" charset="0"/>
              </a:rPr>
              <a:t>号镜头由于人物位置远近不同，会产生各种不同的景别，但常规来说仍然以中、近景和特写为主。</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由于视线看“中”的关系，画面上会产生剧中人物主观视点的镜头效果，极具交流感和参与感。画面构图往往处理在画幅中间。</a:t>
            </a:r>
            <a:r>
              <a:rPr lang="en-US" altLang="zh-CN" sz="1400" kern="100" dirty="0">
                <a:solidFill>
                  <a:schemeClr val="bg1"/>
                </a:solidFill>
                <a:effectLst/>
                <a:latin typeface="+mn-ea"/>
                <a:cs typeface="Times New Roman" panose="02020603050405020304" pitchFamily="18" charset="0"/>
              </a:rPr>
              <a:t>8</a:t>
            </a:r>
            <a:r>
              <a:rPr lang="zh-CN" altLang="en-US" sz="1400" kern="100" dirty="0">
                <a:solidFill>
                  <a:schemeClr val="bg1"/>
                </a:solidFill>
                <a:effectLst/>
                <a:latin typeface="+mn-ea"/>
                <a:cs typeface="Times New Roman" panose="02020603050405020304" pitchFamily="18" charset="0"/>
              </a:rPr>
              <a:t>、</a:t>
            </a:r>
            <a:r>
              <a:rPr lang="en-US" altLang="zh-CN" sz="1400" kern="100" dirty="0">
                <a:solidFill>
                  <a:schemeClr val="bg1"/>
                </a:solidFill>
                <a:effectLst/>
                <a:latin typeface="+mn-ea"/>
                <a:cs typeface="Times New Roman" panose="02020603050405020304" pitchFamily="18" charset="0"/>
              </a:rPr>
              <a:t>9</a:t>
            </a:r>
            <a:r>
              <a:rPr lang="zh-CN" altLang="en-US" sz="1400" kern="100" dirty="0">
                <a:solidFill>
                  <a:schemeClr val="bg1"/>
                </a:solidFill>
                <a:effectLst/>
                <a:latin typeface="+mn-ea"/>
                <a:cs typeface="Times New Roman" panose="02020603050405020304" pitchFamily="18" charset="0"/>
              </a:rPr>
              <a:t>号镜头的使用也是镜头的强调，成为完成叙事、刻画人物和表现人物表演的重要镜头。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5.4.1 </a:t>
            </a:r>
            <a:r>
              <a:rPr lang="zh-CN" altLang="en-US" sz="1600" kern="100" dirty="0">
                <a:solidFill>
                  <a:schemeClr val="bg1"/>
                </a:solidFill>
                <a:latin typeface="+mn-ea"/>
                <a:cs typeface="Times New Roman" panose="02020603050405020304" pitchFamily="18" charset="0"/>
              </a:rPr>
              <a:t>镜头的构成</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5.4.1.5 </a:t>
            </a:r>
            <a:r>
              <a:rPr lang="zh-CN" altLang="en-US" sz="1400" kern="100" dirty="0">
                <a:solidFill>
                  <a:schemeClr val="bg1"/>
                </a:solidFill>
                <a:latin typeface="+mn-ea"/>
                <a:cs typeface="Times New Roman" panose="02020603050405020304" pitchFamily="18" charset="0"/>
              </a:rPr>
              <a:t>“</a:t>
            </a:r>
            <a:r>
              <a:rPr lang="en-US" altLang="zh-CN" sz="1400" kern="100" dirty="0">
                <a:solidFill>
                  <a:schemeClr val="bg1"/>
                </a:solidFill>
                <a:latin typeface="+mn-ea"/>
                <a:cs typeface="Times New Roman" panose="02020603050405020304" pitchFamily="18" charset="0"/>
              </a:rPr>
              <a:t>8</a:t>
            </a:r>
            <a:r>
              <a:rPr lang="zh-CN" altLang="en-US" sz="1400" kern="100" dirty="0">
                <a:solidFill>
                  <a:schemeClr val="bg1"/>
                </a:solidFill>
                <a:latin typeface="+mn-ea"/>
                <a:cs typeface="Times New Roman" panose="02020603050405020304" pitchFamily="18" charset="0"/>
              </a:rPr>
              <a:t>号、</a:t>
            </a:r>
            <a:r>
              <a:rPr lang="en-US" altLang="zh-CN" sz="1400" kern="100" dirty="0">
                <a:solidFill>
                  <a:schemeClr val="bg1"/>
                </a:solidFill>
                <a:latin typeface="+mn-ea"/>
                <a:cs typeface="Times New Roman" panose="02020603050405020304" pitchFamily="18" charset="0"/>
              </a:rPr>
              <a:t>9</a:t>
            </a:r>
            <a:r>
              <a:rPr lang="zh-CN" altLang="en-US" sz="1400" kern="100" dirty="0">
                <a:solidFill>
                  <a:schemeClr val="bg1"/>
                </a:solidFill>
                <a:latin typeface="+mn-ea"/>
                <a:cs typeface="Times New Roman" panose="02020603050405020304" pitchFamily="18" charset="0"/>
              </a:rPr>
              <a:t>号”镜头</a:t>
            </a:r>
          </a:p>
        </p:txBody>
      </p:sp>
    </p:spTree>
    <p:extLst>
      <p:ext uri="{BB962C8B-B14F-4D97-AF65-F5344CB8AC3E}">
        <p14:creationId xmlns:p14="http://schemas.microsoft.com/office/powerpoint/2010/main" val="821641051"/>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5.4.2 </a:t>
            </a:r>
            <a:r>
              <a:rPr lang="zh-CN" altLang="en-US" sz="1600" kern="100" dirty="0">
                <a:solidFill>
                  <a:schemeClr val="bg1"/>
                </a:solidFill>
                <a:latin typeface="+mn-ea"/>
                <a:cs typeface="Times New Roman" panose="02020603050405020304" pitchFamily="18" charset="0"/>
              </a:rPr>
              <a:t>轴线</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73866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电影和动画中，展现人物角色之间以及人物和道具之间的空间关系时，都会遇到一个问题，那就是轴线。轴线是画面中人物角色的视线方向、运动方向和人物之间关系所形成的一条假象的直线，所有电影和动画的拍摄，都需要遵循轴线规划。</a:t>
            </a:r>
          </a:p>
        </p:txBody>
      </p:sp>
      <p:pic>
        <p:nvPicPr>
          <p:cNvPr id="3" name="图片 2">
            <a:extLst>
              <a:ext uri="{FF2B5EF4-FFF2-40B4-BE49-F238E27FC236}">
                <a16:creationId xmlns:a16="http://schemas.microsoft.com/office/drawing/2014/main" id="{C4987B21-DF73-4F67-8EFB-4030D34A39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325321" y="2024111"/>
            <a:ext cx="4493358" cy="2738140"/>
          </a:xfrm>
          <a:prstGeom prst="rect">
            <a:avLst/>
          </a:prstGeom>
        </p:spPr>
      </p:pic>
      <p:sp>
        <p:nvSpPr>
          <p:cNvPr id="7" name="Rectangle 3">
            <a:extLst>
              <a:ext uri="{FF2B5EF4-FFF2-40B4-BE49-F238E27FC236}">
                <a16:creationId xmlns:a16="http://schemas.microsoft.com/office/drawing/2014/main" id="{8358E147-75B0-4E7A-AFD5-84904D7B8CAC}"/>
              </a:ext>
            </a:extLst>
          </p:cNvPr>
          <p:cNvSpPr>
            <a:spLocks noChangeArrowheads="1"/>
          </p:cNvSpPr>
          <p:nvPr/>
        </p:nvSpPr>
        <p:spPr bwMode="auto">
          <a:xfrm rot="10800000" flipV="1">
            <a:off x="2738437" y="4762251"/>
            <a:ext cx="3667125"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zh-CN" altLang="en-US" sz="1000" b="0" i="0" u="none" strike="noStrike" cap="none" normalizeH="0" baseline="0" dirty="0">
                <a:ln>
                  <a:noFill/>
                </a:ln>
                <a:solidFill>
                  <a:schemeClr val="bg1"/>
                </a:solidFill>
                <a:effectLst/>
                <a:latin typeface="+mn-ea"/>
                <a:cs typeface="Arial" panose="020B0604020202020204" pitchFamily="34" charset="0"/>
              </a:rPr>
              <a:t>绿色部分为轴线拍摄区</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837418177"/>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5.4.2 </a:t>
            </a:r>
            <a:r>
              <a:rPr lang="zh-CN" altLang="en-US" sz="1600" kern="100" dirty="0">
                <a:solidFill>
                  <a:schemeClr val="bg1"/>
                </a:solidFill>
                <a:latin typeface="+mn-ea"/>
                <a:cs typeface="Times New Roman" panose="02020603050405020304" pitchFamily="18" charset="0"/>
              </a:rPr>
              <a:t>轴线</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343535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拍摄影片时，由于影片画面是被一个个镜头分割来进行表现，镜头的不同角度拍摄的人物或者物体动作的连续性要统一，同时被拍摄对象在画面空间的正确位置和方向上的统一，就必须要把人物角色放在统一的画面空间内，摄影机的机位和角度只能在轴线一侧的</a:t>
            </a:r>
            <a:r>
              <a:rPr lang="en-US" altLang="zh-CN" sz="1400" kern="100" dirty="0">
                <a:solidFill>
                  <a:schemeClr val="bg1"/>
                </a:solidFill>
                <a:effectLst/>
                <a:latin typeface="+mn-ea"/>
                <a:cs typeface="Times New Roman" panose="02020603050405020304" pitchFamily="18" charset="0"/>
              </a:rPr>
              <a:t>180°</a:t>
            </a:r>
            <a:r>
              <a:rPr lang="zh-CN" altLang="en-US" sz="1400" kern="100" dirty="0">
                <a:solidFill>
                  <a:schemeClr val="bg1"/>
                </a:solidFill>
                <a:effectLst/>
                <a:latin typeface="+mn-ea"/>
                <a:cs typeface="Times New Roman" panose="02020603050405020304" pitchFamily="18" charset="0"/>
              </a:rPr>
              <a:t>之内设置，这是构成画面空间统一性的基本条件，而打破轴线规律会破坏时空感。</a:t>
            </a:r>
            <a:endParaRPr lang="en-US" altLang="zh-CN"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a:t>
            </a:r>
            <a:endParaRPr lang="en-US" altLang="zh-CN" sz="1400" kern="100" dirty="0">
              <a:solidFill>
                <a:schemeClr val="bg1"/>
              </a:solidFill>
              <a:effectLst/>
              <a:latin typeface="+mn-ea"/>
              <a:cs typeface="Times New Roman" panose="02020603050405020304" pitchFamily="18" charset="0"/>
            </a:endParaRPr>
          </a:p>
          <a:p>
            <a:pPr indent="266700" algn="just"/>
            <a:r>
              <a:rPr lang="en-US" altLang="zh-CN" sz="1400" kern="100" dirty="0">
                <a:solidFill>
                  <a:schemeClr val="bg1"/>
                </a:solidFill>
                <a:latin typeface="+mn-ea"/>
                <a:cs typeface="Times New Roman" panose="02020603050405020304" pitchFamily="18" charset="0"/>
              </a:rPr>
              <a:t>  </a:t>
            </a:r>
            <a:r>
              <a:rPr lang="zh-CN" altLang="en-US" sz="1400" kern="100" dirty="0">
                <a:solidFill>
                  <a:schemeClr val="bg1"/>
                </a:solidFill>
                <a:effectLst/>
                <a:latin typeface="+mn-ea"/>
                <a:cs typeface="Times New Roman" panose="02020603050405020304" pitchFamily="18" charset="0"/>
              </a:rPr>
              <a:t>当然，有时为了能达到某种特殊的效果和对戏的需要，也可以通过越轴来解决，但是要讲究方法，不能随便越轴。一般来说，轴线分为运动轴线、关系轴线和超越轴线。</a:t>
            </a:r>
          </a:p>
        </p:txBody>
      </p:sp>
      <p:sp>
        <p:nvSpPr>
          <p:cNvPr id="7" name="Rectangle 3">
            <a:extLst>
              <a:ext uri="{FF2B5EF4-FFF2-40B4-BE49-F238E27FC236}">
                <a16:creationId xmlns:a16="http://schemas.microsoft.com/office/drawing/2014/main" id="{8358E147-75B0-4E7A-AFD5-84904D7B8CAC}"/>
              </a:ext>
            </a:extLst>
          </p:cNvPr>
          <p:cNvSpPr>
            <a:spLocks noChangeArrowheads="1"/>
          </p:cNvSpPr>
          <p:nvPr/>
        </p:nvSpPr>
        <p:spPr bwMode="auto">
          <a:xfrm rot="10800000" flipV="1">
            <a:off x="5322092" y="4774951"/>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至爱梵高：星空之谜</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2017</a:t>
            </a:r>
            <a:r>
              <a:rPr kumimoji="0" lang="zh-CN" altLang="en-US" sz="1000" b="0" i="0" u="none" strike="noStrike" cap="none" normalizeH="0" baseline="0" dirty="0">
                <a:ln>
                  <a:noFill/>
                </a:ln>
                <a:solidFill>
                  <a:schemeClr val="bg1"/>
                </a:solidFill>
                <a:effectLst/>
                <a:latin typeface="+mn-ea"/>
                <a:cs typeface="Arial" panose="020B0604020202020204" pitchFamily="34" charset="0"/>
              </a:rPr>
              <a:t>多洛塔</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科别拉 休</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韦尔什曼）中的人物对白始终遵循轴线原则</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B754F5A2-1D04-4496-A1D6-5AE55A33A9E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181648" y="291820"/>
            <a:ext cx="1594002" cy="4483131"/>
          </a:xfrm>
          <a:prstGeom prst="rect">
            <a:avLst/>
          </a:prstGeom>
        </p:spPr>
      </p:pic>
    </p:spTree>
    <p:extLst>
      <p:ext uri="{BB962C8B-B14F-4D97-AF65-F5344CB8AC3E}">
        <p14:creationId xmlns:p14="http://schemas.microsoft.com/office/powerpoint/2010/main" val="208102700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5.1 </a:t>
            </a:r>
            <a:r>
              <a:rPr lang="zh-CN" altLang="en-US" sz="1800" kern="100" dirty="0">
                <a:solidFill>
                  <a:schemeClr val="bg1"/>
                </a:solidFill>
                <a:latin typeface="+mn-ea"/>
                <a:cs typeface="Times New Roman" panose="02020603050405020304" pitchFamily="18" charset="0"/>
              </a:rPr>
              <a:t>镜头的构图</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3528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水平线可以表现安静祥和的气氛，给人以广阔、平静的联想，并能使画面感觉向左右延伸，一般用来表现地平面的广阔感觉，以水面、地面为主的画面常用这种形式。通常，不要让水平线从画面中间穿过，也就是说别让水平线把画面一分为二，这样会给人很不舒服的感觉，除非为了追求特殊的艺术表达。一般来讲，水平线条应放在画面上、下</a:t>
            </a:r>
            <a:r>
              <a:rPr lang="en-US" altLang="zh-CN" sz="1400" kern="100" dirty="0">
                <a:solidFill>
                  <a:schemeClr val="bg1"/>
                </a:solidFill>
                <a:effectLst/>
                <a:latin typeface="+mn-ea"/>
                <a:cs typeface="Times New Roman" panose="02020603050405020304" pitchFamily="18" charset="0"/>
              </a:rPr>
              <a:t>1/3</a:t>
            </a:r>
            <a:r>
              <a:rPr lang="zh-CN" altLang="en-US" sz="1400" kern="100" dirty="0">
                <a:solidFill>
                  <a:schemeClr val="bg1"/>
                </a:solidFill>
                <a:effectLst/>
                <a:latin typeface="+mn-ea"/>
                <a:cs typeface="Times New Roman" panose="02020603050405020304" pitchFamily="18" charset="0"/>
              </a:rPr>
              <a:t>处。</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5.1.1 </a:t>
            </a:r>
            <a:r>
              <a:rPr lang="zh-CN" altLang="en-US" sz="1600" kern="100" dirty="0">
                <a:solidFill>
                  <a:schemeClr val="bg1"/>
                </a:solidFill>
                <a:latin typeface="+mn-ea"/>
                <a:cs typeface="Times New Roman" panose="02020603050405020304" pitchFamily="18" charset="0"/>
              </a:rPr>
              <a:t>视觉画面元素</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5.1.1.1 </a:t>
            </a:r>
            <a:r>
              <a:rPr lang="zh-CN" altLang="en-US" sz="1400" kern="100" dirty="0">
                <a:solidFill>
                  <a:schemeClr val="bg1"/>
                </a:solidFill>
                <a:latin typeface="+mn-ea"/>
                <a:cs typeface="Times New Roman" panose="02020603050405020304" pitchFamily="18" charset="0"/>
              </a:rPr>
              <a:t>水平线</a:t>
            </a:r>
          </a:p>
        </p:txBody>
      </p:sp>
      <p:pic>
        <p:nvPicPr>
          <p:cNvPr id="10" name="图片 9">
            <a:extLst>
              <a:ext uri="{FF2B5EF4-FFF2-40B4-BE49-F238E27FC236}">
                <a16:creationId xmlns:a16="http://schemas.microsoft.com/office/drawing/2014/main" id="{6CF52428-6C6E-4433-B4AC-602554C86765}"/>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608962" y="433424"/>
            <a:ext cx="3911600" cy="2200275"/>
          </a:xfrm>
          <a:prstGeom prst="rect">
            <a:avLst/>
          </a:prstGeom>
        </p:spPr>
      </p:pic>
      <p:sp>
        <p:nvSpPr>
          <p:cNvPr id="11" name="Rectangle 3">
            <a:extLst>
              <a:ext uri="{FF2B5EF4-FFF2-40B4-BE49-F238E27FC236}">
                <a16:creationId xmlns:a16="http://schemas.microsoft.com/office/drawing/2014/main" id="{9BC3AE87-2933-494B-A6E8-FD5CB9A385A5}"/>
              </a:ext>
            </a:extLst>
          </p:cNvPr>
          <p:cNvSpPr>
            <a:spLocks noChangeArrowheads="1"/>
          </p:cNvSpPr>
          <p:nvPr/>
        </p:nvSpPr>
        <p:spPr bwMode="auto">
          <a:xfrm rot="10800000" flipV="1">
            <a:off x="4362450" y="4833974"/>
            <a:ext cx="4404624"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你的名字</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2016</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新海诚）</a:t>
            </a:r>
            <a:endParaRPr kumimoji="0" lang="zh-CN" altLang="en-US" sz="1800" b="0" i="0" u="none" strike="noStrike" cap="none" normalizeH="0" baseline="0" dirty="0">
              <a:ln>
                <a:noFill/>
              </a:ln>
              <a:solidFill>
                <a:schemeClr val="bg1"/>
              </a:solidFill>
              <a:effectLst/>
              <a:latin typeface="+mn-ea"/>
            </a:endParaRPr>
          </a:p>
        </p:txBody>
      </p:sp>
      <p:pic>
        <p:nvPicPr>
          <p:cNvPr id="12" name="图片 11">
            <a:extLst>
              <a:ext uri="{FF2B5EF4-FFF2-40B4-BE49-F238E27FC236}">
                <a16:creationId xmlns:a16="http://schemas.microsoft.com/office/drawing/2014/main" id="{B7C53329-C7D0-4307-8908-80913334ABE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608962" y="2633699"/>
            <a:ext cx="3911600" cy="2200275"/>
          </a:xfrm>
          <a:prstGeom prst="rect">
            <a:avLst/>
          </a:prstGeom>
        </p:spPr>
      </p:pic>
    </p:spTree>
    <p:extLst>
      <p:ext uri="{BB962C8B-B14F-4D97-AF65-F5344CB8AC3E}">
        <p14:creationId xmlns:p14="http://schemas.microsoft.com/office/powerpoint/2010/main" val="176786856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65760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由人物或行驶工具（汽车、马匹等）运动方向产生的轴线，是人物角色和该角色目标之间的假象的直线。</a:t>
            </a:r>
            <a:endParaRPr lang="en-US" altLang="zh-CN" sz="1400" kern="100" dirty="0">
              <a:solidFill>
                <a:schemeClr val="bg1"/>
              </a:solidFill>
              <a:effectLst/>
              <a:latin typeface="+mn-ea"/>
              <a:cs typeface="Times New Roman" panose="02020603050405020304" pitchFamily="18" charset="0"/>
            </a:endParaRPr>
          </a:p>
          <a:p>
            <a:pPr indent="266700" algn="just"/>
            <a:endParaRPr lang="en-US" altLang="zh-CN"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为了保证人物角色运动的连续性，导演在选定画面构图时，人物角色必须始终在运动轴线的一侧，否则就会造成人物角色运动的方向混乱。运动轴线不是不可以越轴，有时改变周线可以产生一种特殊和更意想不到的效果，但是，任何方向的改变均必须有过程，要让观众明确得知是在改变方向，避免造成运动方向混乱。</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5.4.2 </a:t>
            </a:r>
            <a:r>
              <a:rPr lang="zh-CN" altLang="en-US" sz="1600" kern="100" dirty="0">
                <a:solidFill>
                  <a:schemeClr val="bg1"/>
                </a:solidFill>
                <a:latin typeface="+mn-ea"/>
                <a:cs typeface="Times New Roman" panose="02020603050405020304" pitchFamily="18" charset="0"/>
              </a:rPr>
              <a:t>轴线</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5.4.2.1 </a:t>
            </a:r>
            <a:r>
              <a:rPr lang="zh-CN" altLang="en-US" sz="1400" kern="100" dirty="0">
                <a:solidFill>
                  <a:schemeClr val="bg1"/>
                </a:solidFill>
                <a:latin typeface="+mn-ea"/>
                <a:cs typeface="Times New Roman" panose="02020603050405020304" pitchFamily="18" charset="0"/>
              </a:rPr>
              <a:t>运动轴线</a:t>
            </a:r>
          </a:p>
        </p:txBody>
      </p:sp>
      <p:pic>
        <p:nvPicPr>
          <p:cNvPr id="3" name="图片 2">
            <a:extLst>
              <a:ext uri="{FF2B5EF4-FFF2-40B4-BE49-F238E27FC236}">
                <a16:creationId xmlns:a16="http://schemas.microsoft.com/office/drawing/2014/main" id="{05D8BDAE-6E2F-45C9-816C-85EF7DBB539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1650" y="571500"/>
            <a:ext cx="2457215" cy="4146550"/>
          </a:xfrm>
          <a:prstGeom prst="rect">
            <a:avLst/>
          </a:prstGeom>
        </p:spPr>
      </p:pic>
      <p:sp>
        <p:nvSpPr>
          <p:cNvPr id="9" name="Rectangle 3">
            <a:extLst>
              <a:ext uri="{FF2B5EF4-FFF2-40B4-BE49-F238E27FC236}">
                <a16:creationId xmlns:a16="http://schemas.microsoft.com/office/drawing/2014/main" id="{416EA1B5-7292-4435-834C-492035345048}"/>
              </a:ext>
            </a:extLst>
          </p:cNvPr>
          <p:cNvSpPr>
            <a:spLocks noChangeArrowheads="1"/>
          </p:cNvSpPr>
          <p:nvPr/>
        </p:nvSpPr>
        <p:spPr bwMode="auto">
          <a:xfrm rot="10800000" flipV="1">
            <a:off x="5153700" y="4718050"/>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疯狂的麦克斯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4</a:t>
            </a:r>
            <a:r>
              <a:rPr kumimoji="0" lang="zh-CN" altLang="en-US" sz="1000" b="0" i="0" u="none" strike="noStrike" cap="none" normalizeH="0" baseline="0" dirty="0">
                <a:ln>
                  <a:noFill/>
                </a:ln>
                <a:solidFill>
                  <a:schemeClr val="bg1"/>
                </a:solidFill>
                <a:effectLst/>
                <a:latin typeface="+mn-ea"/>
                <a:cs typeface="Arial" panose="020B0604020202020204" pitchFamily="34" charset="0"/>
              </a:rPr>
              <a:t>：狂暴之路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2015</a:t>
            </a:r>
            <a:r>
              <a:rPr kumimoji="0" lang="zh-CN" altLang="en-US" sz="1000" b="0" i="0" u="none" strike="noStrike" cap="none" normalizeH="0" baseline="0" dirty="0">
                <a:ln>
                  <a:noFill/>
                </a:ln>
                <a:solidFill>
                  <a:schemeClr val="bg1"/>
                </a:solidFill>
                <a:effectLst/>
                <a:latin typeface="+mn-ea"/>
                <a:cs typeface="Arial" panose="020B0604020202020204" pitchFamily="34" charset="0"/>
              </a:rPr>
              <a:t>乔治</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米勒）中的运动轴线，人物的方向与车辆前进的方向始终保持一致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82035091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06120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在拍摄时，由人物之间所在空间的位置关系而产生的轴线，通常可以认为是人物角色之间的相互视线。关系轴线是使用最多的轴线，同时也是最复杂的，如果只是面对面说话，只要在两者视线之间画一条关系线就可以了，但有时两人对话不是面对面，而是平行或相反方向，甚至躺着、走动、斜躺等，那么就很难划定关系轴线，必须到人物的头部，即“头部原理”的规划，因为头部是人说话的位置，而眼睛则是方向指示器。因此，身体不是关键问题，主要是由头部和眼睛的视线决定关系轴线。</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两人对话是影片最常见的对话形式，在处理两人对话时，可以用“三角形原理”，将于关系轴线平行的三角形放在轴线的一侧，而摄影机摆在三角形上。接下来在画分镜时，就要在头脑中很清楚地呈现三角形摄影机布放准则，这样才能使画面中的人物角色都处在自己的位置上，并且，随着景别和角度的变化，人物角色始终在自己的位置上，不会因为景别角度的变化而乱套。</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5.4.2 </a:t>
            </a:r>
            <a:r>
              <a:rPr lang="zh-CN" altLang="en-US" sz="1600" kern="100" dirty="0">
                <a:solidFill>
                  <a:schemeClr val="bg1"/>
                </a:solidFill>
                <a:latin typeface="+mn-ea"/>
                <a:cs typeface="Times New Roman" panose="02020603050405020304" pitchFamily="18" charset="0"/>
              </a:rPr>
              <a:t>轴线</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5.4.2.2 </a:t>
            </a:r>
            <a:r>
              <a:rPr lang="zh-CN" altLang="en-US" sz="1400" kern="100" dirty="0">
                <a:solidFill>
                  <a:schemeClr val="bg1"/>
                </a:solidFill>
                <a:latin typeface="+mn-ea"/>
                <a:cs typeface="Times New Roman" panose="02020603050405020304" pitchFamily="18" charset="0"/>
              </a:rPr>
              <a:t>关系轴线</a:t>
            </a:r>
          </a:p>
        </p:txBody>
      </p:sp>
    </p:spTree>
    <p:extLst>
      <p:ext uri="{BB962C8B-B14F-4D97-AF65-F5344CB8AC3E}">
        <p14:creationId xmlns:p14="http://schemas.microsoft.com/office/powerpoint/2010/main" val="316271089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5.4.2 </a:t>
            </a:r>
            <a:r>
              <a:rPr lang="zh-CN" altLang="en-US" sz="1600" kern="100" dirty="0">
                <a:solidFill>
                  <a:schemeClr val="bg1"/>
                </a:solidFill>
                <a:latin typeface="+mn-ea"/>
                <a:cs typeface="Times New Roman" panose="02020603050405020304" pitchFamily="18" charset="0"/>
              </a:rPr>
              <a:t>轴线</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5.4.2.2 </a:t>
            </a:r>
            <a:r>
              <a:rPr lang="zh-CN" altLang="en-US" sz="1400" kern="100" dirty="0">
                <a:solidFill>
                  <a:schemeClr val="bg1"/>
                </a:solidFill>
                <a:latin typeface="+mn-ea"/>
                <a:cs typeface="Times New Roman" panose="02020603050405020304" pitchFamily="18" charset="0"/>
              </a:rPr>
              <a:t>关系轴线</a:t>
            </a:r>
          </a:p>
        </p:txBody>
      </p:sp>
      <p:pic>
        <p:nvPicPr>
          <p:cNvPr id="3" name="图片 2">
            <a:extLst>
              <a:ext uri="{FF2B5EF4-FFF2-40B4-BE49-F238E27FC236}">
                <a16:creationId xmlns:a16="http://schemas.microsoft.com/office/drawing/2014/main" id="{4B2D0403-125D-4D70-B1CB-95035994E2E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128716" y="1088305"/>
            <a:ext cx="3208834" cy="3609938"/>
          </a:xfrm>
          <a:prstGeom prst="rect">
            <a:avLst/>
          </a:prstGeom>
        </p:spPr>
      </p:pic>
      <p:pic>
        <p:nvPicPr>
          <p:cNvPr id="9" name="图片 8">
            <a:extLst>
              <a:ext uri="{FF2B5EF4-FFF2-40B4-BE49-F238E27FC236}">
                <a16:creationId xmlns:a16="http://schemas.microsoft.com/office/drawing/2014/main" id="{F01764CF-F7F6-4842-B59D-FE04F859B1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6250" y="1662763"/>
            <a:ext cx="4375150" cy="2461022"/>
          </a:xfrm>
          <a:prstGeom prst="rect">
            <a:avLst/>
          </a:prstGeom>
        </p:spPr>
      </p:pic>
      <p:sp>
        <p:nvSpPr>
          <p:cNvPr id="10" name="Rectangle 3">
            <a:extLst>
              <a:ext uri="{FF2B5EF4-FFF2-40B4-BE49-F238E27FC236}">
                <a16:creationId xmlns:a16="http://schemas.microsoft.com/office/drawing/2014/main" id="{D7DD07E5-0805-4F64-813A-BDAC4942E541}"/>
              </a:ext>
            </a:extLst>
          </p:cNvPr>
          <p:cNvSpPr>
            <a:spLocks noChangeArrowheads="1"/>
          </p:cNvSpPr>
          <p:nvPr/>
        </p:nvSpPr>
        <p:spPr bwMode="auto">
          <a:xfrm rot="10800000" flipV="1">
            <a:off x="1007268" y="4123785"/>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歪小子斯科特对抗全世界</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2010</a:t>
            </a:r>
            <a:r>
              <a:rPr kumimoji="0" lang="zh-CN" altLang="en-US" sz="1000" b="0" i="0" u="none" strike="noStrike" cap="none" normalizeH="0" baseline="0" dirty="0">
                <a:ln>
                  <a:noFill/>
                </a:ln>
                <a:solidFill>
                  <a:schemeClr val="bg1"/>
                </a:solidFill>
                <a:effectLst/>
                <a:latin typeface="+mn-ea"/>
                <a:cs typeface="Arial" panose="020B0604020202020204" pitchFamily="34" charset="0"/>
              </a:rPr>
              <a:t>埃德加</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赖特）中男女主角身体平行，视线决定了关系轴线</a:t>
            </a:r>
            <a:endParaRPr kumimoji="0" lang="zh-CN" altLang="en-US" sz="1800" b="0" i="0" u="none" strike="noStrike" cap="none" normalizeH="0" baseline="0" dirty="0">
              <a:ln>
                <a:noFill/>
              </a:ln>
              <a:solidFill>
                <a:schemeClr val="bg1"/>
              </a:solidFill>
              <a:effectLst/>
              <a:latin typeface="+mn-ea"/>
            </a:endParaRPr>
          </a:p>
        </p:txBody>
      </p:sp>
      <p:sp>
        <p:nvSpPr>
          <p:cNvPr id="11" name="Rectangle 3">
            <a:extLst>
              <a:ext uri="{FF2B5EF4-FFF2-40B4-BE49-F238E27FC236}">
                <a16:creationId xmlns:a16="http://schemas.microsoft.com/office/drawing/2014/main" id="{01AE1B7A-FE4F-4716-A786-6D58DDC35321}"/>
              </a:ext>
            </a:extLst>
          </p:cNvPr>
          <p:cNvSpPr>
            <a:spLocks noChangeArrowheads="1"/>
          </p:cNvSpPr>
          <p:nvPr/>
        </p:nvSpPr>
        <p:spPr bwMode="auto">
          <a:xfrm rot="10800000" flipV="1">
            <a:off x="5076576" y="4712612"/>
            <a:ext cx="331311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歪小子斯科特对抗全世界</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2010</a:t>
            </a:r>
            <a:r>
              <a:rPr kumimoji="0" lang="zh-CN" altLang="en-US" sz="1000" b="0" i="0" u="none" strike="noStrike" cap="none" normalizeH="0" baseline="0" dirty="0">
                <a:ln>
                  <a:noFill/>
                </a:ln>
                <a:solidFill>
                  <a:schemeClr val="bg1"/>
                </a:solidFill>
                <a:effectLst/>
                <a:latin typeface="+mn-ea"/>
                <a:cs typeface="Arial" panose="020B0604020202020204" pitchFamily="34" charset="0"/>
              </a:rPr>
              <a:t>埃德加</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赖特）</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193803779"/>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3067050" cy="3108543"/>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针对一组拍摄社对象，多数机位都以人物之间设置的一条虚拟轴线的一半，也就是</a:t>
            </a:r>
            <a:r>
              <a:rPr lang="en-US" altLang="zh-CN" sz="1400" kern="100" dirty="0">
                <a:solidFill>
                  <a:schemeClr val="bg1"/>
                </a:solidFill>
                <a:effectLst/>
                <a:latin typeface="+mn-ea"/>
                <a:cs typeface="Times New Roman" panose="02020603050405020304" pitchFamily="18" charset="0"/>
              </a:rPr>
              <a:t>180°</a:t>
            </a:r>
            <a:r>
              <a:rPr lang="zh-CN" altLang="en-US" sz="1400" kern="100" dirty="0">
                <a:solidFill>
                  <a:schemeClr val="bg1"/>
                </a:solidFill>
                <a:effectLst/>
                <a:latin typeface="+mn-ea"/>
                <a:cs typeface="Times New Roman" panose="02020603050405020304" pitchFamily="18" charset="0"/>
              </a:rPr>
              <a:t>的范围内调度机位进行拍摄，我们也可以越过这条轴线进行拍摄，即所谓越轴。</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越轴也叫跳轴。在一般情况下，轴线不可逾越。但为了寻求富于表现力的电影场面调度和电影画面构图，摄影角度往往又不局限于轴线一侧，也可以采用一定的方法突破轴线，体现场面调度的多样性。但这要有前提，也就是要有过渡镜头的链接才可以越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5.4.2 </a:t>
            </a:r>
            <a:r>
              <a:rPr lang="zh-CN" altLang="en-US" sz="1600" kern="100" dirty="0">
                <a:solidFill>
                  <a:schemeClr val="bg1"/>
                </a:solidFill>
                <a:latin typeface="+mn-ea"/>
                <a:cs typeface="Times New Roman" panose="02020603050405020304" pitchFamily="18" charset="0"/>
              </a:rPr>
              <a:t>轴线</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5.4.2.3 </a:t>
            </a:r>
            <a:r>
              <a:rPr lang="zh-CN" altLang="en-US" sz="1400" kern="100" dirty="0">
                <a:solidFill>
                  <a:schemeClr val="bg1"/>
                </a:solidFill>
                <a:latin typeface="+mn-ea"/>
                <a:cs typeface="Times New Roman" panose="02020603050405020304" pitchFamily="18" charset="0"/>
              </a:rPr>
              <a:t>超越轴线</a:t>
            </a:r>
          </a:p>
        </p:txBody>
      </p:sp>
      <p:pic>
        <p:nvPicPr>
          <p:cNvPr id="3" name="图片 2">
            <a:extLst>
              <a:ext uri="{FF2B5EF4-FFF2-40B4-BE49-F238E27FC236}">
                <a16:creationId xmlns:a16="http://schemas.microsoft.com/office/drawing/2014/main" id="{92758843-77D4-4D70-8A83-56D4E40F92E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742308" y="245078"/>
            <a:ext cx="1547492" cy="4352321"/>
          </a:xfrm>
          <a:prstGeom prst="rect">
            <a:avLst/>
          </a:prstGeom>
        </p:spPr>
      </p:pic>
      <p:sp>
        <p:nvSpPr>
          <p:cNvPr id="9" name="Rectangle 3">
            <a:extLst>
              <a:ext uri="{FF2B5EF4-FFF2-40B4-BE49-F238E27FC236}">
                <a16:creationId xmlns:a16="http://schemas.microsoft.com/office/drawing/2014/main" id="{0D294269-6C3C-4EB0-993F-65209E0BB479}"/>
              </a:ext>
            </a:extLst>
          </p:cNvPr>
          <p:cNvSpPr>
            <a:spLocks noChangeArrowheads="1"/>
          </p:cNvSpPr>
          <p:nvPr/>
        </p:nvSpPr>
        <p:spPr bwMode="auto">
          <a:xfrm rot="10800000" flipV="1">
            <a:off x="4859497" y="4591105"/>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机械姬</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2014</a:t>
            </a:r>
            <a:r>
              <a:rPr kumimoji="0" lang="zh-CN" altLang="en-US" sz="1000" b="0" i="0" u="none" strike="noStrike" cap="none" normalizeH="0" baseline="0" dirty="0">
                <a:ln>
                  <a:noFill/>
                </a:ln>
                <a:solidFill>
                  <a:schemeClr val="bg1"/>
                </a:solidFill>
                <a:effectLst/>
                <a:latin typeface="+mn-ea"/>
                <a:cs typeface="Arial" panose="020B0604020202020204" pitchFamily="34" charset="0"/>
              </a:rPr>
              <a:t>亚历克斯</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加兰）中运用人物走动进行越轴</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14986615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31050" cy="2677656"/>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下面举例说明越轴的几种常见方法。</a:t>
            </a:r>
          </a:p>
          <a:p>
            <a:pPr indent="266700" algn="just"/>
            <a:r>
              <a:rPr lang="zh-CN" altLang="en-US" sz="1400" kern="100" dirty="0">
                <a:solidFill>
                  <a:schemeClr val="bg1"/>
                </a:solidFill>
                <a:effectLst/>
                <a:latin typeface="+mn-ea"/>
                <a:cs typeface="Times New Roman" panose="02020603050405020304" pitchFamily="18" charset="0"/>
              </a:rPr>
              <a:t>  ①   利用空镜头越轴</a:t>
            </a:r>
          </a:p>
          <a:p>
            <a:pPr indent="266700" algn="just"/>
            <a:r>
              <a:rPr lang="zh-CN" altLang="en-US" sz="1400" kern="100" dirty="0">
                <a:solidFill>
                  <a:schemeClr val="bg1"/>
                </a:solidFill>
                <a:effectLst/>
                <a:latin typeface="+mn-ea"/>
                <a:cs typeface="Times New Roman" panose="02020603050405020304" pitchFamily="18" charset="0"/>
              </a:rPr>
              <a:t>  指在原有的角色轴线关系中插入一个空镜头来改变原有的轴线关系。这个空镜头既可以是角色所见的景物，也可以是角色所处的环境空间，也可以是平行叙事或者假象的空间，此处加入空镜头既合理也不会让观众感觉到越轴的跳跃性。</a:t>
            </a:r>
          </a:p>
          <a:p>
            <a:pPr indent="266700" algn="just"/>
            <a:r>
              <a:rPr lang="zh-CN" altLang="en-US" sz="1400" kern="100" dirty="0">
                <a:solidFill>
                  <a:schemeClr val="bg1"/>
                </a:solidFill>
                <a:effectLst/>
                <a:latin typeface="+mn-ea"/>
                <a:cs typeface="Times New Roman" panose="02020603050405020304" pitchFamily="18" charset="0"/>
              </a:rPr>
              <a:t>  ②   利用主观镜头越轴</a:t>
            </a:r>
          </a:p>
          <a:p>
            <a:pPr indent="266700" algn="just"/>
            <a:r>
              <a:rPr lang="zh-CN" altLang="en-US" sz="1400" kern="100" dirty="0">
                <a:solidFill>
                  <a:schemeClr val="bg1"/>
                </a:solidFill>
                <a:effectLst/>
                <a:latin typeface="+mn-ea"/>
                <a:cs typeface="Times New Roman" panose="02020603050405020304" pitchFamily="18" charset="0"/>
              </a:rPr>
              <a:t>  把影片中角色的主观镜头插入到两个主体位置关系颠倒了的镜头中间，以画面中人物的视线引导观众去观察、感受事物，从而缓解跳轴的感觉。</a:t>
            </a:r>
          </a:p>
          <a:p>
            <a:pPr indent="266700" algn="just"/>
            <a:r>
              <a:rPr lang="zh-CN" altLang="en-US" sz="1400" kern="100" dirty="0">
                <a:solidFill>
                  <a:schemeClr val="bg1"/>
                </a:solidFill>
                <a:effectLst/>
                <a:latin typeface="+mn-ea"/>
                <a:cs typeface="Times New Roman" panose="02020603050405020304" pitchFamily="18" charset="0"/>
              </a:rPr>
              <a:t>  ③   通过俯拍全景镜头越轴</a:t>
            </a:r>
          </a:p>
          <a:p>
            <a:pPr indent="266700" algn="just"/>
            <a:r>
              <a:rPr lang="zh-CN" altLang="en-US" sz="1400" kern="100" dirty="0">
                <a:solidFill>
                  <a:schemeClr val="bg1"/>
                </a:solidFill>
                <a:effectLst/>
                <a:latin typeface="+mn-ea"/>
                <a:cs typeface="Times New Roman" panose="02020603050405020304" pitchFamily="18" charset="0"/>
              </a:rPr>
              <a:t>  利用机位移动的弧线巧妙地完成了过顶俯拍越轴。</a:t>
            </a:r>
          </a:p>
          <a:p>
            <a:pPr indent="266700" algn="just"/>
            <a:r>
              <a:rPr lang="zh-CN" altLang="en-US" sz="1400" kern="100" dirty="0">
                <a:solidFill>
                  <a:schemeClr val="bg1"/>
                </a:solidFill>
                <a:effectLst/>
                <a:latin typeface="+mn-ea"/>
                <a:cs typeface="Times New Roman" panose="02020603050405020304" pitchFamily="18" charset="0"/>
              </a:rPr>
              <a:t>  ④   利用特写镜头越轴</a:t>
            </a:r>
          </a:p>
          <a:p>
            <a:pPr indent="266700" algn="just"/>
            <a:r>
              <a:rPr lang="zh-CN" altLang="en-US" sz="1400" kern="100" dirty="0">
                <a:solidFill>
                  <a:schemeClr val="bg1"/>
                </a:solidFill>
                <a:effectLst/>
                <a:latin typeface="+mn-ea"/>
                <a:cs typeface="Times New Roman" panose="02020603050405020304" pitchFamily="18" charset="0"/>
              </a:rPr>
              <a:t>  利用特写镜头打破越轴时的突兀感，原理同利用空镜头越轴。</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5.4.2 </a:t>
            </a:r>
            <a:r>
              <a:rPr lang="zh-CN" altLang="en-US" sz="1600" kern="100" dirty="0">
                <a:solidFill>
                  <a:schemeClr val="bg1"/>
                </a:solidFill>
                <a:latin typeface="+mn-ea"/>
                <a:cs typeface="Times New Roman" panose="02020603050405020304" pitchFamily="18" charset="0"/>
              </a:rPr>
              <a:t>轴线</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5.4.2.3 </a:t>
            </a:r>
            <a:r>
              <a:rPr lang="zh-CN" altLang="en-US" sz="1400" kern="100" dirty="0">
                <a:solidFill>
                  <a:schemeClr val="bg1"/>
                </a:solidFill>
                <a:latin typeface="+mn-ea"/>
                <a:cs typeface="Times New Roman" panose="02020603050405020304" pitchFamily="18" charset="0"/>
              </a:rPr>
              <a:t>超越轴线</a:t>
            </a:r>
          </a:p>
        </p:txBody>
      </p:sp>
    </p:spTree>
    <p:extLst>
      <p:ext uri="{BB962C8B-B14F-4D97-AF65-F5344CB8AC3E}">
        <p14:creationId xmlns:p14="http://schemas.microsoft.com/office/powerpoint/2010/main" val="169513016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5.4 </a:t>
            </a:r>
            <a:r>
              <a:rPr lang="zh-CN" altLang="en-US" sz="1800" kern="100" dirty="0">
                <a:solidFill>
                  <a:schemeClr val="bg1"/>
                </a:solidFill>
                <a:latin typeface="+mn-ea"/>
                <a:cs typeface="Times New Roman" panose="02020603050405020304" pitchFamily="18" charset="0"/>
              </a:rPr>
              <a:t>机位的运用与轴线</a:t>
            </a:r>
          </a:p>
        </p:txBody>
      </p:sp>
      <p:sp>
        <p:nvSpPr>
          <p:cNvPr id="8" name="文本框 7">
            <a:extLst>
              <a:ext uri="{FF2B5EF4-FFF2-40B4-BE49-F238E27FC236}">
                <a16:creationId xmlns:a16="http://schemas.microsoft.com/office/drawing/2014/main" id="{FCC9F1FF-12AB-4C07-AE9D-09AEEF5E7F98}"/>
              </a:ext>
            </a:extLst>
          </p:cNvPr>
          <p:cNvSpPr txBox="1"/>
          <p:nvPr/>
        </p:nvSpPr>
        <p:spPr>
          <a:xfrm>
            <a:off x="1009650" y="1536133"/>
            <a:ext cx="7131050" cy="2893100"/>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①   利用主体的运动越轴</a:t>
            </a:r>
          </a:p>
          <a:p>
            <a:pPr indent="266700" algn="just"/>
            <a:r>
              <a:rPr lang="zh-CN" altLang="en-US" sz="1400" kern="100" dirty="0">
                <a:solidFill>
                  <a:schemeClr val="bg1"/>
                </a:solidFill>
                <a:effectLst/>
                <a:latin typeface="+mn-ea"/>
                <a:cs typeface="Times New Roman" panose="02020603050405020304" pitchFamily="18" charset="0"/>
              </a:rPr>
              <a:t>  在两个相反方向运动的镜头之间，插入一个主体运动路线改变的镜头，如表现两人对话时，插入其中一人向对方走去之后，走到对方另一侧的画面，镜头即可完成顺畅越轴。</a:t>
            </a:r>
          </a:p>
          <a:p>
            <a:pPr indent="266700" algn="just"/>
            <a:r>
              <a:rPr lang="zh-CN" altLang="en-US" sz="1400" kern="100" dirty="0">
                <a:solidFill>
                  <a:schemeClr val="bg1"/>
                </a:solidFill>
                <a:effectLst/>
                <a:latin typeface="+mn-ea"/>
                <a:cs typeface="Times New Roman" panose="02020603050405020304" pitchFamily="18" charset="0"/>
              </a:rPr>
              <a:t>  ②   利用运动镜头越轴</a:t>
            </a:r>
          </a:p>
          <a:p>
            <a:pPr indent="266700" algn="just"/>
            <a:r>
              <a:rPr lang="zh-CN" altLang="en-US" sz="1400" kern="100" dirty="0">
                <a:solidFill>
                  <a:schemeClr val="bg1"/>
                </a:solidFill>
                <a:effectLst/>
                <a:latin typeface="+mn-ea"/>
                <a:cs typeface="Times New Roman" panose="02020603050405020304" pitchFamily="18" charset="0"/>
              </a:rPr>
              <a:t>  在两人会话位置关系颠倒或主体相反方向运动的两个镜头中间，插入一个摄影机在越过轴线过程中拍摄的运动镜头，建立新的轴线，完成越轴。</a:t>
            </a:r>
          </a:p>
          <a:p>
            <a:pPr indent="266700" algn="just"/>
            <a:r>
              <a:rPr lang="zh-CN" altLang="en-US" sz="1400" kern="100" dirty="0">
                <a:solidFill>
                  <a:schemeClr val="bg1"/>
                </a:solidFill>
                <a:effectLst/>
                <a:latin typeface="+mn-ea"/>
                <a:cs typeface="Times New Roman" panose="02020603050405020304" pitchFamily="18" charset="0"/>
              </a:rPr>
              <a:t>  ③   插入远景镜头越轴</a:t>
            </a:r>
          </a:p>
          <a:p>
            <a:pPr indent="266700" algn="just"/>
            <a:r>
              <a:rPr lang="zh-CN" altLang="en-US" sz="1400" kern="100" dirty="0">
                <a:solidFill>
                  <a:schemeClr val="bg1"/>
                </a:solidFill>
                <a:effectLst/>
                <a:latin typeface="+mn-ea"/>
                <a:cs typeface="Times New Roman" panose="02020603050405020304" pitchFamily="18" charset="0"/>
              </a:rPr>
              <a:t>  在大全景或者远景中，主体动感减弱，形象不明显，因此在两个速度不是很快的相反运动方向的镜头之间插入一个大全景或者远景镜头可以冲淡人的视觉注意力，从而减弱越轴的冲突感。</a:t>
            </a:r>
          </a:p>
          <a:p>
            <a:pPr indent="266700" algn="just"/>
            <a:r>
              <a:rPr lang="zh-CN" altLang="en-US" sz="1400" kern="100" dirty="0">
                <a:solidFill>
                  <a:schemeClr val="bg1"/>
                </a:solidFill>
                <a:effectLst/>
                <a:latin typeface="+mn-ea"/>
                <a:cs typeface="Times New Roman" panose="02020603050405020304" pitchFamily="18" charset="0"/>
              </a:rPr>
              <a:t>  ④   利用多轴线越轴</a:t>
            </a:r>
          </a:p>
          <a:p>
            <a:pPr indent="266700" algn="just"/>
            <a:r>
              <a:rPr lang="zh-CN" altLang="en-US" sz="1400" kern="100" dirty="0">
                <a:solidFill>
                  <a:schemeClr val="bg1"/>
                </a:solidFill>
                <a:effectLst/>
                <a:latin typeface="+mn-ea"/>
                <a:cs typeface="Times New Roman" panose="02020603050405020304" pitchFamily="18" charset="0"/>
              </a:rPr>
              <a:t>  在某些特定的场景中，如果既存在关系轴线同时也存在运动轴线，我们通常选择关系轴线越过运动轴线的方式进行镜头调度。</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5.4.2 </a:t>
            </a:r>
            <a:r>
              <a:rPr lang="zh-CN" altLang="en-US" sz="1600" kern="100" dirty="0">
                <a:solidFill>
                  <a:schemeClr val="bg1"/>
                </a:solidFill>
                <a:latin typeface="+mn-ea"/>
                <a:cs typeface="Times New Roman" panose="02020603050405020304" pitchFamily="18" charset="0"/>
              </a:rPr>
              <a:t>轴线</a:t>
            </a:r>
          </a:p>
        </p:txBody>
      </p:sp>
      <p:sp>
        <p:nvSpPr>
          <p:cNvPr id="7" name="文本框 6">
            <a:extLst>
              <a:ext uri="{FF2B5EF4-FFF2-40B4-BE49-F238E27FC236}">
                <a16:creationId xmlns:a16="http://schemas.microsoft.com/office/drawing/2014/main" id="{6D097C85-3ADD-4836-9D71-CD79C7A39623}"/>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5.4.2.3 </a:t>
            </a:r>
            <a:r>
              <a:rPr lang="zh-CN" altLang="en-US" sz="1400" kern="100" dirty="0">
                <a:solidFill>
                  <a:schemeClr val="bg1"/>
                </a:solidFill>
                <a:latin typeface="+mn-ea"/>
                <a:cs typeface="Times New Roman" panose="02020603050405020304" pitchFamily="18" charset="0"/>
              </a:rPr>
              <a:t>超越轴线</a:t>
            </a:r>
          </a:p>
        </p:txBody>
      </p:sp>
    </p:spTree>
    <p:extLst>
      <p:ext uri="{BB962C8B-B14F-4D97-AF65-F5344CB8AC3E}">
        <p14:creationId xmlns:p14="http://schemas.microsoft.com/office/powerpoint/2010/main" val="1674074358"/>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id="{3EB0D554-F3A1-441F-8206-EAC3D68B9E76}"/>
              </a:ext>
            </a:extLst>
          </p:cNvPr>
          <p:cNvSpPr txBox="1"/>
          <p:nvPr/>
        </p:nvSpPr>
        <p:spPr>
          <a:xfrm>
            <a:off x="1009650" y="1063197"/>
            <a:ext cx="7124700" cy="3754874"/>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一场戏也称之为一幕戏，是指一段情节及其所在环境暂时告一段落。每个段落（构成电视片的最小单位是镜头，一个个镜头连接在一起形成的镜头序列）都具有某个单一的、相对完整的意思，如表现一个动作过程，表现一种相关关系，表现一种含义等等。它是电视片中一个完整的叙事层次，就像戏剧中的幕，小说中的章节一样，一个个段落连接在一起，就形成了完整的电影。因此，段落是电影最基本的结构形式，电影在内容上的结构层次是通过段落表现出来的。而段落与段落、场景与场景之间的过渡或转换，就叫做转场。</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转场是画面逻辑关系和画面内容跨越较大的地方，怎样处理转场，是分镜设计的关键。场与场转场的流畅性，使观众在观影时可以流畅自然地理解情节、欣赏画面。</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电影和动画在生产的过程中，剪辑是极其重要的核心环节，而剪辑以分镜设计台本作为指导和依据。真人电影在拍摄期间累积了大量的视觉素材，后期剪辑以分镜设计为参考，根据素材实际情况进行调整。而动画电影的生产则因为制作方式的不同，在前期精心周密设计每一个镜头，后期剪辑只做细微的调整，大批镜头被减掉的可能性不高，因此，分镜设计的严谨对动画电影来说更加重要，转场的设计更是重中之重。</a:t>
            </a:r>
            <a:endParaRPr lang="en-US" altLang="zh-CN" sz="1400" kern="100" dirty="0">
              <a:solidFill>
                <a:schemeClr val="bg1"/>
              </a:solidFill>
              <a:effectLst/>
              <a:latin typeface="+mn-ea"/>
              <a:cs typeface="Times New Roman" panose="02020603050405020304" pitchFamily="18" charset="0"/>
            </a:endParaRPr>
          </a:p>
          <a:p>
            <a:pPr indent="266700" algn="just"/>
            <a:endParaRPr lang="zh-CN" altLang="en-US" sz="1400" kern="100" dirty="0">
              <a:solidFill>
                <a:schemeClr val="bg1"/>
              </a:solidFill>
              <a:effectLst/>
              <a:latin typeface="+mn-ea"/>
              <a:cs typeface="Times New Roman" panose="02020603050405020304" pitchFamily="18" charset="0"/>
            </a:endParaRPr>
          </a:p>
          <a:p>
            <a:pPr indent="266700" algn="just"/>
            <a:r>
              <a:rPr lang="zh-CN" altLang="en-US" sz="1400" kern="100" dirty="0">
                <a:solidFill>
                  <a:schemeClr val="bg1"/>
                </a:solidFill>
                <a:effectLst/>
                <a:latin typeface="+mn-ea"/>
                <a:cs typeface="Times New Roman" panose="02020603050405020304" pitchFamily="18" charset="0"/>
              </a:rPr>
              <a:t>  转场的方式主要为无技巧转场和特技转场两种。</a:t>
            </a:r>
          </a:p>
        </p:txBody>
      </p:sp>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Tree>
    <p:extLst>
      <p:ext uri="{BB962C8B-B14F-4D97-AF65-F5344CB8AC3E}">
        <p14:creationId xmlns:p14="http://schemas.microsoft.com/office/powerpoint/2010/main" val="3033099933"/>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5.5.1 </a:t>
            </a:r>
            <a:r>
              <a:rPr lang="zh-CN" altLang="en-US" sz="1600" kern="100" dirty="0">
                <a:solidFill>
                  <a:schemeClr val="bg1"/>
                </a:solidFill>
                <a:latin typeface="+mn-ea"/>
                <a:cs typeface="Times New Roman" panose="02020603050405020304" pitchFamily="18" charset="0"/>
              </a:rPr>
              <a:t>无技巧转场</a:t>
            </a:r>
          </a:p>
        </p:txBody>
      </p:sp>
      <p:sp>
        <p:nvSpPr>
          <p:cNvPr id="11" name="文本框 10">
            <a:extLst>
              <a:ext uri="{FF2B5EF4-FFF2-40B4-BE49-F238E27FC236}">
                <a16:creationId xmlns:a16="http://schemas.microsoft.com/office/drawing/2014/main" id="{FAE687EA-A227-4F76-A2B3-A21D9F47CD0E}"/>
              </a:ext>
            </a:extLst>
          </p:cNvPr>
          <p:cNvSpPr txBox="1"/>
          <p:nvPr/>
        </p:nvSpPr>
        <p:spPr>
          <a:xfrm>
            <a:off x="1009650" y="1285447"/>
            <a:ext cx="7124700" cy="1169551"/>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无技巧转场是用镜头自然过渡来连接上下两段内容的，主要适用于蒙太奇镜头段落之间的转换和镜头之间的转换。与情节段落转换时强调的心理的隔断性不同，无技巧转换强调的是视觉的连续性。并不是任何两个镜头之间都可应用无技巧转场方法，运用无技巧转场方法需要注意寻找合理的转换因素和适当的造型因素。无技巧转场的方法主要有以下几种。</a:t>
            </a:r>
          </a:p>
        </p:txBody>
      </p:sp>
    </p:spTree>
    <p:extLst>
      <p:ext uri="{BB962C8B-B14F-4D97-AF65-F5344CB8AC3E}">
        <p14:creationId xmlns:p14="http://schemas.microsoft.com/office/powerpoint/2010/main" val="1395833306"/>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5.5.1 </a:t>
            </a:r>
            <a:r>
              <a:rPr lang="zh-CN" altLang="en-US" sz="1600" kern="100" dirty="0">
                <a:solidFill>
                  <a:schemeClr val="bg1"/>
                </a:solidFill>
                <a:latin typeface="+mn-ea"/>
                <a:cs typeface="Times New Roman" panose="02020603050405020304" pitchFamily="18" charset="0"/>
              </a:rPr>
              <a:t>无技巧转场</a:t>
            </a:r>
          </a:p>
        </p:txBody>
      </p:sp>
      <p:sp>
        <p:nvSpPr>
          <p:cNvPr id="7" name="文本框 6">
            <a:extLst>
              <a:ext uri="{FF2B5EF4-FFF2-40B4-BE49-F238E27FC236}">
                <a16:creationId xmlns:a16="http://schemas.microsoft.com/office/drawing/2014/main" id="{3259DCFD-1D56-42BC-9595-AB8B33287919}"/>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5.5.1.1 </a:t>
            </a:r>
            <a:r>
              <a:rPr lang="zh-CN" altLang="en-US" sz="1400" kern="100" dirty="0">
                <a:solidFill>
                  <a:schemeClr val="bg1"/>
                </a:solidFill>
                <a:latin typeface="+mn-ea"/>
                <a:cs typeface="Times New Roman" panose="02020603050405020304" pitchFamily="18" charset="0"/>
              </a:rPr>
              <a:t>镜头直接切换</a:t>
            </a:r>
          </a:p>
        </p:txBody>
      </p:sp>
      <p:sp>
        <p:nvSpPr>
          <p:cNvPr id="8" name="文本框 7">
            <a:extLst>
              <a:ext uri="{FF2B5EF4-FFF2-40B4-BE49-F238E27FC236}">
                <a16:creationId xmlns:a16="http://schemas.microsoft.com/office/drawing/2014/main" id="{440A22A4-24C8-4E97-8343-D7975EEC1178}"/>
              </a:ext>
            </a:extLst>
          </p:cNvPr>
          <p:cNvSpPr txBox="1"/>
          <p:nvPr/>
        </p:nvSpPr>
        <p:spPr>
          <a:xfrm>
            <a:off x="1009650" y="1536133"/>
            <a:ext cx="3149600" cy="2246769"/>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镜头直接切换是影片中运用最多、也是最基本的镜头转换方式。采用切换的租借方法最能体现导演组接镜头的水平，如镜头的反打、时空的转换、运动的方向等。切镜头在压缩时间上非常有效，一连串连续的行为举止通过切镜头可以省略掉无意义的过程，加快剪辑的节奏，而一场几小时的比赛则会因为切镜头被压缩成几分钟的长度。</a:t>
            </a:r>
          </a:p>
        </p:txBody>
      </p:sp>
      <p:pic>
        <p:nvPicPr>
          <p:cNvPr id="3" name="图片 2">
            <a:extLst>
              <a:ext uri="{FF2B5EF4-FFF2-40B4-BE49-F238E27FC236}">
                <a16:creationId xmlns:a16="http://schemas.microsoft.com/office/drawing/2014/main" id="{841A7582-7E5E-4454-A635-41A53C25D21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878917" y="892779"/>
            <a:ext cx="3001433" cy="3376612"/>
          </a:xfrm>
          <a:prstGeom prst="rect">
            <a:avLst/>
          </a:prstGeom>
        </p:spPr>
      </p:pic>
      <p:sp>
        <p:nvSpPr>
          <p:cNvPr id="9" name="Rectangle 3">
            <a:extLst>
              <a:ext uri="{FF2B5EF4-FFF2-40B4-BE49-F238E27FC236}">
                <a16:creationId xmlns:a16="http://schemas.microsoft.com/office/drawing/2014/main" id="{FDEC1F71-14CF-41C3-ADD9-0723DC763E91}"/>
              </a:ext>
            </a:extLst>
          </p:cNvPr>
          <p:cNvSpPr>
            <a:spLocks noChangeArrowheads="1"/>
          </p:cNvSpPr>
          <p:nvPr/>
        </p:nvSpPr>
        <p:spPr bwMode="auto">
          <a:xfrm rot="10800000" flipV="1">
            <a:off x="4723076" y="4269391"/>
            <a:ext cx="3313113" cy="5539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棒球大联盟 第一季</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2004</a:t>
            </a:r>
            <a:r>
              <a:rPr kumimoji="0" lang="zh-CN" altLang="en-US" sz="1000" b="0" i="0" u="none" strike="noStrike" cap="none" normalizeH="0" baseline="0" dirty="0">
                <a:ln>
                  <a:noFill/>
                </a:ln>
                <a:solidFill>
                  <a:schemeClr val="bg1"/>
                </a:solidFill>
                <a:effectLst/>
                <a:latin typeface="+mn-ea"/>
                <a:cs typeface="Arial" panose="020B0604020202020204" pitchFamily="34" charset="0"/>
              </a:rPr>
              <a:t>笠井贤一 福岛利规）中运用镜头直接切换的方式表示双方球队三局之内彼此毫无建树，省略了中间的叙述</a:t>
            </a:r>
            <a:endParaRPr kumimoji="0" lang="zh-CN" altLang="en-US" sz="1800" b="0" i="0" u="none" strike="noStrike" cap="none" normalizeH="0" baseline="0" dirty="0">
              <a:ln>
                <a:noFill/>
              </a:ln>
              <a:solidFill>
                <a:schemeClr val="bg1"/>
              </a:solidFill>
              <a:effectLst/>
              <a:latin typeface="+mn-ea"/>
            </a:endParaRPr>
          </a:p>
        </p:txBody>
      </p:sp>
    </p:spTree>
    <p:extLst>
      <p:ext uri="{BB962C8B-B14F-4D97-AF65-F5344CB8AC3E}">
        <p14:creationId xmlns:p14="http://schemas.microsoft.com/office/powerpoint/2010/main" val="579533304"/>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289B6393-D7E7-44A6-BA5C-9F712B60E4F3}"/>
              </a:ext>
            </a:extLst>
          </p:cNvPr>
          <p:cNvSpPr txBox="1"/>
          <p:nvPr/>
        </p:nvSpPr>
        <p:spPr>
          <a:xfrm>
            <a:off x="1009650" y="523447"/>
            <a:ext cx="4572000" cy="369332"/>
          </a:xfrm>
          <a:prstGeom prst="rect">
            <a:avLst/>
          </a:prstGeom>
          <a:noFill/>
        </p:spPr>
        <p:txBody>
          <a:bodyPr wrap="square">
            <a:spAutoFit/>
          </a:bodyPr>
          <a:lstStyle/>
          <a:p>
            <a:r>
              <a:rPr lang="en-US" altLang="zh-CN" sz="1800" kern="100" dirty="0">
                <a:solidFill>
                  <a:schemeClr val="bg1"/>
                </a:solidFill>
                <a:latin typeface="+mn-ea"/>
                <a:cs typeface="Times New Roman" panose="02020603050405020304" pitchFamily="18" charset="0"/>
              </a:rPr>
              <a:t>5.5 </a:t>
            </a:r>
            <a:r>
              <a:rPr lang="zh-CN" altLang="en-US" sz="1800" kern="100" dirty="0">
                <a:solidFill>
                  <a:schemeClr val="bg1"/>
                </a:solidFill>
                <a:latin typeface="+mn-ea"/>
                <a:cs typeface="Times New Roman" panose="02020603050405020304" pitchFamily="18" charset="0"/>
              </a:rPr>
              <a:t>转场</a:t>
            </a:r>
          </a:p>
        </p:txBody>
      </p:sp>
      <p:sp>
        <p:nvSpPr>
          <p:cNvPr id="6" name="文本框 5">
            <a:extLst>
              <a:ext uri="{FF2B5EF4-FFF2-40B4-BE49-F238E27FC236}">
                <a16:creationId xmlns:a16="http://schemas.microsoft.com/office/drawing/2014/main" id="{87889A44-ED23-4C45-8367-C7AEBFD922F3}"/>
              </a:ext>
            </a:extLst>
          </p:cNvPr>
          <p:cNvSpPr txBox="1"/>
          <p:nvPr/>
        </p:nvSpPr>
        <p:spPr>
          <a:xfrm>
            <a:off x="1009650" y="892779"/>
            <a:ext cx="4572000" cy="338554"/>
          </a:xfrm>
          <a:prstGeom prst="rect">
            <a:avLst/>
          </a:prstGeom>
          <a:noFill/>
        </p:spPr>
        <p:txBody>
          <a:bodyPr wrap="square">
            <a:spAutoFit/>
          </a:bodyPr>
          <a:lstStyle/>
          <a:p>
            <a:r>
              <a:rPr lang="en-US" altLang="zh-CN" sz="1600" kern="100" dirty="0">
                <a:solidFill>
                  <a:schemeClr val="bg1"/>
                </a:solidFill>
                <a:latin typeface="+mn-ea"/>
                <a:cs typeface="Times New Roman" panose="02020603050405020304" pitchFamily="18" charset="0"/>
              </a:rPr>
              <a:t>5.5.1 </a:t>
            </a:r>
            <a:r>
              <a:rPr lang="zh-CN" altLang="en-US" sz="1600" kern="100" dirty="0">
                <a:solidFill>
                  <a:schemeClr val="bg1"/>
                </a:solidFill>
                <a:latin typeface="+mn-ea"/>
                <a:cs typeface="Times New Roman" panose="02020603050405020304" pitchFamily="18" charset="0"/>
              </a:rPr>
              <a:t>无技巧转场</a:t>
            </a:r>
          </a:p>
        </p:txBody>
      </p:sp>
      <p:sp>
        <p:nvSpPr>
          <p:cNvPr id="7" name="文本框 6">
            <a:extLst>
              <a:ext uri="{FF2B5EF4-FFF2-40B4-BE49-F238E27FC236}">
                <a16:creationId xmlns:a16="http://schemas.microsoft.com/office/drawing/2014/main" id="{3259DCFD-1D56-42BC-9595-AB8B33287919}"/>
              </a:ext>
            </a:extLst>
          </p:cNvPr>
          <p:cNvSpPr txBox="1"/>
          <p:nvPr/>
        </p:nvSpPr>
        <p:spPr>
          <a:xfrm>
            <a:off x="1009650" y="1225785"/>
            <a:ext cx="4572000" cy="307777"/>
          </a:xfrm>
          <a:prstGeom prst="rect">
            <a:avLst/>
          </a:prstGeom>
          <a:noFill/>
        </p:spPr>
        <p:txBody>
          <a:bodyPr wrap="square">
            <a:spAutoFit/>
          </a:bodyPr>
          <a:lstStyle/>
          <a:p>
            <a:r>
              <a:rPr lang="en-US" altLang="zh-CN" sz="1400" kern="100" dirty="0">
                <a:solidFill>
                  <a:schemeClr val="bg1"/>
                </a:solidFill>
                <a:latin typeface="+mn-ea"/>
                <a:cs typeface="Times New Roman" panose="02020603050405020304" pitchFamily="18" charset="0"/>
              </a:rPr>
              <a:t>5.5.1.2 </a:t>
            </a:r>
            <a:r>
              <a:rPr lang="zh-CN" altLang="en-US" sz="1400" kern="100" dirty="0">
                <a:solidFill>
                  <a:schemeClr val="bg1"/>
                </a:solidFill>
                <a:latin typeface="+mn-ea"/>
                <a:cs typeface="Times New Roman" panose="02020603050405020304" pitchFamily="18" charset="0"/>
              </a:rPr>
              <a:t>利用特写转场</a:t>
            </a:r>
          </a:p>
        </p:txBody>
      </p:sp>
      <p:sp>
        <p:nvSpPr>
          <p:cNvPr id="8" name="文本框 7">
            <a:extLst>
              <a:ext uri="{FF2B5EF4-FFF2-40B4-BE49-F238E27FC236}">
                <a16:creationId xmlns:a16="http://schemas.microsoft.com/office/drawing/2014/main" id="{440A22A4-24C8-4E97-8343-D7975EEC1178}"/>
              </a:ext>
            </a:extLst>
          </p:cNvPr>
          <p:cNvSpPr txBox="1"/>
          <p:nvPr/>
        </p:nvSpPr>
        <p:spPr>
          <a:xfrm>
            <a:off x="1009650" y="1536133"/>
            <a:ext cx="3149600" cy="3323987"/>
          </a:xfrm>
          <a:prstGeom prst="rect">
            <a:avLst/>
          </a:prstGeom>
          <a:noFill/>
        </p:spPr>
        <p:txBody>
          <a:bodyPr wrap="square">
            <a:spAutoFit/>
          </a:bodyPr>
          <a:lstStyle/>
          <a:p>
            <a:pPr indent="266700" algn="just"/>
            <a:r>
              <a:rPr lang="zh-CN" altLang="en-US" sz="1400" kern="100" dirty="0">
                <a:solidFill>
                  <a:schemeClr val="bg1"/>
                </a:solidFill>
                <a:effectLst/>
                <a:latin typeface="+mn-ea"/>
                <a:cs typeface="Times New Roman" panose="02020603050405020304" pitchFamily="18" charset="0"/>
              </a:rPr>
              <a:t>  特写转场是指用特写画面来结束一场戏，或从特写画面拉开进入另一场戏。特写转场让观众的注意力集中在某一人物表情或某一具体事物上时，在其不察觉的情况下转成了场景和情节的转换。用特写转场时，一场戏最后常常结束在某一人物的某一局部的特写，再从特写开始，逐渐扩大视野，进而展示另一场戏的情节和场景，用以强调人物内心活动和情绪。有时，特写也落在某一具体的物件和道具上，比如钟表、书信等，这些含有时空概念及某个象征意义的物件，可造成完整的段落转入另一个场景和情节，整个镜头不会有跳动感，非常自然流畅。</a:t>
            </a:r>
          </a:p>
        </p:txBody>
      </p:sp>
      <p:sp>
        <p:nvSpPr>
          <p:cNvPr id="9" name="Rectangle 3">
            <a:extLst>
              <a:ext uri="{FF2B5EF4-FFF2-40B4-BE49-F238E27FC236}">
                <a16:creationId xmlns:a16="http://schemas.microsoft.com/office/drawing/2014/main" id="{FDEC1F71-14CF-41C3-ADD9-0723DC763E91}"/>
              </a:ext>
            </a:extLst>
          </p:cNvPr>
          <p:cNvSpPr>
            <a:spLocks noChangeArrowheads="1"/>
          </p:cNvSpPr>
          <p:nvPr/>
        </p:nvSpPr>
        <p:spPr bwMode="auto">
          <a:xfrm rot="10800000" flipV="1">
            <a:off x="4715669" y="4601044"/>
            <a:ext cx="3313113" cy="4001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美少女特工队</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a:t>
            </a:r>
            <a:r>
              <a:rPr kumimoji="0" lang="en-US" altLang="zh-CN" sz="1000" b="0" i="0" u="none" strike="noStrike" cap="none" normalizeH="0" baseline="0" dirty="0">
                <a:ln>
                  <a:noFill/>
                </a:ln>
                <a:solidFill>
                  <a:schemeClr val="bg1"/>
                </a:solidFill>
                <a:effectLst/>
                <a:latin typeface="+mn-ea"/>
                <a:cs typeface="Arial" panose="020B0604020202020204" pitchFamily="34" charset="0"/>
              </a:rPr>
              <a:t>2011</a:t>
            </a:r>
            <a:r>
              <a:rPr kumimoji="0" lang="zh-CN" altLang="en-US" sz="1000" b="0" i="0" u="none" strike="noStrike" cap="none" normalizeH="0" baseline="0" dirty="0">
                <a:ln>
                  <a:noFill/>
                </a:ln>
                <a:solidFill>
                  <a:schemeClr val="bg1"/>
                </a:solidFill>
                <a:effectLst/>
                <a:latin typeface="+mn-ea"/>
                <a:cs typeface="Arial" panose="020B0604020202020204" pitchFamily="34" charset="0"/>
              </a:rPr>
              <a:t>扎克</a:t>
            </a:r>
            <a:r>
              <a:rPr kumimoji="0" lang="en-US" altLang="zh-CN" sz="1000" b="0" i="0" u="none" strike="noStrike" cap="none" normalizeH="0" baseline="0" dirty="0">
                <a:ln>
                  <a:noFill/>
                </a:ln>
                <a:solidFill>
                  <a:schemeClr val="bg1"/>
                </a:solidFill>
                <a:effectLst/>
                <a:latin typeface="+mn-ea"/>
                <a:cs typeface="Arial" panose="020B0604020202020204" pitchFamily="34" charset="0"/>
              </a:rPr>
              <a:t>·</a:t>
            </a:r>
            <a:r>
              <a:rPr kumimoji="0" lang="zh-CN" altLang="en-US" sz="1000" b="0" i="0" u="none" strike="noStrike" cap="none" normalizeH="0" baseline="0" dirty="0">
                <a:ln>
                  <a:noFill/>
                </a:ln>
                <a:solidFill>
                  <a:schemeClr val="bg1"/>
                </a:solidFill>
                <a:effectLst/>
                <a:latin typeface="+mn-ea"/>
                <a:cs typeface="Arial" panose="020B0604020202020204" pitchFamily="34" charset="0"/>
              </a:rPr>
              <a:t>施奈德）中运用推拉特写镜头的方式进行现实与幻想世界之间的转场</a:t>
            </a:r>
            <a:endParaRPr kumimoji="0" lang="zh-CN" altLang="en-US" sz="1800" b="0" i="0" u="none" strike="noStrike" cap="none" normalizeH="0" baseline="0" dirty="0">
              <a:ln>
                <a:noFill/>
              </a:ln>
              <a:solidFill>
                <a:schemeClr val="bg1"/>
              </a:solidFill>
              <a:effectLst/>
              <a:latin typeface="+mn-ea"/>
            </a:endParaRPr>
          </a:p>
        </p:txBody>
      </p:sp>
      <p:pic>
        <p:nvPicPr>
          <p:cNvPr id="4" name="图片 3">
            <a:extLst>
              <a:ext uri="{FF2B5EF4-FFF2-40B4-BE49-F238E27FC236}">
                <a16:creationId xmlns:a16="http://schemas.microsoft.com/office/drawing/2014/main" id="{A01740DA-B231-436A-9C52-E84D9A85ED6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581650" y="155408"/>
            <a:ext cx="1581152" cy="4446989"/>
          </a:xfrm>
          <a:prstGeom prst="rect">
            <a:avLst/>
          </a:prstGeom>
        </p:spPr>
      </p:pic>
    </p:spTree>
    <p:extLst>
      <p:ext uri="{BB962C8B-B14F-4D97-AF65-F5344CB8AC3E}">
        <p14:creationId xmlns:p14="http://schemas.microsoft.com/office/powerpoint/2010/main" val="4052065020"/>
      </p:ext>
    </p:extLst>
  </p:cSld>
  <p:clrMapOvr>
    <a:masterClrMapping/>
  </p:clrMapOvr>
  <mc:AlternateContent xmlns:mc="http://schemas.openxmlformats.org/markup-compatibility/2006" xmlns:p14="http://schemas.microsoft.com/office/powerpoint/2010/main">
    <mc:Choice Requires="p14">
      <p:transition spd="slow" p14:dur="1500" advTm="2000">
        <p:random/>
      </p:transition>
    </mc:Choice>
    <mc:Fallback xmlns="">
      <p:transition spd="slow" advTm="2000">
        <p:random/>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6341.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6">
      <a:majorFont>
        <a:latin typeface="Arial"/>
        <a:ea typeface="微软雅黑 Light"/>
        <a:cs typeface=""/>
      </a:majorFont>
      <a:minorFont>
        <a:latin typeface="Arial"/>
        <a:ea typeface="微软雅黑 Light"/>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18236</Words>
  <Application>Microsoft Office PowerPoint</Application>
  <PresentationFormat>全屏显示(16:9)</PresentationFormat>
  <Paragraphs>842</Paragraphs>
  <Slides>135</Slides>
  <Notes>135</Notes>
  <HiddenSlides>0</HiddenSlides>
  <MMClips>1</MMClips>
  <ScaleCrop>false</ScaleCrop>
  <HeadingPairs>
    <vt:vector size="6" baseType="variant">
      <vt:variant>
        <vt:lpstr>已用的字体</vt:lpstr>
      </vt:variant>
      <vt:variant>
        <vt:i4>4</vt:i4>
      </vt:variant>
      <vt:variant>
        <vt:lpstr>主题</vt:lpstr>
      </vt:variant>
      <vt:variant>
        <vt:i4>1</vt:i4>
      </vt:variant>
      <vt:variant>
        <vt:lpstr>幻灯片标题</vt:lpstr>
      </vt:variant>
      <vt:variant>
        <vt:i4>135</vt:i4>
      </vt:variant>
    </vt:vector>
  </HeadingPairs>
  <TitlesOfParts>
    <vt:vector size="140" baseType="lpstr">
      <vt:lpstr>Broadway</vt:lpstr>
      <vt:lpstr>Arial</vt:lpstr>
      <vt:lpstr>Calibri</vt:lpstr>
      <vt:lpstr>微软雅黑 Light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小鹿ppt ； Http://pptx.taobao.com</dc:title>
  <dc:creator/>
  <dc:description>小鹿ppt ； Http://pptx.taobao.com</dc:description>
  <cp:lastModifiedBy/>
  <cp:revision>1</cp:revision>
  <dcterms:created xsi:type="dcterms:W3CDTF">2017-05-09T00:41:33Z</dcterms:created>
  <dcterms:modified xsi:type="dcterms:W3CDTF">2021-02-23T14:15:43Z</dcterms:modified>
</cp:coreProperties>
</file>