
<file path=[Content_Types].xml><?xml version="1.0" encoding="utf-8"?>
<Types xmlns="http://schemas.openxmlformats.org/package/2006/content-types">
  <Default Extension="fntdata" ContentType="application/x-fontdata"/>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24"/>
  </p:notesMasterIdLst>
  <p:sldIdLst>
    <p:sldId id="398" r:id="rId2"/>
    <p:sldId id="359" r:id="rId3"/>
    <p:sldId id="399" r:id="rId4"/>
    <p:sldId id="400" r:id="rId5"/>
    <p:sldId id="401" r:id="rId6"/>
    <p:sldId id="402" r:id="rId7"/>
    <p:sldId id="403" r:id="rId8"/>
    <p:sldId id="404" r:id="rId9"/>
    <p:sldId id="405" r:id="rId10"/>
    <p:sldId id="406" r:id="rId11"/>
    <p:sldId id="407" r:id="rId12"/>
    <p:sldId id="408" r:id="rId13"/>
    <p:sldId id="409" r:id="rId14"/>
    <p:sldId id="410" r:id="rId15"/>
    <p:sldId id="411" r:id="rId16"/>
    <p:sldId id="412" r:id="rId17"/>
    <p:sldId id="413" r:id="rId18"/>
    <p:sldId id="414" r:id="rId19"/>
    <p:sldId id="415" r:id="rId20"/>
    <p:sldId id="416" r:id="rId21"/>
    <p:sldId id="417" r:id="rId22"/>
    <p:sldId id="418" r:id="rId23"/>
  </p:sldIdLst>
  <p:sldSz cx="9144000" cy="5143500" type="screen16x9"/>
  <p:notesSz cx="6858000" cy="9144000"/>
  <p:embeddedFontLst>
    <p:embeddedFont>
      <p:font typeface="微软雅黑 Light" panose="020B0502040204020203" pitchFamily="34" charset="-122"/>
      <p:regular r:id="rId25"/>
    </p:embeddedFont>
    <p:embeddedFont>
      <p:font typeface="Broadway" panose="04040905080B02020502" pitchFamily="82" charset="0"/>
      <p:regular r:id="rId26"/>
    </p:embeddedFont>
    <p:embeddedFont>
      <p:font typeface="Calibri" panose="020F0502020204030204" pitchFamily="34" charset="0"/>
      <p:regular r:id="rId27"/>
      <p:bold r:id="rId28"/>
      <p:italic r:id="rId29"/>
      <p:boldItalic r:id="rId30"/>
    </p:embeddedFont>
  </p:embeddedFontLst>
  <p:custDataLst>
    <p:tags r:id="rId31"/>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B4E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51" d="100"/>
          <a:sy n="151" d="100"/>
        </p:scale>
        <p:origin x="456" y="132"/>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903107-0A21-4975-BD4E-9E3FA1571653}" type="datetimeFigureOut">
              <a:rPr lang="zh-CN" altLang="en-US" smtClean="0"/>
              <a:t>2021/2/16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A51D9C-74F3-4A50-80CE-FCA0A0469843}"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E62CDF39-B10C-43A7-B2C1-DB6A4DDCDF4C}" type="slidenum">
              <a:rPr lang="zh-CN" altLang="en-US">
                <a:latin typeface="Calibri" panose="020F0502020204030204" pitchFamily="34" charset="0"/>
                <a:ea typeface="宋体" panose="02010600030101010101" pitchFamily="2" charset="-122"/>
              </a:rPr>
              <a:t>1</a:t>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6169563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11</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380197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12</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339091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775316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974941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15</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185641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16</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400686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372789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18</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465731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320523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a:t>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7282313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21</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507997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22</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341821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693141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745620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5</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7587619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6</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444715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14326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8</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420332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3406079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sp>
        <p:nvSpPr>
          <p:cNvPr id="2" name="矩形 1"/>
          <p:cNvSpPr/>
          <p:nvPr userDrawn="1"/>
        </p:nvSpPr>
        <p:spPr>
          <a:xfrm>
            <a:off x="0" y="0"/>
            <a:ext cx="9144000" cy="51435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C2DD16D-63B5-4F0E-9AE2-7A8064D55709}" type="datetimeFigureOut">
              <a:rPr lang="zh-CN" altLang="en-US" smtClean="0"/>
              <a:t>2021/2/16</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0347F21E-FE76-4E28-A5CE-5B9C9B887E07}"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6.jpg"/></Relationships>
</file>

<file path=ppt/slides/_rels/slide15.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8.jpg"/></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22.jpg"/></Relationships>
</file>

<file path=ppt/slides/_rels/slide19.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1.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863340EE-E8B8-4F5E-8526-18F922B9CB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5750"/>
            <a:ext cx="9144000" cy="5112000"/>
          </a:xfrm>
          <a:prstGeom prst="rect">
            <a:avLst/>
          </a:prstGeom>
        </p:spPr>
      </p:pic>
      <p:sp>
        <p:nvSpPr>
          <p:cNvPr id="3" name="矩形 2"/>
          <p:cNvSpPr/>
          <p:nvPr/>
        </p:nvSpPr>
        <p:spPr>
          <a:xfrm>
            <a:off x="0" y="4350327"/>
            <a:ext cx="9144000" cy="797183"/>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3" name="Sensitive,Bogdan Bondarenko - 轻音乐、轻快">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680066" y="-636344"/>
            <a:ext cx="457200" cy="457200"/>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713982" y="4013200"/>
            <a:ext cx="2087040" cy="1134310"/>
          </a:xfrm>
          <a:prstGeom prst="rect">
            <a:avLst/>
          </a:prstGeom>
          <a:effectLst>
            <a:reflection blurRad="6350" stA="52000" endA="300" endPos="35000" dir="5400000" sy="-100000" algn="bl" rotWithShape="0"/>
          </a:effectLst>
        </p:spPr>
      </p:pic>
      <p:grpSp>
        <p:nvGrpSpPr>
          <p:cNvPr id="30" name="组合 29"/>
          <p:cNvGrpSpPr>
            <a:grpSpLocks noChangeAspect="1"/>
          </p:cNvGrpSpPr>
          <p:nvPr/>
        </p:nvGrpSpPr>
        <p:grpSpPr bwMode="auto">
          <a:xfrm>
            <a:off x="2672362" y="1043682"/>
            <a:ext cx="953466" cy="806671"/>
            <a:chOff x="3054233" y="1707420"/>
            <a:chExt cx="661189" cy="561237"/>
          </a:xfrm>
        </p:grpSpPr>
        <p:grpSp>
          <p:nvGrpSpPr>
            <p:cNvPr id="31" name="组合 13"/>
            <p:cNvGrpSpPr/>
            <p:nvPr/>
          </p:nvGrpSpPr>
          <p:grpSpPr bwMode="auto">
            <a:xfrm>
              <a:off x="3083065" y="1707420"/>
              <a:ext cx="550258" cy="550258"/>
              <a:chOff x="3827533" y="704007"/>
              <a:chExt cx="550258" cy="550258"/>
            </a:xfrm>
          </p:grpSpPr>
          <p:sp>
            <p:nvSpPr>
              <p:cNvPr id="33" name="矩形 32"/>
              <p:cNvSpPr/>
              <p:nvPr/>
            </p:nvSpPr>
            <p:spPr>
              <a:xfrm>
                <a:off x="3827167" y="703963"/>
                <a:ext cx="551206" cy="550426"/>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mn-ea"/>
                </a:endParaRPr>
              </a:p>
            </p:txBody>
          </p:sp>
          <p:cxnSp>
            <p:nvCxnSpPr>
              <p:cNvPr id="34" name="直接连接符 33"/>
              <p:cNvCxnSpPr>
                <a:stCxn id="33" idx="1"/>
                <a:endCxn id="33" idx="3"/>
              </p:cNvCxnSpPr>
              <p:nvPr/>
            </p:nvCxnSpPr>
            <p:spPr>
              <a:xfrm>
                <a:off x="3827167" y="979176"/>
                <a:ext cx="55120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33" idx="0"/>
                <a:endCxn id="33" idx="2"/>
              </p:cNvCxnSpPr>
              <p:nvPr/>
            </p:nvCxnSpPr>
            <p:spPr>
              <a:xfrm>
                <a:off x="4102770" y="703963"/>
                <a:ext cx="0" cy="55042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2" name="文本框 41"/>
            <p:cNvSpPr txBox="1">
              <a:spLocks noChangeArrowheads="1"/>
            </p:cNvSpPr>
            <p:nvPr/>
          </p:nvSpPr>
          <p:spPr bwMode="auto">
            <a:xfrm>
              <a:off x="3054233" y="1733323"/>
              <a:ext cx="661189" cy="535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4400" dirty="0">
                  <a:solidFill>
                    <a:schemeClr val="bg1"/>
                  </a:solidFill>
                  <a:latin typeface="+mn-ea"/>
                  <a:ea typeface="+mn-ea"/>
                </a:rPr>
                <a:t>分</a:t>
              </a:r>
            </a:p>
          </p:txBody>
        </p:sp>
      </p:grpSp>
      <p:grpSp>
        <p:nvGrpSpPr>
          <p:cNvPr id="36" name="组合 35"/>
          <p:cNvGrpSpPr>
            <a:grpSpLocks noChangeAspect="1"/>
          </p:cNvGrpSpPr>
          <p:nvPr/>
        </p:nvGrpSpPr>
        <p:grpSpPr bwMode="auto">
          <a:xfrm>
            <a:off x="3609020" y="1040488"/>
            <a:ext cx="951600" cy="813067"/>
            <a:chOff x="3854830" y="1707420"/>
            <a:chExt cx="661189" cy="565686"/>
          </a:xfrm>
        </p:grpSpPr>
        <p:grpSp>
          <p:nvGrpSpPr>
            <p:cNvPr id="37" name="组合 18"/>
            <p:cNvGrpSpPr/>
            <p:nvPr/>
          </p:nvGrpSpPr>
          <p:grpSpPr bwMode="auto">
            <a:xfrm>
              <a:off x="3908452" y="1707420"/>
              <a:ext cx="550258" cy="550258"/>
              <a:chOff x="3827533" y="704007"/>
              <a:chExt cx="550258" cy="550258"/>
            </a:xfrm>
          </p:grpSpPr>
          <p:sp>
            <p:nvSpPr>
              <p:cNvPr id="39" name="矩形 38"/>
              <p:cNvSpPr/>
              <p:nvPr/>
            </p:nvSpPr>
            <p:spPr>
              <a:xfrm>
                <a:off x="3827606" y="703963"/>
                <a:ext cx="549695" cy="550426"/>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mn-ea"/>
                </a:endParaRPr>
              </a:p>
            </p:txBody>
          </p:sp>
          <p:cxnSp>
            <p:nvCxnSpPr>
              <p:cNvPr id="40" name="直接连接符 39"/>
              <p:cNvCxnSpPr>
                <a:stCxn id="39" idx="1"/>
                <a:endCxn id="39" idx="3"/>
              </p:cNvCxnSpPr>
              <p:nvPr/>
            </p:nvCxnSpPr>
            <p:spPr>
              <a:xfrm>
                <a:off x="3827606" y="979176"/>
                <a:ext cx="54969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39" idx="0"/>
                <a:endCxn id="39" idx="2"/>
              </p:cNvCxnSpPr>
              <p:nvPr/>
            </p:nvCxnSpPr>
            <p:spPr>
              <a:xfrm>
                <a:off x="4102453" y="703963"/>
                <a:ext cx="0" cy="55042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8" name="文本框 42"/>
            <p:cNvSpPr txBox="1">
              <a:spLocks noChangeArrowheads="1"/>
            </p:cNvSpPr>
            <p:nvPr/>
          </p:nvSpPr>
          <p:spPr bwMode="auto">
            <a:xfrm>
              <a:off x="3854830" y="1737772"/>
              <a:ext cx="661189" cy="535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4400" dirty="0">
                  <a:solidFill>
                    <a:schemeClr val="bg1"/>
                  </a:solidFill>
                  <a:latin typeface="+mn-ea"/>
                  <a:ea typeface="+mn-ea"/>
                </a:rPr>
                <a:t>镜</a:t>
              </a:r>
            </a:p>
          </p:txBody>
        </p:sp>
      </p:grpSp>
      <p:grpSp>
        <p:nvGrpSpPr>
          <p:cNvPr id="42" name="组合 41"/>
          <p:cNvGrpSpPr>
            <a:grpSpLocks noChangeAspect="1"/>
          </p:cNvGrpSpPr>
          <p:nvPr/>
        </p:nvGrpSpPr>
        <p:grpSpPr bwMode="auto">
          <a:xfrm>
            <a:off x="4543812" y="1043682"/>
            <a:ext cx="951600" cy="806671"/>
            <a:chOff x="4673906" y="1707420"/>
            <a:chExt cx="661189" cy="561237"/>
          </a:xfrm>
        </p:grpSpPr>
        <p:grpSp>
          <p:nvGrpSpPr>
            <p:cNvPr id="43" name="组合 23"/>
            <p:cNvGrpSpPr/>
            <p:nvPr/>
          </p:nvGrpSpPr>
          <p:grpSpPr bwMode="auto">
            <a:xfrm>
              <a:off x="4733839" y="1707420"/>
              <a:ext cx="550258" cy="550258"/>
              <a:chOff x="3827533" y="704007"/>
              <a:chExt cx="550258" cy="550258"/>
            </a:xfrm>
          </p:grpSpPr>
          <p:sp>
            <p:nvSpPr>
              <p:cNvPr id="45" name="矩形 44"/>
              <p:cNvSpPr/>
              <p:nvPr/>
            </p:nvSpPr>
            <p:spPr>
              <a:xfrm>
                <a:off x="3827223" y="703963"/>
                <a:ext cx="550991" cy="550426"/>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mn-ea"/>
                </a:endParaRPr>
              </a:p>
            </p:txBody>
          </p:sp>
          <p:cxnSp>
            <p:nvCxnSpPr>
              <p:cNvPr id="46" name="直接连接符 45"/>
              <p:cNvCxnSpPr>
                <a:stCxn id="45" idx="1"/>
                <a:endCxn id="45" idx="3"/>
              </p:cNvCxnSpPr>
              <p:nvPr/>
            </p:nvCxnSpPr>
            <p:spPr>
              <a:xfrm>
                <a:off x="3827223" y="979176"/>
                <a:ext cx="55099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45" idx="0"/>
                <a:endCxn id="45" idx="2"/>
              </p:cNvCxnSpPr>
              <p:nvPr/>
            </p:nvCxnSpPr>
            <p:spPr>
              <a:xfrm>
                <a:off x="4103367" y="703963"/>
                <a:ext cx="0" cy="55042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4" name="文本框 43"/>
            <p:cNvSpPr txBox="1">
              <a:spLocks noChangeArrowheads="1"/>
            </p:cNvSpPr>
            <p:nvPr/>
          </p:nvSpPr>
          <p:spPr bwMode="auto">
            <a:xfrm>
              <a:off x="4673906" y="1733323"/>
              <a:ext cx="661189" cy="535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4400" dirty="0">
                  <a:solidFill>
                    <a:schemeClr val="bg1"/>
                  </a:solidFill>
                  <a:latin typeface="+mn-ea"/>
                  <a:ea typeface="+mn-ea"/>
                </a:rPr>
                <a:t>设</a:t>
              </a:r>
            </a:p>
          </p:txBody>
        </p:sp>
      </p:grpSp>
      <p:grpSp>
        <p:nvGrpSpPr>
          <p:cNvPr id="48" name="组合 47"/>
          <p:cNvGrpSpPr>
            <a:grpSpLocks noChangeAspect="1"/>
          </p:cNvGrpSpPr>
          <p:nvPr/>
        </p:nvGrpSpPr>
        <p:grpSpPr bwMode="auto">
          <a:xfrm>
            <a:off x="5478604" y="1037290"/>
            <a:ext cx="951600" cy="819458"/>
            <a:chOff x="5512622" y="1707420"/>
            <a:chExt cx="661189" cy="570133"/>
          </a:xfrm>
        </p:grpSpPr>
        <p:grpSp>
          <p:nvGrpSpPr>
            <p:cNvPr id="49" name="组合 33"/>
            <p:cNvGrpSpPr/>
            <p:nvPr/>
          </p:nvGrpSpPr>
          <p:grpSpPr bwMode="auto">
            <a:xfrm>
              <a:off x="5559226" y="1707420"/>
              <a:ext cx="550258" cy="550258"/>
              <a:chOff x="3827533" y="704007"/>
              <a:chExt cx="550258" cy="550258"/>
            </a:xfrm>
          </p:grpSpPr>
          <p:sp>
            <p:nvSpPr>
              <p:cNvPr id="51" name="矩形 50"/>
              <p:cNvSpPr/>
              <p:nvPr/>
            </p:nvSpPr>
            <p:spPr>
              <a:xfrm>
                <a:off x="3827223" y="703963"/>
                <a:ext cx="550991" cy="550426"/>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mn-ea"/>
                </a:endParaRPr>
              </a:p>
            </p:txBody>
          </p:sp>
          <p:cxnSp>
            <p:nvCxnSpPr>
              <p:cNvPr id="52" name="直接连接符 51"/>
              <p:cNvCxnSpPr>
                <a:stCxn id="51" idx="1"/>
                <a:endCxn id="51" idx="3"/>
              </p:cNvCxnSpPr>
              <p:nvPr/>
            </p:nvCxnSpPr>
            <p:spPr>
              <a:xfrm>
                <a:off x="3827223" y="979176"/>
                <a:ext cx="55099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0"/>
                <a:endCxn id="51" idx="2"/>
              </p:cNvCxnSpPr>
              <p:nvPr/>
            </p:nvCxnSpPr>
            <p:spPr>
              <a:xfrm>
                <a:off x="4103367" y="703963"/>
                <a:ext cx="0" cy="55042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50" name="文本框 44"/>
            <p:cNvSpPr txBox="1">
              <a:spLocks noChangeArrowheads="1"/>
            </p:cNvSpPr>
            <p:nvPr/>
          </p:nvSpPr>
          <p:spPr bwMode="auto">
            <a:xfrm>
              <a:off x="5512622" y="1742220"/>
              <a:ext cx="661189" cy="535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4400" dirty="0">
                  <a:solidFill>
                    <a:schemeClr val="bg1"/>
                  </a:solidFill>
                  <a:latin typeface="+mn-ea"/>
                  <a:ea typeface="+mn-ea"/>
                </a:rPr>
                <a:t>计</a:t>
              </a:r>
            </a:p>
          </p:txBody>
        </p:sp>
      </p:grpSp>
      <p:cxnSp>
        <p:nvCxnSpPr>
          <p:cNvPr id="60" name="直接连接符 59"/>
          <p:cNvCxnSpPr/>
          <p:nvPr/>
        </p:nvCxnSpPr>
        <p:spPr>
          <a:xfrm flipV="1">
            <a:off x="1382447" y="2036528"/>
            <a:ext cx="6332803" cy="1"/>
          </a:xfrm>
          <a:prstGeom prst="line">
            <a:avLst/>
          </a:prstGeom>
          <a:ln w="19050">
            <a:solidFill>
              <a:schemeClr val="bg1"/>
            </a:solidFill>
          </a:ln>
          <a:effectLst>
            <a:outerShdw blurRad="101600" dist="63500" dir="2700000" algn="tl" rotWithShape="0">
              <a:prstClr val="black">
                <a:alpha val="55000"/>
              </a:prstClr>
            </a:outerShdw>
          </a:effectLst>
        </p:spPr>
        <p:style>
          <a:lnRef idx="1">
            <a:schemeClr val="accent1"/>
          </a:lnRef>
          <a:fillRef idx="0">
            <a:schemeClr val="accent1"/>
          </a:fillRef>
          <a:effectRef idx="0">
            <a:schemeClr val="accent1"/>
          </a:effectRef>
          <a:fontRef idx="minor">
            <a:schemeClr val="tx1"/>
          </a:fontRef>
        </p:style>
      </p:cxnSp>
      <p:sp>
        <p:nvSpPr>
          <p:cNvPr id="61" name="文本框 60"/>
          <p:cNvSpPr txBox="1">
            <a:spLocks noChangeArrowheads="1"/>
          </p:cNvSpPr>
          <p:nvPr/>
        </p:nvSpPr>
        <p:spPr bwMode="auto">
          <a:xfrm>
            <a:off x="1451906" y="2171568"/>
            <a:ext cx="605105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1400" dirty="0">
                <a:solidFill>
                  <a:schemeClr val="bg1"/>
                </a:solidFill>
                <a:latin typeface="+mn-ea"/>
                <a:ea typeface="+mn-ea"/>
              </a:rPr>
              <a:t>“十四五”普通高等教育本科部委级规划教材 杨奥 庞建 黄卫国 编著</a:t>
            </a:r>
          </a:p>
        </p:txBody>
      </p:sp>
      <p:pic>
        <p:nvPicPr>
          <p:cNvPr id="5" name="图片 4">
            <a:extLst>
              <a:ext uri="{FF2B5EF4-FFF2-40B4-BE49-F238E27FC236}">
                <a16:creationId xmlns:a16="http://schemas.microsoft.com/office/drawing/2014/main" id="{15615CA5-3EA8-42B2-95BB-48637CF9AC4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80094" y="1439185"/>
            <a:ext cx="935687" cy="920348"/>
          </a:xfrm>
          <a:prstGeom prst="rect">
            <a:avLst/>
          </a:prstGeom>
        </p:spPr>
      </p:pic>
      <p:pic>
        <p:nvPicPr>
          <p:cNvPr id="8" name="图片 7">
            <a:extLst>
              <a:ext uri="{FF2B5EF4-FFF2-40B4-BE49-F238E27FC236}">
                <a16:creationId xmlns:a16="http://schemas.microsoft.com/office/drawing/2014/main" id="{E55B5F40-0912-4437-BEAE-345B40AEB45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76597" y="2636125"/>
            <a:ext cx="8590805" cy="365760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audio>
              <p:cMediaNode vol="80000" numSld="99">
                <p:cTn id="2" repeatCount="indefinite" fill="hold" display="0">
                  <p:stCondLst>
                    <p:cond delay="indefinite"/>
                  </p:stCondLst>
                  <p:endCondLst>
                    <p:cond evt="onStopAudio" delay="0">
                      <p:tgtEl>
                        <p:sldTgt/>
                      </p:tgtEl>
                    </p:cond>
                  </p:endCondLst>
                </p:cTn>
                <p:tgtEl>
                  <p:spTgt spid="13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3479800" cy="2677656"/>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而对于真人影视作品来说，影片拍摄的多机位性，演员表演的机动性，片场拍摄环境的客观制约性，等等诸多实际条件和人为因素的制约，导致分镜只是一种画面效果提示，一个拍摄工作的参照，导演更多的时候需要根据实际情况做很多现场处理，即便严格设计分镜，在实际拍摄中也不能百分百呈现。另外，影片后期的剪辑合成，也能弥补前期拍摄的诸多不足，如一些穿帮镜头。所以，真人影片的镜头切换和剪辑，除了表现导演对影片的控制和表达要求外，也是一种避免错误的手段。</a:t>
            </a: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1.2 </a:t>
            </a:r>
            <a:r>
              <a:rPr lang="zh-CN" altLang="zh-CN" sz="1800" kern="100" dirty="0">
                <a:solidFill>
                  <a:schemeClr val="bg1"/>
                </a:solidFill>
                <a:latin typeface="+mn-ea"/>
                <a:cs typeface="Times New Roman" panose="02020603050405020304" pitchFamily="18" charset="0"/>
              </a:rPr>
              <a:t>分镜的</a:t>
            </a:r>
            <a:r>
              <a:rPr lang="zh-CN" altLang="en-US" sz="1800" kern="100" dirty="0">
                <a:solidFill>
                  <a:schemeClr val="bg1"/>
                </a:solidFill>
                <a:latin typeface="+mn-ea"/>
                <a:cs typeface="Times New Roman" panose="02020603050405020304" pitchFamily="18" charset="0"/>
              </a:rPr>
              <a:t>作用</a:t>
            </a:r>
          </a:p>
        </p:txBody>
      </p:sp>
      <p:pic>
        <p:nvPicPr>
          <p:cNvPr id="3" name="图片 2">
            <a:extLst>
              <a:ext uri="{FF2B5EF4-FFF2-40B4-BE49-F238E27FC236}">
                <a16:creationId xmlns:a16="http://schemas.microsoft.com/office/drawing/2014/main" id="{FBB007E9-049E-46A9-AD12-D12E801FE14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73700" y="841803"/>
            <a:ext cx="2159000" cy="3238500"/>
          </a:xfrm>
          <a:prstGeom prst="rect">
            <a:avLst/>
          </a:prstGeom>
        </p:spPr>
      </p:pic>
      <p:sp>
        <p:nvSpPr>
          <p:cNvPr id="6" name="Rectangle 3">
            <a:extLst>
              <a:ext uri="{FF2B5EF4-FFF2-40B4-BE49-F238E27FC236}">
                <a16:creationId xmlns:a16="http://schemas.microsoft.com/office/drawing/2014/main" id="{9543024A-DB1A-470D-9690-B3BEB0FF75F6}"/>
              </a:ext>
            </a:extLst>
          </p:cNvPr>
          <p:cNvSpPr>
            <a:spLocks noChangeArrowheads="1"/>
          </p:cNvSpPr>
          <p:nvPr/>
        </p:nvSpPr>
        <p:spPr bwMode="auto">
          <a:xfrm rot="10800000" flipV="1">
            <a:off x="4350888" y="4228924"/>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云图</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剧照与分镜</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3701744031"/>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7080250" cy="332398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相对于真人影视作品拍摄过程中许多客观制约，动画电影是绘画艺术与拍摄设备以及后期合成软件相结合的视听艺术，从根本上来说，绘画的属性决定了影片的拍摄与制作完全不受客观物理世界条件的制约，也因此，分镜的设计几乎可以不受限制地调控片子的全部内容，分镜设计师可以通过精细的分镜绘画来完成对动画影片的全部构想。而在三维动画中，景别、角度、构图、角色表演、空间、场景、道具、画面色调和光线等，都更加自由灵活，分镜的设计可以更加天马行空。优秀的分镜设计在镜头划分完成后，后期基本不需要做太多剪辑和调整就可以输出影片。</a:t>
            </a:r>
          </a:p>
          <a:p>
            <a:pPr indent="266700" algn="just"/>
            <a:r>
              <a:rPr lang="zh-CN" altLang="en-US" sz="1400" kern="100" dirty="0">
                <a:solidFill>
                  <a:schemeClr val="bg1"/>
                </a:solidFill>
                <a:effectLst/>
                <a:latin typeface="+mn-ea"/>
                <a:cs typeface="Times New Roman" panose="02020603050405020304" pitchFamily="18" charset="0"/>
              </a:rPr>
              <a:t> </a:t>
            </a:r>
          </a:p>
          <a:p>
            <a:pPr indent="266700" algn="just"/>
            <a:r>
              <a:rPr lang="zh-CN" altLang="en-US" sz="1400" kern="100" dirty="0">
                <a:solidFill>
                  <a:schemeClr val="bg1"/>
                </a:solidFill>
                <a:effectLst/>
                <a:latin typeface="+mn-ea"/>
                <a:cs typeface="Times New Roman" panose="02020603050405020304" pitchFamily="18" charset="0"/>
              </a:rPr>
              <a:t>  目前，随着动画生产与制作模式的改变，分镜也被赋予了一些新的形式，比如现在较为流行的</a:t>
            </a:r>
            <a:r>
              <a:rPr lang="en-US" altLang="zh-CN" sz="1400" kern="100" dirty="0">
                <a:solidFill>
                  <a:schemeClr val="bg1"/>
                </a:solidFill>
                <a:effectLst/>
                <a:latin typeface="+mn-ea"/>
                <a:cs typeface="Times New Roman" panose="02020603050405020304" pitchFamily="18" charset="0"/>
              </a:rPr>
              <a:t>Flash</a:t>
            </a:r>
            <a:r>
              <a:rPr lang="zh-CN" altLang="en-US" sz="1400" kern="100" dirty="0">
                <a:solidFill>
                  <a:schemeClr val="bg1"/>
                </a:solidFill>
                <a:effectLst/>
                <a:latin typeface="+mn-ea"/>
                <a:cs typeface="Times New Roman" panose="02020603050405020304" pitchFamily="18" charset="0"/>
              </a:rPr>
              <a:t>动态分镜头和</a:t>
            </a:r>
            <a:r>
              <a:rPr lang="en-US" altLang="zh-CN" sz="1400" kern="100" dirty="0" err="1">
                <a:solidFill>
                  <a:schemeClr val="bg1"/>
                </a:solidFill>
                <a:effectLst/>
                <a:latin typeface="+mn-ea"/>
                <a:cs typeface="Times New Roman" panose="02020603050405020304" pitchFamily="18" charset="0"/>
              </a:rPr>
              <a:t>Iclone</a:t>
            </a:r>
            <a:r>
              <a:rPr lang="zh-CN" altLang="en-US" sz="1400" kern="100" dirty="0">
                <a:solidFill>
                  <a:schemeClr val="bg1"/>
                </a:solidFill>
                <a:effectLst/>
                <a:latin typeface="+mn-ea"/>
                <a:cs typeface="Times New Roman" panose="02020603050405020304" pitchFamily="18" charset="0"/>
              </a:rPr>
              <a:t>影片快速预演，技术人员根据传统分镜，通过软件制作将其在电脑上直接动态化，配合前期录制好的声音，加入关键帧草图或者三维低模，根据设计好的镜头外部动作和内部动作以及时长，呈现出直观准确的视频画面，这位中期制作带来了很大的便捷，同时，导演可以直接在屏幕上看到影片的节奏和动作效果，方便及时地对其中不满意的地方进行修改。但是这种工作方式对分镜设计人员来说，工作压力比较大，需要分工合作。</a:t>
            </a: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1.2 </a:t>
            </a:r>
            <a:r>
              <a:rPr lang="zh-CN" altLang="zh-CN" sz="1800" kern="100" dirty="0">
                <a:solidFill>
                  <a:schemeClr val="bg1"/>
                </a:solidFill>
                <a:latin typeface="+mn-ea"/>
                <a:cs typeface="Times New Roman" panose="02020603050405020304" pitchFamily="18" charset="0"/>
              </a:rPr>
              <a:t>分镜的</a:t>
            </a:r>
            <a:r>
              <a:rPr lang="zh-CN" altLang="en-US" sz="1800" kern="100" dirty="0">
                <a:solidFill>
                  <a:schemeClr val="bg1"/>
                </a:solidFill>
                <a:latin typeface="+mn-ea"/>
                <a:cs typeface="Times New Roman" panose="02020603050405020304" pitchFamily="18" charset="0"/>
              </a:rPr>
              <a:t>作用</a:t>
            </a:r>
          </a:p>
        </p:txBody>
      </p:sp>
    </p:spTree>
    <p:extLst>
      <p:ext uri="{BB962C8B-B14F-4D97-AF65-F5344CB8AC3E}">
        <p14:creationId xmlns:p14="http://schemas.microsoft.com/office/powerpoint/2010/main" val="3925020660"/>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1.2 </a:t>
            </a:r>
            <a:r>
              <a:rPr lang="zh-CN" altLang="zh-CN" sz="1800" kern="100" dirty="0">
                <a:solidFill>
                  <a:schemeClr val="bg1"/>
                </a:solidFill>
                <a:latin typeface="+mn-ea"/>
                <a:cs typeface="Times New Roman" panose="02020603050405020304" pitchFamily="18" charset="0"/>
              </a:rPr>
              <a:t>分镜的</a:t>
            </a:r>
            <a:r>
              <a:rPr lang="zh-CN" altLang="en-US" sz="1800" kern="100" dirty="0">
                <a:solidFill>
                  <a:schemeClr val="bg1"/>
                </a:solidFill>
                <a:latin typeface="+mn-ea"/>
                <a:cs typeface="Times New Roman" panose="02020603050405020304" pitchFamily="18" charset="0"/>
              </a:rPr>
              <a:t>作用</a:t>
            </a:r>
          </a:p>
        </p:txBody>
      </p:sp>
      <p:pic>
        <p:nvPicPr>
          <p:cNvPr id="3" name="图片 2">
            <a:extLst>
              <a:ext uri="{FF2B5EF4-FFF2-40B4-BE49-F238E27FC236}">
                <a16:creationId xmlns:a16="http://schemas.microsoft.com/office/drawing/2014/main" id="{C6C3C440-81DA-4D1A-8416-4277136011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10526" y="1219200"/>
            <a:ext cx="4722948" cy="2582862"/>
          </a:xfrm>
          <a:prstGeom prst="rect">
            <a:avLst/>
          </a:prstGeom>
        </p:spPr>
      </p:pic>
      <p:sp>
        <p:nvSpPr>
          <p:cNvPr id="6" name="Rectangle 3">
            <a:extLst>
              <a:ext uri="{FF2B5EF4-FFF2-40B4-BE49-F238E27FC236}">
                <a16:creationId xmlns:a16="http://schemas.microsoft.com/office/drawing/2014/main" id="{E4F4B922-D9DD-4F87-9047-0EBCEFFA0C94}"/>
              </a:ext>
            </a:extLst>
          </p:cNvPr>
          <p:cNvSpPr>
            <a:spLocks noChangeArrowheads="1"/>
          </p:cNvSpPr>
          <p:nvPr/>
        </p:nvSpPr>
        <p:spPr bwMode="auto">
          <a:xfrm rot="10800000" flipV="1">
            <a:off x="2369688" y="4108274"/>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err="1">
                <a:ln>
                  <a:noFill/>
                </a:ln>
                <a:solidFill>
                  <a:schemeClr val="bg1"/>
                </a:solidFill>
                <a:effectLst/>
                <a:latin typeface="+mn-ea"/>
                <a:cs typeface="Arial" panose="020B0604020202020204" pitchFamily="34" charset="0"/>
              </a:rPr>
              <a:t>Iclone</a:t>
            </a:r>
            <a:r>
              <a:rPr kumimoji="0" lang="zh-CN" altLang="en-US" sz="1000" b="0" i="0" u="none" strike="noStrike" cap="none" normalizeH="0" baseline="0" dirty="0">
                <a:ln>
                  <a:noFill/>
                </a:ln>
                <a:solidFill>
                  <a:schemeClr val="bg1"/>
                </a:solidFill>
                <a:effectLst/>
                <a:latin typeface="+mn-ea"/>
                <a:cs typeface="Arial" panose="020B0604020202020204" pitchFamily="34" charset="0"/>
              </a:rPr>
              <a:t>动画预演软件</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3198757144"/>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4870450" cy="3323987"/>
          </a:xfrm>
          <a:prstGeom prst="rect">
            <a:avLst/>
          </a:prstGeom>
          <a:noFill/>
        </p:spPr>
        <p:txBody>
          <a:bodyPr wrap="square">
            <a:spAutoFit/>
          </a:bodyPr>
          <a:lstStyle/>
          <a:p>
            <a:pPr indent="266700" algn="just"/>
            <a:r>
              <a:rPr lang="en-US" altLang="zh-CN" sz="1400" kern="100" dirty="0">
                <a:solidFill>
                  <a:schemeClr val="bg1"/>
                </a:solidFill>
                <a:effectLst/>
                <a:latin typeface="+mn-ea"/>
                <a:cs typeface="Times New Roman" panose="02020603050405020304" pitchFamily="18" charset="0"/>
              </a:rPr>
              <a:t>1895</a:t>
            </a:r>
            <a:r>
              <a:rPr lang="zh-CN" altLang="en-US" sz="1400" kern="100" dirty="0">
                <a:solidFill>
                  <a:schemeClr val="bg1"/>
                </a:solidFill>
                <a:effectLst/>
                <a:latin typeface="+mn-ea"/>
                <a:cs typeface="Times New Roman" panose="02020603050405020304" pitchFamily="18" charset="0"/>
              </a:rPr>
              <a:t>年，法国人卢米埃尔兄弟制作了世界上第一部电影</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火车进站</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电影开始在人们的生活中占据愈来愈重要的地位。以今天的眼光来看，</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火车进站</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只是一部将摄影机架设在地上，用影像记录了火车进站和人们上车的过程性视频，并无后来衍生发展出的电影语言表现手法，所以它并不能算是真正意义上的视听艺术作品。随着电影技术的不断发展和拍摄手法的提高，电影的创造性也逐渐体现出来。</a:t>
            </a:r>
          </a:p>
          <a:p>
            <a:pPr indent="266700" algn="just"/>
            <a:r>
              <a:rPr lang="zh-CN" altLang="en-US" sz="1400" kern="100" dirty="0">
                <a:solidFill>
                  <a:schemeClr val="bg1"/>
                </a:solidFill>
                <a:effectLst/>
                <a:latin typeface="+mn-ea"/>
                <a:cs typeface="Times New Roman" panose="02020603050405020304" pitchFamily="18" charset="0"/>
              </a:rPr>
              <a:t> </a:t>
            </a:r>
          </a:p>
          <a:p>
            <a:pPr indent="266700" algn="just"/>
            <a:r>
              <a:rPr lang="zh-CN" altLang="en-US" sz="1400" kern="100" dirty="0">
                <a:solidFill>
                  <a:schemeClr val="bg1"/>
                </a:solidFill>
                <a:effectLst/>
                <a:latin typeface="+mn-ea"/>
                <a:cs typeface="Times New Roman" panose="02020603050405020304" pitchFamily="18" charset="0"/>
              </a:rPr>
              <a:t>在早期的电影创作拍摄过程中，运用摄影机拍摄时会遇到诸如画面中人物、景物、构图、机位的选择，画面的衔接，画面中的人物表演以及是否符合剧情的需要等诸多问题，所以早期的电影导演试图通过草图的形式来规范电影的创作，以求控制情节的发展，例如早期的电影大师，谢尔盖</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爱森斯坦（</a:t>
            </a:r>
            <a:r>
              <a:rPr lang="en-US" altLang="zh-CN" sz="1400" kern="100" dirty="0" err="1">
                <a:solidFill>
                  <a:schemeClr val="bg1"/>
                </a:solidFill>
                <a:effectLst/>
                <a:latin typeface="+mn-ea"/>
                <a:cs typeface="Times New Roman" panose="02020603050405020304" pitchFamily="18" charset="0"/>
              </a:rPr>
              <a:t>Sergi</a:t>
            </a:r>
            <a:r>
              <a:rPr lang="en-US" altLang="zh-CN" sz="1400" kern="100" dirty="0">
                <a:solidFill>
                  <a:schemeClr val="bg1"/>
                </a:solidFill>
                <a:effectLst/>
                <a:latin typeface="+mn-ea"/>
                <a:cs typeface="Times New Roman" panose="02020603050405020304" pitchFamily="18" charset="0"/>
              </a:rPr>
              <a:t> Eisenstein</a:t>
            </a:r>
            <a:r>
              <a:rPr lang="zh-CN" altLang="en-US" sz="1400" kern="100" dirty="0">
                <a:solidFill>
                  <a:schemeClr val="bg1"/>
                </a:solidFill>
                <a:effectLst/>
                <a:latin typeface="+mn-ea"/>
                <a:cs typeface="Times New Roman" panose="02020603050405020304" pitchFamily="18" charset="0"/>
              </a:rPr>
              <a:t>）和塞西尔</a:t>
            </a:r>
            <a:r>
              <a:rPr lang="en-US" altLang="zh-CN" sz="1400" kern="100" dirty="0">
                <a:solidFill>
                  <a:schemeClr val="bg1"/>
                </a:solidFill>
                <a:effectLst/>
                <a:latin typeface="+mn-ea"/>
                <a:cs typeface="Times New Roman" panose="02020603050405020304" pitchFamily="18" charset="0"/>
              </a:rPr>
              <a:t>·B·</a:t>
            </a:r>
            <a:r>
              <a:rPr lang="zh-CN" altLang="en-US" sz="1400" kern="100" dirty="0">
                <a:solidFill>
                  <a:schemeClr val="bg1"/>
                </a:solidFill>
                <a:effectLst/>
                <a:latin typeface="+mn-ea"/>
                <a:cs typeface="Times New Roman" panose="02020603050405020304" pitchFamily="18" charset="0"/>
              </a:rPr>
              <a:t>戴米尔（</a:t>
            </a:r>
            <a:r>
              <a:rPr lang="en-US" altLang="zh-CN" sz="1400" kern="100" dirty="0">
                <a:solidFill>
                  <a:schemeClr val="bg1"/>
                </a:solidFill>
                <a:effectLst/>
                <a:latin typeface="+mn-ea"/>
                <a:cs typeface="Times New Roman" panose="02020603050405020304" pitchFamily="18" charset="0"/>
              </a:rPr>
              <a:t>Cecil B. </a:t>
            </a:r>
            <a:r>
              <a:rPr lang="en-US" altLang="zh-CN" sz="1400" kern="100" dirty="0" err="1">
                <a:solidFill>
                  <a:schemeClr val="bg1"/>
                </a:solidFill>
                <a:effectLst/>
                <a:latin typeface="+mn-ea"/>
                <a:cs typeface="Times New Roman" panose="02020603050405020304" pitchFamily="18" charset="0"/>
              </a:rPr>
              <a:t>Demille</a:t>
            </a:r>
            <a:r>
              <a:rPr lang="zh-CN" altLang="en-US" sz="1400" kern="100" dirty="0">
                <a:solidFill>
                  <a:schemeClr val="bg1"/>
                </a:solidFill>
                <a:effectLst/>
                <a:latin typeface="+mn-ea"/>
                <a:cs typeface="Times New Roman" panose="02020603050405020304" pitchFamily="18" charset="0"/>
              </a:rPr>
              <a:t>）在导演影片的时候是在艺术家的草图帮助下发展故事情节的。</a:t>
            </a: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1.3 </a:t>
            </a:r>
            <a:r>
              <a:rPr lang="zh-CN" altLang="zh-CN" sz="1800" kern="100" dirty="0">
                <a:solidFill>
                  <a:schemeClr val="bg1"/>
                </a:solidFill>
                <a:latin typeface="+mn-ea"/>
                <a:cs typeface="Times New Roman" panose="02020603050405020304" pitchFamily="18" charset="0"/>
              </a:rPr>
              <a:t>分镜的</a:t>
            </a:r>
            <a:r>
              <a:rPr lang="zh-CN" altLang="en-US" sz="1800" kern="100" dirty="0">
                <a:solidFill>
                  <a:schemeClr val="bg1"/>
                </a:solidFill>
                <a:latin typeface="+mn-ea"/>
                <a:cs typeface="Times New Roman" panose="02020603050405020304" pitchFamily="18" charset="0"/>
              </a:rPr>
              <a:t>历史与应用</a:t>
            </a:r>
          </a:p>
        </p:txBody>
      </p:sp>
      <p:pic>
        <p:nvPicPr>
          <p:cNvPr id="3" name="图片 2">
            <a:extLst>
              <a:ext uri="{FF2B5EF4-FFF2-40B4-BE49-F238E27FC236}">
                <a16:creationId xmlns:a16="http://schemas.microsoft.com/office/drawing/2014/main" id="{72C74277-77C6-4491-B73D-D0109D2DC2E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92988" y="1746250"/>
            <a:ext cx="2935111" cy="1651000"/>
          </a:xfrm>
          <a:prstGeom prst="rect">
            <a:avLst/>
          </a:prstGeom>
        </p:spPr>
      </p:pic>
      <p:sp>
        <p:nvSpPr>
          <p:cNvPr id="6" name="Rectangle 3">
            <a:extLst>
              <a:ext uri="{FF2B5EF4-FFF2-40B4-BE49-F238E27FC236}">
                <a16:creationId xmlns:a16="http://schemas.microsoft.com/office/drawing/2014/main" id="{89B69219-E7AB-4BCE-9D83-503EF06C9D48}"/>
              </a:ext>
            </a:extLst>
          </p:cNvPr>
          <p:cNvSpPr>
            <a:spLocks noChangeArrowheads="1"/>
          </p:cNvSpPr>
          <p:nvPr/>
        </p:nvSpPr>
        <p:spPr bwMode="auto">
          <a:xfrm rot="10800000" flipV="1">
            <a:off x="5258231" y="3444557"/>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火车进站</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3190816256"/>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3917950" cy="2462213"/>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影片</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战舰波将金号</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墨西哥万岁</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，开拍之前，爱森斯坦自己绘制了大量草图。 </a:t>
            </a:r>
          </a:p>
          <a:p>
            <a:pPr indent="266700" algn="just"/>
            <a:r>
              <a:rPr lang="en-US" altLang="zh-CN" sz="1400" kern="100" dirty="0">
                <a:solidFill>
                  <a:schemeClr val="bg1"/>
                </a:solidFill>
                <a:effectLst/>
                <a:latin typeface="+mn-ea"/>
                <a:cs typeface="Times New Roman" panose="02020603050405020304" pitchFamily="18" charset="0"/>
              </a:rPr>
              <a:t>  1939</a:t>
            </a:r>
            <a:r>
              <a:rPr lang="zh-CN" altLang="en-US" sz="1400" kern="100" dirty="0">
                <a:solidFill>
                  <a:schemeClr val="bg1"/>
                </a:solidFill>
                <a:effectLst/>
                <a:latin typeface="+mn-ea"/>
                <a:cs typeface="Times New Roman" panose="02020603050405020304" pitchFamily="18" charset="0"/>
              </a:rPr>
              <a:t>年，第一部拥有完整分镜脚本的电影</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乱世佳人</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问世，产品设计师威廉</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卡梅隆</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曼泽斯</a:t>
            </a:r>
            <a:r>
              <a:rPr lang="en-US" altLang="zh-CN" sz="1400" kern="100" dirty="0">
                <a:solidFill>
                  <a:schemeClr val="bg1"/>
                </a:solidFill>
                <a:effectLst/>
                <a:latin typeface="+mn-ea"/>
                <a:cs typeface="Times New Roman" panose="02020603050405020304" pitchFamily="18" charset="0"/>
              </a:rPr>
              <a:t>(William Cameron Menzies)</a:t>
            </a:r>
            <a:r>
              <a:rPr lang="zh-CN" altLang="en-US" sz="1400" kern="100" dirty="0">
                <a:solidFill>
                  <a:schemeClr val="bg1"/>
                </a:solidFill>
                <a:effectLst/>
                <a:latin typeface="+mn-ea"/>
                <a:cs typeface="Times New Roman" panose="02020603050405020304" pitchFamily="18" charset="0"/>
              </a:rPr>
              <a:t>为该部电影设计了所有的镜头。这些分镜为电影的顺利拍摄提供了巨大的帮助，在拍摄影片时，分镜台本决定了摄影机拍摄的基本内容、单个镜头的拍摄时间、以及镜头内角色与景物的运动范围，并可以帮助导演提前布局拍摄方案及展开具体的情节画面的联想。</a:t>
            </a: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1.3 </a:t>
            </a:r>
            <a:r>
              <a:rPr lang="zh-CN" altLang="zh-CN" sz="1800" kern="100" dirty="0">
                <a:solidFill>
                  <a:schemeClr val="bg1"/>
                </a:solidFill>
                <a:latin typeface="+mn-ea"/>
                <a:cs typeface="Times New Roman" panose="02020603050405020304" pitchFamily="18" charset="0"/>
              </a:rPr>
              <a:t>分镜的</a:t>
            </a:r>
            <a:r>
              <a:rPr lang="zh-CN" altLang="en-US" sz="1800" kern="100" dirty="0">
                <a:solidFill>
                  <a:schemeClr val="bg1"/>
                </a:solidFill>
                <a:latin typeface="+mn-ea"/>
                <a:cs typeface="Times New Roman" panose="02020603050405020304" pitchFamily="18" charset="0"/>
              </a:rPr>
              <a:t>历史与应用</a:t>
            </a:r>
          </a:p>
        </p:txBody>
      </p:sp>
      <p:pic>
        <p:nvPicPr>
          <p:cNvPr id="4" name="图片 3">
            <a:extLst>
              <a:ext uri="{FF2B5EF4-FFF2-40B4-BE49-F238E27FC236}">
                <a16:creationId xmlns:a16="http://schemas.microsoft.com/office/drawing/2014/main" id="{54F8E678-03F1-4E8A-91AB-BD3C9953E7F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906476" y="2686050"/>
            <a:ext cx="2150698" cy="2081214"/>
          </a:xfrm>
          <a:prstGeom prst="rect">
            <a:avLst/>
          </a:prstGeom>
        </p:spPr>
      </p:pic>
      <p:pic>
        <p:nvPicPr>
          <p:cNvPr id="8" name="图片 7">
            <a:extLst>
              <a:ext uri="{FF2B5EF4-FFF2-40B4-BE49-F238E27FC236}">
                <a16:creationId xmlns:a16="http://schemas.microsoft.com/office/drawing/2014/main" id="{D81B46E9-7770-4F03-99DD-FCE60C48DC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9300" y="735852"/>
            <a:ext cx="2305050" cy="1454898"/>
          </a:xfrm>
          <a:prstGeom prst="rect">
            <a:avLst/>
          </a:prstGeom>
        </p:spPr>
      </p:pic>
      <p:sp>
        <p:nvSpPr>
          <p:cNvPr id="10" name="Rectangle 3">
            <a:extLst>
              <a:ext uri="{FF2B5EF4-FFF2-40B4-BE49-F238E27FC236}">
                <a16:creationId xmlns:a16="http://schemas.microsoft.com/office/drawing/2014/main" id="{F80D04AC-96A4-4712-990F-3B4E43B41384}"/>
              </a:ext>
            </a:extLst>
          </p:cNvPr>
          <p:cNvSpPr>
            <a:spLocks noChangeArrowheads="1"/>
          </p:cNvSpPr>
          <p:nvPr/>
        </p:nvSpPr>
        <p:spPr bwMode="auto">
          <a:xfrm rot="10800000" flipV="1">
            <a:off x="4779513" y="2231510"/>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战舰波将金号</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故事板</a:t>
            </a:r>
            <a:endParaRPr kumimoji="0" lang="zh-CN" altLang="en-US" sz="1800" b="0" i="0" u="none" strike="noStrike" cap="none" normalizeH="0" baseline="0" dirty="0">
              <a:ln>
                <a:noFill/>
              </a:ln>
              <a:solidFill>
                <a:schemeClr val="bg1"/>
              </a:solidFill>
              <a:effectLst/>
              <a:latin typeface="+mn-ea"/>
            </a:endParaRPr>
          </a:p>
        </p:txBody>
      </p:sp>
      <p:sp>
        <p:nvSpPr>
          <p:cNvPr id="11" name="Rectangle 3">
            <a:extLst>
              <a:ext uri="{FF2B5EF4-FFF2-40B4-BE49-F238E27FC236}">
                <a16:creationId xmlns:a16="http://schemas.microsoft.com/office/drawing/2014/main" id="{EE7D9EDB-550B-4B0A-A8D1-38EDD42364CE}"/>
              </a:ext>
            </a:extLst>
          </p:cNvPr>
          <p:cNvSpPr>
            <a:spLocks noChangeArrowheads="1"/>
          </p:cNvSpPr>
          <p:nvPr/>
        </p:nvSpPr>
        <p:spPr bwMode="auto">
          <a:xfrm rot="10800000" flipV="1">
            <a:off x="4739376" y="4767264"/>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乱世佳人</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分镜稿</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1423204458"/>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3917950" cy="2031325"/>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实际上，促进现代分镜诞生的真正推动力并不是电影因素，而是动画。在动画领域，最早将分镜运用于动画片制作的是</a:t>
            </a:r>
            <a:r>
              <a:rPr lang="en-US" altLang="zh-CN" sz="1400" kern="100" dirty="0">
                <a:solidFill>
                  <a:schemeClr val="bg1"/>
                </a:solidFill>
                <a:effectLst/>
                <a:latin typeface="+mn-ea"/>
                <a:cs typeface="Times New Roman" panose="02020603050405020304" pitchFamily="18" charset="0"/>
              </a:rPr>
              <a:t>20</a:t>
            </a:r>
            <a:r>
              <a:rPr lang="zh-CN" altLang="en-US" sz="1400" kern="100" dirty="0">
                <a:solidFill>
                  <a:schemeClr val="bg1"/>
                </a:solidFill>
                <a:effectLst/>
                <a:latin typeface="+mn-ea"/>
                <a:cs typeface="Times New Roman" panose="02020603050405020304" pitchFamily="18" charset="0"/>
              </a:rPr>
              <a:t>世纪</a:t>
            </a:r>
            <a:r>
              <a:rPr lang="en-US" altLang="zh-CN" sz="1400" kern="100" dirty="0">
                <a:solidFill>
                  <a:schemeClr val="bg1"/>
                </a:solidFill>
                <a:effectLst/>
                <a:latin typeface="+mn-ea"/>
                <a:cs typeface="Times New Roman" panose="02020603050405020304" pitchFamily="18" charset="0"/>
              </a:rPr>
              <a:t>30</a:t>
            </a:r>
            <a:r>
              <a:rPr lang="zh-CN" altLang="en-US" sz="1400" kern="100" dirty="0">
                <a:solidFill>
                  <a:schemeClr val="bg1"/>
                </a:solidFill>
                <a:effectLst/>
                <a:latin typeface="+mn-ea"/>
                <a:cs typeface="Times New Roman" panose="02020603050405020304" pitchFamily="18" charset="0"/>
              </a:rPr>
              <a:t>年代的美国迪士尼公司，</a:t>
            </a:r>
            <a:r>
              <a:rPr lang="en-US" altLang="zh-CN" sz="1400" kern="100" dirty="0">
                <a:solidFill>
                  <a:schemeClr val="bg1"/>
                </a:solidFill>
                <a:effectLst/>
                <a:latin typeface="+mn-ea"/>
                <a:cs typeface="Times New Roman" panose="02020603050405020304" pitchFamily="18" charset="0"/>
              </a:rPr>
              <a:t>1933</a:t>
            </a:r>
            <a:r>
              <a:rPr lang="zh-CN" altLang="en-US" sz="1400" kern="100" dirty="0">
                <a:solidFill>
                  <a:schemeClr val="bg1"/>
                </a:solidFill>
                <a:effectLst/>
                <a:latin typeface="+mn-ea"/>
                <a:cs typeface="Times New Roman" panose="02020603050405020304" pitchFamily="18" charset="0"/>
              </a:rPr>
              <a:t>年，迪士尼专门成立了草图创作部门为同年上映的</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三只小猪</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绘制了大量的设计草图，后来，</a:t>
            </a:r>
            <a:r>
              <a:rPr lang="en-US" altLang="zh-CN" sz="1400" kern="100" dirty="0">
                <a:solidFill>
                  <a:schemeClr val="bg1"/>
                </a:solidFill>
                <a:effectLst/>
                <a:latin typeface="+mn-ea"/>
                <a:cs typeface="Times New Roman" panose="02020603050405020304" pitchFamily="18" charset="0"/>
              </a:rPr>
              <a:t>1937</a:t>
            </a:r>
            <a:r>
              <a:rPr lang="zh-CN" altLang="en-US" sz="1400" kern="100" dirty="0">
                <a:solidFill>
                  <a:schemeClr val="bg1"/>
                </a:solidFill>
                <a:effectLst/>
                <a:latin typeface="+mn-ea"/>
                <a:cs typeface="Times New Roman" panose="02020603050405020304" pitchFamily="18" charset="0"/>
              </a:rPr>
              <a:t>年，世界上第一部动画电影</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白雪公主</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在制作商采用了上千幅画面草图作为分镜台本，并严格按照分镜台本的规范内容进行动画生产制作。</a:t>
            </a: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1.3 </a:t>
            </a:r>
            <a:r>
              <a:rPr lang="zh-CN" altLang="zh-CN" sz="1800" kern="100" dirty="0">
                <a:solidFill>
                  <a:schemeClr val="bg1"/>
                </a:solidFill>
                <a:latin typeface="+mn-ea"/>
                <a:cs typeface="Times New Roman" panose="02020603050405020304" pitchFamily="18" charset="0"/>
              </a:rPr>
              <a:t>分镜的</a:t>
            </a:r>
            <a:r>
              <a:rPr lang="zh-CN" altLang="en-US" sz="1800" kern="100" dirty="0">
                <a:solidFill>
                  <a:schemeClr val="bg1"/>
                </a:solidFill>
                <a:latin typeface="+mn-ea"/>
                <a:cs typeface="Times New Roman" panose="02020603050405020304" pitchFamily="18" charset="0"/>
              </a:rPr>
              <a:t>历史与应用</a:t>
            </a:r>
          </a:p>
        </p:txBody>
      </p:sp>
      <p:sp>
        <p:nvSpPr>
          <p:cNvPr id="10" name="Rectangle 3">
            <a:extLst>
              <a:ext uri="{FF2B5EF4-FFF2-40B4-BE49-F238E27FC236}">
                <a16:creationId xmlns:a16="http://schemas.microsoft.com/office/drawing/2014/main" id="{F80D04AC-96A4-4712-990F-3B4E43B41384}"/>
              </a:ext>
            </a:extLst>
          </p:cNvPr>
          <p:cNvSpPr>
            <a:spLocks noChangeArrowheads="1"/>
          </p:cNvSpPr>
          <p:nvPr/>
        </p:nvSpPr>
        <p:spPr bwMode="auto">
          <a:xfrm rot="10800000" flipV="1">
            <a:off x="4779513" y="2231510"/>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三只小猪</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endParaRPr kumimoji="0" lang="zh-CN" altLang="en-US" sz="1800" b="0" i="0" u="none" strike="noStrike" cap="none" normalizeH="0" baseline="0" dirty="0">
              <a:ln>
                <a:noFill/>
              </a:ln>
              <a:solidFill>
                <a:schemeClr val="bg1"/>
              </a:solidFill>
              <a:effectLst/>
              <a:latin typeface="+mn-ea"/>
            </a:endParaRPr>
          </a:p>
        </p:txBody>
      </p:sp>
      <p:sp>
        <p:nvSpPr>
          <p:cNvPr id="11" name="Rectangle 3">
            <a:extLst>
              <a:ext uri="{FF2B5EF4-FFF2-40B4-BE49-F238E27FC236}">
                <a16:creationId xmlns:a16="http://schemas.microsoft.com/office/drawing/2014/main" id="{EE7D9EDB-550B-4B0A-A8D1-38EDD42364CE}"/>
              </a:ext>
            </a:extLst>
          </p:cNvPr>
          <p:cNvSpPr>
            <a:spLocks noChangeArrowheads="1"/>
          </p:cNvSpPr>
          <p:nvPr/>
        </p:nvSpPr>
        <p:spPr bwMode="auto">
          <a:xfrm rot="10800000" flipV="1">
            <a:off x="4739376" y="4434750"/>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白雪公主</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20728A78-94E2-497E-A69B-A593CB77D75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94591" y="347752"/>
            <a:ext cx="2574468" cy="1883757"/>
          </a:xfrm>
          <a:prstGeom prst="rect">
            <a:avLst/>
          </a:prstGeom>
        </p:spPr>
      </p:pic>
      <p:pic>
        <p:nvPicPr>
          <p:cNvPr id="7" name="图片 6">
            <a:extLst>
              <a:ext uri="{FF2B5EF4-FFF2-40B4-BE49-F238E27FC236}">
                <a16:creationId xmlns:a16="http://schemas.microsoft.com/office/drawing/2014/main" id="{9D625B64-1791-4198-A05E-2EA3BC5E4FE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742475" y="2715799"/>
            <a:ext cx="2398426" cy="1708879"/>
          </a:xfrm>
          <a:prstGeom prst="rect">
            <a:avLst/>
          </a:prstGeom>
        </p:spPr>
      </p:pic>
    </p:spTree>
    <p:extLst>
      <p:ext uri="{BB962C8B-B14F-4D97-AF65-F5344CB8AC3E}">
        <p14:creationId xmlns:p14="http://schemas.microsoft.com/office/powerpoint/2010/main" val="16755486"/>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4171950" cy="1384995"/>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英国导演大师希区柯克，故事板是他电影成功的一个不可忽视的关键和精髓，他是把故事板发挥到极致的导演之一。希区柯克在电影制作的每一个细节上都有着极强的控制和前期策划，包括剪辑、蒙太奇、镜头角度、服装、音乐，甚至演员调度等都已在电影开拍前确定。</a:t>
            </a: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1.3 </a:t>
            </a:r>
            <a:r>
              <a:rPr lang="zh-CN" altLang="zh-CN" sz="1800" kern="100" dirty="0">
                <a:solidFill>
                  <a:schemeClr val="bg1"/>
                </a:solidFill>
                <a:latin typeface="+mn-ea"/>
                <a:cs typeface="Times New Roman" panose="02020603050405020304" pitchFamily="18" charset="0"/>
              </a:rPr>
              <a:t>分镜的</a:t>
            </a:r>
            <a:r>
              <a:rPr lang="zh-CN" altLang="en-US" sz="1800" kern="100" dirty="0">
                <a:solidFill>
                  <a:schemeClr val="bg1"/>
                </a:solidFill>
                <a:latin typeface="+mn-ea"/>
                <a:cs typeface="Times New Roman" panose="02020603050405020304" pitchFamily="18" charset="0"/>
              </a:rPr>
              <a:t>历史与应用</a:t>
            </a:r>
          </a:p>
        </p:txBody>
      </p:sp>
      <p:pic>
        <p:nvPicPr>
          <p:cNvPr id="3" name="图片 2">
            <a:extLst>
              <a:ext uri="{FF2B5EF4-FFF2-40B4-BE49-F238E27FC236}">
                <a16:creationId xmlns:a16="http://schemas.microsoft.com/office/drawing/2014/main" id="{8A4910FD-05D2-4DF3-8850-C88AE35D0B2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31884" y="708113"/>
            <a:ext cx="1956415" cy="3700886"/>
          </a:xfrm>
          <a:prstGeom prst="rect">
            <a:avLst/>
          </a:prstGeom>
        </p:spPr>
      </p:pic>
      <p:sp>
        <p:nvSpPr>
          <p:cNvPr id="7" name="文本框 6">
            <a:extLst>
              <a:ext uri="{FF2B5EF4-FFF2-40B4-BE49-F238E27FC236}">
                <a16:creationId xmlns:a16="http://schemas.microsoft.com/office/drawing/2014/main" id="{021B32E3-2C34-43BE-BA06-D769936358D1}"/>
              </a:ext>
            </a:extLst>
          </p:cNvPr>
          <p:cNvSpPr txBox="1"/>
          <p:nvPr/>
        </p:nvSpPr>
        <p:spPr>
          <a:xfrm>
            <a:off x="4724091" y="4456306"/>
            <a:ext cx="4572000" cy="246221"/>
          </a:xfrm>
          <a:prstGeom prst="rect">
            <a:avLst/>
          </a:prstGeom>
          <a:noFill/>
        </p:spPr>
        <p:txBody>
          <a:bodyPr wrap="square">
            <a:spAutoFit/>
          </a:bodyPr>
          <a:lstStyle/>
          <a:p>
            <a:pPr algn="ctr" defTabSz="914400" eaLnBrk="0" fontAlgn="base" hangingPunct="0">
              <a:spcBef>
                <a:spcPct val="0"/>
              </a:spcBef>
              <a:spcAft>
                <a:spcPct val="0"/>
              </a:spcAft>
            </a:pPr>
            <a:r>
              <a:rPr lang="zh-CN" altLang="en-US" sz="1000" dirty="0">
                <a:solidFill>
                  <a:schemeClr val="bg1"/>
                </a:solidFill>
                <a:latin typeface="+mn-ea"/>
                <a:cs typeface="Arial" panose="020B0604020202020204" pitchFamily="34" charset="0"/>
              </a:rPr>
              <a:t>希区柯克《惊魂记》分镜手稿</a:t>
            </a:r>
          </a:p>
        </p:txBody>
      </p:sp>
    </p:spTree>
    <p:extLst>
      <p:ext uri="{BB962C8B-B14F-4D97-AF65-F5344CB8AC3E}">
        <p14:creationId xmlns:p14="http://schemas.microsoft.com/office/powerpoint/2010/main" val="680049693"/>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4171950" cy="2462213"/>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随着行业技术规范的要求，分镜台本逐渐成为动画及影视行业制作环节中不可或缺的一部分。尤其是在美国好莱坞“电影工厂”工业化的生产模式下，影片的生产流程越来越清晰和具体，电影拍摄前严格的画面设定、色彩氛围设定、分镜设定，已经成了影片拍摄前的必备工作。</a:t>
            </a:r>
          </a:p>
          <a:p>
            <a:pPr indent="266700" algn="just"/>
            <a:r>
              <a:rPr lang="zh-CN" altLang="en-US" sz="1400" kern="100" dirty="0">
                <a:solidFill>
                  <a:schemeClr val="bg1"/>
                </a:solidFill>
                <a:effectLst/>
                <a:latin typeface="+mn-ea"/>
                <a:cs typeface="Times New Roman" panose="02020603050405020304" pitchFamily="18" charset="0"/>
              </a:rPr>
              <a:t> </a:t>
            </a:r>
          </a:p>
          <a:p>
            <a:pPr indent="266700" algn="just"/>
            <a:r>
              <a:rPr lang="zh-CN" altLang="en-US" sz="1400" kern="100" dirty="0">
                <a:solidFill>
                  <a:schemeClr val="bg1"/>
                </a:solidFill>
                <a:effectLst/>
                <a:latin typeface="+mn-ea"/>
                <a:cs typeface="Times New Roman" panose="02020603050405020304" pitchFamily="18" charset="0"/>
              </a:rPr>
              <a:t>  如好莱坞在</a:t>
            </a:r>
            <a:r>
              <a:rPr lang="en-US" altLang="zh-CN" sz="1400" kern="100" dirty="0">
                <a:solidFill>
                  <a:schemeClr val="bg1"/>
                </a:solidFill>
                <a:effectLst/>
                <a:latin typeface="+mn-ea"/>
                <a:cs typeface="Times New Roman" panose="02020603050405020304" pitchFamily="18" charset="0"/>
              </a:rPr>
              <a:t>2000</a:t>
            </a:r>
            <a:r>
              <a:rPr lang="zh-CN" altLang="en-US" sz="1400" kern="100" dirty="0">
                <a:solidFill>
                  <a:schemeClr val="bg1"/>
                </a:solidFill>
                <a:effectLst/>
                <a:latin typeface="+mn-ea"/>
                <a:cs typeface="Times New Roman" panose="02020603050405020304" pitchFamily="18" charset="0"/>
              </a:rPr>
              <a:t>年由著名导演雷德利</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斯科特（</a:t>
            </a:r>
            <a:r>
              <a:rPr lang="en-US" altLang="zh-CN" sz="1400" kern="100" dirty="0">
                <a:solidFill>
                  <a:schemeClr val="bg1"/>
                </a:solidFill>
                <a:effectLst/>
                <a:latin typeface="+mn-ea"/>
                <a:cs typeface="Times New Roman" panose="02020603050405020304" pitchFamily="18" charset="0"/>
              </a:rPr>
              <a:t>Ridley Scott</a:t>
            </a:r>
            <a:r>
              <a:rPr lang="zh-CN" altLang="en-US" sz="1400" kern="100" dirty="0">
                <a:solidFill>
                  <a:schemeClr val="bg1"/>
                </a:solidFill>
                <a:effectLst/>
                <a:latin typeface="+mn-ea"/>
                <a:cs typeface="Times New Roman" panose="02020603050405020304" pitchFamily="18" charset="0"/>
              </a:rPr>
              <a:t>）拍摄的</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角斗士</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，分镜师事先绘制好分镜草图，以便导演和摄影进行画面的把控。</a:t>
            </a:r>
          </a:p>
          <a:p>
            <a:pPr indent="266700" algn="just"/>
            <a:endParaRPr lang="zh-CN" altLang="en-US" sz="1400" kern="100" dirty="0">
              <a:solidFill>
                <a:schemeClr val="bg1"/>
              </a:solidFill>
              <a:effectLst/>
              <a:latin typeface="+mn-ea"/>
              <a:cs typeface="Times New Roman" panose="02020603050405020304" pitchFamily="18" charset="0"/>
            </a:endParaRP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1.3 </a:t>
            </a:r>
            <a:r>
              <a:rPr lang="zh-CN" altLang="zh-CN" sz="1800" kern="100" dirty="0">
                <a:solidFill>
                  <a:schemeClr val="bg1"/>
                </a:solidFill>
                <a:latin typeface="+mn-ea"/>
                <a:cs typeface="Times New Roman" panose="02020603050405020304" pitchFamily="18" charset="0"/>
              </a:rPr>
              <a:t>分镜的</a:t>
            </a:r>
            <a:r>
              <a:rPr lang="zh-CN" altLang="en-US" sz="1800" kern="100" dirty="0">
                <a:solidFill>
                  <a:schemeClr val="bg1"/>
                </a:solidFill>
                <a:latin typeface="+mn-ea"/>
                <a:cs typeface="Times New Roman" panose="02020603050405020304" pitchFamily="18" charset="0"/>
              </a:rPr>
              <a:t>历史与应用</a:t>
            </a:r>
          </a:p>
        </p:txBody>
      </p:sp>
      <p:sp>
        <p:nvSpPr>
          <p:cNvPr id="7" name="文本框 6">
            <a:extLst>
              <a:ext uri="{FF2B5EF4-FFF2-40B4-BE49-F238E27FC236}">
                <a16:creationId xmlns:a16="http://schemas.microsoft.com/office/drawing/2014/main" id="{021B32E3-2C34-43BE-BA06-D769936358D1}"/>
              </a:ext>
            </a:extLst>
          </p:cNvPr>
          <p:cNvSpPr txBox="1"/>
          <p:nvPr/>
        </p:nvSpPr>
        <p:spPr>
          <a:xfrm>
            <a:off x="4572000" y="4444334"/>
            <a:ext cx="4572000" cy="246221"/>
          </a:xfrm>
          <a:prstGeom prst="rect">
            <a:avLst/>
          </a:prstGeom>
          <a:noFill/>
        </p:spPr>
        <p:txBody>
          <a:bodyPr wrap="square">
            <a:spAutoFit/>
          </a:bodyPr>
          <a:lstStyle/>
          <a:p>
            <a:pPr algn="ctr" defTabSz="914400" eaLnBrk="0" fontAlgn="base" hangingPunct="0">
              <a:spcBef>
                <a:spcPct val="0"/>
              </a:spcBef>
              <a:spcAft>
                <a:spcPct val="0"/>
              </a:spcAft>
            </a:pPr>
            <a:r>
              <a:rPr lang="zh-CN" altLang="en-US" sz="1000" dirty="0">
                <a:solidFill>
                  <a:schemeClr val="bg1"/>
                </a:solidFill>
                <a:latin typeface="+mn-ea"/>
                <a:cs typeface="Arial" panose="020B0604020202020204" pitchFamily="34" charset="0"/>
              </a:rPr>
              <a:t>《角斗士》分镜</a:t>
            </a:r>
          </a:p>
        </p:txBody>
      </p:sp>
      <p:pic>
        <p:nvPicPr>
          <p:cNvPr id="4" name="图片 3">
            <a:extLst>
              <a:ext uri="{FF2B5EF4-FFF2-40B4-BE49-F238E27FC236}">
                <a16:creationId xmlns:a16="http://schemas.microsoft.com/office/drawing/2014/main" id="{62FCB3A4-7701-4F30-AF46-A0484F866EA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57850" y="892779"/>
            <a:ext cx="2476500" cy="3504248"/>
          </a:xfrm>
          <a:prstGeom prst="rect">
            <a:avLst/>
          </a:prstGeom>
        </p:spPr>
      </p:pic>
    </p:spTree>
    <p:extLst>
      <p:ext uri="{BB962C8B-B14F-4D97-AF65-F5344CB8AC3E}">
        <p14:creationId xmlns:p14="http://schemas.microsoft.com/office/powerpoint/2010/main" val="2216313679"/>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7124700" cy="738664"/>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沃卓斯基（</a:t>
            </a:r>
            <a:r>
              <a:rPr lang="en-US" altLang="zh-CN" sz="1400" kern="100" dirty="0">
                <a:solidFill>
                  <a:schemeClr val="bg1"/>
                </a:solidFill>
                <a:effectLst/>
                <a:latin typeface="+mn-ea"/>
                <a:cs typeface="Times New Roman" panose="02020603050405020304" pitchFamily="18" charset="0"/>
              </a:rPr>
              <a:t>Wachowski</a:t>
            </a:r>
            <a:r>
              <a:rPr lang="zh-CN" altLang="en-US" sz="1400" kern="100" dirty="0">
                <a:solidFill>
                  <a:schemeClr val="bg1"/>
                </a:solidFill>
                <a:effectLst/>
                <a:latin typeface="+mn-ea"/>
                <a:cs typeface="Times New Roman" panose="02020603050405020304" pitchFamily="18" charset="0"/>
              </a:rPr>
              <a:t>）导演拍摄的影片</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黑客帝国</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（图</a:t>
            </a:r>
            <a:r>
              <a:rPr lang="en-US" altLang="zh-CN" sz="1400" kern="100" dirty="0">
                <a:solidFill>
                  <a:schemeClr val="bg1"/>
                </a:solidFill>
                <a:effectLst/>
                <a:latin typeface="+mn-ea"/>
                <a:cs typeface="Times New Roman" panose="02020603050405020304" pitchFamily="18" charset="0"/>
              </a:rPr>
              <a:t>1-15,1-16</a:t>
            </a:r>
            <a:r>
              <a:rPr lang="zh-CN" altLang="en-US" sz="1400" kern="100" dirty="0">
                <a:solidFill>
                  <a:schemeClr val="bg1"/>
                </a:solidFill>
                <a:effectLst/>
                <a:latin typeface="+mn-ea"/>
                <a:cs typeface="Times New Roman" panose="02020603050405020304" pitchFamily="18" charset="0"/>
              </a:rPr>
              <a:t>）更是把分镜的设计运用到凌厉尽至，精细的分镜设计为影片的拍摄、制作各个环节都提供了非常具体、直观的视觉依据。</a:t>
            </a: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1.3 </a:t>
            </a:r>
            <a:r>
              <a:rPr lang="zh-CN" altLang="zh-CN" sz="1800" kern="100" dirty="0">
                <a:solidFill>
                  <a:schemeClr val="bg1"/>
                </a:solidFill>
                <a:latin typeface="+mn-ea"/>
                <a:cs typeface="Times New Roman" panose="02020603050405020304" pitchFamily="18" charset="0"/>
              </a:rPr>
              <a:t>分镜的</a:t>
            </a:r>
            <a:r>
              <a:rPr lang="zh-CN" altLang="en-US" sz="1800" kern="100" dirty="0">
                <a:solidFill>
                  <a:schemeClr val="bg1"/>
                </a:solidFill>
                <a:latin typeface="+mn-ea"/>
                <a:cs typeface="Times New Roman" panose="02020603050405020304" pitchFamily="18" charset="0"/>
              </a:rPr>
              <a:t>历史与应用</a:t>
            </a:r>
          </a:p>
        </p:txBody>
      </p:sp>
      <p:sp>
        <p:nvSpPr>
          <p:cNvPr id="7" name="文本框 6">
            <a:extLst>
              <a:ext uri="{FF2B5EF4-FFF2-40B4-BE49-F238E27FC236}">
                <a16:creationId xmlns:a16="http://schemas.microsoft.com/office/drawing/2014/main" id="{021B32E3-2C34-43BE-BA06-D769936358D1}"/>
              </a:ext>
            </a:extLst>
          </p:cNvPr>
          <p:cNvSpPr txBox="1"/>
          <p:nvPr/>
        </p:nvSpPr>
        <p:spPr>
          <a:xfrm>
            <a:off x="2228116" y="4793584"/>
            <a:ext cx="4572000" cy="246221"/>
          </a:xfrm>
          <a:prstGeom prst="rect">
            <a:avLst/>
          </a:prstGeom>
          <a:noFill/>
        </p:spPr>
        <p:txBody>
          <a:bodyPr wrap="square">
            <a:spAutoFit/>
          </a:bodyPr>
          <a:lstStyle/>
          <a:p>
            <a:pPr algn="ctr" defTabSz="914400" eaLnBrk="0" fontAlgn="base" hangingPunct="0">
              <a:spcBef>
                <a:spcPct val="0"/>
              </a:spcBef>
              <a:spcAft>
                <a:spcPct val="0"/>
              </a:spcAft>
            </a:pPr>
            <a:r>
              <a:rPr lang="zh-CN" altLang="en-US" sz="1000" dirty="0">
                <a:solidFill>
                  <a:schemeClr val="bg1"/>
                </a:solidFill>
                <a:latin typeface="+mn-ea"/>
                <a:cs typeface="Arial" panose="020B0604020202020204" pitchFamily="34" charset="0"/>
              </a:rPr>
              <a:t>《黑客帝国》分镜</a:t>
            </a:r>
          </a:p>
        </p:txBody>
      </p:sp>
      <p:pic>
        <p:nvPicPr>
          <p:cNvPr id="3" name="图片 2">
            <a:extLst>
              <a:ext uri="{FF2B5EF4-FFF2-40B4-BE49-F238E27FC236}">
                <a16:creationId xmlns:a16="http://schemas.microsoft.com/office/drawing/2014/main" id="{A42EF4E6-349D-47D4-9434-D7F9305262D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68118" y="1801861"/>
            <a:ext cx="2135068" cy="2905894"/>
          </a:xfrm>
          <a:prstGeom prst="rect">
            <a:avLst/>
          </a:prstGeom>
        </p:spPr>
      </p:pic>
      <p:pic>
        <p:nvPicPr>
          <p:cNvPr id="8" name="图片 7">
            <a:extLst>
              <a:ext uri="{FF2B5EF4-FFF2-40B4-BE49-F238E27FC236}">
                <a16:creationId xmlns:a16="http://schemas.microsoft.com/office/drawing/2014/main" id="{058EC47B-4E6D-4411-B894-0F877B04A06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28116" y="1801861"/>
            <a:ext cx="2135068" cy="2901950"/>
          </a:xfrm>
          <a:prstGeom prst="rect">
            <a:avLst/>
          </a:prstGeom>
        </p:spPr>
      </p:pic>
    </p:spTree>
    <p:extLst>
      <p:ext uri="{BB962C8B-B14F-4D97-AF65-F5344CB8AC3E}">
        <p14:creationId xmlns:p14="http://schemas.microsoft.com/office/powerpoint/2010/main" val="3195013693"/>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4337050" cy="95410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我国影片</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狄仁杰之通天帝国</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在拍摄时，徐克导演也亲自画了大量分镜画面效果图，为自己的影片镜头机位的假设和演员的走位提供参考思路，徐克导演本人也是十分热衷绘制分镜的导演。</a:t>
            </a: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1.3 </a:t>
            </a:r>
            <a:r>
              <a:rPr lang="zh-CN" altLang="zh-CN" sz="1800" kern="100" dirty="0">
                <a:solidFill>
                  <a:schemeClr val="bg1"/>
                </a:solidFill>
                <a:latin typeface="+mn-ea"/>
                <a:cs typeface="Times New Roman" panose="02020603050405020304" pitchFamily="18" charset="0"/>
              </a:rPr>
              <a:t>分镜的</a:t>
            </a:r>
            <a:r>
              <a:rPr lang="zh-CN" altLang="en-US" sz="1800" kern="100" dirty="0">
                <a:solidFill>
                  <a:schemeClr val="bg1"/>
                </a:solidFill>
                <a:latin typeface="+mn-ea"/>
                <a:cs typeface="Times New Roman" panose="02020603050405020304" pitchFamily="18" charset="0"/>
              </a:rPr>
              <a:t>历史与应用</a:t>
            </a:r>
          </a:p>
        </p:txBody>
      </p:sp>
      <p:sp>
        <p:nvSpPr>
          <p:cNvPr id="7" name="文本框 6">
            <a:extLst>
              <a:ext uri="{FF2B5EF4-FFF2-40B4-BE49-F238E27FC236}">
                <a16:creationId xmlns:a16="http://schemas.microsoft.com/office/drawing/2014/main" id="{021B32E3-2C34-43BE-BA06-D769936358D1}"/>
              </a:ext>
            </a:extLst>
          </p:cNvPr>
          <p:cNvSpPr txBox="1"/>
          <p:nvPr/>
        </p:nvSpPr>
        <p:spPr>
          <a:xfrm>
            <a:off x="4773129" y="4552284"/>
            <a:ext cx="4572000" cy="246221"/>
          </a:xfrm>
          <a:prstGeom prst="rect">
            <a:avLst/>
          </a:prstGeom>
          <a:noFill/>
        </p:spPr>
        <p:txBody>
          <a:bodyPr wrap="square">
            <a:spAutoFit/>
          </a:bodyPr>
          <a:lstStyle/>
          <a:p>
            <a:pPr algn="ctr" defTabSz="914400" eaLnBrk="0" fontAlgn="base" hangingPunct="0">
              <a:spcBef>
                <a:spcPct val="0"/>
              </a:spcBef>
              <a:spcAft>
                <a:spcPct val="0"/>
              </a:spcAft>
            </a:pPr>
            <a:r>
              <a:rPr lang="zh-CN" altLang="en-US" sz="1000" dirty="0">
                <a:solidFill>
                  <a:schemeClr val="bg1"/>
                </a:solidFill>
                <a:latin typeface="+mn-ea"/>
                <a:cs typeface="Arial" panose="020B0604020202020204" pitchFamily="34" charset="0"/>
              </a:rPr>
              <a:t>徐克</a:t>
            </a:r>
            <a:r>
              <a:rPr lang="en-US" altLang="zh-CN" sz="1000" dirty="0">
                <a:solidFill>
                  <a:schemeClr val="bg1"/>
                </a:solidFill>
                <a:latin typeface="+mn-ea"/>
                <a:cs typeface="Arial" panose="020B0604020202020204" pitchFamily="34" charset="0"/>
              </a:rPr>
              <a:t>《</a:t>
            </a:r>
            <a:r>
              <a:rPr lang="zh-CN" altLang="en-US" sz="1000" dirty="0">
                <a:solidFill>
                  <a:schemeClr val="bg1"/>
                </a:solidFill>
                <a:latin typeface="+mn-ea"/>
                <a:cs typeface="Arial" panose="020B0604020202020204" pitchFamily="34" charset="0"/>
              </a:rPr>
              <a:t>狄仁杰之通天帝国</a:t>
            </a:r>
            <a:r>
              <a:rPr lang="en-US" altLang="zh-CN" sz="1000" dirty="0">
                <a:solidFill>
                  <a:schemeClr val="bg1"/>
                </a:solidFill>
                <a:latin typeface="+mn-ea"/>
                <a:cs typeface="Arial" panose="020B0604020202020204" pitchFamily="34" charset="0"/>
              </a:rPr>
              <a:t>》</a:t>
            </a:r>
            <a:r>
              <a:rPr lang="zh-CN" altLang="en-US" sz="1000" dirty="0">
                <a:solidFill>
                  <a:schemeClr val="bg1"/>
                </a:solidFill>
                <a:latin typeface="+mn-ea"/>
                <a:cs typeface="Arial" panose="020B0604020202020204" pitchFamily="34" charset="0"/>
              </a:rPr>
              <a:t>手稿</a:t>
            </a:r>
          </a:p>
        </p:txBody>
      </p:sp>
      <p:pic>
        <p:nvPicPr>
          <p:cNvPr id="4" name="图片 3">
            <a:extLst>
              <a:ext uri="{FF2B5EF4-FFF2-40B4-BE49-F238E27FC236}">
                <a16:creationId xmlns:a16="http://schemas.microsoft.com/office/drawing/2014/main" id="{6FE6B6AA-75FD-45A6-B0F3-B8F81787F9B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99808" y="892779"/>
            <a:ext cx="1718642" cy="3557588"/>
          </a:xfrm>
          <a:prstGeom prst="rect">
            <a:avLst/>
          </a:prstGeom>
        </p:spPr>
      </p:pic>
    </p:spTree>
    <p:extLst>
      <p:ext uri="{BB962C8B-B14F-4D97-AF65-F5344CB8AC3E}">
        <p14:creationId xmlns:p14="http://schemas.microsoft.com/office/powerpoint/2010/main" val="340807694"/>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文本框 11"/>
          <p:cNvSpPr txBox="1"/>
          <p:nvPr/>
        </p:nvSpPr>
        <p:spPr bwMode="auto">
          <a:xfrm>
            <a:off x="290440" y="1467753"/>
            <a:ext cx="2759995" cy="584006"/>
          </a:xfrm>
          <a:prstGeom prst="rect">
            <a:avLst/>
          </a:prstGeom>
          <a:noFill/>
        </p:spPr>
        <p:txBody>
          <a:bodyPr wrap="square">
            <a:spAutoFit/>
          </a:bodyPr>
          <a:lstStyle/>
          <a:p>
            <a:pPr algn="r">
              <a:defRPr/>
            </a:pPr>
            <a:r>
              <a:rPr lang="zh-CN" altLang="en-US" sz="3195" dirty="0">
                <a:solidFill>
                  <a:schemeClr val="bg1"/>
                </a:solidFill>
                <a:latin typeface="+mn-ea"/>
              </a:rPr>
              <a:t>分镜设计概述</a:t>
            </a:r>
          </a:p>
        </p:txBody>
      </p:sp>
      <p:sp>
        <p:nvSpPr>
          <p:cNvPr id="71" name="文本框 18"/>
          <p:cNvSpPr txBox="1"/>
          <p:nvPr/>
        </p:nvSpPr>
        <p:spPr>
          <a:xfrm>
            <a:off x="4053314" y="1760647"/>
            <a:ext cx="2270695" cy="399340"/>
          </a:xfrm>
          <a:prstGeom prst="rect">
            <a:avLst/>
          </a:prstGeom>
          <a:noFill/>
        </p:spPr>
        <p:txBody>
          <a:bodyPr wrap="square">
            <a:spAutoFit/>
          </a:bodyPr>
          <a:lstStyle/>
          <a:p>
            <a:pPr>
              <a:defRPr/>
            </a:pPr>
            <a:r>
              <a:rPr lang="zh-CN" altLang="en-US" sz="1995" dirty="0">
                <a:solidFill>
                  <a:schemeClr val="bg1"/>
                </a:solidFill>
                <a:latin typeface="+mn-ea"/>
              </a:rPr>
              <a:t>分镜的概念及意义</a:t>
            </a:r>
          </a:p>
        </p:txBody>
      </p:sp>
      <p:sp>
        <p:nvSpPr>
          <p:cNvPr id="73" name="文本框 16"/>
          <p:cNvSpPr txBox="1"/>
          <p:nvPr/>
        </p:nvSpPr>
        <p:spPr bwMode="auto">
          <a:xfrm>
            <a:off x="3616651" y="1699156"/>
            <a:ext cx="322524" cy="522451"/>
          </a:xfrm>
          <a:prstGeom prst="rect">
            <a:avLst/>
          </a:prstGeom>
          <a:noFill/>
        </p:spPr>
        <p:txBody>
          <a:bodyPr wrap="none">
            <a:spAutoFit/>
          </a:bodyPr>
          <a:lstStyle/>
          <a:p>
            <a:pPr algn="ctr">
              <a:defRPr/>
            </a:pPr>
            <a:r>
              <a:rPr lang="en-US" altLang="zh-CN" sz="2795" dirty="0">
                <a:solidFill>
                  <a:schemeClr val="bg1"/>
                </a:solidFill>
                <a:latin typeface="+mn-ea"/>
              </a:rPr>
              <a:t>1</a:t>
            </a:r>
            <a:endParaRPr lang="zh-CN" altLang="en-US" sz="2795" dirty="0">
              <a:solidFill>
                <a:schemeClr val="bg1"/>
              </a:solidFill>
              <a:latin typeface="+mn-ea"/>
            </a:endParaRPr>
          </a:p>
        </p:txBody>
      </p:sp>
      <p:cxnSp>
        <p:nvCxnSpPr>
          <p:cNvPr id="74" name="直接连接符 73"/>
          <p:cNvCxnSpPr/>
          <p:nvPr/>
        </p:nvCxnSpPr>
        <p:spPr bwMode="auto">
          <a:xfrm flipH="1">
            <a:off x="3799923" y="1837252"/>
            <a:ext cx="246257" cy="2462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9" name="文本框 24"/>
          <p:cNvSpPr txBox="1"/>
          <p:nvPr/>
        </p:nvSpPr>
        <p:spPr>
          <a:xfrm>
            <a:off x="4053314" y="2390449"/>
            <a:ext cx="1663419" cy="399340"/>
          </a:xfrm>
          <a:prstGeom prst="rect">
            <a:avLst/>
          </a:prstGeom>
          <a:noFill/>
        </p:spPr>
        <p:txBody>
          <a:bodyPr wrap="square">
            <a:spAutoFit/>
          </a:bodyPr>
          <a:lstStyle/>
          <a:p>
            <a:pPr>
              <a:defRPr/>
            </a:pPr>
            <a:r>
              <a:rPr lang="zh-CN" altLang="en-US" sz="1995" dirty="0">
                <a:solidFill>
                  <a:schemeClr val="bg1"/>
                </a:solidFill>
                <a:latin typeface="+mn-ea"/>
              </a:rPr>
              <a:t>分镜的作用</a:t>
            </a:r>
          </a:p>
        </p:txBody>
      </p:sp>
      <p:sp>
        <p:nvSpPr>
          <p:cNvPr id="81" name="文本框 23"/>
          <p:cNvSpPr txBox="1"/>
          <p:nvPr/>
        </p:nvSpPr>
        <p:spPr bwMode="auto">
          <a:xfrm>
            <a:off x="3585600" y="2328958"/>
            <a:ext cx="383439" cy="522451"/>
          </a:xfrm>
          <a:prstGeom prst="rect">
            <a:avLst/>
          </a:prstGeom>
          <a:noFill/>
        </p:spPr>
        <p:txBody>
          <a:bodyPr wrap="none">
            <a:spAutoFit/>
          </a:bodyPr>
          <a:lstStyle/>
          <a:p>
            <a:pPr algn="ctr">
              <a:defRPr/>
            </a:pPr>
            <a:r>
              <a:rPr lang="en-US" altLang="zh-CN" sz="2795" dirty="0">
                <a:solidFill>
                  <a:schemeClr val="bg1"/>
                </a:solidFill>
                <a:latin typeface="+mn-ea"/>
              </a:rPr>
              <a:t>2</a:t>
            </a:r>
            <a:endParaRPr lang="zh-CN" altLang="en-US" sz="2795" dirty="0">
              <a:solidFill>
                <a:schemeClr val="bg1"/>
              </a:solidFill>
              <a:latin typeface="+mn-ea"/>
            </a:endParaRPr>
          </a:p>
        </p:txBody>
      </p:sp>
      <p:cxnSp>
        <p:nvCxnSpPr>
          <p:cNvPr id="82" name="直接连接符 81"/>
          <p:cNvCxnSpPr/>
          <p:nvPr/>
        </p:nvCxnSpPr>
        <p:spPr bwMode="auto">
          <a:xfrm flipH="1">
            <a:off x="3799924" y="2467054"/>
            <a:ext cx="246258" cy="2462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3343089" y="1623601"/>
            <a:ext cx="0" cy="187200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8">
            <a:extLst>
              <a:ext uri="{FF2B5EF4-FFF2-40B4-BE49-F238E27FC236}">
                <a16:creationId xmlns:a16="http://schemas.microsoft.com/office/drawing/2014/main" id="{6DE38759-2547-411E-A65A-D70DF8CF4CFE}"/>
              </a:ext>
            </a:extLst>
          </p:cNvPr>
          <p:cNvSpPr txBox="1"/>
          <p:nvPr/>
        </p:nvSpPr>
        <p:spPr>
          <a:xfrm>
            <a:off x="4053314" y="3020251"/>
            <a:ext cx="2270695" cy="399340"/>
          </a:xfrm>
          <a:prstGeom prst="rect">
            <a:avLst/>
          </a:prstGeom>
          <a:noFill/>
        </p:spPr>
        <p:txBody>
          <a:bodyPr wrap="square">
            <a:spAutoFit/>
          </a:bodyPr>
          <a:lstStyle/>
          <a:p>
            <a:pPr>
              <a:defRPr/>
            </a:pPr>
            <a:r>
              <a:rPr lang="zh-CN" altLang="en-US" sz="1995" dirty="0">
                <a:solidFill>
                  <a:schemeClr val="bg1"/>
                </a:solidFill>
                <a:latin typeface="+mn-ea"/>
              </a:rPr>
              <a:t>分镜的历史与应用</a:t>
            </a:r>
          </a:p>
        </p:txBody>
      </p:sp>
      <p:sp>
        <p:nvSpPr>
          <p:cNvPr id="19" name="文本框 16">
            <a:extLst>
              <a:ext uri="{FF2B5EF4-FFF2-40B4-BE49-F238E27FC236}">
                <a16:creationId xmlns:a16="http://schemas.microsoft.com/office/drawing/2014/main" id="{A88D09C2-3BB1-42D0-856C-24AB1D3040E6}"/>
              </a:ext>
            </a:extLst>
          </p:cNvPr>
          <p:cNvSpPr txBox="1"/>
          <p:nvPr/>
        </p:nvSpPr>
        <p:spPr bwMode="auto">
          <a:xfrm>
            <a:off x="3586194" y="2958760"/>
            <a:ext cx="383438" cy="522451"/>
          </a:xfrm>
          <a:prstGeom prst="rect">
            <a:avLst/>
          </a:prstGeom>
          <a:noFill/>
        </p:spPr>
        <p:txBody>
          <a:bodyPr wrap="none">
            <a:spAutoFit/>
          </a:bodyPr>
          <a:lstStyle/>
          <a:p>
            <a:pPr algn="ctr">
              <a:defRPr/>
            </a:pPr>
            <a:r>
              <a:rPr lang="en-US" altLang="zh-CN" sz="2795" dirty="0">
                <a:solidFill>
                  <a:schemeClr val="bg1"/>
                </a:solidFill>
                <a:latin typeface="+mn-ea"/>
              </a:rPr>
              <a:t>3</a:t>
            </a:r>
            <a:endParaRPr lang="zh-CN" altLang="en-US" sz="2795" dirty="0">
              <a:solidFill>
                <a:schemeClr val="bg1"/>
              </a:solidFill>
              <a:latin typeface="+mn-ea"/>
            </a:endParaRPr>
          </a:p>
        </p:txBody>
      </p:sp>
      <p:cxnSp>
        <p:nvCxnSpPr>
          <p:cNvPr id="20" name="直接连接符 19">
            <a:extLst>
              <a:ext uri="{FF2B5EF4-FFF2-40B4-BE49-F238E27FC236}">
                <a16:creationId xmlns:a16="http://schemas.microsoft.com/office/drawing/2014/main" id="{BE89A04C-6F4B-4BCA-AEE3-7C3D48355498}"/>
              </a:ext>
            </a:extLst>
          </p:cNvPr>
          <p:cNvCxnSpPr/>
          <p:nvPr/>
        </p:nvCxnSpPr>
        <p:spPr bwMode="auto">
          <a:xfrm flipH="1">
            <a:off x="3799923" y="3096856"/>
            <a:ext cx="246257" cy="2462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4337050" cy="1169551"/>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除了影视和动画行业，在商业广告盛行的今天，视频广告的制作同样需要分镜的参与，尤其是在广告创意阶段，分镜台本将广告创意和枯燥的文字以直观可视的画面镜头语言表达出来，让客户直接看到产品视频的轮廓效果。</a:t>
            </a: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1.3 </a:t>
            </a:r>
            <a:r>
              <a:rPr lang="zh-CN" altLang="zh-CN" sz="1800" kern="100" dirty="0">
                <a:solidFill>
                  <a:schemeClr val="bg1"/>
                </a:solidFill>
                <a:latin typeface="+mn-ea"/>
                <a:cs typeface="Times New Roman" panose="02020603050405020304" pitchFamily="18" charset="0"/>
              </a:rPr>
              <a:t>分镜的</a:t>
            </a:r>
            <a:r>
              <a:rPr lang="zh-CN" altLang="en-US" sz="1800" kern="100" dirty="0">
                <a:solidFill>
                  <a:schemeClr val="bg1"/>
                </a:solidFill>
                <a:latin typeface="+mn-ea"/>
                <a:cs typeface="Times New Roman" panose="02020603050405020304" pitchFamily="18" charset="0"/>
              </a:rPr>
              <a:t>历史与应用</a:t>
            </a:r>
          </a:p>
        </p:txBody>
      </p:sp>
      <p:sp>
        <p:nvSpPr>
          <p:cNvPr id="7" name="文本框 6">
            <a:extLst>
              <a:ext uri="{FF2B5EF4-FFF2-40B4-BE49-F238E27FC236}">
                <a16:creationId xmlns:a16="http://schemas.microsoft.com/office/drawing/2014/main" id="{021B32E3-2C34-43BE-BA06-D769936358D1}"/>
              </a:ext>
            </a:extLst>
          </p:cNvPr>
          <p:cNvSpPr txBox="1"/>
          <p:nvPr/>
        </p:nvSpPr>
        <p:spPr>
          <a:xfrm>
            <a:off x="4773129" y="4403702"/>
            <a:ext cx="4572000" cy="246221"/>
          </a:xfrm>
          <a:prstGeom prst="rect">
            <a:avLst/>
          </a:prstGeom>
          <a:noFill/>
        </p:spPr>
        <p:txBody>
          <a:bodyPr wrap="square">
            <a:spAutoFit/>
          </a:bodyPr>
          <a:lstStyle/>
          <a:p>
            <a:pPr algn="ctr" defTabSz="914400" eaLnBrk="0" fontAlgn="base" hangingPunct="0">
              <a:spcBef>
                <a:spcPct val="0"/>
              </a:spcBef>
              <a:spcAft>
                <a:spcPct val="0"/>
              </a:spcAft>
            </a:pPr>
            <a:r>
              <a:rPr lang="zh-CN" altLang="en-US" sz="1000" dirty="0">
                <a:solidFill>
                  <a:schemeClr val="bg1"/>
                </a:solidFill>
                <a:latin typeface="+mn-ea"/>
                <a:cs typeface="Arial" panose="020B0604020202020204" pitchFamily="34" charset="0"/>
              </a:rPr>
              <a:t>广告分镜与成片</a:t>
            </a:r>
          </a:p>
        </p:txBody>
      </p:sp>
      <p:pic>
        <p:nvPicPr>
          <p:cNvPr id="3" name="图片 2">
            <a:extLst>
              <a:ext uri="{FF2B5EF4-FFF2-40B4-BE49-F238E27FC236}">
                <a16:creationId xmlns:a16="http://schemas.microsoft.com/office/drawing/2014/main" id="{0DEE0D5C-7C16-4482-96E5-F3F0243780A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77055" y="863895"/>
            <a:ext cx="1964148" cy="3492500"/>
          </a:xfrm>
          <a:prstGeom prst="rect">
            <a:avLst/>
          </a:prstGeom>
        </p:spPr>
      </p:pic>
    </p:spTree>
    <p:extLst>
      <p:ext uri="{BB962C8B-B14F-4D97-AF65-F5344CB8AC3E}">
        <p14:creationId xmlns:p14="http://schemas.microsoft.com/office/powerpoint/2010/main" val="3708146210"/>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7080250" cy="2462213"/>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归根结底，分镜设计就是让导演、摄影师和演员，以及动画制作时的原画师和动画师，能够清晰流畅的解读画面，看懂主创的拍摄意图，了解拍摄与制作时所需要注意的全部事项，最后事无巨细的完成导演的拍摄要求，已求最大程度的交代故事发展来龙去脉。画面按照一定的时间、空间顺序有序排列，按照情节节奏、观众的心理情感需求合理的安排、组织画面，调动观众情绪按照你需要的方向和高度去发展（当然还要配合人物表演和音乐对白等影视语言共同塑造气氛）。</a:t>
            </a:r>
          </a:p>
          <a:p>
            <a:pPr indent="266700" algn="just"/>
            <a:r>
              <a:rPr lang="zh-CN" altLang="en-US" sz="1400" kern="100" dirty="0">
                <a:solidFill>
                  <a:schemeClr val="bg1"/>
                </a:solidFill>
                <a:effectLst/>
                <a:latin typeface="+mn-ea"/>
                <a:cs typeface="Times New Roman" panose="02020603050405020304" pitchFamily="18" charset="0"/>
              </a:rPr>
              <a:t> </a:t>
            </a:r>
          </a:p>
          <a:p>
            <a:pPr indent="266700" algn="just"/>
            <a:r>
              <a:rPr lang="zh-CN" altLang="en-US" sz="1400" kern="100" dirty="0">
                <a:solidFill>
                  <a:schemeClr val="bg1"/>
                </a:solidFill>
                <a:effectLst/>
                <a:latin typeface="+mn-ea"/>
                <a:cs typeface="Times New Roman" panose="02020603050405020304" pitchFamily="18" charset="0"/>
              </a:rPr>
              <a:t>  可以说，分镜设计就是一部电影和动画拍摄的说明书，它面向的是全体拍摄人员，本身是以说明为目的进行创作，最终服务于观众和市场。各种理论知识、绘画技能的学习与掌握，目的是为了顺利流畅地展现分镜画面，为电影的片场调度，和动画的中后期制作及顺利生产、加工做好指挥工作，最终将一部作品完美的呈现在屏幕上。</a:t>
            </a: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1.3 </a:t>
            </a:r>
            <a:r>
              <a:rPr lang="zh-CN" altLang="zh-CN" sz="1800" kern="100" dirty="0">
                <a:solidFill>
                  <a:schemeClr val="bg1"/>
                </a:solidFill>
                <a:latin typeface="+mn-ea"/>
                <a:cs typeface="Times New Roman" panose="02020603050405020304" pitchFamily="18" charset="0"/>
              </a:rPr>
              <a:t>分镜的</a:t>
            </a:r>
            <a:r>
              <a:rPr lang="zh-CN" altLang="en-US" sz="1800" kern="100" dirty="0">
                <a:solidFill>
                  <a:schemeClr val="bg1"/>
                </a:solidFill>
                <a:latin typeface="+mn-ea"/>
                <a:cs typeface="Times New Roman" panose="02020603050405020304" pitchFamily="18" charset="0"/>
              </a:rPr>
              <a:t>历史与应用</a:t>
            </a:r>
          </a:p>
        </p:txBody>
      </p:sp>
    </p:spTree>
    <p:extLst>
      <p:ext uri="{BB962C8B-B14F-4D97-AF65-F5344CB8AC3E}">
        <p14:creationId xmlns:p14="http://schemas.microsoft.com/office/powerpoint/2010/main" val="2246138627"/>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1E3F945A-5BF9-414F-BBF7-2895D6F971BF}"/>
              </a:ext>
            </a:extLst>
          </p:cNvPr>
          <p:cNvSpPr txBox="1"/>
          <p:nvPr/>
        </p:nvSpPr>
        <p:spPr>
          <a:xfrm>
            <a:off x="2286000" y="1608909"/>
            <a:ext cx="4572000" cy="1323439"/>
          </a:xfrm>
          <a:prstGeom prst="rect">
            <a:avLst/>
          </a:prstGeom>
          <a:noFill/>
        </p:spPr>
        <p:txBody>
          <a:bodyPr wrap="square">
            <a:spAutoFit/>
          </a:bodyPr>
          <a:lstStyle/>
          <a:p>
            <a:pPr algn="ctr"/>
            <a:r>
              <a:rPr lang="zh-CN" altLang="en-US" sz="8000" dirty="0">
                <a:solidFill>
                  <a:schemeClr val="bg1"/>
                </a:solidFill>
                <a:latin typeface="Broadway" panose="04040905080B02020502" pitchFamily="82" charset="0"/>
              </a:rPr>
              <a:t>END</a:t>
            </a:r>
          </a:p>
        </p:txBody>
      </p:sp>
    </p:spTree>
    <p:extLst>
      <p:ext uri="{BB962C8B-B14F-4D97-AF65-F5344CB8AC3E}">
        <p14:creationId xmlns:p14="http://schemas.microsoft.com/office/powerpoint/2010/main" val="2445883693"/>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523447"/>
            <a:ext cx="7124700" cy="954107"/>
          </a:xfrm>
          <a:prstGeom prst="rect">
            <a:avLst/>
          </a:prstGeom>
          <a:noFill/>
        </p:spPr>
        <p:txBody>
          <a:bodyPr wrap="square">
            <a:spAutoFit/>
          </a:bodyPr>
          <a:lstStyle/>
          <a:p>
            <a:pPr indent="266700" algn="just"/>
            <a:r>
              <a:rPr lang="en-US" altLang="zh-CN" sz="1400" kern="100" dirty="0">
                <a:solidFill>
                  <a:schemeClr val="bg1"/>
                </a:solidFill>
                <a:effectLst/>
                <a:latin typeface="+mn-ea"/>
                <a:cs typeface="Times New Roman" panose="02020603050405020304" pitchFamily="18" charset="0"/>
              </a:rPr>
              <a:t>  </a:t>
            </a:r>
            <a:r>
              <a:rPr lang="zh-CN" altLang="zh-CN" sz="1400" kern="100" dirty="0">
                <a:solidFill>
                  <a:schemeClr val="bg1"/>
                </a:solidFill>
                <a:effectLst/>
                <a:latin typeface="+mn-ea"/>
                <a:cs typeface="Times New Roman" panose="02020603050405020304" pitchFamily="18" charset="0"/>
              </a:rPr>
              <a:t>分镜头，</a:t>
            </a:r>
            <a:r>
              <a:rPr lang="en-US" altLang="zh-CN" sz="1400" kern="100" dirty="0">
                <a:solidFill>
                  <a:schemeClr val="bg1"/>
                </a:solidFill>
                <a:effectLst/>
                <a:latin typeface="+mn-ea"/>
                <a:cs typeface="Times New Roman" panose="02020603050405020304" pitchFamily="18" charset="0"/>
              </a:rPr>
              <a:t>Story Board</a:t>
            </a:r>
            <a:r>
              <a:rPr lang="zh-CN" altLang="zh-CN" sz="1400" kern="100" dirty="0">
                <a:solidFill>
                  <a:schemeClr val="bg1"/>
                </a:solidFill>
                <a:effectLst/>
                <a:latin typeface="+mn-ea"/>
                <a:cs typeface="Times New Roman" panose="02020603050405020304" pitchFamily="18" charset="0"/>
              </a:rPr>
              <a:t>，即分镜头脚本，又称摄制工作台本，是人类影视工业文化诞生后所衍生出的名词，设计分镜头，是影视、动画等视听艺术的创作过程中的一项必须工作，我们的《分镜设计》课程，旨在学习和研究分镜设计的相关理论、知识与技法，将其运用到今后的影视与动画的课程中。</a:t>
            </a:r>
          </a:p>
        </p:txBody>
      </p:sp>
      <p:pic>
        <p:nvPicPr>
          <p:cNvPr id="4" name="图片 3">
            <a:extLst>
              <a:ext uri="{FF2B5EF4-FFF2-40B4-BE49-F238E27FC236}">
                <a16:creationId xmlns:a16="http://schemas.microsoft.com/office/drawing/2014/main" id="{70D9C536-FA56-476D-AA9B-3CD700210DF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76500" y="1738939"/>
            <a:ext cx="4094592" cy="2895004"/>
          </a:xfrm>
          <a:prstGeom prst="rect">
            <a:avLst/>
          </a:prstGeom>
        </p:spPr>
      </p:pic>
    </p:spTree>
    <p:extLst>
      <p:ext uri="{BB962C8B-B14F-4D97-AF65-F5344CB8AC3E}">
        <p14:creationId xmlns:p14="http://schemas.microsoft.com/office/powerpoint/2010/main" val="3073266885"/>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7124700" cy="1815882"/>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自影视和动画相关产业诞生以来，时代的发展，技术的进步，各类电影、动画、游戏等艺术作品层出不穷，它们集合了人类美术、设计、语言、文学和音乐等诸多艺术领域之大成，与现代计算机科技紧密结合，呈现出前所未有的完美的视听盛宴。这类以各类影像为载体，在画面、声音、色彩等维度有所表现，并有一定的情节和寓意的作品，人们统称之为视听艺术。视听艺术作品在实际拍摄或绘制之前，以图表的方式来说明影像的构成，将连续画面以一次运镜为单位作分解，并且标注运镜方式、时间长度、对白、特效等，就是我们的分镜头。</a:t>
            </a:r>
          </a:p>
          <a:p>
            <a:pPr indent="266700" algn="just"/>
            <a:endParaRPr lang="zh-CN" altLang="zh-CN" sz="1400" kern="100" dirty="0">
              <a:solidFill>
                <a:schemeClr val="bg1"/>
              </a:solidFill>
              <a:effectLst/>
              <a:latin typeface="+mn-ea"/>
              <a:cs typeface="Times New Roman" panose="02020603050405020304" pitchFamily="18" charset="0"/>
            </a:endParaRP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1.1 </a:t>
            </a:r>
            <a:r>
              <a:rPr lang="zh-CN" altLang="zh-CN" sz="1800" kern="100" dirty="0">
                <a:solidFill>
                  <a:schemeClr val="bg1"/>
                </a:solidFill>
                <a:latin typeface="+mn-ea"/>
                <a:cs typeface="Times New Roman" panose="02020603050405020304" pitchFamily="18" charset="0"/>
              </a:rPr>
              <a:t>分镜的概念及意义</a:t>
            </a:r>
            <a:endParaRPr lang="zh-CN" altLang="en-US" sz="1800" kern="100" dirty="0">
              <a:solidFill>
                <a:schemeClr val="bg1"/>
              </a:solidFill>
              <a:latin typeface="+mn-ea"/>
              <a:cs typeface="Times New Roman" panose="02020603050405020304" pitchFamily="18" charset="0"/>
            </a:endParaRPr>
          </a:p>
        </p:txBody>
      </p:sp>
    </p:spTree>
    <p:extLst>
      <p:ext uri="{BB962C8B-B14F-4D97-AF65-F5344CB8AC3E}">
        <p14:creationId xmlns:p14="http://schemas.microsoft.com/office/powerpoint/2010/main" val="1510864945"/>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7124700" cy="1169551"/>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分镜设计，是一部视听艺术作品在进入制作环节前的重要工作，是在剧本确定后，导演整体构思和艺术创作的具体呈现，是整个作品制作的重要依据和参考，它体现了导演的审美和艺术风格，表现了导演对情节和节奏的把握，展现了导演对画面和情感的控制，对故事的叙事，对时间的控制，对生产成本的控制等诸多方面的功力，是所有视听艺术作品创作、制作人员统一认识，制定工作流程，以及影片生产、加工的重要依据。</a:t>
            </a:r>
            <a:endParaRPr lang="zh-CN" altLang="zh-CN" sz="1400" kern="100" dirty="0">
              <a:solidFill>
                <a:schemeClr val="bg1"/>
              </a:solidFill>
              <a:effectLst/>
              <a:latin typeface="+mn-ea"/>
              <a:cs typeface="Times New Roman" panose="02020603050405020304" pitchFamily="18" charset="0"/>
            </a:endParaRP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1.1 </a:t>
            </a:r>
            <a:r>
              <a:rPr lang="zh-CN" altLang="zh-CN" sz="1800" kern="100" dirty="0">
                <a:solidFill>
                  <a:schemeClr val="bg1"/>
                </a:solidFill>
                <a:latin typeface="+mn-ea"/>
                <a:cs typeface="Times New Roman" panose="02020603050405020304" pitchFamily="18" charset="0"/>
              </a:rPr>
              <a:t>分镜的概念及意义</a:t>
            </a:r>
            <a:endParaRPr lang="zh-CN" altLang="en-US" sz="1800" kern="100" dirty="0">
              <a:solidFill>
                <a:schemeClr val="bg1"/>
              </a:solidFill>
              <a:latin typeface="+mn-ea"/>
              <a:cs typeface="Times New Roman" panose="02020603050405020304" pitchFamily="18" charset="0"/>
            </a:endParaRPr>
          </a:p>
        </p:txBody>
      </p:sp>
    </p:spTree>
    <p:extLst>
      <p:ext uri="{BB962C8B-B14F-4D97-AF65-F5344CB8AC3E}">
        <p14:creationId xmlns:p14="http://schemas.microsoft.com/office/powerpoint/2010/main" val="3502071148"/>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1.1 </a:t>
            </a:r>
            <a:r>
              <a:rPr lang="zh-CN" altLang="zh-CN" sz="1800" kern="100" dirty="0">
                <a:solidFill>
                  <a:schemeClr val="bg1"/>
                </a:solidFill>
                <a:latin typeface="+mn-ea"/>
                <a:cs typeface="Times New Roman" panose="02020603050405020304" pitchFamily="18" charset="0"/>
              </a:rPr>
              <a:t>分镜的概念及意义</a:t>
            </a:r>
            <a:endParaRPr lang="zh-CN" altLang="en-US" sz="1800" kern="100" dirty="0">
              <a:solidFill>
                <a:schemeClr val="bg1"/>
              </a:solidFill>
              <a:latin typeface="+mn-ea"/>
              <a:cs typeface="Times New Roman" panose="02020603050405020304" pitchFamily="18" charset="0"/>
            </a:endParaRPr>
          </a:p>
        </p:txBody>
      </p:sp>
      <p:pic>
        <p:nvPicPr>
          <p:cNvPr id="1025" name="图片 3">
            <a:extLst>
              <a:ext uri="{FF2B5EF4-FFF2-40B4-BE49-F238E27FC236}">
                <a16:creationId xmlns:a16="http://schemas.microsoft.com/office/drawing/2014/main" id="{6AD051FC-D5D9-46EB-BEA2-1C42756DC0AD}"/>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98857" y="1143000"/>
            <a:ext cx="2346286" cy="329565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3">
            <a:extLst>
              <a:ext uri="{FF2B5EF4-FFF2-40B4-BE49-F238E27FC236}">
                <a16:creationId xmlns:a16="http://schemas.microsoft.com/office/drawing/2014/main" id="{EAEB0E24-A866-4220-A918-06DFAC08C79A}"/>
              </a:ext>
            </a:extLst>
          </p:cNvPr>
          <p:cNvSpPr>
            <a:spLocks noChangeArrowheads="1"/>
          </p:cNvSpPr>
          <p:nvPr/>
        </p:nvSpPr>
        <p:spPr bwMode="auto">
          <a:xfrm rot="10800000" flipV="1">
            <a:off x="2369688" y="4496942"/>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锦衣卫</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分镜头</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3196965385"/>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4171950" cy="332398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分镜的设计与绘制，以影视视听语言为基础，以线面结合的绘画方式为主要表现手段，结合具体情节的文字说明和精准的时间安排以及特效、镜头衔接技巧等要求统一呈现在分镜稿纸上的设计草图。通过分镜，解说一个场景将如何构成，人物以多大的比例收入镜头成为构图、做出什么动作，摄影机要从哪个角度切入或带出、摄影机本身怎么移动、录映多少时间等。</a:t>
            </a:r>
            <a:endParaRPr lang="en-US" altLang="zh-CN" sz="1400" kern="100" dirty="0">
              <a:solidFill>
                <a:schemeClr val="bg1"/>
              </a:solidFill>
              <a:effectLst/>
              <a:latin typeface="+mn-ea"/>
              <a:cs typeface="Times New Roman" panose="02020603050405020304" pitchFamily="18" charset="0"/>
            </a:endParaRPr>
          </a:p>
          <a:p>
            <a:pPr indent="266700" algn="just"/>
            <a:endParaRPr lang="en-US" altLang="zh-CN" sz="1400" kern="100" dirty="0">
              <a:solidFill>
                <a:schemeClr val="bg1"/>
              </a:solidFill>
              <a:latin typeface="+mn-ea"/>
              <a:cs typeface="Times New Roman" panose="02020603050405020304" pitchFamily="18" charset="0"/>
            </a:endParaRPr>
          </a:p>
          <a:p>
            <a:pPr indent="266700" algn="just"/>
            <a:r>
              <a:rPr lang="en-US" altLang="zh-CN" sz="1400" kern="100" dirty="0">
                <a:solidFill>
                  <a:schemeClr val="bg1"/>
                </a:solidFill>
                <a:latin typeface="+mn-ea"/>
                <a:cs typeface="Times New Roman" panose="02020603050405020304" pitchFamily="18" charset="0"/>
              </a:rPr>
              <a:t>  </a:t>
            </a:r>
            <a:r>
              <a:rPr lang="zh-CN" altLang="zh-CN" sz="1400" kern="100" dirty="0">
                <a:solidFill>
                  <a:schemeClr val="bg1"/>
                </a:solidFill>
                <a:latin typeface="+mn-ea"/>
                <a:cs typeface="Times New Roman" panose="02020603050405020304" pitchFamily="18" charset="0"/>
              </a:rPr>
              <a:t>导演或者分镜绘制人员，根据剧本和文字脚本中提供的文字叙述或者画面描述，对文学剧本进行二次创作，用视听语言的逻辑思维方法把文字描述转化成连续的分镜画面，每个镜头要依次标清镜头号、填写具体内容和动作提示以及处理手法</a:t>
            </a:r>
            <a:r>
              <a:rPr lang="zh-CN" altLang="en-US" sz="1400" kern="100" dirty="0">
                <a:solidFill>
                  <a:schemeClr val="bg1"/>
                </a:solidFill>
                <a:latin typeface="+mn-ea"/>
                <a:cs typeface="Times New Roman" panose="02020603050405020304" pitchFamily="18" charset="0"/>
              </a:rPr>
              <a:t>。</a:t>
            </a:r>
          </a:p>
          <a:p>
            <a:pPr indent="266700" algn="just"/>
            <a:endParaRPr lang="zh-CN" altLang="zh-CN" sz="1400" kern="100" dirty="0">
              <a:solidFill>
                <a:schemeClr val="bg1"/>
              </a:solidFill>
              <a:effectLst/>
              <a:latin typeface="+mn-ea"/>
              <a:cs typeface="Times New Roman" panose="02020603050405020304" pitchFamily="18" charset="0"/>
            </a:endParaRP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1.2 </a:t>
            </a:r>
            <a:r>
              <a:rPr lang="zh-CN" altLang="zh-CN" sz="1800" kern="100" dirty="0">
                <a:solidFill>
                  <a:schemeClr val="bg1"/>
                </a:solidFill>
                <a:latin typeface="+mn-ea"/>
                <a:cs typeface="Times New Roman" panose="02020603050405020304" pitchFamily="18" charset="0"/>
              </a:rPr>
              <a:t>分镜的</a:t>
            </a:r>
            <a:r>
              <a:rPr lang="zh-CN" altLang="en-US" sz="1800" kern="100" dirty="0">
                <a:solidFill>
                  <a:schemeClr val="bg1"/>
                </a:solidFill>
                <a:latin typeface="+mn-ea"/>
                <a:cs typeface="Times New Roman" panose="02020603050405020304" pitchFamily="18" charset="0"/>
              </a:rPr>
              <a:t>作用</a:t>
            </a:r>
          </a:p>
        </p:txBody>
      </p:sp>
      <p:pic>
        <p:nvPicPr>
          <p:cNvPr id="4" name="图片 3">
            <a:extLst>
              <a:ext uri="{FF2B5EF4-FFF2-40B4-BE49-F238E27FC236}">
                <a16:creationId xmlns:a16="http://schemas.microsoft.com/office/drawing/2014/main" id="{E9795DC1-86FC-4772-9519-6F3D5EBDAAA4}"/>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5889309" y="1063197"/>
            <a:ext cx="2245041" cy="3096054"/>
          </a:xfrm>
          <a:prstGeom prst="rect">
            <a:avLst/>
          </a:prstGeom>
        </p:spPr>
      </p:pic>
      <p:sp>
        <p:nvSpPr>
          <p:cNvPr id="6" name="Rectangle 3">
            <a:extLst>
              <a:ext uri="{FF2B5EF4-FFF2-40B4-BE49-F238E27FC236}">
                <a16:creationId xmlns:a16="http://schemas.microsoft.com/office/drawing/2014/main" id="{33CE7996-7CA8-41D8-86D5-07273C626FF8}"/>
              </a:ext>
            </a:extLst>
          </p:cNvPr>
          <p:cNvSpPr>
            <a:spLocks noChangeArrowheads="1"/>
          </p:cNvSpPr>
          <p:nvPr/>
        </p:nvSpPr>
        <p:spPr bwMode="auto">
          <a:xfrm rot="10800000" flipV="1">
            <a:off x="4809517" y="4264073"/>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毒液危机</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分镜头</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3596859912"/>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7080250" cy="1815882"/>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如同建筑大厦的蓝图，分镜在设计与绘制过程中，需要事无巨细地将作品拍摄的所有细节都要以画面或者文字的形式交待进去，它是导演进行片场调度，摄影师进行拍摄，剪辑师进行后期制作的依据和蓝图，也是演员和所有创作人员领会导演意图，理解剧本内容，进行再创作的依据。</a:t>
            </a:r>
          </a:p>
          <a:p>
            <a:pPr indent="266700" algn="just"/>
            <a:r>
              <a:rPr lang="zh-CN" altLang="en-US" sz="1400" kern="100" dirty="0">
                <a:solidFill>
                  <a:schemeClr val="bg1"/>
                </a:solidFill>
                <a:effectLst/>
                <a:latin typeface="+mn-ea"/>
                <a:cs typeface="Times New Roman" panose="02020603050405020304" pitchFamily="18" charset="0"/>
              </a:rPr>
              <a:t> </a:t>
            </a:r>
          </a:p>
          <a:p>
            <a:pPr indent="266700" algn="just"/>
            <a:r>
              <a:rPr lang="zh-CN" altLang="en-US" sz="1400" kern="100" dirty="0">
                <a:solidFill>
                  <a:schemeClr val="bg1"/>
                </a:solidFill>
                <a:effectLst/>
                <a:latin typeface="+mn-ea"/>
                <a:cs typeface="Times New Roman" panose="02020603050405020304" pitchFamily="18" charset="0"/>
              </a:rPr>
              <a:t>  这其中，分镜又因为视听艺术作品的表现形式的区别，分为动画分镜和真人影视分镜两类。相对来说，动画分镜的重要性比在真人影视作品中的分镜的作用更加重要和具体。</a:t>
            </a: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1.2 </a:t>
            </a:r>
            <a:r>
              <a:rPr lang="zh-CN" altLang="zh-CN" sz="1800" kern="100" dirty="0">
                <a:solidFill>
                  <a:schemeClr val="bg1"/>
                </a:solidFill>
                <a:latin typeface="+mn-ea"/>
                <a:cs typeface="Times New Roman" panose="02020603050405020304" pitchFamily="18" charset="0"/>
              </a:rPr>
              <a:t>分镜的</a:t>
            </a:r>
            <a:r>
              <a:rPr lang="zh-CN" altLang="en-US" sz="1800" kern="100" dirty="0">
                <a:solidFill>
                  <a:schemeClr val="bg1"/>
                </a:solidFill>
                <a:latin typeface="+mn-ea"/>
                <a:cs typeface="Times New Roman" panose="02020603050405020304" pitchFamily="18" charset="0"/>
              </a:rPr>
              <a:t>作用</a:t>
            </a:r>
          </a:p>
        </p:txBody>
      </p:sp>
    </p:spTree>
    <p:extLst>
      <p:ext uri="{BB962C8B-B14F-4D97-AF65-F5344CB8AC3E}">
        <p14:creationId xmlns:p14="http://schemas.microsoft.com/office/powerpoint/2010/main" val="601626761"/>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3867150" cy="2462213"/>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动画影片创作的特点，动画生产工序流程的特殊性，过多的剪辑是对动画制作成本的巨大浪费，删减下去的每格镜头都是分镜人员和制作人员辛苦劳动的成果，都是原画师、中间画师、描线师和上色师等不同人工环节一连串通力合作的结晶，付出了大量精力和资金，所以每个镜头都严格按照分镜的要求进行制作与生产，没有特殊要求，通常不能随意更改，可以说，动画的分镜是控制全片艺术水准和把握质量的重要环节，作用巨大，从分镜就可以基本看到整部动画影片的概貌。</a:t>
            </a: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1.2 </a:t>
            </a:r>
            <a:r>
              <a:rPr lang="zh-CN" altLang="zh-CN" sz="1800" kern="100" dirty="0">
                <a:solidFill>
                  <a:schemeClr val="bg1"/>
                </a:solidFill>
                <a:latin typeface="+mn-ea"/>
                <a:cs typeface="Times New Roman" panose="02020603050405020304" pitchFamily="18" charset="0"/>
              </a:rPr>
              <a:t>分镜的</a:t>
            </a:r>
            <a:r>
              <a:rPr lang="zh-CN" altLang="en-US" sz="1800" kern="100" dirty="0">
                <a:solidFill>
                  <a:schemeClr val="bg1"/>
                </a:solidFill>
                <a:latin typeface="+mn-ea"/>
                <a:cs typeface="Times New Roman" panose="02020603050405020304" pitchFamily="18" charset="0"/>
              </a:rPr>
              <a:t>作用</a:t>
            </a:r>
          </a:p>
        </p:txBody>
      </p:sp>
      <p:pic>
        <p:nvPicPr>
          <p:cNvPr id="3" name="图片 2">
            <a:extLst>
              <a:ext uri="{FF2B5EF4-FFF2-40B4-BE49-F238E27FC236}">
                <a16:creationId xmlns:a16="http://schemas.microsoft.com/office/drawing/2014/main" id="{6A039703-719D-48E2-A000-C8A6615367F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16799" y="901082"/>
            <a:ext cx="1096179" cy="3073400"/>
          </a:xfrm>
          <a:prstGeom prst="rect">
            <a:avLst/>
          </a:prstGeom>
        </p:spPr>
      </p:pic>
      <p:pic>
        <p:nvPicPr>
          <p:cNvPr id="6" name="图片 5">
            <a:extLst>
              <a:ext uri="{FF2B5EF4-FFF2-40B4-BE49-F238E27FC236}">
                <a16:creationId xmlns:a16="http://schemas.microsoft.com/office/drawing/2014/main" id="{C2E6D2FC-2C5E-4B18-81B5-D67AA59BE70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111665" y="901082"/>
            <a:ext cx="2171869" cy="3073400"/>
          </a:xfrm>
          <a:prstGeom prst="rect">
            <a:avLst/>
          </a:prstGeom>
        </p:spPr>
      </p:pic>
      <p:sp>
        <p:nvSpPr>
          <p:cNvPr id="8" name="Rectangle 3">
            <a:extLst>
              <a:ext uri="{FF2B5EF4-FFF2-40B4-BE49-F238E27FC236}">
                <a16:creationId xmlns:a16="http://schemas.microsoft.com/office/drawing/2014/main" id="{1615A413-622E-4D88-A774-0571D68BF720}"/>
              </a:ext>
            </a:extLst>
          </p:cNvPr>
          <p:cNvSpPr>
            <a:spLocks noChangeArrowheads="1"/>
          </p:cNvSpPr>
          <p:nvPr/>
        </p:nvSpPr>
        <p:spPr bwMode="auto">
          <a:xfrm rot="10800000" flipV="1">
            <a:off x="4572000" y="4080303"/>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镇魂街</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分镜头和剧照</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1180074798"/>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6341.pptx"/>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6">
      <a:majorFont>
        <a:latin typeface="Arial"/>
        <a:ea typeface="微软雅黑 Light"/>
        <a:cs typeface=""/>
      </a:majorFont>
      <a:minorFont>
        <a:latin typeface="Arial"/>
        <a:ea typeface="微软雅黑 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2536</Words>
  <Application>Microsoft Office PowerPoint</Application>
  <PresentationFormat>全屏显示(16:9)</PresentationFormat>
  <Paragraphs>98</Paragraphs>
  <Slides>22</Slides>
  <Notes>22</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22</vt:i4>
      </vt:variant>
    </vt:vector>
  </HeadingPairs>
  <TitlesOfParts>
    <vt:vector size="27" baseType="lpstr">
      <vt:lpstr>微软雅黑 Light</vt:lpstr>
      <vt:lpstr>Broadway</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 ； Http://pptx.taobao.com</dc:title>
  <dc:creator/>
  <dc:description>小鹿ppt ； Http://pptx.taobao.com</dc:description>
  <cp:lastModifiedBy/>
  <cp:revision>1</cp:revision>
  <dcterms:created xsi:type="dcterms:W3CDTF">2017-05-09T00:41:33Z</dcterms:created>
  <dcterms:modified xsi:type="dcterms:W3CDTF">2021-02-16T08:51:00Z</dcterms:modified>
</cp:coreProperties>
</file>