
<file path=[Content_Types].xml><?xml version="1.0" encoding="utf-8"?>
<Types xmlns="http://schemas.openxmlformats.org/package/2006/content-types">
  <Default Extension="bin" ContentType="application/vnd.openxmlformats-officedocument.oleObject"/>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60"/>
  </p:notesMasterIdLst>
  <p:sldIdLst>
    <p:sldId id="398" r:id="rId2"/>
    <p:sldId id="359" r:id="rId3"/>
    <p:sldId id="400" r:id="rId4"/>
    <p:sldId id="487" r:id="rId5"/>
    <p:sldId id="488" r:id="rId6"/>
    <p:sldId id="489" r:id="rId7"/>
    <p:sldId id="490" r:id="rId8"/>
    <p:sldId id="491" r:id="rId9"/>
    <p:sldId id="492" r:id="rId10"/>
    <p:sldId id="493" r:id="rId11"/>
    <p:sldId id="494" r:id="rId12"/>
    <p:sldId id="495" r:id="rId13"/>
    <p:sldId id="496" r:id="rId14"/>
    <p:sldId id="497" r:id="rId15"/>
    <p:sldId id="498" r:id="rId16"/>
    <p:sldId id="448" r:id="rId17"/>
    <p:sldId id="499" r:id="rId18"/>
    <p:sldId id="500" r:id="rId19"/>
    <p:sldId id="501" r:id="rId20"/>
    <p:sldId id="502" r:id="rId21"/>
    <p:sldId id="503" r:id="rId22"/>
    <p:sldId id="504" r:id="rId23"/>
    <p:sldId id="505" r:id="rId24"/>
    <p:sldId id="506" r:id="rId25"/>
    <p:sldId id="507" r:id="rId26"/>
    <p:sldId id="508" r:id="rId27"/>
    <p:sldId id="509" r:id="rId28"/>
    <p:sldId id="510" r:id="rId29"/>
    <p:sldId id="511" r:id="rId30"/>
    <p:sldId id="512" r:id="rId31"/>
    <p:sldId id="513" r:id="rId32"/>
    <p:sldId id="514" r:id="rId33"/>
    <p:sldId id="515" r:id="rId34"/>
    <p:sldId id="516" r:id="rId35"/>
    <p:sldId id="517" r:id="rId36"/>
    <p:sldId id="518" r:id="rId37"/>
    <p:sldId id="519" r:id="rId38"/>
    <p:sldId id="520" r:id="rId39"/>
    <p:sldId id="521" r:id="rId40"/>
    <p:sldId id="522" r:id="rId41"/>
    <p:sldId id="523" r:id="rId42"/>
    <p:sldId id="524" r:id="rId43"/>
    <p:sldId id="525" r:id="rId44"/>
    <p:sldId id="526" r:id="rId45"/>
    <p:sldId id="527" r:id="rId46"/>
    <p:sldId id="528" r:id="rId47"/>
    <p:sldId id="529" r:id="rId48"/>
    <p:sldId id="530" r:id="rId49"/>
    <p:sldId id="532" r:id="rId50"/>
    <p:sldId id="533" r:id="rId51"/>
    <p:sldId id="534" r:id="rId52"/>
    <p:sldId id="535" r:id="rId53"/>
    <p:sldId id="536" r:id="rId54"/>
    <p:sldId id="537" r:id="rId55"/>
    <p:sldId id="538" r:id="rId56"/>
    <p:sldId id="539" r:id="rId57"/>
    <p:sldId id="540" r:id="rId58"/>
    <p:sldId id="418" r:id="rId59"/>
  </p:sldIdLst>
  <p:sldSz cx="9144000" cy="5143500" type="screen16x9"/>
  <p:notesSz cx="6858000" cy="9144000"/>
  <p:embeddedFontLst>
    <p:embeddedFont>
      <p:font typeface="Broadway" panose="04040905080B02020502" pitchFamily="82" charset="0"/>
      <p:regular r:id="rId61"/>
    </p:embeddedFont>
    <p:embeddedFont>
      <p:font typeface="Calibri" panose="020F0502020204030204" pitchFamily="34" charset="0"/>
      <p:regular r:id="rId62"/>
      <p:bold r:id="rId63"/>
      <p:italic r:id="rId64"/>
      <p:boldItalic r:id="rId65"/>
    </p:embeddedFont>
    <p:embeddedFont>
      <p:font typeface="微软雅黑 Light" panose="020B0502040204020203" pitchFamily="34" charset="-122"/>
      <p:regular r:id="rId66"/>
    </p:embeddedFont>
  </p:embeddedFontLst>
  <p:custDataLst>
    <p:tags r:id="rId6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1" d="100"/>
          <a:sy n="151" d="100"/>
        </p:scale>
        <p:origin x="456" y="13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font" Target="fonts/font3.fntdata"/><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font" Target="fonts/font6.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font" Target="fonts/font4.fntdata"/><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gs" Target="tags/tag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font" Target="fonts/font2.fntdata"/><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E62CDF39-B10C-43A7-B2C1-DB6A4DDCDF4C}" type="slidenum">
              <a:rPr lang="zh-CN" altLang="en-US">
                <a:latin typeface="Calibri" panose="020F0502020204030204" pitchFamily="34" charset="0"/>
                <a:ea typeface="宋体" panose="02010600030101010101" pitchFamily="2" charset="-122"/>
              </a:rPr>
              <a:t>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494673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014269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57818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1274370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0246986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37274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63563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449379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63550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7729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032423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80577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6385116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047655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32136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226163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95243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5653280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75750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598081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562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084215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1928846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2484608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65441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43220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5350234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2217112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796358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060789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08297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5726712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6510772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739797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702591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8971352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706321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377875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4229444"/>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0360499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091720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51205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243521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47936671"/>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7051336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8342259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2153442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101232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7581578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8177091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80281727"/>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821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28289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524884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151824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3759527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t>2021/2/22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3.wmf"/><Relationship Id="rId5" Type="http://schemas.openxmlformats.org/officeDocument/2006/relationships/oleObject" Target="../embeddings/oleObject6.bin"/><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15.wmf"/><Relationship Id="rId5" Type="http://schemas.openxmlformats.org/officeDocument/2006/relationships/oleObject" Target="../embeddings/oleObject8.bin"/><Relationship Id="rId4" Type="http://schemas.openxmlformats.org/officeDocument/2006/relationships/image" Target="../media/image14.wmf"/></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wmf"/><Relationship Id="rId5" Type="http://schemas.openxmlformats.org/officeDocument/2006/relationships/oleObject" Target="../embeddings/oleObject10.bin"/><Relationship Id="rId4" Type="http://schemas.openxmlformats.org/officeDocument/2006/relationships/image" Target="../media/image16.wmf"/></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8.wm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9.wmf"/></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0.wmf"/></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25.jpe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7.jpe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31.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37.jpeg"/></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50.jpeg"/><Relationship Id="rId4" Type="http://schemas.openxmlformats.org/officeDocument/2006/relationships/image" Target="../media/image49.jpeg"/></Relationships>
</file>

<file path=ppt/slides/_rels/slide54.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9.wmf"/><Relationship Id="rId5" Type="http://schemas.openxmlformats.org/officeDocument/2006/relationships/oleObject" Target="../embeddings/oleObject2.bin"/><Relationship Id="rId4" Type="http://schemas.openxmlformats.org/officeDocument/2006/relationships/image" Target="../media/image8.w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1.wmf"/><Relationship Id="rId5" Type="http://schemas.openxmlformats.org/officeDocument/2006/relationships/oleObject" Target="../embeddings/oleObject4.bin"/><Relationship Id="rId4" Type="http://schemas.openxmlformats.org/officeDocument/2006/relationships/image" Target="../media/image10.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3340EE-E8B8-4F5E-8526-18F922B9C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750"/>
            <a:ext cx="9144000" cy="5112000"/>
          </a:xfrm>
          <a:prstGeom prst="rect">
            <a:avLst/>
          </a:prstGeom>
        </p:spPr>
      </p:pic>
      <p:sp>
        <p:nvSpPr>
          <p:cNvPr id="3" name="矩形 2"/>
          <p:cNvSpPr/>
          <p:nvPr/>
        </p:nvSpPr>
        <p:spPr>
          <a:xfrm>
            <a:off x="0" y="4350327"/>
            <a:ext cx="9144000" cy="79718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80066" y="-636344"/>
            <a:ext cx="457200" cy="45720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13982" y="4013200"/>
            <a:ext cx="2087040" cy="1134310"/>
          </a:xfrm>
          <a:prstGeom prst="rect">
            <a:avLst/>
          </a:prstGeom>
          <a:effectLst>
            <a:reflection blurRad="6350" stA="52000" endA="300" endPos="35000" dir="5400000" sy="-100000" algn="bl" rotWithShape="0"/>
          </a:effectLst>
        </p:spPr>
      </p:pic>
      <p:grpSp>
        <p:nvGrpSpPr>
          <p:cNvPr id="30" name="组合 29"/>
          <p:cNvGrpSpPr>
            <a:grpSpLocks noChangeAspect="1"/>
          </p:cNvGrpSpPr>
          <p:nvPr/>
        </p:nvGrpSpPr>
        <p:grpSpPr bwMode="auto">
          <a:xfrm>
            <a:off x="2672362" y="1043682"/>
            <a:ext cx="953466" cy="806671"/>
            <a:chOff x="3054233" y="1707420"/>
            <a:chExt cx="661189" cy="561237"/>
          </a:xfrm>
        </p:grpSpPr>
        <p:grpSp>
          <p:nvGrpSpPr>
            <p:cNvPr id="31" name="组合 13"/>
            <p:cNvGrpSpPr/>
            <p:nvPr/>
          </p:nvGrpSpPr>
          <p:grpSpPr bwMode="auto">
            <a:xfrm>
              <a:off x="3083065" y="1707420"/>
              <a:ext cx="550258" cy="550258"/>
              <a:chOff x="3827533" y="704007"/>
              <a:chExt cx="550258" cy="550258"/>
            </a:xfrm>
          </p:grpSpPr>
          <p:sp>
            <p:nvSpPr>
              <p:cNvPr id="33" name="矩形 32"/>
              <p:cNvSpPr/>
              <p:nvPr/>
            </p:nvSpPr>
            <p:spPr>
              <a:xfrm>
                <a:off x="3827167" y="703963"/>
                <a:ext cx="551206"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34" name="直接连接符 33"/>
              <p:cNvCxnSpPr>
                <a:stCxn id="33" idx="1"/>
                <a:endCxn id="33" idx="3"/>
              </p:cNvCxnSpPr>
              <p:nvPr/>
            </p:nvCxnSpPr>
            <p:spPr>
              <a:xfrm>
                <a:off x="3827167" y="979176"/>
                <a:ext cx="5512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4102770"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2" name="文本框 41"/>
            <p:cNvSpPr txBox="1">
              <a:spLocks noChangeArrowheads="1"/>
            </p:cNvSpPr>
            <p:nvPr/>
          </p:nvSpPr>
          <p:spPr bwMode="auto">
            <a:xfrm>
              <a:off x="3054233"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分</a:t>
              </a:r>
            </a:p>
          </p:txBody>
        </p:sp>
      </p:grpSp>
      <p:grpSp>
        <p:nvGrpSpPr>
          <p:cNvPr id="36" name="组合 35"/>
          <p:cNvGrpSpPr>
            <a:grpSpLocks noChangeAspect="1"/>
          </p:cNvGrpSpPr>
          <p:nvPr/>
        </p:nvGrpSpPr>
        <p:grpSpPr bwMode="auto">
          <a:xfrm>
            <a:off x="3609020" y="1040488"/>
            <a:ext cx="951600" cy="813067"/>
            <a:chOff x="3854830" y="1707420"/>
            <a:chExt cx="661189" cy="565686"/>
          </a:xfrm>
        </p:grpSpPr>
        <p:grpSp>
          <p:nvGrpSpPr>
            <p:cNvPr id="37" name="组合 18"/>
            <p:cNvGrpSpPr/>
            <p:nvPr/>
          </p:nvGrpSpPr>
          <p:grpSpPr bwMode="auto">
            <a:xfrm>
              <a:off x="3908452" y="1707420"/>
              <a:ext cx="550258" cy="550258"/>
              <a:chOff x="3827533" y="704007"/>
              <a:chExt cx="550258" cy="550258"/>
            </a:xfrm>
          </p:grpSpPr>
          <p:sp>
            <p:nvSpPr>
              <p:cNvPr id="39" name="矩形 38"/>
              <p:cNvSpPr/>
              <p:nvPr/>
            </p:nvSpPr>
            <p:spPr>
              <a:xfrm>
                <a:off x="3827606" y="703963"/>
                <a:ext cx="549695"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0" name="直接连接符 39"/>
              <p:cNvCxnSpPr>
                <a:stCxn id="39" idx="1"/>
                <a:endCxn id="39" idx="3"/>
              </p:cNvCxnSpPr>
              <p:nvPr/>
            </p:nvCxnSpPr>
            <p:spPr>
              <a:xfrm>
                <a:off x="3827606" y="979176"/>
                <a:ext cx="549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a:endCxn id="39" idx="2"/>
              </p:cNvCxnSpPr>
              <p:nvPr/>
            </p:nvCxnSpPr>
            <p:spPr>
              <a:xfrm>
                <a:off x="4102453"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42"/>
            <p:cNvSpPr txBox="1">
              <a:spLocks noChangeArrowheads="1"/>
            </p:cNvSpPr>
            <p:nvPr/>
          </p:nvSpPr>
          <p:spPr bwMode="auto">
            <a:xfrm>
              <a:off x="3854830" y="1737772"/>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镜</a:t>
              </a:r>
            </a:p>
          </p:txBody>
        </p:sp>
      </p:grpSp>
      <p:grpSp>
        <p:nvGrpSpPr>
          <p:cNvPr id="42" name="组合 41"/>
          <p:cNvGrpSpPr>
            <a:grpSpLocks noChangeAspect="1"/>
          </p:cNvGrpSpPr>
          <p:nvPr/>
        </p:nvGrpSpPr>
        <p:grpSpPr bwMode="auto">
          <a:xfrm>
            <a:off x="4543812" y="1043682"/>
            <a:ext cx="951600" cy="806671"/>
            <a:chOff x="4673906" y="1707420"/>
            <a:chExt cx="661189" cy="561237"/>
          </a:xfrm>
        </p:grpSpPr>
        <p:grpSp>
          <p:nvGrpSpPr>
            <p:cNvPr id="43" name="组合 23"/>
            <p:cNvGrpSpPr/>
            <p:nvPr/>
          </p:nvGrpSpPr>
          <p:grpSpPr bwMode="auto">
            <a:xfrm>
              <a:off x="4733839" y="1707420"/>
              <a:ext cx="550258" cy="550258"/>
              <a:chOff x="3827533" y="704007"/>
              <a:chExt cx="550258" cy="550258"/>
            </a:xfrm>
          </p:grpSpPr>
          <p:sp>
            <p:nvSpPr>
              <p:cNvPr id="45" name="矩形 44"/>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6" name="直接连接符 45"/>
              <p:cNvCxnSpPr>
                <a:stCxn id="45" idx="1"/>
                <a:endCxn id="45"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5"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a:spLocks noChangeArrowheads="1"/>
            </p:cNvSpPr>
            <p:nvPr/>
          </p:nvSpPr>
          <p:spPr bwMode="auto">
            <a:xfrm>
              <a:off x="4673906"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设</a:t>
              </a:r>
            </a:p>
          </p:txBody>
        </p:sp>
      </p:grpSp>
      <p:grpSp>
        <p:nvGrpSpPr>
          <p:cNvPr id="48" name="组合 47"/>
          <p:cNvGrpSpPr>
            <a:grpSpLocks noChangeAspect="1"/>
          </p:cNvGrpSpPr>
          <p:nvPr/>
        </p:nvGrpSpPr>
        <p:grpSpPr bwMode="auto">
          <a:xfrm>
            <a:off x="5478604" y="1037290"/>
            <a:ext cx="951600" cy="819458"/>
            <a:chOff x="5512622" y="1707420"/>
            <a:chExt cx="661189" cy="570133"/>
          </a:xfrm>
        </p:grpSpPr>
        <p:grpSp>
          <p:nvGrpSpPr>
            <p:cNvPr id="49" name="组合 33"/>
            <p:cNvGrpSpPr/>
            <p:nvPr/>
          </p:nvGrpSpPr>
          <p:grpSpPr bwMode="auto">
            <a:xfrm>
              <a:off x="5559226" y="1707420"/>
              <a:ext cx="550258" cy="550258"/>
              <a:chOff x="3827533" y="704007"/>
              <a:chExt cx="550258" cy="550258"/>
            </a:xfrm>
          </p:grpSpPr>
          <p:sp>
            <p:nvSpPr>
              <p:cNvPr id="51" name="矩形 50"/>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52" name="直接连接符 51"/>
              <p:cNvCxnSpPr>
                <a:stCxn id="51" idx="1"/>
                <a:endCxn id="51"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4"/>
            <p:cNvSpPr txBox="1">
              <a:spLocks noChangeArrowheads="1"/>
            </p:cNvSpPr>
            <p:nvPr/>
          </p:nvSpPr>
          <p:spPr bwMode="auto">
            <a:xfrm>
              <a:off x="5512622" y="1742220"/>
              <a:ext cx="661189" cy="53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计</a:t>
              </a:r>
            </a:p>
          </p:txBody>
        </p:sp>
      </p:grpSp>
      <p:cxnSp>
        <p:nvCxnSpPr>
          <p:cNvPr id="60" name="直接连接符 59"/>
          <p:cNvCxnSpPr/>
          <p:nvPr/>
        </p:nvCxnSpPr>
        <p:spPr>
          <a:xfrm flipV="1">
            <a:off x="1382447" y="2036528"/>
            <a:ext cx="6332803" cy="1"/>
          </a:xfrm>
          <a:prstGeom prst="line">
            <a:avLst/>
          </a:prstGeom>
          <a:ln w="19050">
            <a:solidFill>
              <a:schemeClr val="bg1"/>
            </a:solidFill>
          </a:ln>
          <a:effectLst>
            <a:outerShdw blurRad="101600" dist="63500" dir="2700000" algn="tl" rotWithShape="0">
              <a:prstClr val="black">
                <a:alpha val="55000"/>
              </a:prstClr>
            </a:outerShdw>
          </a:effectLst>
        </p:spPr>
        <p:style>
          <a:lnRef idx="1">
            <a:schemeClr val="accent1"/>
          </a:lnRef>
          <a:fillRef idx="0">
            <a:schemeClr val="accent1"/>
          </a:fillRef>
          <a:effectRef idx="0">
            <a:schemeClr val="accent1"/>
          </a:effectRef>
          <a:fontRef idx="minor">
            <a:schemeClr val="tx1"/>
          </a:fontRef>
        </p:style>
      </p:cxnSp>
      <p:sp>
        <p:nvSpPr>
          <p:cNvPr id="61" name="文本框 60"/>
          <p:cNvSpPr txBox="1">
            <a:spLocks noChangeArrowheads="1"/>
          </p:cNvSpPr>
          <p:nvPr/>
        </p:nvSpPr>
        <p:spPr bwMode="auto">
          <a:xfrm>
            <a:off x="1451906" y="2171568"/>
            <a:ext cx="6051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1400" dirty="0">
                <a:solidFill>
                  <a:schemeClr val="bg1"/>
                </a:solidFill>
                <a:latin typeface="+mn-ea"/>
                <a:ea typeface="+mn-ea"/>
              </a:rPr>
              <a:t>“十四五”普通高等教育本科部委级规划教材 杨奥 庞建 黄卫国 编著</a:t>
            </a:r>
          </a:p>
        </p:txBody>
      </p:sp>
      <p:pic>
        <p:nvPicPr>
          <p:cNvPr id="5" name="图片 4">
            <a:extLst>
              <a:ext uri="{FF2B5EF4-FFF2-40B4-BE49-F238E27FC236}">
                <a16:creationId xmlns:a16="http://schemas.microsoft.com/office/drawing/2014/main" id="{15615CA5-3EA8-42B2-95BB-48637CF9A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0094" y="1439185"/>
            <a:ext cx="935687" cy="920348"/>
          </a:xfrm>
          <a:prstGeom prst="rect">
            <a:avLst/>
          </a:prstGeom>
        </p:spPr>
      </p:pic>
      <p:pic>
        <p:nvPicPr>
          <p:cNvPr id="8" name="图片 7">
            <a:extLst>
              <a:ext uri="{FF2B5EF4-FFF2-40B4-BE49-F238E27FC236}">
                <a16:creationId xmlns:a16="http://schemas.microsoft.com/office/drawing/2014/main" id="{E55B5F40-0912-4437-BEAE-345B40AEB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97" y="2636125"/>
            <a:ext cx="8590805" cy="36576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5432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4.1.2.3 </a:t>
            </a:r>
            <a:r>
              <a:rPr lang="zh-CN" altLang="en-US" sz="1400" kern="100" dirty="0">
                <a:solidFill>
                  <a:schemeClr val="bg1"/>
                </a:solidFill>
                <a:latin typeface="+mn-ea"/>
                <a:cs typeface="Times New Roman" panose="02020603050405020304" pitchFamily="18" charset="0"/>
              </a:rPr>
              <a:t>关系镜头</a:t>
            </a:r>
          </a:p>
        </p:txBody>
      </p:sp>
      <p:sp>
        <p:nvSpPr>
          <p:cNvPr id="8" name="文本框 7">
            <a:extLst>
              <a:ext uri="{FF2B5EF4-FFF2-40B4-BE49-F238E27FC236}">
                <a16:creationId xmlns:a16="http://schemas.microsoft.com/office/drawing/2014/main" id="{59D88032-FFDC-42D3-AD69-E75A4ED64BC7}"/>
              </a:ext>
            </a:extLst>
          </p:cNvPr>
          <p:cNvSpPr txBox="1"/>
          <p:nvPr/>
        </p:nvSpPr>
        <p:spPr>
          <a:xfrm>
            <a:off x="1009650" y="1231333"/>
            <a:ext cx="7092950" cy="30777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其次是按照摄影机叙事功能分类。</a:t>
            </a:r>
          </a:p>
        </p:txBody>
      </p:sp>
      <p:sp>
        <p:nvSpPr>
          <p:cNvPr id="10" name="文本框 9">
            <a:extLst>
              <a:ext uri="{FF2B5EF4-FFF2-40B4-BE49-F238E27FC236}">
                <a16:creationId xmlns:a16="http://schemas.microsoft.com/office/drawing/2014/main" id="{796B967D-DEF0-47BC-A9B6-BB0EC140A35A}"/>
              </a:ext>
            </a:extLst>
          </p:cNvPr>
          <p:cNvSpPr txBox="1"/>
          <p:nvPr/>
        </p:nvSpPr>
        <p:spPr>
          <a:xfrm>
            <a:off x="1025525" y="1873724"/>
            <a:ext cx="70929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关系镜头是在场景拍摄中承担交代空间关系、人物关系以及人物与空间关系作用的镜头。关系镜头在影片的叙述过程中起着概括、介绍环境、事件的作用，用来表现环境气氛、事件规模、人群大面积位移或行动的过程、结果等等。</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下页图为吕克贝松导演、让</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雷诺、娜塔莉</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波特曼、加里</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奥德曼主演的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这个杀手不太冷</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片段，加里</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奥德曼饰演的反派，正在集结人手欲将娜塔莉</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波特曼扮演的小女孩一家人斩尽杀绝，电影通过先前铺垫的时钟镜头，及一个近一分钟的走廊长镜头，表现杀手逐渐集结，剑拔弩张的紧张氛围，正如反派台词所说“暴风雨前的宁静”。</a:t>
            </a:r>
          </a:p>
        </p:txBody>
      </p:sp>
    </p:spTree>
    <p:extLst>
      <p:ext uri="{BB962C8B-B14F-4D97-AF65-F5344CB8AC3E}">
        <p14:creationId xmlns:p14="http://schemas.microsoft.com/office/powerpoint/2010/main" val="124965681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4.1.2.3 </a:t>
            </a:r>
            <a:r>
              <a:rPr lang="zh-CN" altLang="en-US" sz="1400" kern="100" dirty="0">
                <a:solidFill>
                  <a:schemeClr val="bg1"/>
                </a:solidFill>
                <a:latin typeface="+mn-ea"/>
                <a:cs typeface="Times New Roman" panose="02020603050405020304" pitchFamily="18" charset="0"/>
              </a:rPr>
              <a:t>关系镜头</a:t>
            </a:r>
          </a:p>
        </p:txBody>
      </p:sp>
      <p:sp>
        <p:nvSpPr>
          <p:cNvPr id="9" name="Rectangle 3">
            <a:extLst>
              <a:ext uri="{FF2B5EF4-FFF2-40B4-BE49-F238E27FC236}">
                <a16:creationId xmlns:a16="http://schemas.microsoft.com/office/drawing/2014/main" id="{A922B4A1-DC26-400D-A8F8-8E537167DA7F}"/>
              </a:ext>
            </a:extLst>
          </p:cNvPr>
          <p:cNvSpPr>
            <a:spLocks noChangeArrowheads="1"/>
          </p:cNvSpPr>
          <p:nvPr/>
        </p:nvSpPr>
        <p:spPr bwMode="auto">
          <a:xfrm rot="10800000" flipV="1">
            <a:off x="2908300" y="4706838"/>
            <a:ext cx="36449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这个杀手不太冷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吕克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贝松）</a:t>
            </a:r>
            <a:endParaRPr kumimoji="0" lang="zh-CN" altLang="en-US" sz="1800" b="0" i="0" u="none" strike="noStrike" cap="none" normalizeH="0" baseline="0" dirty="0">
              <a:ln>
                <a:noFill/>
              </a:ln>
              <a:solidFill>
                <a:schemeClr val="bg1"/>
              </a:solidFill>
              <a:effectLst/>
              <a:latin typeface="+mn-ea"/>
            </a:endParaRPr>
          </a:p>
        </p:txBody>
      </p:sp>
      <p:graphicFrame>
        <p:nvGraphicFramePr>
          <p:cNvPr id="4" name="对象 3">
            <a:extLst>
              <a:ext uri="{FF2B5EF4-FFF2-40B4-BE49-F238E27FC236}">
                <a16:creationId xmlns:a16="http://schemas.microsoft.com/office/drawing/2014/main" id="{E79D2C09-6D6D-4511-B7B7-8629D24B1DE0}"/>
              </a:ext>
            </a:extLst>
          </p:cNvPr>
          <p:cNvGraphicFramePr>
            <a:graphicFrameLocks noChangeAspect="1"/>
          </p:cNvGraphicFramePr>
          <p:nvPr>
            <p:extLst>
              <p:ext uri="{D42A27DB-BD31-4B8C-83A1-F6EECF244321}">
                <p14:modId xmlns:p14="http://schemas.microsoft.com/office/powerpoint/2010/main" val="3589332254"/>
              </p:ext>
            </p:extLst>
          </p:nvPr>
        </p:nvGraphicFramePr>
        <p:xfrm>
          <a:off x="3073399" y="556053"/>
          <a:ext cx="1443037" cy="4064000"/>
        </p:xfrm>
        <a:graphic>
          <a:graphicData uri="http://schemas.openxmlformats.org/presentationml/2006/ole">
            <mc:AlternateContent xmlns:mc="http://schemas.openxmlformats.org/markup-compatibility/2006">
              <mc:Choice xmlns:v="urn:schemas-microsoft-com:vml" Requires="v">
                <p:oleObj r:id="rId3" imgW="7619040" imgH="21434760" progId="">
                  <p:embed/>
                </p:oleObj>
              </mc:Choice>
              <mc:Fallback>
                <p:oleObj r:id="rId3" imgW="7619040" imgH="21434760" progId="">
                  <p:embed/>
                  <p:pic>
                    <p:nvPicPr>
                      <p:cNvPr id="0" name=""/>
                      <p:cNvPicPr/>
                      <p:nvPr/>
                    </p:nvPicPr>
                    <p:blipFill>
                      <a:blip r:embed="rId4"/>
                      <a:stretch>
                        <a:fillRect/>
                      </a:stretch>
                    </p:blipFill>
                    <p:spPr>
                      <a:xfrm>
                        <a:off x="3073399" y="556053"/>
                        <a:ext cx="1443037" cy="4064000"/>
                      </a:xfrm>
                      <a:prstGeom prst="rect">
                        <a:avLst/>
                      </a:prstGeom>
                    </p:spPr>
                  </p:pic>
                </p:oleObj>
              </mc:Fallback>
            </mc:AlternateContent>
          </a:graphicData>
        </a:graphic>
      </p:graphicFrame>
      <p:graphicFrame>
        <p:nvGraphicFramePr>
          <p:cNvPr id="8" name="对象 7">
            <a:extLst>
              <a:ext uri="{FF2B5EF4-FFF2-40B4-BE49-F238E27FC236}">
                <a16:creationId xmlns:a16="http://schemas.microsoft.com/office/drawing/2014/main" id="{68E9F739-5A94-477F-B7F5-1F64C425BC66}"/>
              </a:ext>
            </a:extLst>
          </p:cNvPr>
          <p:cNvGraphicFramePr>
            <a:graphicFrameLocks noChangeAspect="1"/>
          </p:cNvGraphicFramePr>
          <p:nvPr>
            <p:extLst>
              <p:ext uri="{D42A27DB-BD31-4B8C-83A1-F6EECF244321}">
                <p14:modId xmlns:p14="http://schemas.microsoft.com/office/powerpoint/2010/main" val="1725009596"/>
              </p:ext>
            </p:extLst>
          </p:nvPr>
        </p:nvGraphicFramePr>
        <p:xfrm>
          <a:off x="4918870" y="556053"/>
          <a:ext cx="1443037" cy="4064000"/>
        </p:xfrm>
        <a:graphic>
          <a:graphicData uri="http://schemas.openxmlformats.org/presentationml/2006/ole">
            <mc:AlternateContent xmlns:mc="http://schemas.openxmlformats.org/markup-compatibility/2006">
              <mc:Choice xmlns:v="urn:schemas-microsoft-com:vml" Requires="v">
                <p:oleObj r:id="rId5" imgW="7619040" imgH="21434760" progId="">
                  <p:embed/>
                </p:oleObj>
              </mc:Choice>
              <mc:Fallback>
                <p:oleObj r:id="rId5" imgW="7619040" imgH="21434760" progId="">
                  <p:embed/>
                  <p:pic>
                    <p:nvPicPr>
                      <p:cNvPr id="0" name=""/>
                      <p:cNvPicPr/>
                      <p:nvPr/>
                    </p:nvPicPr>
                    <p:blipFill>
                      <a:blip r:embed="rId6"/>
                      <a:stretch>
                        <a:fillRect/>
                      </a:stretch>
                    </p:blipFill>
                    <p:spPr>
                      <a:xfrm>
                        <a:off x="4918870" y="556053"/>
                        <a:ext cx="1443037" cy="4064000"/>
                      </a:xfrm>
                      <a:prstGeom prst="rect">
                        <a:avLst/>
                      </a:prstGeom>
                    </p:spPr>
                  </p:pic>
                </p:oleObj>
              </mc:Fallback>
            </mc:AlternateContent>
          </a:graphicData>
        </a:graphic>
      </p:graphicFrame>
    </p:spTree>
    <p:extLst>
      <p:ext uri="{BB962C8B-B14F-4D97-AF65-F5344CB8AC3E}">
        <p14:creationId xmlns:p14="http://schemas.microsoft.com/office/powerpoint/2010/main" val="36714978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929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动作镜头主要用于表现人物具体动作的叙事镜头，也称为局部镜头、叙事镜头，使得视觉有零碎感和人物有神秘感，一般以中景、近景系列镜头为主。动作镜头往往从细部入手，具体、详细地描写人物的重要动作、言行、心理和行为，描写非同寻常的景物和事物特征，并以此进一步刻画人物关系。与其他类型的镜头相比，动作镜头的层递性、多变性更加突出，并且富有兴趣点。</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单个动作镜头在拍摄时要求灵活变化，在镜头角度、镜头长短、镜头动静以及色调冷暖和用光明暗等方面进行多样化调配，避免若干个相似的镜头连续组接，造成叙事和视觉效果方面的呆板、僵化。在叙事展开过程中，局部镜头在内容上要有吸引力和侧重点。</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下页图为</a:t>
            </a:r>
            <a:r>
              <a:rPr lang="en-US" altLang="zh-CN" sz="1400" kern="100" dirty="0">
                <a:solidFill>
                  <a:schemeClr val="bg1"/>
                </a:solidFill>
                <a:effectLst/>
                <a:latin typeface="+mn-ea"/>
                <a:cs typeface="Times New Roman" panose="02020603050405020304" pitchFamily="18" charset="0"/>
              </a:rPr>
              <a:t>2008</a:t>
            </a:r>
            <a:r>
              <a:rPr lang="zh-CN" altLang="en-US" sz="1400" kern="100" dirty="0">
                <a:solidFill>
                  <a:schemeClr val="bg1"/>
                </a:solidFill>
                <a:effectLst/>
                <a:latin typeface="+mn-ea"/>
                <a:cs typeface="Times New Roman" panose="02020603050405020304" pitchFamily="18" charset="0"/>
              </a:rPr>
              <a:t>年奥斯卡最佳影片提名、最佳导演提名、最佳摄影提名、最佳剪辑提名和最佳剧本提名的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无耻混蛋</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中的一幕，法国农场主面对纳粹党卫军的调查，试图通过一系列的点烟动作掩盖内心的焦灼，让自己平静。镜头通过他使用旧式烟枪的动作特写，让观众能够深入细致地观察他的内心心理活动。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4.1.2.4 </a:t>
            </a:r>
            <a:r>
              <a:rPr lang="zh-CN" altLang="en-US" sz="1400" kern="100" dirty="0">
                <a:solidFill>
                  <a:schemeClr val="bg1"/>
                </a:solidFill>
                <a:latin typeface="+mn-ea"/>
                <a:cs typeface="Times New Roman" panose="02020603050405020304" pitchFamily="18" charset="0"/>
              </a:rPr>
              <a:t>动作镜头</a:t>
            </a:r>
          </a:p>
        </p:txBody>
      </p:sp>
    </p:spTree>
    <p:extLst>
      <p:ext uri="{BB962C8B-B14F-4D97-AF65-F5344CB8AC3E}">
        <p14:creationId xmlns:p14="http://schemas.microsoft.com/office/powerpoint/2010/main" val="13711553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4.1.2.4 </a:t>
            </a:r>
            <a:r>
              <a:rPr lang="zh-CN" altLang="en-US" sz="1400" kern="100" dirty="0">
                <a:solidFill>
                  <a:schemeClr val="bg1"/>
                </a:solidFill>
                <a:latin typeface="+mn-ea"/>
                <a:cs typeface="Times New Roman" panose="02020603050405020304" pitchFamily="18" charset="0"/>
              </a:rPr>
              <a:t>动作镜头</a:t>
            </a:r>
          </a:p>
        </p:txBody>
      </p:sp>
      <p:sp>
        <p:nvSpPr>
          <p:cNvPr id="9" name="Rectangle 3">
            <a:extLst>
              <a:ext uri="{FF2B5EF4-FFF2-40B4-BE49-F238E27FC236}">
                <a16:creationId xmlns:a16="http://schemas.microsoft.com/office/drawing/2014/main" id="{A922B4A1-DC26-400D-A8F8-8E537167DA7F}"/>
              </a:ext>
            </a:extLst>
          </p:cNvPr>
          <p:cNvSpPr>
            <a:spLocks noChangeArrowheads="1"/>
          </p:cNvSpPr>
          <p:nvPr/>
        </p:nvSpPr>
        <p:spPr bwMode="auto">
          <a:xfrm rot="10800000" flipV="1">
            <a:off x="2908300" y="4706838"/>
            <a:ext cx="36449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无耻混蛋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2008</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a:t>
            </a:r>
            <a:endParaRPr kumimoji="0" lang="zh-CN" altLang="en-US" sz="1800" b="0" i="0" u="none" strike="noStrike" cap="none" normalizeH="0" baseline="0" dirty="0">
              <a:ln>
                <a:noFill/>
              </a:ln>
              <a:solidFill>
                <a:schemeClr val="bg1"/>
              </a:solidFill>
              <a:effectLst/>
              <a:latin typeface="+mn-ea"/>
            </a:endParaRPr>
          </a:p>
        </p:txBody>
      </p:sp>
      <p:graphicFrame>
        <p:nvGraphicFramePr>
          <p:cNvPr id="2" name="对象 1">
            <a:extLst>
              <a:ext uri="{FF2B5EF4-FFF2-40B4-BE49-F238E27FC236}">
                <a16:creationId xmlns:a16="http://schemas.microsoft.com/office/drawing/2014/main" id="{84D6B121-64C6-4F22-ADBD-C7D0914A94B0}"/>
              </a:ext>
            </a:extLst>
          </p:cNvPr>
          <p:cNvGraphicFramePr>
            <a:graphicFrameLocks noChangeAspect="1"/>
          </p:cNvGraphicFramePr>
          <p:nvPr>
            <p:extLst>
              <p:ext uri="{D42A27DB-BD31-4B8C-83A1-F6EECF244321}">
                <p14:modId xmlns:p14="http://schemas.microsoft.com/office/powerpoint/2010/main" val="3517814290"/>
              </p:ext>
            </p:extLst>
          </p:nvPr>
        </p:nvGraphicFramePr>
        <p:xfrm>
          <a:off x="3128963" y="556053"/>
          <a:ext cx="1443037" cy="4064000"/>
        </p:xfrm>
        <a:graphic>
          <a:graphicData uri="http://schemas.openxmlformats.org/presentationml/2006/ole">
            <mc:AlternateContent xmlns:mc="http://schemas.openxmlformats.org/markup-compatibility/2006">
              <mc:Choice xmlns:v="urn:schemas-microsoft-com:vml" Requires="v">
                <p:oleObj r:id="rId3" imgW="7619040" imgH="21422160" progId="">
                  <p:embed/>
                </p:oleObj>
              </mc:Choice>
              <mc:Fallback>
                <p:oleObj r:id="rId3" imgW="7619040" imgH="21422160" progId="">
                  <p:embed/>
                  <p:pic>
                    <p:nvPicPr>
                      <p:cNvPr id="0" name=""/>
                      <p:cNvPicPr/>
                      <p:nvPr/>
                    </p:nvPicPr>
                    <p:blipFill>
                      <a:blip r:embed="rId4"/>
                      <a:stretch>
                        <a:fillRect/>
                      </a:stretch>
                    </p:blipFill>
                    <p:spPr>
                      <a:xfrm>
                        <a:off x="3128963" y="556053"/>
                        <a:ext cx="1443037" cy="4064000"/>
                      </a:xfrm>
                      <a:prstGeom prst="rect">
                        <a:avLst/>
                      </a:prstGeom>
                    </p:spPr>
                  </p:pic>
                </p:oleObj>
              </mc:Fallback>
            </mc:AlternateContent>
          </a:graphicData>
        </a:graphic>
      </p:graphicFrame>
      <p:graphicFrame>
        <p:nvGraphicFramePr>
          <p:cNvPr id="3" name="对象 2">
            <a:extLst>
              <a:ext uri="{FF2B5EF4-FFF2-40B4-BE49-F238E27FC236}">
                <a16:creationId xmlns:a16="http://schemas.microsoft.com/office/drawing/2014/main" id="{8C2F896D-A607-4A0E-9081-56C0401DCD89}"/>
              </a:ext>
            </a:extLst>
          </p:cNvPr>
          <p:cNvGraphicFramePr>
            <a:graphicFrameLocks noChangeAspect="1"/>
          </p:cNvGraphicFramePr>
          <p:nvPr>
            <p:extLst>
              <p:ext uri="{D42A27DB-BD31-4B8C-83A1-F6EECF244321}">
                <p14:modId xmlns:p14="http://schemas.microsoft.com/office/powerpoint/2010/main" val="4088616333"/>
              </p:ext>
            </p:extLst>
          </p:nvPr>
        </p:nvGraphicFramePr>
        <p:xfrm>
          <a:off x="4859337" y="556053"/>
          <a:ext cx="1444625" cy="4064000"/>
        </p:xfrm>
        <a:graphic>
          <a:graphicData uri="http://schemas.openxmlformats.org/presentationml/2006/ole">
            <mc:AlternateContent xmlns:mc="http://schemas.openxmlformats.org/markup-compatibility/2006">
              <mc:Choice xmlns:v="urn:schemas-microsoft-com:vml" Requires="v">
                <p:oleObj r:id="rId5" imgW="7619040" imgH="21409200" progId="">
                  <p:embed/>
                </p:oleObj>
              </mc:Choice>
              <mc:Fallback>
                <p:oleObj r:id="rId5" imgW="7619040" imgH="21409200" progId="">
                  <p:embed/>
                  <p:pic>
                    <p:nvPicPr>
                      <p:cNvPr id="0" name=""/>
                      <p:cNvPicPr/>
                      <p:nvPr/>
                    </p:nvPicPr>
                    <p:blipFill>
                      <a:blip r:embed="rId6"/>
                      <a:stretch>
                        <a:fillRect/>
                      </a:stretch>
                    </p:blipFill>
                    <p:spPr>
                      <a:xfrm>
                        <a:off x="4859337" y="556053"/>
                        <a:ext cx="1444625" cy="4064000"/>
                      </a:xfrm>
                      <a:prstGeom prst="rect">
                        <a:avLst/>
                      </a:prstGeom>
                    </p:spPr>
                  </p:pic>
                </p:oleObj>
              </mc:Fallback>
            </mc:AlternateContent>
          </a:graphicData>
        </a:graphic>
      </p:graphicFrame>
    </p:spTree>
    <p:extLst>
      <p:ext uri="{BB962C8B-B14F-4D97-AF65-F5344CB8AC3E}">
        <p14:creationId xmlns:p14="http://schemas.microsoft.com/office/powerpoint/2010/main" val="89252445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929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渲染镜头特指那些具有抒情写意和强调渲染作用的景物镜头或环境镜头，又称空镜头、景物镜头。渲染镜头常用以介绍环境背景、交代时间空间、抒发人物情绪、推进故事情节、表达作者态度，具有说明、暗示、象征、隐喻等功能，在影片中能够产生借物喻情、见景生情、情景交融、渲染意境、烘托气氛、引起联想等艺术效果，在银幕的时空转换和调节影片节奏方面也有独特作用。空镜头有写景与写物之分，前者通称风景镜头，往往用全景或远景表现；后者又称“细节描写”，一般采用近景或特写。渲染镜头与常规镜头可以互补而不能代替，渲染镜头的运用，不只是单纯描写景物，而成为影片创作者将抒情手法与叙事手法相结合，阐明思想内容、叙述故事情节，加强影片艺术表现力的重要手段。</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下页图为</a:t>
            </a:r>
            <a:r>
              <a:rPr lang="en-US" altLang="zh-CN" sz="1400" kern="100" dirty="0">
                <a:solidFill>
                  <a:schemeClr val="bg1"/>
                </a:solidFill>
                <a:effectLst/>
                <a:latin typeface="+mn-ea"/>
                <a:cs typeface="Times New Roman" panose="02020603050405020304" pitchFamily="18" charset="0"/>
              </a:rPr>
              <a:t>2010</a:t>
            </a:r>
            <a:r>
              <a:rPr lang="zh-CN" altLang="en-US" sz="1400" kern="100" dirty="0">
                <a:solidFill>
                  <a:schemeClr val="bg1"/>
                </a:solidFill>
                <a:effectLst/>
                <a:latin typeface="+mn-ea"/>
                <a:cs typeface="Times New Roman" panose="02020603050405020304" pitchFamily="18" charset="0"/>
              </a:rPr>
              <a:t>年法国动画大师希尔万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肖默拍摄的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魔术师</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的片尾镜头，落魄的魔术师将一个农家女孩带到了城市，帮助她打开了自己的人生，魔术师自己却默默地离开。影片用一系列两人曾今走过的街市景象的空镜头，借景抒情，尽管没有人物，但观众能通过熟悉的景象重新回忆主角的点点滴滴，最后在两人曾共同入住的旅馆的镜头下，全片落幕，让人感慨万千。</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4.1.2.5 </a:t>
            </a:r>
            <a:r>
              <a:rPr lang="zh-CN" altLang="en-US" sz="1400" kern="100" dirty="0">
                <a:solidFill>
                  <a:schemeClr val="bg1"/>
                </a:solidFill>
                <a:latin typeface="+mn-ea"/>
                <a:cs typeface="Times New Roman" panose="02020603050405020304" pitchFamily="18" charset="0"/>
              </a:rPr>
              <a:t>渲染镜头</a:t>
            </a:r>
          </a:p>
        </p:txBody>
      </p:sp>
    </p:spTree>
    <p:extLst>
      <p:ext uri="{BB962C8B-B14F-4D97-AF65-F5344CB8AC3E}">
        <p14:creationId xmlns:p14="http://schemas.microsoft.com/office/powerpoint/2010/main" val="277004028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4.1.2.5 </a:t>
            </a:r>
            <a:r>
              <a:rPr lang="zh-CN" altLang="en-US" sz="1400" kern="100" dirty="0">
                <a:solidFill>
                  <a:schemeClr val="bg1"/>
                </a:solidFill>
                <a:latin typeface="+mn-ea"/>
                <a:cs typeface="Times New Roman" panose="02020603050405020304" pitchFamily="18" charset="0"/>
              </a:rPr>
              <a:t>渲染镜头</a:t>
            </a:r>
          </a:p>
        </p:txBody>
      </p:sp>
      <p:sp>
        <p:nvSpPr>
          <p:cNvPr id="9" name="Rectangle 3">
            <a:extLst>
              <a:ext uri="{FF2B5EF4-FFF2-40B4-BE49-F238E27FC236}">
                <a16:creationId xmlns:a16="http://schemas.microsoft.com/office/drawing/2014/main" id="{A922B4A1-DC26-400D-A8F8-8E537167DA7F}"/>
              </a:ext>
            </a:extLst>
          </p:cNvPr>
          <p:cNvSpPr>
            <a:spLocks noChangeArrowheads="1"/>
          </p:cNvSpPr>
          <p:nvPr/>
        </p:nvSpPr>
        <p:spPr bwMode="auto">
          <a:xfrm rot="10800000" flipV="1">
            <a:off x="2908300" y="4706838"/>
            <a:ext cx="36449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魔术师</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希尔万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肖默）</a:t>
            </a:r>
            <a:endParaRPr kumimoji="0" lang="zh-CN" altLang="en-US" sz="1800" b="0" i="0" u="none" strike="noStrike" cap="none" normalizeH="0" baseline="0" dirty="0">
              <a:ln>
                <a:noFill/>
              </a:ln>
              <a:solidFill>
                <a:schemeClr val="bg1"/>
              </a:solidFill>
              <a:effectLst/>
              <a:latin typeface="+mn-ea"/>
            </a:endParaRPr>
          </a:p>
        </p:txBody>
      </p:sp>
      <p:graphicFrame>
        <p:nvGraphicFramePr>
          <p:cNvPr id="4" name="对象 3">
            <a:extLst>
              <a:ext uri="{FF2B5EF4-FFF2-40B4-BE49-F238E27FC236}">
                <a16:creationId xmlns:a16="http://schemas.microsoft.com/office/drawing/2014/main" id="{684605E5-73A3-45CC-AF63-DAEEF50DB7D2}"/>
              </a:ext>
            </a:extLst>
          </p:cNvPr>
          <p:cNvGraphicFramePr>
            <a:graphicFrameLocks noChangeAspect="1"/>
          </p:cNvGraphicFramePr>
          <p:nvPr>
            <p:extLst>
              <p:ext uri="{D42A27DB-BD31-4B8C-83A1-F6EECF244321}">
                <p14:modId xmlns:p14="http://schemas.microsoft.com/office/powerpoint/2010/main" val="2617757387"/>
              </p:ext>
            </p:extLst>
          </p:nvPr>
        </p:nvGraphicFramePr>
        <p:xfrm>
          <a:off x="3128963" y="556053"/>
          <a:ext cx="1443037" cy="4064000"/>
        </p:xfrm>
        <a:graphic>
          <a:graphicData uri="http://schemas.openxmlformats.org/presentationml/2006/ole">
            <mc:AlternateContent xmlns:mc="http://schemas.openxmlformats.org/markup-compatibility/2006">
              <mc:Choice xmlns:v="urn:schemas-microsoft-com:vml" Requires="v">
                <p:oleObj r:id="rId3" imgW="7619040" imgH="21434760" progId="">
                  <p:embed/>
                </p:oleObj>
              </mc:Choice>
              <mc:Fallback>
                <p:oleObj r:id="rId3" imgW="7619040" imgH="21434760" progId="">
                  <p:embed/>
                  <p:pic>
                    <p:nvPicPr>
                      <p:cNvPr id="0" name=""/>
                      <p:cNvPicPr/>
                      <p:nvPr/>
                    </p:nvPicPr>
                    <p:blipFill>
                      <a:blip r:embed="rId4"/>
                      <a:stretch>
                        <a:fillRect/>
                      </a:stretch>
                    </p:blipFill>
                    <p:spPr>
                      <a:xfrm>
                        <a:off x="3128963" y="556053"/>
                        <a:ext cx="1443037" cy="4064000"/>
                      </a:xfrm>
                      <a:prstGeom prst="rect">
                        <a:avLst/>
                      </a:prstGeom>
                    </p:spPr>
                  </p:pic>
                </p:oleObj>
              </mc:Fallback>
            </mc:AlternateContent>
          </a:graphicData>
        </a:graphic>
      </p:graphicFrame>
      <p:graphicFrame>
        <p:nvGraphicFramePr>
          <p:cNvPr id="8" name="对象 7">
            <a:extLst>
              <a:ext uri="{FF2B5EF4-FFF2-40B4-BE49-F238E27FC236}">
                <a16:creationId xmlns:a16="http://schemas.microsoft.com/office/drawing/2014/main" id="{F9057BB8-047F-4BA8-BBA0-3377C4A5E945}"/>
              </a:ext>
            </a:extLst>
          </p:cNvPr>
          <p:cNvGraphicFramePr>
            <a:graphicFrameLocks noChangeAspect="1"/>
          </p:cNvGraphicFramePr>
          <p:nvPr>
            <p:extLst>
              <p:ext uri="{D42A27DB-BD31-4B8C-83A1-F6EECF244321}">
                <p14:modId xmlns:p14="http://schemas.microsoft.com/office/powerpoint/2010/main" val="1148777227"/>
              </p:ext>
            </p:extLst>
          </p:nvPr>
        </p:nvGraphicFramePr>
        <p:xfrm>
          <a:off x="4860131" y="556053"/>
          <a:ext cx="1443037" cy="4064000"/>
        </p:xfrm>
        <a:graphic>
          <a:graphicData uri="http://schemas.openxmlformats.org/presentationml/2006/ole">
            <mc:AlternateContent xmlns:mc="http://schemas.openxmlformats.org/markup-compatibility/2006">
              <mc:Choice xmlns:v="urn:schemas-microsoft-com:vml" Requires="v">
                <p:oleObj r:id="rId5" imgW="7619040" imgH="21434760" progId="">
                  <p:embed/>
                </p:oleObj>
              </mc:Choice>
              <mc:Fallback>
                <p:oleObj r:id="rId5" imgW="7619040" imgH="21434760" progId="">
                  <p:embed/>
                  <p:pic>
                    <p:nvPicPr>
                      <p:cNvPr id="0" name=""/>
                      <p:cNvPicPr/>
                      <p:nvPr/>
                    </p:nvPicPr>
                    <p:blipFill>
                      <a:blip r:embed="rId6"/>
                      <a:stretch>
                        <a:fillRect/>
                      </a:stretch>
                    </p:blipFill>
                    <p:spPr>
                      <a:xfrm>
                        <a:off x="4860131" y="556053"/>
                        <a:ext cx="1443037" cy="4064000"/>
                      </a:xfrm>
                      <a:prstGeom prst="rect">
                        <a:avLst/>
                      </a:prstGeom>
                    </p:spPr>
                  </p:pic>
                </p:oleObj>
              </mc:Fallback>
            </mc:AlternateContent>
          </a:graphicData>
        </a:graphic>
      </p:graphicFrame>
    </p:spTree>
    <p:extLst>
      <p:ext uri="{BB962C8B-B14F-4D97-AF65-F5344CB8AC3E}">
        <p14:creationId xmlns:p14="http://schemas.microsoft.com/office/powerpoint/2010/main" val="20129988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此外，根据镜头的运用方式，还可以分为摇镜头、移镜头、推镜头、拉镜头、甩镜头、跟镜头、旋转镜头、晃动镜头等，将在后面的运动镜头详细讲解。</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对于我们分镜设计者来说，镜头就是画纸上那一个个的分镜框，我们要做的，就是根据剧本情节的要求，在每个框内画出相应的内容。</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Tree>
    <p:extLst>
      <p:ext uri="{BB962C8B-B14F-4D97-AF65-F5344CB8AC3E}">
        <p14:creationId xmlns:p14="http://schemas.microsoft.com/office/powerpoint/2010/main" val="28161220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电影画幅比例的概念，又称“画幅比”，即画面宽度和高度的比例。电影画幅比例是以最终呈现在银幕上的画面尺寸来定义，而非拍摄时记录下的画面尺寸。无论是电脑显示器、游戏机、手机、相机、电视机还是电影银幕，只要是用矩形尺寸来传达画面，必然会有画幅比例的问题。画幅比例是随着时代的变化而变化的，电影史上曾有数十种画幅比例登场又消失，如今我们最熟悉的就是</a:t>
            </a:r>
            <a:r>
              <a:rPr lang="en-US" altLang="zh-CN" sz="1400" kern="100" dirty="0">
                <a:solidFill>
                  <a:schemeClr val="bg1"/>
                </a:solidFill>
                <a:effectLst/>
                <a:latin typeface="+mn-ea"/>
                <a:cs typeface="Times New Roman" panose="02020603050405020304" pitchFamily="18" charset="0"/>
              </a:rPr>
              <a:t>1.85:1</a:t>
            </a:r>
            <a:r>
              <a:rPr lang="zh-CN" altLang="en-US" sz="1400" kern="100" dirty="0">
                <a:solidFill>
                  <a:schemeClr val="bg1"/>
                </a:solidFill>
                <a:effectLst/>
                <a:latin typeface="+mn-ea"/>
                <a:cs typeface="Times New Roman" panose="02020603050405020304" pitchFamily="18" charset="0"/>
              </a:rPr>
              <a:t>的标准宽荧幕和</a:t>
            </a:r>
            <a:r>
              <a:rPr lang="en-US" altLang="zh-CN" sz="1400" kern="100" dirty="0">
                <a:solidFill>
                  <a:schemeClr val="bg1"/>
                </a:solidFill>
                <a:effectLst/>
                <a:latin typeface="+mn-ea"/>
                <a:cs typeface="Times New Roman" panose="02020603050405020304" pitchFamily="18" charset="0"/>
              </a:rPr>
              <a:t>2.35:1</a:t>
            </a:r>
            <a:r>
              <a:rPr lang="zh-CN" altLang="en-US" sz="1400" kern="100" dirty="0">
                <a:solidFill>
                  <a:schemeClr val="bg1"/>
                </a:solidFill>
                <a:effectLst/>
                <a:latin typeface="+mn-ea"/>
                <a:cs typeface="Times New Roman" panose="02020603050405020304" pitchFamily="18" charset="0"/>
              </a:rPr>
              <a:t>的变形宽荧幕，即</a:t>
            </a:r>
            <a:r>
              <a:rPr lang="en-US" altLang="zh-CN" sz="1400" kern="100" dirty="0">
                <a:solidFill>
                  <a:schemeClr val="bg1"/>
                </a:solidFill>
                <a:effectLst/>
                <a:latin typeface="+mn-ea"/>
                <a:cs typeface="Times New Roman" panose="02020603050405020304" pitchFamily="18" charset="0"/>
              </a:rPr>
              <a:t>16:9</a:t>
            </a:r>
            <a:r>
              <a:rPr lang="zh-CN" altLang="en-US" sz="1400" kern="100" dirty="0">
                <a:solidFill>
                  <a:schemeClr val="bg1"/>
                </a:solidFill>
                <a:effectLst/>
                <a:latin typeface="+mn-ea"/>
                <a:cs typeface="Times New Roman" panose="02020603050405020304" pitchFamily="18" charset="0"/>
              </a:rPr>
              <a:t>和</a:t>
            </a:r>
            <a:r>
              <a:rPr lang="en-US" altLang="zh-CN" sz="1400" kern="100" dirty="0">
                <a:solidFill>
                  <a:schemeClr val="bg1"/>
                </a:solidFill>
                <a:effectLst/>
                <a:latin typeface="+mn-ea"/>
                <a:cs typeface="Times New Roman" panose="02020603050405020304" pitchFamily="18" charset="0"/>
              </a:rPr>
              <a:t>21:9</a:t>
            </a:r>
            <a:r>
              <a:rPr lang="zh-CN" altLang="en-US" sz="1400" kern="100" dirty="0">
                <a:solidFill>
                  <a:schemeClr val="bg1"/>
                </a:solidFill>
                <a:effectLst/>
                <a:latin typeface="+mn-ea"/>
                <a:cs typeface="Times New Roman" panose="02020603050405020304" pitchFamily="18" charset="0"/>
              </a:rPr>
              <a:t>高宽比，除此之外，还有</a:t>
            </a:r>
            <a:r>
              <a:rPr lang="en-US" altLang="zh-CN" sz="1400" kern="100" dirty="0">
                <a:solidFill>
                  <a:schemeClr val="bg1"/>
                </a:solidFill>
                <a:effectLst/>
                <a:latin typeface="+mn-ea"/>
                <a:cs typeface="Times New Roman" panose="02020603050405020304" pitchFamily="18" charset="0"/>
              </a:rPr>
              <a:t>4:3</a:t>
            </a:r>
            <a:r>
              <a:rPr lang="zh-CN" altLang="en-US" sz="1400" kern="100" dirty="0">
                <a:solidFill>
                  <a:schemeClr val="bg1"/>
                </a:solidFill>
                <a:effectLst/>
                <a:latin typeface="+mn-ea"/>
                <a:cs typeface="Times New Roman" panose="02020603050405020304" pitchFamily="18" charset="0"/>
              </a:rPr>
              <a:t>和</a:t>
            </a:r>
            <a:r>
              <a:rPr lang="en-US" altLang="zh-CN" sz="1400" kern="100" dirty="0">
                <a:solidFill>
                  <a:schemeClr val="bg1"/>
                </a:solidFill>
                <a:effectLst/>
                <a:latin typeface="+mn-ea"/>
                <a:cs typeface="Times New Roman" panose="02020603050405020304" pitchFamily="18" charset="0"/>
              </a:rPr>
              <a:t>3:2</a:t>
            </a:r>
            <a:r>
              <a:rPr lang="zh-CN" altLang="en-US" sz="1400" kern="100" dirty="0">
                <a:solidFill>
                  <a:schemeClr val="bg1"/>
                </a:solidFill>
                <a:effectLst/>
                <a:latin typeface="+mn-ea"/>
                <a:cs typeface="Times New Roman" panose="02020603050405020304" pitchFamily="18" charset="0"/>
              </a:rPr>
              <a:t>两种比例较为常见。</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Tree>
    <p:extLst>
      <p:ext uri="{BB962C8B-B14F-4D97-AF65-F5344CB8AC3E}">
        <p14:creationId xmlns:p14="http://schemas.microsoft.com/office/powerpoint/2010/main" val="287415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1402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画幅比例是大部分影像传媒采用的标准画幅比例，例如在电视或电脑中播放的影像都是</a:t>
            </a:r>
            <a:r>
              <a:rPr lang="en-US" altLang="zh-CN" sz="1400" kern="100" dirty="0">
                <a:solidFill>
                  <a:schemeClr val="bg1"/>
                </a:solidFill>
                <a:effectLst/>
                <a:latin typeface="+mn-ea"/>
                <a:cs typeface="Times New Roman" panose="02020603050405020304" pitchFamily="18" charset="0"/>
              </a:rPr>
              <a:t>4:3</a:t>
            </a:r>
            <a:r>
              <a:rPr lang="zh-CN" altLang="en-US" sz="1400" kern="100" dirty="0">
                <a:solidFill>
                  <a:schemeClr val="bg1"/>
                </a:solidFill>
                <a:effectLst/>
                <a:latin typeface="+mn-ea"/>
                <a:cs typeface="Times New Roman" panose="02020603050405020304" pitchFamily="18" charset="0"/>
              </a:rPr>
              <a:t>比例的，它可以令构图和画面产生稳定感，从而产生视觉上的舒适感。</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早期很多电影都是采用</a:t>
            </a:r>
            <a:r>
              <a:rPr lang="en-US" altLang="zh-CN" sz="1400" kern="100" dirty="0">
                <a:solidFill>
                  <a:schemeClr val="bg1"/>
                </a:solidFill>
                <a:effectLst/>
                <a:latin typeface="+mn-ea"/>
                <a:cs typeface="Times New Roman" panose="02020603050405020304" pitchFamily="18" charset="0"/>
              </a:rPr>
              <a:t>4:3</a:t>
            </a:r>
            <a:r>
              <a:rPr lang="zh-CN" altLang="en-US" sz="1400" kern="100" dirty="0">
                <a:solidFill>
                  <a:schemeClr val="bg1"/>
                </a:solidFill>
                <a:effectLst/>
                <a:latin typeface="+mn-ea"/>
                <a:cs typeface="Times New Roman" panose="02020603050405020304" pitchFamily="18" charset="0"/>
              </a:rPr>
              <a:t>的画幅比例进行播映。</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4.2.1 【4</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3】</a:t>
            </a:r>
            <a:r>
              <a:rPr lang="zh-CN" altLang="en-US" sz="1600" kern="100" dirty="0">
                <a:solidFill>
                  <a:schemeClr val="bg1"/>
                </a:solidFill>
                <a:latin typeface="+mn-ea"/>
                <a:cs typeface="Times New Roman" panose="02020603050405020304" pitchFamily="18" charset="0"/>
              </a:rPr>
              <a:t>画幅比例</a:t>
            </a:r>
          </a:p>
        </p:txBody>
      </p:sp>
      <p:sp>
        <p:nvSpPr>
          <p:cNvPr id="10" name="Rectangle 3">
            <a:extLst>
              <a:ext uri="{FF2B5EF4-FFF2-40B4-BE49-F238E27FC236}">
                <a16:creationId xmlns:a16="http://schemas.microsoft.com/office/drawing/2014/main" id="{45763133-BC16-45FE-AA44-2B285D8EE163}"/>
              </a:ext>
            </a:extLst>
          </p:cNvPr>
          <p:cNvSpPr>
            <a:spLocks noChangeArrowheads="1"/>
          </p:cNvSpPr>
          <p:nvPr/>
        </p:nvSpPr>
        <p:spPr bwMode="auto">
          <a:xfrm rot="10800000" flipV="1">
            <a:off x="6277172" y="4636515"/>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茜茜公主</a:t>
            </a:r>
            <a:r>
              <a:rPr kumimoji="0" lang="en-US" altLang="zh-CN" sz="1000" b="0" i="0" u="none" strike="noStrike" cap="none" normalizeH="0" baseline="0" dirty="0" err="1">
                <a:ln>
                  <a:noFill/>
                </a:ln>
                <a:solidFill>
                  <a:schemeClr val="bg1"/>
                </a:solidFill>
                <a:effectLst/>
                <a:latin typeface="+mn-ea"/>
                <a:cs typeface="Arial" panose="020B0604020202020204" pitchFamily="34" charset="0"/>
              </a:rPr>
              <a:t>Sissi</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》(1955</a:t>
            </a:r>
            <a:r>
              <a:rPr kumimoji="0" lang="zh-CN" altLang="en-US" sz="1000" b="0" i="0" u="none" strike="noStrike" cap="none" normalizeH="0" baseline="0" dirty="0">
                <a:ln>
                  <a:noFill/>
                </a:ln>
                <a:solidFill>
                  <a:schemeClr val="bg1"/>
                </a:solidFill>
                <a:effectLst/>
                <a:latin typeface="+mn-ea"/>
                <a:cs typeface="Arial" panose="020B0604020202020204" pitchFamily="34" charset="0"/>
              </a:rPr>
              <a:t>恩斯特</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马里施卡</a:t>
            </a:r>
            <a:endParaRPr kumimoji="0" lang="zh-CN" altLang="en-US" sz="1800" b="0" i="0" u="none" strike="noStrike" cap="none" normalizeH="0" baseline="0" dirty="0">
              <a:ln>
                <a:noFill/>
              </a:ln>
              <a:solidFill>
                <a:schemeClr val="bg1"/>
              </a:solidFill>
              <a:effectLst/>
              <a:latin typeface="+mn-ea"/>
            </a:endParaRPr>
          </a:p>
        </p:txBody>
      </p:sp>
      <p:graphicFrame>
        <p:nvGraphicFramePr>
          <p:cNvPr id="2" name="对象 1">
            <a:extLst>
              <a:ext uri="{FF2B5EF4-FFF2-40B4-BE49-F238E27FC236}">
                <a16:creationId xmlns:a16="http://schemas.microsoft.com/office/drawing/2014/main" id="{550F395A-0AD2-4BA1-B440-5DBD6861A01D}"/>
              </a:ext>
            </a:extLst>
          </p:cNvPr>
          <p:cNvGraphicFramePr>
            <a:graphicFrameLocks noChangeAspect="1"/>
          </p:cNvGraphicFramePr>
          <p:nvPr>
            <p:extLst>
              <p:ext uri="{D42A27DB-BD31-4B8C-83A1-F6EECF244321}">
                <p14:modId xmlns:p14="http://schemas.microsoft.com/office/powerpoint/2010/main" val="90901207"/>
              </p:ext>
            </p:extLst>
          </p:nvPr>
        </p:nvGraphicFramePr>
        <p:xfrm>
          <a:off x="6785371" y="260177"/>
          <a:ext cx="989805" cy="4376338"/>
        </p:xfrm>
        <a:graphic>
          <a:graphicData uri="http://schemas.openxmlformats.org/presentationml/2006/ole">
            <mc:AlternateContent xmlns:mc="http://schemas.openxmlformats.org/markup-compatibility/2006">
              <mc:Choice xmlns:v="urn:schemas-microsoft-com:vml" Requires="v">
                <p:oleObj r:id="rId3" imgW="7619040" imgH="33625080" progId="">
                  <p:embed/>
                </p:oleObj>
              </mc:Choice>
              <mc:Fallback>
                <p:oleObj r:id="rId3" imgW="7619040" imgH="33625080" progId="">
                  <p:embed/>
                  <p:pic>
                    <p:nvPicPr>
                      <p:cNvPr id="0" name=""/>
                      <p:cNvPicPr/>
                      <p:nvPr/>
                    </p:nvPicPr>
                    <p:blipFill>
                      <a:blip r:embed="rId4"/>
                      <a:stretch>
                        <a:fillRect/>
                      </a:stretch>
                    </p:blipFill>
                    <p:spPr>
                      <a:xfrm>
                        <a:off x="6785371" y="260177"/>
                        <a:ext cx="989805" cy="4376338"/>
                      </a:xfrm>
                      <a:prstGeom prst="rect">
                        <a:avLst/>
                      </a:prstGeom>
                    </p:spPr>
                  </p:pic>
                </p:oleObj>
              </mc:Fallback>
            </mc:AlternateContent>
          </a:graphicData>
        </a:graphic>
      </p:graphicFrame>
    </p:spTree>
    <p:extLst>
      <p:ext uri="{BB962C8B-B14F-4D97-AF65-F5344CB8AC3E}">
        <p14:creationId xmlns:p14="http://schemas.microsoft.com/office/powerpoint/2010/main" val="199308730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738664"/>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3:2</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1.5:1</a:t>
            </a:r>
            <a:r>
              <a:rPr lang="zh-CN" altLang="en-US" sz="1400" kern="100" dirty="0">
                <a:solidFill>
                  <a:schemeClr val="bg1"/>
                </a:solidFill>
                <a:effectLst/>
                <a:latin typeface="+mn-ea"/>
                <a:cs typeface="Times New Roman" panose="02020603050405020304" pitchFamily="18" charset="0"/>
              </a:rPr>
              <a:t>）画幅比例是大多数数码单反相机中使用的图像传感器长宽比例，并且也会显示为所拍摄的照片的比例。这个画幅比例来自过去</a:t>
            </a:r>
            <a:r>
              <a:rPr lang="en-US" altLang="zh-CN" sz="1400" kern="100" dirty="0">
                <a:solidFill>
                  <a:schemeClr val="bg1"/>
                </a:solidFill>
                <a:effectLst/>
                <a:latin typeface="+mn-ea"/>
                <a:cs typeface="Times New Roman" panose="02020603050405020304" pitchFamily="18" charset="0"/>
              </a:rPr>
              <a:t>35mm</a:t>
            </a:r>
            <a:r>
              <a:rPr lang="zh-CN" altLang="en-US" sz="1400" kern="100" dirty="0">
                <a:solidFill>
                  <a:schemeClr val="bg1"/>
                </a:solidFill>
                <a:effectLst/>
                <a:latin typeface="+mn-ea"/>
                <a:cs typeface="Times New Roman" panose="02020603050405020304" pitchFamily="18" charset="0"/>
              </a:rPr>
              <a:t>相机的胶片大小（</a:t>
            </a:r>
            <a:r>
              <a:rPr lang="en-US" altLang="zh-CN" sz="1400" kern="100" dirty="0">
                <a:solidFill>
                  <a:schemeClr val="bg1"/>
                </a:solidFill>
                <a:effectLst/>
                <a:latin typeface="+mn-ea"/>
                <a:cs typeface="Times New Roman" panose="02020603050405020304" pitchFamily="18" charset="0"/>
              </a:rPr>
              <a:t>36x24mm</a:t>
            </a:r>
            <a:r>
              <a:rPr lang="zh-CN" altLang="en-US" sz="1400" kern="100" dirty="0">
                <a:solidFill>
                  <a:schemeClr val="bg1"/>
                </a:solidFill>
                <a:effectLst/>
                <a:latin typeface="+mn-ea"/>
                <a:cs typeface="Times New Roman" panose="02020603050405020304" pitchFamily="18" charset="0"/>
              </a:rPr>
              <a:t>）。这个画幅比例在横向上更长一点，因此观看者会感觉更稳定。</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4.2.2 【3</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2】</a:t>
            </a:r>
            <a:r>
              <a:rPr lang="zh-CN" altLang="en-US" sz="1600" kern="100" dirty="0">
                <a:solidFill>
                  <a:schemeClr val="bg1"/>
                </a:solidFill>
                <a:latin typeface="+mn-ea"/>
                <a:cs typeface="Times New Roman" panose="02020603050405020304" pitchFamily="18" charset="0"/>
              </a:rPr>
              <a:t>画幅比例</a:t>
            </a:r>
          </a:p>
        </p:txBody>
      </p:sp>
    </p:spTree>
    <p:extLst>
      <p:ext uri="{BB962C8B-B14F-4D97-AF65-F5344CB8AC3E}">
        <p14:creationId xmlns:p14="http://schemas.microsoft.com/office/powerpoint/2010/main" val="65903317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11"/>
          <p:cNvSpPr txBox="1"/>
          <p:nvPr/>
        </p:nvSpPr>
        <p:spPr bwMode="auto">
          <a:xfrm>
            <a:off x="290440" y="1467753"/>
            <a:ext cx="2759995" cy="1567352"/>
          </a:xfrm>
          <a:prstGeom prst="rect">
            <a:avLst/>
          </a:prstGeom>
          <a:noFill/>
        </p:spPr>
        <p:txBody>
          <a:bodyPr wrap="square">
            <a:spAutoFit/>
          </a:bodyPr>
          <a:lstStyle/>
          <a:p>
            <a:pPr algn="r">
              <a:defRPr/>
            </a:pPr>
            <a:r>
              <a:rPr lang="zh-CN" altLang="en-US" sz="3195" dirty="0">
                <a:solidFill>
                  <a:schemeClr val="bg1"/>
                </a:solidFill>
                <a:latin typeface="+mn-ea"/>
              </a:rPr>
              <a:t>分镜设计原理及相关知识要素</a:t>
            </a:r>
          </a:p>
        </p:txBody>
      </p:sp>
      <p:sp>
        <p:nvSpPr>
          <p:cNvPr id="71" name="文本框 18"/>
          <p:cNvSpPr txBox="1"/>
          <p:nvPr/>
        </p:nvSpPr>
        <p:spPr>
          <a:xfrm>
            <a:off x="4053314" y="1760647"/>
            <a:ext cx="2270695" cy="399340"/>
          </a:xfrm>
          <a:prstGeom prst="rect">
            <a:avLst/>
          </a:prstGeom>
          <a:noFill/>
        </p:spPr>
        <p:txBody>
          <a:bodyPr wrap="square">
            <a:spAutoFit/>
          </a:bodyPr>
          <a:lstStyle/>
          <a:p>
            <a:pPr>
              <a:defRPr/>
            </a:pPr>
            <a:r>
              <a:rPr lang="zh-CN" altLang="en-US" sz="1995" dirty="0">
                <a:solidFill>
                  <a:schemeClr val="bg1"/>
                </a:solidFill>
                <a:latin typeface="+mn-ea"/>
              </a:rPr>
              <a:t>镜头</a:t>
            </a:r>
          </a:p>
        </p:txBody>
      </p:sp>
      <p:sp>
        <p:nvSpPr>
          <p:cNvPr id="73" name="文本框 16"/>
          <p:cNvSpPr txBox="1"/>
          <p:nvPr/>
        </p:nvSpPr>
        <p:spPr bwMode="auto">
          <a:xfrm>
            <a:off x="3616651" y="1699156"/>
            <a:ext cx="322524" cy="522451"/>
          </a:xfrm>
          <a:prstGeom prst="rect">
            <a:avLst/>
          </a:prstGeom>
          <a:noFill/>
        </p:spPr>
        <p:txBody>
          <a:bodyPr wrap="none">
            <a:spAutoFit/>
          </a:bodyPr>
          <a:lstStyle/>
          <a:p>
            <a:pPr algn="ctr">
              <a:defRPr/>
            </a:pPr>
            <a:r>
              <a:rPr lang="en-US" altLang="zh-CN" sz="2795" dirty="0">
                <a:solidFill>
                  <a:schemeClr val="bg1"/>
                </a:solidFill>
                <a:latin typeface="+mn-ea"/>
              </a:rPr>
              <a:t>1</a:t>
            </a:r>
            <a:endParaRPr lang="zh-CN" altLang="en-US" sz="2795" dirty="0">
              <a:solidFill>
                <a:schemeClr val="bg1"/>
              </a:solidFill>
              <a:latin typeface="+mn-ea"/>
            </a:endParaRPr>
          </a:p>
        </p:txBody>
      </p:sp>
      <p:cxnSp>
        <p:nvCxnSpPr>
          <p:cNvPr id="74" name="直接连接符 73"/>
          <p:cNvCxnSpPr/>
          <p:nvPr/>
        </p:nvCxnSpPr>
        <p:spPr bwMode="auto">
          <a:xfrm flipH="1">
            <a:off x="3799923" y="183725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文本框 24"/>
          <p:cNvSpPr txBox="1"/>
          <p:nvPr/>
        </p:nvSpPr>
        <p:spPr>
          <a:xfrm>
            <a:off x="4053314" y="2390449"/>
            <a:ext cx="2944381" cy="399340"/>
          </a:xfrm>
          <a:prstGeom prst="rect">
            <a:avLst/>
          </a:prstGeom>
          <a:noFill/>
        </p:spPr>
        <p:txBody>
          <a:bodyPr wrap="square">
            <a:spAutoFit/>
          </a:bodyPr>
          <a:lstStyle/>
          <a:p>
            <a:pPr>
              <a:defRPr/>
            </a:pPr>
            <a:r>
              <a:rPr lang="zh-CN" altLang="en-US" sz="1995" dirty="0">
                <a:solidFill>
                  <a:schemeClr val="bg1"/>
                </a:solidFill>
                <a:latin typeface="+mn-ea"/>
              </a:rPr>
              <a:t>画幅比例</a:t>
            </a:r>
          </a:p>
        </p:txBody>
      </p:sp>
      <p:sp>
        <p:nvSpPr>
          <p:cNvPr id="81" name="文本框 23"/>
          <p:cNvSpPr txBox="1"/>
          <p:nvPr/>
        </p:nvSpPr>
        <p:spPr bwMode="auto">
          <a:xfrm>
            <a:off x="3585600" y="2328958"/>
            <a:ext cx="383439" cy="522451"/>
          </a:xfrm>
          <a:prstGeom prst="rect">
            <a:avLst/>
          </a:prstGeom>
          <a:noFill/>
        </p:spPr>
        <p:txBody>
          <a:bodyPr wrap="none">
            <a:spAutoFit/>
          </a:bodyPr>
          <a:lstStyle/>
          <a:p>
            <a:pPr algn="ctr">
              <a:defRPr/>
            </a:pPr>
            <a:r>
              <a:rPr lang="en-US" altLang="zh-CN" sz="2795" dirty="0">
                <a:solidFill>
                  <a:schemeClr val="bg1"/>
                </a:solidFill>
                <a:latin typeface="+mn-ea"/>
              </a:rPr>
              <a:t>2</a:t>
            </a:r>
            <a:endParaRPr lang="zh-CN" altLang="en-US" sz="2795" dirty="0">
              <a:solidFill>
                <a:schemeClr val="bg1"/>
              </a:solidFill>
              <a:latin typeface="+mn-ea"/>
            </a:endParaRPr>
          </a:p>
        </p:txBody>
      </p:sp>
      <p:cxnSp>
        <p:nvCxnSpPr>
          <p:cNvPr id="82" name="直接连接符 81"/>
          <p:cNvCxnSpPr/>
          <p:nvPr/>
        </p:nvCxnSpPr>
        <p:spPr bwMode="auto">
          <a:xfrm flipH="1">
            <a:off x="3799924" y="2467054"/>
            <a:ext cx="246258"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3343089" y="1623601"/>
            <a:ext cx="0" cy="23643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8">
            <a:extLst>
              <a:ext uri="{FF2B5EF4-FFF2-40B4-BE49-F238E27FC236}">
                <a16:creationId xmlns:a16="http://schemas.microsoft.com/office/drawing/2014/main" id="{6DE38759-2547-411E-A65A-D70DF8CF4CFE}"/>
              </a:ext>
            </a:extLst>
          </p:cNvPr>
          <p:cNvSpPr txBox="1"/>
          <p:nvPr/>
        </p:nvSpPr>
        <p:spPr>
          <a:xfrm>
            <a:off x="4053314" y="3020251"/>
            <a:ext cx="3192030" cy="399340"/>
          </a:xfrm>
          <a:prstGeom prst="rect">
            <a:avLst/>
          </a:prstGeom>
          <a:noFill/>
        </p:spPr>
        <p:txBody>
          <a:bodyPr wrap="square">
            <a:spAutoFit/>
          </a:bodyPr>
          <a:lstStyle/>
          <a:p>
            <a:pPr>
              <a:defRPr/>
            </a:pPr>
            <a:r>
              <a:rPr lang="zh-CN" altLang="en-US" sz="1995" dirty="0">
                <a:solidFill>
                  <a:schemeClr val="bg1"/>
                </a:solidFill>
                <a:latin typeface="+mn-ea"/>
              </a:rPr>
              <a:t>景别</a:t>
            </a:r>
          </a:p>
        </p:txBody>
      </p:sp>
      <p:sp>
        <p:nvSpPr>
          <p:cNvPr id="19" name="文本框 16">
            <a:extLst>
              <a:ext uri="{FF2B5EF4-FFF2-40B4-BE49-F238E27FC236}">
                <a16:creationId xmlns:a16="http://schemas.microsoft.com/office/drawing/2014/main" id="{A88D09C2-3BB1-42D0-856C-24AB1D3040E6}"/>
              </a:ext>
            </a:extLst>
          </p:cNvPr>
          <p:cNvSpPr txBox="1"/>
          <p:nvPr/>
        </p:nvSpPr>
        <p:spPr bwMode="auto">
          <a:xfrm>
            <a:off x="3586194" y="2958760"/>
            <a:ext cx="383438" cy="522451"/>
          </a:xfrm>
          <a:prstGeom prst="rect">
            <a:avLst/>
          </a:prstGeom>
          <a:noFill/>
        </p:spPr>
        <p:txBody>
          <a:bodyPr wrap="none">
            <a:spAutoFit/>
          </a:bodyPr>
          <a:lstStyle/>
          <a:p>
            <a:pPr algn="ctr">
              <a:defRPr/>
            </a:pPr>
            <a:r>
              <a:rPr lang="en-US" altLang="zh-CN" sz="2795" dirty="0">
                <a:solidFill>
                  <a:schemeClr val="bg1"/>
                </a:solidFill>
                <a:latin typeface="+mn-ea"/>
              </a:rPr>
              <a:t>3</a:t>
            </a:r>
            <a:endParaRPr lang="zh-CN" altLang="en-US" sz="2795" dirty="0">
              <a:solidFill>
                <a:schemeClr val="bg1"/>
              </a:solidFill>
              <a:latin typeface="+mn-ea"/>
            </a:endParaRPr>
          </a:p>
        </p:txBody>
      </p:sp>
      <p:cxnSp>
        <p:nvCxnSpPr>
          <p:cNvPr id="20" name="直接连接符 19">
            <a:extLst>
              <a:ext uri="{FF2B5EF4-FFF2-40B4-BE49-F238E27FC236}">
                <a16:creationId xmlns:a16="http://schemas.microsoft.com/office/drawing/2014/main" id="{BE89A04C-6F4B-4BCA-AEE3-7C3D48355498}"/>
              </a:ext>
            </a:extLst>
          </p:cNvPr>
          <p:cNvCxnSpPr/>
          <p:nvPr/>
        </p:nvCxnSpPr>
        <p:spPr bwMode="auto">
          <a:xfrm flipH="1">
            <a:off x="3799923" y="3096856"/>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文本框 18">
            <a:extLst>
              <a:ext uri="{FF2B5EF4-FFF2-40B4-BE49-F238E27FC236}">
                <a16:creationId xmlns:a16="http://schemas.microsoft.com/office/drawing/2014/main" id="{41F7E11A-A804-4A1A-AAD1-07633F07D520}"/>
              </a:ext>
            </a:extLst>
          </p:cNvPr>
          <p:cNvSpPr txBox="1"/>
          <p:nvPr/>
        </p:nvSpPr>
        <p:spPr>
          <a:xfrm>
            <a:off x="4053314" y="3588561"/>
            <a:ext cx="3192030" cy="399340"/>
          </a:xfrm>
          <a:prstGeom prst="rect">
            <a:avLst/>
          </a:prstGeom>
          <a:noFill/>
        </p:spPr>
        <p:txBody>
          <a:bodyPr wrap="square">
            <a:spAutoFit/>
          </a:bodyPr>
          <a:lstStyle/>
          <a:p>
            <a:pPr>
              <a:defRPr/>
            </a:pPr>
            <a:r>
              <a:rPr lang="zh-CN" altLang="en-US" sz="1995" dirty="0">
                <a:solidFill>
                  <a:schemeClr val="bg1"/>
                </a:solidFill>
                <a:latin typeface="+mn-ea"/>
              </a:rPr>
              <a:t>视角</a:t>
            </a:r>
          </a:p>
        </p:txBody>
      </p:sp>
      <p:sp>
        <p:nvSpPr>
          <p:cNvPr id="21" name="文本框 16">
            <a:extLst>
              <a:ext uri="{FF2B5EF4-FFF2-40B4-BE49-F238E27FC236}">
                <a16:creationId xmlns:a16="http://schemas.microsoft.com/office/drawing/2014/main" id="{8B093CE2-8394-4EA0-94E3-6B650F28A1B8}"/>
              </a:ext>
            </a:extLst>
          </p:cNvPr>
          <p:cNvSpPr txBox="1"/>
          <p:nvPr/>
        </p:nvSpPr>
        <p:spPr bwMode="auto">
          <a:xfrm>
            <a:off x="3582988" y="3527070"/>
            <a:ext cx="389851" cy="522451"/>
          </a:xfrm>
          <a:prstGeom prst="rect">
            <a:avLst/>
          </a:prstGeom>
          <a:noFill/>
        </p:spPr>
        <p:txBody>
          <a:bodyPr wrap="none">
            <a:spAutoFit/>
          </a:bodyPr>
          <a:lstStyle/>
          <a:p>
            <a:pPr algn="ctr">
              <a:defRPr/>
            </a:pPr>
            <a:r>
              <a:rPr lang="en-US" altLang="zh-CN" sz="2795" dirty="0">
                <a:solidFill>
                  <a:schemeClr val="bg1"/>
                </a:solidFill>
                <a:latin typeface="+mn-ea"/>
              </a:rPr>
              <a:t>4</a:t>
            </a:r>
            <a:endParaRPr lang="zh-CN" altLang="en-US" sz="2795" dirty="0">
              <a:solidFill>
                <a:schemeClr val="bg1"/>
              </a:solidFill>
              <a:latin typeface="+mn-ea"/>
            </a:endParaRPr>
          </a:p>
        </p:txBody>
      </p:sp>
      <p:cxnSp>
        <p:nvCxnSpPr>
          <p:cNvPr id="22" name="直接连接符 21">
            <a:extLst>
              <a:ext uri="{FF2B5EF4-FFF2-40B4-BE49-F238E27FC236}">
                <a16:creationId xmlns:a16="http://schemas.microsoft.com/office/drawing/2014/main" id="{EA5B4686-0102-475E-8350-486667E31E9B}"/>
              </a:ext>
            </a:extLst>
          </p:cNvPr>
          <p:cNvCxnSpPr/>
          <p:nvPr/>
        </p:nvCxnSpPr>
        <p:spPr bwMode="auto">
          <a:xfrm flipH="1">
            <a:off x="3799923" y="3665166"/>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140200" cy="2462213"/>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16:9</a:t>
            </a:r>
            <a:r>
              <a:rPr lang="zh-CN" altLang="en-US" sz="1400" kern="100" dirty="0">
                <a:solidFill>
                  <a:schemeClr val="bg1"/>
                </a:solidFill>
                <a:effectLst/>
                <a:latin typeface="+mn-ea"/>
                <a:cs typeface="Times New Roman" panose="02020603050405020304" pitchFamily="18" charset="0"/>
              </a:rPr>
              <a:t>画幅比例是主要应用于电影或高清电视中的画幅比例，与一般的画幅相比，它的横向更宽，因此会带给人场面宏大、动态逼真的感觉。摄影中常采用较长的横向构图来表现广阔的风景时使用。</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拍摄时，在摄影机片窗前加一遮挡格，遮去原来标准画幅的上下两边，使画幅比例被遮挡成</a:t>
            </a:r>
            <a:r>
              <a:rPr lang="en-US" altLang="zh-CN" sz="1400" kern="100" dirty="0">
                <a:solidFill>
                  <a:schemeClr val="bg1"/>
                </a:solidFill>
                <a:effectLst/>
                <a:latin typeface="+mn-ea"/>
                <a:cs typeface="Times New Roman" panose="02020603050405020304" pitchFamily="18" charset="0"/>
              </a:rPr>
              <a:t>16:9</a:t>
            </a:r>
            <a:r>
              <a:rPr lang="zh-CN" altLang="en-US" sz="1400" kern="100" dirty="0">
                <a:solidFill>
                  <a:schemeClr val="bg1"/>
                </a:solidFill>
                <a:effectLst/>
                <a:latin typeface="+mn-ea"/>
                <a:cs typeface="Times New Roman" panose="02020603050405020304" pitchFamily="18" charset="0"/>
              </a:rPr>
              <a:t>，由于画幅上下两边被遮挡住，画面高宽比例也就明显增加，上映时用短焦距镜头直接放映，得到的银幕效果与宽荧幕效果相同。用此方法制作宽荧幕电影简单经济，在世上上被广泛应用。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4.2.3 【16</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9】</a:t>
            </a:r>
            <a:r>
              <a:rPr lang="zh-CN" altLang="en-US" sz="1600" kern="100" dirty="0">
                <a:solidFill>
                  <a:schemeClr val="bg1"/>
                </a:solidFill>
                <a:latin typeface="+mn-ea"/>
                <a:cs typeface="Times New Roman" panose="02020603050405020304" pitchFamily="18" charset="0"/>
              </a:rPr>
              <a:t>画幅比例</a:t>
            </a:r>
          </a:p>
        </p:txBody>
      </p:sp>
      <p:sp>
        <p:nvSpPr>
          <p:cNvPr id="10" name="Rectangle 3">
            <a:extLst>
              <a:ext uri="{FF2B5EF4-FFF2-40B4-BE49-F238E27FC236}">
                <a16:creationId xmlns:a16="http://schemas.microsoft.com/office/drawing/2014/main" id="{45763133-BC16-45FE-AA44-2B285D8EE163}"/>
              </a:ext>
            </a:extLst>
          </p:cNvPr>
          <p:cNvSpPr>
            <a:spLocks noChangeArrowheads="1"/>
          </p:cNvSpPr>
          <p:nvPr/>
        </p:nvSpPr>
        <p:spPr bwMode="auto">
          <a:xfrm rot="10800000" flipV="1">
            <a:off x="6272509" y="4660709"/>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狮子王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阿勒斯   罗伯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明可夫）</a:t>
            </a:r>
            <a:endParaRPr kumimoji="0" lang="zh-CN" altLang="en-US" sz="1800" b="0" i="0" u="none" strike="noStrike" cap="none" normalizeH="0" baseline="0" dirty="0">
              <a:ln>
                <a:noFill/>
              </a:ln>
              <a:solidFill>
                <a:schemeClr val="bg1"/>
              </a:solidFill>
              <a:effectLst/>
              <a:latin typeface="+mn-ea"/>
            </a:endParaRPr>
          </a:p>
        </p:txBody>
      </p:sp>
      <p:graphicFrame>
        <p:nvGraphicFramePr>
          <p:cNvPr id="9" name="对象 8">
            <a:extLst>
              <a:ext uri="{FF2B5EF4-FFF2-40B4-BE49-F238E27FC236}">
                <a16:creationId xmlns:a16="http://schemas.microsoft.com/office/drawing/2014/main" id="{1EAE63E0-064D-42F5-814C-46190402E7F7}"/>
              </a:ext>
            </a:extLst>
          </p:cNvPr>
          <p:cNvGraphicFramePr>
            <a:graphicFrameLocks noChangeAspect="1"/>
          </p:cNvGraphicFramePr>
          <p:nvPr>
            <p:extLst>
              <p:ext uri="{D42A27DB-BD31-4B8C-83A1-F6EECF244321}">
                <p14:modId xmlns:p14="http://schemas.microsoft.com/office/powerpoint/2010/main" val="2383894929"/>
              </p:ext>
            </p:extLst>
          </p:nvPr>
        </p:nvGraphicFramePr>
        <p:xfrm>
          <a:off x="6651821" y="282736"/>
          <a:ext cx="1349179" cy="4344524"/>
        </p:xfrm>
        <a:graphic>
          <a:graphicData uri="http://schemas.openxmlformats.org/presentationml/2006/ole">
            <mc:AlternateContent xmlns:mc="http://schemas.openxmlformats.org/markup-compatibility/2006">
              <mc:Choice xmlns:v="urn:schemas-microsoft-com:vml" Requires="v">
                <p:oleObj r:id="rId3" imgW="7619040" imgH="24495120" progId="">
                  <p:embed/>
                </p:oleObj>
              </mc:Choice>
              <mc:Fallback>
                <p:oleObj r:id="rId3" imgW="7619040" imgH="24495120" progId="">
                  <p:embed/>
                  <p:pic>
                    <p:nvPicPr>
                      <p:cNvPr id="3" name="对象 2">
                        <a:extLst>
                          <a:ext uri="{FF2B5EF4-FFF2-40B4-BE49-F238E27FC236}">
                            <a16:creationId xmlns:a16="http://schemas.microsoft.com/office/drawing/2014/main" id="{87425F16-73D5-4FC9-A5F9-A7A594EAC8CD}"/>
                          </a:ext>
                        </a:extLst>
                      </p:cNvPr>
                      <p:cNvPicPr/>
                      <p:nvPr/>
                    </p:nvPicPr>
                    <p:blipFill>
                      <a:blip r:embed="rId4"/>
                      <a:stretch>
                        <a:fillRect/>
                      </a:stretch>
                    </p:blipFill>
                    <p:spPr>
                      <a:xfrm>
                        <a:off x="6651821" y="282736"/>
                        <a:ext cx="1349179" cy="4344524"/>
                      </a:xfrm>
                      <a:prstGeom prst="rect">
                        <a:avLst/>
                      </a:prstGeom>
                    </p:spPr>
                  </p:pic>
                </p:oleObj>
              </mc:Fallback>
            </mc:AlternateContent>
          </a:graphicData>
        </a:graphic>
      </p:graphicFrame>
    </p:spTree>
    <p:extLst>
      <p:ext uri="{BB962C8B-B14F-4D97-AF65-F5344CB8AC3E}">
        <p14:creationId xmlns:p14="http://schemas.microsoft.com/office/powerpoint/2010/main" val="23465504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1402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我们人眼的在看大自然里的视角比例是</a:t>
            </a:r>
            <a:r>
              <a:rPr lang="en-US" altLang="zh-CN" sz="1400" kern="100" dirty="0">
                <a:solidFill>
                  <a:schemeClr val="bg1"/>
                </a:solidFill>
                <a:effectLst/>
                <a:latin typeface="+mn-ea"/>
                <a:cs typeface="Times New Roman" panose="02020603050405020304" pitchFamily="18" charset="0"/>
              </a:rPr>
              <a:t>2.4:1</a:t>
            </a:r>
            <a:r>
              <a:rPr lang="zh-CN" altLang="en-US" sz="1400" kern="100" dirty="0">
                <a:solidFill>
                  <a:schemeClr val="bg1"/>
                </a:solidFill>
                <a:effectLst/>
                <a:latin typeface="+mn-ea"/>
                <a:cs typeface="Times New Roman" panose="02020603050405020304" pitchFamily="18" charset="0"/>
              </a:rPr>
              <a:t>，所以人看</a:t>
            </a:r>
            <a:r>
              <a:rPr lang="en-US" altLang="zh-CN" sz="1400" kern="100" dirty="0">
                <a:solidFill>
                  <a:schemeClr val="bg1"/>
                </a:solidFill>
                <a:effectLst/>
                <a:latin typeface="+mn-ea"/>
                <a:cs typeface="Times New Roman" panose="02020603050405020304" pitchFamily="18" charset="0"/>
              </a:rPr>
              <a:t>2.35:1</a:t>
            </a:r>
            <a:r>
              <a:rPr lang="zh-CN" altLang="en-US" sz="1400" kern="100" dirty="0">
                <a:solidFill>
                  <a:schemeClr val="bg1"/>
                </a:solidFill>
                <a:effectLst/>
                <a:latin typeface="+mn-ea"/>
                <a:cs typeface="Times New Roman" panose="02020603050405020304" pitchFamily="18" charset="0"/>
              </a:rPr>
              <a:t>（即约等于</a:t>
            </a:r>
            <a:r>
              <a:rPr lang="en-US" altLang="zh-CN" sz="1400" kern="100" dirty="0">
                <a:solidFill>
                  <a:schemeClr val="bg1"/>
                </a:solidFill>
                <a:effectLst/>
                <a:latin typeface="+mn-ea"/>
                <a:cs typeface="Times New Roman" panose="02020603050405020304" pitchFamily="18" charset="0"/>
              </a:rPr>
              <a:t>21</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）的视频很容易产生真实感，这是现代电影尤其是大制作电影为了增强视觉上的逼真感选用</a:t>
            </a:r>
            <a:r>
              <a:rPr lang="en-US" altLang="zh-CN" sz="1400" kern="100" dirty="0">
                <a:solidFill>
                  <a:schemeClr val="bg1"/>
                </a:solidFill>
                <a:effectLst/>
                <a:latin typeface="+mn-ea"/>
                <a:cs typeface="Times New Roman" panose="02020603050405020304" pitchFamily="18" charset="0"/>
              </a:rPr>
              <a:t>21:9</a:t>
            </a:r>
            <a:r>
              <a:rPr lang="zh-CN" altLang="en-US" sz="1400" kern="100" dirty="0">
                <a:solidFill>
                  <a:schemeClr val="bg1"/>
                </a:solidFill>
                <a:effectLst/>
                <a:latin typeface="+mn-ea"/>
                <a:cs typeface="Times New Roman" panose="02020603050405020304" pitchFamily="18" charset="0"/>
              </a:rPr>
              <a:t>画幅比例的原因。拍摄</a:t>
            </a:r>
            <a:r>
              <a:rPr lang="en-US" altLang="zh-CN" sz="1400" kern="100" dirty="0">
                <a:solidFill>
                  <a:schemeClr val="bg1"/>
                </a:solidFill>
                <a:effectLst/>
                <a:latin typeface="+mn-ea"/>
                <a:cs typeface="Times New Roman" panose="02020603050405020304" pitchFamily="18" charset="0"/>
              </a:rPr>
              <a:t>21:9</a:t>
            </a:r>
            <a:r>
              <a:rPr lang="zh-CN" altLang="en-US" sz="1400" kern="100" dirty="0">
                <a:solidFill>
                  <a:schemeClr val="bg1"/>
                </a:solidFill>
                <a:effectLst/>
                <a:latin typeface="+mn-ea"/>
                <a:cs typeface="Times New Roman" panose="02020603050405020304" pitchFamily="18" charset="0"/>
              </a:rPr>
              <a:t>画幅，多数是在拍摄时利用水平方向“压缩”的镜头拍摄成画面，放映时另用“展宽”的镜头把画面从水平方向展开，使放映时画幅比例达到</a:t>
            </a:r>
            <a:r>
              <a:rPr lang="en-US" altLang="zh-CN" sz="1400" kern="100" dirty="0">
                <a:solidFill>
                  <a:schemeClr val="bg1"/>
                </a:solidFill>
                <a:effectLst/>
                <a:latin typeface="+mn-ea"/>
                <a:cs typeface="Times New Roman" panose="02020603050405020304" pitchFamily="18" charset="0"/>
              </a:rPr>
              <a:t>21:9</a:t>
            </a:r>
            <a:r>
              <a:rPr lang="zh-CN" altLang="en-US" sz="1400" kern="100" dirty="0">
                <a:solidFill>
                  <a:schemeClr val="bg1"/>
                </a:solidFill>
                <a:effectLst/>
                <a:latin typeface="+mn-ea"/>
                <a:cs typeface="Times New Roman" panose="02020603050405020304" pitchFamily="18" charset="0"/>
              </a:rPr>
              <a:t>。变形宽荧幕的实际比例是</a:t>
            </a:r>
            <a:r>
              <a:rPr lang="en-US" altLang="zh-CN" sz="1400" kern="100" dirty="0">
                <a:solidFill>
                  <a:schemeClr val="bg1"/>
                </a:solidFill>
                <a:effectLst/>
                <a:latin typeface="+mn-ea"/>
                <a:cs typeface="Times New Roman" panose="02020603050405020304" pitchFamily="18" charset="0"/>
              </a:rPr>
              <a:t>2.39</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，约定俗成成为</a:t>
            </a:r>
            <a:r>
              <a:rPr lang="en-US" altLang="zh-CN" sz="1400" kern="100" dirty="0">
                <a:solidFill>
                  <a:schemeClr val="bg1"/>
                </a:solidFill>
                <a:effectLst/>
                <a:latin typeface="+mn-ea"/>
                <a:cs typeface="Times New Roman" panose="02020603050405020304" pitchFamily="18" charset="0"/>
              </a:rPr>
              <a:t>2.35</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，即</a:t>
            </a:r>
            <a:r>
              <a:rPr lang="en-US" altLang="zh-CN" sz="1400" kern="100" dirty="0">
                <a:solidFill>
                  <a:schemeClr val="bg1"/>
                </a:solidFill>
                <a:effectLst/>
                <a:latin typeface="+mn-ea"/>
                <a:cs typeface="Times New Roman" panose="02020603050405020304" pitchFamily="18" charset="0"/>
              </a:rPr>
              <a:t>21:9</a:t>
            </a:r>
            <a:r>
              <a:rPr lang="zh-CN" altLang="en-US" sz="1400" kern="100" dirty="0">
                <a:solidFill>
                  <a:schemeClr val="bg1"/>
                </a:solidFill>
                <a:effectLst/>
                <a:latin typeface="+mn-ea"/>
                <a:cs typeface="Times New Roman" panose="02020603050405020304" pitchFamily="18" charset="0"/>
              </a:rPr>
              <a:t>。</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图为著名导演史蒂文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斯皮尔伯格</a:t>
            </a:r>
            <a:r>
              <a:rPr lang="en-US" altLang="zh-CN" sz="1400" kern="100" dirty="0">
                <a:solidFill>
                  <a:schemeClr val="bg1"/>
                </a:solidFill>
                <a:effectLst/>
                <a:latin typeface="+mn-ea"/>
                <a:cs typeface="Times New Roman" panose="02020603050405020304" pitchFamily="18" charset="0"/>
              </a:rPr>
              <a:t>2011</a:t>
            </a:r>
            <a:r>
              <a:rPr lang="zh-CN" altLang="en-US" sz="1400" kern="100" dirty="0">
                <a:solidFill>
                  <a:schemeClr val="bg1"/>
                </a:solidFill>
                <a:effectLst/>
                <a:latin typeface="+mn-ea"/>
                <a:cs typeface="Times New Roman" panose="02020603050405020304" pitchFamily="18" charset="0"/>
              </a:rPr>
              <a:t>年根据漫画改编拍摄的动画电影</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丁丁历险记</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4.2.4 【21</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9】</a:t>
            </a:r>
            <a:r>
              <a:rPr lang="zh-CN" altLang="en-US" sz="1600" kern="100" dirty="0">
                <a:solidFill>
                  <a:schemeClr val="bg1"/>
                </a:solidFill>
                <a:latin typeface="+mn-ea"/>
                <a:cs typeface="Times New Roman" panose="02020603050405020304" pitchFamily="18" charset="0"/>
              </a:rPr>
              <a:t>画幅比例</a:t>
            </a:r>
          </a:p>
        </p:txBody>
      </p:sp>
      <p:sp>
        <p:nvSpPr>
          <p:cNvPr id="10" name="Rectangle 3">
            <a:extLst>
              <a:ext uri="{FF2B5EF4-FFF2-40B4-BE49-F238E27FC236}">
                <a16:creationId xmlns:a16="http://schemas.microsoft.com/office/drawing/2014/main" id="{45763133-BC16-45FE-AA44-2B285D8EE163}"/>
              </a:ext>
            </a:extLst>
          </p:cNvPr>
          <p:cNvSpPr>
            <a:spLocks noChangeArrowheads="1"/>
          </p:cNvSpPr>
          <p:nvPr/>
        </p:nvSpPr>
        <p:spPr bwMode="auto">
          <a:xfrm rot="10800000" flipV="1">
            <a:off x="6272509" y="4660709"/>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丁丁历险记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2011</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史蒂文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斯皮尔伯格）</a:t>
            </a:r>
            <a:endParaRPr kumimoji="0" lang="zh-CN" altLang="en-US" sz="1800" b="0" i="0" u="none" strike="noStrike" cap="none" normalizeH="0" baseline="0" dirty="0">
              <a:ln>
                <a:noFill/>
              </a:ln>
              <a:solidFill>
                <a:schemeClr val="bg1"/>
              </a:solidFill>
              <a:effectLst/>
              <a:latin typeface="+mn-ea"/>
            </a:endParaRPr>
          </a:p>
        </p:txBody>
      </p:sp>
      <p:graphicFrame>
        <p:nvGraphicFramePr>
          <p:cNvPr id="2" name="对象 1">
            <a:extLst>
              <a:ext uri="{FF2B5EF4-FFF2-40B4-BE49-F238E27FC236}">
                <a16:creationId xmlns:a16="http://schemas.microsoft.com/office/drawing/2014/main" id="{35F90782-C729-441E-8AC9-ABC069C8284A}"/>
              </a:ext>
            </a:extLst>
          </p:cNvPr>
          <p:cNvGraphicFramePr>
            <a:graphicFrameLocks noChangeAspect="1"/>
          </p:cNvGraphicFramePr>
          <p:nvPr/>
        </p:nvGraphicFramePr>
        <p:xfrm>
          <a:off x="6638228" y="283705"/>
          <a:ext cx="1376362" cy="4377004"/>
        </p:xfrm>
        <a:graphic>
          <a:graphicData uri="http://schemas.openxmlformats.org/presentationml/2006/ole">
            <mc:AlternateContent xmlns:mc="http://schemas.openxmlformats.org/markup-compatibility/2006">
              <mc:Choice xmlns:v="urn:schemas-microsoft-com:vml" Requires="v">
                <p:oleObj r:id="rId3" imgW="7619040" imgH="24190200" progId="">
                  <p:embed/>
                </p:oleObj>
              </mc:Choice>
              <mc:Fallback>
                <p:oleObj r:id="rId3" imgW="7619040" imgH="24190200" progId="">
                  <p:embed/>
                  <p:pic>
                    <p:nvPicPr>
                      <p:cNvPr id="2" name="对象 1">
                        <a:extLst>
                          <a:ext uri="{FF2B5EF4-FFF2-40B4-BE49-F238E27FC236}">
                            <a16:creationId xmlns:a16="http://schemas.microsoft.com/office/drawing/2014/main" id="{35F90782-C729-441E-8AC9-ABC069C8284A}"/>
                          </a:ext>
                        </a:extLst>
                      </p:cNvPr>
                      <p:cNvPicPr/>
                      <p:nvPr/>
                    </p:nvPicPr>
                    <p:blipFill>
                      <a:blip r:embed="rId4"/>
                      <a:stretch>
                        <a:fillRect/>
                      </a:stretch>
                    </p:blipFill>
                    <p:spPr>
                      <a:xfrm>
                        <a:off x="6638228" y="283705"/>
                        <a:ext cx="1376362" cy="4377004"/>
                      </a:xfrm>
                      <a:prstGeom prst="rect">
                        <a:avLst/>
                      </a:prstGeom>
                    </p:spPr>
                  </p:pic>
                </p:oleObj>
              </mc:Fallback>
            </mc:AlternateContent>
          </a:graphicData>
        </a:graphic>
      </p:graphicFrame>
    </p:spTree>
    <p:extLst>
      <p:ext uri="{BB962C8B-B14F-4D97-AF65-F5344CB8AC3E}">
        <p14:creationId xmlns:p14="http://schemas.microsoft.com/office/powerpoint/2010/main" val="24046257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40360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如今，随着网络的发展，</a:t>
            </a:r>
            <a:r>
              <a:rPr lang="en-US" altLang="zh-CN" sz="1400" kern="100" dirty="0">
                <a:solidFill>
                  <a:schemeClr val="bg1"/>
                </a:solidFill>
                <a:effectLst/>
                <a:latin typeface="+mn-ea"/>
                <a:cs typeface="Times New Roman" panose="02020603050405020304" pitchFamily="18" charset="0"/>
              </a:rPr>
              <a:t>5G</a:t>
            </a:r>
            <a:r>
              <a:rPr lang="zh-CN" altLang="en-US" sz="1400" kern="100" dirty="0">
                <a:solidFill>
                  <a:schemeClr val="bg1"/>
                </a:solidFill>
                <a:effectLst/>
                <a:latin typeface="+mn-ea"/>
                <a:cs typeface="Times New Roman" panose="02020603050405020304" pitchFamily="18" charset="0"/>
              </a:rPr>
              <a:t>时代的到来，以手机为拍摄和播放媒介的短视频成为现代视频传播的一大分支，从数据量角度，其甚至超过了电影电视的总和，因此，以手机屏幕高宽比的纵向画幅比例</a:t>
            </a:r>
            <a:r>
              <a:rPr lang="en-US" altLang="zh-CN" sz="1400" kern="100" dirty="0">
                <a:solidFill>
                  <a:schemeClr val="bg1"/>
                </a:solidFill>
                <a:effectLst/>
                <a:latin typeface="+mn-ea"/>
                <a:cs typeface="Times New Roman" panose="02020603050405020304" pitchFamily="18" charset="0"/>
              </a:rPr>
              <a:t>9:16</a:t>
            </a:r>
            <a:r>
              <a:rPr lang="zh-CN" altLang="en-US" sz="1400" kern="100" dirty="0">
                <a:solidFill>
                  <a:schemeClr val="bg1"/>
                </a:solidFill>
                <a:effectLst/>
                <a:latin typeface="+mn-ea"/>
                <a:cs typeface="Times New Roman" panose="02020603050405020304" pitchFamily="18" charset="0"/>
              </a:rPr>
              <a:t>，以及裁剪手机上下高度后达到的</a:t>
            </a:r>
            <a:r>
              <a:rPr lang="en-US" altLang="zh-CN" sz="1400" kern="100" dirty="0">
                <a:solidFill>
                  <a:schemeClr val="bg1"/>
                </a:solidFill>
                <a:effectLst/>
                <a:latin typeface="+mn-ea"/>
                <a:cs typeface="Times New Roman" panose="02020603050405020304" pitchFamily="18" charset="0"/>
              </a:rPr>
              <a:t>1:1</a:t>
            </a:r>
            <a:r>
              <a:rPr lang="zh-CN" altLang="en-US" sz="1400" kern="100" dirty="0">
                <a:solidFill>
                  <a:schemeClr val="bg1"/>
                </a:solidFill>
                <a:effectLst/>
                <a:latin typeface="+mn-ea"/>
                <a:cs typeface="Times New Roman" panose="02020603050405020304" pitchFamily="18" charset="0"/>
              </a:rPr>
              <a:t>画幅比例，逐渐成为短视频拍摄的主流，其独特的比例特征完全不同于传统横向画幅比例，在视觉体验上，习惯了手机屏幕进行各种生活工作的人们，这两种比例给他们很强的生活感与记录感，在网络传播速度越来越快的驱使下，这两种比例的视频必将成为未来生活的主流。</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4.2.5 【9</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16】</a:t>
            </a:r>
            <a:r>
              <a:rPr lang="zh-CN" altLang="en-US" sz="1600" kern="100" dirty="0">
                <a:solidFill>
                  <a:schemeClr val="bg1"/>
                </a:solidFill>
                <a:latin typeface="+mn-ea"/>
                <a:cs typeface="Times New Roman" panose="02020603050405020304" pitchFamily="18" charset="0"/>
              </a:rPr>
              <a:t>和</a:t>
            </a:r>
            <a:r>
              <a:rPr lang="en-US" altLang="zh-CN" sz="1600" kern="100" dirty="0">
                <a:solidFill>
                  <a:schemeClr val="bg1"/>
                </a:solidFill>
                <a:latin typeface="+mn-ea"/>
                <a:cs typeface="Times New Roman" panose="02020603050405020304" pitchFamily="18" charset="0"/>
              </a:rPr>
              <a:t>【1</a:t>
            </a:r>
            <a:r>
              <a:rPr lang="zh-CN" altLang="en-US" sz="1600" kern="100" dirty="0">
                <a:solidFill>
                  <a:schemeClr val="bg1"/>
                </a:solidFill>
                <a:latin typeface="+mn-ea"/>
                <a:cs typeface="Times New Roman" panose="02020603050405020304" pitchFamily="18" charset="0"/>
              </a:rPr>
              <a:t>：</a:t>
            </a:r>
            <a:r>
              <a:rPr lang="en-US" altLang="zh-CN" sz="1600" kern="100" dirty="0">
                <a:solidFill>
                  <a:schemeClr val="bg1"/>
                </a:solidFill>
                <a:latin typeface="+mn-ea"/>
                <a:cs typeface="Times New Roman" panose="02020603050405020304" pitchFamily="18" charset="0"/>
              </a:rPr>
              <a:t>1】</a:t>
            </a:r>
            <a:r>
              <a:rPr lang="zh-CN" altLang="en-US" sz="1600" kern="100" dirty="0">
                <a:solidFill>
                  <a:schemeClr val="bg1"/>
                </a:solidFill>
                <a:latin typeface="+mn-ea"/>
                <a:cs typeface="Times New Roman" panose="02020603050405020304" pitchFamily="18" charset="0"/>
              </a:rPr>
              <a:t>画幅比例</a:t>
            </a:r>
          </a:p>
        </p:txBody>
      </p:sp>
      <p:sp>
        <p:nvSpPr>
          <p:cNvPr id="10" name="Rectangle 3">
            <a:extLst>
              <a:ext uri="{FF2B5EF4-FFF2-40B4-BE49-F238E27FC236}">
                <a16:creationId xmlns:a16="http://schemas.microsoft.com/office/drawing/2014/main" id="{45763133-BC16-45FE-AA44-2B285D8EE163}"/>
              </a:ext>
            </a:extLst>
          </p:cNvPr>
          <p:cNvSpPr>
            <a:spLocks noChangeArrowheads="1"/>
          </p:cNvSpPr>
          <p:nvPr/>
        </p:nvSpPr>
        <p:spPr bwMode="auto">
          <a:xfrm rot="10800000" flipV="1">
            <a:off x="5768169" y="4736909"/>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萌芽熊</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系列动画（抖音作者萌芽熊）</a:t>
            </a:r>
            <a:endParaRPr kumimoji="0" lang="zh-CN" altLang="en-US" sz="1800" b="0" i="0" u="none" strike="noStrike" cap="none" normalizeH="0" baseline="0" dirty="0">
              <a:ln>
                <a:noFill/>
              </a:ln>
              <a:solidFill>
                <a:schemeClr val="bg1"/>
              </a:solidFill>
              <a:effectLst/>
              <a:latin typeface="+mn-ea"/>
            </a:endParaRPr>
          </a:p>
        </p:txBody>
      </p:sp>
      <p:pic>
        <p:nvPicPr>
          <p:cNvPr id="12" name="图片 11">
            <a:extLst>
              <a:ext uri="{FF2B5EF4-FFF2-40B4-BE49-F238E27FC236}">
                <a16:creationId xmlns:a16="http://schemas.microsoft.com/office/drawing/2014/main" id="{A099B77A-06D0-4973-A415-F13A0EF8C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2357669"/>
            <a:ext cx="2379240" cy="2379240"/>
          </a:xfrm>
          <a:prstGeom prst="rect">
            <a:avLst/>
          </a:prstGeom>
        </p:spPr>
      </p:pic>
      <p:pic>
        <p:nvPicPr>
          <p:cNvPr id="14" name="图片 13">
            <a:extLst>
              <a:ext uri="{FF2B5EF4-FFF2-40B4-BE49-F238E27FC236}">
                <a16:creationId xmlns:a16="http://schemas.microsoft.com/office/drawing/2014/main" id="{BF36C72E-2833-4DCD-9CA3-18F0E2DA68F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04826" y="211974"/>
            <a:ext cx="3737524" cy="1700163"/>
          </a:xfrm>
          <a:prstGeom prst="rect">
            <a:avLst/>
          </a:prstGeom>
        </p:spPr>
      </p:pic>
      <p:sp>
        <p:nvSpPr>
          <p:cNvPr id="15" name="Rectangle 3">
            <a:extLst>
              <a:ext uri="{FF2B5EF4-FFF2-40B4-BE49-F238E27FC236}">
                <a16:creationId xmlns:a16="http://schemas.microsoft.com/office/drawing/2014/main" id="{3576E7FC-A56F-4E12-BFEB-96FA234B8768}"/>
              </a:ext>
            </a:extLst>
          </p:cNvPr>
          <p:cNvSpPr>
            <a:spLocks noChangeArrowheads="1"/>
          </p:cNvSpPr>
          <p:nvPr/>
        </p:nvSpPr>
        <p:spPr bwMode="auto">
          <a:xfrm rot="10800000" flipV="1">
            <a:off x="5768168" y="1912137"/>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飞狗</a:t>
            </a:r>
            <a:r>
              <a:rPr kumimoji="0" lang="en-US" altLang="zh-CN" sz="1000" b="0" i="0" u="none" strike="noStrike" cap="none" normalizeH="0" baseline="0" dirty="0" err="1">
                <a:ln>
                  <a:noFill/>
                </a:ln>
                <a:solidFill>
                  <a:schemeClr val="bg1"/>
                </a:solidFill>
                <a:effectLst/>
                <a:latin typeface="+mn-ea"/>
                <a:cs typeface="Arial" panose="020B0604020202020204" pitchFamily="34" charset="0"/>
              </a:rPr>
              <a:t>moco</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系列动画（抖音作者</a:t>
            </a:r>
            <a:r>
              <a:rPr kumimoji="0" lang="en-US" altLang="zh-CN" sz="1000" b="0" i="0" u="none" strike="noStrike" cap="none" normalizeH="0" baseline="0" dirty="0">
                <a:ln>
                  <a:noFill/>
                </a:ln>
                <a:solidFill>
                  <a:schemeClr val="bg1"/>
                </a:solidFill>
                <a:effectLst/>
                <a:latin typeface="+mn-ea"/>
                <a:cs typeface="Arial" panose="020B0604020202020204" pitchFamily="34" charset="0"/>
              </a:rPr>
              <a:t>MOCO2018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85098451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对我们分镜设计来说，分镜的内容画面必须考虑画出的图像要满足电影脚本的要求，无论是电视节目也好、电影动画也好还是网络短视频也好，我们绘制的画幅要与最终播放的画幅比例相同，了解以上不同画幅比例的特征和用途，有助于我们绘制分镜时更好的把握画面中的元素构成。</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4.2 </a:t>
            </a:r>
            <a:r>
              <a:rPr lang="zh-CN" altLang="en-US" sz="1800" kern="100" dirty="0">
                <a:solidFill>
                  <a:schemeClr val="bg1"/>
                </a:solidFill>
                <a:latin typeface="+mn-ea"/>
                <a:cs typeface="Times New Roman" panose="02020603050405020304" pitchFamily="18" charset="0"/>
              </a:rPr>
              <a:t>画幅比例</a:t>
            </a:r>
          </a:p>
        </p:txBody>
      </p:sp>
    </p:spTree>
    <p:extLst>
      <p:ext uri="{BB962C8B-B14F-4D97-AF65-F5344CB8AC3E}">
        <p14:creationId xmlns:p14="http://schemas.microsoft.com/office/powerpoint/2010/main" val="421388171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景别即被摄对象在镜头画面中的呈现范围。在设计与绘制分镜时，首先要考虑的就是画面的构图定位以及视距的设定。视距是指摄影镜头与拍摄对象之间的距离，不同的视距产生不同的景别，视距越大，距离越远，画面所包含的范围就越大，即景别越大，反之，画面所包含的范围越小，景别越小。根据视距的不同，景别的划分，一般可分为五种，由近至远分别为特写、近景、中景、全景、远景。根据画面取景的变化与需要，在五大景别中还可以进行更细致的划分，比如大远景、大特写等等。在电影中，导演和摄影师利用复杂多变的场面调度和镜头调度，交替地使用各种不同的景别，可以使影片剧情的叙述、人物思想感情的表达、人物关系的处理更具有表现力，从而增强影片的艺术感染力。下面我们就典型景别的具体要求和作用加以说明。</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Tree>
    <p:extLst>
      <p:ext uri="{BB962C8B-B14F-4D97-AF65-F5344CB8AC3E}">
        <p14:creationId xmlns:p14="http://schemas.microsoft.com/office/powerpoint/2010/main" val="19326969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pic>
        <p:nvPicPr>
          <p:cNvPr id="3" name="图片 2">
            <a:extLst>
              <a:ext uri="{FF2B5EF4-FFF2-40B4-BE49-F238E27FC236}">
                <a16:creationId xmlns:a16="http://schemas.microsoft.com/office/drawing/2014/main" id="{143B7F7A-6CBD-4831-9E37-19D9AAA877C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24315" y="1085850"/>
            <a:ext cx="5295369" cy="3352800"/>
          </a:xfrm>
          <a:prstGeom prst="rect">
            <a:avLst/>
          </a:prstGeom>
        </p:spPr>
      </p:pic>
      <p:sp>
        <p:nvSpPr>
          <p:cNvPr id="6" name="Rectangle 3">
            <a:extLst>
              <a:ext uri="{FF2B5EF4-FFF2-40B4-BE49-F238E27FC236}">
                <a16:creationId xmlns:a16="http://schemas.microsoft.com/office/drawing/2014/main" id="{D0C4C7C5-7A5F-4EA0-8EE3-C71649C043D8}"/>
              </a:ext>
            </a:extLst>
          </p:cNvPr>
          <p:cNvSpPr>
            <a:spLocks noChangeArrowheads="1"/>
          </p:cNvSpPr>
          <p:nvPr/>
        </p:nvSpPr>
        <p:spPr bwMode="auto">
          <a:xfrm rot="10800000" flipV="1">
            <a:off x="2651223" y="4508610"/>
            <a:ext cx="384155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景别的范围和名称（编者绘）</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759158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大远景镜头特指那些被摄主体与画面高度之比约为</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的构图形式，也就是说，被摄主体处于画面空间的远处，与镜头中包含的其他环境因素相比极其渺小，甚至主体会被前景对象所遮蔽，或短暂淹没。大远景主要承担提供故事空间背景、暗示空间环境与主体间的关系，以及写景抒情，营造特定气氛或气势等作用。主要表现广袤的地域，很少出现人物形象。</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大远景一般用于每段情节的开头、当故事背景的发生环境发生较大转移时使用。在使用大远景时，除了特定的地貌外，应当注意地平线要保持水平，镜头的移动速度也要舒缓，以让观众能够看清场景的特征。</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4.3.1 </a:t>
            </a:r>
            <a:r>
              <a:rPr lang="zh-CN" altLang="en-US" sz="1600" kern="100" dirty="0">
                <a:solidFill>
                  <a:schemeClr val="bg1"/>
                </a:solidFill>
                <a:latin typeface="+mn-ea"/>
                <a:cs typeface="Times New Roman" panose="02020603050405020304" pitchFamily="18" charset="0"/>
              </a:rPr>
              <a:t>大远景</a:t>
            </a:r>
          </a:p>
        </p:txBody>
      </p:sp>
    </p:spTree>
    <p:extLst>
      <p:ext uri="{BB962C8B-B14F-4D97-AF65-F5344CB8AC3E}">
        <p14:creationId xmlns:p14="http://schemas.microsoft.com/office/powerpoint/2010/main" val="9049896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4.3.1 </a:t>
            </a:r>
            <a:r>
              <a:rPr lang="zh-CN" altLang="en-US" sz="1600" kern="100" dirty="0">
                <a:solidFill>
                  <a:schemeClr val="bg1"/>
                </a:solidFill>
                <a:latin typeface="+mn-ea"/>
                <a:cs typeface="Times New Roman" panose="02020603050405020304" pitchFamily="18" charset="0"/>
              </a:rPr>
              <a:t>大远景</a:t>
            </a:r>
          </a:p>
        </p:txBody>
      </p:sp>
      <p:pic>
        <p:nvPicPr>
          <p:cNvPr id="3" name="图片 2">
            <a:extLst>
              <a:ext uri="{FF2B5EF4-FFF2-40B4-BE49-F238E27FC236}">
                <a16:creationId xmlns:a16="http://schemas.microsoft.com/office/drawing/2014/main" id="{8F25FD92-BB74-43C6-A563-260E8DF0B03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58794" y="985225"/>
            <a:ext cx="2208755" cy="3727274"/>
          </a:xfrm>
          <a:prstGeom prst="rect">
            <a:avLst/>
          </a:prstGeom>
        </p:spPr>
      </p:pic>
      <p:pic>
        <p:nvPicPr>
          <p:cNvPr id="7" name="图片 6">
            <a:extLst>
              <a:ext uri="{FF2B5EF4-FFF2-40B4-BE49-F238E27FC236}">
                <a16:creationId xmlns:a16="http://schemas.microsoft.com/office/drawing/2014/main" id="{96CABFB4-5EFB-4520-ABE1-82F427ABD36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96556" y="985225"/>
            <a:ext cx="2233572" cy="3727274"/>
          </a:xfrm>
          <a:prstGeom prst="rect">
            <a:avLst/>
          </a:prstGeom>
        </p:spPr>
      </p:pic>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大远景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复仇者联盟</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安东尼</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罗素 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罗素）</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00248" y="4706948"/>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大远景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疯狂动物城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拜伦</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霍华德 瑞奇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摩尔 杰拉德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布什）</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8258220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远景是指被摄主体与画面高度之比约为</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:2</a:t>
            </a:r>
            <a:r>
              <a:rPr lang="zh-CN" altLang="en-US" sz="1400" kern="100" dirty="0">
                <a:solidFill>
                  <a:schemeClr val="bg1"/>
                </a:solidFill>
                <a:effectLst/>
                <a:latin typeface="+mn-ea"/>
                <a:cs typeface="Times New Roman" panose="02020603050405020304" pitchFamily="18" charset="0"/>
              </a:rPr>
              <a:t>的范围构图形式，在电影中常常表现故事场景的宽阔场面。如果说大远景表现的事故事发生的城市，那么远景就是用来表现故事发生的具体场所。远景提供的视野宽广，包括广大的空间，以表现环境气势为主，人物在其中显得渺小，相当于从很远的距离观看景物和人物，看不清对象的细节。</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电影摄影中，远景常用来展示事件发生的环境与规模，并在抒发情感、渲染气氛方面发挥作用。远景画面并不像大远景那样强调画面的独立性，而是更强调环境与人物之间的相关性、共存性以及人物存在于环境中的合理性。在这一景别中，画面主体视觉突出，除了光影、色阶、明暗、动势关系的强调外，还需要注意构图形式的作用。</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远景除了表现规模、气氛、气势之外，还可以表现一定的意境。远景画面，包容的景物多，时间要长些。一般不少于</a:t>
            </a:r>
            <a:r>
              <a:rPr lang="en-US" altLang="zh-CN" sz="1400" kern="100" dirty="0">
                <a:solidFill>
                  <a:schemeClr val="bg1"/>
                </a:solidFill>
                <a:effectLst/>
                <a:latin typeface="+mn-ea"/>
                <a:cs typeface="Times New Roman" panose="02020603050405020304" pitchFamily="18" charset="0"/>
              </a:rPr>
              <a:t>10</a:t>
            </a:r>
            <a:r>
              <a:rPr lang="zh-CN" altLang="en-US" sz="1400" kern="100" dirty="0">
                <a:solidFill>
                  <a:schemeClr val="bg1"/>
                </a:solidFill>
                <a:effectLst/>
                <a:latin typeface="+mn-ea"/>
                <a:cs typeface="Times New Roman" panose="02020603050405020304" pitchFamily="18" charset="0"/>
              </a:rPr>
              <a:t>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4.3.2 </a:t>
            </a:r>
            <a:r>
              <a:rPr lang="zh-CN" altLang="en-US" sz="1600" kern="100" dirty="0">
                <a:solidFill>
                  <a:schemeClr val="bg1"/>
                </a:solidFill>
                <a:latin typeface="+mn-ea"/>
                <a:cs typeface="Times New Roman" panose="02020603050405020304" pitchFamily="18" charset="0"/>
              </a:rPr>
              <a:t>远景</a:t>
            </a:r>
          </a:p>
        </p:txBody>
      </p:sp>
    </p:spTree>
    <p:extLst>
      <p:ext uri="{BB962C8B-B14F-4D97-AF65-F5344CB8AC3E}">
        <p14:creationId xmlns:p14="http://schemas.microsoft.com/office/powerpoint/2010/main" val="52896941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4.3.2 </a:t>
            </a:r>
            <a:r>
              <a:rPr lang="zh-CN" altLang="en-US" sz="1600" kern="100" dirty="0">
                <a:solidFill>
                  <a:schemeClr val="bg1"/>
                </a:solidFill>
                <a:latin typeface="+mn-ea"/>
                <a:cs typeface="Times New Roman" panose="02020603050405020304" pitchFamily="18" charset="0"/>
              </a:rPr>
              <a:t>远景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远景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头号玩家</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史蒂文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斯皮尔伯格）</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远景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err="1">
                <a:ln>
                  <a:noFill/>
                </a:ln>
                <a:solidFill>
                  <a:schemeClr val="bg1"/>
                </a:solidFill>
                <a:effectLst/>
                <a:latin typeface="+mn-ea"/>
                <a:cs typeface="Arial" panose="020B0604020202020204" pitchFamily="34" charset="0"/>
              </a:rPr>
              <a:t>Gantz</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O》</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佐藤敬一 川村泰）</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45F16065-6D27-4EEB-B650-53EC261BF1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00247" y="738664"/>
            <a:ext cx="2300082" cy="3881389"/>
          </a:xfrm>
          <a:prstGeom prst="rect">
            <a:avLst/>
          </a:prstGeom>
        </p:spPr>
      </p:pic>
      <p:pic>
        <p:nvPicPr>
          <p:cNvPr id="11" name="图片 10">
            <a:extLst>
              <a:ext uri="{FF2B5EF4-FFF2-40B4-BE49-F238E27FC236}">
                <a16:creationId xmlns:a16="http://schemas.microsoft.com/office/drawing/2014/main" id="{7049E19B-9FFB-47BB-B3AD-059CC9B2E6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363300" y="738664"/>
            <a:ext cx="2300082" cy="3881389"/>
          </a:xfrm>
          <a:prstGeom prst="rect">
            <a:avLst/>
          </a:prstGeom>
        </p:spPr>
      </p:pic>
    </p:spTree>
    <p:extLst>
      <p:ext uri="{BB962C8B-B14F-4D97-AF65-F5344CB8AC3E}">
        <p14:creationId xmlns:p14="http://schemas.microsoft.com/office/powerpoint/2010/main" val="222672677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是以画面文字的形式对影视镜头的拍摄制作进行说明的工作，即设计镜头的内容、设计镜头的拍摄方式。镜头内容的设计主要包含画幅比例的设计、景别的设计和视角的设计等，拍摄方式的设计则包含固定镜头和运动镜头，以及特效和转场的处理方式。 </a:t>
            </a:r>
          </a:p>
        </p:txBody>
      </p:sp>
    </p:spTree>
    <p:extLst>
      <p:ext uri="{BB962C8B-B14F-4D97-AF65-F5344CB8AC3E}">
        <p14:creationId xmlns:p14="http://schemas.microsoft.com/office/powerpoint/2010/main" val="15108649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大全景是指被摄主体与画面高度比约为</a:t>
            </a:r>
            <a:r>
              <a:rPr lang="en-US" altLang="zh-CN" sz="1400" kern="100" dirty="0">
                <a:solidFill>
                  <a:schemeClr val="bg1"/>
                </a:solidFill>
                <a:effectLst/>
                <a:latin typeface="+mn-ea"/>
                <a:cs typeface="Times New Roman" panose="02020603050405020304" pitchFamily="18" charset="0"/>
              </a:rPr>
              <a:t>3:4</a:t>
            </a:r>
            <a:r>
              <a:rPr lang="zh-CN" altLang="en-US" sz="1400" kern="100" dirty="0">
                <a:solidFill>
                  <a:schemeClr val="bg1"/>
                </a:solidFill>
                <a:effectLst/>
                <a:latin typeface="+mn-ea"/>
                <a:cs typeface="Times New Roman" panose="02020603050405020304" pitchFamily="18" charset="0"/>
              </a:rPr>
              <a:t>的构图形式，主要用来展示人物动作具体可及的活动空间，比如人物在跳舞或者打斗的场景，画面主体在画面中比重虽然小，但是具有辨识度，可以轻易识别主要角色。大全景可以表现角色与空间的关系，以及角色的群体行为，确定场景总体空间关系。</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4.3.3 </a:t>
            </a:r>
            <a:r>
              <a:rPr lang="zh-CN" altLang="en-US" sz="1600" kern="100" dirty="0">
                <a:solidFill>
                  <a:schemeClr val="bg1"/>
                </a:solidFill>
                <a:latin typeface="+mn-ea"/>
                <a:cs typeface="Times New Roman" panose="02020603050405020304" pitchFamily="18" charset="0"/>
              </a:rPr>
              <a:t>大全景</a:t>
            </a:r>
          </a:p>
        </p:txBody>
      </p:sp>
    </p:spTree>
    <p:extLst>
      <p:ext uri="{BB962C8B-B14F-4D97-AF65-F5344CB8AC3E}">
        <p14:creationId xmlns:p14="http://schemas.microsoft.com/office/powerpoint/2010/main" val="236183513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4.3.3 </a:t>
            </a:r>
            <a:r>
              <a:rPr lang="zh-CN" altLang="en-US" sz="1600" kern="100" dirty="0">
                <a:solidFill>
                  <a:schemeClr val="bg1"/>
                </a:solidFill>
                <a:latin typeface="+mn-ea"/>
                <a:cs typeface="Times New Roman" panose="02020603050405020304" pitchFamily="18" charset="0"/>
              </a:rPr>
              <a:t>大全景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大全景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机器猫：伴我同行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八木龙一  山崎贵）</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大全景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狮子王真人版</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2019</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费儒）</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6B5A44FD-DF7D-455D-AAB1-DBB4EB23393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7315" y="474235"/>
            <a:ext cx="2485944" cy="4195030"/>
          </a:xfrm>
          <a:prstGeom prst="rect">
            <a:avLst/>
          </a:prstGeom>
        </p:spPr>
      </p:pic>
      <p:pic>
        <p:nvPicPr>
          <p:cNvPr id="8" name="图片 7">
            <a:extLst>
              <a:ext uri="{FF2B5EF4-FFF2-40B4-BE49-F238E27FC236}">
                <a16:creationId xmlns:a16="http://schemas.microsoft.com/office/drawing/2014/main" id="{BCD83E1D-AD39-4373-AD6A-26124C318C6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0369" y="474236"/>
            <a:ext cx="2485943" cy="4195029"/>
          </a:xfrm>
          <a:prstGeom prst="rect">
            <a:avLst/>
          </a:prstGeom>
        </p:spPr>
      </p:pic>
    </p:spTree>
    <p:extLst>
      <p:ext uri="{BB962C8B-B14F-4D97-AF65-F5344CB8AC3E}">
        <p14:creationId xmlns:p14="http://schemas.microsoft.com/office/powerpoint/2010/main" val="232204963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全景是指被摄主体与画面高度比约为</a:t>
            </a:r>
            <a:r>
              <a:rPr lang="en-US" altLang="zh-CN" sz="1400" kern="100" dirty="0">
                <a:solidFill>
                  <a:schemeClr val="bg1"/>
                </a:solidFill>
                <a:effectLst/>
                <a:latin typeface="+mn-ea"/>
                <a:cs typeface="Times New Roman" panose="02020603050405020304" pitchFamily="18" charset="0"/>
              </a:rPr>
              <a:t>1:1</a:t>
            </a:r>
            <a:r>
              <a:rPr lang="zh-CN" altLang="en-US" sz="1400" kern="100" dirty="0">
                <a:solidFill>
                  <a:schemeClr val="bg1"/>
                </a:solidFill>
                <a:effectLst/>
                <a:latin typeface="+mn-ea"/>
                <a:cs typeface="Times New Roman" panose="02020603050405020304" pitchFamily="18" charset="0"/>
              </a:rPr>
              <a:t>的构图形式。全景主要用于强调并展示角色的完整形象、人物形体动作及动作范围、人物和空间环境的具体关系，比如展现几个角色站立或者坐下对话的情景。全景通过对人物动作的表现来反映人物内心情感和心理状态，并可以通过特定环境和特定场景来表现特定的人物，场景对人物起到解释说明、烘托陪衬的作用。</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全景画面是我们生活中观察他人行为的常见视角，在电影中是出现频率较高的景别。</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全景也是一种基准镜头，在一组蒙太奇镜头中起到定位的作用，绘制全景镜头的时候需要突出主体，周围的环境不能喧宾夺主。</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4.3.4 </a:t>
            </a:r>
            <a:r>
              <a:rPr lang="zh-CN" altLang="en-US" sz="1600" kern="100" dirty="0">
                <a:solidFill>
                  <a:schemeClr val="bg1"/>
                </a:solidFill>
                <a:latin typeface="+mn-ea"/>
                <a:cs typeface="Times New Roman" panose="02020603050405020304" pitchFamily="18" charset="0"/>
              </a:rPr>
              <a:t>全景</a:t>
            </a:r>
          </a:p>
        </p:txBody>
      </p:sp>
    </p:spTree>
    <p:extLst>
      <p:ext uri="{BB962C8B-B14F-4D97-AF65-F5344CB8AC3E}">
        <p14:creationId xmlns:p14="http://schemas.microsoft.com/office/powerpoint/2010/main" val="125485641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4.3.4 </a:t>
            </a:r>
            <a:r>
              <a:rPr lang="zh-CN" altLang="en-US" sz="1600" kern="100" dirty="0">
                <a:solidFill>
                  <a:schemeClr val="bg1"/>
                </a:solidFill>
                <a:latin typeface="+mn-ea"/>
                <a:cs typeface="Times New Roman" panose="02020603050405020304" pitchFamily="18" charset="0"/>
              </a:rPr>
              <a:t>全景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全景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奇幻森林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费儒）</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全景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龙珠超：布罗利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长峰达也）</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5FD46E09-6361-4213-89E6-B733B81522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086" y="523446"/>
            <a:ext cx="2482402" cy="4189053"/>
          </a:xfrm>
          <a:prstGeom prst="rect">
            <a:avLst/>
          </a:prstGeom>
        </p:spPr>
      </p:pic>
      <p:pic>
        <p:nvPicPr>
          <p:cNvPr id="11" name="图片 10">
            <a:extLst>
              <a:ext uri="{FF2B5EF4-FFF2-40B4-BE49-F238E27FC236}">
                <a16:creationId xmlns:a16="http://schemas.microsoft.com/office/drawing/2014/main" id="{0F4AD118-0917-44FC-BFFC-38F34D6689A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2140" y="523446"/>
            <a:ext cx="2482402" cy="4189053"/>
          </a:xfrm>
          <a:prstGeom prst="rect">
            <a:avLst/>
          </a:prstGeom>
        </p:spPr>
      </p:pic>
    </p:spTree>
    <p:extLst>
      <p:ext uri="{BB962C8B-B14F-4D97-AF65-F5344CB8AC3E}">
        <p14:creationId xmlns:p14="http://schemas.microsoft.com/office/powerpoint/2010/main" val="41053040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中景是指摄取人物膝盖以上部分或场景局部的电影画面。视距比近景稍远，能为演员提供较大的活动空间，不仅能使观众看清人物表情，而且有利于显示人物的形体动作，同时，能展现人物情绪交流、人物与人物的关系，常用于叙事性描写。</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中景是电影和动画中使用最广泛的一种镜头，多用来表现二至三个角色之间的对白，观众在此类景别下，用较强的故事参与感，中景常用来交代正常节奏和情绪的故事情节。</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在绘制中景画面时，要注意抓住人物最有特点的动作和表情，而且随着故事中心点的变化要不断地转换构图的结构，是人物和镜头调度富于变化。</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中景处理的好坏，往往是决定一部影片造型成败的重要因素。</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4.3.5 </a:t>
            </a:r>
            <a:r>
              <a:rPr lang="zh-CN" altLang="en-US" sz="1600" kern="100" dirty="0">
                <a:solidFill>
                  <a:schemeClr val="bg1"/>
                </a:solidFill>
                <a:latin typeface="+mn-ea"/>
                <a:cs typeface="Times New Roman" panose="02020603050405020304" pitchFamily="18" charset="0"/>
              </a:rPr>
              <a:t>中景</a:t>
            </a:r>
          </a:p>
        </p:txBody>
      </p:sp>
    </p:spTree>
    <p:extLst>
      <p:ext uri="{BB962C8B-B14F-4D97-AF65-F5344CB8AC3E}">
        <p14:creationId xmlns:p14="http://schemas.microsoft.com/office/powerpoint/2010/main" val="176829414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4.3.5 </a:t>
            </a:r>
            <a:r>
              <a:rPr lang="zh-CN" altLang="en-US" sz="1600" kern="100" dirty="0">
                <a:solidFill>
                  <a:schemeClr val="bg1"/>
                </a:solidFill>
                <a:latin typeface="+mn-ea"/>
                <a:cs typeface="Times New Roman" panose="02020603050405020304" pitchFamily="18" charset="0"/>
              </a:rPr>
              <a:t>中景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635555"/>
            <a:ext cx="19253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中景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蜘蛛侠：平行宇宙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鲍勃</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佩尔西凯蒂 彼得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拉姆齐 罗德尼</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罗斯曼）</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中景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海洋之歌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汤姆</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摩尔）</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2F4631F3-2A78-4C2F-85E4-01C9D95BD8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8238" y="523445"/>
            <a:ext cx="2464097" cy="4158163"/>
          </a:xfrm>
          <a:prstGeom prst="rect">
            <a:avLst/>
          </a:prstGeom>
        </p:spPr>
      </p:pic>
      <p:pic>
        <p:nvPicPr>
          <p:cNvPr id="8" name="图片 7">
            <a:extLst>
              <a:ext uri="{FF2B5EF4-FFF2-40B4-BE49-F238E27FC236}">
                <a16:creationId xmlns:a16="http://schemas.microsoft.com/office/drawing/2014/main" id="{83689EEC-4A8C-4985-A872-627D09B99A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1293" y="523445"/>
            <a:ext cx="2464096" cy="4158163"/>
          </a:xfrm>
          <a:prstGeom prst="rect">
            <a:avLst/>
          </a:prstGeom>
        </p:spPr>
      </p:pic>
    </p:spTree>
    <p:extLst>
      <p:ext uri="{BB962C8B-B14F-4D97-AF65-F5344CB8AC3E}">
        <p14:creationId xmlns:p14="http://schemas.microsoft.com/office/powerpoint/2010/main" val="270062000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中近景是在中景的基础上更进一步地将镜头推向被摄物体，从而进一步展现事物的细节，强化人物的表演。它是介于中景与近景之间的一种景别。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4.3.6 </a:t>
            </a:r>
            <a:r>
              <a:rPr lang="zh-CN" altLang="en-US" sz="1600" kern="100" dirty="0">
                <a:solidFill>
                  <a:schemeClr val="bg1"/>
                </a:solidFill>
                <a:latin typeface="+mn-ea"/>
                <a:cs typeface="Times New Roman" panose="02020603050405020304" pitchFamily="18" charset="0"/>
              </a:rPr>
              <a:t>中近景</a:t>
            </a:r>
          </a:p>
        </p:txBody>
      </p:sp>
    </p:spTree>
    <p:extLst>
      <p:ext uri="{BB962C8B-B14F-4D97-AF65-F5344CB8AC3E}">
        <p14:creationId xmlns:p14="http://schemas.microsoft.com/office/powerpoint/2010/main" val="102407164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4.3.6 </a:t>
            </a:r>
            <a:r>
              <a:rPr lang="zh-CN" altLang="en-US" sz="1600" kern="100" dirty="0">
                <a:solidFill>
                  <a:schemeClr val="bg1"/>
                </a:solidFill>
                <a:latin typeface="+mn-ea"/>
                <a:cs typeface="Times New Roman" panose="02020603050405020304" pitchFamily="18" charset="0"/>
              </a:rPr>
              <a:t>中近景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中近景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霍比特人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：五军之战</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彼得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杰克逊）</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中近景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头脑特工队</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彼特</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道格特 罗纳尔多</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德尔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卡门）</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8A02452A-99D9-46BC-AF56-52550404E3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3174" y="523447"/>
            <a:ext cx="2455112" cy="4143001"/>
          </a:xfrm>
          <a:prstGeom prst="rect">
            <a:avLst/>
          </a:prstGeom>
        </p:spPr>
      </p:pic>
      <p:pic>
        <p:nvPicPr>
          <p:cNvPr id="11" name="图片 10">
            <a:extLst>
              <a:ext uri="{FF2B5EF4-FFF2-40B4-BE49-F238E27FC236}">
                <a16:creationId xmlns:a16="http://schemas.microsoft.com/office/drawing/2014/main" id="{8EF5E68B-C7CE-4C0E-A296-50302B9CE46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5785" y="523447"/>
            <a:ext cx="2455111" cy="4143000"/>
          </a:xfrm>
          <a:prstGeom prst="rect">
            <a:avLst/>
          </a:prstGeom>
        </p:spPr>
      </p:pic>
    </p:spTree>
    <p:extLst>
      <p:ext uri="{BB962C8B-B14F-4D97-AF65-F5344CB8AC3E}">
        <p14:creationId xmlns:p14="http://schemas.microsoft.com/office/powerpoint/2010/main" val="23224067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近景是指表现人物胸部以上或者景物局部面貌的画面。近景常被用来细致地表现人物的面部神态和情绪，因此，近景是将人物或被摄主体推向观众眼前的一种景别。</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在表现人物的时候，近景画面中人物占据一半以上的画幅，这时，人物的头部尤其是眼睛将成为观众注意的重点。在近景画面中，环境空间被淡化，处于陪体地位，在很多情况下，我们选择利用一定的手段将背景虚化，这时背景环境中的各种造型元素都只有模糊的轮廓，这样有利于更好地突出主体。</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在故事叙述时的情感元素逐渐加深，人物角色的情绪开始展现时，为了让观众观察和体会人物的心理活动，多采用近景这一景别。或在一个角色出场时，为提高角色的辨识度，亦多使用此景别。</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在绘制近景时，背景力求简洁，突出故事主体，主体必须要安排在画面结构的中心。</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4.3.7 </a:t>
            </a:r>
            <a:r>
              <a:rPr lang="zh-CN" altLang="en-US" sz="1600" kern="100" dirty="0">
                <a:solidFill>
                  <a:schemeClr val="bg1"/>
                </a:solidFill>
                <a:latin typeface="+mn-ea"/>
                <a:cs typeface="Times New Roman" panose="02020603050405020304" pitchFamily="18" charset="0"/>
              </a:rPr>
              <a:t>近景</a:t>
            </a:r>
          </a:p>
        </p:txBody>
      </p:sp>
    </p:spTree>
    <p:extLst>
      <p:ext uri="{BB962C8B-B14F-4D97-AF65-F5344CB8AC3E}">
        <p14:creationId xmlns:p14="http://schemas.microsoft.com/office/powerpoint/2010/main" val="10597807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4.3.7 </a:t>
            </a:r>
            <a:r>
              <a:rPr lang="zh-CN" altLang="en-US" sz="1600" kern="100" dirty="0">
                <a:solidFill>
                  <a:schemeClr val="bg1"/>
                </a:solidFill>
                <a:latin typeface="+mn-ea"/>
                <a:cs typeface="Times New Roman" panose="02020603050405020304" pitchFamily="18" charset="0"/>
              </a:rPr>
              <a:t>近景</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近景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无敌破坏王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菲尔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约翰斯顿 瑞奇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摩尔）</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近景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超人总动员</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布拉德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伯德）</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FCB1A4FE-4984-4A02-96FA-446FB04457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12409" y="554336"/>
            <a:ext cx="2464097" cy="4158163"/>
          </a:xfrm>
          <a:prstGeom prst="rect">
            <a:avLst/>
          </a:prstGeom>
        </p:spPr>
      </p:pic>
      <p:pic>
        <p:nvPicPr>
          <p:cNvPr id="8" name="图片 7">
            <a:extLst>
              <a:ext uri="{FF2B5EF4-FFF2-40B4-BE49-F238E27FC236}">
                <a16:creationId xmlns:a16="http://schemas.microsoft.com/office/drawing/2014/main" id="{F5117B27-F4DD-4CEF-8766-65B0532DD93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81293" y="554336"/>
            <a:ext cx="2464096" cy="4158163"/>
          </a:xfrm>
          <a:prstGeom prst="rect">
            <a:avLst/>
          </a:prstGeom>
        </p:spPr>
      </p:pic>
    </p:spTree>
    <p:extLst>
      <p:ext uri="{BB962C8B-B14F-4D97-AF65-F5344CB8AC3E}">
        <p14:creationId xmlns:p14="http://schemas.microsoft.com/office/powerpoint/2010/main" val="201119442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电影和动画中，镜头是影片结构的基本单位，一个镜头即为摄影机从开机到关机连续不断地进行拍摄，是电影视觉语言的最基本元素。若干个镜头构成一个段落或一个场面，若干个段落或场面构成一部影片，镜头是叙事和表意的基础，我们分镜设计，即用绘画的手段，用一张张画描述每个镜头拍摄或绘制的画面。</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4.1.1 </a:t>
            </a:r>
            <a:r>
              <a:rPr lang="zh-CN" altLang="en-US" sz="1600" kern="100" dirty="0">
                <a:solidFill>
                  <a:schemeClr val="bg1"/>
                </a:solidFill>
                <a:latin typeface="+mn-ea"/>
                <a:cs typeface="Times New Roman" panose="02020603050405020304" pitchFamily="18" charset="0"/>
              </a:rPr>
              <a:t>镜头的概念</a:t>
            </a:r>
          </a:p>
        </p:txBody>
      </p:sp>
      <p:pic>
        <p:nvPicPr>
          <p:cNvPr id="3" name="图片 2">
            <a:extLst>
              <a:ext uri="{FF2B5EF4-FFF2-40B4-BE49-F238E27FC236}">
                <a16:creationId xmlns:a16="http://schemas.microsoft.com/office/drawing/2014/main" id="{9E1864BC-7EFE-49C0-9B9F-B2F3DAD460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03448" y="2362454"/>
            <a:ext cx="2737104" cy="2145792"/>
          </a:xfrm>
          <a:prstGeom prst="rect">
            <a:avLst/>
          </a:prstGeom>
        </p:spPr>
      </p:pic>
      <p:sp>
        <p:nvSpPr>
          <p:cNvPr id="10" name="Rectangle 3">
            <a:extLst>
              <a:ext uri="{FF2B5EF4-FFF2-40B4-BE49-F238E27FC236}">
                <a16:creationId xmlns:a16="http://schemas.microsoft.com/office/drawing/2014/main" id="{45763133-BC16-45FE-AA44-2B285D8EE163}"/>
              </a:ext>
            </a:extLst>
          </p:cNvPr>
          <p:cNvSpPr>
            <a:spLocks noChangeArrowheads="1"/>
          </p:cNvSpPr>
          <p:nvPr/>
        </p:nvSpPr>
        <p:spPr bwMode="auto">
          <a:xfrm rot="10800000" flipV="1">
            <a:off x="3553024" y="4527662"/>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传奇导演希区柯克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1975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年在美国拍摄</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大巧局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片场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30048052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特写是指拍摄人像的面部、被摄对象的一个局部的镜头。特写镜头是电影画面中视距最近的镜头，因其取景范围小，画面内容单一，可使表现对象从周围环境中突现出来，造成清晰的视觉形象，得到强调的效果。特写镜头能表现人物细微的情绪变化，揭示人物心灵瞬间的动向，使观众在视觉和心理上受到强烈的感染。特写镜头与其他景别镜头结合运用能通过镜头长短、远近、强弱的变化，造成一种特殊的蒙太奇节奏效果。</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特写镜头经常用来展示细节动作，走近角色的内心世界，或者展示事物的局部细节，是不同于中全近景的常规生活体验，而是一种“细致观察”的视角，频繁使用会使电影画面密度太大，造成视觉上密不透风的压抑感，因此在电影和动画中，特写镜头通常是作为点睛一笔去使用，而绝不能滥用，停留时间也不宜过长，否则就失去了原有的效果和视觉冲击力。</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另外，在电影中，特写画面会放大演员面部的微表情，对于演技一般的演员角色，我们也要尽量少用特写画面。</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4.3.8 </a:t>
            </a:r>
            <a:r>
              <a:rPr lang="zh-CN" altLang="en-US" sz="1600" kern="100" dirty="0">
                <a:solidFill>
                  <a:schemeClr val="bg1"/>
                </a:solidFill>
                <a:latin typeface="+mn-ea"/>
                <a:cs typeface="Times New Roman" panose="02020603050405020304" pitchFamily="18" charset="0"/>
              </a:rPr>
              <a:t>特写</a:t>
            </a:r>
          </a:p>
        </p:txBody>
      </p:sp>
    </p:spTree>
    <p:extLst>
      <p:ext uri="{BB962C8B-B14F-4D97-AF65-F5344CB8AC3E}">
        <p14:creationId xmlns:p14="http://schemas.microsoft.com/office/powerpoint/2010/main" val="159805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4.3.8 </a:t>
            </a:r>
            <a:r>
              <a:rPr lang="zh-CN" altLang="en-US" sz="1600" kern="100" dirty="0">
                <a:solidFill>
                  <a:schemeClr val="bg1"/>
                </a:solidFill>
                <a:latin typeface="+mn-ea"/>
                <a:cs typeface="Times New Roman" panose="02020603050405020304" pitchFamily="18" charset="0"/>
              </a:rPr>
              <a:t>特写</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635555"/>
            <a:ext cx="192533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特写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云图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汤姆</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提克威 拉娜</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 莉莉</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89444"/>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特写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鱼</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平尾隆之）</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E4F020E2-6271-42EE-B420-FD7BF440AC4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9086" y="492558"/>
            <a:ext cx="2482401" cy="4189052"/>
          </a:xfrm>
          <a:prstGeom prst="rect">
            <a:avLst/>
          </a:prstGeom>
        </p:spPr>
      </p:pic>
      <p:pic>
        <p:nvPicPr>
          <p:cNvPr id="11" name="图片 10">
            <a:extLst>
              <a:ext uri="{FF2B5EF4-FFF2-40B4-BE49-F238E27FC236}">
                <a16:creationId xmlns:a16="http://schemas.microsoft.com/office/drawing/2014/main" id="{05EEDD7F-9DFD-4127-80BD-D6D7C1A3AFA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72140" y="492558"/>
            <a:ext cx="2482401" cy="4189052"/>
          </a:xfrm>
          <a:prstGeom prst="rect">
            <a:avLst/>
          </a:prstGeom>
        </p:spPr>
      </p:pic>
    </p:spTree>
    <p:extLst>
      <p:ext uri="{BB962C8B-B14F-4D97-AF65-F5344CB8AC3E}">
        <p14:creationId xmlns:p14="http://schemas.microsoft.com/office/powerpoint/2010/main" val="5536621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056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大特写又称“细部特写”。把拍摄对象的某个细部拍得占满整个画面的镜头。取景范围比特写更小，因此所表现的对象也被放得更大。这种明显的强调作用和突出作用，使大特写和特写一样，成为电影艺术独特的表现手段，具有极其鲜明、强烈的视觉效果。在一部影片中这类镜头如果太长、太多，也会减弱其独特的感染作用。</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大特写与特写比较起来，更加注重电影拍摄技术，是比我们日常人眼近距离观察的极限更近一步的观察，因此，常用来展现一些事物平时难以观察到的独特的材质和细节。</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4.3.9 </a:t>
            </a:r>
            <a:r>
              <a:rPr lang="zh-CN" altLang="en-US" sz="1600" kern="100" dirty="0">
                <a:solidFill>
                  <a:schemeClr val="bg1"/>
                </a:solidFill>
                <a:latin typeface="+mn-ea"/>
                <a:cs typeface="Times New Roman" panose="02020603050405020304" pitchFamily="18" charset="0"/>
              </a:rPr>
              <a:t>大特写</a:t>
            </a:r>
          </a:p>
        </p:txBody>
      </p:sp>
    </p:spTree>
    <p:extLst>
      <p:ext uri="{BB962C8B-B14F-4D97-AF65-F5344CB8AC3E}">
        <p14:creationId xmlns:p14="http://schemas.microsoft.com/office/powerpoint/2010/main" val="378496137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4.3.9 </a:t>
            </a:r>
            <a:r>
              <a:rPr lang="zh-CN" altLang="en-US" sz="1600" kern="100" dirty="0">
                <a:solidFill>
                  <a:schemeClr val="bg1"/>
                </a:solidFill>
                <a:latin typeface="+mn-ea"/>
                <a:cs typeface="Times New Roman" panose="02020603050405020304" pitchFamily="18" charset="0"/>
              </a:rPr>
              <a:t>大特写</a:t>
            </a:r>
          </a:p>
        </p:txBody>
      </p:sp>
      <p:sp>
        <p:nvSpPr>
          <p:cNvPr id="9" name="Rectangle 3">
            <a:extLst>
              <a:ext uri="{FF2B5EF4-FFF2-40B4-BE49-F238E27FC236}">
                <a16:creationId xmlns:a16="http://schemas.microsoft.com/office/drawing/2014/main" id="{C6B3F946-B34B-427A-9409-855FAE0FE901}"/>
              </a:ext>
            </a:extLst>
          </p:cNvPr>
          <p:cNvSpPr>
            <a:spLocks noChangeArrowheads="1"/>
          </p:cNvSpPr>
          <p:nvPr/>
        </p:nvSpPr>
        <p:spPr bwMode="auto">
          <a:xfrm rot="10800000" flipV="1">
            <a:off x="2550675" y="4712499"/>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大特写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船长哈洛克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2013</a:t>
            </a:r>
            <a:r>
              <a:rPr kumimoji="0" lang="zh-CN" altLang="en-US" sz="1000" b="0" i="0" u="none" strike="noStrike" cap="none" normalizeH="0" baseline="0" dirty="0">
                <a:ln>
                  <a:noFill/>
                </a:ln>
                <a:solidFill>
                  <a:schemeClr val="bg1"/>
                </a:solidFill>
                <a:effectLst/>
                <a:latin typeface="+mn-ea"/>
                <a:cs typeface="Arial" panose="020B0604020202020204" pitchFamily="34" charset="0"/>
              </a:rPr>
              <a:t>荒牧伸志）</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B1860280-7E16-45F3-B1B2-A645CDBBC02F}"/>
              </a:ext>
            </a:extLst>
          </p:cNvPr>
          <p:cNvSpPr>
            <a:spLocks noChangeArrowheads="1"/>
          </p:cNvSpPr>
          <p:nvPr/>
        </p:nvSpPr>
        <p:spPr bwMode="auto">
          <a:xfrm rot="10800000" flipV="1">
            <a:off x="4933502" y="471250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大特写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守卫者传奇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扎克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施耐德）</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D56455FC-B9D9-414F-9A80-0CFEE3012B6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95696" y="523446"/>
            <a:ext cx="2436806" cy="4112109"/>
          </a:xfrm>
          <a:prstGeom prst="rect">
            <a:avLst/>
          </a:prstGeom>
        </p:spPr>
      </p:pic>
      <p:pic>
        <p:nvPicPr>
          <p:cNvPr id="8" name="图片 7">
            <a:extLst>
              <a:ext uri="{FF2B5EF4-FFF2-40B4-BE49-F238E27FC236}">
                <a16:creationId xmlns:a16="http://schemas.microsoft.com/office/drawing/2014/main" id="{95049B07-7EB2-4B46-86A0-BCB53B321C5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294938" y="523446"/>
            <a:ext cx="2436805" cy="4112109"/>
          </a:xfrm>
          <a:prstGeom prst="rect">
            <a:avLst/>
          </a:prstGeom>
        </p:spPr>
      </p:pic>
    </p:spTree>
    <p:extLst>
      <p:ext uri="{BB962C8B-B14F-4D97-AF65-F5344CB8AC3E}">
        <p14:creationId xmlns:p14="http://schemas.microsoft.com/office/powerpoint/2010/main" val="83045199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景别的选择有一定的规律性，一般来说，一场戏或一段情节通常以远景开始，确定场景，展现人物环境的关系，然后推进到中景，展示人与人之间的关系，再慢慢推进镜头，故事开始进一步深入，同时插入特写镜头来展示人物的性格、情绪和表演，最后回到远景或中景交代事件的结束，给观众一个完整的答案。</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但景别的选择也需要根据情节的设置而灵活调整，例如吕克</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贝松导演的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这个杀手不太冷</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（见下页）一片，影片开始就拍摄一个黑暗的房屋，让</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雷诺扮演的职业杀手与委托人之间的对白，仅有近景与特写，而没有其他景别，这么做正是为了保留故事的神秘感，烘托杀手的阴暗，故事发生的场所环境是次要的，因此不需要远景去交代环境。又如保罗</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安德森导演的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生化危机</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见下页），影片在短暂的序幕后，以演员米拉桥诺维奇苏醒时睁开的瞳孔大特写作为第一幕，然后镜头逐渐拉远，最后到浴室的全景，这种一反常规的镜头设计，是为影片的悬疑性和惊悚行所服务的。因此，我们选择什么样的景别去交代故事，取决于我们想从什么样的角度、去传递怎样一种风格的情节，和我们后面要说到的运动镜头、转场等技术上的运用是同一个道理。</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Tree>
    <p:extLst>
      <p:ext uri="{BB962C8B-B14F-4D97-AF65-F5344CB8AC3E}">
        <p14:creationId xmlns:p14="http://schemas.microsoft.com/office/powerpoint/2010/main" val="380659031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pic>
        <p:nvPicPr>
          <p:cNvPr id="3" name="图片 2">
            <a:extLst>
              <a:ext uri="{FF2B5EF4-FFF2-40B4-BE49-F238E27FC236}">
                <a16:creationId xmlns:a16="http://schemas.microsoft.com/office/drawing/2014/main" id="{B7AAFD26-4EE1-407A-BC2D-7A1095779F4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88879" y="523446"/>
            <a:ext cx="2530339" cy="4269948"/>
          </a:xfrm>
          <a:prstGeom prst="rect">
            <a:avLst/>
          </a:prstGeom>
        </p:spPr>
      </p:pic>
      <p:pic>
        <p:nvPicPr>
          <p:cNvPr id="6" name="图片 5">
            <a:extLst>
              <a:ext uri="{FF2B5EF4-FFF2-40B4-BE49-F238E27FC236}">
                <a16:creationId xmlns:a16="http://schemas.microsoft.com/office/drawing/2014/main" id="{DD4BC9F3-D823-48BE-955E-FE86C85C8FD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36177" y="542673"/>
            <a:ext cx="2518946" cy="4250721"/>
          </a:xfrm>
          <a:prstGeom prst="rect">
            <a:avLst/>
          </a:prstGeom>
        </p:spPr>
      </p:pic>
      <p:sp>
        <p:nvSpPr>
          <p:cNvPr id="8" name="Rectangle 3">
            <a:extLst>
              <a:ext uri="{FF2B5EF4-FFF2-40B4-BE49-F238E27FC236}">
                <a16:creationId xmlns:a16="http://schemas.microsoft.com/office/drawing/2014/main" id="{A8210324-DC51-4510-A377-38605B40DAE7}"/>
              </a:ext>
            </a:extLst>
          </p:cNvPr>
          <p:cNvSpPr>
            <a:spLocks noChangeArrowheads="1"/>
          </p:cNvSpPr>
          <p:nvPr/>
        </p:nvSpPr>
        <p:spPr bwMode="auto">
          <a:xfrm rot="10800000" flipV="1">
            <a:off x="2332983" y="4761584"/>
            <a:ext cx="192533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这个杀手不太冷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吕克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贝松）</a:t>
            </a:r>
            <a:endParaRPr kumimoji="0" lang="zh-CN" altLang="en-US" sz="1800" b="0" i="0" u="none" strike="noStrike" cap="none" normalizeH="0" baseline="0" dirty="0">
              <a:ln>
                <a:noFill/>
              </a:ln>
              <a:solidFill>
                <a:schemeClr val="bg1"/>
              </a:solidFill>
              <a:effectLst/>
              <a:latin typeface="+mn-ea"/>
            </a:endParaRPr>
          </a:p>
        </p:txBody>
      </p:sp>
      <p:sp>
        <p:nvSpPr>
          <p:cNvPr id="9" name="Rectangle 3">
            <a:extLst>
              <a:ext uri="{FF2B5EF4-FFF2-40B4-BE49-F238E27FC236}">
                <a16:creationId xmlns:a16="http://schemas.microsoft.com/office/drawing/2014/main" id="{BB92811A-7784-4222-8BFD-E0676F1870BF}"/>
              </a:ext>
            </a:extLst>
          </p:cNvPr>
          <p:cNvSpPr>
            <a:spLocks noChangeArrowheads="1"/>
          </p:cNvSpPr>
          <p:nvPr/>
        </p:nvSpPr>
        <p:spPr bwMode="auto">
          <a:xfrm rot="10800000" flipV="1">
            <a:off x="4885685" y="4838528"/>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生化危机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2002</a:t>
            </a:r>
            <a:r>
              <a:rPr kumimoji="0" lang="zh-CN" altLang="en-US" sz="1000" b="0" i="0" u="none" strike="noStrike" cap="none" normalizeH="0" baseline="0" dirty="0">
                <a:ln>
                  <a:noFill/>
                </a:ln>
                <a:solidFill>
                  <a:schemeClr val="bg1"/>
                </a:solidFill>
                <a:effectLst/>
                <a:latin typeface="+mn-ea"/>
                <a:cs typeface="Arial" panose="020B0604020202020204" pitchFamily="34" charset="0"/>
              </a:rPr>
              <a:t>保罗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安德森）</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0549443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最后，动画的景别与电影不同，电影在拍摄时如果对景别不满意，可以随时调整，而动画的景别一旦确定，除非是三维动画，否则就不能更改，因此在创作设计分镜时，一定要慎之又慎，分镜一旦完成就是一锤定音，投入制作之后再修改就非常麻烦。</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4.3 </a:t>
            </a:r>
            <a:r>
              <a:rPr lang="zh-CN" altLang="en-US" sz="1800" kern="100" dirty="0">
                <a:solidFill>
                  <a:schemeClr val="bg1"/>
                </a:solidFill>
                <a:latin typeface="+mn-ea"/>
                <a:cs typeface="Times New Roman" panose="02020603050405020304" pitchFamily="18" charset="0"/>
              </a:rPr>
              <a:t>景别</a:t>
            </a:r>
          </a:p>
        </p:txBody>
      </p:sp>
    </p:spTree>
    <p:extLst>
      <p:ext uri="{BB962C8B-B14F-4D97-AF65-F5344CB8AC3E}">
        <p14:creationId xmlns:p14="http://schemas.microsoft.com/office/powerpoint/2010/main" val="233343145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一部影片拍摄时，可拍摄的视角有很多，不同的视角可以控制画面空间的范围，也向观众暗示被摄对象被观看的位置。理论上空间中的任何一点都可以放置摄像机，因此我们的选择多达无数个，但根据摄影机和被摄对象之间高度和水平位置的不同，可以把镜头视角分为俯瞰、俯视、平视、仰视、非水平，正面、斜侧面、侧面和背面几种。</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Tree>
    <p:extLst>
      <p:ext uri="{BB962C8B-B14F-4D97-AF65-F5344CB8AC3E}">
        <p14:creationId xmlns:p14="http://schemas.microsoft.com/office/powerpoint/2010/main" val="12703451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1813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俯瞰是表现对象在上空以绝对俯视的角度观察地面景物的效果，高度高，范围广，具有极强的视觉表现力，观众可以俯视一切，营造出视野开阔、气势磅礴的视觉效果。</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俯瞰是一种在高空表现景物的视角，它超出了我们生活经验，即便是我们熟悉的景物，我们也甚少站在很高的角度去观察，因此，它能够将平常耳熟能详的场景制造出新奇震撼的效果，在电影开场或者转场至新场景时多用此类视角，结合远景或大远景，交代广阔的地理环境。</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4.4.1 </a:t>
            </a:r>
            <a:r>
              <a:rPr lang="zh-CN" altLang="en-US" sz="1600" kern="100" dirty="0">
                <a:solidFill>
                  <a:schemeClr val="bg1"/>
                </a:solidFill>
                <a:latin typeface="+mn-ea"/>
                <a:cs typeface="Times New Roman" panose="02020603050405020304" pitchFamily="18" charset="0"/>
              </a:rPr>
              <a:t>俯瞰视角</a:t>
            </a:r>
          </a:p>
        </p:txBody>
      </p:sp>
      <p:pic>
        <p:nvPicPr>
          <p:cNvPr id="7" name="图片 6">
            <a:extLst>
              <a:ext uri="{FF2B5EF4-FFF2-40B4-BE49-F238E27FC236}">
                <a16:creationId xmlns:a16="http://schemas.microsoft.com/office/drawing/2014/main" id="{8C573E46-4DC8-4258-9144-5F74CC1A6B3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64100" y="523447"/>
            <a:ext cx="2478165" cy="4181904"/>
          </a:xfrm>
          <a:prstGeom prst="rect">
            <a:avLst/>
          </a:prstGeom>
        </p:spPr>
      </p:pic>
      <p:sp>
        <p:nvSpPr>
          <p:cNvPr id="9" name="Rectangle 3">
            <a:extLst>
              <a:ext uri="{FF2B5EF4-FFF2-40B4-BE49-F238E27FC236}">
                <a16:creationId xmlns:a16="http://schemas.microsoft.com/office/drawing/2014/main" id="{4A83FB6F-5F43-44DC-8727-B53155DFEFCF}"/>
              </a:ext>
            </a:extLst>
          </p:cNvPr>
          <p:cNvSpPr>
            <a:spLocks noChangeArrowheads="1"/>
          </p:cNvSpPr>
          <p:nvPr/>
        </p:nvSpPr>
        <p:spPr bwMode="auto">
          <a:xfrm rot="10800000" flipV="1">
            <a:off x="4862958" y="4673541"/>
            <a:ext cx="247930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埃及王子</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布兰达∙查普曼 西蒙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威尔斯 史蒂夫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希克纳）</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51973605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30200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俯视是指摄影机的位置高于人的水平视线所拍摄的画面。俯视镜头既可以代表人物的实际空间位置或视点，也可以进行心理暗示，表达某种象征含义。</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用俯视镜头表现场景时，通常与全景或大全景相结合，如实地交代地面景物的位置、相互关系、规模大小及多层景物的层次感。俯视镜头也很容易显示角色的运动轨迹，如多人进行走动时，用俯视拍摄能交代每个人的行动与个人特征。</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俯视画面在心理层面上，对表现的主体产生一种俯瞰、强调、压抑、鄙视、批判、否定等效果。</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4.4.2 </a:t>
            </a:r>
            <a:r>
              <a:rPr lang="zh-CN" altLang="en-US" sz="1600" kern="100" dirty="0">
                <a:solidFill>
                  <a:schemeClr val="bg1"/>
                </a:solidFill>
                <a:latin typeface="+mn-ea"/>
                <a:cs typeface="Times New Roman" panose="02020603050405020304" pitchFamily="18" charset="0"/>
              </a:rPr>
              <a:t>俯视视角</a:t>
            </a:r>
          </a:p>
        </p:txBody>
      </p:sp>
      <p:pic>
        <p:nvPicPr>
          <p:cNvPr id="7" name="图片 6">
            <a:extLst>
              <a:ext uri="{FF2B5EF4-FFF2-40B4-BE49-F238E27FC236}">
                <a16:creationId xmlns:a16="http://schemas.microsoft.com/office/drawing/2014/main" id="{A5E834FF-132C-498A-9E11-3E761286E8F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41966" y="591376"/>
            <a:ext cx="2479304" cy="4183825"/>
          </a:xfrm>
          <a:prstGeom prst="rect">
            <a:avLst/>
          </a:prstGeom>
        </p:spPr>
      </p:pic>
      <p:sp>
        <p:nvSpPr>
          <p:cNvPr id="9" name="Rectangle 3">
            <a:extLst>
              <a:ext uri="{FF2B5EF4-FFF2-40B4-BE49-F238E27FC236}">
                <a16:creationId xmlns:a16="http://schemas.microsoft.com/office/drawing/2014/main" id="{4F449F36-F77D-4B81-9761-3FD6DC95D55B}"/>
              </a:ext>
            </a:extLst>
          </p:cNvPr>
          <p:cNvSpPr>
            <a:spLocks noChangeArrowheads="1"/>
          </p:cNvSpPr>
          <p:nvPr/>
        </p:nvSpPr>
        <p:spPr bwMode="auto">
          <a:xfrm rot="10800000" flipV="1">
            <a:off x="5064832" y="474339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超级大坏蛋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汤姆</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麦格拉思）</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2362286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66199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镜头的职能是为观众提供信息，一组镜头提供的信息可以形成完成的剧情片段。无论是电影还是动画，按照真实摄影机或者虚拟摄影机拍摄的视点来分类，镜头分为主观镜头和客观镜头两大类。按照镜头的叙事功能来分类，镜头又能分为关系镜头、动作镜头和渲染镜头。</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en-US" altLang="zh-CN" sz="1400" kern="100" dirty="0">
                <a:solidFill>
                  <a:schemeClr val="bg1"/>
                </a:solidFill>
                <a:latin typeface="+mn-ea"/>
                <a:cs typeface="Times New Roman" panose="02020603050405020304" pitchFamily="18" charset="0"/>
              </a:rPr>
              <a:t>  </a:t>
            </a:r>
            <a:r>
              <a:rPr lang="zh-CN" altLang="zh-CN" sz="1400" kern="100" dirty="0">
                <a:solidFill>
                  <a:schemeClr val="bg1"/>
                </a:solidFill>
                <a:latin typeface="+mn-ea"/>
                <a:cs typeface="Times New Roman" panose="02020603050405020304" pitchFamily="18" charset="0"/>
              </a:rPr>
              <a:t>首先是按照摄影机拍摄视点分类</a:t>
            </a:r>
            <a:r>
              <a:rPr lang="zh-CN" altLang="en-US" sz="1400" kern="100" dirty="0">
                <a:solidFill>
                  <a:schemeClr val="bg1"/>
                </a:solidFill>
                <a:latin typeface="+mn-ea"/>
                <a:cs typeface="Times New Roman" panose="02020603050405020304" pitchFamily="18" charset="0"/>
              </a:rPr>
              <a:t>。</a:t>
            </a:r>
            <a:endParaRPr lang="zh-CN" altLang="zh-CN" sz="1400" kern="100" dirty="0">
              <a:solidFill>
                <a:schemeClr val="bg1"/>
              </a:solidFill>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Tree>
    <p:extLst>
      <p:ext uri="{BB962C8B-B14F-4D97-AF65-F5344CB8AC3E}">
        <p14:creationId xmlns:p14="http://schemas.microsoft.com/office/powerpoint/2010/main" val="29957789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4.4.3 </a:t>
            </a:r>
            <a:r>
              <a:rPr lang="zh-CN" altLang="en-US" sz="1600" kern="100" dirty="0">
                <a:solidFill>
                  <a:schemeClr val="bg1"/>
                </a:solidFill>
                <a:latin typeface="+mn-ea"/>
                <a:cs typeface="Times New Roman" panose="02020603050405020304" pitchFamily="18" charset="0"/>
              </a:rPr>
              <a:t>平视视角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87350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平视是以人的正常视线水平线为基准拍摄的画面，是模拟人的常规视野的一种视角。透视正常、构图平稳、呈现出鲜明的客观性特征。平视视角是所有画面中最中性、最冷静同时也是最呆板的构图形式。平视是影视画面中使用率最高的镜头视角，在平稳节奏的情节与人物对话处理时，多采用此视角，镜头与被摄者对象眼睛水平高度置于同一高度，让观众有较强的代入感与参与感，而其他视角则给观众更多“观察”的感受。</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在平视视角镜头画面中，由于同一高度的前中后景物相对压缩在画面内，导致空间透视效果不明显，不利于层次感的表现，因此在平视视角使用时，应当注意结合其他造型手段，使画面生动动起来。</a:t>
            </a:r>
          </a:p>
        </p:txBody>
      </p:sp>
      <p:pic>
        <p:nvPicPr>
          <p:cNvPr id="11" name="图片 10">
            <a:extLst>
              <a:ext uri="{FF2B5EF4-FFF2-40B4-BE49-F238E27FC236}">
                <a16:creationId xmlns:a16="http://schemas.microsoft.com/office/drawing/2014/main" id="{1BDC278E-FE22-4E03-950C-ED2342AB3A1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1384" y="523447"/>
            <a:ext cx="2421325" cy="4085987"/>
          </a:xfrm>
          <a:prstGeom prst="rect">
            <a:avLst/>
          </a:prstGeom>
        </p:spPr>
      </p:pic>
      <p:sp>
        <p:nvSpPr>
          <p:cNvPr id="12" name="Rectangle 3">
            <a:extLst>
              <a:ext uri="{FF2B5EF4-FFF2-40B4-BE49-F238E27FC236}">
                <a16:creationId xmlns:a16="http://schemas.microsoft.com/office/drawing/2014/main" id="{B8035FBC-D94C-4CF4-9F36-81DD624BF092}"/>
              </a:ext>
            </a:extLst>
          </p:cNvPr>
          <p:cNvSpPr>
            <a:spLocks noChangeArrowheads="1"/>
          </p:cNvSpPr>
          <p:nvPr/>
        </p:nvSpPr>
        <p:spPr bwMode="auto">
          <a:xfrm rot="10800000" flipV="1">
            <a:off x="5325260" y="4686984"/>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红辣椒探</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2006</a:t>
            </a:r>
            <a:r>
              <a:rPr kumimoji="0" lang="zh-CN" altLang="en-US" sz="1000" b="0" i="0" u="none" strike="noStrike" cap="none" normalizeH="0" baseline="0" dirty="0">
                <a:ln>
                  <a:noFill/>
                </a:ln>
                <a:solidFill>
                  <a:schemeClr val="bg1"/>
                </a:solidFill>
                <a:effectLst/>
                <a:latin typeface="+mn-ea"/>
                <a:cs typeface="Arial" panose="020B0604020202020204" pitchFamily="34" charset="0"/>
              </a:rPr>
              <a:t>今敏）</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6482679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4.4.4 </a:t>
            </a:r>
            <a:r>
              <a:rPr lang="zh-CN" altLang="en-US" sz="1600" kern="100" dirty="0">
                <a:solidFill>
                  <a:schemeClr val="bg1"/>
                </a:solidFill>
                <a:latin typeface="+mn-ea"/>
                <a:cs typeface="Times New Roman" panose="02020603050405020304" pitchFamily="18" charset="0"/>
              </a:rPr>
              <a:t>仰视视角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8735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仰视是当时摄影机低于被摄对象的位置或低于人眼正常视线时所拍摄的画面。仰拍的画面通常背景以天空为主，背景纯净，表现主体时会产生仰视、敬仰、暗示、突出、醒目、敬畏、威胁、优越感等效果，表示出赞颂、强调的意义。</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仰拍景物时，画面中表示高度的竖线条有向上透视集中的趋势，空间透视感强烈。在实际运用中，仰视镜头与俯视镜头结合使用，可以表现两个高度不同的交流者的主观镜头，也可以表现对抗双方的力量对比。</a:t>
            </a:r>
          </a:p>
        </p:txBody>
      </p:sp>
      <p:sp>
        <p:nvSpPr>
          <p:cNvPr id="12" name="Rectangle 3">
            <a:extLst>
              <a:ext uri="{FF2B5EF4-FFF2-40B4-BE49-F238E27FC236}">
                <a16:creationId xmlns:a16="http://schemas.microsoft.com/office/drawing/2014/main" id="{B8035FBC-D94C-4CF4-9F36-81DD624BF092}"/>
              </a:ext>
            </a:extLst>
          </p:cNvPr>
          <p:cNvSpPr>
            <a:spLocks noChangeArrowheads="1"/>
          </p:cNvSpPr>
          <p:nvPr/>
        </p:nvSpPr>
        <p:spPr bwMode="auto">
          <a:xfrm rot="10800000" flipV="1">
            <a:off x="5325259" y="4665890"/>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功夫熊猫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2008</a:t>
            </a:r>
            <a:r>
              <a:rPr kumimoji="0" lang="zh-CN" altLang="en-US" sz="1000" b="0" i="0" u="none" strike="noStrike" cap="none" normalizeH="0" baseline="0" dirty="0">
                <a:ln>
                  <a:noFill/>
                </a:ln>
                <a:solidFill>
                  <a:schemeClr val="bg1"/>
                </a:solidFill>
                <a:effectLst/>
                <a:latin typeface="+mn-ea"/>
                <a:cs typeface="Arial" panose="020B0604020202020204" pitchFamily="34" charset="0"/>
              </a:rPr>
              <a:t>马克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奥斯本 约翰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斯蒂文森）</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05555FD7-503D-45F8-AA18-0EECD3D231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08404" y="505099"/>
            <a:ext cx="2467282" cy="4163538"/>
          </a:xfrm>
          <a:prstGeom prst="rect">
            <a:avLst/>
          </a:prstGeom>
        </p:spPr>
      </p:pic>
    </p:spTree>
    <p:extLst>
      <p:ext uri="{BB962C8B-B14F-4D97-AF65-F5344CB8AC3E}">
        <p14:creationId xmlns:p14="http://schemas.microsoft.com/office/powerpoint/2010/main" val="255353603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4.4.5 </a:t>
            </a:r>
            <a:r>
              <a:rPr lang="zh-CN" altLang="en-US" sz="1600" kern="100" dirty="0">
                <a:solidFill>
                  <a:schemeClr val="bg1"/>
                </a:solidFill>
                <a:latin typeface="+mn-ea"/>
                <a:cs typeface="Times New Roman" panose="02020603050405020304" pitchFamily="18" charset="0"/>
              </a:rPr>
              <a:t>非水平视角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71056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常规的镜头视角都是水平镜头，非水平则是打破横向和纵向的水平线，以不完整的、倾斜的结构形式完成画面构图，又称倾斜镜头、荷兰角镜头。其主要作用是表意、倾斜的线给观众以不平稳的感觉，从而让观众有心烦意乱的心理感受。</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非水平镜头中的元素都是歪斜的，充满不稳定和不确定性。非水平具有相当强的主观意向，这种主观意想显示为无所适从、迷乱和茫然，非水平镜头是充满心理动感的镜头，这种镜头的心理运动方向是下滑的，也就是说，非水平镜头预示着更坏的局面、即将来到的危机等等，使观众感觉焦虑、紧张并希望能够采取某种心理动作稳定下来，但观众又明白采取任何心理动作都是徒劳的，因为无法弄清所要面对局势的复杂程度，激发起观众暂时的绝望感，但又让观众同时拥有一种侥幸心理。非水平镜头为观众显示出多种何去何从的可能性，让观众得以喘息，但同时又显示出所有方向都隐藏着莫名的威胁。</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在主观镜头中运用非水平镜头可以模拟主观者的不平衡视角，营造画面的真实感。</a:t>
            </a:r>
          </a:p>
        </p:txBody>
      </p:sp>
    </p:spTree>
    <p:extLst>
      <p:ext uri="{BB962C8B-B14F-4D97-AF65-F5344CB8AC3E}">
        <p14:creationId xmlns:p14="http://schemas.microsoft.com/office/powerpoint/2010/main" val="39817869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4.4.5 </a:t>
            </a:r>
            <a:r>
              <a:rPr lang="zh-CN" altLang="en-US" sz="1600" kern="100" dirty="0">
                <a:solidFill>
                  <a:schemeClr val="bg1"/>
                </a:solidFill>
                <a:latin typeface="+mn-ea"/>
                <a:cs typeface="Times New Roman" panose="02020603050405020304" pitchFamily="18" charset="0"/>
              </a:rPr>
              <a:t>非水平视角</a:t>
            </a:r>
          </a:p>
        </p:txBody>
      </p:sp>
      <p:pic>
        <p:nvPicPr>
          <p:cNvPr id="3" name="图片 2">
            <a:extLst>
              <a:ext uri="{FF2B5EF4-FFF2-40B4-BE49-F238E27FC236}">
                <a16:creationId xmlns:a16="http://schemas.microsoft.com/office/drawing/2014/main" id="{CDD72CD0-8999-4D69-89A7-586C6DF732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49434" y="1784349"/>
            <a:ext cx="2980268" cy="1676401"/>
          </a:xfrm>
          <a:prstGeom prst="rect">
            <a:avLst/>
          </a:prstGeom>
        </p:spPr>
      </p:pic>
      <p:pic>
        <p:nvPicPr>
          <p:cNvPr id="7" name="图片 6">
            <a:extLst>
              <a:ext uri="{FF2B5EF4-FFF2-40B4-BE49-F238E27FC236}">
                <a16:creationId xmlns:a16="http://schemas.microsoft.com/office/drawing/2014/main" id="{842C5A94-43EA-4C7D-85B1-5EE9053D752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69167" y="1784349"/>
            <a:ext cx="2980268" cy="1676401"/>
          </a:xfrm>
          <a:prstGeom prst="rect">
            <a:avLst/>
          </a:prstGeom>
        </p:spPr>
      </p:pic>
      <p:pic>
        <p:nvPicPr>
          <p:cNvPr id="10" name="图片 9">
            <a:extLst>
              <a:ext uri="{FF2B5EF4-FFF2-40B4-BE49-F238E27FC236}">
                <a16:creationId xmlns:a16="http://schemas.microsoft.com/office/drawing/2014/main" id="{42AC7560-BC78-448A-9FF3-AFB39DD79DF2}"/>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900" y="1784350"/>
            <a:ext cx="2980267" cy="1676400"/>
          </a:xfrm>
          <a:prstGeom prst="rect">
            <a:avLst/>
          </a:prstGeom>
        </p:spPr>
      </p:pic>
      <p:sp>
        <p:nvSpPr>
          <p:cNvPr id="11" name="Rectangle 3">
            <a:extLst>
              <a:ext uri="{FF2B5EF4-FFF2-40B4-BE49-F238E27FC236}">
                <a16:creationId xmlns:a16="http://schemas.microsoft.com/office/drawing/2014/main" id="{99EC7383-F1C1-4C9A-B26A-68CC253E096F}"/>
              </a:ext>
            </a:extLst>
          </p:cNvPr>
          <p:cNvSpPr>
            <a:spLocks noChangeArrowheads="1"/>
          </p:cNvSpPr>
          <p:nvPr/>
        </p:nvSpPr>
        <p:spPr bwMode="auto">
          <a:xfrm rot="10800000" flipV="1">
            <a:off x="3455214" y="3528597"/>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招魂</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温子仁）</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5A982A68-67FD-42F7-9FCC-DB3246119488}"/>
              </a:ext>
            </a:extLst>
          </p:cNvPr>
          <p:cNvSpPr>
            <a:spLocks noChangeArrowheads="1"/>
          </p:cNvSpPr>
          <p:nvPr/>
        </p:nvSpPr>
        <p:spPr bwMode="auto">
          <a:xfrm rot="10800000" flipV="1">
            <a:off x="462247" y="3451654"/>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最终幻想</a:t>
            </a:r>
            <a:r>
              <a:rPr kumimoji="0" lang="en-US" altLang="zh-CN" sz="1000" b="0" i="0" u="none" strike="noStrike" cap="none" normalizeH="0" baseline="0" dirty="0">
                <a:ln>
                  <a:noFill/>
                </a:ln>
                <a:solidFill>
                  <a:schemeClr val="bg1"/>
                </a:solidFill>
                <a:effectLst/>
                <a:latin typeface="+mn-ea"/>
                <a:cs typeface="Arial" panose="020B0604020202020204" pitchFamily="34" charset="0"/>
              </a:rPr>
              <a:t>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：王者之剑</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野末武志）</a:t>
            </a:r>
            <a:endParaRPr kumimoji="0" lang="zh-CN" altLang="en-US" sz="1800" b="0" i="0" u="none" strike="noStrike" cap="none" normalizeH="0" baseline="0" dirty="0">
              <a:ln>
                <a:noFill/>
              </a:ln>
              <a:solidFill>
                <a:schemeClr val="bg1"/>
              </a:solidFill>
              <a:effectLst/>
              <a:latin typeface="+mn-ea"/>
            </a:endParaRPr>
          </a:p>
        </p:txBody>
      </p:sp>
      <p:sp>
        <p:nvSpPr>
          <p:cNvPr id="13" name="Rectangle 3">
            <a:extLst>
              <a:ext uri="{FF2B5EF4-FFF2-40B4-BE49-F238E27FC236}">
                <a16:creationId xmlns:a16="http://schemas.microsoft.com/office/drawing/2014/main" id="{D5187500-4326-4480-9D90-F1F2C01BE7AF}"/>
              </a:ext>
            </a:extLst>
          </p:cNvPr>
          <p:cNvSpPr>
            <a:spLocks noChangeArrowheads="1"/>
          </p:cNvSpPr>
          <p:nvPr/>
        </p:nvSpPr>
        <p:spPr bwMode="auto">
          <a:xfrm rot="10800000" flipV="1">
            <a:off x="6422782" y="3451654"/>
            <a:ext cx="223357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硬核亨利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伊利亚</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奈舒勒）</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3383993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4.4.6 </a:t>
            </a:r>
            <a:r>
              <a:rPr lang="zh-CN" altLang="en-US" sz="1600" kern="100" dirty="0">
                <a:solidFill>
                  <a:schemeClr val="bg1"/>
                </a:solidFill>
                <a:latin typeface="+mn-ea"/>
                <a:cs typeface="Times New Roman" panose="02020603050405020304" pitchFamily="18" charset="0"/>
              </a:rPr>
              <a:t>正面视角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5623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正面角度镜头处于被摄主体的正面方向，主要表现被摄对象的正面特征，在表现二者对话时，正面视角拍摄的被摄人物眼睛通常会正视镜头，给观众很强的代入感，有“正在与剧中人对话”的感受，观众可以揣摩被摄人物的微表情和心理活动。</a:t>
            </a:r>
          </a:p>
        </p:txBody>
      </p:sp>
      <p:pic>
        <p:nvPicPr>
          <p:cNvPr id="3" name="图片 2">
            <a:extLst>
              <a:ext uri="{FF2B5EF4-FFF2-40B4-BE49-F238E27FC236}">
                <a16:creationId xmlns:a16="http://schemas.microsoft.com/office/drawing/2014/main" id="{B8E6FD64-75F4-4D68-87BC-2C26FCA6DE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48843" y="523447"/>
            <a:ext cx="2504506" cy="4226354"/>
          </a:xfrm>
          <a:prstGeom prst="rect">
            <a:avLst/>
          </a:prstGeom>
        </p:spPr>
      </p:pic>
      <p:sp>
        <p:nvSpPr>
          <p:cNvPr id="7" name="Rectangle 3">
            <a:extLst>
              <a:ext uri="{FF2B5EF4-FFF2-40B4-BE49-F238E27FC236}">
                <a16:creationId xmlns:a16="http://schemas.microsoft.com/office/drawing/2014/main" id="{A653C1BD-18E5-40AF-B7EC-09DEEB7DE60C}"/>
              </a:ext>
            </a:extLst>
          </p:cNvPr>
          <p:cNvSpPr>
            <a:spLocks noChangeArrowheads="1"/>
          </p:cNvSpPr>
          <p:nvPr/>
        </p:nvSpPr>
        <p:spPr bwMode="auto">
          <a:xfrm rot="10800000" flipV="1">
            <a:off x="5384310" y="4795967"/>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八恶人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6000749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4.4.7 </a:t>
            </a:r>
            <a:r>
              <a:rPr lang="zh-CN" altLang="en-US" sz="1600" kern="100" dirty="0">
                <a:solidFill>
                  <a:schemeClr val="bg1"/>
                </a:solidFill>
                <a:latin typeface="+mn-ea"/>
                <a:cs typeface="Times New Roman" panose="02020603050405020304" pitchFamily="18" charset="0"/>
              </a:rPr>
              <a:t>斜侧面视角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5623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以被摄主体的正面和侧面之间的位置为斜侧面角度镜头，即表现被摄对象的正面特征，又表现被摄对象的侧面部分特征，可造成鲜明的立体感和较好的透视效果。在电影拍摄中，由于多数演员面部在斜侧面较正面视角要显得轮廓更好，因此斜侧面是拍摄时更为常见的选择。另一方面，斜侧面视角和人们日常生活中参与他人对话时的视觉经验相符，彼此眼神之间有穿插交汇，因此斜侧面的视角给观众参与角色之间对话的参与感。</a:t>
            </a:r>
          </a:p>
        </p:txBody>
      </p:sp>
      <p:sp>
        <p:nvSpPr>
          <p:cNvPr id="7" name="Rectangle 3">
            <a:extLst>
              <a:ext uri="{FF2B5EF4-FFF2-40B4-BE49-F238E27FC236}">
                <a16:creationId xmlns:a16="http://schemas.microsoft.com/office/drawing/2014/main" id="{A653C1BD-18E5-40AF-B7EC-09DEEB7DE60C}"/>
              </a:ext>
            </a:extLst>
          </p:cNvPr>
          <p:cNvSpPr>
            <a:spLocks noChangeArrowheads="1"/>
          </p:cNvSpPr>
          <p:nvPr/>
        </p:nvSpPr>
        <p:spPr bwMode="auto">
          <a:xfrm rot="10800000" flipV="1">
            <a:off x="5384310" y="4795967"/>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魔兽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邓肯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琼斯）</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EF0D0A24-D8D6-4EA6-88A2-39F6394AD39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5163" y="523446"/>
            <a:ext cx="2531864" cy="4272521"/>
          </a:xfrm>
          <a:prstGeom prst="rect">
            <a:avLst/>
          </a:prstGeom>
        </p:spPr>
      </p:pic>
    </p:spTree>
    <p:extLst>
      <p:ext uri="{BB962C8B-B14F-4D97-AF65-F5344CB8AC3E}">
        <p14:creationId xmlns:p14="http://schemas.microsoft.com/office/powerpoint/2010/main" val="34113776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4.4.8 </a:t>
            </a:r>
            <a:r>
              <a:rPr lang="zh-CN" altLang="en-US" sz="1600" kern="100" dirty="0">
                <a:solidFill>
                  <a:schemeClr val="bg1"/>
                </a:solidFill>
                <a:latin typeface="+mn-ea"/>
                <a:cs typeface="Times New Roman" panose="02020603050405020304" pitchFamily="18" charset="0"/>
              </a:rPr>
              <a:t>侧面视角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5623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以被摄主体的侧面方向为侧面角度镜头，它用来表现被摄对象的侧面特征，勾画被摄体的轮廓及形状。由于观众只能看到角色一半的脸，角色的眼神通常与观众没有交汇，因此该视角在中近景景别时能给观众保留一定的神秘感。</a:t>
            </a:r>
          </a:p>
        </p:txBody>
      </p:sp>
      <p:sp>
        <p:nvSpPr>
          <p:cNvPr id="7" name="Rectangle 3">
            <a:extLst>
              <a:ext uri="{FF2B5EF4-FFF2-40B4-BE49-F238E27FC236}">
                <a16:creationId xmlns:a16="http://schemas.microsoft.com/office/drawing/2014/main" id="{A653C1BD-18E5-40AF-B7EC-09DEEB7DE60C}"/>
              </a:ext>
            </a:extLst>
          </p:cNvPr>
          <p:cNvSpPr>
            <a:spLocks noChangeArrowheads="1"/>
          </p:cNvSpPr>
          <p:nvPr/>
        </p:nvSpPr>
        <p:spPr bwMode="auto">
          <a:xfrm rot="10800000" flipV="1">
            <a:off x="5254487" y="4790931"/>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机械姬</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亚历克斯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加兰）</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DAEAEFDA-6C87-4092-825F-02605151A59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4665" y="566790"/>
            <a:ext cx="2493217" cy="4207304"/>
          </a:xfrm>
          <a:prstGeom prst="rect">
            <a:avLst/>
          </a:prstGeom>
        </p:spPr>
      </p:pic>
    </p:spTree>
    <p:extLst>
      <p:ext uri="{BB962C8B-B14F-4D97-AF65-F5344CB8AC3E}">
        <p14:creationId xmlns:p14="http://schemas.microsoft.com/office/powerpoint/2010/main" val="20213225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4.4 </a:t>
            </a:r>
            <a:r>
              <a:rPr lang="zh-CN" altLang="en-US" sz="1800" kern="100" dirty="0">
                <a:solidFill>
                  <a:schemeClr val="bg1"/>
                </a:solidFill>
                <a:latin typeface="+mn-ea"/>
                <a:cs typeface="Times New Roman" panose="02020603050405020304" pitchFamily="18" charset="0"/>
              </a:rPr>
              <a:t>视角</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4.4.9 </a:t>
            </a:r>
            <a:r>
              <a:rPr lang="zh-CN" altLang="en-US" sz="1600" kern="100" dirty="0">
                <a:solidFill>
                  <a:schemeClr val="bg1"/>
                </a:solidFill>
                <a:latin typeface="+mn-ea"/>
                <a:cs typeface="Times New Roman" panose="02020603050405020304" pitchFamily="18" charset="0"/>
              </a:rPr>
              <a:t>背面视角</a:t>
            </a:r>
          </a:p>
        </p:txBody>
      </p:sp>
      <p:sp>
        <p:nvSpPr>
          <p:cNvPr id="9" name="文本框 8">
            <a:extLst>
              <a:ext uri="{FF2B5EF4-FFF2-40B4-BE49-F238E27FC236}">
                <a16:creationId xmlns:a16="http://schemas.microsoft.com/office/drawing/2014/main" id="{7759413B-29D0-4067-BBEE-B733923770CD}"/>
              </a:ext>
            </a:extLst>
          </p:cNvPr>
          <p:cNvSpPr txBox="1"/>
          <p:nvPr/>
        </p:nvSpPr>
        <p:spPr>
          <a:xfrm>
            <a:off x="1009650" y="1285447"/>
            <a:ext cx="35623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拍摄角度处于被摄体的背面方向，表现被摄对象的背面特征，有助于表现被摄对象的多面性和立体形态。表现场景时，是和主角度相对的拍摄角度，可以使观众看到环境的完整性。背面镜头表现人物时，由于观众看不到角色的特征和神态，因此一般用来交待悬念，制造悬疑，有时还可以营造出惊悚、恐怖的气氛。</a:t>
            </a:r>
          </a:p>
        </p:txBody>
      </p:sp>
      <p:sp>
        <p:nvSpPr>
          <p:cNvPr id="7" name="Rectangle 3">
            <a:extLst>
              <a:ext uri="{FF2B5EF4-FFF2-40B4-BE49-F238E27FC236}">
                <a16:creationId xmlns:a16="http://schemas.microsoft.com/office/drawing/2014/main" id="{A653C1BD-18E5-40AF-B7EC-09DEEB7DE60C}"/>
              </a:ext>
            </a:extLst>
          </p:cNvPr>
          <p:cNvSpPr>
            <a:spLocks noChangeArrowheads="1"/>
          </p:cNvSpPr>
          <p:nvPr/>
        </p:nvSpPr>
        <p:spPr bwMode="auto">
          <a:xfrm rot="10800000" flipV="1">
            <a:off x="5254487" y="4790931"/>
            <a:ext cx="223357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狂暴巨兽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布拉德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佩顿）</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B3DF40AE-3703-4800-BD06-33D885F088B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6782" y="523447"/>
            <a:ext cx="2493217" cy="4207304"/>
          </a:xfrm>
          <a:prstGeom prst="rect">
            <a:avLst/>
          </a:prstGeom>
        </p:spPr>
      </p:pic>
    </p:spTree>
    <p:extLst>
      <p:ext uri="{BB962C8B-B14F-4D97-AF65-F5344CB8AC3E}">
        <p14:creationId xmlns:p14="http://schemas.microsoft.com/office/powerpoint/2010/main" val="16359383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E3F945A-5BF9-414F-BBF7-2895D6F971BF}"/>
              </a:ext>
            </a:extLst>
          </p:cNvPr>
          <p:cNvSpPr txBox="1"/>
          <p:nvPr/>
        </p:nvSpPr>
        <p:spPr>
          <a:xfrm>
            <a:off x="2286000" y="1608909"/>
            <a:ext cx="4572000" cy="1323439"/>
          </a:xfrm>
          <a:prstGeom prst="rect">
            <a:avLst/>
          </a:prstGeom>
          <a:noFill/>
        </p:spPr>
        <p:txBody>
          <a:bodyPr wrap="square">
            <a:spAutoFit/>
          </a:bodyPr>
          <a:lstStyle/>
          <a:p>
            <a:pPr algn="ctr"/>
            <a:r>
              <a:rPr lang="zh-CN" altLang="en-US" sz="8000" dirty="0">
                <a:solidFill>
                  <a:schemeClr val="bg1"/>
                </a:solidFill>
                <a:latin typeface="Broadway" panose="04040905080B02020502" pitchFamily="82" charset="0"/>
              </a:rPr>
              <a:t>END</a:t>
            </a:r>
          </a:p>
        </p:txBody>
      </p:sp>
    </p:spTree>
    <p:extLst>
      <p:ext uri="{BB962C8B-B14F-4D97-AF65-F5344CB8AC3E}">
        <p14:creationId xmlns:p14="http://schemas.microsoft.com/office/powerpoint/2010/main" val="24458836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929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主观镜头（</a:t>
            </a:r>
            <a:r>
              <a:rPr lang="en-US" altLang="zh-CN" sz="1400" kern="100" dirty="0">
                <a:solidFill>
                  <a:schemeClr val="bg1"/>
                </a:solidFill>
                <a:effectLst/>
                <a:latin typeface="+mn-ea"/>
                <a:cs typeface="Times New Roman" panose="02020603050405020304" pitchFamily="18" charset="0"/>
              </a:rPr>
              <a:t>SUBJECTIVE SHOT</a:t>
            </a:r>
            <a:r>
              <a:rPr lang="zh-CN" altLang="en-US" sz="1400" kern="100" dirty="0">
                <a:solidFill>
                  <a:schemeClr val="bg1"/>
                </a:solidFill>
                <a:effectLst/>
                <a:latin typeface="+mn-ea"/>
                <a:cs typeface="Times New Roman" panose="02020603050405020304" pitchFamily="18" charset="0"/>
              </a:rPr>
              <a:t>）是模拟片中角色主观视线的镜头，当角色扫视一场面，或在一场面走动时，摄影机代表角色的双眼，显示角色所看的景象，是角色直接观察、发现、感知世界中各种事物、人物、景物的镜头。这种镜头往往带有特定人物的独特的心理感受，强烈的主体意识以及鲜明的情感色彩。</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主观镜头又称第一人称镜头，一般作用是充当重要的叙述者角色，给观众提供独特的叙事文本，它是反应人物心理、进行情感刻画的重要手段之一。它因代表了剧中人物对人或物的主观印象，带有明显的主观色彩，可能使我们观众产生身临其境、感同身受的效果，进而使观众和人物进行情绪交流，获得共同的感受。在一些恐怖或者强烈运动效果的电影情节中，主观镜头尤其常用。</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图为</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杀死比尔</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动画片段中，反派角色石井御莲童年时遭遇的一场屠杀，动画通过大量主观镜头的方式表现年幼的石井御莲躲在床下偷看家人遇害的故事情节，给观众强烈的临场感和震撼力。</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4.1.2.1 </a:t>
            </a:r>
            <a:r>
              <a:rPr lang="zh-CN" altLang="en-US" sz="1400" kern="100" dirty="0">
                <a:solidFill>
                  <a:schemeClr val="bg1"/>
                </a:solidFill>
                <a:latin typeface="+mn-ea"/>
                <a:cs typeface="Times New Roman" panose="02020603050405020304" pitchFamily="18" charset="0"/>
              </a:rPr>
              <a:t>主观镜头</a:t>
            </a:r>
          </a:p>
        </p:txBody>
      </p:sp>
    </p:spTree>
    <p:extLst>
      <p:ext uri="{BB962C8B-B14F-4D97-AF65-F5344CB8AC3E}">
        <p14:creationId xmlns:p14="http://schemas.microsoft.com/office/powerpoint/2010/main" val="17678685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4.1.2.1 </a:t>
            </a:r>
            <a:r>
              <a:rPr lang="zh-CN" altLang="en-US" sz="1400" kern="100" dirty="0">
                <a:solidFill>
                  <a:schemeClr val="bg1"/>
                </a:solidFill>
                <a:latin typeface="+mn-ea"/>
                <a:cs typeface="Times New Roman" panose="02020603050405020304" pitchFamily="18" charset="0"/>
              </a:rPr>
              <a:t>主观镜头</a:t>
            </a:r>
          </a:p>
        </p:txBody>
      </p:sp>
      <p:graphicFrame>
        <p:nvGraphicFramePr>
          <p:cNvPr id="4" name="对象 3">
            <a:extLst>
              <a:ext uri="{FF2B5EF4-FFF2-40B4-BE49-F238E27FC236}">
                <a16:creationId xmlns:a16="http://schemas.microsoft.com/office/drawing/2014/main" id="{4BA0289A-4525-4DAA-A63E-A83098441DFC}"/>
              </a:ext>
            </a:extLst>
          </p:cNvPr>
          <p:cNvGraphicFramePr>
            <a:graphicFrameLocks noChangeAspect="1"/>
          </p:cNvGraphicFramePr>
          <p:nvPr>
            <p:extLst>
              <p:ext uri="{D42A27DB-BD31-4B8C-83A1-F6EECF244321}">
                <p14:modId xmlns:p14="http://schemas.microsoft.com/office/powerpoint/2010/main" val="3299321394"/>
              </p:ext>
            </p:extLst>
          </p:nvPr>
        </p:nvGraphicFramePr>
        <p:xfrm>
          <a:off x="2967831" y="663663"/>
          <a:ext cx="1443037" cy="4064000"/>
        </p:xfrm>
        <a:graphic>
          <a:graphicData uri="http://schemas.openxmlformats.org/presentationml/2006/ole">
            <mc:AlternateContent xmlns:mc="http://schemas.openxmlformats.org/markup-compatibility/2006">
              <mc:Choice xmlns:v="urn:schemas-microsoft-com:vml" Requires="v">
                <p:oleObj r:id="rId3" imgW="7619040" imgH="21434760" progId="">
                  <p:embed/>
                </p:oleObj>
              </mc:Choice>
              <mc:Fallback>
                <p:oleObj r:id="rId3" imgW="7619040" imgH="21434760" progId="">
                  <p:embed/>
                  <p:pic>
                    <p:nvPicPr>
                      <p:cNvPr id="0" name=""/>
                      <p:cNvPicPr/>
                      <p:nvPr/>
                    </p:nvPicPr>
                    <p:blipFill>
                      <a:blip r:embed="rId4"/>
                      <a:stretch>
                        <a:fillRect/>
                      </a:stretch>
                    </p:blipFill>
                    <p:spPr>
                      <a:xfrm>
                        <a:off x="2967831" y="663663"/>
                        <a:ext cx="1443037" cy="4064000"/>
                      </a:xfrm>
                      <a:prstGeom prst="rect">
                        <a:avLst/>
                      </a:prstGeom>
                    </p:spPr>
                  </p:pic>
                </p:oleObj>
              </mc:Fallback>
            </mc:AlternateContent>
          </a:graphicData>
        </a:graphic>
      </p:graphicFrame>
      <p:graphicFrame>
        <p:nvGraphicFramePr>
          <p:cNvPr id="9" name="对象 8">
            <a:extLst>
              <a:ext uri="{FF2B5EF4-FFF2-40B4-BE49-F238E27FC236}">
                <a16:creationId xmlns:a16="http://schemas.microsoft.com/office/drawing/2014/main" id="{86DF5567-C1EE-4B6D-937C-37CA5ED17EB0}"/>
              </a:ext>
            </a:extLst>
          </p:cNvPr>
          <p:cNvGraphicFramePr>
            <a:graphicFrameLocks noChangeAspect="1"/>
          </p:cNvGraphicFramePr>
          <p:nvPr>
            <p:extLst>
              <p:ext uri="{D42A27DB-BD31-4B8C-83A1-F6EECF244321}">
                <p14:modId xmlns:p14="http://schemas.microsoft.com/office/powerpoint/2010/main" val="3305263245"/>
              </p:ext>
            </p:extLst>
          </p:nvPr>
        </p:nvGraphicFramePr>
        <p:xfrm>
          <a:off x="4860131" y="663663"/>
          <a:ext cx="1443037" cy="4064000"/>
        </p:xfrm>
        <a:graphic>
          <a:graphicData uri="http://schemas.openxmlformats.org/presentationml/2006/ole">
            <mc:AlternateContent xmlns:mc="http://schemas.openxmlformats.org/markup-compatibility/2006">
              <mc:Choice xmlns:v="urn:schemas-microsoft-com:vml" Requires="v">
                <p:oleObj r:id="rId5" imgW="7619040" imgH="21434760" progId="">
                  <p:embed/>
                </p:oleObj>
              </mc:Choice>
              <mc:Fallback>
                <p:oleObj r:id="rId5" imgW="7619040" imgH="21434760" progId="">
                  <p:embed/>
                  <p:pic>
                    <p:nvPicPr>
                      <p:cNvPr id="0" name=""/>
                      <p:cNvPicPr/>
                      <p:nvPr/>
                    </p:nvPicPr>
                    <p:blipFill>
                      <a:blip r:embed="rId6"/>
                      <a:stretch>
                        <a:fillRect/>
                      </a:stretch>
                    </p:blipFill>
                    <p:spPr>
                      <a:xfrm>
                        <a:off x="4860131" y="663663"/>
                        <a:ext cx="1443037" cy="4064000"/>
                      </a:xfrm>
                      <a:prstGeom prst="rect">
                        <a:avLst/>
                      </a:prstGeom>
                    </p:spPr>
                  </p:pic>
                </p:oleObj>
              </mc:Fallback>
            </mc:AlternateContent>
          </a:graphicData>
        </a:graphic>
      </p:graphicFrame>
      <p:sp>
        <p:nvSpPr>
          <p:cNvPr id="10" name="Rectangle 3">
            <a:extLst>
              <a:ext uri="{FF2B5EF4-FFF2-40B4-BE49-F238E27FC236}">
                <a16:creationId xmlns:a16="http://schemas.microsoft.com/office/drawing/2014/main" id="{EF9051BE-813D-4628-8A62-8368F03FD18D}"/>
              </a:ext>
            </a:extLst>
          </p:cNvPr>
          <p:cNvSpPr>
            <a:spLocks noChangeArrowheads="1"/>
          </p:cNvSpPr>
          <p:nvPr/>
        </p:nvSpPr>
        <p:spPr bwMode="auto">
          <a:xfrm rot="10800000" flipV="1">
            <a:off x="3194248" y="4755667"/>
            <a:ext cx="287079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杀死比尔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2003</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2306442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929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客观镜头（</a:t>
            </a:r>
            <a:r>
              <a:rPr lang="en-US" altLang="zh-CN" sz="1400" kern="100" dirty="0">
                <a:solidFill>
                  <a:schemeClr val="bg1"/>
                </a:solidFill>
                <a:effectLst/>
                <a:latin typeface="+mn-ea"/>
                <a:cs typeface="Times New Roman" panose="02020603050405020304" pitchFamily="18" charset="0"/>
              </a:rPr>
              <a:t>OBJECTIVE SHOT</a:t>
            </a:r>
            <a:r>
              <a:rPr lang="zh-CN" altLang="en-US" sz="1400" kern="100" dirty="0">
                <a:solidFill>
                  <a:schemeClr val="bg1"/>
                </a:solidFill>
                <a:effectLst/>
                <a:latin typeface="+mn-ea"/>
                <a:cs typeface="Times New Roman" panose="02020603050405020304" pitchFamily="18" charset="0"/>
              </a:rPr>
              <a:t>）又称中立镜头，它不是以“剧中人”的眼光来表现景物，而是直接模拟摄影师或观众的眼睛，从旁观者的角度纯粹客观地描述人物活动和情节发展的镜头。</a:t>
            </a:r>
          </a:p>
          <a:p>
            <a:pPr indent="266700" algn="just"/>
            <a:r>
              <a:rPr lang="zh-CN" altLang="en-US" sz="1400" kern="100" dirty="0">
                <a:solidFill>
                  <a:schemeClr val="bg1"/>
                </a:solidFill>
                <a:effectLst/>
                <a:latin typeface="+mn-ea"/>
                <a:cs typeface="Times New Roman" panose="02020603050405020304" pitchFamily="18" charset="0"/>
              </a:rPr>
              <a:t>  客观镜头代表创作者的视角，在影片中是全知全能、无处不在的镜头，在影片中担任着讲述者的角色，解说故事，引导观众进入特定的事件、特定的情景以及特定人物的生活。</a:t>
            </a:r>
          </a:p>
          <a:p>
            <a:pPr indent="266700" algn="just"/>
            <a:r>
              <a:rPr lang="zh-CN" altLang="en-US" sz="1400" kern="100" dirty="0">
                <a:solidFill>
                  <a:schemeClr val="bg1"/>
                </a:solidFill>
                <a:effectLst/>
                <a:latin typeface="+mn-ea"/>
                <a:cs typeface="Times New Roman" panose="02020603050405020304" pitchFamily="18" charset="0"/>
              </a:rPr>
              <a:t>  客观镜头又称第三人称镜头，是影视作品中最为常见的一种拍摄角度，在采用客观镜头时，要保证不让被拍摄者直视摄像机镜头，否则很容易破坏观众在观看时那种“局外旁观者”的感觉。一般这种镜头视点不带有明显的导演主观色彩，也不采用剧中角色的视点，而是采用普通人观看事物的视点，所以才被称之为“客观镜头”。它将事物尽量客观的展现给观众，更类似于一种平行角度，其语言功能在于交代、陈述和客观记叙。</a:t>
            </a:r>
          </a:p>
          <a:p>
            <a:pPr indent="266700" algn="just"/>
            <a:r>
              <a:rPr lang="zh-CN" altLang="en-US" sz="1400" kern="100" dirty="0">
                <a:solidFill>
                  <a:schemeClr val="bg1"/>
                </a:solidFill>
                <a:effectLst/>
                <a:latin typeface="+mn-ea"/>
                <a:cs typeface="Times New Roman" panose="02020603050405020304" pitchFamily="18" charset="0"/>
              </a:rPr>
              <a:t>  图为漫画家三浦健太郎作品</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剑风传奇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改编动画电影</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剑风传奇黄金时代篇</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：降临</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中，主角一行人带着友人越狱逃亡的动作片段，多个机位交叉剪辑详尽展示了战斗过程。</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4.1.2.2 </a:t>
            </a:r>
            <a:r>
              <a:rPr lang="zh-CN" altLang="en-US" sz="1400" kern="100" dirty="0">
                <a:solidFill>
                  <a:schemeClr val="bg1"/>
                </a:solidFill>
                <a:latin typeface="+mn-ea"/>
                <a:cs typeface="Times New Roman" panose="02020603050405020304" pitchFamily="18" charset="0"/>
              </a:rPr>
              <a:t>客观镜头</a:t>
            </a:r>
          </a:p>
        </p:txBody>
      </p:sp>
    </p:spTree>
    <p:extLst>
      <p:ext uri="{BB962C8B-B14F-4D97-AF65-F5344CB8AC3E}">
        <p14:creationId xmlns:p14="http://schemas.microsoft.com/office/powerpoint/2010/main" val="381192192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4.1 </a:t>
            </a:r>
            <a:r>
              <a:rPr lang="zh-CN" altLang="en-US" sz="1800" kern="100" dirty="0">
                <a:solidFill>
                  <a:schemeClr val="bg1"/>
                </a:solidFill>
                <a:latin typeface="+mn-ea"/>
                <a:cs typeface="Times New Roman" panose="02020603050405020304" pitchFamily="18" charset="0"/>
              </a:rPr>
              <a:t>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4.1.2 </a:t>
            </a:r>
            <a:r>
              <a:rPr lang="zh-CN" altLang="en-US" sz="1600" kern="100" dirty="0">
                <a:solidFill>
                  <a:schemeClr val="bg1"/>
                </a:solidFill>
                <a:latin typeface="+mn-ea"/>
                <a:cs typeface="Times New Roman" panose="02020603050405020304" pitchFamily="18" charset="0"/>
              </a:rPr>
              <a:t>镜头的分类</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4.1.2.2 </a:t>
            </a:r>
            <a:r>
              <a:rPr lang="zh-CN" altLang="en-US" sz="1400" kern="100" dirty="0">
                <a:solidFill>
                  <a:schemeClr val="bg1"/>
                </a:solidFill>
                <a:latin typeface="+mn-ea"/>
                <a:cs typeface="Times New Roman" panose="02020603050405020304" pitchFamily="18" charset="0"/>
              </a:rPr>
              <a:t>客观镜头</a:t>
            </a:r>
          </a:p>
        </p:txBody>
      </p:sp>
      <p:graphicFrame>
        <p:nvGraphicFramePr>
          <p:cNvPr id="2" name="对象 1">
            <a:extLst>
              <a:ext uri="{FF2B5EF4-FFF2-40B4-BE49-F238E27FC236}">
                <a16:creationId xmlns:a16="http://schemas.microsoft.com/office/drawing/2014/main" id="{C14A87F7-A08B-4B51-AB47-4209F0B0B555}"/>
              </a:ext>
            </a:extLst>
          </p:cNvPr>
          <p:cNvGraphicFramePr>
            <a:graphicFrameLocks noChangeAspect="1"/>
          </p:cNvGraphicFramePr>
          <p:nvPr>
            <p:extLst>
              <p:ext uri="{D42A27DB-BD31-4B8C-83A1-F6EECF244321}">
                <p14:modId xmlns:p14="http://schemas.microsoft.com/office/powerpoint/2010/main" val="3807791193"/>
              </p:ext>
            </p:extLst>
          </p:nvPr>
        </p:nvGraphicFramePr>
        <p:xfrm>
          <a:off x="3127375" y="556053"/>
          <a:ext cx="1444625" cy="4064000"/>
        </p:xfrm>
        <a:graphic>
          <a:graphicData uri="http://schemas.openxmlformats.org/presentationml/2006/ole">
            <mc:AlternateContent xmlns:mc="http://schemas.openxmlformats.org/markup-compatibility/2006">
              <mc:Choice xmlns:v="urn:schemas-microsoft-com:vml" Requires="v">
                <p:oleObj r:id="rId3" imgW="7619040" imgH="21409200" progId="">
                  <p:embed/>
                </p:oleObj>
              </mc:Choice>
              <mc:Fallback>
                <p:oleObj r:id="rId3" imgW="7619040" imgH="21409200" progId="">
                  <p:embed/>
                  <p:pic>
                    <p:nvPicPr>
                      <p:cNvPr id="0" name=""/>
                      <p:cNvPicPr/>
                      <p:nvPr/>
                    </p:nvPicPr>
                    <p:blipFill>
                      <a:blip r:embed="rId4"/>
                      <a:stretch>
                        <a:fillRect/>
                      </a:stretch>
                    </p:blipFill>
                    <p:spPr>
                      <a:xfrm>
                        <a:off x="3127375" y="556053"/>
                        <a:ext cx="1444625" cy="4064000"/>
                      </a:xfrm>
                      <a:prstGeom prst="rect">
                        <a:avLst/>
                      </a:prstGeom>
                    </p:spPr>
                  </p:pic>
                </p:oleObj>
              </mc:Fallback>
            </mc:AlternateContent>
          </a:graphicData>
        </a:graphic>
      </p:graphicFrame>
      <p:graphicFrame>
        <p:nvGraphicFramePr>
          <p:cNvPr id="3" name="对象 2">
            <a:extLst>
              <a:ext uri="{FF2B5EF4-FFF2-40B4-BE49-F238E27FC236}">
                <a16:creationId xmlns:a16="http://schemas.microsoft.com/office/drawing/2014/main" id="{79902214-DF31-45AC-A731-324F4E51A040}"/>
              </a:ext>
            </a:extLst>
          </p:cNvPr>
          <p:cNvGraphicFramePr>
            <a:graphicFrameLocks noChangeAspect="1"/>
          </p:cNvGraphicFramePr>
          <p:nvPr>
            <p:extLst>
              <p:ext uri="{D42A27DB-BD31-4B8C-83A1-F6EECF244321}">
                <p14:modId xmlns:p14="http://schemas.microsoft.com/office/powerpoint/2010/main" val="4012521991"/>
              </p:ext>
            </p:extLst>
          </p:nvPr>
        </p:nvGraphicFramePr>
        <p:xfrm>
          <a:off x="4859337" y="556053"/>
          <a:ext cx="1444625" cy="4064000"/>
        </p:xfrm>
        <a:graphic>
          <a:graphicData uri="http://schemas.openxmlformats.org/presentationml/2006/ole">
            <mc:AlternateContent xmlns:mc="http://schemas.openxmlformats.org/markup-compatibility/2006">
              <mc:Choice xmlns:v="urn:schemas-microsoft-com:vml" Requires="v">
                <p:oleObj r:id="rId5" imgW="7619040" imgH="21409200" progId="">
                  <p:embed/>
                </p:oleObj>
              </mc:Choice>
              <mc:Fallback>
                <p:oleObj r:id="rId5" imgW="7619040" imgH="21409200" progId="">
                  <p:embed/>
                  <p:pic>
                    <p:nvPicPr>
                      <p:cNvPr id="0" name=""/>
                      <p:cNvPicPr/>
                      <p:nvPr/>
                    </p:nvPicPr>
                    <p:blipFill>
                      <a:blip r:embed="rId6"/>
                      <a:stretch>
                        <a:fillRect/>
                      </a:stretch>
                    </p:blipFill>
                    <p:spPr>
                      <a:xfrm>
                        <a:off x="4859337" y="556053"/>
                        <a:ext cx="1444625" cy="4064000"/>
                      </a:xfrm>
                      <a:prstGeom prst="rect">
                        <a:avLst/>
                      </a:prstGeom>
                    </p:spPr>
                  </p:pic>
                </p:oleObj>
              </mc:Fallback>
            </mc:AlternateContent>
          </a:graphicData>
        </a:graphic>
      </p:graphicFrame>
      <p:sp>
        <p:nvSpPr>
          <p:cNvPr id="9" name="Rectangle 3">
            <a:extLst>
              <a:ext uri="{FF2B5EF4-FFF2-40B4-BE49-F238E27FC236}">
                <a16:creationId xmlns:a16="http://schemas.microsoft.com/office/drawing/2014/main" id="{A922B4A1-DC26-400D-A8F8-8E537167DA7F}"/>
              </a:ext>
            </a:extLst>
          </p:cNvPr>
          <p:cNvSpPr>
            <a:spLocks noChangeArrowheads="1"/>
          </p:cNvSpPr>
          <p:nvPr/>
        </p:nvSpPr>
        <p:spPr bwMode="auto">
          <a:xfrm rot="10800000" flipV="1">
            <a:off x="2908300" y="4706838"/>
            <a:ext cx="364490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剑风传奇 黄金时代篇</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：降临 </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2013</a:t>
            </a:r>
            <a:r>
              <a:rPr kumimoji="0" lang="zh-CN" altLang="en-US" sz="1000" b="0" i="0" u="none" strike="noStrike" cap="none" normalizeH="0" baseline="0" dirty="0">
                <a:ln>
                  <a:noFill/>
                </a:ln>
                <a:solidFill>
                  <a:schemeClr val="bg1"/>
                </a:solidFill>
                <a:effectLst/>
                <a:latin typeface="+mn-ea"/>
                <a:cs typeface="Arial" panose="020B0604020202020204" pitchFamily="34" charset="0"/>
              </a:rPr>
              <a:t>洼冈俊之）</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5290571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1.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6638</Words>
  <Application>Microsoft Office PowerPoint</Application>
  <PresentationFormat>全屏显示(16:9)</PresentationFormat>
  <Paragraphs>333</Paragraphs>
  <Slides>58</Slides>
  <Notes>58</Notes>
  <HiddenSlides>0</HiddenSlides>
  <MMClips>1</MMClips>
  <ScaleCrop>false</ScaleCrop>
  <HeadingPairs>
    <vt:vector size="8" baseType="variant">
      <vt:variant>
        <vt:lpstr>已用的字体</vt:lpstr>
      </vt:variant>
      <vt:variant>
        <vt:i4>4</vt:i4>
      </vt:variant>
      <vt:variant>
        <vt:lpstr>主题</vt:lpstr>
      </vt:variant>
      <vt:variant>
        <vt:i4>1</vt:i4>
      </vt:variant>
      <vt:variant>
        <vt:lpstr>嵌入 OLE 服务器</vt:lpstr>
      </vt:variant>
      <vt:variant>
        <vt:i4>0</vt:i4>
      </vt:variant>
      <vt:variant>
        <vt:lpstr>幻灯片标题</vt:lpstr>
      </vt:variant>
      <vt:variant>
        <vt:i4>58</vt:i4>
      </vt:variant>
    </vt:vector>
  </HeadingPairs>
  <TitlesOfParts>
    <vt:vector size="63" baseType="lpstr">
      <vt:lpstr>Broadway</vt:lpstr>
      <vt:lpstr>微软雅黑 Light</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2017-05-09T00:41:33Z</dcterms:created>
  <dcterms:modified xsi:type="dcterms:W3CDTF">2021-02-22T12:46:35Z</dcterms:modified>
</cp:coreProperties>
</file>