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4"/>
  </p:notesMasterIdLst>
  <p:sldIdLst>
    <p:sldId id="398" r:id="rId2"/>
    <p:sldId id="359" r:id="rId3"/>
    <p:sldId id="400" r:id="rId4"/>
    <p:sldId id="448" r:id="rId5"/>
    <p:sldId id="449" r:id="rId6"/>
    <p:sldId id="450" r:id="rId7"/>
    <p:sldId id="451" r:id="rId8"/>
    <p:sldId id="452" r:id="rId9"/>
    <p:sldId id="453" r:id="rId10"/>
    <p:sldId id="454" r:id="rId11"/>
    <p:sldId id="455" r:id="rId12"/>
    <p:sldId id="456" r:id="rId13"/>
    <p:sldId id="457" r:id="rId14"/>
    <p:sldId id="458" r:id="rId15"/>
    <p:sldId id="459" r:id="rId16"/>
    <p:sldId id="460" r:id="rId17"/>
    <p:sldId id="461" r:id="rId18"/>
    <p:sldId id="462" r:id="rId19"/>
    <p:sldId id="463" r:id="rId20"/>
    <p:sldId id="465" r:id="rId21"/>
    <p:sldId id="466" r:id="rId22"/>
    <p:sldId id="467" r:id="rId23"/>
    <p:sldId id="468" r:id="rId24"/>
    <p:sldId id="469" r:id="rId25"/>
    <p:sldId id="470" r:id="rId26"/>
    <p:sldId id="471" r:id="rId27"/>
    <p:sldId id="472" r:id="rId28"/>
    <p:sldId id="473" r:id="rId29"/>
    <p:sldId id="474" r:id="rId30"/>
    <p:sldId id="475" r:id="rId31"/>
    <p:sldId id="476" r:id="rId32"/>
    <p:sldId id="477" r:id="rId33"/>
    <p:sldId id="478" r:id="rId34"/>
    <p:sldId id="480" r:id="rId35"/>
    <p:sldId id="479" r:id="rId36"/>
    <p:sldId id="481" r:id="rId37"/>
    <p:sldId id="482" r:id="rId38"/>
    <p:sldId id="483" r:id="rId39"/>
    <p:sldId id="484" r:id="rId40"/>
    <p:sldId id="485" r:id="rId41"/>
    <p:sldId id="486" r:id="rId42"/>
    <p:sldId id="418" r:id="rId43"/>
  </p:sldIdLst>
  <p:sldSz cx="9144000" cy="5143500" type="screen16x9"/>
  <p:notesSz cx="6858000" cy="9144000"/>
  <p:embeddedFontLst>
    <p:embeddedFont>
      <p:font typeface="Broadway" panose="04040905080B02020502" pitchFamily="82" charset="0"/>
      <p:regular r:id="rId45"/>
    </p:embeddedFont>
    <p:embeddedFont>
      <p:font typeface="Calibri" panose="020F0502020204030204" pitchFamily="34" charset="0"/>
      <p:regular r:id="rId46"/>
      <p:bold r:id="rId47"/>
      <p:italic r:id="rId48"/>
      <p:boldItalic r:id="rId49"/>
    </p:embeddedFont>
    <p:embeddedFont>
      <p:font typeface="微软雅黑 Light" panose="020B0502040204020203" pitchFamily="34" charset="-122"/>
      <p:regular r:id="rId50"/>
    </p:embeddedFont>
  </p:embeddedFontLst>
  <p:custDataLst>
    <p:tags r:id="rId5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4E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51" d="100"/>
          <a:sy n="151" d="100"/>
        </p:scale>
        <p:origin x="456" y="13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font" Target="fonts/font3.fntdata"/><Relationship Id="rId50" Type="http://schemas.openxmlformats.org/officeDocument/2006/relationships/font" Target="fonts/font6.fntdata"/><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font" Target="fonts/font4.fntdata"/><Relationship Id="rId8" Type="http://schemas.openxmlformats.org/officeDocument/2006/relationships/slide" Target="slides/slide7.xml"/><Relationship Id="rId51" Type="http://schemas.openxmlformats.org/officeDocument/2006/relationships/tags" Target="tags/tag1.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903107-0A21-4975-BD4E-9E3FA1571653}" type="datetimeFigureOut">
              <a:rPr lang="zh-CN" altLang="en-US" smtClean="0"/>
              <a:t>2021/2/22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A51D9C-74F3-4A50-80CE-FCA0A046984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E62CDF39-B10C-43A7-B2C1-DB6A4DDCDF4C}" type="slidenum">
              <a:rPr lang="zh-CN" altLang="en-US">
                <a:latin typeface="Calibri" panose="020F0502020204030204" pitchFamily="34" charset="0"/>
                <a:ea typeface="宋体" panose="02010600030101010101" pitchFamily="2" charset="-122"/>
              </a:rPr>
              <a:t>1</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749134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48111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596441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1598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770047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29204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08948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687014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526376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262317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458605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544380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496499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678230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388202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0061532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8540497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4313987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983053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328666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7456201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56998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0587881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7068281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444756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8319390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98987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451931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8875901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547989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843792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9635630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37950606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018644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341821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987123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718691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147778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060500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101536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C2DD16D-63B5-4F0E-9AE2-7A8064D55709}" type="datetimeFigureOut">
              <a:rPr lang="zh-CN" altLang="en-US" smtClean="0"/>
              <a:t>2021/2/22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347F21E-FE76-4E28-A5CE-5B9C9B887E0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9.jp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1.jpg"/></Relationships>
</file>

<file path=ppt/slides/_rels/slide17.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3.jp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37.jpg"/><Relationship Id="rId4" Type="http://schemas.openxmlformats.org/officeDocument/2006/relationships/image" Target="../media/image36.jp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40.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40.jpg"/><Relationship Id="rId4" Type="http://schemas.openxmlformats.org/officeDocument/2006/relationships/image" Target="../media/image39.jpg"/></Relationships>
</file>

<file path=ppt/slides/_rels/slide41.xml.rels><?xml version="1.0" encoding="UTF-8" standalone="yes"?>
<Relationships xmlns="http://schemas.openxmlformats.org/package/2006/relationships"><Relationship Id="rId3" Type="http://schemas.openxmlformats.org/officeDocument/2006/relationships/image" Target="../media/image41.jp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43.jpg"/><Relationship Id="rId4" Type="http://schemas.openxmlformats.org/officeDocument/2006/relationships/image" Target="../media/image42.jpg"/></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3340EE-E8B8-4F5E-8526-18F922B9CB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750"/>
            <a:ext cx="9144000" cy="5112000"/>
          </a:xfrm>
          <a:prstGeom prst="rect">
            <a:avLst/>
          </a:prstGeom>
        </p:spPr>
      </p:pic>
      <p:sp>
        <p:nvSpPr>
          <p:cNvPr id="3" name="矩形 2"/>
          <p:cNvSpPr/>
          <p:nvPr/>
        </p:nvSpPr>
        <p:spPr>
          <a:xfrm>
            <a:off x="0" y="4350327"/>
            <a:ext cx="9144000" cy="79718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 name="Sensitive,Bogdan Bondarenko - 轻音乐、轻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680066" y="-636344"/>
            <a:ext cx="457200" cy="457200"/>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13982" y="4013200"/>
            <a:ext cx="2087040" cy="1134310"/>
          </a:xfrm>
          <a:prstGeom prst="rect">
            <a:avLst/>
          </a:prstGeom>
          <a:effectLst>
            <a:reflection blurRad="6350" stA="52000" endA="300" endPos="35000" dir="5400000" sy="-100000" algn="bl" rotWithShape="0"/>
          </a:effectLst>
        </p:spPr>
      </p:pic>
      <p:grpSp>
        <p:nvGrpSpPr>
          <p:cNvPr id="30" name="组合 29"/>
          <p:cNvGrpSpPr>
            <a:grpSpLocks noChangeAspect="1"/>
          </p:cNvGrpSpPr>
          <p:nvPr/>
        </p:nvGrpSpPr>
        <p:grpSpPr bwMode="auto">
          <a:xfrm>
            <a:off x="2672362" y="1043682"/>
            <a:ext cx="953466" cy="806671"/>
            <a:chOff x="3054233" y="1707420"/>
            <a:chExt cx="661189" cy="561237"/>
          </a:xfrm>
        </p:grpSpPr>
        <p:grpSp>
          <p:nvGrpSpPr>
            <p:cNvPr id="31" name="组合 13"/>
            <p:cNvGrpSpPr/>
            <p:nvPr/>
          </p:nvGrpSpPr>
          <p:grpSpPr bwMode="auto">
            <a:xfrm>
              <a:off x="3083065" y="1707420"/>
              <a:ext cx="550258" cy="550258"/>
              <a:chOff x="3827533" y="704007"/>
              <a:chExt cx="550258" cy="550258"/>
            </a:xfrm>
          </p:grpSpPr>
          <p:sp>
            <p:nvSpPr>
              <p:cNvPr id="33" name="矩形 32"/>
              <p:cNvSpPr/>
              <p:nvPr/>
            </p:nvSpPr>
            <p:spPr>
              <a:xfrm>
                <a:off x="3827167" y="703963"/>
                <a:ext cx="551206"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34" name="直接连接符 33"/>
              <p:cNvCxnSpPr>
                <a:stCxn id="33" idx="1"/>
                <a:endCxn id="33" idx="3"/>
              </p:cNvCxnSpPr>
              <p:nvPr/>
            </p:nvCxnSpPr>
            <p:spPr>
              <a:xfrm>
                <a:off x="3827167" y="979176"/>
                <a:ext cx="5512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0"/>
                <a:endCxn id="33" idx="2"/>
              </p:cNvCxnSpPr>
              <p:nvPr/>
            </p:nvCxnSpPr>
            <p:spPr>
              <a:xfrm>
                <a:off x="4102770"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2" name="文本框 41"/>
            <p:cNvSpPr txBox="1">
              <a:spLocks noChangeArrowheads="1"/>
            </p:cNvSpPr>
            <p:nvPr/>
          </p:nvSpPr>
          <p:spPr bwMode="auto">
            <a:xfrm>
              <a:off x="3054233"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分</a:t>
              </a:r>
            </a:p>
          </p:txBody>
        </p:sp>
      </p:grpSp>
      <p:grpSp>
        <p:nvGrpSpPr>
          <p:cNvPr id="36" name="组合 35"/>
          <p:cNvGrpSpPr>
            <a:grpSpLocks noChangeAspect="1"/>
          </p:cNvGrpSpPr>
          <p:nvPr/>
        </p:nvGrpSpPr>
        <p:grpSpPr bwMode="auto">
          <a:xfrm>
            <a:off x="3609020" y="1040488"/>
            <a:ext cx="951600" cy="813067"/>
            <a:chOff x="3854830" y="1707420"/>
            <a:chExt cx="661189" cy="565686"/>
          </a:xfrm>
        </p:grpSpPr>
        <p:grpSp>
          <p:nvGrpSpPr>
            <p:cNvPr id="37" name="组合 18"/>
            <p:cNvGrpSpPr/>
            <p:nvPr/>
          </p:nvGrpSpPr>
          <p:grpSpPr bwMode="auto">
            <a:xfrm>
              <a:off x="3908452" y="1707420"/>
              <a:ext cx="550258" cy="550258"/>
              <a:chOff x="3827533" y="704007"/>
              <a:chExt cx="550258" cy="550258"/>
            </a:xfrm>
          </p:grpSpPr>
          <p:sp>
            <p:nvSpPr>
              <p:cNvPr id="39" name="矩形 38"/>
              <p:cNvSpPr/>
              <p:nvPr/>
            </p:nvSpPr>
            <p:spPr>
              <a:xfrm>
                <a:off x="3827606" y="703963"/>
                <a:ext cx="549695"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0" name="直接连接符 39"/>
              <p:cNvCxnSpPr>
                <a:stCxn id="39" idx="1"/>
                <a:endCxn id="39" idx="3"/>
              </p:cNvCxnSpPr>
              <p:nvPr/>
            </p:nvCxnSpPr>
            <p:spPr>
              <a:xfrm>
                <a:off x="3827606" y="979176"/>
                <a:ext cx="5496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9" idx="0"/>
                <a:endCxn id="39" idx="2"/>
              </p:cNvCxnSpPr>
              <p:nvPr/>
            </p:nvCxnSpPr>
            <p:spPr>
              <a:xfrm>
                <a:off x="4102453"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42"/>
            <p:cNvSpPr txBox="1">
              <a:spLocks noChangeArrowheads="1"/>
            </p:cNvSpPr>
            <p:nvPr/>
          </p:nvSpPr>
          <p:spPr bwMode="auto">
            <a:xfrm>
              <a:off x="3854830" y="1737772"/>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镜</a:t>
              </a:r>
            </a:p>
          </p:txBody>
        </p:sp>
      </p:grpSp>
      <p:grpSp>
        <p:nvGrpSpPr>
          <p:cNvPr id="42" name="组合 41"/>
          <p:cNvGrpSpPr>
            <a:grpSpLocks noChangeAspect="1"/>
          </p:cNvGrpSpPr>
          <p:nvPr/>
        </p:nvGrpSpPr>
        <p:grpSpPr bwMode="auto">
          <a:xfrm>
            <a:off x="4543812" y="1043682"/>
            <a:ext cx="951600" cy="806671"/>
            <a:chOff x="4673906" y="1707420"/>
            <a:chExt cx="661189" cy="561237"/>
          </a:xfrm>
        </p:grpSpPr>
        <p:grpSp>
          <p:nvGrpSpPr>
            <p:cNvPr id="43" name="组合 23"/>
            <p:cNvGrpSpPr/>
            <p:nvPr/>
          </p:nvGrpSpPr>
          <p:grpSpPr bwMode="auto">
            <a:xfrm>
              <a:off x="4733839" y="1707420"/>
              <a:ext cx="550258" cy="550258"/>
              <a:chOff x="3827533" y="704007"/>
              <a:chExt cx="550258" cy="550258"/>
            </a:xfrm>
          </p:grpSpPr>
          <p:sp>
            <p:nvSpPr>
              <p:cNvPr id="45" name="矩形 44"/>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6" name="直接连接符 45"/>
              <p:cNvCxnSpPr>
                <a:stCxn id="45" idx="1"/>
                <a:endCxn id="45"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0"/>
                <a:endCxn id="45"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4" name="文本框 43"/>
            <p:cNvSpPr txBox="1">
              <a:spLocks noChangeArrowheads="1"/>
            </p:cNvSpPr>
            <p:nvPr/>
          </p:nvSpPr>
          <p:spPr bwMode="auto">
            <a:xfrm>
              <a:off x="4673906"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设</a:t>
              </a:r>
            </a:p>
          </p:txBody>
        </p:sp>
      </p:grpSp>
      <p:grpSp>
        <p:nvGrpSpPr>
          <p:cNvPr id="48" name="组合 47"/>
          <p:cNvGrpSpPr>
            <a:grpSpLocks noChangeAspect="1"/>
          </p:cNvGrpSpPr>
          <p:nvPr/>
        </p:nvGrpSpPr>
        <p:grpSpPr bwMode="auto">
          <a:xfrm>
            <a:off x="5478604" y="1037290"/>
            <a:ext cx="951600" cy="819458"/>
            <a:chOff x="5512622" y="1707420"/>
            <a:chExt cx="661189" cy="570133"/>
          </a:xfrm>
        </p:grpSpPr>
        <p:grpSp>
          <p:nvGrpSpPr>
            <p:cNvPr id="49" name="组合 33"/>
            <p:cNvGrpSpPr/>
            <p:nvPr/>
          </p:nvGrpSpPr>
          <p:grpSpPr bwMode="auto">
            <a:xfrm>
              <a:off x="5559226" y="1707420"/>
              <a:ext cx="550258" cy="550258"/>
              <a:chOff x="3827533" y="704007"/>
              <a:chExt cx="550258" cy="550258"/>
            </a:xfrm>
          </p:grpSpPr>
          <p:sp>
            <p:nvSpPr>
              <p:cNvPr id="51" name="矩形 50"/>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52" name="直接连接符 51"/>
              <p:cNvCxnSpPr>
                <a:stCxn id="51" idx="1"/>
                <a:endCxn id="51"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0"/>
                <a:endCxn id="51"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0" name="文本框 44"/>
            <p:cNvSpPr txBox="1">
              <a:spLocks noChangeArrowheads="1"/>
            </p:cNvSpPr>
            <p:nvPr/>
          </p:nvSpPr>
          <p:spPr bwMode="auto">
            <a:xfrm>
              <a:off x="5512622" y="1742220"/>
              <a:ext cx="661189" cy="53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计</a:t>
              </a:r>
            </a:p>
          </p:txBody>
        </p:sp>
      </p:grpSp>
      <p:cxnSp>
        <p:nvCxnSpPr>
          <p:cNvPr id="60" name="直接连接符 59"/>
          <p:cNvCxnSpPr/>
          <p:nvPr/>
        </p:nvCxnSpPr>
        <p:spPr>
          <a:xfrm flipV="1">
            <a:off x="1382447" y="2036528"/>
            <a:ext cx="6332803" cy="1"/>
          </a:xfrm>
          <a:prstGeom prst="line">
            <a:avLst/>
          </a:prstGeom>
          <a:ln w="19050">
            <a:solidFill>
              <a:schemeClr val="bg1"/>
            </a:solidFill>
          </a:ln>
          <a:effectLst>
            <a:outerShdw blurRad="101600" dist="63500" dir="2700000" algn="tl" rotWithShape="0">
              <a:prstClr val="black">
                <a:alpha val="55000"/>
              </a:prstClr>
            </a:outerShdw>
          </a:effectLst>
        </p:spPr>
        <p:style>
          <a:lnRef idx="1">
            <a:schemeClr val="accent1"/>
          </a:lnRef>
          <a:fillRef idx="0">
            <a:schemeClr val="accent1"/>
          </a:fillRef>
          <a:effectRef idx="0">
            <a:schemeClr val="accent1"/>
          </a:effectRef>
          <a:fontRef idx="minor">
            <a:schemeClr val="tx1"/>
          </a:fontRef>
        </p:style>
      </p:cxnSp>
      <p:sp>
        <p:nvSpPr>
          <p:cNvPr id="61" name="文本框 60"/>
          <p:cNvSpPr txBox="1">
            <a:spLocks noChangeArrowheads="1"/>
          </p:cNvSpPr>
          <p:nvPr/>
        </p:nvSpPr>
        <p:spPr bwMode="auto">
          <a:xfrm>
            <a:off x="1451906" y="2171568"/>
            <a:ext cx="60510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1400" dirty="0">
                <a:solidFill>
                  <a:schemeClr val="bg1"/>
                </a:solidFill>
                <a:latin typeface="+mn-ea"/>
                <a:ea typeface="+mn-ea"/>
              </a:rPr>
              <a:t>“十四五”普通高等教育本科部委级规划教材 杨奥 庞建 黄卫国 编著</a:t>
            </a:r>
          </a:p>
        </p:txBody>
      </p:sp>
      <p:pic>
        <p:nvPicPr>
          <p:cNvPr id="5" name="图片 4">
            <a:extLst>
              <a:ext uri="{FF2B5EF4-FFF2-40B4-BE49-F238E27FC236}">
                <a16:creationId xmlns:a16="http://schemas.microsoft.com/office/drawing/2014/main" id="{15615CA5-3EA8-42B2-95BB-48637CF9AC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80094" y="1439185"/>
            <a:ext cx="935687" cy="920348"/>
          </a:xfrm>
          <a:prstGeom prst="rect">
            <a:avLst/>
          </a:prstGeom>
        </p:spPr>
      </p:pic>
      <p:pic>
        <p:nvPicPr>
          <p:cNvPr id="8" name="图片 7">
            <a:extLst>
              <a:ext uri="{FF2B5EF4-FFF2-40B4-BE49-F238E27FC236}">
                <a16:creationId xmlns:a16="http://schemas.microsoft.com/office/drawing/2014/main" id="{E55B5F40-0912-4437-BEAE-345B40AEB4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6597" y="2636125"/>
            <a:ext cx="8590805" cy="36576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13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5623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将剧本以电影和动画的表现方式分解成一系列可摄制的镜头，是将文字转换为可视画面的第一步。它包括人物的移动、镜头的移动、视角的转换等，并要配上相关文字进行阐述，是我们设计每个镜头都要做的工作，因此，镜头是电影的基本单位。</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镜头即镜头顺序号，按镜头先后顺序，用数字标出。分镜设计和剧本一样，按照镜头的顺序进行设计创作。不过，电影和动画在拍摄制作的过程中则并不按照顺序进行拍摄，它会根据场地、演员档期以及特效等部门的安排制作通告，打乱情节的顺序进行拍摄。</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3.2.2 </a:t>
            </a:r>
            <a:r>
              <a:rPr lang="zh-CN" altLang="en-US" sz="1600" kern="100" dirty="0">
                <a:solidFill>
                  <a:schemeClr val="bg1"/>
                </a:solidFill>
                <a:latin typeface="+mn-ea"/>
                <a:cs typeface="Times New Roman" panose="02020603050405020304" pitchFamily="18" charset="0"/>
              </a:rPr>
              <a:t>镜头号</a:t>
            </a:r>
          </a:p>
        </p:txBody>
      </p:sp>
      <p:pic>
        <p:nvPicPr>
          <p:cNvPr id="3" name="图片 2">
            <a:extLst>
              <a:ext uri="{FF2B5EF4-FFF2-40B4-BE49-F238E27FC236}">
                <a16:creationId xmlns:a16="http://schemas.microsoft.com/office/drawing/2014/main" id="{576CE2D6-2CB0-4A94-952E-EE129E2C16A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06950" y="657048"/>
            <a:ext cx="3473704" cy="3736942"/>
          </a:xfrm>
          <a:prstGeom prst="rect">
            <a:avLst/>
          </a:prstGeom>
        </p:spPr>
      </p:pic>
      <p:sp>
        <p:nvSpPr>
          <p:cNvPr id="10" name="Rectangle 3">
            <a:extLst>
              <a:ext uri="{FF2B5EF4-FFF2-40B4-BE49-F238E27FC236}">
                <a16:creationId xmlns:a16="http://schemas.microsoft.com/office/drawing/2014/main" id="{52B56CCF-B28D-4AF1-AA19-A03EE6BA411B}"/>
              </a:ext>
            </a:extLst>
          </p:cNvPr>
          <p:cNvSpPr>
            <a:spLocks noChangeArrowheads="1"/>
          </p:cNvSpPr>
          <p:nvPr/>
        </p:nvSpPr>
        <p:spPr bwMode="auto">
          <a:xfrm rot="10800000" flipV="1">
            <a:off x="5540701" y="4486452"/>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镜号、规格的填写</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61529551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在规格区内把规格号填写上去，如</a:t>
            </a:r>
            <a:r>
              <a:rPr lang="en-US" altLang="zh-CN" sz="1400" kern="100" dirty="0">
                <a:solidFill>
                  <a:schemeClr val="bg1"/>
                </a:solidFill>
                <a:effectLst/>
                <a:latin typeface="+mn-ea"/>
                <a:cs typeface="Times New Roman" panose="02020603050405020304" pitchFamily="18" charset="0"/>
              </a:rPr>
              <a:t>10</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6</a:t>
            </a:r>
            <a:r>
              <a:rPr lang="zh-CN" altLang="en-US" sz="1400" kern="100" dirty="0">
                <a:solidFill>
                  <a:schemeClr val="bg1"/>
                </a:solidFill>
                <a:effectLst/>
                <a:latin typeface="+mn-ea"/>
                <a:cs typeface="Times New Roman" panose="02020603050405020304" pitchFamily="18" charset="0"/>
              </a:rPr>
              <a:t>等。另外还必须清楚，镜头规格是采用</a:t>
            </a:r>
            <a:r>
              <a:rPr lang="en-US" altLang="zh-CN" sz="1400" kern="100" dirty="0">
                <a:solidFill>
                  <a:schemeClr val="bg1"/>
                </a:solidFill>
                <a:effectLst/>
                <a:latin typeface="+mn-ea"/>
                <a:cs typeface="Times New Roman" panose="02020603050405020304" pitchFamily="18" charset="0"/>
              </a:rPr>
              <a:t>7</a:t>
            </a:r>
            <a:r>
              <a:rPr lang="zh-CN" altLang="en-US" sz="1400" kern="100" dirty="0">
                <a:solidFill>
                  <a:schemeClr val="bg1"/>
                </a:solidFill>
                <a:effectLst/>
                <a:latin typeface="+mn-ea"/>
                <a:cs typeface="Times New Roman" panose="02020603050405020304" pitchFamily="18" charset="0"/>
              </a:rPr>
              <a:t>或是</a:t>
            </a:r>
            <a:r>
              <a:rPr lang="en-US" altLang="zh-CN" sz="1400" kern="100" dirty="0">
                <a:solidFill>
                  <a:schemeClr val="bg1"/>
                </a:solidFill>
                <a:effectLst/>
                <a:latin typeface="+mn-ea"/>
                <a:cs typeface="Times New Roman" panose="02020603050405020304" pitchFamily="18" charset="0"/>
              </a:rPr>
              <a:t>10</a:t>
            </a:r>
            <a:r>
              <a:rPr lang="zh-CN" altLang="en-US" sz="1400" kern="100" dirty="0">
                <a:solidFill>
                  <a:schemeClr val="bg1"/>
                </a:solidFill>
                <a:effectLst/>
                <a:latin typeface="+mn-ea"/>
                <a:cs typeface="Times New Roman" panose="02020603050405020304" pitchFamily="18" charset="0"/>
              </a:rPr>
              <a:t>等，如是横移镜头</a:t>
            </a:r>
            <a:r>
              <a:rPr lang="en-US" altLang="zh-CN" sz="1400" kern="100" dirty="0">
                <a:solidFill>
                  <a:schemeClr val="bg1"/>
                </a:solidFill>
                <a:effectLst/>
                <a:latin typeface="+mn-ea"/>
                <a:cs typeface="Times New Roman" panose="02020603050405020304" pitchFamily="18" charset="0"/>
              </a:rPr>
              <a:t>10→10</a:t>
            </a:r>
            <a:r>
              <a:rPr lang="zh-CN" altLang="en-US" sz="1400" kern="100" dirty="0">
                <a:solidFill>
                  <a:schemeClr val="bg1"/>
                </a:solidFill>
                <a:effectLst/>
                <a:latin typeface="+mn-ea"/>
                <a:cs typeface="Times New Roman" panose="02020603050405020304" pitchFamily="18" charset="0"/>
              </a:rPr>
              <a:t>，箭头表示移动方向；如是推拉</a:t>
            </a:r>
            <a:r>
              <a:rPr lang="en-US" altLang="zh-CN" sz="1400" kern="100" dirty="0">
                <a:solidFill>
                  <a:schemeClr val="bg1"/>
                </a:solidFill>
                <a:effectLst/>
                <a:latin typeface="+mn-ea"/>
                <a:cs typeface="Times New Roman" panose="02020603050405020304" pitchFamily="18" charset="0"/>
              </a:rPr>
              <a:t>10→6</a:t>
            </a:r>
            <a:r>
              <a:rPr lang="zh-CN" altLang="en-US" sz="1400" kern="100" dirty="0">
                <a:solidFill>
                  <a:schemeClr val="bg1"/>
                </a:solidFill>
                <a:effectLst/>
                <a:latin typeface="+mn-ea"/>
                <a:cs typeface="Times New Roman" panose="02020603050405020304" pitchFamily="18" charset="0"/>
              </a:rPr>
              <a:t>或</a:t>
            </a:r>
            <a:r>
              <a:rPr lang="en-US" altLang="zh-CN" sz="1400" kern="100" dirty="0">
                <a:solidFill>
                  <a:schemeClr val="bg1"/>
                </a:solidFill>
                <a:effectLst/>
                <a:latin typeface="+mn-ea"/>
                <a:cs typeface="Times New Roman" panose="02020603050405020304" pitchFamily="18" charset="0"/>
              </a:rPr>
              <a:t>6→10</a:t>
            </a:r>
            <a:r>
              <a:rPr lang="zh-CN" altLang="en-US" sz="1400" kern="100" dirty="0">
                <a:solidFill>
                  <a:schemeClr val="bg1"/>
                </a:solidFill>
                <a:effectLst/>
                <a:latin typeface="+mn-ea"/>
                <a:cs typeface="Times New Roman" panose="02020603050405020304" pitchFamily="18" charset="0"/>
              </a:rPr>
              <a:t>，箭头表示推拉方向；同时在画面上画出规格，并标好箭头方向。 </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3.2.3 </a:t>
            </a:r>
            <a:r>
              <a:rPr lang="zh-CN" altLang="en-US" sz="1600" kern="100" dirty="0">
                <a:solidFill>
                  <a:schemeClr val="bg1"/>
                </a:solidFill>
                <a:latin typeface="+mn-ea"/>
                <a:cs typeface="Times New Roman" panose="02020603050405020304" pitchFamily="18" charset="0"/>
              </a:rPr>
              <a:t>镜头规格</a:t>
            </a:r>
          </a:p>
        </p:txBody>
      </p:sp>
    </p:spTree>
    <p:extLst>
      <p:ext uri="{BB962C8B-B14F-4D97-AF65-F5344CB8AC3E}">
        <p14:creationId xmlns:p14="http://schemas.microsoft.com/office/powerpoint/2010/main" val="264975912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指镜头画面的时间，表示该镜头的长短，一般时间是以“秒”去标明。分镜设计时，并不需要严格计算每个镜头的描述，用估计的时间即可，这样也好把控整场戏或整部电影的时长。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3.2.4 </a:t>
            </a:r>
            <a:r>
              <a:rPr lang="zh-CN" altLang="en-US" sz="1600" kern="100" dirty="0">
                <a:solidFill>
                  <a:schemeClr val="bg1"/>
                </a:solidFill>
                <a:latin typeface="+mn-ea"/>
                <a:cs typeface="Times New Roman" panose="02020603050405020304" pitchFamily="18" charset="0"/>
              </a:rPr>
              <a:t>时间</a:t>
            </a:r>
          </a:p>
        </p:txBody>
      </p:sp>
    </p:spTree>
    <p:extLst>
      <p:ext uri="{BB962C8B-B14F-4D97-AF65-F5344CB8AC3E}">
        <p14:creationId xmlns:p14="http://schemas.microsoft.com/office/powerpoint/2010/main" val="181374769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背景即动画场景，二维动画背景画面需要单独绘制，为了能够多次利用，会进行编号，而电影拍摄和三维动画则不需要，所以背景栏一般为二维动画分镜设计所专用，按顺序一样填写。如果这个镜头是重复使用前面某景时，就填写“同</a:t>
            </a:r>
            <a:r>
              <a:rPr lang="en-US" altLang="zh-CN" sz="1400" kern="100" dirty="0">
                <a:solidFill>
                  <a:schemeClr val="bg1"/>
                </a:solidFill>
                <a:effectLst/>
                <a:latin typeface="+mn-ea"/>
                <a:cs typeface="Times New Roman" panose="02020603050405020304" pitchFamily="18" charset="0"/>
              </a:rPr>
              <a:t>XX</a:t>
            </a:r>
            <a:r>
              <a:rPr lang="zh-CN" altLang="en-US" sz="1400" kern="100" dirty="0">
                <a:solidFill>
                  <a:schemeClr val="bg1"/>
                </a:solidFill>
                <a:effectLst/>
                <a:latin typeface="+mn-ea"/>
                <a:cs typeface="Times New Roman" panose="02020603050405020304" pitchFamily="18" charset="0"/>
              </a:rPr>
              <a:t>镜背景号”，如</a:t>
            </a:r>
            <a:r>
              <a:rPr lang="en-US" altLang="zh-CN" sz="1400" kern="100" dirty="0">
                <a:solidFill>
                  <a:schemeClr val="bg1"/>
                </a:solidFill>
                <a:effectLst/>
                <a:latin typeface="+mn-ea"/>
                <a:cs typeface="Times New Roman" panose="02020603050405020304" pitchFamily="18" charset="0"/>
              </a:rPr>
              <a:t>SC30</a:t>
            </a:r>
            <a:r>
              <a:rPr lang="zh-CN" altLang="en-US" sz="1400" kern="100" dirty="0">
                <a:solidFill>
                  <a:schemeClr val="bg1"/>
                </a:solidFill>
                <a:effectLst/>
                <a:latin typeface="+mn-ea"/>
                <a:cs typeface="Times New Roman" panose="02020603050405020304" pitchFamily="18" charset="0"/>
              </a:rPr>
              <a:t>同用</a:t>
            </a:r>
            <a:r>
              <a:rPr lang="en-US" altLang="zh-CN" sz="1400" kern="100" dirty="0">
                <a:solidFill>
                  <a:schemeClr val="bg1"/>
                </a:solidFill>
                <a:effectLst/>
                <a:latin typeface="+mn-ea"/>
                <a:cs typeface="Times New Roman" panose="02020603050405020304" pitchFamily="18" charset="0"/>
              </a:rPr>
              <a:t>SC15</a:t>
            </a:r>
            <a:r>
              <a:rPr lang="zh-CN" altLang="en-US" sz="1400" kern="100" dirty="0">
                <a:solidFill>
                  <a:schemeClr val="bg1"/>
                </a:solidFill>
                <a:effectLst/>
                <a:latin typeface="+mn-ea"/>
                <a:cs typeface="Times New Roman" panose="02020603050405020304" pitchFamily="18" charset="0"/>
              </a:rPr>
              <a:t>的背景。那么，在</a:t>
            </a:r>
            <a:r>
              <a:rPr lang="en-US" altLang="zh-CN" sz="1400" kern="100" dirty="0">
                <a:solidFill>
                  <a:schemeClr val="bg1"/>
                </a:solidFill>
                <a:effectLst/>
                <a:latin typeface="+mn-ea"/>
                <a:cs typeface="Times New Roman" panose="02020603050405020304" pitchFamily="18" charset="0"/>
              </a:rPr>
              <a:t>SC30</a:t>
            </a:r>
            <a:r>
              <a:rPr lang="zh-CN" altLang="en-US" sz="1400" kern="100" dirty="0">
                <a:solidFill>
                  <a:schemeClr val="bg1"/>
                </a:solidFill>
                <a:effectLst/>
                <a:latin typeface="+mn-ea"/>
                <a:cs typeface="Times New Roman" panose="02020603050405020304" pitchFamily="18" charset="0"/>
              </a:rPr>
              <a:t>镜头的“景”框格内填写上“同</a:t>
            </a:r>
            <a:r>
              <a:rPr lang="en-US" altLang="zh-CN" sz="1400" kern="100" dirty="0">
                <a:solidFill>
                  <a:schemeClr val="bg1"/>
                </a:solidFill>
                <a:effectLst/>
                <a:latin typeface="+mn-ea"/>
                <a:cs typeface="Times New Roman" panose="02020603050405020304" pitchFamily="18" charset="0"/>
              </a:rPr>
              <a:t>SC15”</a:t>
            </a:r>
            <a:r>
              <a:rPr lang="zh-CN" altLang="en-US" sz="1400" kern="100" dirty="0">
                <a:solidFill>
                  <a:schemeClr val="bg1"/>
                </a:solidFill>
                <a:effectLst/>
                <a:latin typeface="+mn-ea"/>
                <a:cs typeface="Times New Roman" panose="02020603050405020304" pitchFamily="18" charset="0"/>
              </a:rPr>
              <a:t>的背景号就可以了。</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3.2.5 </a:t>
            </a:r>
            <a:r>
              <a:rPr lang="zh-CN" altLang="en-US" sz="1600" kern="100" dirty="0">
                <a:solidFill>
                  <a:schemeClr val="bg1"/>
                </a:solidFill>
                <a:latin typeface="+mn-ea"/>
                <a:cs typeface="Times New Roman" panose="02020603050405020304" pitchFamily="18" charset="0"/>
              </a:rPr>
              <a:t>背景</a:t>
            </a:r>
          </a:p>
        </p:txBody>
      </p:sp>
    </p:spTree>
    <p:extLst>
      <p:ext uri="{BB962C8B-B14F-4D97-AF65-F5344CB8AC3E}">
        <p14:creationId xmlns:p14="http://schemas.microsoft.com/office/powerpoint/2010/main" val="387464539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画面栏是分镜设计最主要也是最重要的内容，关于镜头的一切视觉要素皆在此栏目内体现，是我们真正需要绘制和设计的部分，我们想象中的镜头拍摄出的画面是什么，就在这一栏内进行绘画创作。对动画来说，通过绘画此栏内容，直接决定了动画镜头的景别、角度、构图、以及人物和动作，而对真人电影来说，它也为摄影机的拍摄和后期剪辑提供重要的参考和依据。我们分镜设计的工作，主要就是在这里，而其他栏目，只是围绕此栏进行文字解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3.2.6 </a:t>
            </a:r>
            <a:r>
              <a:rPr lang="zh-CN" altLang="en-US" sz="1600" kern="100" dirty="0">
                <a:solidFill>
                  <a:schemeClr val="bg1"/>
                </a:solidFill>
                <a:latin typeface="+mn-ea"/>
                <a:cs typeface="Times New Roman" panose="02020603050405020304" pitchFamily="18" charset="0"/>
              </a:rPr>
              <a:t>画面</a:t>
            </a:r>
          </a:p>
        </p:txBody>
      </p:sp>
    </p:spTree>
    <p:extLst>
      <p:ext uri="{BB962C8B-B14F-4D97-AF65-F5344CB8AC3E}">
        <p14:creationId xmlns:p14="http://schemas.microsoft.com/office/powerpoint/2010/main" val="15007888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23215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画分镜时，有时同一镜头内人物的动作比较复杂，例如：人物先入镜，再坐下，然后突然跳起来，逃离出镜。这一系列动作仅靠一张画面是难以描述清楚的，那么就需要明确交代关键动作，分成数个画面来进行描绘，也就是在片中称为“</a:t>
            </a:r>
            <a:r>
              <a:rPr lang="en-US" altLang="zh-CN" sz="1400" kern="100" dirty="0">
                <a:solidFill>
                  <a:schemeClr val="bg1"/>
                </a:solidFill>
                <a:effectLst/>
                <a:latin typeface="+mn-ea"/>
                <a:cs typeface="Times New Roman" panose="02020603050405020304" pitchFamily="18" charset="0"/>
              </a:rPr>
              <a:t>POSE”</a:t>
            </a:r>
            <a:r>
              <a:rPr lang="zh-CN" altLang="en-US" sz="1400" kern="100" dirty="0">
                <a:solidFill>
                  <a:schemeClr val="bg1"/>
                </a:solidFill>
                <a:effectLst/>
                <a:latin typeface="+mn-ea"/>
                <a:cs typeface="Times New Roman" panose="02020603050405020304" pitchFamily="18" charset="0"/>
              </a:rPr>
              <a:t>的画面。这些“</a:t>
            </a:r>
            <a:r>
              <a:rPr lang="en-US" altLang="zh-CN" sz="1400" kern="100" dirty="0">
                <a:solidFill>
                  <a:schemeClr val="bg1"/>
                </a:solidFill>
                <a:effectLst/>
                <a:latin typeface="+mn-ea"/>
                <a:cs typeface="Times New Roman" panose="02020603050405020304" pitchFamily="18" charset="0"/>
              </a:rPr>
              <a:t>POSE”</a:t>
            </a:r>
            <a:r>
              <a:rPr lang="zh-CN" altLang="en-US" sz="1400" kern="100" dirty="0">
                <a:solidFill>
                  <a:schemeClr val="bg1"/>
                </a:solidFill>
                <a:effectLst/>
                <a:latin typeface="+mn-ea"/>
                <a:cs typeface="Times New Roman" panose="02020603050405020304" pitchFamily="18" charset="0"/>
              </a:rPr>
              <a:t>画面包括人物的调度和人物的动作过程。“</a:t>
            </a:r>
            <a:r>
              <a:rPr lang="en-US" altLang="zh-CN" sz="1400" kern="100" dirty="0">
                <a:solidFill>
                  <a:schemeClr val="bg1"/>
                </a:solidFill>
                <a:effectLst/>
                <a:latin typeface="+mn-ea"/>
                <a:cs typeface="Times New Roman" panose="02020603050405020304" pitchFamily="18" charset="0"/>
              </a:rPr>
              <a:t>POSE”</a:t>
            </a:r>
            <a:r>
              <a:rPr lang="zh-CN" altLang="en-US" sz="1400" kern="100" dirty="0">
                <a:solidFill>
                  <a:schemeClr val="bg1"/>
                </a:solidFill>
                <a:effectLst/>
                <a:latin typeface="+mn-ea"/>
                <a:cs typeface="Times New Roman" panose="02020603050405020304" pitchFamily="18" charset="0"/>
              </a:rPr>
              <a:t>镜头的标注，在具体处理时是很灵活的，可以在原镜号的后面加一个带圈的数字就可以了，如</a:t>
            </a:r>
            <a:r>
              <a:rPr lang="en-US" altLang="zh-CN" sz="1400" kern="100" dirty="0">
                <a:solidFill>
                  <a:schemeClr val="bg1"/>
                </a:solidFill>
                <a:effectLst/>
                <a:latin typeface="+mn-ea"/>
                <a:cs typeface="Times New Roman" panose="02020603050405020304" pitchFamily="18" charset="0"/>
              </a:rPr>
              <a:t>SC10-①</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SC10-②</a:t>
            </a:r>
            <a:r>
              <a:rPr lang="zh-CN" altLang="en-US" sz="1400" kern="100" dirty="0">
                <a:solidFill>
                  <a:schemeClr val="bg1"/>
                </a:solidFill>
                <a:effectLst/>
                <a:latin typeface="+mn-ea"/>
                <a:cs typeface="Times New Roman" panose="02020603050405020304" pitchFamily="18" charset="0"/>
              </a:rPr>
              <a:t>等，亦或者</a:t>
            </a:r>
            <a:r>
              <a:rPr lang="en-US" altLang="zh-CN" sz="1400" kern="100" dirty="0">
                <a:solidFill>
                  <a:schemeClr val="bg1"/>
                </a:solidFill>
                <a:effectLst/>
                <a:latin typeface="+mn-ea"/>
                <a:cs typeface="Times New Roman" panose="02020603050405020304" pitchFamily="18" charset="0"/>
              </a:rPr>
              <a:t>SC10-A</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SC10-B</a:t>
            </a:r>
            <a:r>
              <a:rPr lang="zh-CN" altLang="en-US" sz="1400" kern="100" dirty="0">
                <a:solidFill>
                  <a:schemeClr val="bg1"/>
                </a:solidFill>
                <a:effectLst/>
                <a:latin typeface="+mn-ea"/>
                <a:cs typeface="Times New Roman" panose="02020603050405020304" pitchFamily="18" charset="0"/>
              </a:rPr>
              <a:t>等，甚至，也可以依主镜头直接一个个</a:t>
            </a:r>
            <a:r>
              <a:rPr lang="en-US" altLang="zh-CN" sz="1400" kern="100" dirty="0">
                <a:solidFill>
                  <a:schemeClr val="bg1"/>
                </a:solidFill>
                <a:effectLst/>
                <a:latin typeface="+mn-ea"/>
                <a:cs typeface="Times New Roman" panose="02020603050405020304" pitchFamily="18" charset="0"/>
              </a:rPr>
              <a:t>POSE</a:t>
            </a:r>
            <a:r>
              <a:rPr lang="zh-CN" altLang="en-US" sz="1400" kern="100" dirty="0">
                <a:solidFill>
                  <a:schemeClr val="bg1"/>
                </a:solidFill>
                <a:effectLst/>
                <a:latin typeface="+mn-ea"/>
                <a:cs typeface="Times New Roman" panose="02020603050405020304" pitchFamily="18" charset="0"/>
              </a:rPr>
              <a:t>镜头画下去，什么提示也不用给出，制作人员也可以明白这些镜头的作用。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3.2.7 POSE</a:t>
            </a:r>
            <a:r>
              <a:rPr lang="zh-CN" altLang="en-US" sz="1600" kern="100" dirty="0">
                <a:solidFill>
                  <a:schemeClr val="bg1"/>
                </a:solidFill>
                <a:latin typeface="+mn-ea"/>
                <a:cs typeface="Times New Roman" panose="02020603050405020304" pitchFamily="18" charset="0"/>
              </a:rPr>
              <a:t>画面</a:t>
            </a:r>
          </a:p>
        </p:txBody>
      </p:sp>
      <p:pic>
        <p:nvPicPr>
          <p:cNvPr id="3" name="图片 2">
            <a:extLst>
              <a:ext uri="{FF2B5EF4-FFF2-40B4-BE49-F238E27FC236}">
                <a16:creationId xmlns:a16="http://schemas.microsoft.com/office/drawing/2014/main" id="{E4381790-6C17-4589-8C8D-4D03BCC79A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85219" y="447674"/>
            <a:ext cx="1857883" cy="4057651"/>
          </a:xfrm>
          <a:prstGeom prst="rect">
            <a:avLst/>
          </a:prstGeom>
        </p:spPr>
      </p:pic>
      <p:pic>
        <p:nvPicPr>
          <p:cNvPr id="7" name="图片 6">
            <a:extLst>
              <a:ext uri="{FF2B5EF4-FFF2-40B4-BE49-F238E27FC236}">
                <a16:creationId xmlns:a16="http://schemas.microsoft.com/office/drawing/2014/main" id="{9DF07BB1-4185-423B-BA0B-D99E4C860F7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33951" y="447675"/>
            <a:ext cx="2051268" cy="4057650"/>
          </a:xfrm>
          <a:prstGeom prst="rect">
            <a:avLst/>
          </a:prstGeom>
        </p:spPr>
      </p:pic>
      <p:sp>
        <p:nvSpPr>
          <p:cNvPr id="9" name="Rectangle 3">
            <a:extLst>
              <a:ext uri="{FF2B5EF4-FFF2-40B4-BE49-F238E27FC236}">
                <a16:creationId xmlns:a16="http://schemas.microsoft.com/office/drawing/2014/main" id="{7CD2D439-785D-4ED5-9A3A-7455E0A22770}"/>
              </a:ext>
            </a:extLst>
          </p:cNvPr>
          <p:cNvSpPr>
            <a:spLocks noChangeArrowheads="1"/>
          </p:cNvSpPr>
          <p:nvPr/>
        </p:nvSpPr>
        <p:spPr bwMode="auto">
          <a:xfrm rot="10800000" flipV="1">
            <a:off x="5482118" y="4581097"/>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pose</a:t>
            </a:r>
            <a:r>
              <a:rPr kumimoji="0" lang="zh-CN" altLang="en-US" sz="1000" b="0" i="0" u="none" strike="noStrike" cap="none" normalizeH="0" baseline="0" dirty="0">
                <a:ln>
                  <a:noFill/>
                </a:ln>
                <a:solidFill>
                  <a:schemeClr val="bg1"/>
                </a:solidFill>
                <a:effectLst/>
                <a:latin typeface="+mn-ea"/>
                <a:cs typeface="Arial" panose="020B0604020202020204" pitchFamily="34" charset="0"/>
              </a:rPr>
              <a:t>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66020084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2711450" cy="375487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需要注意，不同的电影其分镜设计的语言标准可以不一致，其主旨是让导演、摄影师和演员能看懂就行了，但同一部电影的分镜设计，其所用语言标准必须是一致的。不仅仅是</a:t>
            </a:r>
            <a:r>
              <a:rPr lang="en-US" altLang="zh-CN" sz="1400" kern="100" dirty="0">
                <a:solidFill>
                  <a:schemeClr val="bg1"/>
                </a:solidFill>
                <a:effectLst/>
                <a:latin typeface="+mn-ea"/>
                <a:cs typeface="Times New Roman" panose="02020603050405020304" pitchFamily="18" charset="0"/>
              </a:rPr>
              <a:t>POSE</a:t>
            </a:r>
            <a:r>
              <a:rPr lang="zh-CN" altLang="en-US" sz="1400" kern="100" dirty="0">
                <a:solidFill>
                  <a:schemeClr val="bg1"/>
                </a:solidFill>
                <a:effectLst/>
                <a:latin typeface="+mn-ea"/>
                <a:cs typeface="Times New Roman" panose="02020603050405020304" pitchFamily="18" charset="0"/>
              </a:rPr>
              <a:t>画面的标注处理，在运动镜头、人物运动等镜头描述的格式上，也是如此。</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分镜设计台本是导演对影片整体构思的体现，是设计稿绘制的主要基础，也是各项工作顺利进行的蓝本，这就要求导演必须在镜头画面上明确地表达自己的创作意图。</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3.2.7 POSE</a:t>
            </a:r>
            <a:r>
              <a:rPr lang="zh-CN" altLang="en-US" sz="1600" kern="100" dirty="0">
                <a:solidFill>
                  <a:schemeClr val="bg1"/>
                </a:solidFill>
                <a:latin typeface="+mn-ea"/>
                <a:cs typeface="Times New Roman" panose="02020603050405020304" pitchFamily="18" charset="0"/>
              </a:rPr>
              <a:t>画面</a:t>
            </a:r>
          </a:p>
        </p:txBody>
      </p:sp>
      <p:sp>
        <p:nvSpPr>
          <p:cNvPr id="9" name="Rectangle 3">
            <a:extLst>
              <a:ext uri="{FF2B5EF4-FFF2-40B4-BE49-F238E27FC236}">
                <a16:creationId xmlns:a16="http://schemas.microsoft.com/office/drawing/2014/main" id="{7CD2D439-785D-4ED5-9A3A-7455E0A22770}"/>
              </a:ext>
            </a:extLst>
          </p:cNvPr>
          <p:cNvSpPr>
            <a:spLocks noChangeArrowheads="1"/>
          </p:cNvSpPr>
          <p:nvPr/>
        </p:nvSpPr>
        <p:spPr bwMode="auto">
          <a:xfrm rot="10800000" flipV="1">
            <a:off x="5311214" y="4593276"/>
            <a:ext cx="200620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pose</a:t>
            </a:r>
            <a:r>
              <a:rPr kumimoji="0" lang="zh-CN" altLang="en-US" sz="1000" b="0" i="0" u="none" strike="noStrike" cap="none" normalizeH="0" baseline="0" dirty="0">
                <a:ln>
                  <a:noFill/>
                </a:ln>
                <a:solidFill>
                  <a:schemeClr val="bg1"/>
                </a:solidFill>
                <a:effectLst/>
                <a:latin typeface="+mn-ea"/>
                <a:cs typeface="Arial" panose="020B0604020202020204" pitchFamily="34" charset="0"/>
              </a:rPr>
              <a:t>镜头也可以依主镜头画下去不用提示，制作人员也可以明白</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FA474D4B-C3B4-4C97-917A-626C51A6295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1489" y="642723"/>
            <a:ext cx="1782826" cy="3858053"/>
          </a:xfrm>
          <a:prstGeom prst="rect">
            <a:avLst/>
          </a:prstGeom>
        </p:spPr>
      </p:pic>
      <p:pic>
        <p:nvPicPr>
          <p:cNvPr id="11" name="图片 10">
            <a:extLst>
              <a:ext uri="{FF2B5EF4-FFF2-40B4-BE49-F238E27FC236}">
                <a16:creationId xmlns:a16="http://schemas.microsoft.com/office/drawing/2014/main" id="{F0D2BB79-BD9F-4752-8FBD-9323F9C7BAC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314315" y="642722"/>
            <a:ext cx="1782826" cy="3858053"/>
          </a:xfrm>
          <a:prstGeom prst="rect">
            <a:avLst/>
          </a:prstGeom>
        </p:spPr>
      </p:pic>
    </p:spTree>
    <p:extLst>
      <p:ext uri="{BB962C8B-B14F-4D97-AF65-F5344CB8AC3E}">
        <p14:creationId xmlns:p14="http://schemas.microsoft.com/office/powerpoint/2010/main" val="293405356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3.2.7 POSE</a:t>
            </a:r>
            <a:r>
              <a:rPr lang="zh-CN" altLang="en-US" sz="1600" kern="100" dirty="0">
                <a:solidFill>
                  <a:schemeClr val="bg1"/>
                </a:solidFill>
                <a:latin typeface="+mn-ea"/>
                <a:cs typeface="Times New Roman" panose="02020603050405020304" pitchFamily="18" charset="0"/>
              </a:rPr>
              <a:t>画面</a:t>
            </a:r>
          </a:p>
        </p:txBody>
      </p:sp>
      <p:sp>
        <p:nvSpPr>
          <p:cNvPr id="9" name="Rectangle 3">
            <a:extLst>
              <a:ext uri="{FF2B5EF4-FFF2-40B4-BE49-F238E27FC236}">
                <a16:creationId xmlns:a16="http://schemas.microsoft.com/office/drawing/2014/main" id="{7CD2D439-785D-4ED5-9A3A-7455E0A22770}"/>
              </a:ext>
            </a:extLst>
          </p:cNvPr>
          <p:cNvSpPr>
            <a:spLocks noChangeArrowheads="1"/>
          </p:cNvSpPr>
          <p:nvPr/>
        </p:nvSpPr>
        <p:spPr bwMode="auto">
          <a:xfrm rot="10800000" flipV="1">
            <a:off x="3403698" y="4684297"/>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导演的创作意图皆要通过分镜稿体现</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7B7F4A1C-5C07-46F0-9311-863D3718E9E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5539" y="1277560"/>
            <a:ext cx="4852921" cy="3315716"/>
          </a:xfrm>
          <a:prstGeom prst="rect">
            <a:avLst/>
          </a:prstGeom>
        </p:spPr>
      </p:pic>
    </p:spTree>
    <p:extLst>
      <p:ext uri="{BB962C8B-B14F-4D97-AF65-F5344CB8AC3E}">
        <p14:creationId xmlns:p14="http://schemas.microsoft.com/office/powerpoint/2010/main" val="415244361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09245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导演在内容栏里用简明扼要的文字叙述清楚这个镜头的背景、时间，角色在做什么，是何表情，想要怎样与其他一些角色发生什么关系以及画面效果和气氛的提示等等。可以提示画面色彩如何，环境怎样，时间是白天还是黑夜，人物的光影如何，还可以把一些特效也写清楚。</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3.2.8 </a:t>
            </a:r>
            <a:r>
              <a:rPr lang="zh-CN" altLang="en-US" sz="1600" kern="100" dirty="0">
                <a:solidFill>
                  <a:schemeClr val="bg1"/>
                </a:solidFill>
                <a:latin typeface="+mn-ea"/>
                <a:cs typeface="Times New Roman" panose="02020603050405020304" pitchFamily="18" charset="0"/>
              </a:rPr>
              <a:t>内容</a:t>
            </a:r>
          </a:p>
        </p:txBody>
      </p:sp>
      <p:pic>
        <p:nvPicPr>
          <p:cNvPr id="3" name="图片 2">
            <a:extLst>
              <a:ext uri="{FF2B5EF4-FFF2-40B4-BE49-F238E27FC236}">
                <a16:creationId xmlns:a16="http://schemas.microsoft.com/office/drawing/2014/main" id="{7B6C7F8F-DC92-44A4-84B2-D41248369C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4016" y="2417811"/>
            <a:ext cx="3553334" cy="2242491"/>
          </a:xfrm>
          <a:prstGeom prst="rect">
            <a:avLst/>
          </a:prstGeom>
        </p:spPr>
      </p:pic>
      <p:pic>
        <p:nvPicPr>
          <p:cNvPr id="7" name="图片 6">
            <a:extLst>
              <a:ext uri="{FF2B5EF4-FFF2-40B4-BE49-F238E27FC236}">
                <a16:creationId xmlns:a16="http://schemas.microsoft.com/office/drawing/2014/main" id="{1F3846F5-3308-456F-862A-7CE55AEB88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54016" y="322977"/>
            <a:ext cx="3553334" cy="2094834"/>
          </a:xfrm>
          <a:prstGeom prst="rect">
            <a:avLst/>
          </a:prstGeom>
        </p:spPr>
      </p:pic>
      <p:sp>
        <p:nvSpPr>
          <p:cNvPr id="9" name="Rectangle 3">
            <a:extLst>
              <a:ext uri="{FF2B5EF4-FFF2-40B4-BE49-F238E27FC236}">
                <a16:creationId xmlns:a16="http://schemas.microsoft.com/office/drawing/2014/main" id="{61F765EB-CDFD-4317-A808-761B4AE13BE8}"/>
              </a:ext>
            </a:extLst>
          </p:cNvPr>
          <p:cNvSpPr>
            <a:spLocks noChangeArrowheads="1"/>
          </p:cNvSpPr>
          <p:nvPr/>
        </p:nvSpPr>
        <p:spPr bwMode="auto">
          <a:xfrm rot="10800000" flipV="1">
            <a:off x="5062382" y="4753403"/>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导演在分镜中的动作提示内容</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59758124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73900"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对白栏顾名思义是填写镜头画面内角色之间的对白或独白。分镜设计时，把角色对话的内容在“对白”栏里写清楚，并要在对话前注明是谁在说。</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如果对白较长，必须延到下一镜头，那么在这一镜头对白的最后加上省略号，表示顺延到下一镜头，在下一镜头的对白栏中，再加上角色的名字，继续写清对话内容。</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如果镜头不出现讲话角色形象，是属于画外音，写上画外音角色名字和对话内容。</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另外，对白可以用来推断一个镜头的大致时长。人的正常语速是为每秒</a:t>
            </a:r>
            <a:r>
              <a:rPr lang="en-US" altLang="zh-CN" sz="1400" kern="100" dirty="0">
                <a:solidFill>
                  <a:schemeClr val="bg1"/>
                </a:solidFill>
                <a:effectLst/>
                <a:latin typeface="+mn-ea"/>
                <a:cs typeface="Times New Roman" panose="02020603050405020304" pitchFamily="18" charset="0"/>
              </a:rPr>
              <a:t>4</a:t>
            </a:r>
            <a:r>
              <a:rPr lang="zh-CN" altLang="en-US" sz="1400" kern="100" dirty="0">
                <a:solidFill>
                  <a:schemeClr val="bg1"/>
                </a:solidFill>
                <a:effectLst/>
                <a:latin typeface="+mn-ea"/>
                <a:cs typeface="Times New Roman" panose="02020603050405020304" pitchFamily="18" charset="0"/>
              </a:rPr>
              <a:t>个字，根据此来计算一段话的镜头长度，但要注意要在对白开始前和结束后要分别多空出</a:t>
            </a:r>
            <a:r>
              <a:rPr lang="en-US" altLang="zh-CN" sz="1400" kern="100" dirty="0">
                <a:solidFill>
                  <a:schemeClr val="bg1"/>
                </a:solidFill>
                <a:effectLst/>
                <a:latin typeface="+mn-ea"/>
                <a:cs typeface="Times New Roman" panose="02020603050405020304" pitchFamily="18" charset="0"/>
              </a:rPr>
              <a:t>1-2</a:t>
            </a:r>
            <a:r>
              <a:rPr lang="zh-CN" altLang="en-US" sz="1400" kern="100" dirty="0">
                <a:solidFill>
                  <a:schemeClr val="bg1"/>
                </a:solidFill>
                <a:effectLst/>
                <a:latin typeface="+mn-ea"/>
                <a:cs typeface="Times New Roman" panose="02020603050405020304" pitchFamily="18" charset="0"/>
              </a:rPr>
              <a:t>秒的时间，一般不能在对白刚开始或结束时立刻切镜头。同时，对白太长的话，应尽量减少文字，或分切其他镜头，把人物讲话作为画外音，随后再切回到人物讲话的镜头。中间插入短镜头也是为了便于镜头的调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3.2.9 </a:t>
            </a:r>
            <a:r>
              <a:rPr lang="zh-CN" altLang="en-US" sz="1600" kern="100" dirty="0">
                <a:solidFill>
                  <a:schemeClr val="bg1"/>
                </a:solidFill>
                <a:latin typeface="+mn-ea"/>
                <a:cs typeface="Times New Roman" panose="02020603050405020304" pitchFamily="18" charset="0"/>
              </a:rPr>
              <a:t>对白</a:t>
            </a:r>
          </a:p>
        </p:txBody>
      </p:sp>
    </p:spTree>
    <p:extLst>
      <p:ext uri="{BB962C8B-B14F-4D97-AF65-F5344CB8AC3E}">
        <p14:creationId xmlns:p14="http://schemas.microsoft.com/office/powerpoint/2010/main" val="245868986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11"/>
          <p:cNvSpPr txBox="1"/>
          <p:nvPr/>
        </p:nvSpPr>
        <p:spPr bwMode="auto">
          <a:xfrm>
            <a:off x="290440" y="1467753"/>
            <a:ext cx="2759995" cy="1567352"/>
          </a:xfrm>
          <a:prstGeom prst="rect">
            <a:avLst/>
          </a:prstGeom>
          <a:noFill/>
        </p:spPr>
        <p:txBody>
          <a:bodyPr wrap="square">
            <a:spAutoFit/>
          </a:bodyPr>
          <a:lstStyle/>
          <a:p>
            <a:pPr algn="r">
              <a:defRPr/>
            </a:pPr>
            <a:r>
              <a:rPr lang="zh-CN" altLang="en-US" sz="3195" dirty="0">
                <a:solidFill>
                  <a:schemeClr val="bg1"/>
                </a:solidFill>
                <a:latin typeface="+mn-ea"/>
              </a:rPr>
              <a:t>分镜设计的工作标准与表现方法</a:t>
            </a:r>
          </a:p>
        </p:txBody>
      </p:sp>
      <p:sp>
        <p:nvSpPr>
          <p:cNvPr id="71" name="文本框 18"/>
          <p:cNvSpPr txBox="1"/>
          <p:nvPr/>
        </p:nvSpPr>
        <p:spPr>
          <a:xfrm>
            <a:off x="4053314" y="1760647"/>
            <a:ext cx="2270695" cy="399340"/>
          </a:xfrm>
          <a:prstGeom prst="rect">
            <a:avLst/>
          </a:prstGeom>
          <a:noFill/>
        </p:spPr>
        <p:txBody>
          <a:bodyPr wrap="square">
            <a:spAutoFit/>
          </a:bodyPr>
          <a:lstStyle/>
          <a:p>
            <a:pPr>
              <a:defRPr/>
            </a:pPr>
            <a:r>
              <a:rPr lang="zh-CN" altLang="en-US" sz="1995" dirty="0">
                <a:solidFill>
                  <a:schemeClr val="bg1"/>
                </a:solidFill>
                <a:latin typeface="+mn-ea"/>
              </a:rPr>
              <a:t>分镜设计的工具</a:t>
            </a:r>
          </a:p>
        </p:txBody>
      </p:sp>
      <p:sp>
        <p:nvSpPr>
          <p:cNvPr id="73" name="文本框 16"/>
          <p:cNvSpPr txBox="1"/>
          <p:nvPr/>
        </p:nvSpPr>
        <p:spPr bwMode="auto">
          <a:xfrm>
            <a:off x="3616651" y="1699156"/>
            <a:ext cx="322524" cy="522451"/>
          </a:xfrm>
          <a:prstGeom prst="rect">
            <a:avLst/>
          </a:prstGeom>
          <a:noFill/>
        </p:spPr>
        <p:txBody>
          <a:bodyPr wrap="none">
            <a:spAutoFit/>
          </a:bodyPr>
          <a:lstStyle/>
          <a:p>
            <a:pPr algn="ctr">
              <a:defRPr/>
            </a:pPr>
            <a:r>
              <a:rPr lang="en-US" altLang="zh-CN" sz="2795" dirty="0">
                <a:solidFill>
                  <a:schemeClr val="bg1"/>
                </a:solidFill>
                <a:latin typeface="+mn-ea"/>
              </a:rPr>
              <a:t>1</a:t>
            </a:r>
            <a:endParaRPr lang="zh-CN" altLang="en-US" sz="2795" dirty="0">
              <a:solidFill>
                <a:schemeClr val="bg1"/>
              </a:solidFill>
              <a:latin typeface="+mn-ea"/>
            </a:endParaRPr>
          </a:p>
        </p:txBody>
      </p:sp>
      <p:cxnSp>
        <p:nvCxnSpPr>
          <p:cNvPr id="74" name="直接连接符 73"/>
          <p:cNvCxnSpPr/>
          <p:nvPr/>
        </p:nvCxnSpPr>
        <p:spPr bwMode="auto">
          <a:xfrm flipH="1">
            <a:off x="3799923" y="1837252"/>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文本框 24"/>
          <p:cNvSpPr txBox="1"/>
          <p:nvPr/>
        </p:nvSpPr>
        <p:spPr>
          <a:xfrm>
            <a:off x="4053314" y="2390449"/>
            <a:ext cx="2944381" cy="399340"/>
          </a:xfrm>
          <a:prstGeom prst="rect">
            <a:avLst/>
          </a:prstGeom>
          <a:noFill/>
        </p:spPr>
        <p:txBody>
          <a:bodyPr wrap="square">
            <a:spAutoFit/>
          </a:bodyPr>
          <a:lstStyle/>
          <a:p>
            <a:pPr>
              <a:defRPr/>
            </a:pPr>
            <a:r>
              <a:rPr lang="zh-CN" altLang="en-US" sz="1995" dirty="0">
                <a:solidFill>
                  <a:schemeClr val="bg1"/>
                </a:solidFill>
                <a:latin typeface="+mn-ea"/>
              </a:rPr>
              <a:t>分镜画纸的样式和规格</a:t>
            </a:r>
          </a:p>
        </p:txBody>
      </p:sp>
      <p:sp>
        <p:nvSpPr>
          <p:cNvPr id="81" name="文本框 23"/>
          <p:cNvSpPr txBox="1"/>
          <p:nvPr/>
        </p:nvSpPr>
        <p:spPr bwMode="auto">
          <a:xfrm>
            <a:off x="3585600" y="2328958"/>
            <a:ext cx="383439" cy="522451"/>
          </a:xfrm>
          <a:prstGeom prst="rect">
            <a:avLst/>
          </a:prstGeom>
          <a:noFill/>
        </p:spPr>
        <p:txBody>
          <a:bodyPr wrap="none">
            <a:spAutoFit/>
          </a:bodyPr>
          <a:lstStyle/>
          <a:p>
            <a:pPr algn="ctr">
              <a:defRPr/>
            </a:pPr>
            <a:r>
              <a:rPr lang="en-US" altLang="zh-CN" sz="2795" dirty="0">
                <a:solidFill>
                  <a:schemeClr val="bg1"/>
                </a:solidFill>
                <a:latin typeface="+mn-ea"/>
              </a:rPr>
              <a:t>2</a:t>
            </a:r>
            <a:endParaRPr lang="zh-CN" altLang="en-US" sz="2795" dirty="0">
              <a:solidFill>
                <a:schemeClr val="bg1"/>
              </a:solidFill>
              <a:latin typeface="+mn-ea"/>
            </a:endParaRPr>
          </a:p>
        </p:txBody>
      </p:sp>
      <p:cxnSp>
        <p:nvCxnSpPr>
          <p:cNvPr id="82" name="直接连接符 81"/>
          <p:cNvCxnSpPr/>
          <p:nvPr/>
        </p:nvCxnSpPr>
        <p:spPr bwMode="auto">
          <a:xfrm flipH="1">
            <a:off x="3799924" y="2467054"/>
            <a:ext cx="246258"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cxnSpLocks/>
          </p:cNvCxnSpPr>
          <p:nvPr/>
        </p:nvCxnSpPr>
        <p:spPr>
          <a:xfrm>
            <a:off x="3343089" y="1623601"/>
            <a:ext cx="0" cy="179599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8">
            <a:extLst>
              <a:ext uri="{FF2B5EF4-FFF2-40B4-BE49-F238E27FC236}">
                <a16:creationId xmlns:a16="http://schemas.microsoft.com/office/drawing/2014/main" id="{6DE38759-2547-411E-A65A-D70DF8CF4CFE}"/>
              </a:ext>
            </a:extLst>
          </p:cNvPr>
          <p:cNvSpPr txBox="1"/>
          <p:nvPr/>
        </p:nvSpPr>
        <p:spPr>
          <a:xfrm>
            <a:off x="4053314" y="3020251"/>
            <a:ext cx="3192030" cy="399340"/>
          </a:xfrm>
          <a:prstGeom prst="rect">
            <a:avLst/>
          </a:prstGeom>
          <a:noFill/>
        </p:spPr>
        <p:txBody>
          <a:bodyPr wrap="square">
            <a:spAutoFit/>
          </a:bodyPr>
          <a:lstStyle/>
          <a:p>
            <a:pPr>
              <a:defRPr/>
            </a:pPr>
            <a:r>
              <a:rPr lang="zh-CN" altLang="en-US" sz="1995" dirty="0">
                <a:solidFill>
                  <a:schemeClr val="bg1"/>
                </a:solidFill>
                <a:latin typeface="+mn-ea"/>
              </a:rPr>
              <a:t>分镜设计的设计步骤</a:t>
            </a:r>
          </a:p>
        </p:txBody>
      </p:sp>
      <p:sp>
        <p:nvSpPr>
          <p:cNvPr id="19" name="文本框 16">
            <a:extLst>
              <a:ext uri="{FF2B5EF4-FFF2-40B4-BE49-F238E27FC236}">
                <a16:creationId xmlns:a16="http://schemas.microsoft.com/office/drawing/2014/main" id="{A88D09C2-3BB1-42D0-856C-24AB1D3040E6}"/>
              </a:ext>
            </a:extLst>
          </p:cNvPr>
          <p:cNvSpPr txBox="1"/>
          <p:nvPr/>
        </p:nvSpPr>
        <p:spPr bwMode="auto">
          <a:xfrm>
            <a:off x="3586194" y="2958760"/>
            <a:ext cx="383438" cy="522451"/>
          </a:xfrm>
          <a:prstGeom prst="rect">
            <a:avLst/>
          </a:prstGeom>
          <a:noFill/>
        </p:spPr>
        <p:txBody>
          <a:bodyPr wrap="none">
            <a:spAutoFit/>
          </a:bodyPr>
          <a:lstStyle/>
          <a:p>
            <a:pPr algn="ctr">
              <a:defRPr/>
            </a:pPr>
            <a:r>
              <a:rPr lang="en-US" altLang="zh-CN" sz="2795" dirty="0">
                <a:solidFill>
                  <a:schemeClr val="bg1"/>
                </a:solidFill>
                <a:latin typeface="+mn-ea"/>
              </a:rPr>
              <a:t>3</a:t>
            </a:r>
            <a:endParaRPr lang="zh-CN" altLang="en-US" sz="2795" dirty="0">
              <a:solidFill>
                <a:schemeClr val="bg1"/>
              </a:solidFill>
              <a:latin typeface="+mn-ea"/>
            </a:endParaRPr>
          </a:p>
        </p:txBody>
      </p:sp>
      <p:cxnSp>
        <p:nvCxnSpPr>
          <p:cNvPr id="20" name="直接连接符 19">
            <a:extLst>
              <a:ext uri="{FF2B5EF4-FFF2-40B4-BE49-F238E27FC236}">
                <a16:creationId xmlns:a16="http://schemas.microsoft.com/office/drawing/2014/main" id="{BE89A04C-6F4B-4BCA-AEE3-7C3D48355498}"/>
              </a:ext>
            </a:extLst>
          </p:cNvPr>
          <p:cNvCxnSpPr/>
          <p:nvPr/>
        </p:nvCxnSpPr>
        <p:spPr bwMode="auto">
          <a:xfrm flipH="1">
            <a:off x="3799923" y="3096856"/>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3.2.9 </a:t>
            </a:r>
            <a:r>
              <a:rPr lang="zh-CN" altLang="en-US" sz="1600" kern="100" dirty="0">
                <a:solidFill>
                  <a:schemeClr val="bg1"/>
                </a:solidFill>
                <a:latin typeface="+mn-ea"/>
                <a:cs typeface="Times New Roman" panose="02020603050405020304" pitchFamily="18" charset="0"/>
              </a:rPr>
              <a:t>对白</a:t>
            </a:r>
          </a:p>
        </p:txBody>
      </p:sp>
      <p:pic>
        <p:nvPicPr>
          <p:cNvPr id="3" name="图片 2">
            <a:extLst>
              <a:ext uri="{FF2B5EF4-FFF2-40B4-BE49-F238E27FC236}">
                <a16:creationId xmlns:a16="http://schemas.microsoft.com/office/drawing/2014/main" id="{6FFDF074-CAF4-4F76-A16B-059675FD5C7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69897" y="1398590"/>
            <a:ext cx="5204206" cy="3268151"/>
          </a:xfrm>
          <a:prstGeom prst="rect">
            <a:avLst/>
          </a:prstGeom>
        </p:spPr>
      </p:pic>
      <p:sp>
        <p:nvSpPr>
          <p:cNvPr id="7" name="Rectangle 3">
            <a:extLst>
              <a:ext uri="{FF2B5EF4-FFF2-40B4-BE49-F238E27FC236}">
                <a16:creationId xmlns:a16="http://schemas.microsoft.com/office/drawing/2014/main" id="{1B8B7C7A-FDE2-477B-AE0A-9E26D932E36D}"/>
              </a:ext>
            </a:extLst>
          </p:cNvPr>
          <p:cNvSpPr>
            <a:spLocks noChangeArrowheads="1"/>
          </p:cNvSpPr>
          <p:nvPr/>
        </p:nvSpPr>
        <p:spPr bwMode="auto">
          <a:xfrm rot="10800000" flipV="1">
            <a:off x="3403699" y="4710887"/>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分镜的对白</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7816656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7390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此栏主要是导演要把有关这个镜头画面的具体技术处理和艺术处理的要求写清楚，如镜头的运动方式是推、拉、摇还是横移等等。</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对镜头的转场和特技效果的处理，如闪光振动、抖动、淡入淡出、叠入叠出等等，也在处理栏进行说明。对音效的要求一般也在此栏。</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除此之外，导演对这个镜头的一些特殊要求同样需要写清楚。一方面导演可以把设想写好，以免以后制作遗忘；另一方面，也是关照其他制作人员要特别引起注意，要按要求制作。</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3.2.10 </a:t>
            </a:r>
            <a:r>
              <a:rPr lang="zh-CN" altLang="en-US" sz="1600" kern="100" dirty="0">
                <a:solidFill>
                  <a:schemeClr val="bg1"/>
                </a:solidFill>
                <a:latin typeface="+mn-ea"/>
                <a:cs typeface="Times New Roman" panose="02020603050405020304" pitchFamily="18" charset="0"/>
              </a:rPr>
              <a:t>处理</a:t>
            </a:r>
          </a:p>
        </p:txBody>
      </p:sp>
    </p:spTree>
    <p:extLst>
      <p:ext uri="{BB962C8B-B14F-4D97-AF65-F5344CB8AC3E}">
        <p14:creationId xmlns:p14="http://schemas.microsoft.com/office/powerpoint/2010/main" val="391524208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3.2.10 </a:t>
            </a:r>
            <a:r>
              <a:rPr lang="zh-CN" altLang="en-US" sz="1600" kern="100" dirty="0">
                <a:solidFill>
                  <a:schemeClr val="bg1"/>
                </a:solidFill>
                <a:latin typeface="+mn-ea"/>
                <a:cs typeface="Times New Roman" panose="02020603050405020304" pitchFamily="18" charset="0"/>
              </a:rPr>
              <a:t>处理</a:t>
            </a:r>
          </a:p>
        </p:txBody>
      </p:sp>
      <p:pic>
        <p:nvPicPr>
          <p:cNvPr id="3" name="图片 2">
            <a:extLst>
              <a:ext uri="{FF2B5EF4-FFF2-40B4-BE49-F238E27FC236}">
                <a16:creationId xmlns:a16="http://schemas.microsoft.com/office/drawing/2014/main" id="{F399F5D7-8F73-45FE-978D-ECC2433AD5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86174" y="1336845"/>
            <a:ext cx="5171652" cy="3283208"/>
          </a:xfrm>
          <a:prstGeom prst="rect">
            <a:avLst/>
          </a:prstGeom>
        </p:spPr>
      </p:pic>
      <p:sp>
        <p:nvSpPr>
          <p:cNvPr id="7" name="Rectangle 3">
            <a:extLst>
              <a:ext uri="{FF2B5EF4-FFF2-40B4-BE49-F238E27FC236}">
                <a16:creationId xmlns:a16="http://schemas.microsoft.com/office/drawing/2014/main" id="{4C8D70B6-BB44-46EB-8FB6-B582FB21243D}"/>
              </a:ext>
            </a:extLst>
          </p:cNvPr>
          <p:cNvSpPr>
            <a:spLocks noChangeArrowheads="1"/>
          </p:cNvSpPr>
          <p:nvPr/>
        </p:nvSpPr>
        <p:spPr bwMode="auto">
          <a:xfrm rot="10800000" flipV="1">
            <a:off x="3403699" y="4710887"/>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分镜的处理栏</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98668094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总之，分镜设计画纸虽然规格有这样那样的区别，有的分镜画纸还会把对白和内容合成一个栏目，有的分镜画纸则会多出一些更多的栏目细化文字描述的类别，但是，不论何种形式的分镜画纸，功能都是相同。对分镜设计师来说，用生动的图案、准确的构图、简洁精确的文字，将每一个镜头的设计理念和所需要的技术手段以及艺术处理描述清楚，让摄影师、演员以及后期剪辑等全体拍摄人员能够充分理解导演的创作意图，做到尽可能接近百分百地去执行，最后成就优秀的作品，是工作的唯一目的。围绕这项工作所做的绘图和文字书写，并无特别严格标准和指标，在满足分镜设计的说明作用的基础上，分镜设计师有较大的自由。（下页图为网络动画</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时弦体</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的分镜，形式较为简单，但是能够让三维动画制作人员清晰明了地理解每个镜头的表现意图）</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Tree>
    <p:extLst>
      <p:ext uri="{BB962C8B-B14F-4D97-AF65-F5344CB8AC3E}">
        <p14:creationId xmlns:p14="http://schemas.microsoft.com/office/powerpoint/2010/main" val="124785496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pic>
        <p:nvPicPr>
          <p:cNvPr id="3" name="图片 2">
            <a:extLst>
              <a:ext uri="{FF2B5EF4-FFF2-40B4-BE49-F238E27FC236}">
                <a16:creationId xmlns:a16="http://schemas.microsoft.com/office/drawing/2014/main" id="{74EC5E12-030D-48DA-8DC9-3B1A8220A1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958848"/>
            <a:ext cx="2673727" cy="3782030"/>
          </a:xfrm>
          <a:prstGeom prst="rect">
            <a:avLst/>
          </a:prstGeom>
        </p:spPr>
      </p:pic>
      <p:pic>
        <p:nvPicPr>
          <p:cNvPr id="6" name="图片 5">
            <a:extLst>
              <a:ext uri="{FF2B5EF4-FFF2-40B4-BE49-F238E27FC236}">
                <a16:creationId xmlns:a16="http://schemas.microsoft.com/office/drawing/2014/main" id="{4354F43B-AE62-4CB6-951D-C58ADF7E7D09}"/>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8273" y="958849"/>
            <a:ext cx="2673727" cy="3782029"/>
          </a:xfrm>
          <a:prstGeom prst="rect">
            <a:avLst/>
          </a:prstGeom>
        </p:spPr>
      </p:pic>
      <p:sp>
        <p:nvSpPr>
          <p:cNvPr id="10" name="Rectangle 3">
            <a:extLst>
              <a:ext uri="{FF2B5EF4-FFF2-40B4-BE49-F238E27FC236}">
                <a16:creationId xmlns:a16="http://schemas.microsoft.com/office/drawing/2014/main" id="{AF53288A-06E8-4808-ACA2-81C8FB8353F9}"/>
              </a:ext>
            </a:extLst>
          </p:cNvPr>
          <p:cNvSpPr>
            <a:spLocks noChangeArrowheads="1"/>
          </p:cNvSpPr>
          <p:nvPr/>
        </p:nvSpPr>
        <p:spPr bwMode="auto">
          <a:xfrm rot="10800000" flipV="1">
            <a:off x="3403699" y="4806947"/>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动画</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时弦体</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分镜草图（编者绘）</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0235315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10" name="Rectangle 3">
            <a:extLst>
              <a:ext uri="{FF2B5EF4-FFF2-40B4-BE49-F238E27FC236}">
                <a16:creationId xmlns:a16="http://schemas.microsoft.com/office/drawing/2014/main" id="{AF53288A-06E8-4808-ACA2-81C8FB8353F9}"/>
              </a:ext>
            </a:extLst>
          </p:cNvPr>
          <p:cNvSpPr>
            <a:spLocks noChangeArrowheads="1"/>
          </p:cNvSpPr>
          <p:nvPr/>
        </p:nvSpPr>
        <p:spPr bwMode="auto">
          <a:xfrm rot="10800000" flipV="1">
            <a:off x="3403699" y="4806947"/>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动画</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时弦体</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分镜草图（编者绘）</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764D3026-A668-491E-A073-16CA3A99D99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1999" y="958846"/>
            <a:ext cx="2673728" cy="3782031"/>
          </a:xfrm>
          <a:prstGeom prst="rect">
            <a:avLst/>
          </a:prstGeom>
        </p:spPr>
      </p:pic>
      <p:pic>
        <p:nvPicPr>
          <p:cNvPr id="8" name="图片 7">
            <a:extLst>
              <a:ext uri="{FF2B5EF4-FFF2-40B4-BE49-F238E27FC236}">
                <a16:creationId xmlns:a16="http://schemas.microsoft.com/office/drawing/2014/main" id="{2FC10DF5-186D-4EDD-A62E-F4CD83A1214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98273" y="958847"/>
            <a:ext cx="2673728" cy="3782031"/>
          </a:xfrm>
          <a:prstGeom prst="rect">
            <a:avLst/>
          </a:prstGeom>
        </p:spPr>
      </p:pic>
    </p:spTree>
    <p:extLst>
      <p:ext uri="{BB962C8B-B14F-4D97-AF65-F5344CB8AC3E}">
        <p14:creationId xmlns:p14="http://schemas.microsoft.com/office/powerpoint/2010/main" val="18528190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分镜设计师在着手绘制分镜台本前，首先要考虑的是怎样运用分镜讲故事，而故事生动与否，要看导演如何去讲了。一个再好的故事，没有好的叙述方法，很难让人觉得精彩。运用分镜讲故事是一个复杂的综合问题，在进行系统的分镜设计知识学习之前，我们先了解一下分镜设计的步骤和要点。</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Tree>
    <p:extLst>
      <p:ext uri="{BB962C8B-B14F-4D97-AF65-F5344CB8AC3E}">
        <p14:creationId xmlns:p14="http://schemas.microsoft.com/office/powerpoint/2010/main" val="63520657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500380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拿到剧本后，如何把文字剧本变成生动的画面，需要导演认真地构思，确立一个特定的、适合剧情表现的方案。分镜设计的过程实际上是整理剧本的过程，是对剧本的再创作。所以，首先要把握影片的整体风格，依据剧本的主题思想、题材样式和剧情内容，明确影片类型风格，然后确定叙述故事的方式。这些都准备就绪后，才可以确定分镜设计的思路和方法。</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要对整部影片的总体节奏处理做到心中有数，整个故事的高潮在哪里，怎么一波一波地向高潮推进，哪些情节舒缓，哪些情节紧张，这些都要明确。导演如何掌握剧情的整体性非常重要，在把握重点的同时，协调处理好每一个局部与整体的关系。对故事高潮的处理，更要特别重视，把戏做足，铺垫要到位，对分镜的设计要详实、充分。对一些不重要的过场戏既要尽量精简处理，又不能显得敷衍，妨碍剧情发展的情节则要果断舍弃，这样，故事才能具有节奏感和感染力。此外还要把握好每场戏的环境气氛、人物情绪、情节的起伏跌宕等。</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3.3.1 </a:t>
            </a:r>
            <a:r>
              <a:rPr lang="zh-CN" altLang="en-US" sz="1600" kern="100" dirty="0">
                <a:solidFill>
                  <a:schemeClr val="bg1"/>
                </a:solidFill>
                <a:latin typeface="+mn-ea"/>
                <a:cs typeface="Times New Roman" panose="02020603050405020304" pitchFamily="18" charset="0"/>
              </a:rPr>
              <a:t>构思</a:t>
            </a:r>
          </a:p>
        </p:txBody>
      </p:sp>
      <p:pic>
        <p:nvPicPr>
          <p:cNvPr id="3" name="图片 2">
            <a:extLst>
              <a:ext uri="{FF2B5EF4-FFF2-40B4-BE49-F238E27FC236}">
                <a16:creationId xmlns:a16="http://schemas.microsoft.com/office/drawing/2014/main" id="{4C9D9EE7-2C33-4FE4-9650-FB9588BE6C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13450" y="1358900"/>
            <a:ext cx="2976887" cy="1979630"/>
          </a:xfrm>
          <a:prstGeom prst="rect">
            <a:avLst/>
          </a:prstGeom>
        </p:spPr>
      </p:pic>
      <p:sp>
        <p:nvSpPr>
          <p:cNvPr id="7" name="Rectangle 3">
            <a:extLst>
              <a:ext uri="{FF2B5EF4-FFF2-40B4-BE49-F238E27FC236}">
                <a16:creationId xmlns:a16="http://schemas.microsoft.com/office/drawing/2014/main" id="{7818F95C-B4A1-410F-83B4-4E9AEF7B3609}"/>
              </a:ext>
            </a:extLst>
          </p:cNvPr>
          <p:cNvSpPr>
            <a:spLocks noChangeArrowheads="1"/>
          </p:cNvSpPr>
          <p:nvPr/>
        </p:nvSpPr>
        <p:spPr bwMode="auto">
          <a:xfrm rot="10800000" flipV="1">
            <a:off x="6333592" y="3411983"/>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上世纪</a:t>
            </a:r>
            <a:r>
              <a:rPr kumimoji="0" lang="en-US" altLang="zh-CN" sz="1000" b="0" i="0" u="none" strike="noStrike" cap="none" normalizeH="0" baseline="0" dirty="0">
                <a:ln>
                  <a:noFill/>
                </a:ln>
                <a:solidFill>
                  <a:schemeClr val="bg1"/>
                </a:solidFill>
                <a:effectLst/>
                <a:latin typeface="+mn-ea"/>
                <a:cs typeface="Arial" panose="020B0604020202020204" pitchFamily="34" charset="0"/>
              </a:rPr>
              <a:t>30</a:t>
            </a:r>
            <a:r>
              <a:rPr kumimoji="0" lang="zh-CN" altLang="en-US" sz="1000" b="0" i="0" u="none" strike="noStrike" cap="none" normalizeH="0" baseline="0" dirty="0">
                <a:ln>
                  <a:noFill/>
                </a:ln>
                <a:solidFill>
                  <a:schemeClr val="bg1"/>
                </a:solidFill>
                <a:effectLst/>
                <a:latin typeface="+mn-ea"/>
                <a:cs typeface="Arial" panose="020B0604020202020204" pitchFamily="34" charset="0"/>
              </a:rPr>
              <a:t>年代迪士尼动画工作照</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23382777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7550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上海美术电影制片厂的著名导演王树忱曾说过：“在落笔绘制动画分镜头台本之前，导演先要把这一段戏反复思考，要把文字内容理解成画面形象并在脑中浮现，然后要在脑中‘过电影’。”所谓“过电影”就是把文字剧本转化为画面形象，在脑海中想看电影一样，每个镜头，包括镜头的推拉摇移处理，均要像一部已经完成的电影在脑海中浮现，并反复几次，直至感觉连贯。这时，就可以以较快的速度，用类似火柴盒大小的构图，简单地勾画形象，对镜头以及人物位置进行合理处理。当感觉这些镜头能较好地讲述故事，影视语言也比较通顺量时，就可以以这些小构图为依据，用较快的速度在分镜画纸上大体勾画出来。这种方式主要是让导演把握画面的整体感，处理剧情的总体构思，而不至于落入局部细节而忘记整体。正如绘画本身一样，先有框架，再有结构，最后才有细节，对分镜设计同样如此。</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3.3.2 </a:t>
            </a:r>
            <a:r>
              <a:rPr lang="zh-CN" altLang="en-US" sz="1600" kern="100" dirty="0">
                <a:solidFill>
                  <a:schemeClr val="bg1"/>
                </a:solidFill>
                <a:latin typeface="+mn-ea"/>
                <a:cs typeface="Times New Roman" panose="02020603050405020304" pitchFamily="18" charset="0"/>
              </a:rPr>
              <a:t>连续起草构图</a:t>
            </a:r>
          </a:p>
        </p:txBody>
      </p:sp>
    </p:spTree>
    <p:extLst>
      <p:ext uri="{BB962C8B-B14F-4D97-AF65-F5344CB8AC3E}">
        <p14:creationId xmlns:p14="http://schemas.microsoft.com/office/powerpoint/2010/main" val="390931468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3.3.2 </a:t>
            </a:r>
            <a:r>
              <a:rPr lang="zh-CN" altLang="en-US" sz="1600" kern="100" dirty="0">
                <a:solidFill>
                  <a:schemeClr val="bg1"/>
                </a:solidFill>
                <a:latin typeface="+mn-ea"/>
                <a:cs typeface="Times New Roman" panose="02020603050405020304" pitchFamily="18" charset="0"/>
              </a:rPr>
              <a:t>连续起草构图</a:t>
            </a:r>
          </a:p>
        </p:txBody>
      </p:sp>
      <p:pic>
        <p:nvPicPr>
          <p:cNvPr id="3" name="图片 2">
            <a:extLst>
              <a:ext uri="{FF2B5EF4-FFF2-40B4-BE49-F238E27FC236}">
                <a16:creationId xmlns:a16="http://schemas.microsoft.com/office/drawing/2014/main" id="{700C349D-4513-4E87-9D31-A71A5E50229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20973" y="1231333"/>
            <a:ext cx="3147608" cy="3511550"/>
          </a:xfrm>
          <a:prstGeom prst="rect">
            <a:avLst/>
          </a:prstGeom>
        </p:spPr>
      </p:pic>
      <p:pic>
        <p:nvPicPr>
          <p:cNvPr id="7" name="图片 6">
            <a:extLst>
              <a:ext uri="{FF2B5EF4-FFF2-40B4-BE49-F238E27FC236}">
                <a16:creationId xmlns:a16="http://schemas.microsoft.com/office/drawing/2014/main" id="{3545F577-FB84-44D4-96B1-E1699952E1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25392" y="1231333"/>
            <a:ext cx="3095581" cy="3511550"/>
          </a:xfrm>
          <a:prstGeom prst="rect">
            <a:avLst/>
          </a:prstGeom>
        </p:spPr>
      </p:pic>
      <p:sp>
        <p:nvSpPr>
          <p:cNvPr id="9" name="Rectangle 3">
            <a:extLst>
              <a:ext uri="{FF2B5EF4-FFF2-40B4-BE49-F238E27FC236}">
                <a16:creationId xmlns:a16="http://schemas.microsoft.com/office/drawing/2014/main" id="{6645915C-17C5-4917-8D41-94D04FF6E519}"/>
              </a:ext>
            </a:extLst>
          </p:cNvPr>
          <p:cNvSpPr>
            <a:spLocks noChangeArrowheads="1"/>
          </p:cNvSpPr>
          <p:nvPr/>
        </p:nvSpPr>
        <p:spPr bwMode="auto">
          <a:xfrm rot="10800000" flipV="1">
            <a:off x="1675419" y="4742883"/>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故事草图</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2717BC08-5794-43EA-BB99-C4615780F617}"/>
              </a:ext>
            </a:extLst>
          </p:cNvPr>
          <p:cNvSpPr>
            <a:spLocks noChangeArrowheads="1"/>
          </p:cNvSpPr>
          <p:nvPr/>
        </p:nvSpPr>
        <p:spPr bwMode="auto">
          <a:xfrm rot="10800000" flipV="1">
            <a:off x="4726476" y="4742883"/>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故事草图的细化</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406129946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52322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在过去，传统的分镜设计工作很简单，只需要画图用的分镜纸、铅笔和橡皮即可。其中，铅笔需要准备绘图</a:t>
            </a:r>
            <a:r>
              <a:rPr lang="en-US" altLang="zh-CN" sz="1400" kern="100" dirty="0">
                <a:solidFill>
                  <a:schemeClr val="bg1"/>
                </a:solidFill>
                <a:effectLst/>
                <a:latin typeface="+mn-ea"/>
                <a:cs typeface="Times New Roman" panose="02020603050405020304" pitchFamily="18" charset="0"/>
              </a:rPr>
              <a:t>2B</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6B</a:t>
            </a:r>
            <a:r>
              <a:rPr lang="zh-CN" altLang="en-US" sz="1400" kern="100" dirty="0">
                <a:solidFill>
                  <a:schemeClr val="bg1"/>
                </a:solidFill>
                <a:effectLst/>
                <a:latin typeface="+mn-ea"/>
                <a:cs typeface="Times New Roman" panose="02020603050405020304" pitchFamily="18" charset="0"/>
              </a:rPr>
              <a:t>铅笔或者自动铅笔，以及红、蓝色彩色铅笔。</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3.1 </a:t>
            </a:r>
            <a:r>
              <a:rPr lang="zh-CN" altLang="en-US" sz="1800" kern="100" dirty="0">
                <a:solidFill>
                  <a:schemeClr val="bg1"/>
                </a:solidFill>
                <a:latin typeface="+mn-ea"/>
                <a:cs typeface="Times New Roman" panose="02020603050405020304" pitchFamily="18" charset="0"/>
              </a:rPr>
              <a:t>分镜设计的工具</a:t>
            </a:r>
          </a:p>
        </p:txBody>
      </p:sp>
      <p:sp>
        <p:nvSpPr>
          <p:cNvPr id="6" name="Rectangle 3">
            <a:extLst>
              <a:ext uri="{FF2B5EF4-FFF2-40B4-BE49-F238E27FC236}">
                <a16:creationId xmlns:a16="http://schemas.microsoft.com/office/drawing/2014/main" id="{1D8984BC-AF10-4079-8F88-51E3D51D08B1}"/>
              </a:ext>
            </a:extLst>
          </p:cNvPr>
          <p:cNvSpPr>
            <a:spLocks noChangeArrowheads="1"/>
          </p:cNvSpPr>
          <p:nvPr/>
        </p:nvSpPr>
        <p:spPr bwMode="auto">
          <a:xfrm rot="10800000" flipV="1">
            <a:off x="457210" y="4496942"/>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分镜纸</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68B6403A-C82E-4A7B-B614-9349FBFB801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1039" y="1905000"/>
            <a:ext cx="2558544" cy="2541488"/>
          </a:xfrm>
          <a:prstGeom prst="rect">
            <a:avLst/>
          </a:prstGeom>
        </p:spPr>
      </p:pic>
      <p:pic>
        <p:nvPicPr>
          <p:cNvPr id="8" name="图片 7">
            <a:extLst>
              <a:ext uri="{FF2B5EF4-FFF2-40B4-BE49-F238E27FC236}">
                <a16:creationId xmlns:a16="http://schemas.microsoft.com/office/drawing/2014/main" id="{7DC31A05-FB7F-42B5-B7C1-8452CC46E05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866755" y="1905000"/>
            <a:ext cx="2509719" cy="2541488"/>
          </a:xfrm>
          <a:prstGeom prst="rect">
            <a:avLst/>
          </a:prstGeom>
        </p:spPr>
      </p:pic>
      <p:pic>
        <p:nvPicPr>
          <p:cNvPr id="10" name="图片 9">
            <a:extLst>
              <a:ext uri="{FF2B5EF4-FFF2-40B4-BE49-F238E27FC236}">
                <a16:creationId xmlns:a16="http://schemas.microsoft.com/office/drawing/2014/main" id="{7E7B68AE-B82B-4B1C-A091-14381CDE031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503646" y="1905001"/>
            <a:ext cx="3432094" cy="2541487"/>
          </a:xfrm>
          <a:prstGeom prst="rect">
            <a:avLst/>
          </a:prstGeom>
        </p:spPr>
      </p:pic>
      <p:sp>
        <p:nvSpPr>
          <p:cNvPr id="12" name="Rectangle 3">
            <a:extLst>
              <a:ext uri="{FF2B5EF4-FFF2-40B4-BE49-F238E27FC236}">
                <a16:creationId xmlns:a16="http://schemas.microsoft.com/office/drawing/2014/main" id="{49BF6B19-E889-43DF-B823-30BDE7EBA290}"/>
              </a:ext>
            </a:extLst>
          </p:cNvPr>
          <p:cNvSpPr>
            <a:spLocks noChangeArrowheads="1"/>
          </p:cNvSpPr>
          <p:nvPr/>
        </p:nvSpPr>
        <p:spPr bwMode="auto">
          <a:xfrm rot="10800000" flipV="1">
            <a:off x="3118513" y="4496942"/>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绘图铅笔</a:t>
            </a:r>
            <a:endParaRPr kumimoji="0" lang="zh-CN" altLang="en-US" sz="1800" b="0" i="0" u="none" strike="noStrike" cap="none" normalizeH="0" baseline="0" dirty="0">
              <a:ln>
                <a:noFill/>
              </a:ln>
              <a:solidFill>
                <a:schemeClr val="bg1"/>
              </a:solidFill>
              <a:effectLst/>
              <a:latin typeface="+mn-ea"/>
            </a:endParaRPr>
          </a:p>
        </p:txBody>
      </p:sp>
      <p:sp>
        <p:nvSpPr>
          <p:cNvPr id="13" name="Rectangle 3">
            <a:extLst>
              <a:ext uri="{FF2B5EF4-FFF2-40B4-BE49-F238E27FC236}">
                <a16:creationId xmlns:a16="http://schemas.microsoft.com/office/drawing/2014/main" id="{EF3B7173-34BF-40F1-9619-341988849724}"/>
              </a:ext>
            </a:extLst>
          </p:cNvPr>
          <p:cNvSpPr>
            <a:spLocks noChangeArrowheads="1"/>
          </p:cNvSpPr>
          <p:nvPr/>
        </p:nvSpPr>
        <p:spPr bwMode="auto">
          <a:xfrm rot="10800000" flipV="1">
            <a:off x="6216592" y="4500943"/>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绘图橡皮</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5108649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7550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初稿出来后，导演就要进一步推敲画面与叙事之间的关系。</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en-US" altLang="zh-CN" sz="1400" kern="100" dirty="0">
                <a:solidFill>
                  <a:schemeClr val="bg1"/>
                </a:solidFill>
                <a:effectLst/>
                <a:latin typeface="+mn-ea"/>
                <a:cs typeface="Times New Roman" panose="02020603050405020304" pitchFamily="18" charset="0"/>
              </a:rPr>
              <a:t>  </a:t>
            </a:r>
            <a:r>
              <a:rPr lang="zh-CN" altLang="en-US" sz="1400" kern="100" dirty="0">
                <a:solidFill>
                  <a:schemeClr val="bg1"/>
                </a:solidFill>
                <a:effectLst/>
                <a:latin typeface="+mn-ea"/>
                <a:cs typeface="Times New Roman" panose="02020603050405020304" pitchFamily="18" charset="0"/>
              </a:rPr>
              <a:t>首先，导演需要把握好主观镜头与客观镜头的关系（详见第四章）。一般来讲，客观镜头用来抒发情感、表达某种意图以及介绍景物，主观镜头则是画面中角色的视线所看到的景和物。例如表现两个人爬山时相遇，导演可以先用客观镜头表现山和景色，山中一条小路，两个人在小路行走的情景，直至相遇。这样，运用客观镜头就把环境和人物活动、位置交待清楚，让观众了解山的环境以及人物的行为。然后，按照情节的发展，两人相遇的场合、说话的情景可以用主观镜头和客观镜头相互交替的方式，采用各个景别、各个角度、正反打等各种镜头技巧（详见第四章、第五章），使镜头间的调度和转换有序而不呆板，把这一段戏叙述清楚。</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3.3.3 </a:t>
            </a:r>
            <a:r>
              <a:rPr lang="zh-CN" altLang="en-US" sz="1600" kern="100" dirty="0">
                <a:solidFill>
                  <a:schemeClr val="bg1"/>
                </a:solidFill>
                <a:latin typeface="+mn-ea"/>
                <a:cs typeface="Times New Roman" panose="02020603050405020304" pitchFamily="18" charset="0"/>
              </a:rPr>
              <a:t>反复推敲故事和叙事</a:t>
            </a:r>
          </a:p>
        </p:txBody>
      </p:sp>
    </p:spTree>
    <p:extLst>
      <p:ext uri="{BB962C8B-B14F-4D97-AF65-F5344CB8AC3E}">
        <p14:creationId xmlns:p14="http://schemas.microsoft.com/office/powerpoint/2010/main" val="19117767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3.3.3 </a:t>
            </a:r>
            <a:r>
              <a:rPr lang="zh-CN" altLang="en-US" sz="1600" kern="100" dirty="0">
                <a:solidFill>
                  <a:schemeClr val="bg1"/>
                </a:solidFill>
                <a:latin typeface="+mn-ea"/>
                <a:cs typeface="Times New Roman" panose="02020603050405020304" pitchFamily="18" charset="0"/>
              </a:rPr>
              <a:t>反复推敲故事和叙事</a:t>
            </a:r>
          </a:p>
        </p:txBody>
      </p:sp>
      <p:pic>
        <p:nvPicPr>
          <p:cNvPr id="3" name="图片 2">
            <a:extLst>
              <a:ext uri="{FF2B5EF4-FFF2-40B4-BE49-F238E27FC236}">
                <a16:creationId xmlns:a16="http://schemas.microsoft.com/office/drawing/2014/main" id="{DF21FC83-2024-446E-91F5-8F71868FF77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09913" y="1600665"/>
            <a:ext cx="5124174" cy="2209800"/>
          </a:xfrm>
          <a:prstGeom prst="rect">
            <a:avLst/>
          </a:prstGeom>
        </p:spPr>
      </p:pic>
      <p:sp>
        <p:nvSpPr>
          <p:cNvPr id="7" name="Rectangle 3">
            <a:extLst>
              <a:ext uri="{FF2B5EF4-FFF2-40B4-BE49-F238E27FC236}">
                <a16:creationId xmlns:a16="http://schemas.microsoft.com/office/drawing/2014/main" id="{66CFE281-C5D0-4186-B3EA-F9C06CD3E151}"/>
              </a:ext>
            </a:extLst>
          </p:cNvPr>
          <p:cNvSpPr>
            <a:spLocks noChangeArrowheads="1"/>
          </p:cNvSpPr>
          <p:nvPr/>
        </p:nvSpPr>
        <p:spPr bwMode="auto">
          <a:xfrm rot="10800000" flipV="1">
            <a:off x="3403699" y="3879283"/>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导演与分镜设计人员沟通</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42917211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7550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其次，导演在画分镜设计时，不管画面怎样变化角度，都要受到轴线规律制约（详见第五章）。也就是说，上面例子中两人在山中小路相遇并交谈，他们在各自的位置和运动方向上，随着情节的发展导演换了不同的角度去叙述，但两人的既定位置和方向不变，这样，当镜头连接以后，不会产生方向上的混乱。在画分镜时，轴线是一个非常重要的概念，需要严格把握，这在后面的学习过程中会详细讲解。</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3.3.3 </a:t>
            </a:r>
            <a:r>
              <a:rPr lang="zh-CN" altLang="en-US" sz="1600" kern="100" dirty="0">
                <a:solidFill>
                  <a:schemeClr val="bg1"/>
                </a:solidFill>
                <a:latin typeface="+mn-ea"/>
                <a:cs typeface="Times New Roman" panose="02020603050405020304" pitchFamily="18" charset="0"/>
              </a:rPr>
              <a:t>反复推敲故事和叙事</a:t>
            </a:r>
          </a:p>
        </p:txBody>
      </p:sp>
    </p:spTree>
    <p:extLst>
      <p:ext uri="{BB962C8B-B14F-4D97-AF65-F5344CB8AC3E}">
        <p14:creationId xmlns:p14="http://schemas.microsoft.com/office/powerpoint/2010/main" val="29282210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7550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再次，在绘制分镜设计时要根据剧情的发展，在一段戏和一组镜头中，合理地选择各种景别，使情节自然流畅。尤其是在处理一大段对话镜头时，更要很好地去推敲，讲主观镜头和客观镜头交替使用，将不同视距和角度的镜头、空镜头、画外音等进行穿插，是镜头组接生动、自然。如果只是采用连续数个近景画面处理，就会显得单调呆板，使整个影片平庸粗糙，缺乏艺术性。但是不同的景别和角度，是不能毫无章法地去乱用的，否则会让观众产生紊乱和捉摸不定的感觉。为了使镜头组接看起来自然、流畅、舒服，最好依据情节的发展和变化，采用合适的景别，采用过渡比较平缓的搭配，充分运用我们即将学习的全景、中景、近景、特写等方法，从观众的角度出发，研究景别的搭配，运动镜头的运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3.3.3 </a:t>
            </a:r>
            <a:r>
              <a:rPr lang="zh-CN" altLang="en-US" sz="1600" kern="100" dirty="0">
                <a:solidFill>
                  <a:schemeClr val="bg1"/>
                </a:solidFill>
                <a:latin typeface="+mn-ea"/>
                <a:cs typeface="Times New Roman" panose="02020603050405020304" pitchFamily="18" charset="0"/>
              </a:rPr>
              <a:t>反复推敲故事和叙事</a:t>
            </a:r>
          </a:p>
        </p:txBody>
      </p:sp>
    </p:spTree>
    <p:extLst>
      <p:ext uri="{BB962C8B-B14F-4D97-AF65-F5344CB8AC3E}">
        <p14:creationId xmlns:p14="http://schemas.microsoft.com/office/powerpoint/2010/main" val="315167067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7550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最后，为了让整个影片更有节奏感，对一些抒情、追忆、回忆等富有感情的段落，可以运用一些缓慢的镜头处理手法，把感情戏做足，给与更多的时间，同时适当拉慢节奏，往往会获得较好的效果。这种节奏感的变化会使叙事更生动，更多打动观众，在情感上容易获得共鸣。</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电影拍摄是一门时间和空间的艺术，它需要我们充分运用镜头语言和技巧去改变现实的时间空间规律，已达到最优的表现目的。而分镜设计是电影拍摄的蓝本，某种程度上来说，对我们分镜设计者而言，电影在实际拍摄完成前，已经先在我们脑海里完成了。</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3.3.3 </a:t>
            </a:r>
            <a:r>
              <a:rPr lang="zh-CN" altLang="en-US" sz="1600" kern="100" dirty="0">
                <a:solidFill>
                  <a:schemeClr val="bg1"/>
                </a:solidFill>
                <a:latin typeface="+mn-ea"/>
                <a:cs typeface="Times New Roman" panose="02020603050405020304" pitchFamily="18" charset="0"/>
              </a:rPr>
              <a:t>反复推敲故事和叙事</a:t>
            </a:r>
          </a:p>
        </p:txBody>
      </p:sp>
    </p:spTree>
    <p:extLst>
      <p:ext uri="{BB962C8B-B14F-4D97-AF65-F5344CB8AC3E}">
        <p14:creationId xmlns:p14="http://schemas.microsoft.com/office/powerpoint/2010/main" val="18621859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7550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分镜设计对画面的精细程度并不像美术作品那样高要求，但是它也要求每个镜头的画面构图、元素是否没有问题，镜头的技术处理是否满意、恰当、合理，镜头之间的衔接是否流畅自然，整部戏的节奏是否张弛有度，这些，都需要在完成分镜设计的基本画面后反复检查和修饰。同时，依照角色造型细化分镜设计中的角色形象，调整透视的角度和准确性，以尽可能交代镜头的空间感。</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3.3.4 </a:t>
            </a:r>
            <a:r>
              <a:rPr lang="zh-CN" altLang="en-US" sz="1600" kern="100" dirty="0">
                <a:solidFill>
                  <a:schemeClr val="bg1"/>
                </a:solidFill>
                <a:latin typeface="+mn-ea"/>
                <a:cs typeface="Times New Roman" panose="02020603050405020304" pitchFamily="18" charset="0"/>
              </a:rPr>
              <a:t>画面精细处理</a:t>
            </a:r>
          </a:p>
        </p:txBody>
      </p:sp>
    </p:spTree>
    <p:extLst>
      <p:ext uri="{BB962C8B-B14F-4D97-AF65-F5344CB8AC3E}">
        <p14:creationId xmlns:p14="http://schemas.microsoft.com/office/powerpoint/2010/main" val="111178954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7550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完成画面部分后，就要对比剧本及画面内容，把画面说明文字填写在内容栏里，把角色的对白语言填写在对白栏里。根据画面情况，添加内容和对白，并进行一些文字上的调整。另外，镜头的特效处理、音乐处理、镜头顺序号、规格等都要填写清楚。</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3.3.5 </a:t>
            </a:r>
            <a:r>
              <a:rPr lang="zh-CN" altLang="en-US" sz="1600" kern="100" dirty="0">
                <a:solidFill>
                  <a:schemeClr val="bg1"/>
                </a:solidFill>
                <a:latin typeface="+mn-ea"/>
                <a:cs typeface="Times New Roman" panose="02020603050405020304" pitchFamily="18" charset="0"/>
              </a:rPr>
              <a:t>填写内容和对白</a:t>
            </a:r>
          </a:p>
        </p:txBody>
      </p:sp>
    </p:spTree>
    <p:extLst>
      <p:ext uri="{BB962C8B-B14F-4D97-AF65-F5344CB8AC3E}">
        <p14:creationId xmlns:p14="http://schemas.microsoft.com/office/powerpoint/2010/main" val="348487708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17550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最后，还要对每个镜头的时间进行计算并填写。计算时间往往比较麻烦。首先要确定整体的片长，确定以后每个镜头的叠加时间最好比原定时间多</a:t>
            </a:r>
            <a:r>
              <a:rPr lang="en-US" altLang="zh-CN" sz="1400" kern="100" dirty="0">
                <a:solidFill>
                  <a:schemeClr val="bg1"/>
                </a:solidFill>
                <a:effectLst/>
                <a:latin typeface="+mn-ea"/>
                <a:cs typeface="Times New Roman" panose="02020603050405020304" pitchFamily="18" charset="0"/>
              </a:rPr>
              <a:t>30-60</a:t>
            </a:r>
            <a:r>
              <a:rPr lang="zh-CN" altLang="en-US" sz="1400" kern="100" dirty="0">
                <a:solidFill>
                  <a:schemeClr val="bg1"/>
                </a:solidFill>
                <a:effectLst/>
                <a:latin typeface="+mn-ea"/>
                <a:cs typeface="Times New Roman" panose="02020603050405020304" pitchFamily="18" charset="0"/>
              </a:rPr>
              <a:t>秒，供以后剪切调整。效果不好的地方需要剪掉，有的镜头则需要延长。这些处理都需要我们每个镜头的时间要略微延长，否则处理镜头时可供操作的空间太少，最终造成效果不理想，这也是电影拍摄时为何每个镜头的拍摄都要在起始多进行一些表演的原因。</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一般来说，每个镜头平均时间是</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秒。如果是</a:t>
            </a:r>
            <a:r>
              <a:rPr lang="en-US" altLang="zh-CN" sz="1400" kern="100" dirty="0">
                <a:solidFill>
                  <a:schemeClr val="bg1"/>
                </a:solidFill>
                <a:effectLst/>
                <a:latin typeface="+mn-ea"/>
                <a:cs typeface="Times New Roman" panose="02020603050405020304" pitchFamily="18" charset="0"/>
              </a:rPr>
              <a:t>20</a:t>
            </a:r>
            <a:r>
              <a:rPr lang="zh-CN" altLang="en-US" sz="1400" kern="100" dirty="0">
                <a:solidFill>
                  <a:schemeClr val="bg1"/>
                </a:solidFill>
                <a:effectLst/>
                <a:latin typeface="+mn-ea"/>
                <a:cs typeface="Times New Roman" panose="02020603050405020304" pitchFamily="18" charset="0"/>
              </a:rPr>
              <a:t>分钟一集的动画片，去掉片头片尾还有</a:t>
            </a:r>
            <a:r>
              <a:rPr lang="en-US" altLang="zh-CN" sz="1400" kern="100" dirty="0">
                <a:solidFill>
                  <a:schemeClr val="bg1"/>
                </a:solidFill>
                <a:effectLst/>
                <a:latin typeface="+mn-ea"/>
                <a:cs typeface="Times New Roman" panose="02020603050405020304" pitchFamily="18" charset="0"/>
              </a:rPr>
              <a:t>18</a:t>
            </a:r>
            <a:r>
              <a:rPr lang="zh-CN" altLang="en-US" sz="1400" kern="100" dirty="0">
                <a:solidFill>
                  <a:schemeClr val="bg1"/>
                </a:solidFill>
                <a:effectLst/>
                <a:latin typeface="+mn-ea"/>
                <a:cs typeface="Times New Roman" panose="02020603050405020304" pitchFamily="18" charset="0"/>
              </a:rPr>
              <a:t>分钟，那么大约就是</a:t>
            </a:r>
            <a:r>
              <a:rPr lang="en-US" altLang="zh-CN" sz="1400" kern="100" dirty="0">
                <a:solidFill>
                  <a:schemeClr val="bg1"/>
                </a:solidFill>
                <a:effectLst/>
                <a:latin typeface="+mn-ea"/>
                <a:cs typeface="Times New Roman" panose="02020603050405020304" pitchFamily="18" charset="0"/>
              </a:rPr>
              <a:t>216</a:t>
            </a:r>
            <a:r>
              <a:rPr lang="zh-CN" altLang="en-US" sz="1400" kern="100" dirty="0">
                <a:solidFill>
                  <a:schemeClr val="bg1"/>
                </a:solidFill>
                <a:effectLst/>
                <a:latin typeface="+mn-ea"/>
                <a:cs typeface="Times New Roman" panose="02020603050405020304" pitchFamily="18" charset="0"/>
              </a:rPr>
              <a:t>个镜头的长度，在设计分镜时，我们就要对这整体的镜头数量心中有数，超过</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秒的镜头有多少，那么低于</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秒的镜头就要相应有多少，已取得均衡。同时，在前文提到过，对有对白的镜头，可以根据人的正常语速每秒</a:t>
            </a:r>
            <a:r>
              <a:rPr lang="en-US" altLang="zh-CN" sz="1400" kern="100" dirty="0">
                <a:solidFill>
                  <a:schemeClr val="bg1"/>
                </a:solidFill>
                <a:effectLst/>
                <a:latin typeface="+mn-ea"/>
                <a:cs typeface="Times New Roman" panose="02020603050405020304" pitchFamily="18" charset="0"/>
              </a:rPr>
              <a:t>4</a:t>
            </a:r>
            <a:r>
              <a:rPr lang="zh-CN" altLang="en-US" sz="1400" kern="100" dirty="0">
                <a:solidFill>
                  <a:schemeClr val="bg1"/>
                </a:solidFill>
                <a:effectLst/>
                <a:latin typeface="+mn-ea"/>
                <a:cs typeface="Times New Roman" panose="02020603050405020304" pitchFamily="18" charset="0"/>
              </a:rPr>
              <a:t>个字，去推算镜头的时长。</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当然，推算镜头时长只是一个大概的估算值，在具体操作时，要根据具体情节、叙事风格去进行镜头时长的确定。</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3.3.6 </a:t>
            </a:r>
            <a:r>
              <a:rPr lang="zh-CN" altLang="en-US" sz="1600" kern="100" dirty="0">
                <a:solidFill>
                  <a:schemeClr val="bg1"/>
                </a:solidFill>
                <a:latin typeface="+mn-ea"/>
                <a:cs typeface="Times New Roman" panose="02020603050405020304" pitchFamily="18" charset="0"/>
              </a:rPr>
              <a:t>计算镜头时间</a:t>
            </a:r>
          </a:p>
        </p:txBody>
      </p:sp>
    </p:spTree>
    <p:extLst>
      <p:ext uri="{BB962C8B-B14F-4D97-AF65-F5344CB8AC3E}">
        <p14:creationId xmlns:p14="http://schemas.microsoft.com/office/powerpoint/2010/main" val="198312315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一部电影的分镜设计，往往是由导演亲自完成，因此导演必须具备一定的绘画和分镜设计能力。但有时，因为时间、进度和工期等因素的限制，导演会把一部系列剧或动画片的分镜设计分包给其他绘制人员来完成，这些人往往也是具备一定工作经验的“老手”，起码亲自参与制作过多部电影和动画，具备一定的实践经验，而且对电影和动画制作的前期、中期和后期的工作十分了解，有较强工作能力的人，这样，才能胜任这份工作。（下页图为</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黑客帝国</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动画版一段关于运动员短跑比赛从赛前到发令枪响一瞬间的分镜设计）</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Tree>
    <p:extLst>
      <p:ext uri="{BB962C8B-B14F-4D97-AF65-F5344CB8AC3E}">
        <p14:creationId xmlns:p14="http://schemas.microsoft.com/office/powerpoint/2010/main" val="12883134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pic>
        <p:nvPicPr>
          <p:cNvPr id="3" name="图片 2">
            <a:extLst>
              <a:ext uri="{FF2B5EF4-FFF2-40B4-BE49-F238E27FC236}">
                <a16:creationId xmlns:a16="http://schemas.microsoft.com/office/drawing/2014/main" id="{BB854CB8-F72B-4AB3-B9D6-9993811FCF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52142" y="1006903"/>
            <a:ext cx="2551836" cy="3613150"/>
          </a:xfrm>
          <a:prstGeom prst="rect">
            <a:avLst/>
          </a:prstGeom>
        </p:spPr>
      </p:pic>
      <p:pic>
        <p:nvPicPr>
          <p:cNvPr id="6" name="图片 5">
            <a:extLst>
              <a:ext uri="{FF2B5EF4-FFF2-40B4-BE49-F238E27FC236}">
                <a16:creationId xmlns:a16="http://schemas.microsoft.com/office/drawing/2014/main" id="{1BFF9066-A1E4-42D7-A47C-2D4B8B2F661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91857" y="1006903"/>
            <a:ext cx="2560285" cy="3613150"/>
          </a:xfrm>
          <a:prstGeom prst="rect">
            <a:avLst/>
          </a:prstGeom>
        </p:spPr>
      </p:pic>
      <p:pic>
        <p:nvPicPr>
          <p:cNvPr id="8" name="图片 7">
            <a:extLst>
              <a:ext uri="{FF2B5EF4-FFF2-40B4-BE49-F238E27FC236}">
                <a16:creationId xmlns:a16="http://schemas.microsoft.com/office/drawing/2014/main" id="{CD8B8BFA-D016-4C02-A450-B9BFE657DD6E}"/>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0051" y="1006903"/>
            <a:ext cx="2571806" cy="3613150"/>
          </a:xfrm>
          <a:prstGeom prst="rect">
            <a:avLst/>
          </a:prstGeom>
        </p:spPr>
      </p:pic>
      <p:sp>
        <p:nvSpPr>
          <p:cNvPr id="12" name="Rectangle 3">
            <a:extLst>
              <a:ext uri="{FF2B5EF4-FFF2-40B4-BE49-F238E27FC236}">
                <a16:creationId xmlns:a16="http://schemas.microsoft.com/office/drawing/2014/main" id="{6450DD3F-EAA5-49DF-8250-C9F0B489CB8C}"/>
              </a:ext>
            </a:extLst>
          </p:cNvPr>
          <p:cNvSpPr>
            <a:spLocks noChangeArrowheads="1"/>
          </p:cNvSpPr>
          <p:nvPr/>
        </p:nvSpPr>
        <p:spPr bwMode="auto">
          <a:xfrm rot="10800000" flipV="1">
            <a:off x="3403698" y="4734177"/>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黑客帝国</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动画版分镜</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95298913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随着动画制作技术的改变，电脑软件和手绘板的使用也早已加入到分镜设计的绘制中来。常用的绘画软件有</a:t>
            </a:r>
            <a:r>
              <a:rPr lang="en-US" altLang="zh-CN" sz="1400" kern="100" dirty="0">
                <a:solidFill>
                  <a:schemeClr val="bg1"/>
                </a:solidFill>
                <a:effectLst/>
                <a:latin typeface="+mn-ea"/>
                <a:cs typeface="Times New Roman" panose="02020603050405020304" pitchFamily="18" charset="0"/>
              </a:rPr>
              <a:t>Adobe Photoshop</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Corel Painter</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Sai</a:t>
            </a:r>
            <a:r>
              <a:rPr lang="zh-CN" altLang="en-US" sz="1400" kern="100" dirty="0">
                <a:solidFill>
                  <a:schemeClr val="bg1"/>
                </a:solidFill>
                <a:effectLst/>
                <a:latin typeface="+mn-ea"/>
                <a:cs typeface="Times New Roman" panose="02020603050405020304" pitchFamily="18" charset="0"/>
              </a:rPr>
              <a:t>等，它们都需要配合手绘板的使用。绘画时，将扫描好的或者软件排版好的分镜画纸单独存储，以备常用，然后在软件中建立新的绘画图层就可以开始进行分镜设计了，所以，本质上它依然要求我们具备扎实的绘画基本功，电脑和软件只是一种工具，图片以电子格式保存、传输和修改更加方便，仅此而已。</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3.1 </a:t>
            </a:r>
            <a:r>
              <a:rPr lang="zh-CN" altLang="en-US" sz="1800" kern="100" dirty="0">
                <a:solidFill>
                  <a:schemeClr val="bg1"/>
                </a:solidFill>
                <a:latin typeface="+mn-ea"/>
                <a:cs typeface="Times New Roman" panose="02020603050405020304" pitchFamily="18" charset="0"/>
              </a:rPr>
              <a:t>分镜设计的工具</a:t>
            </a:r>
          </a:p>
        </p:txBody>
      </p:sp>
      <p:sp>
        <p:nvSpPr>
          <p:cNvPr id="12" name="Rectangle 3">
            <a:extLst>
              <a:ext uri="{FF2B5EF4-FFF2-40B4-BE49-F238E27FC236}">
                <a16:creationId xmlns:a16="http://schemas.microsoft.com/office/drawing/2014/main" id="{49BF6B19-E889-43DF-B823-30BDE7EBA290}"/>
              </a:ext>
            </a:extLst>
          </p:cNvPr>
          <p:cNvSpPr>
            <a:spLocks noChangeArrowheads="1"/>
          </p:cNvSpPr>
          <p:nvPr/>
        </p:nvSpPr>
        <p:spPr bwMode="auto">
          <a:xfrm rot="10800000" flipV="1">
            <a:off x="1092373" y="4625800"/>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手绘板</a:t>
            </a:r>
            <a:endParaRPr kumimoji="0" lang="zh-CN" altLang="en-US" sz="1800" b="0" i="0" u="none" strike="noStrike" cap="none" normalizeH="0" baseline="0" dirty="0">
              <a:ln>
                <a:noFill/>
              </a:ln>
              <a:solidFill>
                <a:schemeClr val="bg1"/>
              </a:solidFill>
              <a:effectLst/>
              <a:latin typeface="+mn-ea"/>
            </a:endParaRPr>
          </a:p>
        </p:txBody>
      </p:sp>
      <p:sp>
        <p:nvSpPr>
          <p:cNvPr id="13" name="Rectangle 3">
            <a:extLst>
              <a:ext uri="{FF2B5EF4-FFF2-40B4-BE49-F238E27FC236}">
                <a16:creationId xmlns:a16="http://schemas.microsoft.com/office/drawing/2014/main" id="{EF3B7173-34BF-40F1-9619-341988849724}"/>
              </a:ext>
            </a:extLst>
          </p:cNvPr>
          <p:cNvSpPr>
            <a:spLocks noChangeArrowheads="1"/>
          </p:cNvSpPr>
          <p:nvPr/>
        </p:nvSpPr>
        <p:spPr bwMode="auto">
          <a:xfrm rot="10800000" flipV="1">
            <a:off x="4858783" y="4620053"/>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Adobe Photoshop</a:t>
            </a:r>
            <a:r>
              <a:rPr kumimoji="0" lang="zh-CN" altLang="en-US" sz="1000" b="0" i="0" u="none" strike="noStrike" cap="none" normalizeH="0" baseline="0" dirty="0">
                <a:ln>
                  <a:noFill/>
                </a:ln>
                <a:solidFill>
                  <a:schemeClr val="bg1"/>
                </a:solidFill>
                <a:effectLst/>
                <a:latin typeface="+mn-ea"/>
                <a:cs typeface="Arial" panose="020B0604020202020204" pitchFamily="34" charset="0"/>
              </a:rPr>
              <a:t>软件</a:t>
            </a:r>
            <a:endParaRPr kumimoji="0" lang="en-US" altLang="zh-CN" sz="1000" b="0" i="0" u="none" strike="noStrike" cap="none" normalizeH="0" baseline="0" dirty="0">
              <a:ln>
                <a:noFill/>
              </a:ln>
              <a:solidFill>
                <a:schemeClr val="bg1"/>
              </a:solidFill>
              <a:effectLst/>
              <a:latin typeface="+mn-ea"/>
              <a:cs typeface="Arial" panose="020B0604020202020204" pitchFamily="34" charset="0"/>
            </a:endParaRPr>
          </a:p>
        </p:txBody>
      </p:sp>
      <p:pic>
        <p:nvPicPr>
          <p:cNvPr id="15" name="图片 14">
            <a:extLst>
              <a:ext uri="{FF2B5EF4-FFF2-40B4-BE49-F238E27FC236}">
                <a16:creationId xmlns:a16="http://schemas.microsoft.com/office/drawing/2014/main" id="{2123A822-FEEC-404F-9C82-70930973C7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33799" y="2302459"/>
            <a:ext cx="4256170" cy="2307642"/>
          </a:xfrm>
          <a:prstGeom prst="rect">
            <a:avLst/>
          </a:prstGeom>
        </p:spPr>
      </p:pic>
      <p:pic>
        <p:nvPicPr>
          <p:cNvPr id="17" name="图片 16">
            <a:extLst>
              <a:ext uri="{FF2B5EF4-FFF2-40B4-BE49-F238E27FC236}">
                <a16:creationId xmlns:a16="http://schemas.microsoft.com/office/drawing/2014/main" id="{EDADF964-AFA9-483D-95E0-35903F870FD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5819" y="2530742"/>
            <a:ext cx="2799310" cy="2076450"/>
          </a:xfrm>
          <a:prstGeom prst="rect">
            <a:avLst/>
          </a:prstGeom>
        </p:spPr>
      </p:pic>
    </p:spTree>
    <p:extLst>
      <p:ext uri="{BB962C8B-B14F-4D97-AF65-F5344CB8AC3E}">
        <p14:creationId xmlns:p14="http://schemas.microsoft.com/office/powerpoint/2010/main" val="281612207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12" name="Rectangle 3">
            <a:extLst>
              <a:ext uri="{FF2B5EF4-FFF2-40B4-BE49-F238E27FC236}">
                <a16:creationId xmlns:a16="http://schemas.microsoft.com/office/drawing/2014/main" id="{6450DD3F-EAA5-49DF-8250-C9F0B489CB8C}"/>
              </a:ext>
            </a:extLst>
          </p:cNvPr>
          <p:cNvSpPr>
            <a:spLocks noChangeArrowheads="1"/>
          </p:cNvSpPr>
          <p:nvPr/>
        </p:nvSpPr>
        <p:spPr bwMode="auto">
          <a:xfrm rot="10800000" flipV="1">
            <a:off x="3403698" y="4734177"/>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黑客帝国</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动画版分镜</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AF14F91F-8723-4C95-BE24-6F85C9C856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4911" y="1006902"/>
            <a:ext cx="2538550" cy="3613150"/>
          </a:xfrm>
          <a:prstGeom prst="rect">
            <a:avLst/>
          </a:prstGeom>
        </p:spPr>
      </p:pic>
      <p:pic>
        <p:nvPicPr>
          <p:cNvPr id="9" name="图片 8">
            <a:extLst>
              <a:ext uri="{FF2B5EF4-FFF2-40B4-BE49-F238E27FC236}">
                <a16:creationId xmlns:a16="http://schemas.microsoft.com/office/drawing/2014/main" id="{1AB1EB27-99C3-4431-8BA0-B05EB444ED9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2466" y="1006903"/>
            <a:ext cx="2547485" cy="3613150"/>
          </a:xfrm>
          <a:prstGeom prst="rect">
            <a:avLst/>
          </a:prstGeom>
        </p:spPr>
      </p:pic>
      <p:pic>
        <p:nvPicPr>
          <p:cNvPr id="11" name="图片 10">
            <a:extLst>
              <a:ext uri="{FF2B5EF4-FFF2-40B4-BE49-F238E27FC236}">
                <a16:creationId xmlns:a16="http://schemas.microsoft.com/office/drawing/2014/main" id="{2FC9C6D5-0DCB-41EF-A979-46415F44341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0022" y="1006902"/>
            <a:ext cx="2542444" cy="3613151"/>
          </a:xfrm>
          <a:prstGeom prst="rect">
            <a:avLst/>
          </a:prstGeom>
        </p:spPr>
      </p:pic>
    </p:spTree>
    <p:extLst>
      <p:ext uri="{BB962C8B-B14F-4D97-AF65-F5344CB8AC3E}">
        <p14:creationId xmlns:p14="http://schemas.microsoft.com/office/powerpoint/2010/main" val="403867864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3.3 </a:t>
            </a:r>
            <a:r>
              <a:rPr lang="zh-CN" altLang="en-US" sz="1800" kern="100" dirty="0">
                <a:solidFill>
                  <a:schemeClr val="bg1"/>
                </a:solidFill>
                <a:latin typeface="+mn-ea"/>
                <a:cs typeface="Times New Roman" panose="02020603050405020304" pitchFamily="18" charset="0"/>
              </a:rPr>
              <a:t>分镜设计的设计步骤</a:t>
            </a:r>
          </a:p>
        </p:txBody>
      </p:sp>
      <p:sp>
        <p:nvSpPr>
          <p:cNvPr id="12" name="Rectangle 3">
            <a:extLst>
              <a:ext uri="{FF2B5EF4-FFF2-40B4-BE49-F238E27FC236}">
                <a16:creationId xmlns:a16="http://schemas.microsoft.com/office/drawing/2014/main" id="{6450DD3F-EAA5-49DF-8250-C9F0B489CB8C}"/>
              </a:ext>
            </a:extLst>
          </p:cNvPr>
          <p:cNvSpPr>
            <a:spLocks noChangeArrowheads="1"/>
          </p:cNvSpPr>
          <p:nvPr/>
        </p:nvSpPr>
        <p:spPr bwMode="auto">
          <a:xfrm rot="10800000" flipV="1">
            <a:off x="3403698" y="4734177"/>
            <a:ext cx="233660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黑客帝国</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动画版分镜</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C7F98627-0BE6-4E1F-A37A-F721B62F72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24911" y="1006902"/>
            <a:ext cx="2542443" cy="3613150"/>
          </a:xfrm>
          <a:prstGeom prst="rect">
            <a:avLst/>
          </a:prstGeom>
        </p:spPr>
      </p:pic>
      <p:pic>
        <p:nvPicPr>
          <p:cNvPr id="7" name="图片 6">
            <a:extLst>
              <a:ext uri="{FF2B5EF4-FFF2-40B4-BE49-F238E27FC236}">
                <a16:creationId xmlns:a16="http://schemas.microsoft.com/office/drawing/2014/main" id="{CDB7471F-00E3-429A-878E-BA178AD3C7F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5205" y="1006902"/>
            <a:ext cx="2539706" cy="3613150"/>
          </a:xfrm>
          <a:prstGeom prst="rect">
            <a:avLst/>
          </a:prstGeom>
        </p:spPr>
      </p:pic>
      <p:pic>
        <p:nvPicPr>
          <p:cNvPr id="10" name="图片 9">
            <a:extLst>
              <a:ext uri="{FF2B5EF4-FFF2-40B4-BE49-F238E27FC236}">
                <a16:creationId xmlns:a16="http://schemas.microsoft.com/office/drawing/2014/main" id="{B5280DCB-FF47-4B38-9FD6-88CF3EAD9893}"/>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80538" y="1006902"/>
            <a:ext cx="2550230" cy="3613150"/>
          </a:xfrm>
          <a:prstGeom prst="rect">
            <a:avLst/>
          </a:prstGeom>
        </p:spPr>
      </p:pic>
    </p:spTree>
    <p:extLst>
      <p:ext uri="{BB962C8B-B14F-4D97-AF65-F5344CB8AC3E}">
        <p14:creationId xmlns:p14="http://schemas.microsoft.com/office/powerpoint/2010/main" val="136429519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1E3F945A-5BF9-414F-BBF7-2895D6F971BF}"/>
              </a:ext>
            </a:extLst>
          </p:cNvPr>
          <p:cNvSpPr txBox="1"/>
          <p:nvPr/>
        </p:nvSpPr>
        <p:spPr>
          <a:xfrm>
            <a:off x="2286000" y="1608909"/>
            <a:ext cx="4572000" cy="1323439"/>
          </a:xfrm>
          <a:prstGeom prst="rect">
            <a:avLst/>
          </a:prstGeom>
          <a:noFill/>
        </p:spPr>
        <p:txBody>
          <a:bodyPr wrap="square">
            <a:spAutoFit/>
          </a:bodyPr>
          <a:lstStyle/>
          <a:p>
            <a:pPr algn="ctr"/>
            <a:r>
              <a:rPr lang="zh-CN" altLang="en-US" sz="8000" dirty="0">
                <a:solidFill>
                  <a:schemeClr val="bg1"/>
                </a:solidFill>
                <a:latin typeface="Broadway" panose="04040905080B02020502" pitchFamily="82" charset="0"/>
              </a:rPr>
              <a:t>END</a:t>
            </a:r>
          </a:p>
        </p:txBody>
      </p:sp>
    </p:spTree>
    <p:extLst>
      <p:ext uri="{BB962C8B-B14F-4D97-AF65-F5344CB8AC3E}">
        <p14:creationId xmlns:p14="http://schemas.microsoft.com/office/powerpoint/2010/main" val="244588369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3.1 </a:t>
            </a:r>
            <a:r>
              <a:rPr lang="zh-CN" altLang="en-US" sz="1800" kern="100" dirty="0">
                <a:solidFill>
                  <a:schemeClr val="bg1"/>
                </a:solidFill>
                <a:latin typeface="+mn-ea"/>
                <a:cs typeface="Times New Roman" panose="02020603050405020304" pitchFamily="18" charset="0"/>
              </a:rPr>
              <a:t>分镜设计的工具</a:t>
            </a:r>
          </a:p>
        </p:txBody>
      </p:sp>
      <p:sp>
        <p:nvSpPr>
          <p:cNvPr id="12" name="Rectangle 3">
            <a:extLst>
              <a:ext uri="{FF2B5EF4-FFF2-40B4-BE49-F238E27FC236}">
                <a16:creationId xmlns:a16="http://schemas.microsoft.com/office/drawing/2014/main" id="{49BF6B19-E889-43DF-B823-30BDE7EBA290}"/>
              </a:ext>
            </a:extLst>
          </p:cNvPr>
          <p:cNvSpPr>
            <a:spLocks noChangeArrowheads="1"/>
          </p:cNvSpPr>
          <p:nvPr/>
        </p:nvSpPr>
        <p:spPr bwMode="auto">
          <a:xfrm rot="10800000" flipV="1">
            <a:off x="1524200" y="3870150"/>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Corel Painter</a:t>
            </a:r>
            <a:r>
              <a:rPr kumimoji="0" lang="zh-CN" altLang="en-US" sz="1000" b="0" i="0" u="none" strike="noStrike" cap="none" normalizeH="0" baseline="0" dirty="0">
                <a:ln>
                  <a:noFill/>
                </a:ln>
                <a:solidFill>
                  <a:schemeClr val="bg1"/>
                </a:solidFill>
                <a:effectLst/>
                <a:latin typeface="+mn-ea"/>
                <a:cs typeface="Arial" panose="020B0604020202020204" pitchFamily="34" charset="0"/>
              </a:rPr>
              <a:t>软件</a:t>
            </a:r>
            <a:endParaRPr kumimoji="0" lang="zh-CN" altLang="en-US" sz="1800" b="0" i="0" u="none" strike="noStrike" cap="none" normalizeH="0" baseline="0" dirty="0">
              <a:ln>
                <a:noFill/>
              </a:ln>
              <a:solidFill>
                <a:schemeClr val="bg1"/>
              </a:solidFill>
              <a:effectLst/>
              <a:latin typeface="+mn-ea"/>
            </a:endParaRPr>
          </a:p>
        </p:txBody>
      </p:sp>
      <p:sp>
        <p:nvSpPr>
          <p:cNvPr id="13" name="Rectangle 3">
            <a:extLst>
              <a:ext uri="{FF2B5EF4-FFF2-40B4-BE49-F238E27FC236}">
                <a16:creationId xmlns:a16="http://schemas.microsoft.com/office/drawing/2014/main" id="{EF3B7173-34BF-40F1-9619-341988849724}"/>
              </a:ext>
            </a:extLst>
          </p:cNvPr>
          <p:cNvSpPr>
            <a:spLocks noChangeArrowheads="1"/>
          </p:cNvSpPr>
          <p:nvPr/>
        </p:nvSpPr>
        <p:spPr bwMode="auto">
          <a:xfrm rot="10800000" flipV="1">
            <a:off x="5552053" y="3870151"/>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Sai</a:t>
            </a:r>
            <a:r>
              <a:rPr kumimoji="0" lang="zh-CN" altLang="en-US" sz="1000" b="0" i="0" u="none" strike="noStrike" cap="none" normalizeH="0" baseline="0" dirty="0">
                <a:ln>
                  <a:noFill/>
                </a:ln>
                <a:solidFill>
                  <a:schemeClr val="bg1"/>
                </a:solidFill>
                <a:effectLst/>
                <a:latin typeface="+mn-ea"/>
                <a:cs typeface="Arial" panose="020B0604020202020204" pitchFamily="34" charset="0"/>
              </a:rPr>
              <a:t>软件</a:t>
            </a:r>
            <a:endParaRPr kumimoji="0" lang="en-US" altLang="zh-CN" sz="1000" b="0" i="0" u="none" strike="noStrike" cap="none" normalizeH="0" baseline="0" dirty="0">
              <a:ln>
                <a:noFill/>
              </a:ln>
              <a:solidFill>
                <a:schemeClr val="bg1"/>
              </a:solidFill>
              <a:effectLst/>
              <a:latin typeface="+mn-ea"/>
              <a:cs typeface="Arial" panose="020B0604020202020204" pitchFamily="34" charset="0"/>
            </a:endParaRPr>
          </a:p>
        </p:txBody>
      </p:sp>
      <p:pic>
        <p:nvPicPr>
          <p:cNvPr id="3" name="图片 2">
            <a:extLst>
              <a:ext uri="{FF2B5EF4-FFF2-40B4-BE49-F238E27FC236}">
                <a16:creationId xmlns:a16="http://schemas.microsoft.com/office/drawing/2014/main" id="{DA19E57F-06CA-47C9-BBB4-6F3B235F33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851" y="1704796"/>
            <a:ext cx="3898900" cy="2113935"/>
          </a:xfrm>
          <a:prstGeom prst="rect">
            <a:avLst/>
          </a:prstGeom>
        </p:spPr>
      </p:pic>
      <p:pic>
        <p:nvPicPr>
          <p:cNvPr id="6" name="图片 5">
            <a:extLst>
              <a:ext uri="{FF2B5EF4-FFF2-40B4-BE49-F238E27FC236}">
                <a16:creationId xmlns:a16="http://schemas.microsoft.com/office/drawing/2014/main" id="{F6DC06D7-2E79-4AF8-B062-571CAEFA8D5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5704" y="1704796"/>
            <a:ext cx="3898900" cy="2111904"/>
          </a:xfrm>
          <a:prstGeom prst="rect">
            <a:avLst/>
          </a:prstGeom>
        </p:spPr>
      </p:pic>
    </p:spTree>
    <p:extLst>
      <p:ext uri="{BB962C8B-B14F-4D97-AF65-F5344CB8AC3E}">
        <p14:creationId xmlns:p14="http://schemas.microsoft.com/office/powerpoint/2010/main" val="24498805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3.1 </a:t>
            </a:r>
            <a:r>
              <a:rPr lang="zh-CN" altLang="en-US" sz="1800" kern="100" dirty="0">
                <a:solidFill>
                  <a:schemeClr val="bg1"/>
                </a:solidFill>
                <a:latin typeface="+mn-ea"/>
                <a:cs typeface="Times New Roman" panose="02020603050405020304" pitchFamily="18" charset="0"/>
              </a:rPr>
              <a:t>分镜设计的工具</a:t>
            </a:r>
          </a:p>
        </p:txBody>
      </p:sp>
      <p:sp>
        <p:nvSpPr>
          <p:cNvPr id="12" name="Rectangle 3">
            <a:extLst>
              <a:ext uri="{FF2B5EF4-FFF2-40B4-BE49-F238E27FC236}">
                <a16:creationId xmlns:a16="http://schemas.microsoft.com/office/drawing/2014/main" id="{49BF6B19-E889-43DF-B823-30BDE7EBA290}"/>
              </a:ext>
            </a:extLst>
          </p:cNvPr>
          <p:cNvSpPr>
            <a:spLocks noChangeArrowheads="1"/>
          </p:cNvSpPr>
          <p:nvPr/>
        </p:nvSpPr>
        <p:spPr bwMode="auto">
          <a:xfrm rot="10800000" flipV="1">
            <a:off x="3568899" y="4721050"/>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数字形式的分镜纸</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577CCFED-7782-4BC6-8247-A92FC47795D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100795" y="937053"/>
            <a:ext cx="2942410" cy="3683000"/>
          </a:xfrm>
          <a:prstGeom prst="rect">
            <a:avLst/>
          </a:prstGeom>
        </p:spPr>
      </p:pic>
    </p:spTree>
    <p:extLst>
      <p:ext uri="{BB962C8B-B14F-4D97-AF65-F5344CB8AC3E}">
        <p14:creationId xmlns:p14="http://schemas.microsoft.com/office/powerpoint/2010/main" val="79535627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548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分镜设计必须用分镜画纸进行创作，市面上的分镜纸主要有横幅和纵幅两种规格，其中纵幅较为多见（图</a:t>
            </a:r>
            <a:r>
              <a:rPr lang="en-US" altLang="zh-CN" sz="1400" kern="100" dirty="0">
                <a:solidFill>
                  <a:schemeClr val="bg1"/>
                </a:solidFill>
                <a:effectLst/>
                <a:latin typeface="+mn-ea"/>
                <a:cs typeface="Times New Roman" panose="02020603050405020304" pitchFamily="18" charset="0"/>
              </a:rPr>
              <a:t>3-9</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3-10</a:t>
            </a:r>
            <a:r>
              <a:rPr lang="zh-CN" altLang="en-US" sz="1400" kern="100" dirty="0">
                <a:solidFill>
                  <a:schemeClr val="bg1"/>
                </a:solidFill>
                <a:effectLst/>
                <a:latin typeface="+mn-ea"/>
                <a:cs typeface="Times New Roman" panose="02020603050405020304" pitchFamily="18" charset="0"/>
              </a:rPr>
              <a:t>））。分镜画纸又因为电影画幅比例、制作需求等方面的不同，在排版和设计上有所区别，并没有绝对严格的标准。通常，一张分镜画纸主要包含标题、镜头号、镜头画面、台词和内容说明、声效、时间等几个要素构成。明确标明片名、集号、页目、镜号、规格、秒、背景、画面、内容、对白、处理、音效等，使人看了画面和各项目的文字说明后，就会非常清楚地了解这个镜头的意思和导演的要求。</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Tree>
    <p:extLst>
      <p:ext uri="{BB962C8B-B14F-4D97-AF65-F5344CB8AC3E}">
        <p14:creationId xmlns:p14="http://schemas.microsoft.com/office/powerpoint/2010/main" val="38140744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pic>
        <p:nvPicPr>
          <p:cNvPr id="3" name="图片 2">
            <a:extLst>
              <a:ext uri="{FF2B5EF4-FFF2-40B4-BE49-F238E27FC236}">
                <a16:creationId xmlns:a16="http://schemas.microsoft.com/office/drawing/2014/main" id="{FC9A8C32-7C86-4530-B120-2883AC99431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0208" y="981503"/>
            <a:ext cx="2640457" cy="3638550"/>
          </a:xfrm>
          <a:prstGeom prst="rect">
            <a:avLst/>
          </a:prstGeom>
        </p:spPr>
      </p:pic>
      <p:pic>
        <p:nvPicPr>
          <p:cNvPr id="6" name="图片 5">
            <a:extLst>
              <a:ext uri="{FF2B5EF4-FFF2-40B4-BE49-F238E27FC236}">
                <a16:creationId xmlns:a16="http://schemas.microsoft.com/office/drawing/2014/main" id="{15BD226D-07C9-46CF-9A07-2BACE4F7B0B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366341" y="981502"/>
            <a:ext cx="5146236" cy="3638549"/>
          </a:xfrm>
          <a:prstGeom prst="rect">
            <a:avLst/>
          </a:prstGeom>
        </p:spPr>
      </p:pic>
      <p:sp>
        <p:nvSpPr>
          <p:cNvPr id="8" name="Rectangle 3">
            <a:extLst>
              <a:ext uri="{FF2B5EF4-FFF2-40B4-BE49-F238E27FC236}">
                <a16:creationId xmlns:a16="http://schemas.microsoft.com/office/drawing/2014/main" id="{D07AE7E2-D22F-47AA-9D3B-5895958DAC6A}"/>
              </a:ext>
            </a:extLst>
          </p:cNvPr>
          <p:cNvSpPr>
            <a:spLocks noChangeArrowheads="1"/>
          </p:cNvSpPr>
          <p:nvPr/>
        </p:nvSpPr>
        <p:spPr bwMode="auto">
          <a:xfrm rot="10800000" flipV="1">
            <a:off x="927335" y="4708777"/>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纵幅分镜纸</a:t>
            </a:r>
            <a:endParaRPr kumimoji="0" lang="zh-CN" altLang="en-US" sz="1800" b="0" i="0" u="none" strike="noStrike" cap="none" normalizeH="0" baseline="0" dirty="0">
              <a:ln>
                <a:noFill/>
              </a:ln>
              <a:solidFill>
                <a:schemeClr val="bg1"/>
              </a:solidFill>
              <a:effectLst/>
              <a:latin typeface="+mn-ea"/>
            </a:endParaRPr>
          </a:p>
        </p:txBody>
      </p:sp>
      <p:sp>
        <p:nvSpPr>
          <p:cNvPr id="9" name="Rectangle 3">
            <a:extLst>
              <a:ext uri="{FF2B5EF4-FFF2-40B4-BE49-F238E27FC236}">
                <a16:creationId xmlns:a16="http://schemas.microsoft.com/office/drawing/2014/main" id="{0052A3CD-D39D-492E-AE20-E6BF4FE5E6B8}"/>
              </a:ext>
            </a:extLst>
          </p:cNvPr>
          <p:cNvSpPr>
            <a:spLocks noChangeArrowheads="1"/>
          </p:cNvSpPr>
          <p:nvPr/>
        </p:nvSpPr>
        <p:spPr bwMode="auto">
          <a:xfrm rot="10800000" flipV="1">
            <a:off x="4936358" y="4701961"/>
            <a:ext cx="200620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横幅分镜纸</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89407690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3.2 </a:t>
            </a:r>
            <a:r>
              <a:rPr lang="zh-CN" altLang="en-US" sz="1800" kern="100" dirty="0">
                <a:solidFill>
                  <a:schemeClr val="bg1"/>
                </a:solidFill>
                <a:latin typeface="+mn-ea"/>
                <a:cs typeface="Times New Roman" panose="02020603050405020304" pitchFamily="18" charset="0"/>
              </a:rPr>
              <a:t>分镜画纸的样式和规格</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52322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标题栏用来填写电影或动画作品的名称，如果是电视剧，它还包含集数的填写。有的电影分一场场戏绘制分镜，那么它还需要场数的填写。</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3.2.1 </a:t>
            </a:r>
            <a:r>
              <a:rPr lang="zh-CN" altLang="en-US" sz="1600" kern="100" dirty="0">
                <a:solidFill>
                  <a:schemeClr val="bg1"/>
                </a:solidFill>
                <a:latin typeface="+mn-ea"/>
                <a:cs typeface="Times New Roman" panose="02020603050405020304" pitchFamily="18" charset="0"/>
              </a:rPr>
              <a:t>标题</a:t>
            </a:r>
          </a:p>
        </p:txBody>
      </p:sp>
    </p:spTree>
    <p:extLst>
      <p:ext uri="{BB962C8B-B14F-4D97-AF65-F5344CB8AC3E}">
        <p14:creationId xmlns:p14="http://schemas.microsoft.com/office/powerpoint/2010/main" val="342278075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41.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4294</Words>
  <Application>Microsoft Office PowerPoint</Application>
  <PresentationFormat>全屏显示(16:9)</PresentationFormat>
  <Paragraphs>195</Paragraphs>
  <Slides>42</Slides>
  <Notes>42</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42</vt:i4>
      </vt:variant>
    </vt:vector>
  </HeadingPairs>
  <TitlesOfParts>
    <vt:vector size="47" baseType="lpstr">
      <vt:lpstr>Arial</vt:lpstr>
      <vt:lpstr>Calibri</vt:lpstr>
      <vt:lpstr>微软雅黑 Light</vt:lpstr>
      <vt:lpstr>Broadway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
  <dc:description>小鹿ppt ； Http://pptx.taobao.com</dc:description>
  <cp:lastModifiedBy/>
  <cp:revision>1</cp:revision>
  <dcterms:created xsi:type="dcterms:W3CDTF">2017-05-09T00:41:33Z</dcterms:created>
  <dcterms:modified xsi:type="dcterms:W3CDTF">2021-02-22T09:45:11Z</dcterms:modified>
</cp:coreProperties>
</file>