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36"/>
  </p:notesMasterIdLst>
  <p:sldIdLst>
    <p:sldId id="398" r:id="rId2"/>
    <p:sldId id="359" r:id="rId3"/>
    <p:sldId id="399" r:id="rId4"/>
    <p:sldId id="400" r:id="rId5"/>
    <p:sldId id="419" r:id="rId6"/>
    <p:sldId id="420" r:id="rId7"/>
    <p:sldId id="421" r:id="rId8"/>
    <p:sldId id="422" r:id="rId9"/>
    <p:sldId id="423" r:id="rId10"/>
    <p:sldId id="424" r:id="rId11"/>
    <p:sldId id="425" r:id="rId12"/>
    <p:sldId id="426" r:id="rId13"/>
    <p:sldId id="427" r:id="rId14"/>
    <p:sldId id="428" r:id="rId15"/>
    <p:sldId id="429" r:id="rId16"/>
    <p:sldId id="430" r:id="rId17"/>
    <p:sldId id="431" r:id="rId18"/>
    <p:sldId id="432" r:id="rId19"/>
    <p:sldId id="433" r:id="rId20"/>
    <p:sldId id="434" r:id="rId21"/>
    <p:sldId id="435" r:id="rId22"/>
    <p:sldId id="436" r:id="rId23"/>
    <p:sldId id="437" r:id="rId24"/>
    <p:sldId id="438" r:id="rId25"/>
    <p:sldId id="439" r:id="rId26"/>
    <p:sldId id="440" r:id="rId27"/>
    <p:sldId id="441" r:id="rId28"/>
    <p:sldId id="442" r:id="rId29"/>
    <p:sldId id="443" r:id="rId30"/>
    <p:sldId id="444" r:id="rId31"/>
    <p:sldId id="445" r:id="rId32"/>
    <p:sldId id="446" r:id="rId33"/>
    <p:sldId id="447" r:id="rId34"/>
    <p:sldId id="418" r:id="rId35"/>
  </p:sldIdLst>
  <p:sldSz cx="9144000" cy="5143500" type="screen16x9"/>
  <p:notesSz cx="6858000" cy="9144000"/>
  <p:embeddedFontLst>
    <p:embeddedFont>
      <p:font typeface="Broadway" panose="04040905080B02020502" pitchFamily="82" charset="0"/>
      <p:regular r:id="rId37"/>
    </p:embeddedFont>
    <p:embeddedFont>
      <p:font typeface="Calibri" panose="020F0502020204030204" pitchFamily="34" charset="0"/>
      <p:regular r:id="rId38"/>
      <p:bold r:id="rId39"/>
      <p:italic r:id="rId40"/>
      <p:boldItalic r:id="rId41"/>
    </p:embeddedFont>
    <p:embeddedFont>
      <p:font typeface="微软雅黑 Light" panose="020B0502040204020203" pitchFamily="34" charset="-122"/>
      <p:regular r:id="rId42"/>
    </p:embeddedFont>
  </p:embeddedFontLst>
  <p:custDataLst>
    <p:tags r:id="rId43"/>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B4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1" d="100"/>
          <a:sy n="151" d="100"/>
        </p:scale>
        <p:origin x="456" y="13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3.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6.fntdata"/><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2.fntdata"/><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1.fntdata"/><Relationship Id="rId40" Type="http://schemas.openxmlformats.org/officeDocument/2006/relationships/font" Target="fonts/font4.fntdata"/><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t>2021/2/22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E62CDF39-B10C-43A7-B2C1-DB6A4DDCDF4C}" type="slidenum">
              <a:rPr lang="zh-CN" altLang="en-US">
                <a:latin typeface="Calibri" panose="020F0502020204030204" pitchFamily="34" charset="0"/>
                <a:ea typeface="宋体" panose="02010600030101010101" pitchFamily="2" charset="-122"/>
              </a:rPr>
              <a:t>1</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04541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8869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861151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91102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675024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080177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182370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348704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107221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900999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7154342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951825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177940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83749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31017954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20152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05963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339466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132560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53386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69314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5694543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884050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557258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7906808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41821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4562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3643845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562395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22465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131322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7733832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C2DD16D-63B5-4F0E-9AE2-7A8064D55709}" type="datetimeFigureOut">
              <a:rPr lang="zh-CN" altLang="en-US" smtClean="0"/>
              <a:t>2021/2/22</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347F21E-FE76-4E28-A5CE-5B9C9B887E0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17.jpg"/></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3340EE-E8B8-4F5E-8526-18F922B9C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750"/>
            <a:ext cx="9144000" cy="5112000"/>
          </a:xfrm>
          <a:prstGeom prst="rect">
            <a:avLst/>
          </a:prstGeom>
        </p:spPr>
      </p:pic>
      <p:sp>
        <p:nvSpPr>
          <p:cNvPr id="3" name="矩形 2"/>
          <p:cNvSpPr/>
          <p:nvPr/>
        </p:nvSpPr>
        <p:spPr>
          <a:xfrm>
            <a:off x="0" y="4350327"/>
            <a:ext cx="9144000" cy="79718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80066" y="-636344"/>
            <a:ext cx="457200" cy="45720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13982" y="4013200"/>
            <a:ext cx="2087040" cy="1134310"/>
          </a:xfrm>
          <a:prstGeom prst="rect">
            <a:avLst/>
          </a:prstGeom>
          <a:effectLst>
            <a:reflection blurRad="6350" stA="52000" endA="300" endPos="35000" dir="5400000" sy="-100000" algn="bl" rotWithShape="0"/>
          </a:effectLst>
        </p:spPr>
      </p:pic>
      <p:grpSp>
        <p:nvGrpSpPr>
          <p:cNvPr id="30" name="组合 29"/>
          <p:cNvGrpSpPr>
            <a:grpSpLocks noChangeAspect="1"/>
          </p:cNvGrpSpPr>
          <p:nvPr/>
        </p:nvGrpSpPr>
        <p:grpSpPr bwMode="auto">
          <a:xfrm>
            <a:off x="2672362" y="1043682"/>
            <a:ext cx="953466" cy="806671"/>
            <a:chOff x="3054233" y="1707420"/>
            <a:chExt cx="661189" cy="561237"/>
          </a:xfrm>
        </p:grpSpPr>
        <p:grpSp>
          <p:nvGrpSpPr>
            <p:cNvPr id="31" name="组合 13"/>
            <p:cNvGrpSpPr/>
            <p:nvPr/>
          </p:nvGrpSpPr>
          <p:grpSpPr bwMode="auto">
            <a:xfrm>
              <a:off x="3083065" y="1707420"/>
              <a:ext cx="550258" cy="550258"/>
              <a:chOff x="3827533" y="704007"/>
              <a:chExt cx="550258" cy="550258"/>
            </a:xfrm>
          </p:grpSpPr>
          <p:sp>
            <p:nvSpPr>
              <p:cNvPr id="33" name="矩形 32"/>
              <p:cNvSpPr/>
              <p:nvPr/>
            </p:nvSpPr>
            <p:spPr>
              <a:xfrm>
                <a:off x="3827167" y="703963"/>
                <a:ext cx="551206"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34" name="直接连接符 33"/>
              <p:cNvCxnSpPr>
                <a:stCxn id="33" idx="1"/>
                <a:endCxn id="33" idx="3"/>
              </p:cNvCxnSpPr>
              <p:nvPr/>
            </p:nvCxnSpPr>
            <p:spPr>
              <a:xfrm>
                <a:off x="3827167" y="979176"/>
                <a:ext cx="5512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4102770"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2" name="文本框 41"/>
            <p:cNvSpPr txBox="1">
              <a:spLocks noChangeArrowheads="1"/>
            </p:cNvSpPr>
            <p:nvPr/>
          </p:nvSpPr>
          <p:spPr bwMode="auto">
            <a:xfrm>
              <a:off x="3054233"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分</a:t>
              </a:r>
            </a:p>
          </p:txBody>
        </p:sp>
      </p:grpSp>
      <p:grpSp>
        <p:nvGrpSpPr>
          <p:cNvPr id="36" name="组合 35"/>
          <p:cNvGrpSpPr>
            <a:grpSpLocks noChangeAspect="1"/>
          </p:cNvGrpSpPr>
          <p:nvPr/>
        </p:nvGrpSpPr>
        <p:grpSpPr bwMode="auto">
          <a:xfrm>
            <a:off x="3609020" y="1040488"/>
            <a:ext cx="951600" cy="813067"/>
            <a:chOff x="3854830" y="1707420"/>
            <a:chExt cx="661189" cy="565686"/>
          </a:xfrm>
        </p:grpSpPr>
        <p:grpSp>
          <p:nvGrpSpPr>
            <p:cNvPr id="37" name="组合 18"/>
            <p:cNvGrpSpPr/>
            <p:nvPr/>
          </p:nvGrpSpPr>
          <p:grpSpPr bwMode="auto">
            <a:xfrm>
              <a:off x="3908452" y="1707420"/>
              <a:ext cx="550258" cy="550258"/>
              <a:chOff x="3827533" y="704007"/>
              <a:chExt cx="550258" cy="550258"/>
            </a:xfrm>
          </p:grpSpPr>
          <p:sp>
            <p:nvSpPr>
              <p:cNvPr id="39" name="矩形 38"/>
              <p:cNvSpPr/>
              <p:nvPr/>
            </p:nvSpPr>
            <p:spPr>
              <a:xfrm>
                <a:off x="3827606" y="703963"/>
                <a:ext cx="549695"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0" name="直接连接符 39"/>
              <p:cNvCxnSpPr>
                <a:stCxn id="39" idx="1"/>
                <a:endCxn id="39" idx="3"/>
              </p:cNvCxnSpPr>
              <p:nvPr/>
            </p:nvCxnSpPr>
            <p:spPr>
              <a:xfrm>
                <a:off x="3827606" y="979176"/>
                <a:ext cx="5496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0"/>
                <a:endCxn id="39" idx="2"/>
              </p:cNvCxnSpPr>
              <p:nvPr/>
            </p:nvCxnSpPr>
            <p:spPr>
              <a:xfrm>
                <a:off x="4102453"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42"/>
            <p:cNvSpPr txBox="1">
              <a:spLocks noChangeArrowheads="1"/>
            </p:cNvSpPr>
            <p:nvPr/>
          </p:nvSpPr>
          <p:spPr bwMode="auto">
            <a:xfrm>
              <a:off x="3854830" y="1737772"/>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镜</a:t>
              </a:r>
            </a:p>
          </p:txBody>
        </p:sp>
      </p:grpSp>
      <p:grpSp>
        <p:nvGrpSpPr>
          <p:cNvPr id="42" name="组合 41"/>
          <p:cNvGrpSpPr>
            <a:grpSpLocks noChangeAspect="1"/>
          </p:cNvGrpSpPr>
          <p:nvPr/>
        </p:nvGrpSpPr>
        <p:grpSpPr bwMode="auto">
          <a:xfrm>
            <a:off x="4543812" y="1043682"/>
            <a:ext cx="951600" cy="806671"/>
            <a:chOff x="4673906" y="1707420"/>
            <a:chExt cx="661189" cy="561237"/>
          </a:xfrm>
        </p:grpSpPr>
        <p:grpSp>
          <p:nvGrpSpPr>
            <p:cNvPr id="43" name="组合 23"/>
            <p:cNvGrpSpPr/>
            <p:nvPr/>
          </p:nvGrpSpPr>
          <p:grpSpPr bwMode="auto">
            <a:xfrm>
              <a:off x="4733839" y="1707420"/>
              <a:ext cx="550258" cy="550258"/>
              <a:chOff x="3827533" y="704007"/>
              <a:chExt cx="550258" cy="550258"/>
            </a:xfrm>
          </p:grpSpPr>
          <p:sp>
            <p:nvSpPr>
              <p:cNvPr id="45" name="矩形 44"/>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6" name="直接连接符 45"/>
              <p:cNvCxnSpPr>
                <a:stCxn id="45" idx="1"/>
                <a:endCxn id="45"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5"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a:spLocks noChangeArrowheads="1"/>
            </p:cNvSpPr>
            <p:nvPr/>
          </p:nvSpPr>
          <p:spPr bwMode="auto">
            <a:xfrm>
              <a:off x="4673906"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设</a:t>
              </a:r>
            </a:p>
          </p:txBody>
        </p:sp>
      </p:grpSp>
      <p:grpSp>
        <p:nvGrpSpPr>
          <p:cNvPr id="48" name="组合 47"/>
          <p:cNvGrpSpPr>
            <a:grpSpLocks noChangeAspect="1"/>
          </p:cNvGrpSpPr>
          <p:nvPr/>
        </p:nvGrpSpPr>
        <p:grpSpPr bwMode="auto">
          <a:xfrm>
            <a:off x="5478604" y="1037290"/>
            <a:ext cx="951600" cy="819458"/>
            <a:chOff x="5512622" y="1707420"/>
            <a:chExt cx="661189" cy="570133"/>
          </a:xfrm>
        </p:grpSpPr>
        <p:grpSp>
          <p:nvGrpSpPr>
            <p:cNvPr id="49" name="组合 33"/>
            <p:cNvGrpSpPr/>
            <p:nvPr/>
          </p:nvGrpSpPr>
          <p:grpSpPr bwMode="auto">
            <a:xfrm>
              <a:off x="5559226" y="1707420"/>
              <a:ext cx="550258" cy="550258"/>
              <a:chOff x="3827533" y="704007"/>
              <a:chExt cx="550258" cy="550258"/>
            </a:xfrm>
          </p:grpSpPr>
          <p:sp>
            <p:nvSpPr>
              <p:cNvPr id="51" name="矩形 50"/>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52" name="直接连接符 51"/>
              <p:cNvCxnSpPr>
                <a:stCxn id="51" idx="1"/>
                <a:endCxn id="51"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0" name="文本框 44"/>
            <p:cNvSpPr txBox="1">
              <a:spLocks noChangeArrowheads="1"/>
            </p:cNvSpPr>
            <p:nvPr/>
          </p:nvSpPr>
          <p:spPr bwMode="auto">
            <a:xfrm>
              <a:off x="5512622" y="1742220"/>
              <a:ext cx="661189" cy="53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计</a:t>
              </a:r>
            </a:p>
          </p:txBody>
        </p:sp>
      </p:grpSp>
      <p:cxnSp>
        <p:nvCxnSpPr>
          <p:cNvPr id="60" name="直接连接符 59"/>
          <p:cNvCxnSpPr/>
          <p:nvPr/>
        </p:nvCxnSpPr>
        <p:spPr>
          <a:xfrm flipV="1">
            <a:off x="1382447" y="2036528"/>
            <a:ext cx="6332803" cy="1"/>
          </a:xfrm>
          <a:prstGeom prst="line">
            <a:avLst/>
          </a:prstGeom>
          <a:ln w="19050">
            <a:solidFill>
              <a:schemeClr val="bg1"/>
            </a:solidFill>
          </a:ln>
          <a:effectLst>
            <a:outerShdw blurRad="101600" dist="63500" dir="2700000" algn="tl" rotWithShape="0">
              <a:prstClr val="black">
                <a:alpha val="55000"/>
              </a:prstClr>
            </a:outerShdw>
          </a:effectLst>
        </p:spPr>
        <p:style>
          <a:lnRef idx="1">
            <a:schemeClr val="accent1"/>
          </a:lnRef>
          <a:fillRef idx="0">
            <a:schemeClr val="accent1"/>
          </a:fillRef>
          <a:effectRef idx="0">
            <a:schemeClr val="accent1"/>
          </a:effectRef>
          <a:fontRef idx="minor">
            <a:schemeClr val="tx1"/>
          </a:fontRef>
        </p:style>
      </p:cxnSp>
      <p:sp>
        <p:nvSpPr>
          <p:cNvPr id="61" name="文本框 60"/>
          <p:cNvSpPr txBox="1">
            <a:spLocks noChangeArrowheads="1"/>
          </p:cNvSpPr>
          <p:nvPr/>
        </p:nvSpPr>
        <p:spPr bwMode="auto">
          <a:xfrm>
            <a:off x="1451906" y="2171568"/>
            <a:ext cx="60510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1400" dirty="0">
                <a:solidFill>
                  <a:schemeClr val="bg1"/>
                </a:solidFill>
                <a:latin typeface="+mn-ea"/>
                <a:ea typeface="+mn-ea"/>
              </a:rPr>
              <a:t>“十四五”普通高等教育本科部委级规划教材 杨奥 庞建 黄卫国 编著</a:t>
            </a:r>
          </a:p>
        </p:txBody>
      </p:sp>
      <p:pic>
        <p:nvPicPr>
          <p:cNvPr id="5" name="图片 4">
            <a:extLst>
              <a:ext uri="{FF2B5EF4-FFF2-40B4-BE49-F238E27FC236}">
                <a16:creationId xmlns:a16="http://schemas.microsoft.com/office/drawing/2014/main" id="{15615CA5-3EA8-42B2-95BB-48637CF9AC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0094" y="1439185"/>
            <a:ext cx="935687" cy="920348"/>
          </a:xfrm>
          <a:prstGeom prst="rect">
            <a:avLst/>
          </a:prstGeom>
        </p:spPr>
      </p:pic>
      <p:pic>
        <p:nvPicPr>
          <p:cNvPr id="8" name="图片 7">
            <a:extLst>
              <a:ext uri="{FF2B5EF4-FFF2-40B4-BE49-F238E27FC236}">
                <a16:creationId xmlns:a16="http://schemas.microsoft.com/office/drawing/2014/main" id="{E55B5F40-0912-4437-BEAE-345B40AEB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597" y="2636125"/>
            <a:ext cx="8590805" cy="36576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2.2.3 </a:t>
            </a:r>
            <a:r>
              <a:rPr lang="zh-CN" altLang="en-US" sz="1600" kern="100" dirty="0">
                <a:solidFill>
                  <a:schemeClr val="bg1"/>
                </a:solidFill>
                <a:latin typeface="+mn-ea"/>
                <a:cs typeface="Times New Roman" panose="02020603050405020304" pitchFamily="18" charset="0"/>
              </a:rPr>
              <a:t>三点透视</a:t>
            </a:r>
          </a:p>
        </p:txBody>
      </p:sp>
      <p:pic>
        <p:nvPicPr>
          <p:cNvPr id="3" name="图片 2">
            <a:extLst>
              <a:ext uri="{FF2B5EF4-FFF2-40B4-BE49-F238E27FC236}">
                <a16:creationId xmlns:a16="http://schemas.microsoft.com/office/drawing/2014/main" id="{D3F4C22C-6146-4E96-85A8-A9A7C7F9E0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5178" y="1297257"/>
            <a:ext cx="2831956" cy="3542835"/>
          </a:xfrm>
          <a:prstGeom prst="rect">
            <a:avLst/>
          </a:prstGeom>
        </p:spPr>
      </p:pic>
      <p:pic>
        <p:nvPicPr>
          <p:cNvPr id="7" name="图片 6">
            <a:extLst>
              <a:ext uri="{FF2B5EF4-FFF2-40B4-BE49-F238E27FC236}">
                <a16:creationId xmlns:a16="http://schemas.microsoft.com/office/drawing/2014/main" id="{A7853BCE-A5FF-4A3C-AD37-BB3B237076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04900" y="1333499"/>
            <a:ext cx="2913924" cy="1552575"/>
          </a:xfrm>
          <a:prstGeom prst="rect">
            <a:avLst/>
          </a:prstGeom>
        </p:spPr>
      </p:pic>
      <p:pic>
        <p:nvPicPr>
          <p:cNvPr id="10" name="图片 9">
            <a:extLst>
              <a:ext uri="{FF2B5EF4-FFF2-40B4-BE49-F238E27FC236}">
                <a16:creationId xmlns:a16="http://schemas.microsoft.com/office/drawing/2014/main" id="{6B97205B-62DB-45D4-BE64-BD35E30161B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85465" y="3068674"/>
            <a:ext cx="2433358" cy="1771418"/>
          </a:xfrm>
          <a:prstGeom prst="rect">
            <a:avLst/>
          </a:prstGeom>
        </p:spPr>
      </p:pic>
    </p:spTree>
    <p:extLst>
      <p:ext uri="{BB962C8B-B14F-4D97-AF65-F5344CB8AC3E}">
        <p14:creationId xmlns:p14="http://schemas.microsoft.com/office/powerpoint/2010/main" val="42369738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4476750" cy="397031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一点透视、两点透视和三点透视是透视的基本法则，对于分镜设计而言，掌握透视是进行空间表达的基本，除此之外，更重要的是如何运用透视，让我们的画面空间感能够根据情节和气氛的需要进行表现，是分镜设计对透视基本法则更高一层的要求。</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进行分镜设计时，我们要明确自己所设计镜头画面中，摄影机所在的位置。如一点透视，所画物体或场景的透视线比地平线要高，还是平齐重合，亦或更低，取决于我们假想的摄影机所在的高度。当对象的透视线比地平线要高，意味着我们的摄影机比对象位置要低，画出的是仰视；当对象的透视线和地平线平齐重合，意味着我们的摄影机和对象是在同一个高度，画出的是平视；当对象的透视线比地平线要低，意味着我们的摄影机比对象位置要高，画出的是俯视，高出地平线的部分为仰视，低于地平线的部分为俯视。</a:t>
            </a: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2.2.4 </a:t>
            </a:r>
            <a:r>
              <a:rPr lang="zh-CN" altLang="en-US" sz="1600" kern="100" dirty="0">
                <a:solidFill>
                  <a:schemeClr val="bg1"/>
                </a:solidFill>
                <a:latin typeface="+mn-ea"/>
                <a:cs typeface="Times New Roman" panose="02020603050405020304" pitchFamily="18" charset="0"/>
              </a:rPr>
              <a:t>透视的运用</a:t>
            </a:r>
          </a:p>
        </p:txBody>
      </p:sp>
      <p:pic>
        <p:nvPicPr>
          <p:cNvPr id="3" name="图片 2">
            <a:extLst>
              <a:ext uri="{FF2B5EF4-FFF2-40B4-BE49-F238E27FC236}">
                <a16:creationId xmlns:a16="http://schemas.microsoft.com/office/drawing/2014/main" id="{2794D4C2-0ED0-4FEF-B6A0-7011A5BA8C3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07050" y="1062056"/>
            <a:ext cx="3252216" cy="3695700"/>
          </a:xfrm>
          <a:prstGeom prst="rect">
            <a:avLst/>
          </a:prstGeom>
        </p:spPr>
      </p:pic>
      <p:sp>
        <p:nvSpPr>
          <p:cNvPr id="7" name="Rectangle 3">
            <a:extLst>
              <a:ext uri="{FF2B5EF4-FFF2-40B4-BE49-F238E27FC236}">
                <a16:creationId xmlns:a16="http://schemas.microsoft.com/office/drawing/2014/main" id="{85E53EF7-47B5-41DF-B9C1-6399128396D1}"/>
              </a:ext>
            </a:extLst>
          </p:cNvPr>
          <p:cNvSpPr>
            <a:spLocks noChangeArrowheads="1"/>
          </p:cNvSpPr>
          <p:nvPr/>
        </p:nvSpPr>
        <p:spPr bwMode="auto">
          <a:xfrm rot="10800000" flipV="1">
            <a:off x="5030846" y="481187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康斯坦丁</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透视线与地平线</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38922851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4476750" cy="397031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另外，我们还要注意的是，透视的强弱，取决于拍摄对象与摄影机的远近，以及拍摄对象自身规模的大小。越远的物体，或者越小的物体，透视表现越弱，透视线越趋向于水平线或垂直线；越近的物体，或者越大的物体，透视表现越强，透视线与水平线或垂直线的夹角越大。（如图，相同的物体，因为摄影机与被摄对象的距离远近不同，导致透视的近大远小效果截然不同）</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诸如此类，以此类推，我们可以通过类似的方式方法，首先确定镜头内摄影机的水平高度和横向位置以及纵向的深度位置，就可以确定此镜头下的透视变化，根据透视法则，设计出具备强烈空间感的镜头画面。因为摄影机位置是根据情节需要设计而出，因此通过摄影机位置而确定的画面透视，是符合情节需要，乃至满足情感的表达。</a:t>
            </a: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 </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2.2.4 </a:t>
            </a:r>
            <a:r>
              <a:rPr lang="zh-CN" altLang="en-US" sz="1600" kern="100" dirty="0">
                <a:solidFill>
                  <a:schemeClr val="bg1"/>
                </a:solidFill>
                <a:latin typeface="+mn-ea"/>
                <a:cs typeface="Times New Roman" panose="02020603050405020304" pitchFamily="18" charset="0"/>
              </a:rPr>
              <a:t>透视的运用</a:t>
            </a:r>
          </a:p>
        </p:txBody>
      </p:sp>
      <p:sp>
        <p:nvSpPr>
          <p:cNvPr id="7" name="Rectangle 3">
            <a:extLst>
              <a:ext uri="{FF2B5EF4-FFF2-40B4-BE49-F238E27FC236}">
                <a16:creationId xmlns:a16="http://schemas.microsoft.com/office/drawing/2014/main" id="{85E53EF7-47B5-41DF-B9C1-6399128396D1}"/>
              </a:ext>
            </a:extLst>
          </p:cNvPr>
          <p:cNvSpPr>
            <a:spLocks noChangeArrowheads="1"/>
          </p:cNvSpPr>
          <p:nvPr/>
        </p:nvSpPr>
        <p:spPr bwMode="auto">
          <a:xfrm rot="10800000" flipV="1">
            <a:off x="5030846" y="481187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不同视距对透视效果的影响</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DA3C2304-BCCE-489A-A3C9-3C7903DB18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3038" y="1193233"/>
            <a:ext cx="2975981" cy="3542835"/>
          </a:xfrm>
          <a:prstGeom prst="rect">
            <a:avLst/>
          </a:prstGeom>
        </p:spPr>
      </p:pic>
    </p:spTree>
    <p:extLst>
      <p:ext uri="{BB962C8B-B14F-4D97-AF65-F5344CB8AC3E}">
        <p14:creationId xmlns:p14="http://schemas.microsoft.com/office/powerpoint/2010/main" val="25876852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3263900" cy="375487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人物造型是分镜设计画面中的重要元素，没有影片或动画会没有人物。画好分镜设计中的人物造型，需要有过硬的美术造型和速写、默写的基本功，要做到这一点，必须要经过长期坚持不懈的训练才能达到。</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要完全凭借想象轻松画出每个分镜画面下的角色动态，要对人体的结构和动作规律非常了解，需要平时进行大量的临摹训练，多看、多临摹好的作品，在临摹的过程中慢慢领悟优秀作品的长处，从而逐渐建立自己的造型表达语言，掌握一套自己常用的手法，逐步培养自信和技巧。</a:t>
            </a: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a:t>
            </a:r>
          </a:p>
        </p:txBody>
      </p:sp>
      <p:pic>
        <p:nvPicPr>
          <p:cNvPr id="3" name="图片 2">
            <a:extLst>
              <a:ext uri="{FF2B5EF4-FFF2-40B4-BE49-F238E27FC236}">
                <a16:creationId xmlns:a16="http://schemas.microsoft.com/office/drawing/2014/main" id="{3D56602E-D0B4-40D3-AC05-8EA7F080D6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35119" y="641350"/>
            <a:ext cx="1721566" cy="4298950"/>
          </a:xfrm>
          <a:prstGeom prst="rect">
            <a:avLst/>
          </a:prstGeom>
        </p:spPr>
      </p:pic>
      <p:pic>
        <p:nvPicPr>
          <p:cNvPr id="6" name="图片 5">
            <a:extLst>
              <a:ext uri="{FF2B5EF4-FFF2-40B4-BE49-F238E27FC236}">
                <a16:creationId xmlns:a16="http://schemas.microsoft.com/office/drawing/2014/main" id="{0078F59C-D494-4B32-A4D0-00F1AFB26D2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412935" y="641350"/>
            <a:ext cx="2212663" cy="4298950"/>
          </a:xfrm>
          <a:prstGeom prst="rect">
            <a:avLst/>
          </a:prstGeom>
        </p:spPr>
      </p:pic>
    </p:spTree>
    <p:extLst>
      <p:ext uri="{BB962C8B-B14F-4D97-AF65-F5344CB8AC3E}">
        <p14:creationId xmlns:p14="http://schemas.microsoft.com/office/powerpoint/2010/main" val="293583812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24130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提高人物造型水平，形成自己独特的风格没有任何捷径，唯有不断练习、不工作的时候也要不间断地绘画，让画画称为一种本能和习惯。如果在创作过程中还有不能清晰表现的东西，那说明还需要继续练习。把自己在闲暇时间的见闻和想法会画出来，以后翻阅会有一种不一样的感觉，也许还可以从中找到灵感。</a:t>
            </a:r>
          </a:p>
        </p:txBody>
      </p:sp>
      <p:pic>
        <p:nvPicPr>
          <p:cNvPr id="4" name="图片 3">
            <a:extLst>
              <a:ext uri="{FF2B5EF4-FFF2-40B4-BE49-F238E27FC236}">
                <a16:creationId xmlns:a16="http://schemas.microsoft.com/office/drawing/2014/main" id="{75729074-C60A-4830-BC19-4F93D0D762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98048" y="829230"/>
            <a:ext cx="2906091" cy="3874788"/>
          </a:xfrm>
          <a:prstGeom prst="rect">
            <a:avLst/>
          </a:prstGeom>
        </p:spPr>
      </p:pic>
      <p:pic>
        <p:nvPicPr>
          <p:cNvPr id="9" name="图片 8">
            <a:extLst>
              <a:ext uri="{FF2B5EF4-FFF2-40B4-BE49-F238E27FC236}">
                <a16:creationId xmlns:a16="http://schemas.microsoft.com/office/drawing/2014/main" id="{5A17D2D6-AE67-4FC2-BD2D-75C4AC2924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8159" y="2141720"/>
            <a:ext cx="1647994" cy="1236479"/>
          </a:xfrm>
          <a:prstGeom prst="rect">
            <a:avLst/>
          </a:prstGeom>
        </p:spPr>
      </p:pic>
      <p:pic>
        <p:nvPicPr>
          <p:cNvPr id="11" name="图片 10">
            <a:extLst>
              <a:ext uri="{FF2B5EF4-FFF2-40B4-BE49-F238E27FC236}">
                <a16:creationId xmlns:a16="http://schemas.microsoft.com/office/drawing/2014/main" id="{04C92424-4F81-414D-AF37-0CDBC51BF08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31949" y="815901"/>
            <a:ext cx="1660414" cy="1245796"/>
          </a:xfrm>
          <a:prstGeom prst="rect">
            <a:avLst/>
          </a:prstGeom>
        </p:spPr>
      </p:pic>
      <p:pic>
        <p:nvPicPr>
          <p:cNvPr id="13" name="图片 12">
            <a:extLst>
              <a:ext uri="{FF2B5EF4-FFF2-40B4-BE49-F238E27FC236}">
                <a16:creationId xmlns:a16="http://schemas.microsoft.com/office/drawing/2014/main" id="{DEF0F6FD-D0C5-4213-AD84-9E560E97B17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631949" y="3458222"/>
            <a:ext cx="1660414" cy="1245796"/>
          </a:xfrm>
          <a:prstGeom prst="rect">
            <a:avLst/>
          </a:prstGeom>
        </p:spPr>
      </p:pic>
      <p:sp>
        <p:nvSpPr>
          <p:cNvPr id="14" name="Rectangle 3">
            <a:extLst>
              <a:ext uri="{FF2B5EF4-FFF2-40B4-BE49-F238E27FC236}">
                <a16:creationId xmlns:a16="http://schemas.microsoft.com/office/drawing/2014/main" id="{C1D0E584-A4BC-4CD6-B9A9-2D91D9CA11B5}"/>
              </a:ext>
            </a:extLst>
          </p:cNvPr>
          <p:cNvSpPr>
            <a:spLocks noChangeArrowheads="1"/>
          </p:cNvSpPr>
          <p:nvPr/>
        </p:nvSpPr>
        <p:spPr bwMode="auto">
          <a:xfrm rot="10800000" flipV="1">
            <a:off x="3899515" y="473399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编者日常速写本想象力绘画练习</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93332757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27368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面对复杂的人体，我们应该尽量从简化的角度去思考和审视它，多做减法。人体结构基本分为头部、躯干、上下肢和手足，人之所以能做各种动作，无外乎是结构上的三大体块</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头、胸、髋部在四肢的配合下做轴向、横向、纵向和倾斜的变化，才产生不同的动态，我们必须熟悉人体三大体块的变化。</a:t>
            </a:r>
          </a:p>
        </p:txBody>
      </p:sp>
      <p:sp>
        <p:nvSpPr>
          <p:cNvPr id="14" name="Rectangle 3">
            <a:extLst>
              <a:ext uri="{FF2B5EF4-FFF2-40B4-BE49-F238E27FC236}">
                <a16:creationId xmlns:a16="http://schemas.microsoft.com/office/drawing/2014/main" id="{C1D0E584-A4BC-4CD6-B9A9-2D91D9CA11B5}"/>
              </a:ext>
            </a:extLst>
          </p:cNvPr>
          <p:cNvSpPr>
            <a:spLocks noChangeArrowheads="1"/>
          </p:cNvSpPr>
          <p:nvPr/>
        </p:nvSpPr>
        <p:spPr bwMode="auto">
          <a:xfrm rot="10800000" flipV="1">
            <a:off x="3899515" y="473399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人体体块</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F0B1EB95-F382-41B1-A35E-72F6DD5F42C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53015" y="849974"/>
            <a:ext cx="3297622" cy="3770079"/>
          </a:xfrm>
          <a:prstGeom prst="rect">
            <a:avLst/>
          </a:prstGeom>
        </p:spPr>
      </p:pic>
    </p:spTree>
    <p:extLst>
      <p:ext uri="{BB962C8B-B14F-4D97-AF65-F5344CB8AC3E}">
        <p14:creationId xmlns:p14="http://schemas.microsoft.com/office/powerpoint/2010/main" val="25116249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712470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同时，我们还要掌握人体的各种比例，从而帮助我们主动地控制和创作形象。现实生活中，人的身高比例是以头长为单位测量的，常人身高一般为</a:t>
            </a:r>
            <a:r>
              <a:rPr lang="en-US" altLang="zh-CN" sz="1400" kern="100" dirty="0">
                <a:solidFill>
                  <a:schemeClr val="bg1"/>
                </a:solidFill>
                <a:effectLst/>
                <a:latin typeface="+mn-ea"/>
                <a:cs typeface="Times New Roman" panose="02020603050405020304" pitchFamily="18" charset="0"/>
              </a:rPr>
              <a:t>7-7.5</a:t>
            </a:r>
            <a:r>
              <a:rPr lang="zh-CN" altLang="en-US" sz="1400" kern="100" dirty="0">
                <a:solidFill>
                  <a:schemeClr val="bg1"/>
                </a:solidFill>
                <a:effectLst/>
                <a:latin typeface="+mn-ea"/>
                <a:cs typeface="Times New Roman" panose="02020603050405020304" pitchFamily="18" charset="0"/>
              </a:rPr>
              <a:t>个头长。有些艺术家则认为最佳的人体比例应该是</a:t>
            </a:r>
            <a:r>
              <a:rPr lang="en-US" altLang="zh-CN" sz="1400" kern="100" dirty="0">
                <a:solidFill>
                  <a:schemeClr val="bg1"/>
                </a:solidFill>
                <a:effectLst/>
                <a:latin typeface="+mn-ea"/>
                <a:cs typeface="Times New Roman" panose="02020603050405020304" pitchFamily="18" charset="0"/>
              </a:rPr>
              <a:t>8</a:t>
            </a:r>
            <a:r>
              <a:rPr lang="zh-CN" altLang="en-US" sz="1400" kern="100" dirty="0">
                <a:solidFill>
                  <a:schemeClr val="bg1"/>
                </a:solidFill>
                <a:effectLst/>
                <a:latin typeface="+mn-ea"/>
                <a:cs typeface="Times New Roman" panose="02020603050405020304" pitchFamily="18" charset="0"/>
              </a:rPr>
              <a:t>头身，而有的漫画中的人物形象更是夸张到</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头身，而在一些卡通作品中，人物形象则又有</a:t>
            </a:r>
            <a:r>
              <a:rPr lang="en-US" altLang="zh-CN" sz="1400" kern="100" dirty="0">
                <a:solidFill>
                  <a:schemeClr val="bg1"/>
                </a:solidFill>
                <a:effectLst/>
                <a:latin typeface="+mn-ea"/>
                <a:cs typeface="Times New Roman" panose="02020603050405020304" pitchFamily="18" charset="0"/>
              </a:rPr>
              <a:t>2</a:t>
            </a:r>
            <a:r>
              <a:rPr lang="zh-CN" altLang="en-US" sz="1400" kern="100" dirty="0">
                <a:solidFill>
                  <a:schemeClr val="bg1"/>
                </a:solidFill>
                <a:effectLst/>
                <a:latin typeface="+mn-ea"/>
                <a:cs typeface="Times New Roman" panose="02020603050405020304" pitchFamily="18" charset="0"/>
              </a:rPr>
              <a:t>头身，这些都是艺术夸张的需要。</a:t>
            </a:r>
          </a:p>
        </p:txBody>
      </p:sp>
      <p:sp>
        <p:nvSpPr>
          <p:cNvPr id="14" name="Rectangle 3">
            <a:extLst>
              <a:ext uri="{FF2B5EF4-FFF2-40B4-BE49-F238E27FC236}">
                <a16:creationId xmlns:a16="http://schemas.microsoft.com/office/drawing/2014/main" id="{C1D0E584-A4BC-4CD6-B9A9-2D91D9CA11B5}"/>
              </a:ext>
            </a:extLst>
          </p:cNvPr>
          <p:cNvSpPr>
            <a:spLocks noChangeArrowheads="1"/>
          </p:cNvSpPr>
          <p:nvPr/>
        </p:nvSpPr>
        <p:spPr bwMode="auto">
          <a:xfrm rot="10800000" flipV="1">
            <a:off x="2369688" y="479749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Q</a:t>
            </a:r>
            <a:r>
              <a:rPr kumimoji="0" lang="zh-CN" altLang="en-US" sz="1000" b="0" i="0" u="none" strike="noStrike" cap="none" normalizeH="0" baseline="0" dirty="0">
                <a:ln>
                  <a:noFill/>
                </a:ln>
                <a:solidFill>
                  <a:schemeClr val="bg1"/>
                </a:solidFill>
                <a:effectLst/>
                <a:latin typeface="+mn-ea"/>
                <a:cs typeface="Arial" panose="020B0604020202020204" pitchFamily="34" charset="0"/>
              </a:rPr>
              <a:t>版人物造型</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4EE5CFE2-F2C8-49B8-AEBD-DD8CB67AD1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20431" y="2004655"/>
            <a:ext cx="5103138" cy="2741993"/>
          </a:xfrm>
          <a:prstGeom prst="rect">
            <a:avLst/>
          </a:prstGeom>
        </p:spPr>
      </p:pic>
    </p:spTree>
    <p:extLst>
      <p:ext uri="{BB962C8B-B14F-4D97-AF65-F5344CB8AC3E}">
        <p14:creationId xmlns:p14="http://schemas.microsoft.com/office/powerpoint/2010/main" val="418288705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39687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在一个典型的日式动画作品中，</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岁婴儿的身体比例大概是</a:t>
            </a:r>
            <a:r>
              <a:rPr lang="en-US" altLang="zh-CN" sz="1400" kern="100" dirty="0">
                <a:solidFill>
                  <a:schemeClr val="bg1"/>
                </a:solidFill>
                <a:effectLst/>
                <a:latin typeface="+mn-ea"/>
                <a:cs typeface="Times New Roman" panose="02020603050405020304" pitchFamily="18" charset="0"/>
              </a:rPr>
              <a:t>4</a:t>
            </a:r>
            <a:r>
              <a:rPr lang="zh-CN" altLang="en-US" sz="1400" kern="100" dirty="0">
                <a:solidFill>
                  <a:schemeClr val="bg1"/>
                </a:solidFill>
                <a:effectLst/>
                <a:latin typeface="+mn-ea"/>
                <a:cs typeface="Times New Roman" panose="02020603050405020304" pitchFamily="18" charset="0"/>
              </a:rPr>
              <a:t>头身，身体的中心点在肚脐附近。</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岁时，身体比例大约为</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头身，身体中心点移到了小腹上。到</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岁时，身体比例为</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头身，身体中心点移到了小腹下侧。而</a:t>
            </a:r>
            <a:r>
              <a:rPr lang="en-US" altLang="zh-CN" sz="1400" kern="100" dirty="0">
                <a:solidFill>
                  <a:schemeClr val="bg1"/>
                </a:solidFill>
                <a:effectLst/>
                <a:latin typeface="+mn-ea"/>
                <a:cs typeface="Times New Roman" panose="02020603050405020304" pitchFamily="18" charset="0"/>
              </a:rPr>
              <a:t>10</a:t>
            </a:r>
            <a:r>
              <a:rPr lang="zh-CN" altLang="en-US" sz="1400" kern="100" dirty="0">
                <a:solidFill>
                  <a:schemeClr val="bg1"/>
                </a:solidFill>
                <a:effectLst/>
                <a:latin typeface="+mn-ea"/>
                <a:cs typeface="Times New Roman" panose="02020603050405020304" pitchFamily="18" charset="0"/>
              </a:rPr>
              <a:t>岁以后，身体中心点则逐渐到了胯部，身体比例逐渐从</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头身长到</a:t>
            </a:r>
            <a:r>
              <a:rPr lang="en-US" altLang="zh-CN" sz="1400" kern="100" dirty="0">
                <a:solidFill>
                  <a:schemeClr val="bg1"/>
                </a:solidFill>
                <a:effectLst/>
                <a:latin typeface="+mn-ea"/>
                <a:cs typeface="Times New Roman" panose="02020603050405020304" pitchFamily="18" charset="0"/>
              </a:rPr>
              <a:t>8</a:t>
            </a:r>
            <a:r>
              <a:rPr lang="zh-CN" altLang="en-US" sz="1400" kern="100" dirty="0">
                <a:solidFill>
                  <a:schemeClr val="bg1"/>
                </a:solidFill>
                <a:effectLst/>
                <a:latin typeface="+mn-ea"/>
                <a:cs typeface="Times New Roman" panose="02020603050405020304" pitchFamily="18" charset="0"/>
              </a:rPr>
              <a:t>头。如果要绘制一个</a:t>
            </a:r>
            <a:r>
              <a:rPr lang="en-US" altLang="zh-CN" sz="1400" kern="100" dirty="0">
                <a:solidFill>
                  <a:schemeClr val="bg1"/>
                </a:solidFill>
                <a:effectLst/>
                <a:latin typeface="+mn-ea"/>
                <a:cs typeface="Times New Roman" panose="02020603050405020304" pitchFamily="18" charset="0"/>
              </a:rPr>
              <a:t>Q</a:t>
            </a:r>
            <a:r>
              <a:rPr lang="zh-CN" altLang="en-US" sz="1400" kern="100" dirty="0">
                <a:solidFill>
                  <a:schemeClr val="bg1"/>
                </a:solidFill>
                <a:effectLst/>
                <a:latin typeface="+mn-ea"/>
                <a:cs typeface="Times New Roman" panose="02020603050405020304" pitchFamily="18" charset="0"/>
              </a:rPr>
              <a:t>版人物，我们可以增加头部和上身的比例，减少下身在身体中的比例，而英雄或者模特一类的角色则相反。</a:t>
            </a:r>
          </a:p>
        </p:txBody>
      </p:sp>
      <p:sp>
        <p:nvSpPr>
          <p:cNvPr id="14" name="Rectangle 3">
            <a:extLst>
              <a:ext uri="{FF2B5EF4-FFF2-40B4-BE49-F238E27FC236}">
                <a16:creationId xmlns:a16="http://schemas.microsoft.com/office/drawing/2014/main" id="{C1D0E584-A4BC-4CD6-B9A9-2D91D9CA11B5}"/>
              </a:ext>
            </a:extLst>
          </p:cNvPr>
          <p:cNvSpPr>
            <a:spLocks noChangeArrowheads="1"/>
          </p:cNvSpPr>
          <p:nvPr/>
        </p:nvSpPr>
        <p:spPr bwMode="auto">
          <a:xfrm rot="10800000" flipV="1">
            <a:off x="4199458" y="4492971"/>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漫画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龙珠</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主角不同年龄身材的变化造型</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CB0019BA-9E23-4E6E-BF2B-EC0A391344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5275" y="1092437"/>
            <a:ext cx="2492991" cy="3323987"/>
          </a:xfrm>
          <a:prstGeom prst="rect">
            <a:avLst/>
          </a:prstGeom>
        </p:spPr>
      </p:pic>
    </p:spTree>
    <p:extLst>
      <p:ext uri="{BB962C8B-B14F-4D97-AF65-F5344CB8AC3E}">
        <p14:creationId xmlns:p14="http://schemas.microsoft.com/office/powerpoint/2010/main" val="76531109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712470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成年人的肩膀宽度大约为头长的两倍。绘制魁梧的角色可以适当增加肩宽。双手下垂时，手腕的位置一般在胯部附近，而手掌的长度则和人脸长度（眉毛到下巴）相当，等等，掌握这些人体比例，有助于我们塑造真实的人体造型，进而绘制夸张的人体造型。</a:t>
            </a:r>
          </a:p>
        </p:txBody>
      </p:sp>
      <p:sp>
        <p:nvSpPr>
          <p:cNvPr id="14" name="Rectangle 3">
            <a:extLst>
              <a:ext uri="{FF2B5EF4-FFF2-40B4-BE49-F238E27FC236}">
                <a16:creationId xmlns:a16="http://schemas.microsoft.com/office/drawing/2014/main" id="{C1D0E584-A4BC-4CD6-B9A9-2D91D9CA11B5}"/>
              </a:ext>
            </a:extLst>
          </p:cNvPr>
          <p:cNvSpPr>
            <a:spLocks noChangeArrowheads="1"/>
          </p:cNvSpPr>
          <p:nvPr/>
        </p:nvSpPr>
        <p:spPr bwMode="auto">
          <a:xfrm rot="10800000" flipV="1">
            <a:off x="2369688" y="479749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人体比例（编者绘）</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9A0015FE-6290-4A3D-BCCC-222DD2EC2B2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3642" y="1823305"/>
            <a:ext cx="4176713" cy="2952750"/>
          </a:xfrm>
          <a:prstGeom prst="rect">
            <a:avLst/>
          </a:prstGeom>
        </p:spPr>
      </p:pic>
    </p:spTree>
    <p:extLst>
      <p:ext uri="{BB962C8B-B14F-4D97-AF65-F5344CB8AC3E}">
        <p14:creationId xmlns:p14="http://schemas.microsoft.com/office/powerpoint/2010/main" val="19044436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712470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除了人物造型之外，现代电影和动画经常会有超现实的角色，如异形魔怪、外星人和机器人等，乃至各种根据动物造型演化出生物体，这需要我们不仅仅掌握人物的绘制，还要能够绘制动物，以及各种只会存在于想象中的非人类角色，除了大量临摹写生之外，大量的观影和漫画阅读经验，会帮助我们在脑海中储存灵感，为日后所用。</a:t>
            </a:r>
          </a:p>
        </p:txBody>
      </p:sp>
      <p:sp>
        <p:nvSpPr>
          <p:cNvPr id="14" name="Rectangle 3">
            <a:extLst>
              <a:ext uri="{FF2B5EF4-FFF2-40B4-BE49-F238E27FC236}">
                <a16:creationId xmlns:a16="http://schemas.microsoft.com/office/drawing/2014/main" id="{C1D0E584-A4BC-4CD6-B9A9-2D91D9CA11B5}"/>
              </a:ext>
            </a:extLst>
          </p:cNvPr>
          <p:cNvSpPr>
            <a:spLocks noChangeArrowheads="1"/>
          </p:cNvSpPr>
          <p:nvPr/>
        </p:nvSpPr>
        <p:spPr bwMode="auto">
          <a:xfrm rot="10800000" flipV="1">
            <a:off x="2241613" y="482376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怪物造型设计</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7A1CC5F7-CDA4-4018-B1D8-B100437A03A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9687" y="2051676"/>
            <a:ext cx="2023438" cy="2711450"/>
          </a:xfrm>
          <a:prstGeom prst="rect">
            <a:avLst/>
          </a:prstGeom>
        </p:spPr>
      </p:pic>
      <p:pic>
        <p:nvPicPr>
          <p:cNvPr id="7" name="图片 6">
            <a:extLst>
              <a:ext uri="{FF2B5EF4-FFF2-40B4-BE49-F238E27FC236}">
                <a16:creationId xmlns:a16="http://schemas.microsoft.com/office/drawing/2014/main" id="{CE4BE208-0B45-48BE-99F9-B179EEF84BF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02150" y="2056443"/>
            <a:ext cx="2023438" cy="2728183"/>
          </a:xfrm>
          <a:prstGeom prst="rect">
            <a:avLst/>
          </a:prstGeom>
        </p:spPr>
      </p:pic>
    </p:spTree>
    <p:extLst>
      <p:ext uri="{BB962C8B-B14F-4D97-AF65-F5344CB8AC3E}">
        <p14:creationId xmlns:p14="http://schemas.microsoft.com/office/powerpoint/2010/main" val="277936103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11"/>
          <p:cNvSpPr txBox="1"/>
          <p:nvPr/>
        </p:nvSpPr>
        <p:spPr bwMode="auto">
          <a:xfrm>
            <a:off x="290440" y="1467753"/>
            <a:ext cx="2759995" cy="1567352"/>
          </a:xfrm>
          <a:prstGeom prst="rect">
            <a:avLst/>
          </a:prstGeom>
          <a:noFill/>
        </p:spPr>
        <p:txBody>
          <a:bodyPr wrap="square">
            <a:spAutoFit/>
          </a:bodyPr>
          <a:lstStyle/>
          <a:p>
            <a:pPr algn="r">
              <a:defRPr/>
            </a:pPr>
            <a:r>
              <a:rPr lang="zh-CN" altLang="en-US" sz="3195" dirty="0">
                <a:solidFill>
                  <a:schemeClr val="bg1"/>
                </a:solidFill>
                <a:latin typeface="+mn-ea"/>
              </a:rPr>
              <a:t>分镜设计的绘画素养与准备工作</a:t>
            </a:r>
          </a:p>
        </p:txBody>
      </p:sp>
      <p:sp>
        <p:nvSpPr>
          <p:cNvPr id="71" name="文本框 18"/>
          <p:cNvSpPr txBox="1"/>
          <p:nvPr/>
        </p:nvSpPr>
        <p:spPr>
          <a:xfrm>
            <a:off x="4053314" y="1760647"/>
            <a:ext cx="2270695" cy="399340"/>
          </a:xfrm>
          <a:prstGeom prst="rect">
            <a:avLst/>
          </a:prstGeom>
          <a:noFill/>
        </p:spPr>
        <p:txBody>
          <a:bodyPr wrap="square">
            <a:spAutoFit/>
          </a:bodyPr>
          <a:lstStyle/>
          <a:p>
            <a:pPr>
              <a:defRPr/>
            </a:pPr>
            <a:r>
              <a:rPr lang="zh-CN" altLang="en-US" sz="1995" dirty="0">
                <a:solidFill>
                  <a:schemeClr val="bg1"/>
                </a:solidFill>
                <a:latin typeface="+mn-ea"/>
              </a:rPr>
              <a:t>绘画素养</a:t>
            </a:r>
          </a:p>
        </p:txBody>
      </p:sp>
      <p:sp>
        <p:nvSpPr>
          <p:cNvPr id="73" name="文本框 16"/>
          <p:cNvSpPr txBox="1"/>
          <p:nvPr/>
        </p:nvSpPr>
        <p:spPr bwMode="auto">
          <a:xfrm>
            <a:off x="3616651" y="1699156"/>
            <a:ext cx="322524" cy="522451"/>
          </a:xfrm>
          <a:prstGeom prst="rect">
            <a:avLst/>
          </a:prstGeom>
          <a:noFill/>
        </p:spPr>
        <p:txBody>
          <a:bodyPr wrap="none">
            <a:spAutoFit/>
          </a:bodyPr>
          <a:lstStyle/>
          <a:p>
            <a:pPr algn="ctr">
              <a:defRPr/>
            </a:pPr>
            <a:r>
              <a:rPr lang="en-US" altLang="zh-CN" sz="2795" dirty="0">
                <a:solidFill>
                  <a:schemeClr val="bg1"/>
                </a:solidFill>
                <a:latin typeface="+mn-ea"/>
              </a:rPr>
              <a:t>1</a:t>
            </a:r>
            <a:endParaRPr lang="zh-CN" altLang="en-US" sz="2795" dirty="0">
              <a:solidFill>
                <a:schemeClr val="bg1"/>
              </a:solidFill>
              <a:latin typeface="+mn-ea"/>
            </a:endParaRPr>
          </a:p>
        </p:txBody>
      </p:sp>
      <p:cxnSp>
        <p:nvCxnSpPr>
          <p:cNvPr id="74" name="直接连接符 73"/>
          <p:cNvCxnSpPr/>
          <p:nvPr/>
        </p:nvCxnSpPr>
        <p:spPr bwMode="auto">
          <a:xfrm flipH="1">
            <a:off x="3799923" y="1837252"/>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文本框 24"/>
          <p:cNvSpPr txBox="1"/>
          <p:nvPr/>
        </p:nvSpPr>
        <p:spPr>
          <a:xfrm>
            <a:off x="4053314" y="2390449"/>
            <a:ext cx="1663419" cy="399340"/>
          </a:xfrm>
          <a:prstGeom prst="rect">
            <a:avLst/>
          </a:prstGeom>
          <a:noFill/>
        </p:spPr>
        <p:txBody>
          <a:bodyPr wrap="square">
            <a:spAutoFit/>
          </a:bodyPr>
          <a:lstStyle/>
          <a:p>
            <a:pPr>
              <a:defRPr/>
            </a:pPr>
            <a:r>
              <a:rPr lang="zh-CN" altLang="en-US" sz="1995" dirty="0">
                <a:solidFill>
                  <a:schemeClr val="bg1"/>
                </a:solidFill>
                <a:latin typeface="+mn-ea"/>
              </a:rPr>
              <a:t>空间透视</a:t>
            </a:r>
          </a:p>
        </p:txBody>
      </p:sp>
      <p:sp>
        <p:nvSpPr>
          <p:cNvPr id="81" name="文本框 23"/>
          <p:cNvSpPr txBox="1"/>
          <p:nvPr/>
        </p:nvSpPr>
        <p:spPr bwMode="auto">
          <a:xfrm>
            <a:off x="3585600" y="2328958"/>
            <a:ext cx="383439" cy="522451"/>
          </a:xfrm>
          <a:prstGeom prst="rect">
            <a:avLst/>
          </a:prstGeom>
          <a:noFill/>
        </p:spPr>
        <p:txBody>
          <a:bodyPr wrap="none">
            <a:spAutoFit/>
          </a:bodyPr>
          <a:lstStyle/>
          <a:p>
            <a:pPr algn="ctr">
              <a:defRPr/>
            </a:pPr>
            <a:r>
              <a:rPr lang="en-US" altLang="zh-CN" sz="2795" dirty="0">
                <a:solidFill>
                  <a:schemeClr val="bg1"/>
                </a:solidFill>
                <a:latin typeface="+mn-ea"/>
              </a:rPr>
              <a:t>2</a:t>
            </a:r>
            <a:endParaRPr lang="zh-CN" altLang="en-US" sz="2795" dirty="0">
              <a:solidFill>
                <a:schemeClr val="bg1"/>
              </a:solidFill>
              <a:latin typeface="+mn-ea"/>
            </a:endParaRPr>
          </a:p>
        </p:txBody>
      </p:sp>
      <p:cxnSp>
        <p:nvCxnSpPr>
          <p:cNvPr id="82" name="直接连接符 81"/>
          <p:cNvCxnSpPr/>
          <p:nvPr/>
        </p:nvCxnSpPr>
        <p:spPr bwMode="auto">
          <a:xfrm flipH="1">
            <a:off x="3799924" y="2467054"/>
            <a:ext cx="246258"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p:cNvCxnSpPr>
          <p:nvPr/>
        </p:nvCxnSpPr>
        <p:spPr>
          <a:xfrm>
            <a:off x="3343089" y="1623601"/>
            <a:ext cx="0" cy="231856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8">
            <a:extLst>
              <a:ext uri="{FF2B5EF4-FFF2-40B4-BE49-F238E27FC236}">
                <a16:creationId xmlns:a16="http://schemas.microsoft.com/office/drawing/2014/main" id="{6DE38759-2547-411E-A65A-D70DF8CF4CFE}"/>
              </a:ext>
            </a:extLst>
          </p:cNvPr>
          <p:cNvSpPr txBox="1"/>
          <p:nvPr/>
        </p:nvSpPr>
        <p:spPr>
          <a:xfrm>
            <a:off x="4053314" y="3020251"/>
            <a:ext cx="2270695" cy="399340"/>
          </a:xfrm>
          <a:prstGeom prst="rect">
            <a:avLst/>
          </a:prstGeom>
          <a:noFill/>
        </p:spPr>
        <p:txBody>
          <a:bodyPr wrap="square">
            <a:spAutoFit/>
          </a:bodyPr>
          <a:lstStyle/>
          <a:p>
            <a:pPr>
              <a:defRPr/>
            </a:pPr>
            <a:r>
              <a:rPr lang="zh-CN" altLang="en-US" sz="1995" dirty="0">
                <a:solidFill>
                  <a:schemeClr val="bg1"/>
                </a:solidFill>
                <a:latin typeface="+mn-ea"/>
              </a:rPr>
              <a:t>人物造型和动态</a:t>
            </a:r>
          </a:p>
        </p:txBody>
      </p:sp>
      <p:sp>
        <p:nvSpPr>
          <p:cNvPr id="19" name="文本框 16">
            <a:extLst>
              <a:ext uri="{FF2B5EF4-FFF2-40B4-BE49-F238E27FC236}">
                <a16:creationId xmlns:a16="http://schemas.microsoft.com/office/drawing/2014/main" id="{A88D09C2-3BB1-42D0-856C-24AB1D3040E6}"/>
              </a:ext>
            </a:extLst>
          </p:cNvPr>
          <p:cNvSpPr txBox="1"/>
          <p:nvPr/>
        </p:nvSpPr>
        <p:spPr bwMode="auto">
          <a:xfrm>
            <a:off x="3586194" y="2958760"/>
            <a:ext cx="383438" cy="522451"/>
          </a:xfrm>
          <a:prstGeom prst="rect">
            <a:avLst/>
          </a:prstGeom>
          <a:noFill/>
        </p:spPr>
        <p:txBody>
          <a:bodyPr wrap="none">
            <a:spAutoFit/>
          </a:bodyPr>
          <a:lstStyle/>
          <a:p>
            <a:pPr algn="ctr">
              <a:defRPr/>
            </a:pPr>
            <a:r>
              <a:rPr lang="en-US" altLang="zh-CN" sz="2795" dirty="0">
                <a:solidFill>
                  <a:schemeClr val="bg1"/>
                </a:solidFill>
                <a:latin typeface="+mn-ea"/>
              </a:rPr>
              <a:t>3</a:t>
            </a:r>
            <a:endParaRPr lang="zh-CN" altLang="en-US" sz="2795" dirty="0">
              <a:solidFill>
                <a:schemeClr val="bg1"/>
              </a:solidFill>
              <a:latin typeface="+mn-ea"/>
            </a:endParaRPr>
          </a:p>
        </p:txBody>
      </p:sp>
      <p:cxnSp>
        <p:nvCxnSpPr>
          <p:cNvPr id="20" name="直接连接符 19">
            <a:extLst>
              <a:ext uri="{FF2B5EF4-FFF2-40B4-BE49-F238E27FC236}">
                <a16:creationId xmlns:a16="http://schemas.microsoft.com/office/drawing/2014/main" id="{BE89A04C-6F4B-4BCA-AEE3-7C3D48355498}"/>
              </a:ext>
            </a:extLst>
          </p:cNvPr>
          <p:cNvCxnSpPr/>
          <p:nvPr/>
        </p:nvCxnSpPr>
        <p:spPr bwMode="auto">
          <a:xfrm flipH="1">
            <a:off x="3799923" y="3096856"/>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8">
            <a:extLst>
              <a:ext uri="{FF2B5EF4-FFF2-40B4-BE49-F238E27FC236}">
                <a16:creationId xmlns:a16="http://schemas.microsoft.com/office/drawing/2014/main" id="{EC127DA1-837C-4632-B116-E103360486D7}"/>
              </a:ext>
            </a:extLst>
          </p:cNvPr>
          <p:cNvSpPr txBox="1"/>
          <p:nvPr/>
        </p:nvSpPr>
        <p:spPr>
          <a:xfrm>
            <a:off x="4046180" y="3619307"/>
            <a:ext cx="2270695" cy="399340"/>
          </a:xfrm>
          <a:prstGeom prst="rect">
            <a:avLst/>
          </a:prstGeom>
          <a:noFill/>
        </p:spPr>
        <p:txBody>
          <a:bodyPr wrap="square">
            <a:spAutoFit/>
          </a:bodyPr>
          <a:lstStyle/>
          <a:p>
            <a:pPr>
              <a:defRPr/>
            </a:pPr>
            <a:r>
              <a:rPr lang="zh-CN" altLang="en-US" sz="1995" dirty="0">
                <a:solidFill>
                  <a:schemeClr val="bg1"/>
                </a:solidFill>
                <a:latin typeface="+mn-ea"/>
              </a:rPr>
              <a:t>剧本的解读</a:t>
            </a:r>
          </a:p>
        </p:txBody>
      </p:sp>
      <p:sp>
        <p:nvSpPr>
          <p:cNvPr id="14" name="文本框 16">
            <a:extLst>
              <a:ext uri="{FF2B5EF4-FFF2-40B4-BE49-F238E27FC236}">
                <a16:creationId xmlns:a16="http://schemas.microsoft.com/office/drawing/2014/main" id="{0EEB103E-ABA2-43C9-8333-EFDA3A3B38C1}"/>
              </a:ext>
            </a:extLst>
          </p:cNvPr>
          <p:cNvSpPr txBox="1"/>
          <p:nvPr/>
        </p:nvSpPr>
        <p:spPr bwMode="auto">
          <a:xfrm>
            <a:off x="3575854" y="3557816"/>
            <a:ext cx="389851" cy="522451"/>
          </a:xfrm>
          <a:prstGeom prst="rect">
            <a:avLst/>
          </a:prstGeom>
          <a:noFill/>
        </p:spPr>
        <p:txBody>
          <a:bodyPr wrap="none">
            <a:spAutoFit/>
          </a:bodyPr>
          <a:lstStyle/>
          <a:p>
            <a:pPr algn="ctr">
              <a:defRPr/>
            </a:pPr>
            <a:r>
              <a:rPr lang="en-US" altLang="zh-CN" sz="2795" dirty="0">
                <a:solidFill>
                  <a:schemeClr val="bg1"/>
                </a:solidFill>
                <a:latin typeface="+mn-ea"/>
              </a:rPr>
              <a:t>4</a:t>
            </a:r>
            <a:endParaRPr lang="zh-CN" altLang="en-US" sz="2795" dirty="0">
              <a:solidFill>
                <a:schemeClr val="bg1"/>
              </a:solidFill>
              <a:latin typeface="+mn-ea"/>
            </a:endParaRPr>
          </a:p>
        </p:txBody>
      </p:sp>
      <p:cxnSp>
        <p:nvCxnSpPr>
          <p:cNvPr id="15" name="直接连接符 14">
            <a:extLst>
              <a:ext uri="{FF2B5EF4-FFF2-40B4-BE49-F238E27FC236}">
                <a16:creationId xmlns:a16="http://schemas.microsoft.com/office/drawing/2014/main" id="{C27A3808-5E27-47FF-AD3E-5C989831CBDA}"/>
              </a:ext>
            </a:extLst>
          </p:cNvPr>
          <p:cNvCxnSpPr/>
          <p:nvPr/>
        </p:nvCxnSpPr>
        <p:spPr bwMode="auto">
          <a:xfrm flipH="1">
            <a:off x="3792789" y="3695912"/>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712470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当我们逐渐掌握这些造型表达技巧之后，可以尝试去改变所画造型的结构，强化造型的结构特征，用主动、夸张的手法去处理形象，结合专业绘画中的线条和色彩的处理手法，以更加丰富的表现形式去尝试创作，强调外貌特征和精神特征的结合，朝着主动创作的方向发展，逐渐摆脱学习初期的临摹阶段。</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最后，当我们的绘画基本功已经足够扎实，在绘制分镜设计之前，还必须要熟悉所做电影或动画中的角色造型，包括：角色造型的比例；主要角色的头部多视图（正面、正侧面、侧面、后侧面、后面）和全身多视图；主要角色的表情图；主要角色的常用动态图；主要角色的口型图；所有角色的站姿身高比例图；所有角色的色彩图；主要角色的服装图；主要道具设计等等。掌握角色造型的各角度视图的设计，就能在绘制分镜时运用不同视角的构图的同时熟练绘制角色；掌握面部特征，绘制分镜时就能保持同一个人的特点，以免产生误认；特别要对角色的服装、配饰等清楚了解，加强角色在分镜画面中的特征。另外，在掌握人物造型时，还要根据影片风格，确定是否需要在人物造型时添加人物阴影，便于绘制分镜。</a:t>
            </a:r>
          </a:p>
        </p:txBody>
      </p:sp>
    </p:spTree>
    <p:extLst>
      <p:ext uri="{BB962C8B-B14F-4D97-AF65-F5344CB8AC3E}">
        <p14:creationId xmlns:p14="http://schemas.microsoft.com/office/powerpoint/2010/main" val="7663035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2.3 </a:t>
            </a:r>
            <a:r>
              <a:rPr lang="zh-CN" altLang="en-US" sz="1800" kern="100" dirty="0">
                <a:solidFill>
                  <a:schemeClr val="bg1"/>
                </a:solidFill>
                <a:latin typeface="+mn-ea"/>
                <a:cs typeface="Times New Roman" panose="02020603050405020304" pitchFamily="18" charset="0"/>
              </a:rPr>
              <a:t>人物造型和动态</a:t>
            </a:r>
          </a:p>
        </p:txBody>
      </p:sp>
      <p:pic>
        <p:nvPicPr>
          <p:cNvPr id="3" name="图片 2">
            <a:extLst>
              <a:ext uri="{FF2B5EF4-FFF2-40B4-BE49-F238E27FC236}">
                <a16:creationId xmlns:a16="http://schemas.microsoft.com/office/drawing/2014/main" id="{61390823-D5D3-4BFD-A0FF-4C71FC26B1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45970" y="962453"/>
            <a:ext cx="2499360" cy="3657600"/>
          </a:xfrm>
          <a:prstGeom prst="rect">
            <a:avLst/>
          </a:prstGeom>
        </p:spPr>
      </p:pic>
      <p:pic>
        <p:nvPicPr>
          <p:cNvPr id="6" name="图片 5">
            <a:extLst>
              <a:ext uri="{FF2B5EF4-FFF2-40B4-BE49-F238E27FC236}">
                <a16:creationId xmlns:a16="http://schemas.microsoft.com/office/drawing/2014/main" id="{6FCB04A2-181A-40C8-80A3-5E1BF823129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98672" y="962453"/>
            <a:ext cx="2499360" cy="3657600"/>
          </a:xfrm>
          <a:prstGeom prst="rect">
            <a:avLst/>
          </a:prstGeom>
        </p:spPr>
      </p:pic>
      <p:sp>
        <p:nvSpPr>
          <p:cNvPr id="9" name="Rectangle 3">
            <a:extLst>
              <a:ext uri="{FF2B5EF4-FFF2-40B4-BE49-F238E27FC236}">
                <a16:creationId xmlns:a16="http://schemas.microsoft.com/office/drawing/2014/main" id="{A1178913-270F-4E96-B630-D2A54C2B9479}"/>
              </a:ext>
            </a:extLst>
          </p:cNvPr>
          <p:cNvSpPr>
            <a:spLocks noChangeArrowheads="1"/>
          </p:cNvSpPr>
          <p:nvPr/>
        </p:nvSpPr>
        <p:spPr bwMode="auto">
          <a:xfrm rot="10800000" flipV="1">
            <a:off x="2343018" y="468972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最终流放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造型设计稿</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6512354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5623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影视文学剧本又称为“脚本”，是用文学的手段表现影视作品内容的文学样式，是影视作品的文学基础。文学剧本的创作本质上属于文学创作范畴，即主要通过叙述和描写为影视创作提供内容框架、故事情节、人物形象、作品主题。但对影视艺术创作而言，文学剧本的创作必须考虑导演、演员、摄影摄像、音乐、美工等二次创作的需要和可能，必须考虑影视特性。影视文学剧本的作者除了需要深厚的生活根基和扎实的文学功底外，还需要熟悉影视创作的基本知识和方法，能够熟练运用影视语言来思考和表达。文学剧本在文本形式上通常分为“散文式”和“场景式”。散文式剧本接近小说，文学性、可读性较强；场景式剧本接近分镜头剧本，按场景分段、编号，文字简练，便于二次创作。</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2.4.1 </a:t>
            </a:r>
            <a:r>
              <a:rPr lang="zh-CN" altLang="en-US" sz="1600" kern="100" dirty="0">
                <a:solidFill>
                  <a:schemeClr val="bg1"/>
                </a:solidFill>
                <a:latin typeface="+mn-ea"/>
                <a:cs typeface="Times New Roman" panose="02020603050405020304" pitchFamily="18" charset="0"/>
              </a:rPr>
              <a:t>文字分镜头</a:t>
            </a:r>
          </a:p>
        </p:txBody>
      </p:sp>
      <p:pic>
        <p:nvPicPr>
          <p:cNvPr id="3" name="图片 2">
            <a:extLst>
              <a:ext uri="{FF2B5EF4-FFF2-40B4-BE49-F238E27FC236}">
                <a16:creationId xmlns:a16="http://schemas.microsoft.com/office/drawing/2014/main" id="{EAFCE901-399E-4125-8B7F-60994F028A0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8639" y="1344027"/>
            <a:ext cx="3791573" cy="2906694"/>
          </a:xfrm>
          <a:prstGeom prst="rect">
            <a:avLst/>
          </a:prstGeom>
        </p:spPr>
      </p:pic>
      <p:sp>
        <p:nvSpPr>
          <p:cNvPr id="7" name="Rectangle 3">
            <a:extLst>
              <a:ext uri="{FF2B5EF4-FFF2-40B4-BE49-F238E27FC236}">
                <a16:creationId xmlns:a16="http://schemas.microsoft.com/office/drawing/2014/main" id="{1C2DCB0D-61CE-4444-A210-AE690F31C74B}"/>
              </a:ext>
            </a:extLst>
          </p:cNvPr>
          <p:cNvSpPr>
            <a:spLocks noChangeArrowheads="1"/>
          </p:cNvSpPr>
          <p:nvPr/>
        </p:nvSpPr>
        <p:spPr bwMode="auto">
          <a:xfrm rot="10800000" flipV="1">
            <a:off x="4352113" y="436341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网剧剧本片段</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7883617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56235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导演阐述完剧本后，就要着手把影片的画面形象采用分镜头的方式用文字描述出来。分镜头剧本是在文学剧本的基础上，由导演改写而成的供拍摄和剪辑所用的“案头规划”，也称为“导演剧本”或“导演工作台本”。它的文本形式通常是表格式，便于查看、检索。分镜头剧本一文学剧本为基础，将其内容按场景、镜头分切编号，并注明拍摄要点、镜头运用、镜头长度、景别、音效等。因此，它不仅是前期拍摄的“计划书”，也是后期制作的“说明书”，它既是创作提示，也是创作依据。</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2.4.1 </a:t>
            </a:r>
            <a:r>
              <a:rPr lang="zh-CN" altLang="en-US" sz="1600" kern="100" dirty="0">
                <a:solidFill>
                  <a:schemeClr val="bg1"/>
                </a:solidFill>
                <a:latin typeface="+mn-ea"/>
                <a:cs typeface="Times New Roman" panose="02020603050405020304" pitchFamily="18" charset="0"/>
              </a:rPr>
              <a:t>文字分镜头</a:t>
            </a:r>
          </a:p>
        </p:txBody>
      </p:sp>
      <p:sp>
        <p:nvSpPr>
          <p:cNvPr id="7" name="Rectangle 3">
            <a:extLst>
              <a:ext uri="{FF2B5EF4-FFF2-40B4-BE49-F238E27FC236}">
                <a16:creationId xmlns:a16="http://schemas.microsoft.com/office/drawing/2014/main" id="{1C2DCB0D-61CE-4444-A210-AE690F31C74B}"/>
              </a:ext>
            </a:extLst>
          </p:cNvPr>
          <p:cNvSpPr>
            <a:spLocks noChangeArrowheads="1"/>
          </p:cNvSpPr>
          <p:nvPr/>
        </p:nvSpPr>
        <p:spPr bwMode="auto">
          <a:xfrm rot="10800000" flipV="1">
            <a:off x="4352113" y="436341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文字分镜脚本</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8CBFC6C5-E899-4E19-84D0-3E4DB8AB50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39817" y="1359099"/>
            <a:ext cx="3629215" cy="2876550"/>
          </a:xfrm>
          <a:prstGeom prst="rect">
            <a:avLst/>
          </a:prstGeom>
        </p:spPr>
      </p:pic>
    </p:spTree>
    <p:extLst>
      <p:ext uri="{BB962C8B-B14F-4D97-AF65-F5344CB8AC3E}">
        <p14:creationId xmlns:p14="http://schemas.microsoft.com/office/powerpoint/2010/main" val="236065988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5623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文字分镜头是导演根据剧本重新用文字阐述故事的过程。导演在具体操作时，要把全片的段落、场次、镜头变化、动作处理等，采用方案进行构思，并不断地进行推敲，使剧情、镜头安排更加合理，也便于导演进行调整。往往文字处理、段落和剧情等关系比画面示意更有条理性，导演也更容易把握。导演要把自己对影片的构思和设想，充分具体地写出来，其中包括镜头号、镜头长度、景别表现方式、画面内容以及人物对白、音响效果、特效的处理、情节的转换、具体画面的安排，都咬详细地写出来。这样导演就能清楚地把握整个影片的艺术效果。这种分镜头文字剧本也便于导演对剧情进行调整和修改。</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2.4.1 </a:t>
            </a:r>
            <a:r>
              <a:rPr lang="zh-CN" altLang="en-US" sz="1600" kern="100" dirty="0">
                <a:solidFill>
                  <a:schemeClr val="bg1"/>
                </a:solidFill>
                <a:latin typeface="+mn-ea"/>
                <a:cs typeface="Times New Roman" panose="02020603050405020304" pitchFamily="18" charset="0"/>
              </a:rPr>
              <a:t>文字分镜头</a:t>
            </a:r>
          </a:p>
        </p:txBody>
      </p:sp>
      <p:sp>
        <p:nvSpPr>
          <p:cNvPr id="7" name="Rectangle 3">
            <a:extLst>
              <a:ext uri="{FF2B5EF4-FFF2-40B4-BE49-F238E27FC236}">
                <a16:creationId xmlns:a16="http://schemas.microsoft.com/office/drawing/2014/main" id="{1C2DCB0D-61CE-4444-A210-AE690F31C74B}"/>
              </a:ext>
            </a:extLst>
          </p:cNvPr>
          <p:cNvSpPr>
            <a:spLocks noChangeArrowheads="1"/>
          </p:cNvSpPr>
          <p:nvPr/>
        </p:nvSpPr>
        <p:spPr bwMode="auto">
          <a:xfrm rot="10800000" flipV="1">
            <a:off x="4551485" y="412761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文字分镜脚本的内容</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089F633E-B548-4D9D-9DA0-C2669D6F513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74744" y="1792063"/>
            <a:ext cx="4158106" cy="2232798"/>
          </a:xfrm>
          <a:prstGeom prst="rect">
            <a:avLst/>
          </a:prstGeom>
        </p:spPr>
      </p:pic>
    </p:spTree>
    <p:extLst>
      <p:ext uri="{BB962C8B-B14F-4D97-AF65-F5344CB8AC3E}">
        <p14:creationId xmlns:p14="http://schemas.microsoft.com/office/powerpoint/2010/main" val="1876713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35623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编写文字分镜头时，要采用电影语言阐述故事，这不同于文学剧本。导演应充分运用电影处理手法，充分制作画面分镜头做好基础，在镜头的处理、戏的流畅度、结构是否合理等方面，在文字分镜头台本中都要很好地加以解决。在制作画面分镜头台本中，导演要集中精力考虑每个镜头中的人物安排、人物与背景的组合、人物的动作和表情等细节处理。同时，导演可以运用画面来叙述故事，并进行调整，使故事更加顺畅合理。</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2.4.1 </a:t>
            </a:r>
            <a:r>
              <a:rPr lang="zh-CN" altLang="en-US" sz="1600" kern="100" dirty="0">
                <a:solidFill>
                  <a:schemeClr val="bg1"/>
                </a:solidFill>
                <a:latin typeface="+mn-ea"/>
                <a:cs typeface="Times New Roman" panose="02020603050405020304" pitchFamily="18" charset="0"/>
              </a:rPr>
              <a:t>文字分镜头</a:t>
            </a:r>
          </a:p>
        </p:txBody>
      </p:sp>
      <p:sp>
        <p:nvSpPr>
          <p:cNvPr id="7" name="Rectangle 3">
            <a:extLst>
              <a:ext uri="{FF2B5EF4-FFF2-40B4-BE49-F238E27FC236}">
                <a16:creationId xmlns:a16="http://schemas.microsoft.com/office/drawing/2014/main" id="{1C2DCB0D-61CE-4444-A210-AE690F31C74B}"/>
              </a:ext>
            </a:extLst>
          </p:cNvPr>
          <p:cNvSpPr>
            <a:spLocks noChangeArrowheads="1"/>
          </p:cNvSpPr>
          <p:nvPr/>
        </p:nvSpPr>
        <p:spPr bwMode="auto">
          <a:xfrm rot="10800000" flipV="1">
            <a:off x="4551485" y="470345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文字分镜脚本与画面安排</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199A9C5B-0C55-477D-87FF-443D0084B95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00944" y="606853"/>
            <a:ext cx="3305706" cy="4013200"/>
          </a:xfrm>
          <a:prstGeom prst="rect">
            <a:avLst/>
          </a:prstGeom>
        </p:spPr>
      </p:pic>
    </p:spTree>
    <p:extLst>
      <p:ext uri="{BB962C8B-B14F-4D97-AF65-F5344CB8AC3E}">
        <p14:creationId xmlns:p14="http://schemas.microsoft.com/office/powerpoint/2010/main" val="139408262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运用文字进行处理和调整时，应尽量与以后画面的要求相吻合，并充分考虑到人物的对应关系。导演在编写文字分镜头时，应充分考虑观众在观看时的心态变化，从观众的角度去处理剧情，如故事如何开场、如何进展、矛盾冲突集中在哪里、冲突的高潮是什么样的、结局又如何。导演必须从观众的角度去想、去表现，这些都是观众内心所期盼的。</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同时、导演在编写文字分镜头台本时，还要注意突出整体结构上的中心主线，是整个故事和叙事在故事的主线上时清楚的，意思是明确的。讲述故事应有层次和段落，其中的冲突和矛盾也应不断升级，小高潮要不断地出现，而且气势应不断扩大和上升，直到最后引发大高潮。因此，导演在重点段落和重点戏中，应该采用较长时间的镜头和多次反打，以突出人物的心理活动和外形特征，整段戏可以从容一些，让观众感受到这里是重点戏，甚至进一步反复揣摩人物的心理变化，使观众受到更多的心理冲击。为了突出重点，导演也应学会取舍，对于干扰重点的一些情节和戏，要勇于删减、减弱。为了使故事情节更生动、更有趣味性，导演应在文字分镜头台本中适当加入细节并加以强调，要善于强调细节。</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2.4.1 </a:t>
            </a:r>
            <a:r>
              <a:rPr lang="zh-CN" altLang="en-US" sz="1600" kern="100" dirty="0">
                <a:solidFill>
                  <a:schemeClr val="bg1"/>
                </a:solidFill>
                <a:latin typeface="+mn-ea"/>
                <a:cs typeface="Times New Roman" panose="02020603050405020304" pitchFamily="18" charset="0"/>
              </a:rPr>
              <a:t>文字分镜头</a:t>
            </a:r>
          </a:p>
        </p:txBody>
      </p:sp>
    </p:spTree>
    <p:extLst>
      <p:ext uri="{BB962C8B-B14F-4D97-AF65-F5344CB8AC3E}">
        <p14:creationId xmlns:p14="http://schemas.microsoft.com/office/powerpoint/2010/main" val="168885824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导演还要注意掌握如何把故事讲清楚，这是非常重要的原则，不管你如何有想法，艺术性如何强，背景如何好，如果不能把故事讲清楚，对观众可能不友好。要把故事讲清楚，需要经过相当多的经验总结和感悟。</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当然，还要把握电影成本控制的问题，这也是影视生产环节中需要导演考虑的一个重要因素。对于一部电影或者一部动画来说，投资的大小与档期的松紧直接关系到最终影片的视觉效果，假设在时间紧、任务重、资金少的状态下，导演想要达到很完美的视觉效果使不太现实的。这就需要导演灵活控制画面效果，做到既能达到预定视觉效果，又能把故事讲清楚，还能很好地控制成本，挖掘团队的最大潜能，最终达到完美的结合。</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2.4.1 </a:t>
            </a:r>
            <a:r>
              <a:rPr lang="zh-CN" altLang="en-US" sz="1600" kern="100" dirty="0">
                <a:solidFill>
                  <a:schemeClr val="bg1"/>
                </a:solidFill>
                <a:latin typeface="+mn-ea"/>
                <a:cs typeface="Times New Roman" panose="02020603050405020304" pitchFamily="18" charset="0"/>
              </a:rPr>
              <a:t>文字分镜头</a:t>
            </a:r>
          </a:p>
        </p:txBody>
      </p:sp>
    </p:spTree>
    <p:extLst>
      <p:ext uri="{BB962C8B-B14F-4D97-AF65-F5344CB8AC3E}">
        <p14:creationId xmlns:p14="http://schemas.microsoft.com/office/powerpoint/2010/main" val="5043885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48958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剧本是电影和动画拍摄的根基。电影在拍摄之前，导演首先要选择好的文学剧本，这一步要非常慎重。剧本的来源一般有几种渠道：编剧已经写好，可以直接投产的文学剧本；挑选合适的文学作品，导演自己或请人改变；不够成熟的文学剧本，导演和作者沟通，加以编写补充。</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剧本一旦确定，导演就需要对文学剧本进行精确的推敲。剧本作者的工作是把故事讲出来，而不是设计镜头，后者是导演的工作。导演在研读剧本的时候，需要将剧本格式化，进一步分解整个故事。电影长片的故事一般比较复杂，内容比较丰富，又开端因子、铺垫伏笔和矛盾冲突；有情节的跌宕起伏、发展高潮和结局尾声。导演在研究剧本时，除了要进行分析，总结创作理念之外，还要明确剧本属于哪种类型，然后再根据片子所属类型的共性，进行剧情的分析研究，同时还要抓住片子的个性特点，进行剧情的结构分析。</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2.4.2 </a:t>
            </a:r>
            <a:r>
              <a:rPr lang="zh-CN" altLang="en-US" sz="1600" kern="100" dirty="0">
                <a:solidFill>
                  <a:schemeClr val="bg1"/>
                </a:solidFill>
                <a:latin typeface="+mn-ea"/>
                <a:cs typeface="Times New Roman" panose="02020603050405020304" pitchFamily="18" charset="0"/>
              </a:rPr>
              <a:t>把握剧本内容</a:t>
            </a:r>
          </a:p>
        </p:txBody>
      </p:sp>
      <p:pic>
        <p:nvPicPr>
          <p:cNvPr id="3" name="图片 2">
            <a:extLst>
              <a:ext uri="{FF2B5EF4-FFF2-40B4-BE49-F238E27FC236}">
                <a16:creationId xmlns:a16="http://schemas.microsoft.com/office/drawing/2014/main" id="{D7B682B9-47C1-4AD7-A990-5CD663CD3F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91138" y="1346200"/>
            <a:ext cx="2576612" cy="2576612"/>
          </a:xfrm>
          <a:prstGeom prst="rect">
            <a:avLst/>
          </a:prstGeom>
        </p:spPr>
      </p:pic>
      <p:sp>
        <p:nvSpPr>
          <p:cNvPr id="7" name="Rectangle 3">
            <a:extLst>
              <a:ext uri="{FF2B5EF4-FFF2-40B4-BE49-F238E27FC236}">
                <a16:creationId xmlns:a16="http://schemas.microsoft.com/office/drawing/2014/main" id="{2F5286E1-6991-4F49-91CC-303C6A1F3626}"/>
              </a:ext>
            </a:extLst>
          </p:cNvPr>
          <p:cNvSpPr>
            <a:spLocks noChangeArrowheads="1"/>
          </p:cNvSpPr>
          <p:nvPr/>
        </p:nvSpPr>
        <p:spPr bwMode="auto">
          <a:xfrm rot="10800000" flipV="1">
            <a:off x="5177132" y="400450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故事结构和风格的原理</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61472413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在阅读剧本的时候，导演一般需要考虑的问题主要有：</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故事的情节结构是什么？</a:t>
            </a:r>
          </a:p>
          <a:p>
            <a:pPr indent="266700" algn="just"/>
            <a:r>
              <a:rPr lang="zh-CN" altLang="en-US" sz="1400" kern="100" dirty="0">
                <a:solidFill>
                  <a:schemeClr val="bg1"/>
                </a:solidFill>
                <a:effectLst/>
                <a:latin typeface="+mn-ea"/>
                <a:cs typeface="Times New Roman" panose="02020603050405020304" pitchFamily="18" charset="0"/>
              </a:rPr>
              <a:t>故事的情感线索是什么？</a:t>
            </a:r>
          </a:p>
          <a:p>
            <a:pPr indent="266700" algn="just"/>
            <a:r>
              <a:rPr lang="zh-CN" altLang="en-US" sz="1400" kern="100" dirty="0">
                <a:solidFill>
                  <a:schemeClr val="bg1"/>
                </a:solidFill>
                <a:effectLst/>
                <a:latin typeface="+mn-ea"/>
                <a:cs typeface="Times New Roman" panose="02020603050405020304" pitchFamily="18" charset="0"/>
              </a:rPr>
              <a:t>故事的人物性格特点是什么？</a:t>
            </a:r>
          </a:p>
          <a:p>
            <a:pPr indent="266700" algn="just"/>
            <a:r>
              <a:rPr lang="zh-CN" altLang="en-US" sz="1400" kern="100" dirty="0">
                <a:solidFill>
                  <a:schemeClr val="bg1"/>
                </a:solidFill>
                <a:effectLst/>
                <a:latin typeface="+mn-ea"/>
                <a:cs typeface="Times New Roman" panose="02020603050405020304" pitchFamily="18" charset="0"/>
              </a:rPr>
              <a:t>故事的整体基调是什么？</a:t>
            </a:r>
          </a:p>
          <a:p>
            <a:pPr indent="266700" algn="just"/>
            <a:r>
              <a:rPr lang="zh-CN" altLang="en-US" sz="1400" kern="100" dirty="0">
                <a:solidFill>
                  <a:schemeClr val="bg1"/>
                </a:solidFill>
                <a:effectLst/>
                <a:latin typeface="+mn-ea"/>
                <a:cs typeface="Times New Roman" panose="02020603050405020304" pitchFamily="18" charset="0"/>
              </a:rPr>
              <a:t>每一场戏的基调是什么？</a:t>
            </a:r>
          </a:p>
          <a:p>
            <a:pPr indent="266700" algn="just"/>
            <a:r>
              <a:rPr lang="zh-CN" altLang="en-US" sz="1400" kern="100" dirty="0">
                <a:solidFill>
                  <a:schemeClr val="bg1"/>
                </a:solidFill>
                <a:effectLst/>
                <a:latin typeface="+mn-ea"/>
                <a:cs typeface="Times New Roman" panose="02020603050405020304" pitchFamily="18" charset="0"/>
              </a:rPr>
              <a:t>每一场戏是如何展开的？</a:t>
            </a:r>
          </a:p>
          <a:p>
            <a:pPr indent="266700" algn="just"/>
            <a:r>
              <a:rPr lang="zh-CN" altLang="en-US" sz="1400" kern="100" dirty="0">
                <a:solidFill>
                  <a:schemeClr val="bg1"/>
                </a:solidFill>
                <a:effectLst/>
                <a:latin typeface="+mn-ea"/>
                <a:cs typeface="Times New Roman" panose="02020603050405020304" pitchFamily="18" charset="0"/>
              </a:rPr>
              <a:t>需要观众感受到什么？</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2.4.2 </a:t>
            </a:r>
            <a:r>
              <a:rPr lang="zh-CN" altLang="en-US" sz="1600" kern="100" dirty="0">
                <a:solidFill>
                  <a:schemeClr val="bg1"/>
                </a:solidFill>
                <a:latin typeface="+mn-ea"/>
                <a:cs typeface="Times New Roman" panose="02020603050405020304" pitchFamily="18" charset="0"/>
              </a:rPr>
              <a:t>把握剧本内容</a:t>
            </a:r>
          </a:p>
        </p:txBody>
      </p:sp>
    </p:spTree>
    <p:extLst>
      <p:ext uri="{BB962C8B-B14F-4D97-AF65-F5344CB8AC3E}">
        <p14:creationId xmlns:p14="http://schemas.microsoft.com/office/powerpoint/2010/main" val="252905765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523447"/>
            <a:ext cx="71247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工作并不是任何人都能从事的职业，当然也不是仅懂得美术绘画技法就能担当，视听艺术作为现代文明的产物，它有着文学的内涵、戏剧的叙事、电影的语言结构和音乐的灵魂，以现代拍摄和放映技术为记录和呈现的载体，是集文学、艺术与科学技术于一身的综合性学科，分镜设计作为视听艺术的创作说明书，对设计者提出了更高的要求，所需要掌握的表达技巧，远远超过了单一的绘画范畴。</a:t>
            </a:r>
            <a:endParaRPr lang="zh-CN" altLang="zh-CN" sz="1400" kern="100" dirty="0">
              <a:solidFill>
                <a:schemeClr val="bg1"/>
              </a:solidFill>
              <a:effectLst/>
              <a:latin typeface="+mn-ea"/>
              <a:cs typeface="Times New Roman" panose="02020603050405020304" pitchFamily="18" charset="0"/>
            </a:endParaRPr>
          </a:p>
        </p:txBody>
      </p:sp>
      <p:pic>
        <p:nvPicPr>
          <p:cNvPr id="3" name="图片 2">
            <a:extLst>
              <a:ext uri="{FF2B5EF4-FFF2-40B4-BE49-F238E27FC236}">
                <a16:creationId xmlns:a16="http://schemas.microsoft.com/office/drawing/2014/main" id="{5A68FEF7-AAB7-4F3F-ADBF-64F0ABB9C40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38870" y="1788248"/>
            <a:ext cx="2266260" cy="3133706"/>
          </a:xfrm>
          <a:prstGeom prst="rect">
            <a:avLst/>
          </a:prstGeom>
        </p:spPr>
      </p:pic>
    </p:spTree>
    <p:extLst>
      <p:ext uri="{BB962C8B-B14F-4D97-AF65-F5344CB8AC3E}">
        <p14:creationId xmlns:p14="http://schemas.microsoft.com/office/powerpoint/2010/main" val="307326688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导演需要把作家抽象的概念和想法转换成四维图像，利用不同的机位、叙述、对话，场景的并列等方法来调解故事的节奏。</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2.4.2 </a:t>
            </a:r>
            <a:r>
              <a:rPr lang="zh-CN" altLang="en-US" sz="1600" kern="100" dirty="0">
                <a:solidFill>
                  <a:schemeClr val="bg1"/>
                </a:solidFill>
                <a:latin typeface="+mn-ea"/>
                <a:cs typeface="Times New Roman" panose="02020603050405020304" pitchFamily="18" charset="0"/>
              </a:rPr>
              <a:t>把握剧本内容</a:t>
            </a:r>
          </a:p>
        </p:txBody>
      </p:sp>
      <p:pic>
        <p:nvPicPr>
          <p:cNvPr id="3" name="图片 2">
            <a:extLst>
              <a:ext uri="{FF2B5EF4-FFF2-40B4-BE49-F238E27FC236}">
                <a16:creationId xmlns:a16="http://schemas.microsoft.com/office/drawing/2014/main" id="{6082EE1C-3C88-496A-B6CF-4D7C29E3F0D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964656" y="2048303"/>
            <a:ext cx="3214688" cy="2571750"/>
          </a:xfrm>
          <a:prstGeom prst="rect">
            <a:avLst/>
          </a:prstGeom>
        </p:spPr>
      </p:pic>
      <p:sp>
        <p:nvSpPr>
          <p:cNvPr id="7" name="Rectangle 3">
            <a:extLst>
              <a:ext uri="{FF2B5EF4-FFF2-40B4-BE49-F238E27FC236}">
                <a16:creationId xmlns:a16="http://schemas.microsoft.com/office/drawing/2014/main" id="{513A398E-EB5C-44AB-A7CE-7E23E3DF12B9}"/>
              </a:ext>
            </a:extLst>
          </p:cNvPr>
          <p:cNvSpPr>
            <a:spLocks noChangeArrowheads="1"/>
          </p:cNvSpPr>
          <p:nvPr/>
        </p:nvSpPr>
        <p:spPr bwMode="auto">
          <a:xfrm rot="10800000" flipV="1">
            <a:off x="2353813" y="4736578"/>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线性剧作结构模式图</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1177183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角色是剧本的核心。在电影和动画创作过程中，导演必须对剧中出现的各种角色，如主角、配角、关键人物、拟人化的动物等做一个全面的了解和性格分析。导演需要分析的内容包括角色的姓名、性别、年龄、身份以及所处的时代、穿着打扮以及在影片中的作用和地位等。</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现实生活中到谈到一个人的性格，往往是一个比较复杂的综合性问题，每个人的性格既有相同的共性，也有自己独特的个性，它包括人的思想、品质、行为和习惯等特征。人的性格大致可以分为：暴躁、野蛮、大方、活泼、洒脱、阴险、孤僻、乐观、风趣、成熟、稳重、幼稚、调皮、温柔、泼辣、内向、外向、开朗、善良、聪明、积极、谨慎、忧郁等等。现实生活中不同性格的人在处理一件事时所变现出来的方法和选择是不一样的。</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2.4.3 </a:t>
            </a:r>
            <a:r>
              <a:rPr lang="zh-CN" altLang="en-US" sz="1600" kern="100" dirty="0">
                <a:solidFill>
                  <a:schemeClr val="bg1"/>
                </a:solidFill>
                <a:latin typeface="+mn-ea"/>
                <a:cs typeface="Times New Roman" panose="02020603050405020304" pitchFamily="18" charset="0"/>
              </a:rPr>
              <a:t>把握人物性格</a:t>
            </a:r>
          </a:p>
        </p:txBody>
      </p:sp>
    </p:spTree>
    <p:extLst>
      <p:ext uri="{BB962C8B-B14F-4D97-AF65-F5344CB8AC3E}">
        <p14:creationId xmlns:p14="http://schemas.microsoft.com/office/powerpoint/2010/main" val="20955954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大多数文学作品中的角色都是力求形象丰满，情感丰富，性格复杂甚至多变，否则作品的形象会显得苍白。但影视作品中的人物性格赢根据剧情的需要进行类型化的设计和处理，也就是将现实生活中的人物性格进行归纳、分类和集中化处理，以利于推动故事情节的发展。</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而动画作品，因为叙事方式和观众审美特点的不同，动画的叙事比较单纯，因果关系明确，角色性格一般多做减法，人物善恶分明，行为有明确的目的性。</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2.4.3 </a:t>
            </a:r>
            <a:r>
              <a:rPr lang="zh-CN" altLang="en-US" sz="1600" kern="100" dirty="0">
                <a:solidFill>
                  <a:schemeClr val="bg1"/>
                </a:solidFill>
                <a:latin typeface="+mn-ea"/>
                <a:cs typeface="Times New Roman" panose="02020603050405020304" pitchFamily="18" charset="0"/>
              </a:rPr>
              <a:t>把握人物性格</a:t>
            </a:r>
          </a:p>
        </p:txBody>
      </p:sp>
    </p:spTree>
    <p:extLst>
      <p:ext uri="{BB962C8B-B14F-4D97-AF65-F5344CB8AC3E}">
        <p14:creationId xmlns:p14="http://schemas.microsoft.com/office/powerpoint/2010/main" val="198941755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2.4 </a:t>
            </a:r>
            <a:r>
              <a:rPr lang="zh-CN" altLang="en-US" sz="1800" kern="100" dirty="0">
                <a:solidFill>
                  <a:schemeClr val="bg1"/>
                </a:solidFill>
                <a:latin typeface="+mn-ea"/>
                <a:cs typeface="Times New Roman" panose="02020603050405020304" pitchFamily="18" charset="0"/>
              </a:rPr>
              <a:t>剧本的解读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最后，导演还需要把握影片的表现风格。影片的总体表现风格的定位是导演根据剧本题材样式、主题思想、剧情结构、时代背景以及影片预算等因素，经过深思熟虑之后确定的，在分镜上主要体现在叙事的结构、镜头的节奏、镜头的景别和视角、蒙太奇和长镜头的运用等。影片风格的确定要非常慎重，怎样做才能最体现电影的艺术特色，做到内容与形式的统一，达到一种最优的结果，是一部影片成功的关键所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2.4.4 </a:t>
            </a:r>
            <a:r>
              <a:rPr lang="zh-CN" altLang="en-US" sz="1600" kern="100" dirty="0">
                <a:solidFill>
                  <a:schemeClr val="bg1"/>
                </a:solidFill>
                <a:latin typeface="+mn-ea"/>
                <a:cs typeface="Times New Roman" panose="02020603050405020304" pitchFamily="18" charset="0"/>
              </a:rPr>
              <a:t>把握影片风格</a:t>
            </a:r>
          </a:p>
        </p:txBody>
      </p:sp>
    </p:spTree>
    <p:extLst>
      <p:ext uri="{BB962C8B-B14F-4D97-AF65-F5344CB8AC3E}">
        <p14:creationId xmlns:p14="http://schemas.microsoft.com/office/powerpoint/2010/main" val="345551295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E3F945A-5BF9-414F-BBF7-2895D6F971BF}"/>
              </a:ext>
            </a:extLst>
          </p:cNvPr>
          <p:cNvSpPr txBox="1"/>
          <p:nvPr/>
        </p:nvSpPr>
        <p:spPr>
          <a:xfrm>
            <a:off x="2286000" y="1608909"/>
            <a:ext cx="4572000" cy="1323439"/>
          </a:xfrm>
          <a:prstGeom prst="rect">
            <a:avLst/>
          </a:prstGeom>
          <a:noFill/>
        </p:spPr>
        <p:txBody>
          <a:bodyPr wrap="square">
            <a:spAutoFit/>
          </a:bodyPr>
          <a:lstStyle/>
          <a:p>
            <a:pPr algn="ctr"/>
            <a:r>
              <a:rPr lang="zh-CN" altLang="en-US" sz="8000" dirty="0">
                <a:solidFill>
                  <a:schemeClr val="bg1"/>
                </a:solidFill>
                <a:latin typeface="Broadway" panose="04040905080B02020502" pitchFamily="82" charset="0"/>
              </a:rPr>
              <a:t>END</a:t>
            </a:r>
          </a:p>
        </p:txBody>
      </p:sp>
    </p:spTree>
    <p:extLst>
      <p:ext uri="{BB962C8B-B14F-4D97-AF65-F5344CB8AC3E}">
        <p14:creationId xmlns:p14="http://schemas.microsoft.com/office/powerpoint/2010/main" val="24458836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57200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分镜设计的基本内容是画面，其次是文字说明，因此，要进行分镜设计工作，首先要具备一定的绘画基础，虽然要想轻松表达出自己想要的画面并不容易，但即使是专业的画家，在绘画时也会有大量的图片和照片作为参考，所以，不要畏惧自己绘画水平的不足，分镜设计的画面，以表达说明拍摄方式为目的，重在其功能性，而非技术性，更非艺术性，因此，分镜设计对画面的要求并没有我们想象的那么高，当然，出色的画面对分镜设计来说有益无害，但对于分镜设计来说，更重要的是镜头与镜头之间的技巧。</a:t>
            </a: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绘制分镜画面，首先需要具备想象画面的能力，即默写创作能力。影视与动画的镜头画面，多数非现实中存在的画面，但源于生活经验，即以我们生活中的空间透视、光影规律为基本法则，再现为镜头下的画面。</a:t>
            </a:r>
            <a:endParaRPr lang="zh-CN" altLang="zh-CN"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2.1 </a:t>
            </a:r>
            <a:r>
              <a:rPr lang="zh-CN" altLang="en-US" sz="1800" kern="100" dirty="0">
                <a:solidFill>
                  <a:schemeClr val="bg1"/>
                </a:solidFill>
                <a:latin typeface="+mn-ea"/>
                <a:cs typeface="Times New Roman" panose="02020603050405020304" pitchFamily="18" charset="0"/>
              </a:rPr>
              <a:t>绘画素养</a:t>
            </a:r>
          </a:p>
        </p:txBody>
      </p:sp>
      <p:pic>
        <p:nvPicPr>
          <p:cNvPr id="3" name="图片 2">
            <a:extLst>
              <a:ext uri="{FF2B5EF4-FFF2-40B4-BE49-F238E27FC236}">
                <a16:creationId xmlns:a16="http://schemas.microsoft.com/office/drawing/2014/main" id="{F36C29BD-083B-4913-B4B6-C367DBED42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38282" y="1130300"/>
            <a:ext cx="2904067" cy="2178050"/>
          </a:xfrm>
          <a:prstGeom prst="rect">
            <a:avLst/>
          </a:prstGeom>
        </p:spPr>
      </p:pic>
      <p:sp>
        <p:nvSpPr>
          <p:cNvPr id="6" name="Rectangle 3">
            <a:extLst>
              <a:ext uri="{FF2B5EF4-FFF2-40B4-BE49-F238E27FC236}">
                <a16:creationId xmlns:a16="http://schemas.microsoft.com/office/drawing/2014/main" id="{1D8984BC-AF10-4079-8F88-51E3D51D08B1}"/>
              </a:ext>
            </a:extLst>
          </p:cNvPr>
          <p:cNvSpPr>
            <a:spLocks noChangeArrowheads="1"/>
          </p:cNvSpPr>
          <p:nvPr/>
        </p:nvSpPr>
        <p:spPr bwMode="auto">
          <a:xfrm rot="10800000" flipV="1">
            <a:off x="4988003" y="341109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三毛</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5108649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2.1 </a:t>
            </a:r>
            <a:r>
              <a:rPr lang="zh-CN" altLang="en-US" sz="1800" kern="100" dirty="0">
                <a:solidFill>
                  <a:schemeClr val="bg1"/>
                </a:solidFill>
                <a:latin typeface="+mn-ea"/>
                <a:cs typeface="Times New Roman" panose="02020603050405020304" pitchFamily="18" charset="0"/>
              </a:rPr>
              <a:t>绘画素养</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71247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其次，分镜作为为影视与动画作品所服务的设计，是导演对角色走位与空间调度的参考说明，是摄影师拍摄画面构图与运镜的参照，是动画绘制员描绘每个镜头的参考，对真人电影来说，分镜设计在画面表现上，重点不是角色的造型与动态绘制，绘制角色，主要是描述角色在画面内的位置和走位，它们甚至可以用很简练的符号代替，重点是画面的空间感，即空间透视的表现，是分镜画面最重要的内容，表现好画面空间感，能够让摄影师更容易理解每个镜头需要使用镜头的焦段与景深，以及让动画绘制员更好的把握场景绘制的空间。而对动画片的分镜设计来说，角色造型与动态的绘制则相对比电影的分镜要重要，因为动画制作时的原动画设计基本以分镜设计里的角色动态为原型进行设计创作。</a:t>
            </a:r>
          </a:p>
        </p:txBody>
      </p:sp>
    </p:spTree>
    <p:extLst>
      <p:ext uri="{BB962C8B-B14F-4D97-AF65-F5344CB8AC3E}">
        <p14:creationId xmlns:p14="http://schemas.microsoft.com/office/powerpoint/2010/main" val="228567650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063197"/>
            <a:ext cx="4572000" cy="397031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透视是一种视觉现象，是绘画理论术语，指在在平面或曲面上描绘物体的空间关系的方法或技术。简单直白的说，即在镜头或人眼观察下的物理空间呈现的近大远小现象，研究空间透视的绘画技法，即研究近大远小的规律。</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空间透视的绘画表现，即在平面上根据一定原理，用线条来显示物体的空间位置、轮廓和投影，其在传统绘画、平面设计、产品艺术设计、环境艺术设计等领域至关重要，在影视与动画作品中，由于作品通常以二维平面来表现三维空间，因此，其分镜设计的空间透视同样至关重要，在分镜设计的故事画面绘制合理可信的空间环境，让角色能够真实地活动于虚构的空间中。</a:t>
            </a: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空间透视表现主要分为一点透视、两点透视和三点透视三种表现方式。</a:t>
            </a: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a:t>
            </a:r>
          </a:p>
        </p:txBody>
      </p:sp>
      <p:pic>
        <p:nvPicPr>
          <p:cNvPr id="3" name="图片 2">
            <a:extLst>
              <a:ext uri="{FF2B5EF4-FFF2-40B4-BE49-F238E27FC236}">
                <a16:creationId xmlns:a16="http://schemas.microsoft.com/office/drawing/2014/main" id="{C1E6DC01-DC33-4CAD-9780-875AD7D1768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38074" y="1162050"/>
            <a:ext cx="2548399" cy="3251200"/>
          </a:xfrm>
          <a:prstGeom prst="rect">
            <a:avLst/>
          </a:prstGeom>
        </p:spPr>
      </p:pic>
    </p:spTree>
    <p:extLst>
      <p:ext uri="{BB962C8B-B14F-4D97-AF65-F5344CB8AC3E}">
        <p14:creationId xmlns:p14="http://schemas.microsoft.com/office/powerpoint/2010/main" val="222203661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一点透视指的是画面内所有的透视线只集中于一个消失点（又称“灭点”），直立面呈垂直状态，正面与地平线平行，垂直线与地平线呈直角。它的透视特征是有一条以上的线与视平线平行，只有一个灭点。一点透视的画法比较稳定，在动画画面中经常出现。用一点透视法可以很好的表现出远近层次，常用来表现笔直的街道，或用来表现原野、大海等空旷的场景。此外，如果在室内场景使用，可营造出房间宽阔、舒适的感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2.2.1 </a:t>
            </a:r>
            <a:r>
              <a:rPr lang="zh-CN" altLang="en-US" sz="1600" kern="100" dirty="0">
                <a:solidFill>
                  <a:schemeClr val="bg1"/>
                </a:solidFill>
                <a:latin typeface="+mn-ea"/>
                <a:cs typeface="Times New Roman" panose="02020603050405020304" pitchFamily="18" charset="0"/>
              </a:rPr>
              <a:t>一点透视</a:t>
            </a:r>
          </a:p>
        </p:txBody>
      </p:sp>
      <p:pic>
        <p:nvPicPr>
          <p:cNvPr id="4" name="图片 3">
            <a:extLst>
              <a:ext uri="{FF2B5EF4-FFF2-40B4-BE49-F238E27FC236}">
                <a16:creationId xmlns:a16="http://schemas.microsoft.com/office/drawing/2014/main" id="{1056F8EA-FBCE-4BF6-B2EA-D29C7C716B5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1227" y="2659966"/>
            <a:ext cx="2539999" cy="1840203"/>
          </a:xfrm>
          <a:prstGeom prst="rect">
            <a:avLst/>
          </a:prstGeom>
        </p:spPr>
      </p:pic>
      <p:pic>
        <p:nvPicPr>
          <p:cNvPr id="9" name="图片 8">
            <a:extLst>
              <a:ext uri="{FF2B5EF4-FFF2-40B4-BE49-F238E27FC236}">
                <a16:creationId xmlns:a16="http://schemas.microsoft.com/office/drawing/2014/main" id="{1CD9FAB9-2AF9-4548-B6CB-3644D97DE51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89000" y="2688503"/>
            <a:ext cx="2361162" cy="1770872"/>
          </a:xfrm>
          <a:prstGeom prst="rect">
            <a:avLst/>
          </a:prstGeom>
        </p:spPr>
      </p:pic>
      <p:pic>
        <p:nvPicPr>
          <p:cNvPr id="11" name="图片 10">
            <a:extLst>
              <a:ext uri="{FF2B5EF4-FFF2-40B4-BE49-F238E27FC236}">
                <a16:creationId xmlns:a16="http://schemas.microsoft.com/office/drawing/2014/main" id="{9C1663C6-0FF1-4B93-A186-3B29FAF53E06}"/>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453949" y="2659966"/>
            <a:ext cx="2033491" cy="1813733"/>
          </a:xfrm>
          <a:prstGeom prst="rect">
            <a:avLst/>
          </a:prstGeom>
        </p:spPr>
      </p:pic>
    </p:spTree>
    <p:extLst>
      <p:ext uri="{BB962C8B-B14F-4D97-AF65-F5344CB8AC3E}">
        <p14:creationId xmlns:p14="http://schemas.microsoft.com/office/powerpoint/2010/main" val="288959413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两点透视指物体与地平线呈角度变化，物体两侧面的透视线均向地平线上的两个消失点消失。两点透视更为接近人眼的观察效果，透视图中的基本线条分别指向两个灭点，几乎都是斜线，这使得透视图更活泼，透视感增强。当两点透视中的一个灭点存在于纸面中，另一个灭点在纸面外较远的地方时，透视效果与一点透视比较接近；当透视图的两个灭点都在纸面以外较远时，透视图变形比较小；当透视图两个灭点都在纸面中时，变形比较大，画面表现效果比较夸张。两点透视画出来的物体由主体感，也比较美观。</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2.2.2 </a:t>
            </a:r>
            <a:r>
              <a:rPr lang="zh-CN" altLang="en-US" sz="1600" kern="100" dirty="0">
                <a:solidFill>
                  <a:schemeClr val="bg1"/>
                </a:solidFill>
                <a:latin typeface="+mn-ea"/>
                <a:cs typeface="Times New Roman" panose="02020603050405020304" pitchFamily="18" charset="0"/>
              </a:rPr>
              <a:t>两点透视</a:t>
            </a:r>
          </a:p>
        </p:txBody>
      </p:sp>
      <p:pic>
        <p:nvPicPr>
          <p:cNvPr id="3" name="图片 2">
            <a:extLst>
              <a:ext uri="{FF2B5EF4-FFF2-40B4-BE49-F238E27FC236}">
                <a16:creationId xmlns:a16="http://schemas.microsoft.com/office/drawing/2014/main" id="{3BD8C410-0816-4401-9F10-A134528DEAB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4242" y="2724556"/>
            <a:ext cx="2953988" cy="1981200"/>
          </a:xfrm>
          <a:prstGeom prst="rect">
            <a:avLst/>
          </a:prstGeom>
        </p:spPr>
      </p:pic>
      <p:pic>
        <p:nvPicPr>
          <p:cNvPr id="10" name="图片 9">
            <a:extLst>
              <a:ext uri="{FF2B5EF4-FFF2-40B4-BE49-F238E27FC236}">
                <a16:creationId xmlns:a16="http://schemas.microsoft.com/office/drawing/2014/main" id="{A63C4B47-17EE-4C4B-97C4-65BE2D9A5F7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30770" y="2670442"/>
            <a:ext cx="2135030" cy="2418944"/>
          </a:xfrm>
          <a:prstGeom prst="rect">
            <a:avLst/>
          </a:prstGeom>
        </p:spPr>
      </p:pic>
      <p:pic>
        <p:nvPicPr>
          <p:cNvPr id="13" name="图片 12">
            <a:extLst>
              <a:ext uri="{FF2B5EF4-FFF2-40B4-BE49-F238E27FC236}">
                <a16:creationId xmlns:a16="http://schemas.microsoft.com/office/drawing/2014/main" id="{78DCD441-FF07-4106-9B04-AFF556B87878}"/>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26175" y="2724556"/>
            <a:ext cx="2721531" cy="1981200"/>
          </a:xfrm>
          <a:prstGeom prst="rect">
            <a:avLst/>
          </a:prstGeom>
        </p:spPr>
      </p:pic>
    </p:spTree>
    <p:extLst>
      <p:ext uri="{BB962C8B-B14F-4D97-AF65-F5344CB8AC3E}">
        <p14:creationId xmlns:p14="http://schemas.microsoft.com/office/powerpoint/2010/main" val="104487931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2.2 </a:t>
            </a:r>
            <a:r>
              <a:rPr lang="zh-CN" altLang="en-US" sz="1800" kern="100" dirty="0">
                <a:solidFill>
                  <a:schemeClr val="bg1"/>
                </a:solidFill>
                <a:latin typeface="+mn-ea"/>
                <a:cs typeface="Times New Roman" panose="02020603050405020304" pitchFamily="18" charset="0"/>
              </a:rPr>
              <a:t>空间透视</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三点透视是指在物体成角时仰视或俯视的状态下，所有边线消失在</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个消失点，由两个消失点在地平线上，另有一个消失点在地平线下方或上方，三点透视使物体的空间感更强。</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一般纵向灭点在视平线之上的三点透视称之为仰视图；纵向灭点在视平线之下的三点透视称之为俯视图；如果视线与基面垂直则被称为鸟瞰图。另外，消失点选择的远近，对物体由很大影响：太远会使物体变得平板，缺乏生动感；太近的话，会使物体扭曲变形。因此，选择合适的消失点，才能让画面产生较好的效果。</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这种透视关系只限于仰视和俯视，通过三点透视可以表现出建筑物或者场景的高大感和纵深感。</a:t>
            </a: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2.2.3 </a:t>
            </a:r>
            <a:r>
              <a:rPr lang="zh-CN" altLang="en-US" sz="1600" kern="100" dirty="0">
                <a:solidFill>
                  <a:schemeClr val="bg1"/>
                </a:solidFill>
                <a:latin typeface="+mn-ea"/>
                <a:cs typeface="Times New Roman" panose="02020603050405020304" pitchFamily="18" charset="0"/>
              </a:rPr>
              <a:t>三点透视</a:t>
            </a:r>
          </a:p>
        </p:txBody>
      </p:sp>
    </p:spTree>
    <p:extLst>
      <p:ext uri="{BB962C8B-B14F-4D97-AF65-F5344CB8AC3E}">
        <p14:creationId xmlns:p14="http://schemas.microsoft.com/office/powerpoint/2010/main" val="108156001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41.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4784</Words>
  <Application>Microsoft Office PowerPoint</Application>
  <PresentationFormat>全屏显示(16:9)</PresentationFormat>
  <Paragraphs>189</Paragraphs>
  <Slides>34</Slides>
  <Notes>34</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34</vt:i4>
      </vt:variant>
    </vt:vector>
  </HeadingPairs>
  <TitlesOfParts>
    <vt:vector size="39" baseType="lpstr">
      <vt:lpstr>Arial</vt:lpstr>
      <vt:lpstr>Calibri</vt:lpstr>
      <vt:lpstr>微软雅黑 Light</vt:lpstr>
      <vt:lpstr>Broadway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2017-05-09T00:41:33Z</dcterms:created>
  <dcterms:modified xsi:type="dcterms:W3CDTF">2021-02-22T07:20:59Z</dcterms:modified>
</cp:coreProperties>
</file>