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75" r:id="rId3"/>
    <p:sldId id="276" r:id="rId4"/>
    <p:sldId id="258" r:id="rId5"/>
    <p:sldId id="283" r:id="rId6"/>
    <p:sldId id="288" r:id="rId7"/>
    <p:sldId id="289" r:id="rId8"/>
    <p:sldId id="290" r:id="rId9"/>
    <p:sldId id="291" r:id="rId10"/>
    <p:sldId id="292" r:id="rId11"/>
    <p:sldId id="293" r:id="rId12"/>
    <p:sldId id="280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5350"/>
    <a:srgbClr val="323C50"/>
    <a:srgbClr val="CAD0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-630" y="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67D56A-C7F4-4C76-A882-5BDCEC74F80B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6BD595-1FE1-406D-92DE-A0ABBB21A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687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297028" y="59739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6815580" y="0"/>
            <a:ext cx="5376420" cy="5376420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3337088"/>
            <a:ext cx="4213781" cy="3520911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9248502" y="0"/>
            <a:ext cx="2943498" cy="2943498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99938" y="2209356"/>
            <a:ext cx="559212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cs typeface="+mn-ea"/>
                <a:sym typeface="+mn-lt"/>
              </a:rPr>
              <a:t>3ds </a:t>
            </a:r>
            <a:r>
              <a:rPr lang="en-US" altLang="zh-CN" sz="7200" dirty="0">
                <a:solidFill>
                  <a:schemeClr val="bg1"/>
                </a:solidFill>
                <a:cs typeface="+mn-ea"/>
                <a:sym typeface="+mn-lt"/>
              </a:rPr>
              <a:t>Max </a:t>
            </a:r>
            <a:endParaRPr lang="en-US" altLang="zh-CN" sz="7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4400" dirty="0" smtClean="0">
                <a:solidFill>
                  <a:schemeClr val="bg1"/>
                </a:solidFill>
                <a:cs typeface="+mn-ea"/>
                <a:sym typeface="+mn-lt"/>
              </a:rPr>
              <a:t>三维</a:t>
            </a:r>
            <a:r>
              <a:rPr lang="zh-CN" altLang="en-US" sz="4400" dirty="0">
                <a:solidFill>
                  <a:schemeClr val="bg1"/>
                </a:solidFill>
                <a:cs typeface="+mn-ea"/>
                <a:sym typeface="+mn-lt"/>
              </a:rPr>
              <a:t>动画制作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4314423" y="4086793"/>
            <a:ext cx="363184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4391706" y="1166850"/>
            <a:ext cx="316820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设置布料</a:t>
            </a:r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物体的方法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29166" y="1733440"/>
            <a:ext cx="7493282" cy="10209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）接下来，我们需要将对象指定为布料，才能使之真正具备布料的属性。点击“修改”面板下“对象”卷展栏中的“对象属性”按钮，弹出“对象属性”对话框。（如图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11-7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第十一章 布料动画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950" y="2725293"/>
            <a:ext cx="5593713" cy="29852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541233" y="6036603"/>
            <a:ext cx="6333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11-7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8683202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4391706" y="1166850"/>
            <a:ext cx="316820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设置布料</a:t>
            </a:r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物体的方法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29166" y="1733440"/>
            <a:ext cx="7493282" cy="9048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（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）在“对象属性”对话框左侧的对象列表中可以看到当前添加了“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Cloth”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修改器的对象，选中该对象名，然后点击“布料”选项，将其设置为布料，同时，我们可以在“布料属性”面板中设置布料的具体参数。点击“确定”按钮，即可完成布料的设置。（如图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11-8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第十一章 布料动画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190" y="2835561"/>
            <a:ext cx="2368486" cy="358830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567928" y="6036603"/>
            <a:ext cx="6333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11-8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9158036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6815580" y="0"/>
            <a:ext cx="5376420" cy="5376420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-1" y="2743200"/>
            <a:ext cx="4374037" cy="4114800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9248502" y="0"/>
            <a:ext cx="2943498" cy="2943498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2070847" y="2982431"/>
            <a:ext cx="76333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cs typeface="+mn-ea"/>
                <a:sym typeface="+mn-lt"/>
              </a:rPr>
              <a:t>THANKS!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297212" y="0"/>
            <a:ext cx="1894788" cy="1894788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 flipV="1">
            <a:off x="0" y="0"/>
            <a:ext cx="4194928" cy="4194928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>
            <a:off x="10916238" y="5582238"/>
            <a:ext cx="1275761" cy="1275761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 Box 3"/>
          <p:cNvSpPr>
            <a:spLocks noChangeArrowheads="1"/>
          </p:cNvSpPr>
          <p:nvPr/>
        </p:nvSpPr>
        <p:spPr bwMode="auto">
          <a:xfrm>
            <a:off x="746622" y="544977"/>
            <a:ext cx="1587293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800" dirty="0" smtClean="0">
                <a:solidFill>
                  <a:schemeClr val="bg1"/>
                </a:solidFill>
                <a:cs typeface="+mn-ea"/>
                <a:sym typeface="+mn-lt"/>
              </a:rPr>
              <a:t>目 录</a:t>
            </a:r>
            <a:endParaRPr lang="en-US" altLang="zh-CN" sz="48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spcBef>
                <a:spcPct val="0"/>
              </a:spcBef>
            </a:pP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COMPANY</a:t>
            </a:r>
            <a:endParaRPr lang="zh-CN" altLang="en-US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"/>
          <p:cNvSpPr>
            <a:spLocks noChangeArrowheads="1"/>
          </p:cNvSpPr>
          <p:nvPr/>
        </p:nvSpPr>
        <p:spPr bwMode="auto">
          <a:xfrm>
            <a:off x="3895599" y="1683750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32"/>
          <p:cNvSpPr txBox="1">
            <a:spLocks noChangeArrowheads="1"/>
          </p:cNvSpPr>
          <p:nvPr/>
        </p:nvSpPr>
        <p:spPr bwMode="auto">
          <a:xfrm>
            <a:off x="3922149" y="1710122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4475982" y="1710122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3ds Max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基础知识</a:t>
            </a:r>
          </a:p>
        </p:txBody>
      </p:sp>
      <p:sp>
        <p:nvSpPr>
          <p:cNvPr id="29" name="直角三角形 28"/>
          <p:cNvSpPr/>
          <p:nvPr/>
        </p:nvSpPr>
        <p:spPr>
          <a:xfrm rot="5400000" flipH="1">
            <a:off x="719843" y="2402528"/>
            <a:ext cx="3729437" cy="5181506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1"/>
          <p:cNvSpPr>
            <a:spLocks noChangeArrowheads="1"/>
          </p:cNvSpPr>
          <p:nvPr/>
        </p:nvSpPr>
        <p:spPr bwMode="auto">
          <a:xfrm>
            <a:off x="3895599" y="2248274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32"/>
          <p:cNvSpPr txBox="1">
            <a:spLocks noChangeArrowheads="1"/>
          </p:cNvSpPr>
          <p:nvPr/>
        </p:nvSpPr>
        <p:spPr bwMode="auto">
          <a:xfrm>
            <a:off x="3922149" y="2274646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76"/>
          <p:cNvSpPr txBox="1"/>
          <p:nvPr/>
        </p:nvSpPr>
        <p:spPr>
          <a:xfrm>
            <a:off x="4475982" y="2274646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基础建模技术</a:t>
            </a:r>
          </a:p>
        </p:txBody>
      </p:sp>
      <p:sp>
        <p:nvSpPr>
          <p:cNvPr id="33" name="椭圆 1"/>
          <p:cNvSpPr>
            <a:spLocks noChangeArrowheads="1"/>
          </p:cNvSpPr>
          <p:nvPr/>
        </p:nvSpPr>
        <p:spPr bwMode="auto">
          <a:xfrm>
            <a:off x="3895599" y="2782021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32"/>
          <p:cNvSpPr txBox="1">
            <a:spLocks noChangeArrowheads="1"/>
          </p:cNvSpPr>
          <p:nvPr/>
        </p:nvSpPr>
        <p:spPr bwMode="auto">
          <a:xfrm>
            <a:off x="3922149" y="2808393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Box 76"/>
          <p:cNvSpPr txBox="1"/>
          <p:nvPr/>
        </p:nvSpPr>
        <p:spPr>
          <a:xfrm>
            <a:off x="4475982" y="2808393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高级建模技术</a:t>
            </a:r>
          </a:p>
        </p:txBody>
      </p:sp>
      <p:sp>
        <p:nvSpPr>
          <p:cNvPr id="36" name="椭圆 1"/>
          <p:cNvSpPr>
            <a:spLocks noChangeArrowheads="1"/>
          </p:cNvSpPr>
          <p:nvPr/>
        </p:nvSpPr>
        <p:spPr bwMode="auto">
          <a:xfrm>
            <a:off x="3895599" y="3339071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Box 32"/>
          <p:cNvSpPr txBox="1">
            <a:spLocks noChangeArrowheads="1"/>
          </p:cNvSpPr>
          <p:nvPr/>
        </p:nvSpPr>
        <p:spPr bwMode="auto">
          <a:xfrm>
            <a:off x="3922149" y="3365443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Box 76"/>
          <p:cNvSpPr txBox="1"/>
          <p:nvPr/>
        </p:nvSpPr>
        <p:spPr>
          <a:xfrm>
            <a:off x="4475982" y="3365443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摄影机与灯光</a:t>
            </a:r>
          </a:p>
        </p:txBody>
      </p:sp>
      <p:sp>
        <p:nvSpPr>
          <p:cNvPr id="39" name="椭圆 1"/>
          <p:cNvSpPr>
            <a:spLocks noChangeArrowheads="1"/>
          </p:cNvSpPr>
          <p:nvPr/>
        </p:nvSpPr>
        <p:spPr bwMode="auto">
          <a:xfrm>
            <a:off x="3895599" y="3865344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2"/>
          <p:cNvSpPr txBox="1">
            <a:spLocks noChangeArrowheads="1"/>
          </p:cNvSpPr>
          <p:nvPr/>
        </p:nvSpPr>
        <p:spPr bwMode="auto">
          <a:xfrm>
            <a:off x="3922149" y="3891716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4475982" y="3891716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材质与贴图</a:t>
            </a:r>
          </a:p>
        </p:txBody>
      </p:sp>
      <p:sp>
        <p:nvSpPr>
          <p:cNvPr id="42" name="椭圆 1"/>
          <p:cNvSpPr>
            <a:spLocks noChangeArrowheads="1"/>
          </p:cNvSpPr>
          <p:nvPr/>
        </p:nvSpPr>
        <p:spPr bwMode="auto">
          <a:xfrm>
            <a:off x="3895599" y="4442082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extBox 32"/>
          <p:cNvSpPr txBox="1">
            <a:spLocks noChangeArrowheads="1"/>
          </p:cNvSpPr>
          <p:nvPr/>
        </p:nvSpPr>
        <p:spPr bwMode="auto">
          <a:xfrm>
            <a:off x="3922149" y="4468454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06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extBox 76"/>
          <p:cNvSpPr txBox="1"/>
          <p:nvPr/>
        </p:nvSpPr>
        <p:spPr>
          <a:xfrm>
            <a:off x="4475982" y="4468454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渲染技术</a:t>
            </a:r>
          </a:p>
        </p:txBody>
      </p:sp>
      <p:sp>
        <p:nvSpPr>
          <p:cNvPr id="45" name="椭圆 1"/>
          <p:cNvSpPr>
            <a:spLocks noChangeArrowheads="1"/>
          </p:cNvSpPr>
          <p:nvPr/>
        </p:nvSpPr>
        <p:spPr bwMode="auto">
          <a:xfrm>
            <a:off x="7637105" y="1683750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TextBox 32"/>
          <p:cNvSpPr txBox="1">
            <a:spLocks noChangeArrowheads="1"/>
          </p:cNvSpPr>
          <p:nvPr/>
        </p:nvSpPr>
        <p:spPr bwMode="auto">
          <a:xfrm>
            <a:off x="7663655" y="1710122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07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Box 76"/>
          <p:cNvSpPr txBox="1"/>
          <p:nvPr/>
        </p:nvSpPr>
        <p:spPr>
          <a:xfrm>
            <a:off x="8217488" y="1710122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环境和效果</a:t>
            </a:r>
          </a:p>
        </p:txBody>
      </p:sp>
      <p:sp>
        <p:nvSpPr>
          <p:cNvPr id="48" name="椭圆 1"/>
          <p:cNvSpPr>
            <a:spLocks noChangeArrowheads="1"/>
          </p:cNvSpPr>
          <p:nvPr/>
        </p:nvSpPr>
        <p:spPr bwMode="auto">
          <a:xfrm>
            <a:off x="7637105" y="2248274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Box 32"/>
          <p:cNvSpPr txBox="1">
            <a:spLocks noChangeArrowheads="1"/>
          </p:cNvSpPr>
          <p:nvPr/>
        </p:nvSpPr>
        <p:spPr bwMode="auto">
          <a:xfrm>
            <a:off x="7663655" y="2274646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08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TextBox 76"/>
          <p:cNvSpPr txBox="1"/>
          <p:nvPr/>
        </p:nvSpPr>
        <p:spPr>
          <a:xfrm>
            <a:off x="8217488" y="2274646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基础动画</a:t>
            </a:r>
          </a:p>
        </p:txBody>
      </p:sp>
      <p:sp>
        <p:nvSpPr>
          <p:cNvPr id="51" name="椭圆 1"/>
          <p:cNvSpPr>
            <a:spLocks noChangeArrowheads="1"/>
          </p:cNvSpPr>
          <p:nvPr/>
        </p:nvSpPr>
        <p:spPr bwMode="auto">
          <a:xfrm>
            <a:off x="7637105" y="2782021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TextBox 32"/>
          <p:cNvSpPr txBox="1">
            <a:spLocks noChangeArrowheads="1"/>
          </p:cNvSpPr>
          <p:nvPr/>
        </p:nvSpPr>
        <p:spPr bwMode="auto">
          <a:xfrm>
            <a:off x="7663655" y="2808393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09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TextBox 76"/>
          <p:cNvSpPr txBox="1"/>
          <p:nvPr/>
        </p:nvSpPr>
        <p:spPr>
          <a:xfrm>
            <a:off x="8217488" y="2808393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角色动画</a:t>
            </a:r>
          </a:p>
        </p:txBody>
      </p:sp>
      <p:sp>
        <p:nvSpPr>
          <p:cNvPr id="54" name="椭圆 1"/>
          <p:cNvSpPr>
            <a:spLocks noChangeArrowheads="1"/>
          </p:cNvSpPr>
          <p:nvPr/>
        </p:nvSpPr>
        <p:spPr bwMode="auto">
          <a:xfrm>
            <a:off x="7637105" y="3339071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TextBox 32"/>
          <p:cNvSpPr txBox="1">
            <a:spLocks noChangeArrowheads="1"/>
          </p:cNvSpPr>
          <p:nvPr/>
        </p:nvSpPr>
        <p:spPr bwMode="auto">
          <a:xfrm>
            <a:off x="7663655" y="3365443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10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TextBox 76"/>
          <p:cNvSpPr txBox="1"/>
          <p:nvPr/>
        </p:nvSpPr>
        <p:spPr>
          <a:xfrm>
            <a:off x="8217488" y="3365443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动力学动画</a:t>
            </a:r>
          </a:p>
        </p:txBody>
      </p:sp>
      <p:sp>
        <p:nvSpPr>
          <p:cNvPr id="57" name="椭圆 1"/>
          <p:cNvSpPr>
            <a:spLocks noChangeArrowheads="1"/>
          </p:cNvSpPr>
          <p:nvPr/>
        </p:nvSpPr>
        <p:spPr bwMode="auto">
          <a:xfrm>
            <a:off x="7637105" y="3865344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TextBox 32"/>
          <p:cNvSpPr txBox="1">
            <a:spLocks noChangeArrowheads="1"/>
          </p:cNvSpPr>
          <p:nvPr/>
        </p:nvSpPr>
        <p:spPr bwMode="auto">
          <a:xfrm>
            <a:off x="7663655" y="3891716"/>
            <a:ext cx="4240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11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TextBox 76"/>
          <p:cNvSpPr txBox="1"/>
          <p:nvPr/>
        </p:nvSpPr>
        <p:spPr>
          <a:xfrm>
            <a:off x="8217488" y="3891716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布料动画</a:t>
            </a:r>
          </a:p>
        </p:txBody>
      </p:sp>
      <p:sp>
        <p:nvSpPr>
          <p:cNvPr id="60" name="椭圆 1"/>
          <p:cNvSpPr>
            <a:spLocks noChangeArrowheads="1"/>
          </p:cNvSpPr>
          <p:nvPr/>
        </p:nvSpPr>
        <p:spPr bwMode="auto">
          <a:xfrm>
            <a:off x="7637105" y="4442082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TextBox 32"/>
          <p:cNvSpPr txBox="1">
            <a:spLocks noChangeArrowheads="1"/>
          </p:cNvSpPr>
          <p:nvPr/>
        </p:nvSpPr>
        <p:spPr bwMode="auto">
          <a:xfrm>
            <a:off x="7663655" y="4468454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12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TextBox 76"/>
          <p:cNvSpPr txBox="1"/>
          <p:nvPr/>
        </p:nvSpPr>
        <p:spPr>
          <a:xfrm>
            <a:off x="8217488" y="4468454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粒子动画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直角三角形 11"/>
          <p:cNvSpPr/>
          <p:nvPr/>
        </p:nvSpPr>
        <p:spPr>
          <a:xfrm>
            <a:off x="0" y="1325670"/>
            <a:ext cx="6109779" cy="5532330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直角三角形 6"/>
          <p:cNvSpPr/>
          <p:nvPr/>
        </p:nvSpPr>
        <p:spPr>
          <a:xfrm rot="5400000" flipV="1">
            <a:off x="8155756" y="83270"/>
            <a:ext cx="4119513" cy="3952973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2658359"/>
            <a:ext cx="4637988" cy="4199641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9852581" y="-1571"/>
            <a:ext cx="2337847" cy="2340990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3505219" y="3148915"/>
            <a:ext cx="5181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布料动画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4336827" y="2153298"/>
            <a:ext cx="3545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cs typeface="+mn-ea"/>
                <a:sym typeface="+mn-lt"/>
              </a:rPr>
              <a:t>第十一</a:t>
            </a:r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章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4391706" y="1166850"/>
            <a:ext cx="316820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布料系统基础知识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25014" y="1893861"/>
            <a:ext cx="7493282" cy="19812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      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3ds Max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中，我们可以将任意实体对象转换为布料，并借助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3ds Max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的布料系统产生逼真的布料动画。布料模拟是重复织物片段或衣服的运动和变形，以模仿衣服在现实世界中的反应的过程。布料是一种高级的布料模拟引擎，可用于为角色和其他生物创建真实的衣服。要进行布料模拟，首先需要布料对象，例如一块桌布或一双袜子。其次，需要一些与织物进行交互的对象。这既可以是冲突对象，例如桌面或角色的腿，也可以是风或重力等外力对象。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第十一章 布料动画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81688" y="1219199"/>
            <a:ext cx="7493282" cy="134107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3ds Max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内置了多种布料模拟方式，其中最主要的有“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mCloth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”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布料和“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Cloth”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布料。</a:t>
            </a:r>
          </a:p>
          <a:p>
            <a:pPr>
              <a:lnSpc>
                <a:spcPct val="130000"/>
              </a:lnSpc>
            </a:pP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mCloth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布料是基于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MassFX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动力学系统的一种布料模拟工具，它可以以修改器的方式作用于任意实体对象，并且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mCloth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布料能够与其它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MassFX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动力学对象产生碰撞等交互，进而模拟出复杂的动力学动画。（如图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11-1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第十一章 布料动画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204" y="2560272"/>
            <a:ext cx="6617933" cy="352698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541234" y="6168858"/>
            <a:ext cx="6333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11-1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63544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81688" y="1219199"/>
            <a:ext cx="7493282" cy="7008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Cloth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布料是独立存在的一个修改器，它也可以使任意实体对象产生布料的动力学模拟，并且能够模拟布料与冲突对象产生碰撞的动画效果。（如图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11-2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第十一章 布料动画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204" y="2560272"/>
            <a:ext cx="6617933" cy="352698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541234" y="6168858"/>
            <a:ext cx="6333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11-2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8900541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4391706" y="1166850"/>
            <a:ext cx="316820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Cloth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布料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25014" y="1893861"/>
            <a:ext cx="7493282" cy="230133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    “</a:t>
            </a:r>
            <a:r>
              <a:rPr lang="en-US" altLang="zh-CN" sz="1600" dirty="0" smtClean="0">
                <a:solidFill>
                  <a:schemeClr val="bg1"/>
                </a:solidFill>
                <a:cs typeface="+mn-ea"/>
                <a:sym typeface="+mn-lt"/>
              </a:rPr>
              <a:t>Cloth”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修改器是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Cloth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布料系统的核心，应用于布料模拟组成部分的场景中的所有对象。该修改器用于定义布料对象和冲突对象、指定属性和执行模拟。其他控件包括创建约束、交互拖动布料和清除模拟组件。</a:t>
            </a: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      在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布料模拟中，需要让布料系统知道哪些对象将成为模拟的一部分，而哪些对象不是模拟的一部分这就需要我们定义制作的对象。此外还可以指定布料材质，以及什么是固体冲突对象。由于布料是修改器，因此其实例将指定给每个要包括在布料模拟中的对象。这其中包括所有布料对象和冲突对象。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第十一章 布料动画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99246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4391706" y="1166850"/>
            <a:ext cx="316820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设置布料</a:t>
            </a:r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物体的方法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29166" y="1733440"/>
            <a:ext cx="7493282" cy="7008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）选中需要设置为布料的对象，进入“修改”面板，在“修改器列表”中点击“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Cloth”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，为其添加“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Cloth”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修改器。（如图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11-5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第十一章 布料动画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297" y="2631596"/>
            <a:ext cx="5953020" cy="317262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541233" y="6036603"/>
            <a:ext cx="6333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11-5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0006772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4391706" y="1166850"/>
            <a:ext cx="316820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设置布料</a:t>
            </a:r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物体的方法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29166" y="1733440"/>
            <a:ext cx="7493282" cy="7008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）为对象添加“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Cloth”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修改器后，可以在“修改”面板中看到该对象已经拥有了“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Cloth”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修改器，但此时对象还不具备布料的属性。（如图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11-6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第十一章 布料动画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297" y="2725293"/>
            <a:ext cx="5953020" cy="29852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541233" y="6036603"/>
            <a:ext cx="6333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11-6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2222491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708</Words>
  <Application>Microsoft Office PowerPoint</Application>
  <PresentationFormat>宽屏</PresentationFormat>
  <Paragraphs>61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Magical Rabbit</dc:creator>
  <cp:keywords/>
  <dc:description>第一PPT，www.1ppt.com</dc:description>
  <cp:lastModifiedBy>王小雨</cp:lastModifiedBy>
  <cp:revision>46</cp:revision>
  <dcterms:created xsi:type="dcterms:W3CDTF">2017-01-13T03:37:00Z</dcterms:created>
  <dcterms:modified xsi:type="dcterms:W3CDTF">2019-01-28T08:45:21Z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