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75" r:id="rId3"/>
    <p:sldId id="276" r:id="rId4"/>
    <p:sldId id="258" r:id="rId5"/>
    <p:sldId id="284" r:id="rId6"/>
    <p:sldId id="288" r:id="rId7"/>
    <p:sldId id="289" r:id="rId8"/>
    <p:sldId id="290" r:id="rId9"/>
    <p:sldId id="291" r:id="rId10"/>
    <p:sldId id="287" r:id="rId11"/>
    <p:sldId id="292" r:id="rId12"/>
    <p:sldId id="293" r:id="rId13"/>
    <p:sldId id="294" r:id="rId14"/>
    <p:sldId id="295" r:id="rId15"/>
    <p:sldId id="296" r:id="rId16"/>
    <p:sldId id="300" r:id="rId17"/>
    <p:sldId id="297" r:id="rId18"/>
    <p:sldId id="298" r:id="rId19"/>
    <p:sldId id="299" r:id="rId20"/>
    <p:sldId id="301" r:id="rId21"/>
    <p:sldId id="28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5350"/>
    <a:srgbClr val="323C50"/>
    <a:srgbClr val="CAD0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4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7D56A-C7F4-4C76-A882-5BDCEC74F80B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BD595-1FE1-406D-92DE-A0ABBB21A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87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297028" y="59739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88C9A-7811-4AA2-844E-962283B8D2E4}" type="datetimeFigureOut">
              <a:rPr lang="zh-CN" altLang="en-US" smtClean="0"/>
              <a:t>2018/8/17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6815580" y="0"/>
            <a:ext cx="5376420" cy="537642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3337088"/>
            <a:ext cx="4213781" cy="352091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248502" y="0"/>
            <a:ext cx="2943498" cy="294349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9938" y="2209356"/>
            <a:ext cx="559212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cs typeface="+mn-ea"/>
                <a:sym typeface="+mn-lt"/>
              </a:rPr>
              <a:t>3ds </a:t>
            </a:r>
            <a:r>
              <a:rPr lang="en-US" altLang="zh-CN" sz="7200" dirty="0">
                <a:solidFill>
                  <a:schemeClr val="bg1"/>
                </a:solidFill>
                <a:cs typeface="+mn-ea"/>
                <a:sym typeface="+mn-lt"/>
              </a:rPr>
              <a:t>Max </a:t>
            </a:r>
            <a:endParaRPr lang="en-US" altLang="zh-CN" sz="7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400" dirty="0" smtClean="0">
                <a:solidFill>
                  <a:schemeClr val="bg1"/>
                </a:solidFill>
                <a:cs typeface="+mn-ea"/>
                <a:sym typeface="+mn-lt"/>
              </a:rPr>
              <a:t>三维</a:t>
            </a:r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动画制作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314423" y="4086793"/>
            <a:ext cx="363184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53803" y="2370379"/>
            <a:ext cx="7493282" cy="134107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  使用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3ds Max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提供的雾效果可以使场景产生雾、层雾、烟雾、云雾、蒸汽等大气效果，从而使场景显得更为真实、纵深感更强。雾通常与摄影机配合使用，在设置好的视域范围内，雾距离摄影机越近的地方雾就越稀薄，而距离摄影机越远的地方雾就越深重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7-8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雾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33731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626" y="1219199"/>
            <a:ext cx="6215582" cy="46607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5521" y="6018032"/>
            <a:ext cx="5597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-8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14757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514" y="2258664"/>
            <a:ext cx="6994978" cy="3517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1234" y="5944270"/>
            <a:ext cx="5597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-9</a:t>
            </a:r>
            <a:endParaRPr lang="zh-CN" altLang="en-US" sz="1200" dirty="0"/>
          </a:p>
        </p:txBody>
      </p:sp>
      <p:sp>
        <p:nvSpPr>
          <p:cNvPr id="10" name="文本框 9"/>
          <p:cNvSpPr txBox="1"/>
          <p:nvPr/>
        </p:nvSpPr>
        <p:spPr>
          <a:xfrm>
            <a:off x="2249062" y="906088"/>
            <a:ext cx="7493282" cy="11849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       启用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“雾”效果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       打开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“环境和效果”面板，在“环境”选项卡的“大气”卷展栏中单击“添加”按钮，在打开的“添加大气效果”对话框中选择“雾”选项，然后单击“确定”按钮，即可添加雾效果。（如图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7-9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70235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53803" y="2370379"/>
            <a:ext cx="7493282" cy="134107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“体积光”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效果能够根据灯光与大气的相互作用，制作出带有体积的光线，该效果可以指定给任何类型的灯光（环境光除外），这种灯光可以被物体遮挡，从而形成光芒透过缝隙的效果。带有体积光属性的灯光仍可以进行照明，投影以及投影图像，从而产生真实的光线效果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7-11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体积光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90813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626" y="1219199"/>
            <a:ext cx="6215581" cy="46607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5521" y="6018032"/>
            <a:ext cx="6333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-11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196651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514" y="2266037"/>
            <a:ext cx="6994978" cy="35032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1234" y="5944270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-12</a:t>
            </a:r>
            <a:endParaRPr lang="zh-CN" altLang="en-US" sz="1200" dirty="0"/>
          </a:p>
        </p:txBody>
      </p:sp>
      <p:sp>
        <p:nvSpPr>
          <p:cNvPr id="10" name="文本框 9"/>
          <p:cNvSpPr txBox="1"/>
          <p:nvPr/>
        </p:nvSpPr>
        <p:spPr>
          <a:xfrm>
            <a:off x="2249062" y="906088"/>
            <a:ext cx="7493282" cy="11849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启用“体积光”效果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       打开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“环境和效果”面板，在“环境”选项卡的“大气”卷展栏中单击“添加”按钮，在打开的“添加大气效果”对话框中选择“体积光”选项，然后单击“确定”按钮，即可添加体积光效果。（如图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7-12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55986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215" y="2266037"/>
            <a:ext cx="6553575" cy="35032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1234" y="5944270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-13</a:t>
            </a:r>
            <a:endParaRPr lang="zh-CN" altLang="en-US" sz="1200" dirty="0"/>
          </a:p>
        </p:txBody>
      </p:sp>
      <p:sp>
        <p:nvSpPr>
          <p:cNvPr id="10" name="文本框 9"/>
          <p:cNvSpPr txBox="1"/>
          <p:nvPr/>
        </p:nvSpPr>
        <p:spPr>
          <a:xfrm>
            <a:off x="2249062" y="906088"/>
            <a:ext cx="7493282" cy="9048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注意：体积光效果必须依托灯光才能够产生，因此用户必须创建一个灯光，并将该灯光指定为体积光产生源。点击激活“体积光参数”卷展栏中的“拾取灯光”按钮后，点击拾取场景中的灯光即可完成指定。（如图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7-13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02501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53803" y="2370379"/>
            <a:ext cx="7493282" cy="7008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  使用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3ds Max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中的“火效果”可以创建各种火焰、烟雾和爆炸的动画效果，最常用的是创建篝火、火炬、火球、烟云和星云等效果。（如图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7-15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火效果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63946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626" y="1219199"/>
            <a:ext cx="6215581" cy="46607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5521" y="6018032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-15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601631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133" y="2266037"/>
            <a:ext cx="6573740" cy="35032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1234" y="5944270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-16</a:t>
            </a:r>
            <a:endParaRPr lang="zh-CN" altLang="en-US" sz="1200" dirty="0"/>
          </a:p>
        </p:txBody>
      </p:sp>
      <p:sp>
        <p:nvSpPr>
          <p:cNvPr id="10" name="文本框 9"/>
          <p:cNvSpPr txBox="1"/>
          <p:nvPr/>
        </p:nvSpPr>
        <p:spPr>
          <a:xfrm>
            <a:off x="2249062" y="906088"/>
            <a:ext cx="7493282" cy="11849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启用“火效果”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       打开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“环境和效果”面板，在“环境”选项卡的“大气”卷展栏中单击“添加”按钮，在打开的“添加大气效果”对话框中选择“火效果”选项，然后单击“确定”按钮，即可添加火效果。（如图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7-16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19129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297212" y="0"/>
            <a:ext cx="1894788" cy="189478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4194928" cy="4194928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10916238" y="5582238"/>
            <a:ext cx="1275761" cy="127576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 Box 3"/>
          <p:cNvSpPr>
            <a:spLocks noChangeArrowheads="1"/>
          </p:cNvSpPr>
          <p:nvPr/>
        </p:nvSpPr>
        <p:spPr bwMode="auto">
          <a:xfrm>
            <a:off x="746622" y="544977"/>
            <a:ext cx="1587293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dirty="0" smtClean="0">
                <a:solidFill>
                  <a:schemeClr val="bg1"/>
                </a:solidFill>
                <a:cs typeface="+mn-ea"/>
                <a:sym typeface="+mn-lt"/>
              </a:rPr>
              <a:t>目 录</a:t>
            </a:r>
            <a:endParaRPr lang="en-US" altLang="zh-CN" sz="48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COMPANY</a:t>
            </a:r>
            <a:endParaRPr lang="zh-CN" altLang="en-US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"/>
          <p:cNvSpPr>
            <a:spLocks noChangeArrowheads="1"/>
          </p:cNvSpPr>
          <p:nvPr/>
        </p:nvSpPr>
        <p:spPr bwMode="auto">
          <a:xfrm>
            <a:off x="3895599" y="1683750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3922149" y="1710122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4475982" y="1710122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3ds Max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基础知识</a:t>
            </a:r>
          </a:p>
        </p:txBody>
      </p:sp>
      <p:sp>
        <p:nvSpPr>
          <p:cNvPr id="29" name="直角三角形 28"/>
          <p:cNvSpPr/>
          <p:nvPr/>
        </p:nvSpPr>
        <p:spPr>
          <a:xfrm rot="5400000" flipH="1">
            <a:off x="719843" y="2402528"/>
            <a:ext cx="3729437" cy="5181506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1"/>
          <p:cNvSpPr>
            <a:spLocks noChangeArrowheads="1"/>
          </p:cNvSpPr>
          <p:nvPr/>
        </p:nvSpPr>
        <p:spPr bwMode="auto">
          <a:xfrm>
            <a:off x="3895599" y="224827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3922149" y="2274646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4475982" y="227464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基础建模技术</a:t>
            </a:r>
          </a:p>
        </p:txBody>
      </p:sp>
      <p:sp>
        <p:nvSpPr>
          <p:cNvPr id="33" name="椭圆 1"/>
          <p:cNvSpPr>
            <a:spLocks noChangeArrowheads="1"/>
          </p:cNvSpPr>
          <p:nvPr/>
        </p:nvSpPr>
        <p:spPr bwMode="auto">
          <a:xfrm>
            <a:off x="3895599" y="278202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2"/>
          <p:cNvSpPr txBox="1">
            <a:spLocks noChangeArrowheads="1"/>
          </p:cNvSpPr>
          <p:nvPr/>
        </p:nvSpPr>
        <p:spPr bwMode="auto">
          <a:xfrm>
            <a:off x="3922149" y="280839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4475982" y="280839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高级建模技术</a:t>
            </a:r>
          </a:p>
        </p:txBody>
      </p:sp>
      <p:sp>
        <p:nvSpPr>
          <p:cNvPr id="36" name="椭圆 1"/>
          <p:cNvSpPr>
            <a:spLocks noChangeArrowheads="1"/>
          </p:cNvSpPr>
          <p:nvPr/>
        </p:nvSpPr>
        <p:spPr bwMode="auto">
          <a:xfrm>
            <a:off x="3895599" y="333907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32"/>
          <p:cNvSpPr txBox="1">
            <a:spLocks noChangeArrowheads="1"/>
          </p:cNvSpPr>
          <p:nvPr/>
        </p:nvSpPr>
        <p:spPr bwMode="auto">
          <a:xfrm>
            <a:off x="3922149" y="336544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76"/>
          <p:cNvSpPr txBox="1"/>
          <p:nvPr/>
        </p:nvSpPr>
        <p:spPr>
          <a:xfrm>
            <a:off x="4475982" y="336544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摄影机与灯光</a:t>
            </a:r>
          </a:p>
        </p:txBody>
      </p:sp>
      <p:sp>
        <p:nvSpPr>
          <p:cNvPr id="39" name="椭圆 1"/>
          <p:cNvSpPr>
            <a:spLocks noChangeArrowheads="1"/>
          </p:cNvSpPr>
          <p:nvPr/>
        </p:nvSpPr>
        <p:spPr bwMode="auto">
          <a:xfrm>
            <a:off x="3895599" y="386534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2"/>
          <p:cNvSpPr txBox="1">
            <a:spLocks noChangeArrowheads="1"/>
          </p:cNvSpPr>
          <p:nvPr/>
        </p:nvSpPr>
        <p:spPr bwMode="auto">
          <a:xfrm>
            <a:off x="3922149" y="3891716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4475982" y="389171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材质与贴图</a:t>
            </a:r>
          </a:p>
        </p:txBody>
      </p:sp>
      <p:sp>
        <p:nvSpPr>
          <p:cNvPr id="42" name="椭圆 1"/>
          <p:cNvSpPr>
            <a:spLocks noChangeArrowheads="1"/>
          </p:cNvSpPr>
          <p:nvPr/>
        </p:nvSpPr>
        <p:spPr bwMode="auto">
          <a:xfrm>
            <a:off x="3895599" y="4442082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32"/>
          <p:cNvSpPr txBox="1">
            <a:spLocks noChangeArrowheads="1"/>
          </p:cNvSpPr>
          <p:nvPr/>
        </p:nvSpPr>
        <p:spPr bwMode="auto">
          <a:xfrm>
            <a:off x="3922149" y="4468454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76"/>
          <p:cNvSpPr txBox="1"/>
          <p:nvPr/>
        </p:nvSpPr>
        <p:spPr>
          <a:xfrm>
            <a:off x="4475982" y="4468454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渲染技术</a:t>
            </a:r>
          </a:p>
        </p:txBody>
      </p:sp>
      <p:sp>
        <p:nvSpPr>
          <p:cNvPr id="45" name="椭圆 1"/>
          <p:cNvSpPr>
            <a:spLocks noChangeArrowheads="1"/>
          </p:cNvSpPr>
          <p:nvPr/>
        </p:nvSpPr>
        <p:spPr bwMode="auto">
          <a:xfrm>
            <a:off x="7637105" y="1683750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32"/>
          <p:cNvSpPr txBox="1">
            <a:spLocks noChangeArrowheads="1"/>
          </p:cNvSpPr>
          <p:nvPr/>
        </p:nvSpPr>
        <p:spPr bwMode="auto">
          <a:xfrm>
            <a:off x="7663655" y="1710122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07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8217488" y="1710122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环境和效果</a:t>
            </a:r>
          </a:p>
        </p:txBody>
      </p:sp>
      <p:sp>
        <p:nvSpPr>
          <p:cNvPr id="48" name="椭圆 1"/>
          <p:cNvSpPr>
            <a:spLocks noChangeArrowheads="1"/>
          </p:cNvSpPr>
          <p:nvPr/>
        </p:nvSpPr>
        <p:spPr bwMode="auto">
          <a:xfrm>
            <a:off x="7637105" y="224827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32"/>
          <p:cNvSpPr txBox="1">
            <a:spLocks noChangeArrowheads="1"/>
          </p:cNvSpPr>
          <p:nvPr/>
        </p:nvSpPr>
        <p:spPr bwMode="auto">
          <a:xfrm>
            <a:off x="7663655" y="2274646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08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76"/>
          <p:cNvSpPr txBox="1"/>
          <p:nvPr/>
        </p:nvSpPr>
        <p:spPr>
          <a:xfrm>
            <a:off x="8217488" y="227464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基础动画</a:t>
            </a:r>
          </a:p>
        </p:txBody>
      </p:sp>
      <p:sp>
        <p:nvSpPr>
          <p:cNvPr id="51" name="椭圆 1"/>
          <p:cNvSpPr>
            <a:spLocks noChangeArrowheads="1"/>
          </p:cNvSpPr>
          <p:nvPr/>
        </p:nvSpPr>
        <p:spPr bwMode="auto">
          <a:xfrm>
            <a:off x="7637105" y="278202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32"/>
          <p:cNvSpPr txBox="1">
            <a:spLocks noChangeArrowheads="1"/>
          </p:cNvSpPr>
          <p:nvPr/>
        </p:nvSpPr>
        <p:spPr bwMode="auto">
          <a:xfrm>
            <a:off x="7663655" y="280839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09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76"/>
          <p:cNvSpPr txBox="1"/>
          <p:nvPr/>
        </p:nvSpPr>
        <p:spPr>
          <a:xfrm>
            <a:off x="8217488" y="280839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角色动画</a:t>
            </a:r>
          </a:p>
        </p:txBody>
      </p:sp>
      <p:sp>
        <p:nvSpPr>
          <p:cNvPr id="54" name="椭圆 1"/>
          <p:cNvSpPr>
            <a:spLocks noChangeArrowheads="1"/>
          </p:cNvSpPr>
          <p:nvPr/>
        </p:nvSpPr>
        <p:spPr bwMode="auto">
          <a:xfrm>
            <a:off x="7637105" y="333907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32"/>
          <p:cNvSpPr txBox="1">
            <a:spLocks noChangeArrowheads="1"/>
          </p:cNvSpPr>
          <p:nvPr/>
        </p:nvSpPr>
        <p:spPr bwMode="auto">
          <a:xfrm>
            <a:off x="7663655" y="336544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76"/>
          <p:cNvSpPr txBox="1"/>
          <p:nvPr/>
        </p:nvSpPr>
        <p:spPr>
          <a:xfrm>
            <a:off x="8217488" y="336544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动力学动画</a:t>
            </a:r>
          </a:p>
        </p:txBody>
      </p:sp>
      <p:sp>
        <p:nvSpPr>
          <p:cNvPr id="57" name="椭圆 1"/>
          <p:cNvSpPr>
            <a:spLocks noChangeArrowheads="1"/>
          </p:cNvSpPr>
          <p:nvPr/>
        </p:nvSpPr>
        <p:spPr bwMode="auto">
          <a:xfrm>
            <a:off x="7637105" y="386534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Box 32"/>
          <p:cNvSpPr txBox="1">
            <a:spLocks noChangeArrowheads="1"/>
          </p:cNvSpPr>
          <p:nvPr/>
        </p:nvSpPr>
        <p:spPr bwMode="auto">
          <a:xfrm>
            <a:off x="7663655" y="3891716"/>
            <a:ext cx="4240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11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Box 76"/>
          <p:cNvSpPr txBox="1"/>
          <p:nvPr/>
        </p:nvSpPr>
        <p:spPr>
          <a:xfrm>
            <a:off x="8217488" y="389171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布料动画</a:t>
            </a:r>
          </a:p>
        </p:txBody>
      </p:sp>
      <p:sp>
        <p:nvSpPr>
          <p:cNvPr id="60" name="椭圆 1"/>
          <p:cNvSpPr>
            <a:spLocks noChangeArrowheads="1"/>
          </p:cNvSpPr>
          <p:nvPr/>
        </p:nvSpPr>
        <p:spPr bwMode="auto">
          <a:xfrm>
            <a:off x="7637105" y="4442082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extBox 32"/>
          <p:cNvSpPr txBox="1">
            <a:spLocks noChangeArrowheads="1"/>
          </p:cNvSpPr>
          <p:nvPr/>
        </p:nvSpPr>
        <p:spPr bwMode="auto">
          <a:xfrm>
            <a:off x="7663655" y="4468454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12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Box 76"/>
          <p:cNvSpPr txBox="1"/>
          <p:nvPr/>
        </p:nvSpPr>
        <p:spPr>
          <a:xfrm>
            <a:off x="8217488" y="4468454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粒子动画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133" y="2371515"/>
            <a:ext cx="6573740" cy="329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1234" y="5944270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-17</a:t>
            </a:r>
            <a:endParaRPr lang="zh-CN" altLang="en-US" sz="1200" dirty="0"/>
          </a:p>
        </p:txBody>
      </p:sp>
      <p:sp>
        <p:nvSpPr>
          <p:cNvPr id="10" name="文本框 9"/>
          <p:cNvSpPr txBox="1"/>
          <p:nvPr/>
        </p:nvSpPr>
        <p:spPr>
          <a:xfrm>
            <a:off x="2249062" y="906088"/>
            <a:ext cx="7493282" cy="9048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       注意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：火效果必须依托“大气装置”等辅助对象才能够产生，因此用户必须创建一个大气装置，并将该大气装置指定为火效果产生源。点击激活“火效果参数”卷展栏中的“拾取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Gizmo”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按钮后，点击拾取场景中的大气装置即可完成指定。（如图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7-17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05598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6815580" y="0"/>
            <a:ext cx="5376420" cy="537642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-1" y="2743200"/>
            <a:ext cx="4374037" cy="411480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248502" y="0"/>
            <a:ext cx="2943498" cy="294349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2070847" y="2982431"/>
            <a:ext cx="76333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THANKS!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直角三角形 11"/>
          <p:cNvSpPr/>
          <p:nvPr/>
        </p:nvSpPr>
        <p:spPr>
          <a:xfrm>
            <a:off x="0" y="1325670"/>
            <a:ext cx="6109779" cy="553233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8155756" y="83270"/>
            <a:ext cx="4119513" cy="3952973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2658359"/>
            <a:ext cx="4637988" cy="4199641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852581" y="-1571"/>
            <a:ext cx="2337847" cy="2340990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3505219" y="3148915"/>
            <a:ext cx="5181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环境和效果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4336827" y="2153298"/>
            <a:ext cx="3545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第七章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背景的设置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893861"/>
            <a:ext cx="7493282" cy="10209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  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3ds Max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中，用户可以对环境进行自定义设置，其中最为主要的就是对“背景”的设置，我们可以指定任意颜色作为背景，甚至可以指定贴图作为背景，包括静态的贴图和动态的贴图。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913" y="2051108"/>
            <a:ext cx="6970817" cy="37148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1234" y="5944270"/>
            <a:ext cx="5597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-1</a:t>
            </a:r>
            <a:endParaRPr lang="zh-CN" altLang="en-US" sz="1200" dirty="0"/>
          </a:p>
        </p:txBody>
      </p:sp>
      <p:sp>
        <p:nvSpPr>
          <p:cNvPr id="10" name="文本框 9"/>
          <p:cNvSpPr txBox="1"/>
          <p:nvPr/>
        </p:nvSpPr>
        <p:spPr>
          <a:xfrm>
            <a:off x="2249062" y="1061237"/>
            <a:ext cx="7493282" cy="7008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  点击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菜单栏中的“渲染”命令打开下拉列表，在列表中选择“环境”即可打开“环境和效果”面板。（如图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7-1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73547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560" y="1874873"/>
            <a:ext cx="2369578" cy="40693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1234" y="5944270"/>
            <a:ext cx="5597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-2</a:t>
            </a:r>
            <a:endParaRPr lang="zh-CN" altLang="en-US" sz="1200" dirty="0"/>
          </a:p>
        </p:txBody>
      </p:sp>
      <p:sp>
        <p:nvSpPr>
          <p:cNvPr id="10" name="文本框 9"/>
          <p:cNvSpPr txBox="1"/>
          <p:nvPr/>
        </p:nvSpPr>
        <p:spPr>
          <a:xfrm>
            <a:off x="2249062" y="1061237"/>
            <a:ext cx="7493282" cy="7008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  通过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“环境与效果”面板，我们可指定和调整环境，例如场景背景效果和大气效果，同时它还提供了曝光控制。（如图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7-2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0651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11" y="2079452"/>
            <a:ext cx="7422984" cy="3734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1234" y="5944270"/>
            <a:ext cx="5597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-3</a:t>
            </a:r>
            <a:endParaRPr lang="zh-CN" altLang="en-US" sz="1200" dirty="0"/>
          </a:p>
        </p:txBody>
      </p:sp>
      <p:sp>
        <p:nvSpPr>
          <p:cNvPr id="10" name="文本框 9"/>
          <p:cNvSpPr txBox="1"/>
          <p:nvPr/>
        </p:nvSpPr>
        <p:spPr>
          <a:xfrm>
            <a:off x="2249062" y="1061237"/>
            <a:ext cx="7493282" cy="73250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  单击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“颜色”显示窗，在打开的“颜色选择器”对话框中可以改变环境颜色。（如图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7-3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7336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13" y="2079452"/>
            <a:ext cx="7422980" cy="3734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1234" y="5944270"/>
            <a:ext cx="5597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-4</a:t>
            </a:r>
            <a:endParaRPr lang="zh-CN" altLang="en-US" sz="1200" dirty="0"/>
          </a:p>
        </p:txBody>
      </p:sp>
      <p:sp>
        <p:nvSpPr>
          <p:cNvPr id="10" name="文本框 9"/>
          <p:cNvSpPr txBox="1"/>
          <p:nvPr/>
        </p:nvSpPr>
        <p:spPr>
          <a:xfrm>
            <a:off x="2249062" y="1061237"/>
            <a:ext cx="7493282" cy="7008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  如果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要指定环境贴图，可以单击“环境贴图”选项下的“无”按钮，在打开的“材质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贴图浏览器”对话框中导入贴图。（如图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7-4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77850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第七章 环境和效果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514" y="2079452"/>
            <a:ext cx="6994978" cy="3734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1234" y="5944270"/>
            <a:ext cx="5597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-5</a:t>
            </a:r>
            <a:endParaRPr lang="zh-CN" altLang="en-US" sz="1200" dirty="0"/>
          </a:p>
        </p:txBody>
      </p:sp>
      <p:sp>
        <p:nvSpPr>
          <p:cNvPr id="10" name="文本框 9"/>
          <p:cNvSpPr txBox="1"/>
          <p:nvPr/>
        </p:nvSpPr>
        <p:spPr>
          <a:xfrm>
            <a:off x="2249062" y="1061237"/>
            <a:ext cx="7493282" cy="3808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当设置背景贴图后，在渲染时即可看到背景贴图效果。（如图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7-5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53882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860</Words>
  <Application>Microsoft Office PowerPoint</Application>
  <PresentationFormat>宽屏</PresentationFormat>
  <Paragraphs>82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Magical Rabbit</dc:creator>
  <cp:keywords/>
  <dc:description>第一PPT，www.1ppt.com</dc:description>
  <cp:lastModifiedBy>王小雨</cp:lastModifiedBy>
  <cp:revision>46</cp:revision>
  <dcterms:created xsi:type="dcterms:W3CDTF">2017-01-13T03:37:00Z</dcterms:created>
  <dcterms:modified xsi:type="dcterms:W3CDTF">2018-08-17T04:01:01Z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