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75" r:id="rId3"/>
    <p:sldId id="276" r:id="rId4"/>
    <p:sldId id="258" r:id="rId5"/>
    <p:sldId id="284" r:id="rId6"/>
    <p:sldId id="291" r:id="rId7"/>
    <p:sldId id="292" r:id="rId8"/>
    <p:sldId id="283" r:id="rId9"/>
    <p:sldId id="293" r:id="rId10"/>
    <p:sldId id="294" r:id="rId11"/>
    <p:sldId id="295" r:id="rId12"/>
    <p:sldId id="286" r:id="rId13"/>
    <p:sldId id="296" r:id="rId14"/>
    <p:sldId id="290" r:id="rId15"/>
    <p:sldId id="298" r:id="rId16"/>
    <p:sldId id="297" r:id="rId17"/>
    <p:sldId id="299" r:id="rId18"/>
    <p:sldId id="300" r:id="rId19"/>
    <p:sldId id="302" r:id="rId20"/>
    <p:sldId id="303" r:id="rId21"/>
    <p:sldId id="301"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280"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5350"/>
    <a:srgbClr val="323C50"/>
    <a:srgbClr val="CAD0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74" d="100"/>
          <a:sy n="74" d="100"/>
        </p:scale>
        <p:origin x="540" y="3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67D56A-C7F4-4C76-A882-5BDCEC74F80B}" type="datetimeFigureOut">
              <a:rPr lang="zh-CN" altLang="en-US" smtClean="0"/>
              <a:t>2018/8/17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6BD595-1FE1-406D-92DE-A0ABBB21A35A}" type="slidenum">
              <a:rPr lang="zh-CN" altLang="en-US" smtClean="0"/>
              <a:t>‹#›</a:t>
            </a:fld>
            <a:endParaRPr lang="zh-CN" altLang="en-US"/>
          </a:p>
        </p:txBody>
      </p:sp>
    </p:spTree>
    <p:extLst>
      <p:ext uri="{BB962C8B-B14F-4D97-AF65-F5344CB8AC3E}">
        <p14:creationId xmlns:p14="http://schemas.microsoft.com/office/powerpoint/2010/main" val="1430687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F406A0-0D5A-443A-95E5-B85E563392F3}" type="slidenum">
              <a:rPr lang="zh-CN" altLang="en-US" smtClean="0"/>
              <a:t>‹#›</a:t>
            </a:fld>
            <a:endParaRPr lang="zh-CN" altLang="en-US"/>
          </a:p>
        </p:txBody>
      </p:sp>
      <p:sp>
        <p:nvSpPr>
          <p:cNvPr id="11" name="矩形 10"/>
          <p:cNvSpPr/>
          <p:nvPr userDrawn="1"/>
        </p:nvSpPr>
        <p:spPr>
          <a:xfrm>
            <a:off x="11297028" y="59739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88C9A-7811-4AA2-844E-962283B8D2E4}" type="datetimeFigureOut">
              <a:rPr lang="zh-CN" altLang="en-US" smtClean="0"/>
              <a:t>2018/8/17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F406A0-0D5A-443A-95E5-B85E563392F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3337088"/>
            <a:ext cx="4213781" cy="3520911"/>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3299938" y="2209356"/>
            <a:ext cx="5592123" cy="1877437"/>
          </a:xfrm>
          <a:prstGeom prst="rect">
            <a:avLst/>
          </a:prstGeom>
          <a:noFill/>
        </p:spPr>
        <p:txBody>
          <a:bodyPr wrap="square" rtlCol="0">
            <a:spAutoFit/>
          </a:bodyPr>
          <a:lstStyle/>
          <a:p>
            <a:pPr algn="ctr"/>
            <a:r>
              <a:rPr lang="en-US" altLang="zh-CN" sz="7200" dirty="0" smtClean="0">
                <a:solidFill>
                  <a:schemeClr val="bg1"/>
                </a:solidFill>
                <a:cs typeface="+mn-ea"/>
                <a:sym typeface="+mn-lt"/>
              </a:rPr>
              <a:t>3ds </a:t>
            </a:r>
            <a:r>
              <a:rPr lang="en-US" altLang="zh-CN" sz="7200" dirty="0">
                <a:solidFill>
                  <a:schemeClr val="bg1"/>
                </a:solidFill>
                <a:cs typeface="+mn-ea"/>
                <a:sym typeface="+mn-lt"/>
              </a:rPr>
              <a:t>Max </a:t>
            </a:r>
            <a:endParaRPr lang="en-US" altLang="zh-CN" sz="7200" dirty="0" smtClean="0">
              <a:solidFill>
                <a:schemeClr val="bg1"/>
              </a:solidFill>
              <a:cs typeface="+mn-ea"/>
              <a:sym typeface="+mn-lt"/>
            </a:endParaRPr>
          </a:p>
          <a:p>
            <a:pPr algn="ctr"/>
            <a:r>
              <a:rPr lang="zh-CN" altLang="en-US" sz="4400" dirty="0" smtClean="0">
                <a:solidFill>
                  <a:schemeClr val="bg1"/>
                </a:solidFill>
                <a:cs typeface="+mn-ea"/>
                <a:sym typeface="+mn-lt"/>
              </a:rPr>
              <a:t>三维</a:t>
            </a:r>
            <a:r>
              <a:rPr lang="zh-CN" altLang="en-US" sz="4400" dirty="0">
                <a:solidFill>
                  <a:schemeClr val="bg1"/>
                </a:solidFill>
                <a:cs typeface="+mn-ea"/>
                <a:sym typeface="+mn-lt"/>
              </a:rPr>
              <a:t>动画制作</a:t>
            </a:r>
          </a:p>
        </p:txBody>
      </p:sp>
      <p:cxnSp>
        <p:nvCxnSpPr>
          <p:cNvPr id="11" name="直接连接符 10"/>
          <p:cNvCxnSpPr/>
          <p:nvPr/>
        </p:nvCxnSpPr>
        <p:spPr>
          <a:xfrm>
            <a:off x="4314423" y="4086793"/>
            <a:ext cx="363184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en-US" altLang="zh-CN" b="1" dirty="0">
                <a:solidFill>
                  <a:schemeClr val="bg1"/>
                </a:solidFill>
                <a:cs typeface="+mn-ea"/>
                <a:sym typeface="+mn-lt"/>
              </a:rPr>
              <a:t>Slate</a:t>
            </a:r>
            <a:r>
              <a:rPr lang="zh-CN" altLang="en-US" b="1" dirty="0">
                <a:solidFill>
                  <a:schemeClr val="bg1"/>
                </a:solidFill>
                <a:cs typeface="+mn-ea"/>
                <a:sym typeface="+mn-lt"/>
              </a:rPr>
              <a:t>材质编辑器</a:t>
            </a:r>
            <a:endParaRPr lang="zh-CN" altLang="en-US" b="1" dirty="0">
              <a:solidFill>
                <a:schemeClr val="bg1"/>
              </a:solidFill>
              <a:cs typeface="+mn-ea"/>
              <a:sym typeface="+mn-lt"/>
            </a:endParaRPr>
          </a:p>
        </p:txBody>
      </p:sp>
      <p:sp>
        <p:nvSpPr>
          <p:cNvPr id="32" name="文本框 31"/>
          <p:cNvSpPr txBox="1"/>
          <p:nvPr/>
        </p:nvSpPr>
        <p:spPr>
          <a:xfrm>
            <a:off x="2125014" y="1893861"/>
            <a:ext cx="7493282" cy="134107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Slate</a:t>
            </a:r>
            <a:r>
              <a:rPr lang="zh-CN" altLang="en-US" sz="1600" dirty="0">
                <a:solidFill>
                  <a:schemeClr val="bg1"/>
                </a:solidFill>
                <a:cs typeface="+mn-ea"/>
                <a:sym typeface="+mn-lt"/>
              </a:rPr>
              <a:t>材质编辑器是</a:t>
            </a:r>
            <a:r>
              <a:rPr lang="en-US" altLang="zh-CN" sz="1600" dirty="0">
                <a:solidFill>
                  <a:schemeClr val="bg1"/>
                </a:solidFill>
                <a:cs typeface="+mn-ea"/>
                <a:sym typeface="+mn-lt"/>
              </a:rPr>
              <a:t>3ds Max 2011</a:t>
            </a:r>
            <a:r>
              <a:rPr lang="zh-CN" altLang="en-US" sz="1600" dirty="0">
                <a:solidFill>
                  <a:schemeClr val="bg1"/>
                </a:solidFill>
                <a:cs typeface="+mn-ea"/>
                <a:sym typeface="+mn-lt"/>
              </a:rPr>
              <a:t>版本开始加入的新功能，在</a:t>
            </a:r>
            <a:r>
              <a:rPr lang="en-US" altLang="zh-CN" sz="1600" dirty="0">
                <a:solidFill>
                  <a:schemeClr val="bg1"/>
                </a:solidFill>
                <a:cs typeface="+mn-ea"/>
                <a:sym typeface="+mn-lt"/>
              </a:rPr>
              <a:t>Slate</a:t>
            </a:r>
            <a:r>
              <a:rPr lang="zh-CN" altLang="en-US" sz="1600" dirty="0">
                <a:solidFill>
                  <a:schemeClr val="bg1"/>
                </a:solidFill>
                <a:cs typeface="+mn-ea"/>
                <a:sym typeface="+mn-lt"/>
              </a:rPr>
              <a:t>材质编辑器中，材质和贴图显示为可以关联在一起以创建材质树的节点。如果用户要设计新材质，则板岩材质编辑器尤其有用，它包括搜索工具以帮助用户管理具有大量材质的场景。（如图</a:t>
            </a:r>
            <a:r>
              <a:rPr lang="en-US" altLang="zh-CN" sz="1600" dirty="0">
                <a:solidFill>
                  <a:schemeClr val="bg1"/>
                </a:solidFill>
                <a:cs typeface="+mn-ea"/>
                <a:sym typeface="+mn-lt"/>
              </a:rPr>
              <a:t>5-4</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a:t>
            </a:r>
            <a:r>
              <a:rPr lang="zh-CN" altLang="en-US" sz="1600" b="1" dirty="0" smtClean="0">
                <a:solidFill>
                  <a:schemeClr val="bg1"/>
                </a:solidFill>
                <a:cs typeface="+mn-ea"/>
                <a:sym typeface="+mn-lt"/>
              </a:rPr>
              <a:t>贴图</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9205536"/>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7370" y="1447358"/>
            <a:ext cx="5727496" cy="4321846"/>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-4</a:t>
            </a:r>
            <a:endParaRPr lang="zh-CN" altLang="en-US" sz="1200" dirty="0"/>
          </a:p>
        </p:txBody>
      </p:sp>
    </p:spTree>
    <p:extLst>
      <p:ext uri="{BB962C8B-B14F-4D97-AF65-F5344CB8AC3E}">
        <p14:creationId xmlns:p14="http://schemas.microsoft.com/office/powerpoint/2010/main" val="1973902678"/>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41073"/>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注意</a:t>
            </a:r>
            <a:r>
              <a:rPr lang="zh-CN" altLang="en-US" sz="1600" dirty="0">
                <a:solidFill>
                  <a:schemeClr val="bg1"/>
                </a:solidFill>
                <a:cs typeface="+mn-ea"/>
                <a:sym typeface="+mn-lt"/>
              </a:rPr>
              <a:t>：两种材质编辑器的基本功能大致相同，只是界面和些许功能有所差别，由于精简材质编辑器是</a:t>
            </a:r>
            <a:r>
              <a:rPr lang="en-US" altLang="zh-CN" sz="1600" dirty="0">
                <a:solidFill>
                  <a:schemeClr val="bg1"/>
                </a:solidFill>
                <a:cs typeface="+mn-ea"/>
                <a:sym typeface="+mn-lt"/>
              </a:rPr>
              <a:t>3ds Max</a:t>
            </a:r>
            <a:r>
              <a:rPr lang="zh-CN" altLang="en-US" sz="1600" dirty="0">
                <a:solidFill>
                  <a:schemeClr val="bg1"/>
                </a:solidFill>
                <a:cs typeface="+mn-ea"/>
                <a:sym typeface="+mn-lt"/>
              </a:rPr>
              <a:t>的经典材质编辑功能，因此本书以精简材质编辑器为例进行讲解，两种材质编辑器可以通过材质编辑器的“模式”命令进行切换。（如图</a:t>
            </a:r>
            <a:r>
              <a:rPr lang="en-US" altLang="zh-CN" sz="1600" dirty="0">
                <a:solidFill>
                  <a:schemeClr val="bg1"/>
                </a:solidFill>
                <a:cs typeface="+mn-ea"/>
                <a:sym typeface="+mn-lt"/>
              </a:rPr>
              <a:t>5-5</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3931741"/>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5653" y="2189408"/>
            <a:ext cx="7810699" cy="3399303"/>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-5</a:t>
            </a:r>
            <a:endParaRPr lang="zh-CN" altLang="en-US" sz="1200" dirty="0"/>
          </a:p>
        </p:txBody>
      </p:sp>
    </p:spTree>
    <p:extLst>
      <p:ext uri="{BB962C8B-B14F-4D97-AF65-F5344CB8AC3E}">
        <p14:creationId xmlns:p14="http://schemas.microsoft.com/office/powerpoint/2010/main" val="3418397782"/>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452705"/>
          </a:xfrm>
          <a:prstGeom prst="rect">
            <a:avLst/>
          </a:prstGeom>
          <a:noFill/>
          <a:effectLst/>
        </p:spPr>
        <p:txBody>
          <a:bodyPr wrap="square" rtlCol="0">
            <a:spAutoFit/>
          </a:bodyPr>
          <a:lstStyle/>
          <a:p>
            <a:pPr algn="ctr">
              <a:lnSpc>
                <a:spcPct val="130000"/>
              </a:lnSpc>
            </a:pPr>
            <a:r>
              <a:rPr lang="zh-CN" altLang="en-US" sz="2000" b="1" dirty="0">
                <a:solidFill>
                  <a:schemeClr val="bg1"/>
                </a:solidFill>
                <a:cs typeface="+mn-ea"/>
                <a:sym typeface="+mn-lt"/>
              </a:rPr>
              <a:t>材质编辑器的界面</a:t>
            </a:r>
          </a:p>
          <a:p>
            <a:pPr>
              <a:lnSpc>
                <a:spcPct val="130000"/>
              </a:lnSpc>
            </a:pPr>
            <a:endParaRPr lang="en-US" altLang="zh-CN" sz="1600" dirty="0" smtClean="0">
              <a:solidFill>
                <a:schemeClr val="bg1"/>
              </a:solidFill>
              <a:cs typeface="+mn-ea"/>
              <a:sym typeface="+mn-lt"/>
            </a:endParaRP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以</a:t>
            </a:r>
            <a:r>
              <a:rPr lang="zh-CN" altLang="en-US" sz="1600" dirty="0">
                <a:solidFill>
                  <a:schemeClr val="bg1"/>
                </a:solidFill>
                <a:cs typeface="+mn-ea"/>
                <a:sym typeface="+mn-lt"/>
              </a:rPr>
              <a:t>精简材质编辑器为例，其界面主要包含“菜单栏”、“示例窗口”、“工具栏”和“参数区”几个部分。（如图</a:t>
            </a:r>
            <a:r>
              <a:rPr lang="en-US" altLang="zh-CN" sz="1600" dirty="0">
                <a:solidFill>
                  <a:schemeClr val="bg1"/>
                </a:solidFill>
                <a:cs typeface="+mn-ea"/>
                <a:sym typeface="+mn-lt"/>
              </a:rPr>
              <a:t>5-6</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0913976"/>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0044" y="915293"/>
            <a:ext cx="4053037" cy="4853911"/>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-6</a:t>
            </a:r>
            <a:endParaRPr lang="zh-CN" altLang="en-US" sz="1200" dirty="0"/>
          </a:p>
        </p:txBody>
      </p:sp>
    </p:spTree>
    <p:extLst>
      <p:ext uri="{BB962C8B-B14F-4D97-AF65-F5344CB8AC3E}">
        <p14:creationId xmlns:p14="http://schemas.microsoft.com/office/powerpoint/2010/main" val="119251530"/>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253802" y="1391585"/>
            <a:ext cx="7493282" cy="4253472"/>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菜单栏</a:t>
            </a:r>
            <a:r>
              <a:rPr lang="en-US" altLang="zh-CN" sz="1600" dirty="0" smtClean="0">
                <a:solidFill>
                  <a:schemeClr val="bg1"/>
                </a:solidFill>
                <a:cs typeface="+mn-ea"/>
                <a:sym typeface="+mn-lt"/>
              </a:rPr>
              <a:t>】</a:t>
            </a:r>
          </a:p>
          <a:p>
            <a:pPr>
              <a:lnSpc>
                <a:spcPct val="130000"/>
              </a:lnSpc>
            </a:pPr>
            <a:r>
              <a:rPr lang="zh-CN" altLang="en-US" sz="1600" dirty="0" smtClean="0">
                <a:solidFill>
                  <a:schemeClr val="bg1"/>
                </a:solidFill>
                <a:cs typeface="+mn-ea"/>
                <a:sym typeface="+mn-lt"/>
              </a:rPr>
              <a:t>       中</a:t>
            </a:r>
            <a:r>
              <a:rPr lang="zh-CN" altLang="en-US" sz="1600" dirty="0">
                <a:solidFill>
                  <a:schemeClr val="bg1"/>
                </a:solidFill>
                <a:cs typeface="+mn-ea"/>
                <a:sym typeface="+mn-lt"/>
              </a:rPr>
              <a:t>集成了对于材质编辑器的一些常用的命令，通过这些命令可以对材质编辑器进行配置，也可对材质进行保存、加载等操作</a:t>
            </a:r>
            <a:r>
              <a:rPr lang="zh-CN" altLang="en-US"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endParaRPr lang="zh-CN" altLang="en-US" sz="1600" dirty="0">
              <a:solidFill>
                <a:schemeClr val="bg1"/>
              </a:solidFill>
              <a:cs typeface="+mn-ea"/>
              <a:sym typeface="+mn-lt"/>
            </a:endParaRPr>
          </a:p>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示例窗口</a:t>
            </a:r>
            <a:r>
              <a:rPr lang="en-US" altLang="zh-CN" sz="1600" dirty="0" smtClean="0">
                <a:solidFill>
                  <a:schemeClr val="bg1"/>
                </a:solidFill>
                <a:cs typeface="+mn-ea"/>
                <a:sym typeface="+mn-lt"/>
              </a:rPr>
              <a:t>】</a:t>
            </a: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用于</a:t>
            </a:r>
            <a:r>
              <a:rPr lang="zh-CN" altLang="en-US" sz="1600" dirty="0">
                <a:solidFill>
                  <a:schemeClr val="bg1"/>
                </a:solidFill>
                <a:cs typeface="+mn-ea"/>
                <a:sym typeface="+mn-lt"/>
              </a:rPr>
              <a:t>预览材质和贴图效果，每个窗口可以预览单个材质或贴图</a:t>
            </a:r>
            <a:r>
              <a:rPr lang="zh-CN" altLang="en-US"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endParaRPr lang="zh-CN" altLang="en-US" sz="1600" dirty="0">
              <a:solidFill>
                <a:schemeClr val="bg1"/>
              </a:solidFill>
              <a:cs typeface="+mn-ea"/>
              <a:sym typeface="+mn-lt"/>
            </a:endParaRPr>
          </a:p>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工具栏</a:t>
            </a:r>
            <a:r>
              <a:rPr lang="en-US" altLang="zh-CN" sz="1600" dirty="0" smtClean="0">
                <a:solidFill>
                  <a:schemeClr val="bg1"/>
                </a:solidFill>
                <a:cs typeface="+mn-ea"/>
                <a:sym typeface="+mn-lt"/>
              </a:rPr>
              <a:t>】</a:t>
            </a: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位于</a:t>
            </a:r>
            <a:r>
              <a:rPr lang="zh-CN" altLang="en-US" sz="1600" dirty="0">
                <a:solidFill>
                  <a:schemeClr val="bg1"/>
                </a:solidFill>
                <a:cs typeface="+mn-ea"/>
                <a:sym typeface="+mn-lt"/>
              </a:rPr>
              <a:t>示例窗的右侧和下方，这些工具用于管理和更改贴图及材质</a:t>
            </a:r>
            <a:r>
              <a:rPr lang="zh-CN" altLang="en-US"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endParaRPr lang="zh-CN" altLang="en-US" sz="1600" dirty="0">
              <a:solidFill>
                <a:schemeClr val="bg1"/>
              </a:solidFill>
              <a:cs typeface="+mn-ea"/>
              <a:sym typeface="+mn-lt"/>
            </a:endParaRPr>
          </a:p>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参数区</a:t>
            </a:r>
            <a:r>
              <a:rPr lang="en-US" altLang="zh-CN" sz="1600" dirty="0" smtClean="0">
                <a:solidFill>
                  <a:schemeClr val="bg1"/>
                </a:solidFill>
                <a:cs typeface="+mn-ea"/>
                <a:sym typeface="+mn-lt"/>
              </a:rPr>
              <a:t>】</a:t>
            </a: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是</a:t>
            </a:r>
            <a:r>
              <a:rPr lang="zh-CN" altLang="en-US" sz="1600" dirty="0">
                <a:solidFill>
                  <a:schemeClr val="bg1"/>
                </a:solidFill>
                <a:cs typeface="+mn-ea"/>
                <a:sym typeface="+mn-lt"/>
              </a:rPr>
              <a:t>在材质设计时使用最频繁的区域，通过参数区，我们可以设置材质的各种属性参数。</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4074123"/>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772793"/>
          </a:xfrm>
          <a:prstGeom prst="rect">
            <a:avLst/>
          </a:prstGeom>
          <a:noFill/>
          <a:effectLst/>
        </p:spPr>
        <p:txBody>
          <a:bodyPr wrap="square" rtlCol="0">
            <a:spAutoFit/>
          </a:bodyPr>
          <a:lstStyle/>
          <a:p>
            <a:pPr algn="ctr">
              <a:lnSpc>
                <a:spcPct val="130000"/>
              </a:lnSpc>
            </a:pPr>
            <a:r>
              <a:rPr lang="zh-CN" altLang="en-US" sz="2000" b="1" dirty="0">
                <a:solidFill>
                  <a:schemeClr val="bg1"/>
                </a:solidFill>
                <a:cs typeface="+mn-ea"/>
                <a:sym typeface="+mn-lt"/>
              </a:rPr>
              <a:t>材质的指定</a:t>
            </a:r>
            <a:endParaRPr lang="en-US" altLang="zh-CN" sz="1600" dirty="0" smtClean="0">
              <a:solidFill>
                <a:schemeClr val="bg1"/>
              </a:solidFill>
              <a:cs typeface="+mn-ea"/>
              <a:sym typeface="+mn-lt"/>
            </a:endParaRP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p>
          <a:p>
            <a:pPr>
              <a:lnSpc>
                <a:spcPct val="130000"/>
              </a:lnSpc>
            </a:pPr>
            <a:r>
              <a:rPr lang="zh-CN" altLang="en-US" sz="1600" dirty="0" smtClean="0">
                <a:solidFill>
                  <a:schemeClr val="bg1"/>
                </a:solidFill>
                <a:cs typeface="+mn-ea"/>
                <a:sym typeface="+mn-lt"/>
              </a:rPr>
              <a:t>       在</a:t>
            </a:r>
            <a:r>
              <a:rPr lang="en-US" altLang="zh-CN" sz="1600" dirty="0">
                <a:solidFill>
                  <a:schemeClr val="bg1"/>
                </a:solidFill>
                <a:cs typeface="+mn-ea"/>
                <a:sym typeface="+mn-lt"/>
              </a:rPr>
              <a:t>3ds Max</a:t>
            </a:r>
            <a:r>
              <a:rPr lang="zh-CN" altLang="en-US" sz="1600" dirty="0">
                <a:solidFill>
                  <a:schemeClr val="bg1"/>
                </a:solidFill>
                <a:cs typeface="+mn-ea"/>
                <a:sym typeface="+mn-lt"/>
              </a:rPr>
              <a:t>中，当我们创建好模型，并且在材质编辑器中设置好材质参数后，需要将设置好的材质指定给模型对象，才能够使模型对象获得相应的材质属性。将材质指定给对象的方法主要有以下两种：</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8520335"/>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082728" y="992339"/>
            <a:ext cx="7493282" cy="1020985"/>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1.</a:t>
            </a:r>
            <a:r>
              <a:rPr lang="zh-CN" altLang="en-US" sz="1600" dirty="0">
                <a:solidFill>
                  <a:schemeClr val="bg1"/>
                </a:solidFill>
                <a:cs typeface="+mn-ea"/>
                <a:sym typeface="+mn-lt"/>
              </a:rPr>
              <a:t>打开材质编辑器，在示例窗口中选中所需要的材质，接着在视图中选中需要指定材质的对象，然后点击材质编辑器工具栏中的“将材质指定给选定对象”按钮，即可将材质指定给所选对象。（如图</a:t>
            </a:r>
            <a:r>
              <a:rPr lang="en-US" altLang="zh-CN" sz="1600" dirty="0">
                <a:solidFill>
                  <a:schemeClr val="bg1"/>
                </a:solidFill>
                <a:cs typeface="+mn-ea"/>
                <a:sym typeface="+mn-lt"/>
              </a:rPr>
              <a:t>5-7</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71391" y="2207326"/>
            <a:ext cx="6915955" cy="3561878"/>
          </a:xfrm>
          <a:prstGeom prst="rect">
            <a:avLst/>
          </a:prstGeom>
        </p:spPr>
      </p:pic>
      <p:sp>
        <p:nvSpPr>
          <p:cNvPr id="10" name="矩形 9"/>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-7</a:t>
            </a:r>
            <a:endParaRPr lang="zh-CN" altLang="en-US" sz="1200" dirty="0"/>
          </a:p>
        </p:txBody>
      </p:sp>
    </p:spTree>
    <p:extLst>
      <p:ext uri="{BB962C8B-B14F-4D97-AF65-F5344CB8AC3E}">
        <p14:creationId xmlns:p14="http://schemas.microsoft.com/office/powerpoint/2010/main" val="1514423703"/>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082728" y="992339"/>
            <a:ext cx="7493282" cy="1020985"/>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2.</a:t>
            </a:r>
            <a:r>
              <a:rPr lang="zh-CN" altLang="en-US" sz="1600" dirty="0">
                <a:solidFill>
                  <a:schemeClr val="bg1"/>
                </a:solidFill>
                <a:cs typeface="+mn-ea"/>
                <a:sym typeface="+mn-lt"/>
              </a:rPr>
              <a:t>第二种方法更为直观和简便，在材质编辑器的示例窗口选中所需材质，按下鼠标左键，将材质拖动至视图区中的对象身上后松开鼠标左键，即可完成材质的指定。（如图</a:t>
            </a:r>
            <a:r>
              <a:rPr lang="en-US" altLang="zh-CN" sz="1600" dirty="0">
                <a:solidFill>
                  <a:schemeClr val="bg1"/>
                </a:solidFill>
                <a:cs typeface="+mn-ea"/>
                <a:sym typeface="+mn-lt"/>
              </a:rPr>
              <a:t>5-8</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71391" y="2211080"/>
            <a:ext cx="6915955" cy="3554369"/>
          </a:xfrm>
          <a:prstGeom prst="rect">
            <a:avLst/>
          </a:prstGeom>
        </p:spPr>
      </p:pic>
      <p:sp>
        <p:nvSpPr>
          <p:cNvPr id="10" name="矩形 9"/>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-8</a:t>
            </a:r>
            <a:endParaRPr lang="zh-CN" altLang="en-US" sz="1200" dirty="0"/>
          </a:p>
        </p:txBody>
      </p:sp>
    </p:spTree>
    <p:extLst>
      <p:ext uri="{BB962C8B-B14F-4D97-AF65-F5344CB8AC3E}">
        <p14:creationId xmlns:p14="http://schemas.microsoft.com/office/powerpoint/2010/main" val="1015280655"/>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297212" y="0"/>
            <a:ext cx="1894788" cy="189478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flipV="1">
            <a:off x="0" y="0"/>
            <a:ext cx="4194928" cy="4194928"/>
          </a:xfrm>
          <a:prstGeom prst="rtTriangle">
            <a:avLst/>
          </a:prstGeom>
          <a:solidFill>
            <a:srgbClr val="EF5350"/>
          </a:soli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16200000">
            <a:off x="10916238" y="5582238"/>
            <a:ext cx="1275761" cy="1275761"/>
          </a:xfrm>
          <a:prstGeom prst="rtTriangle">
            <a:avLst/>
          </a:prstGeom>
          <a:solidFill>
            <a:srgbClr val="EF5350"/>
          </a:solidFill>
          <a:ln>
            <a:noFill/>
          </a:ln>
          <a:effectLst>
            <a:outerShdw blurRad="127000" dist="635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 Box 3"/>
          <p:cNvSpPr>
            <a:spLocks noChangeArrowheads="1"/>
          </p:cNvSpPr>
          <p:nvPr/>
        </p:nvSpPr>
        <p:spPr bwMode="auto">
          <a:xfrm>
            <a:off x="746622" y="544977"/>
            <a:ext cx="1587293" cy="1138773"/>
          </a:xfrm>
          <a:prstGeom prst="rect">
            <a:avLst/>
          </a:prstGeom>
        </p:spPr>
        <p:txBody>
          <a:bodyPr wrap="none">
            <a:spAutoFit/>
          </a:bodyPr>
          <a:lstStyle/>
          <a:p>
            <a:pPr algn="ctr">
              <a:spcBef>
                <a:spcPct val="0"/>
              </a:spcBef>
            </a:pPr>
            <a:r>
              <a:rPr lang="zh-CN" altLang="en-US" sz="4800" dirty="0" smtClean="0">
                <a:solidFill>
                  <a:schemeClr val="bg1"/>
                </a:solidFill>
                <a:cs typeface="+mn-ea"/>
                <a:sym typeface="+mn-lt"/>
              </a:rPr>
              <a:t>目 录</a:t>
            </a:r>
            <a:endParaRPr lang="en-US" altLang="zh-CN" sz="4800" dirty="0" smtClean="0">
              <a:solidFill>
                <a:schemeClr val="bg1"/>
              </a:solidFill>
              <a:cs typeface="+mn-ea"/>
              <a:sym typeface="+mn-lt"/>
            </a:endParaRPr>
          </a:p>
          <a:p>
            <a:pPr algn="ctr">
              <a:spcBef>
                <a:spcPct val="0"/>
              </a:spcBef>
            </a:pPr>
            <a:r>
              <a:rPr lang="en-US" altLang="zh-CN" dirty="0" smtClean="0">
                <a:solidFill>
                  <a:schemeClr val="bg1"/>
                </a:solidFill>
                <a:cs typeface="+mn-ea"/>
                <a:sym typeface="+mn-lt"/>
              </a:rPr>
              <a:t>COMPANY</a:t>
            </a:r>
            <a:endParaRPr lang="zh-CN" altLang="en-US" sz="2000" dirty="0" smtClean="0">
              <a:solidFill>
                <a:schemeClr val="bg1"/>
              </a:solidFill>
              <a:cs typeface="+mn-ea"/>
              <a:sym typeface="+mn-lt"/>
            </a:endParaRPr>
          </a:p>
        </p:txBody>
      </p:sp>
      <p:sp>
        <p:nvSpPr>
          <p:cNvPr id="13" name="椭圆 1"/>
          <p:cNvSpPr>
            <a:spLocks noChangeArrowheads="1"/>
          </p:cNvSpPr>
          <p:nvPr/>
        </p:nvSpPr>
        <p:spPr bwMode="auto">
          <a:xfrm>
            <a:off x="3895599"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14" name="TextBox 32"/>
          <p:cNvSpPr txBox="1">
            <a:spLocks noChangeArrowheads="1"/>
          </p:cNvSpPr>
          <p:nvPr/>
        </p:nvSpPr>
        <p:spPr bwMode="auto">
          <a:xfrm>
            <a:off x="3922149"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01</a:t>
            </a:r>
            <a:endParaRPr lang="zh-CN" altLang="en-US" dirty="0">
              <a:solidFill>
                <a:schemeClr val="bg1"/>
              </a:solidFill>
              <a:latin typeface="+mn-lt"/>
              <a:ea typeface="+mn-ea"/>
              <a:cs typeface="+mn-ea"/>
              <a:sym typeface="+mn-lt"/>
            </a:endParaRPr>
          </a:p>
        </p:txBody>
      </p:sp>
      <p:sp>
        <p:nvSpPr>
          <p:cNvPr id="16" name="TextBox 76"/>
          <p:cNvSpPr txBox="1"/>
          <p:nvPr/>
        </p:nvSpPr>
        <p:spPr>
          <a:xfrm>
            <a:off x="4475982" y="1710122"/>
            <a:ext cx="2698750" cy="369332"/>
          </a:xfrm>
          <a:prstGeom prst="rect">
            <a:avLst/>
          </a:prstGeom>
          <a:noFill/>
        </p:spPr>
        <p:txBody>
          <a:bodyPr wrap="square" rtlCol="0">
            <a:spAutoFit/>
          </a:bodyPr>
          <a:lstStyle/>
          <a:p>
            <a:r>
              <a:rPr lang="en-US" altLang="zh-CN" dirty="0">
                <a:solidFill>
                  <a:schemeClr val="bg1"/>
                </a:solidFill>
                <a:cs typeface="+mn-ea"/>
                <a:sym typeface="+mn-lt"/>
              </a:rPr>
              <a:t>3ds Max</a:t>
            </a:r>
            <a:r>
              <a:rPr lang="zh-CN" altLang="en-US" dirty="0">
                <a:solidFill>
                  <a:schemeClr val="bg1"/>
                </a:solidFill>
                <a:cs typeface="+mn-ea"/>
                <a:sym typeface="+mn-lt"/>
              </a:rPr>
              <a:t>基础知识</a:t>
            </a:r>
          </a:p>
        </p:txBody>
      </p:sp>
      <p:sp>
        <p:nvSpPr>
          <p:cNvPr id="29" name="直角三角形 28"/>
          <p:cNvSpPr/>
          <p:nvPr/>
        </p:nvSpPr>
        <p:spPr>
          <a:xfrm rot="5400000" flipH="1">
            <a:off x="719843" y="2402528"/>
            <a:ext cx="3729437" cy="5181506"/>
          </a:xfrm>
          <a:prstGeom prst="rtTriangle">
            <a:avLst/>
          </a:prstGeom>
          <a:solidFill>
            <a:srgbClr val="CAD0D8"/>
          </a:solidFill>
          <a:ln>
            <a:noFill/>
          </a:ln>
          <a:effectLst>
            <a:outerShdw blurRad="127000" dist="63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1"/>
          <p:cNvSpPr>
            <a:spLocks noChangeArrowheads="1"/>
          </p:cNvSpPr>
          <p:nvPr/>
        </p:nvSpPr>
        <p:spPr bwMode="auto">
          <a:xfrm>
            <a:off x="3895599"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1" name="TextBox 32"/>
          <p:cNvSpPr txBox="1">
            <a:spLocks noChangeArrowheads="1"/>
          </p:cNvSpPr>
          <p:nvPr/>
        </p:nvSpPr>
        <p:spPr bwMode="auto">
          <a:xfrm>
            <a:off x="3922149"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02</a:t>
            </a:r>
            <a:endParaRPr lang="zh-CN" altLang="en-US" dirty="0">
              <a:solidFill>
                <a:schemeClr val="bg1"/>
              </a:solidFill>
              <a:latin typeface="+mn-lt"/>
              <a:ea typeface="+mn-ea"/>
              <a:cs typeface="+mn-ea"/>
              <a:sym typeface="+mn-lt"/>
            </a:endParaRPr>
          </a:p>
        </p:txBody>
      </p:sp>
      <p:sp>
        <p:nvSpPr>
          <p:cNvPr id="32" name="TextBox 76"/>
          <p:cNvSpPr txBox="1"/>
          <p:nvPr/>
        </p:nvSpPr>
        <p:spPr>
          <a:xfrm>
            <a:off x="4475982"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基础建模技术</a:t>
            </a:r>
          </a:p>
        </p:txBody>
      </p:sp>
      <p:sp>
        <p:nvSpPr>
          <p:cNvPr id="33" name="椭圆 1"/>
          <p:cNvSpPr>
            <a:spLocks noChangeArrowheads="1"/>
          </p:cNvSpPr>
          <p:nvPr/>
        </p:nvSpPr>
        <p:spPr bwMode="auto">
          <a:xfrm>
            <a:off x="3895599"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4" name="TextBox 32"/>
          <p:cNvSpPr txBox="1">
            <a:spLocks noChangeArrowheads="1"/>
          </p:cNvSpPr>
          <p:nvPr/>
        </p:nvSpPr>
        <p:spPr bwMode="auto">
          <a:xfrm>
            <a:off x="3922149"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03</a:t>
            </a:r>
            <a:endParaRPr lang="zh-CN" altLang="en-US" dirty="0">
              <a:solidFill>
                <a:schemeClr val="bg1"/>
              </a:solidFill>
              <a:latin typeface="+mn-lt"/>
              <a:ea typeface="+mn-ea"/>
              <a:cs typeface="+mn-ea"/>
              <a:sym typeface="+mn-lt"/>
            </a:endParaRPr>
          </a:p>
        </p:txBody>
      </p:sp>
      <p:sp>
        <p:nvSpPr>
          <p:cNvPr id="35" name="TextBox 76"/>
          <p:cNvSpPr txBox="1"/>
          <p:nvPr/>
        </p:nvSpPr>
        <p:spPr>
          <a:xfrm>
            <a:off x="4475982" y="2808393"/>
            <a:ext cx="2698750" cy="369332"/>
          </a:xfrm>
          <a:prstGeom prst="rect">
            <a:avLst/>
          </a:prstGeom>
          <a:noFill/>
        </p:spPr>
        <p:txBody>
          <a:bodyPr wrap="square" rtlCol="0">
            <a:spAutoFit/>
          </a:bodyPr>
          <a:lstStyle/>
          <a:p>
            <a:r>
              <a:rPr lang="zh-CN" altLang="en-US" dirty="0">
                <a:solidFill>
                  <a:schemeClr val="bg1"/>
                </a:solidFill>
                <a:cs typeface="+mn-ea"/>
                <a:sym typeface="+mn-lt"/>
              </a:rPr>
              <a:t>高级建模技术</a:t>
            </a:r>
          </a:p>
        </p:txBody>
      </p:sp>
      <p:sp>
        <p:nvSpPr>
          <p:cNvPr id="36" name="椭圆 1"/>
          <p:cNvSpPr>
            <a:spLocks noChangeArrowheads="1"/>
          </p:cNvSpPr>
          <p:nvPr/>
        </p:nvSpPr>
        <p:spPr bwMode="auto">
          <a:xfrm>
            <a:off x="3895599"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7" name="TextBox 32"/>
          <p:cNvSpPr txBox="1">
            <a:spLocks noChangeArrowheads="1"/>
          </p:cNvSpPr>
          <p:nvPr/>
        </p:nvSpPr>
        <p:spPr bwMode="auto">
          <a:xfrm>
            <a:off x="3922149"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04</a:t>
            </a:r>
            <a:endParaRPr lang="zh-CN" altLang="en-US" dirty="0">
              <a:solidFill>
                <a:schemeClr val="bg1"/>
              </a:solidFill>
              <a:latin typeface="+mn-lt"/>
              <a:ea typeface="+mn-ea"/>
              <a:cs typeface="+mn-ea"/>
              <a:sym typeface="+mn-lt"/>
            </a:endParaRPr>
          </a:p>
        </p:txBody>
      </p:sp>
      <p:sp>
        <p:nvSpPr>
          <p:cNvPr id="38" name="TextBox 76"/>
          <p:cNvSpPr txBox="1"/>
          <p:nvPr/>
        </p:nvSpPr>
        <p:spPr>
          <a:xfrm>
            <a:off x="4475982" y="3365443"/>
            <a:ext cx="2698750" cy="369332"/>
          </a:xfrm>
          <a:prstGeom prst="rect">
            <a:avLst/>
          </a:prstGeom>
          <a:noFill/>
        </p:spPr>
        <p:txBody>
          <a:bodyPr wrap="square" rtlCol="0">
            <a:spAutoFit/>
          </a:bodyPr>
          <a:lstStyle/>
          <a:p>
            <a:r>
              <a:rPr lang="zh-CN" altLang="en-US" dirty="0">
                <a:solidFill>
                  <a:schemeClr val="bg1"/>
                </a:solidFill>
                <a:cs typeface="+mn-ea"/>
                <a:sym typeface="+mn-lt"/>
              </a:rPr>
              <a:t>摄影机与灯光</a:t>
            </a:r>
          </a:p>
        </p:txBody>
      </p:sp>
      <p:sp>
        <p:nvSpPr>
          <p:cNvPr id="39" name="椭圆 1"/>
          <p:cNvSpPr>
            <a:spLocks noChangeArrowheads="1"/>
          </p:cNvSpPr>
          <p:nvPr/>
        </p:nvSpPr>
        <p:spPr bwMode="auto">
          <a:xfrm>
            <a:off x="3895599"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0" name="TextBox 32"/>
          <p:cNvSpPr txBox="1">
            <a:spLocks noChangeArrowheads="1"/>
          </p:cNvSpPr>
          <p:nvPr/>
        </p:nvSpPr>
        <p:spPr bwMode="auto">
          <a:xfrm>
            <a:off x="3922149" y="389171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05</a:t>
            </a:r>
            <a:endParaRPr lang="zh-CN" altLang="en-US" dirty="0">
              <a:solidFill>
                <a:schemeClr val="bg1"/>
              </a:solidFill>
              <a:latin typeface="+mn-lt"/>
              <a:ea typeface="+mn-ea"/>
              <a:cs typeface="+mn-ea"/>
              <a:sym typeface="+mn-lt"/>
            </a:endParaRPr>
          </a:p>
        </p:txBody>
      </p:sp>
      <p:sp>
        <p:nvSpPr>
          <p:cNvPr id="41" name="TextBox 76"/>
          <p:cNvSpPr txBox="1"/>
          <p:nvPr/>
        </p:nvSpPr>
        <p:spPr>
          <a:xfrm>
            <a:off x="4475982" y="3891716"/>
            <a:ext cx="2698750" cy="369332"/>
          </a:xfrm>
          <a:prstGeom prst="rect">
            <a:avLst/>
          </a:prstGeom>
          <a:noFill/>
        </p:spPr>
        <p:txBody>
          <a:bodyPr wrap="square" rtlCol="0">
            <a:spAutoFit/>
          </a:bodyPr>
          <a:lstStyle/>
          <a:p>
            <a:r>
              <a:rPr lang="zh-CN" altLang="en-US" dirty="0">
                <a:solidFill>
                  <a:schemeClr val="bg1"/>
                </a:solidFill>
                <a:cs typeface="+mn-ea"/>
                <a:sym typeface="+mn-lt"/>
              </a:rPr>
              <a:t>材质与贴图</a:t>
            </a:r>
          </a:p>
        </p:txBody>
      </p:sp>
      <p:sp>
        <p:nvSpPr>
          <p:cNvPr id="42" name="椭圆 1"/>
          <p:cNvSpPr>
            <a:spLocks noChangeArrowheads="1"/>
          </p:cNvSpPr>
          <p:nvPr/>
        </p:nvSpPr>
        <p:spPr bwMode="auto">
          <a:xfrm>
            <a:off x="3895599"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3" name="TextBox 32"/>
          <p:cNvSpPr txBox="1">
            <a:spLocks noChangeArrowheads="1"/>
          </p:cNvSpPr>
          <p:nvPr/>
        </p:nvSpPr>
        <p:spPr bwMode="auto">
          <a:xfrm>
            <a:off x="3922149"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06</a:t>
            </a:r>
            <a:endParaRPr lang="zh-CN" altLang="en-US" dirty="0">
              <a:solidFill>
                <a:schemeClr val="bg1"/>
              </a:solidFill>
              <a:latin typeface="+mn-lt"/>
              <a:ea typeface="+mn-ea"/>
              <a:cs typeface="+mn-ea"/>
              <a:sym typeface="+mn-lt"/>
            </a:endParaRPr>
          </a:p>
        </p:txBody>
      </p:sp>
      <p:sp>
        <p:nvSpPr>
          <p:cNvPr id="44" name="TextBox 76"/>
          <p:cNvSpPr txBox="1"/>
          <p:nvPr/>
        </p:nvSpPr>
        <p:spPr>
          <a:xfrm>
            <a:off x="4475982" y="4468454"/>
            <a:ext cx="2698750" cy="369332"/>
          </a:xfrm>
          <a:prstGeom prst="rect">
            <a:avLst/>
          </a:prstGeom>
          <a:noFill/>
        </p:spPr>
        <p:txBody>
          <a:bodyPr wrap="square" rtlCol="0">
            <a:spAutoFit/>
          </a:bodyPr>
          <a:lstStyle/>
          <a:p>
            <a:r>
              <a:rPr lang="zh-CN" altLang="en-US" dirty="0">
                <a:solidFill>
                  <a:schemeClr val="bg1"/>
                </a:solidFill>
                <a:cs typeface="+mn-ea"/>
                <a:sym typeface="+mn-lt"/>
              </a:rPr>
              <a:t>渲染技术</a:t>
            </a:r>
          </a:p>
        </p:txBody>
      </p:sp>
      <p:sp>
        <p:nvSpPr>
          <p:cNvPr id="45" name="椭圆 1"/>
          <p:cNvSpPr>
            <a:spLocks noChangeArrowheads="1"/>
          </p:cNvSpPr>
          <p:nvPr/>
        </p:nvSpPr>
        <p:spPr bwMode="auto">
          <a:xfrm>
            <a:off x="7637105"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6" name="TextBox 32"/>
          <p:cNvSpPr txBox="1">
            <a:spLocks noChangeArrowheads="1"/>
          </p:cNvSpPr>
          <p:nvPr/>
        </p:nvSpPr>
        <p:spPr bwMode="auto">
          <a:xfrm>
            <a:off x="7663655"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07</a:t>
            </a:r>
            <a:endParaRPr lang="zh-CN" altLang="en-US" dirty="0">
              <a:solidFill>
                <a:schemeClr val="bg1"/>
              </a:solidFill>
              <a:latin typeface="+mn-lt"/>
              <a:ea typeface="+mn-ea"/>
              <a:cs typeface="+mn-ea"/>
              <a:sym typeface="+mn-lt"/>
            </a:endParaRPr>
          </a:p>
        </p:txBody>
      </p:sp>
      <p:sp>
        <p:nvSpPr>
          <p:cNvPr id="47" name="TextBox 76"/>
          <p:cNvSpPr txBox="1"/>
          <p:nvPr/>
        </p:nvSpPr>
        <p:spPr>
          <a:xfrm>
            <a:off x="8217488" y="1710122"/>
            <a:ext cx="2698750" cy="369332"/>
          </a:xfrm>
          <a:prstGeom prst="rect">
            <a:avLst/>
          </a:prstGeom>
          <a:noFill/>
        </p:spPr>
        <p:txBody>
          <a:bodyPr wrap="square" rtlCol="0">
            <a:spAutoFit/>
          </a:bodyPr>
          <a:lstStyle/>
          <a:p>
            <a:r>
              <a:rPr lang="zh-CN" altLang="en-US" dirty="0">
                <a:solidFill>
                  <a:schemeClr val="bg1"/>
                </a:solidFill>
                <a:cs typeface="+mn-ea"/>
                <a:sym typeface="+mn-lt"/>
              </a:rPr>
              <a:t>环境和效果</a:t>
            </a:r>
          </a:p>
        </p:txBody>
      </p:sp>
      <p:sp>
        <p:nvSpPr>
          <p:cNvPr id="48" name="椭圆 1"/>
          <p:cNvSpPr>
            <a:spLocks noChangeArrowheads="1"/>
          </p:cNvSpPr>
          <p:nvPr/>
        </p:nvSpPr>
        <p:spPr bwMode="auto">
          <a:xfrm>
            <a:off x="7637105"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9" name="TextBox 32"/>
          <p:cNvSpPr txBox="1">
            <a:spLocks noChangeArrowheads="1"/>
          </p:cNvSpPr>
          <p:nvPr/>
        </p:nvSpPr>
        <p:spPr bwMode="auto">
          <a:xfrm>
            <a:off x="7663655"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08</a:t>
            </a:r>
            <a:endParaRPr lang="zh-CN" altLang="en-US" dirty="0">
              <a:solidFill>
                <a:schemeClr val="bg1"/>
              </a:solidFill>
              <a:latin typeface="+mn-lt"/>
              <a:ea typeface="+mn-ea"/>
              <a:cs typeface="+mn-ea"/>
              <a:sym typeface="+mn-lt"/>
            </a:endParaRPr>
          </a:p>
        </p:txBody>
      </p:sp>
      <p:sp>
        <p:nvSpPr>
          <p:cNvPr id="50" name="TextBox 76"/>
          <p:cNvSpPr txBox="1"/>
          <p:nvPr/>
        </p:nvSpPr>
        <p:spPr>
          <a:xfrm>
            <a:off x="8217488"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基础动画</a:t>
            </a:r>
          </a:p>
        </p:txBody>
      </p:sp>
      <p:sp>
        <p:nvSpPr>
          <p:cNvPr id="51" name="椭圆 1"/>
          <p:cNvSpPr>
            <a:spLocks noChangeArrowheads="1"/>
          </p:cNvSpPr>
          <p:nvPr/>
        </p:nvSpPr>
        <p:spPr bwMode="auto">
          <a:xfrm>
            <a:off x="7637105"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2" name="TextBox 32"/>
          <p:cNvSpPr txBox="1">
            <a:spLocks noChangeArrowheads="1"/>
          </p:cNvSpPr>
          <p:nvPr/>
        </p:nvSpPr>
        <p:spPr bwMode="auto">
          <a:xfrm>
            <a:off x="7663655"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09</a:t>
            </a:r>
            <a:endParaRPr lang="zh-CN" altLang="en-US" dirty="0">
              <a:solidFill>
                <a:schemeClr val="bg1"/>
              </a:solidFill>
              <a:latin typeface="+mn-lt"/>
              <a:ea typeface="+mn-ea"/>
              <a:cs typeface="+mn-ea"/>
              <a:sym typeface="+mn-lt"/>
            </a:endParaRPr>
          </a:p>
        </p:txBody>
      </p:sp>
      <p:sp>
        <p:nvSpPr>
          <p:cNvPr id="53" name="TextBox 76"/>
          <p:cNvSpPr txBox="1"/>
          <p:nvPr/>
        </p:nvSpPr>
        <p:spPr>
          <a:xfrm>
            <a:off x="8217488" y="2808393"/>
            <a:ext cx="2698750" cy="369332"/>
          </a:xfrm>
          <a:prstGeom prst="rect">
            <a:avLst/>
          </a:prstGeom>
          <a:noFill/>
        </p:spPr>
        <p:txBody>
          <a:bodyPr wrap="square" rtlCol="0">
            <a:spAutoFit/>
          </a:bodyPr>
          <a:lstStyle/>
          <a:p>
            <a:r>
              <a:rPr lang="zh-CN" altLang="en-US" dirty="0">
                <a:solidFill>
                  <a:schemeClr val="bg1"/>
                </a:solidFill>
                <a:cs typeface="+mn-ea"/>
                <a:sym typeface="+mn-lt"/>
              </a:rPr>
              <a:t>角色动画</a:t>
            </a:r>
          </a:p>
        </p:txBody>
      </p:sp>
      <p:sp>
        <p:nvSpPr>
          <p:cNvPr id="54" name="椭圆 1"/>
          <p:cNvSpPr>
            <a:spLocks noChangeArrowheads="1"/>
          </p:cNvSpPr>
          <p:nvPr/>
        </p:nvSpPr>
        <p:spPr bwMode="auto">
          <a:xfrm>
            <a:off x="7637105"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5" name="TextBox 32"/>
          <p:cNvSpPr txBox="1">
            <a:spLocks noChangeArrowheads="1"/>
          </p:cNvSpPr>
          <p:nvPr/>
        </p:nvSpPr>
        <p:spPr bwMode="auto">
          <a:xfrm>
            <a:off x="7663655"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10</a:t>
            </a:r>
            <a:endParaRPr lang="zh-CN" altLang="en-US" dirty="0">
              <a:solidFill>
                <a:schemeClr val="bg1"/>
              </a:solidFill>
              <a:latin typeface="+mn-lt"/>
              <a:ea typeface="+mn-ea"/>
              <a:cs typeface="+mn-ea"/>
              <a:sym typeface="+mn-lt"/>
            </a:endParaRPr>
          </a:p>
        </p:txBody>
      </p:sp>
      <p:sp>
        <p:nvSpPr>
          <p:cNvPr id="56" name="TextBox 76"/>
          <p:cNvSpPr txBox="1"/>
          <p:nvPr/>
        </p:nvSpPr>
        <p:spPr>
          <a:xfrm>
            <a:off x="8217488" y="3365443"/>
            <a:ext cx="2698750" cy="369332"/>
          </a:xfrm>
          <a:prstGeom prst="rect">
            <a:avLst/>
          </a:prstGeom>
          <a:noFill/>
        </p:spPr>
        <p:txBody>
          <a:bodyPr wrap="square" rtlCol="0">
            <a:spAutoFit/>
          </a:bodyPr>
          <a:lstStyle/>
          <a:p>
            <a:r>
              <a:rPr lang="zh-CN" altLang="en-US" dirty="0">
                <a:solidFill>
                  <a:schemeClr val="bg1"/>
                </a:solidFill>
                <a:cs typeface="+mn-ea"/>
                <a:sym typeface="+mn-lt"/>
              </a:rPr>
              <a:t>动力学动画</a:t>
            </a:r>
          </a:p>
        </p:txBody>
      </p:sp>
      <p:sp>
        <p:nvSpPr>
          <p:cNvPr id="57" name="椭圆 1"/>
          <p:cNvSpPr>
            <a:spLocks noChangeArrowheads="1"/>
          </p:cNvSpPr>
          <p:nvPr/>
        </p:nvSpPr>
        <p:spPr bwMode="auto">
          <a:xfrm>
            <a:off x="7637105"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8" name="TextBox 32"/>
          <p:cNvSpPr txBox="1">
            <a:spLocks noChangeArrowheads="1"/>
          </p:cNvSpPr>
          <p:nvPr/>
        </p:nvSpPr>
        <p:spPr bwMode="auto">
          <a:xfrm>
            <a:off x="7663655" y="3891716"/>
            <a:ext cx="4240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11</a:t>
            </a:r>
            <a:endParaRPr lang="zh-CN" altLang="en-US" dirty="0">
              <a:solidFill>
                <a:schemeClr val="bg1"/>
              </a:solidFill>
              <a:latin typeface="+mn-lt"/>
              <a:ea typeface="+mn-ea"/>
              <a:cs typeface="+mn-ea"/>
              <a:sym typeface="+mn-lt"/>
            </a:endParaRPr>
          </a:p>
        </p:txBody>
      </p:sp>
      <p:sp>
        <p:nvSpPr>
          <p:cNvPr id="59" name="TextBox 76"/>
          <p:cNvSpPr txBox="1"/>
          <p:nvPr/>
        </p:nvSpPr>
        <p:spPr>
          <a:xfrm>
            <a:off x="8217488" y="3891716"/>
            <a:ext cx="2698750" cy="369332"/>
          </a:xfrm>
          <a:prstGeom prst="rect">
            <a:avLst/>
          </a:prstGeom>
          <a:noFill/>
        </p:spPr>
        <p:txBody>
          <a:bodyPr wrap="square" rtlCol="0">
            <a:spAutoFit/>
          </a:bodyPr>
          <a:lstStyle/>
          <a:p>
            <a:r>
              <a:rPr lang="zh-CN" altLang="en-US" dirty="0">
                <a:solidFill>
                  <a:schemeClr val="bg1"/>
                </a:solidFill>
                <a:cs typeface="+mn-ea"/>
                <a:sym typeface="+mn-lt"/>
              </a:rPr>
              <a:t>布料动画</a:t>
            </a:r>
          </a:p>
        </p:txBody>
      </p:sp>
      <p:sp>
        <p:nvSpPr>
          <p:cNvPr id="60" name="椭圆 1"/>
          <p:cNvSpPr>
            <a:spLocks noChangeArrowheads="1"/>
          </p:cNvSpPr>
          <p:nvPr/>
        </p:nvSpPr>
        <p:spPr bwMode="auto">
          <a:xfrm>
            <a:off x="7637105"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61" name="TextBox 32"/>
          <p:cNvSpPr txBox="1">
            <a:spLocks noChangeArrowheads="1"/>
          </p:cNvSpPr>
          <p:nvPr/>
        </p:nvSpPr>
        <p:spPr bwMode="auto">
          <a:xfrm>
            <a:off x="7663655"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12</a:t>
            </a:r>
            <a:endParaRPr lang="zh-CN" altLang="en-US" dirty="0">
              <a:solidFill>
                <a:schemeClr val="bg1"/>
              </a:solidFill>
              <a:latin typeface="+mn-lt"/>
              <a:ea typeface="+mn-ea"/>
              <a:cs typeface="+mn-ea"/>
              <a:sym typeface="+mn-lt"/>
            </a:endParaRPr>
          </a:p>
        </p:txBody>
      </p:sp>
      <p:sp>
        <p:nvSpPr>
          <p:cNvPr id="62" name="TextBox 76"/>
          <p:cNvSpPr txBox="1"/>
          <p:nvPr/>
        </p:nvSpPr>
        <p:spPr>
          <a:xfrm>
            <a:off x="8217488" y="4468454"/>
            <a:ext cx="2698750" cy="369332"/>
          </a:xfrm>
          <a:prstGeom prst="rect">
            <a:avLst/>
          </a:prstGeom>
          <a:noFill/>
        </p:spPr>
        <p:txBody>
          <a:bodyPr wrap="square" rtlCol="0">
            <a:spAutoFit/>
          </a:bodyPr>
          <a:lstStyle/>
          <a:p>
            <a:r>
              <a:rPr lang="zh-CN" altLang="en-US" dirty="0">
                <a:solidFill>
                  <a:schemeClr val="bg1"/>
                </a:solidFill>
                <a:cs typeface="+mn-ea"/>
                <a:sym typeface="+mn-lt"/>
              </a:rPr>
              <a:t>粒子动画</a:t>
            </a: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3053144"/>
          </a:xfrm>
          <a:prstGeom prst="rect">
            <a:avLst/>
          </a:prstGeom>
          <a:noFill/>
          <a:effectLst/>
        </p:spPr>
        <p:txBody>
          <a:bodyPr wrap="square" rtlCol="0">
            <a:spAutoFit/>
          </a:bodyPr>
          <a:lstStyle/>
          <a:p>
            <a:pPr algn="ctr">
              <a:lnSpc>
                <a:spcPct val="130000"/>
              </a:lnSpc>
            </a:pPr>
            <a:r>
              <a:rPr lang="zh-CN" altLang="en-US" sz="2000" b="1" dirty="0">
                <a:solidFill>
                  <a:schemeClr val="bg1"/>
                </a:solidFill>
                <a:cs typeface="+mn-ea"/>
                <a:sym typeface="+mn-lt"/>
              </a:rPr>
              <a:t>常用贴图</a:t>
            </a: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a:t>
            </a:r>
            <a:endParaRPr lang="en-US" altLang="zh-CN" sz="1600" dirty="0" smtClean="0">
              <a:solidFill>
                <a:schemeClr val="bg1"/>
              </a:solidFill>
              <a:cs typeface="+mn-ea"/>
              <a:sym typeface="+mn-lt"/>
            </a:endParaRP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前面</a:t>
            </a:r>
            <a:r>
              <a:rPr lang="zh-CN" altLang="en-US" sz="1600" dirty="0">
                <a:solidFill>
                  <a:schemeClr val="bg1"/>
                </a:solidFill>
                <a:cs typeface="+mn-ea"/>
                <a:sym typeface="+mn-lt"/>
              </a:rPr>
              <a:t>已经对贴图通道进行了详细讲解，下面将为读者介绍用于这些通道的贴图设置。使用贴图通常是为了改善材质的外观和真实感，也可以使用贴图创建环境或者创建灯光投射。将贴图与材质一起使用，贴图将为对象几何体添加一些细节而不会增加它的复杂度</a:t>
            </a:r>
            <a:r>
              <a:rPr lang="zh-CN" altLang="en-US"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当</a:t>
            </a:r>
            <a:r>
              <a:rPr lang="zh-CN" altLang="en-US" sz="1600" dirty="0">
                <a:solidFill>
                  <a:schemeClr val="bg1"/>
                </a:solidFill>
                <a:cs typeface="+mn-ea"/>
                <a:sym typeface="+mn-lt"/>
              </a:rPr>
              <a:t>读者需要为某通道添加贴图时，可以单击该通道右侧的“无”按钮，打开“材质</a:t>
            </a:r>
            <a:r>
              <a:rPr lang="en-US" altLang="zh-CN" sz="1600" dirty="0">
                <a:solidFill>
                  <a:schemeClr val="bg1"/>
                </a:solidFill>
                <a:cs typeface="+mn-ea"/>
                <a:sym typeface="+mn-lt"/>
              </a:rPr>
              <a:t>/</a:t>
            </a:r>
            <a:r>
              <a:rPr lang="zh-CN" altLang="en-US" sz="1600" dirty="0">
                <a:solidFill>
                  <a:schemeClr val="bg1"/>
                </a:solidFill>
                <a:cs typeface="+mn-ea"/>
                <a:sym typeface="+mn-lt"/>
              </a:rPr>
              <a:t>贴图浏览器”对话框，在该对话框中选择所需的贴图类型即可，</a:t>
            </a:r>
            <a:r>
              <a:rPr lang="en-US" altLang="zh-CN" sz="1600" dirty="0">
                <a:solidFill>
                  <a:schemeClr val="bg1"/>
                </a:solidFill>
                <a:cs typeface="+mn-ea"/>
                <a:sym typeface="+mn-lt"/>
              </a:rPr>
              <a:t>3ds Max</a:t>
            </a:r>
            <a:r>
              <a:rPr lang="zh-CN" altLang="en-US" sz="1600" dirty="0">
                <a:solidFill>
                  <a:schemeClr val="bg1"/>
                </a:solidFill>
                <a:cs typeface="+mn-ea"/>
                <a:sym typeface="+mn-lt"/>
              </a:rPr>
              <a:t>提供了多种贴图类型供用户选择。（如图</a:t>
            </a:r>
            <a:r>
              <a:rPr lang="en-US" altLang="zh-CN" sz="1600" dirty="0">
                <a:solidFill>
                  <a:schemeClr val="bg1"/>
                </a:solidFill>
                <a:cs typeface="+mn-ea"/>
                <a:sym typeface="+mn-lt"/>
              </a:rPr>
              <a:t>5-13</a:t>
            </a:r>
            <a:r>
              <a:rPr lang="zh-CN" altLang="en-US" sz="1600" dirty="0">
                <a:solidFill>
                  <a:schemeClr val="bg1"/>
                </a:solidFill>
                <a:cs typeface="+mn-ea"/>
                <a:sym typeface="+mn-lt"/>
              </a:rPr>
              <a:t>和图</a:t>
            </a:r>
            <a:r>
              <a:rPr lang="en-US" altLang="zh-CN" sz="1600" dirty="0">
                <a:solidFill>
                  <a:schemeClr val="bg1"/>
                </a:solidFill>
                <a:cs typeface="+mn-ea"/>
                <a:sym typeface="+mn-lt"/>
              </a:rPr>
              <a:t>5-14</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07033"/>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9036" y="915293"/>
            <a:ext cx="2519570" cy="4853911"/>
          </a:xfrm>
          <a:prstGeom prst="rect">
            <a:avLst/>
          </a:prstGeom>
        </p:spPr>
      </p:pic>
      <p:sp>
        <p:nvSpPr>
          <p:cNvPr id="3" name="矩形 2"/>
          <p:cNvSpPr/>
          <p:nvPr/>
        </p:nvSpPr>
        <p:spPr>
          <a:xfrm>
            <a:off x="3493493"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-13</a:t>
            </a:r>
            <a:endParaRPr lang="zh-CN" altLang="en-US" sz="1200" dirty="0"/>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2945" y="915293"/>
            <a:ext cx="3483065" cy="4853911"/>
          </a:xfrm>
          <a:prstGeom prst="rect">
            <a:avLst/>
          </a:prstGeom>
        </p:spPr>
      </p:pic>
      <p:sp>
        <p:nvSpPr>
          <p:cNvPr id="11" name="矩形 10"/>
          <p:cNvSpPr/>
          <p:nvPr/>
        </p:nvSpPr>
        <p:spPr>
          <a:xfrm>
            <a:off x="8299149"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-14</a:t>
            </a:r>
            <a:endParaRPr lang="zh-CN" altLang="en-US" sz="1200" dirty="0"/>
          </a:p>
        </p:txBody>
      </p:sp>
    </p:spTree>
    <p:extLst>
      <p:ext uri="{BB962C8B-B14F-4D97-AF65-F5344CB8AC3E}">
        <p14:creationId xmlns:p14="http://schemas.microsoft.com/office/powerpoint/2010/main" val="2986820584"/>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725769" y="992339"/>
            <a:ext cx="8925059" cy="1184940"/>
          </a:xfrm>
          <a:prstGeom prst="rect">
            <a:avLst/>
          </a:prstGeom>
          <a:noFill/>
          <a:effectLst/>
        </p:spPr>
        <p:txBody>
          <a:bodyPr wrap="square" rtlCol="0">
            <a:spAutoFit/>
          </a:bodyPr>
          <a:lstStyle/>
          <a:p>
            <a:pPr>
              <a:lnSpc>
                <a:spcPct val="130000"/>
              </a:lnSpc>
            </a:pPr>
            <a:r>
              <a:rPr lang="zh-CN" altLang="en-US" sz="1400" dirty="0" smtClean="0">
                <a:solidFill>
                  <a:schemeClr val="bg1"/>
                </a:solidFill>
                <a:cs typeface="+mn-ea"/>
                <a:sym typeface="+mn-lt"/>
              </a:rPr>
              <a:t>“位图”</a:t>
            </a:r>
            <a:r>
              <a:rPr lang="zh-CN" altLang="en-US" sz="1400" dirty="0">
                <a:solidFill>
                  <a:schemeClr val="bg1"/>
                </a:solidFill>
                <a:cs typeface="+mn-ea"/>
                <a:sym typeface="+mn-lt"/>
              </a:rPr>
              <a:t>贴图</a:t>
            </a:r>
          </a:p>
          <a:p>
            <a:pPr>
              <a:lnSpc>
                <a:spcPct val="130000"/>
              </a:lnSpc>
            </a:pPr>
            <a:r>
              <a:rPr lang="zh-CN" altLang="en-US" sz="1400" dirty="0">
                <a:solidFill>
                  <a:schemeClr val="bg1"/>
                </a:solidFill>
                <a:cs typeface="+mn-ea"/>
                <a:sym typeface="+mn-lt"/>
              </a:rPr>
              <a:t>“位图”贴图类型是一种最常用的贴图类型，它使用一张位图图像作为贴图。该贴图类型支持多种文件格式，可以是</a:t>
            </a:r>
            <a:r>
              <a:rPr lang="en-US" altLang="zh-CN" sz="1400" dirty="0" err="1">
                <a:solidFill>
                  <a:schemeClr val="bg1"/>
                </a:solidFill>
                <a:cs typeface="+mn-ea"/>
                <a:sym typeface="+mn-lt"/>
              </a:rPr>
              <a:t>tga</a:t>
            </a:r>
            <a:r>
              <a:rPr lang="zh-CN" altLang="en-US" sz="1400" dirty="0">
                <a:solidFill>
                  <a:schemeClr val="bg1"/>
                </a:solidFill>
                <a:cs typeface="+mn-ea"/>
                <a:sym typeface="+mn-lt"/>
              </a:rPr>
              <a:t>、</a:t>
            </a:r>
            <a:r>
              <a:rPr lang="en-US" altLang="zh-CN" sz="1400" dirty="0">
                <a:solidFill>
                  <a:schemeClr val="bg1"/>
                </a:solidFill>
                <a:cs typeface="+mn-ea"/>
                <a:sym typeface="+mn-lt"/>
              </a:rPr>
              <a:t>bmp</a:t>
            </a:r>
            <a:r>
              <a:rPr lang="zh-CN" altLang="en-US" sz="1400" dirty="0">
                <a:solidFill>
                  <a:schemeClr val="bg1"/>
                </a:solidFill>
                <a:cs typeface="+mn-ea"/>
                <a:sym typeface="+mn-lt"/>
              </a:rPr>
              <a:t>、</a:t>
            </a:r>
            <a:r>
              <a:rPr lang="en-US" altLang="zh-CN" sz="1400" dirty="0" err="1">
                <a:solidFill>
                  <a:schemeClr val="bg1"/>
                </a:solidFill>
                <a:cs typeface="+mn-ea"/>
                <a:sym typeface="+mn-lt"/>
              </a:rPr>
              <a:t>psd</a:t>
            </a:r>
            <a:r>
              <a:rPr lang="zh-CN" altLang="en-US" sz="1400" dirty="0">
                <a:solidFill>
                  <a:schemeClr val="bg1"/>
                </a:solidFill>
                <a:cs typeface="+mn-ea"/>
                <a:sym typeface="+mn-lt"/>
              </a:rPr>
              <a:t>、</a:t>
            </a:r>
            <a:r>
              <a:rPr lang="en-US" altLang="zh-CN" sz="1400" dirty="0">
                <a:solidFill>
                  <a:schemeClr val="bg1"/>
                </a:solidFill>
                <a:cs typeface="+mn-ea"/>
                <a:sym typeface="+mn-lt"/>
              </a:rPr>
              <a:t>jpg</a:t>
            </a:r>
            <a:r>
              <a:rPr lang="zh-CN" altLang="en-US" sz="1400" dirty="0">
                <a:solidFill>
                  <a:schemeClr val="bg1"/>
                </a:solidFill>
                <a:cs typeface="+mn-ea"/>
                <a:sym typeface="+mn-lt"/>
              </a:rPr>
              <a:t>、</a:t>
            </a:r>
            <a:r>
              <a:rPr lang="en-US" altLang="zh-CN" sz="1400" dirty="0">
                <a:solidFill>
                  <a:schemeClr val="bg1"/>
                </a:solidFill>
                <a:cs typeface="+mn-ea"/>
                <a:sym typeface="+mn-lt"/>
              </a:rPr>
              <a:t>gif</a:t>
            </a:r>
            <a:r>
              <a:rPr lang="zh-CN" altLang="en-US" sz="1400" dirty="0">
                <a:solidFill>
                  <a:schemeClr val="bg1"/>
                </a:solidFill>
                <a:cs typeface="+mn-ea"/>
                <a:sym typeface="+mn-lt"/>
              </a:rPr>
              <a:t>、</a:t>
            </a:r>
            <a:r>
              <a:rPr lang="en-US" altLang="zh-CN" sz="1400" dirty="0" err="1">
                <a:solidFill>
                  <a:schemeClr val="bg1"/>
                </a:solidFill>
                <a:cs typeface="+mn-ea"/>
                <a:sym typeface="+mn-lt"/>
              </a:rPr>
              <a:t>png</a:t>
            </a:r>
            <a:r>
              <a:rPr lang="zh-CN" altLang="en-US" sz="1400" dirty="0">
                <a:solidFill>
                  <a:schemeClr val="bg1"/>
                </a:solidFill>
                <a:cs typeface="+mn-ea"/>
                <a:sym typeface="+mn-lt"/>
              </a:rPr>
              <a:t>、</a:t>
            </a:r>
            <a:r>
              <a:rPr lang="en-US" altLang="zh-CN" sz="1400" dirty="0">
                <a:solidFill>
                  <a:schemeClr val="bg1"/>
                </a:solidFill>
                <a:cs typeface="+mn-ea"/>
                <a:sym typeface="+mn-lt"/>
              </a:rPr>
              <a:t>tiff</a:t>
            </a:r>
            <a:r>
              <a:rPr lang="zh-CN" altLang="en-US" sz="1400" dirty="0">
                <a:solidFill>
                  <a:schemeClr val="bg1"/>
                </a:solidFill>
                <a:cs typeface="+mn-ea"/>
                <a:sym typeface="+mn-lt"/>
              </a:rPr>
              <a:t>等静态图像格式，也可以是</a:t>
            </a:r>
            <a:r>
              <a:rPr lang="en-US" altLang="zh-CN" sz="1400" dirty="0" err="1">
                <a:solidFill>
                  <a:schemeClr val="bg1"/>
                </a:solidFill>
                <a:cs typeface="+mn-ea"/>
                <a:sym typeface="+mn-lt"/>
              </a:rPr>
              <a:t>avi</a:t>
            </a:r>
            <a:r>
              <a:rPr lang="zh-CN" altLang="en-US" sz="1400" dirty="0">
                <a:solidFill>
                  <a:schemeClr val="bg1"/>
                </a:solidFill>
                <a:cs typeface="+mn-ea"/>
                <a:sym typeface="+mn-lt"/>
              </a:rPr>
              <a:t>、</a:t>
            </a:r>
            <a:r>
              <a:rPr lang="en-US" altLang="zh-CN" sz="1400" dirty="0" err="1">
                <a:solidFill>
                  <a:schemeClr val="bg1"/>
                </a:solidFill>
                <a:cs typeface="+mn-ea"/>
                <a:sym typeface="+mn-lt"/>
              </a:rPr>
              <a:t>flc</a:t>
            </a:r>
            <a:r>
              <a:rPr lang="zh-CN" altLang="en-US" sz="1400" dirty="0">
                <a:solidFill>
                  <a:schemeClr val="bg1"/>
                </a:solidFill>
                <a:cs typeface="+mn-ea"/>
                <a:sym typeface="+mn-lt"/>
              </a:rPr>
              <a:t>、</a:t>
            </a:r>
            <a:r>
              <a:rPr lang="en-US" altLang="zh-CN" sz="1400" dirty="0" err="1">
                <a:solidFill>
                  <a:schemeClr val="bg1"/>
                </a:solidFill>
                <a:cs typeface="+mn-ea"/>
                <a:sym typeface="+mn-lt"/>
              </a:rPr>
              <a:t>ifl</a:t>
            </a:r>
            <a:r>
              <a:rPr lang="zh-CN" altLang="en-US" sz="1400" dirty="0">
                <a:solidFill>
                  <a:schemeClr val="bg1"/>
                </a:solidFill>
                <a:cs typeface="+mn-ea"/>
                <a:sym typeface="+mn-lt"/>
              </a:rPr>
              <a:t>、</a:t>
            </a:r>
            <a:r>
              <a:rPr lang="en-US" altLang="zh-CN" sz="1400" dirty="0">
                <a:solidFill>
                  <a:schemeClr val="bg1"/>
                </a:solidFill>
                <a:cs typeface="+mn-ea"/>
                <a:sym typeface="+mn-lt"/>
              </a:rPr>
              <a:t>QuickTime Movie</a:t>
            </a:r>
            <a:r>
              <a:rPr lang="zh-CN" altLang="en-US" sz="1400" dirty="0">
                <a:solidFill>
                  <a:schemeClr val="bg1"/>
                </a:solidFill>
                <a:cs typeface="+mn-ea"/>
                <a:sym typeface="+mn-lt"/>
              </a:rPr>
              <a:t>等动画文件格式。（如图</a:t>
            </a:r>
            <a:r>
              <a:rPr lang="en-US" altLang="zh-CN" sz="1400" dirty="0">
                <a:solidFill>
                  <a:schemeClr val="bg1"/>
                </a:solidFill>
                <a:cs typeface="+mn-ea"/>
                <a:sym typeface="+mn-lt"/>
              </a:rPr>
              <a:t>5-15</a:t>
            </a:r>
            <a:r>
              <a:rPr lang="zh-CN" altLang="en-US" sz="1400" dirty="0">
                <a:solidFill>
                  <a:schemeClr val="bg1"/>
                </a:solidFill>
                <a:cs typeface="+mn-ea"/>
                <a:sym typeface="+mn-lt"/>
              </a:rPr>
              <a:t>所示）</a:t>
            </a:r>
            <a:endParaRPr lang="en-US" altLang="zh-CN" sz="14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5976" y="2503539"/>
            <a:ext cx="4750120" cy="3561878"/>
          </a:xfrm>
          <a:prstGeom prst="rect">
            <a:avLst/>
          </a:prstGeom>
        </p:spPr>
      </p:pic>
      <p:sp>
        <p:nvSpPr>
          <p:cNvPr id="10" name="矩形 9"/>
          <p:cNvSpPr/>
          <p:nvPr/>
        </p:nvSpPr>
        <p:spPr>
          <a:xfrm>
            <a:off x="5682902" y="6240483"/>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-15</a:t>
            </a:r>
            <a:endParaRPr lang="zh-CN" altLang="en-US" sz="1200" dirty="0"/>
          </a:p>
        </p:txBody>
      </p:sp>
    </p:spTree>
    <p:extLst>
      <p:ext uri="{BB962C8B-B14F-4D97-AF65-F5344CB8AC3E}">
        <p14:creationId xmlns:p14="http://schemas.microsoft.com/office/powerpoint/2010/main" val="275059261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725769" y="992339"/>
            <a:ext cx="8925059" cy="700898"/>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“噪波”贴图</a:t>
            </a:r>
          </a:p>
          <a:p>
            <a:pPr>
              <a:lnSpc>
                <a:spcPct val="130000"/>
              </a:lnSpc>
            </a:pPr>
            <a:r>
              <a:rPr lang="zh-CN" altLang="en-US" sz="1600" dirty="0">
                <a:solidFill>
                  <a:schemeClr val="bg1"/>
                </a:solidFill>
                <a:cs typeface="+mn-ea"/>
                <a:sym typeface="+mn-lt"/>
              </a:rPr>
              <a:t>“噪波”贴图能基于两种颜色或材质的交互创建曲面的随机扰动。（如图</a:t>
            </a:r>
            <a:r>
              <a:rPr lang="en-US" altLang="zh-CN" sz="1600" dirty="0">
                <a:solidFill>
                  <a:schemeClr val="bg1"/>
                </a:solidFill>
                <a:cs typeface="+mn-ea"/>
                <a:sym typeface="+mn-lt"/>
              </a:rPr>
              <a:t>5-16</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5976" y="2503539"/>
            <a:ext cx="4750120" cy="3561877"/>
          </a:xfrm>
          <a:prstGeom prst="rect">
            <a:avLst/>
          </a:prstGeom>
        </p:spPr>
      </p:pic>
      <p:sp>
        <p:nvSpPr>
          <p:cNvPr id="10" name="矩形 9"/>
          <p:cNvSpPr/>
          <p:nvPr/>
        </p:nvSpPr>
        <p:spPr>
          <a:xfrm>
            <a:off x="5682902" y="6240483"/>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-16</a:t>
            </a:r>
            <a:endParaRPr lang="zh-CN" altLang="en-US" sz="1200" dirty="0"/>
          </a:p>
        </p:txBody>
      </p:sp>
    </p:spTree>
    <p:extLst>
      <p:ext uri="{BB962C8B-B14F-4D97-AF65-F5344CB8AC3E}">
        <p14:creationId xmlns:p14="http://schemas.microsoft.com/office/powerpoint/2010/main" val="2695423403"/>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725769" y="992339"/>
            <a:ext cx="8925059" cy="1020985"/>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“细胞”贴图</a:t>
            </a:r>
          </a:p>
          <a:p>
            <a:pPr>
              <a:lnSpc>
                <a:spcPct val="130000"/>
              </a:lnSpc>
            </a:pPr>
            <a:r>
              <a:rPr lang="zh-CN" altLang="en-US" sz="1600" dirty="0">
                <a:solidFill>
                  <a:schemeClr val="bg1"/>
                </a:solidFill>
                <a:cs typeface="+mn-ea"/>
                <a:sym typeface="+mn-lt"/>
              </a:rPr>
              <a:t>细胞贴图是一种程序贴图，生成用于各种视觉效果的细胞图案，包括皮革、马赛克瓷砖、鹅卵石以及海洋表面等等。（如图</a:t>
            </a:r>
            <a:r>
              <a:rPr lang="en-US" altLang="zh-CN" sz="1600" dirty="0">
                <a:solidFill>
                  <a:schemeClr val="bg1"/>
                </a:solidFill>
                <a:cs typeface="+mn-ea"/>
                <a:sym typeface="+mn-lt"/>
              </a:rPr>
              <a:t>5-17</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5976" y="2503539"/>
            <a:ext cx="4750119" cy="3561877"/>
          </a:xfrm>
          <a:prstGeom prst="rect">
            <a:avLst/>
          </a:prstGeom>
        </p:spPr>
      </p:pic>
      <p:sp>
        <p:nvSpPr>
          <p:cNvPr id="10" name="矩形 9"/>
          <p:cNvSpPr/>
          <p:nvPr/>
        </p:nvSpPr>
        <p:spPr>
          <a:xfrm>
            <a:off x="5682902" y="6240483"/>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-17</a:t>
            </a:r>
            <a:endParaRPr lang="zh-CN" altLang="en-US" sz="1200" dirty="0"/>
          </a:p>
        </p:txBody>
      </p:sp>
    </p:spTree>
    <p:extLst>
      <p:ext uri="{BB962C8B-B14F-4D97-AF65-F5344CB8AC3E}">
        <p14:creationId xmlns:p14="http://schemas.microsoft.com/office/powerpoint/2010/main" val="3866434793"/>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725769" y="992339"/>
            <a:ext cx="8925059" cy="1020985"/>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“光线跟踪”贴图</a:t>
            </a:r>
          </a:p>
          <a:p>
            <a:pPr>
              <a:lnSpc>
                <a:spcPct val="130000"/>
              </a:lnSpc>
            </a:pPr>
            <a:r>
              <a:rPr lang="zh-CN" altLang="en-US" sz="1600" dirty="0">
                <a:solidFill>
                  <a:schemeClr val="bg1"/>
                </a:solidFill>
                <a:cs typeface="+mn-ea"/>
                <a:sym typeface="+mn-lt"/>
              </a:rPr>
              <a:t>使用“光线跟踪”贴图可以提供全部光线跟踪反射和折射，主要用于“反射”或“折射”通道。（如图</a:t>
            </a:r>
            <a:r>
              <a:rPr lang="en-US" altLang="zh-CN" sz="1600" dirty="0">
                <a:solidFill>
                  <a:schemeClr val="bg1"/>
                </a:solidFill>
                <a:cs typeface="+mn-ea"/>
                <a:sym typeface="+mn-lt"/>
              </a:rPr>
              <a:t>5-18</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5976" y="2503539"/>
            <a:ext cx="4750119" cy="3561876"/>
          </a:xfrm>
          <a:prstGeom prst="rect">
            <a:avLst/>
          </a:prstGeom>
        </p:spPr>
      </p:pic>
      <p:sp>
        <p:nvSpPr>
          <p:cNvPr id="10" name="矩形 9"/>
          <p:cNvSpPr/>
          <p:nvPr/>
        </p:nvSpPr>
        <p:spPr>
          <a:xfrm>
            <a:off x="5682902" y="6240483"/>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-18</a:t>
            </a:r>
            <a:endParaRPr lang="zh-CN" altLang="en-US" sz="1200" dirty="0"/>
          </a:p>
        </p:txBody>
      </p:sp>
    </p:spTree>
    <p:extLst>
      <p:ext uri="{BB962C8B-B14F-4D97-AF65-F5344CB8AC3E}">
        <p14:creationId xmlns:p14="http://schemas.microsoft.com/office/powerpoint/2010/main" val="1755818995"/>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2092881"/>
          </a:xfrm>
          <a:prstGeom prst="rect">
            <a:avLst/>
          </a:prstGeom>
          <a:noFill/>
          <a:effectLst/>
        </p:spPr>
        <p:txBody>
          <a:bodyPr wrap="square" rtlCol="0">
            <a:spAutoFit/>
          </a:bodyPr>
          <a:lstStyle/>
          <a:p>
            <a:pPr algn="ctr">
              <a:lnSpc>
                <a:spcPct val="130000"/>
              </a:lnSpc>
            </a:pPr>
            <a:r>
              <a:rPr lang="zh-CN" altLang="en-US" sz="2000" b="1" dirty="0">
                <a:solidFill>
                  <a:schemeClr val="bg1"/>
                </a:solidFill>
                <a:cs typeface="+mn-ea"/>
                <a:sym typeface="+mn-lt"/>
              </a:rPr>
              <a:t>常用材质</a:t>
            </a:r>
            <a:endParaRPr lang="en-US" altLang="zh-CN" sz="1600" dirty="0" smtClean="0">
              <a:solidFill>
                <a:schemeClr val="bg1"/>
              </a:solidFill>
              <a:cs typeface="+mn-ea"/>
              <a:sym typeface="+mn-lt"/>
            </a:endParaRPr>
          </a:p>
          <a:p>
            <a:pPr>
              <a:lnSpc>
                <a:spcPct val="130000"/>
              </a:lnSpc>
            </a:pPr>
            <a:endParaRPr lang="en-US" altLang="zh-CN" sz="1600" dirty="0" smtClean="0">
              <a:solidFill>
                <a:schemeClr val="bg1"/>
              </a:solidFill>
              <a:cs typeface="+mn-ea"/>
              <a:sym typeface="+mn-lt"/>
            </a:endParaRP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贴图</a:t>
            </a:r>
            <a:r>
              <a:rPr lang="zh-CN" altLang="en-US" sz="1600" dirty="0">
                <a:solidFill>
                  <a:schemeClr val="bg1"/>
                </a:solidFill>
                <a:cs typeface="+mn-ea"/>
                <a:sym typeface="+mn-lt"/>
              </a:rPr>
              <a:t>需要与材质结合才能真正使对象获得良好的外观效果，</a:t>
            </a:r>
            <a:r>
              <a:rPr lang="en-US" altLang="zh-CN" sz="1600" dirty="0">
                <a:solidFill>
                  <a:schemeClr val="bg1"/>
                </a:solidFill>
                <a:cs typeface="+mn-ea"/>
                <a:sym typeface="+mn-lt"/>
              </a:rPr>
              <a:t>3ds Max</a:t>
            </a:r>
            <a:r>
              <a:rPr lang="zh-CN" altLang="en-US" sz="1600" dirty="0">
                <a:solidFill>
                  <a:schemeClr val="bg1"/>
                </a:solidFill>
                <a:cs typeface="+mn-ea"/>
                <a:sym typeface="+mn-lt"/>
              </a:rPr>
              <a:t>内置了多种材质类型，这些材质类型具有不同的属性，能够模拟真实世界中各种材质的外观效果。在“材质编辑器”中点击“材质类型”按钮，即可打开“材质</a:t>
            </a:r>
            <a:r>
              <a:rPr lang="en-US" altLang="zh-CN" sz="1600" dirty="0">
                <a:solidFill>
                  <a:schemeClr val="bg1"/>
                </a:solidFill>
                <a:cs typeface="+mn-ea"/>
                <a:sym typeface="+mn-lt"/>
              </a:rPr>
              <a:t>/</a:t>
            </a:r>
            <a:r>
              <a:rPr lang="zh-CN" altLang="en-US" sz="1600" dirty="0">
                <a:solidFill>
                  <a:schemeClr val="bg1"/>
                </a:solidFill>
                <a:cs typeface="+mn-ea"/>
                <a:sym typeface="+mn-lt"/>
              </a:rPr>
              <a:t>贴图浏览器”，在该浏览器窗口中选择所需材质即可。（如图</a:t>
            </a:r>
            <a:r>
              <a:rPr lang="en-US" altLang="zh-CN" sz="1600" dirty="0">
                <a:solidFill>
                  <a:schemeClr val="bg1"/>
                </a:solidFill>
                <a:cs typeface="+mn-ea"/>
                <a:sym typeface="+mn-lt"/>
              </a:rPr>
              <a:t>5-19</a:t>
            </a:r>
            <a:r>
              <a:rPr lang="zh-CN" altLang="en-US" sz="1600" dirty="0">
                <a:solidFill>
                  <a:schemeClr val="bg1"/>
                </a:solidFill>
                <a:cs typeface="+mn-ea"/>
                <a:sym typeface="+mn-lt"/>
              </a:rPr>
              <a:t>和</a:t>
            </a:r>
            <a:r>
              <a:rPr lang="en-US" altLang="zh-CN" sz="1600" dirty="0">
                <a:solidFill>
                  <a:schemeClr val="bg1"/>
                </a:solidFill>
                <a:cs typeface="+mn-ea"/>
                <a:sym typeface="+mn-lt"/>
              </a:rPr>
              <a:t>5-20</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036222"/>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9036" y="915293"/>
            <a:ext cx="2519570" cy="4853910"/>
          </a:xfrm>
          <a:prstGeom prst="rect">
            <a:avLst/>
          </a:prstGeom>
        </p:spPr>
      </p:pic>
      <p:sp>
        <p:nvSpPr>
          <p:cNvPr id="3" name="矩形 2"/>
          <p:cNvSpPr/>
          <p:nvPr/>
        </p:nvSpPr>
        <p:spPr>
          <a:xfrm>
            <a:off x="3493493"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-19</a:t>
            </a:r>
            <a:endParaRPr lang="zh-CN" altLang="en-US" sz="1200" dirty="0"/>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2945" y="915294"/>
            <a:ext cx="3483065" cy="4853909"/>
          </a:xfrm>
          <a:prstGeom prst="rect">
            <a:avLst/>
          </a:prstGeom>
        </p:spPr>
      </p:pic>
      <p:sp>
        <p:nvSpPr>
          <p:cNvPr id="11" name="矩形 10"/>
          <p:cNvSpPr/>
          <p:nvPr/>
        </p:nvSpPr>
        <p:spPr>
          <a:xfrm>
            <a:off x="8299149"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-20</a:t>
            </a:r>
            <a:endParaRPr lang="zh-CN" altLang="en-US" sz="1200" dirty="0"/>
          </a:p>
        </p:txBody>
      </p:sp>
    </p:spTree>
    <p:extLst>
      <p:ext uri="{BB962C8B-B14F-4D97-AF65-F5344CB8AC3E}">
        <p14:creationId xmlns:p14="http://schemas.microsoft.com/office/powerpoint/2010/main" val="1582910823"/>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725769" y="992339"/>
            <a:ext cx="8925059" cy="1020985"/>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a:t>
            </a:r>
            <a:r>
              <a:rPr lang="en-US" altLang="zh-CN" sz="1600" dirty="0" err="1">
                <a:solidFill>
                  <a:schemeClr val="bg1"/>
                </a:solidFill>
                <a:cs typeface="+mn-ea"/>
                <a:sym typeface="+mn-lt"/>
              </a:rPr>
              <a:t>Ink'n</a:t>
            </a:r>
            <a:r>
              <a:rPr lang="en-US" altLang="zh-CN" sz="1600" dirty="0">
                <a:solidFill>
                  <a:schemeClr val="bg1"/>
                </a:solidFill>
                <a:cs typeface="+mn-ea"/>
                <a:sym typeface="+mn-lt"/>
              </a:rPr>
              <a:t> Paint”</a:t>
            </a:r>
            <a:r>
              <a:rPr lang="zh-CN" altLang="en-US" sz="1600" dirty="0">
                <a:solidFill>
                  <a:schemeClr val="bg1"/>
                </a:solidFill>
                <a:cs typeface="+mn-ea"/>
                <a:sym typeface="+mn-lt"/>
              </a:rPr>
              <a:t>材质</a:t>
            </a:r>
          </a:p>
          <a:p>
            <a:pPr>
              <a:lnSpc>
                <a:spcPct val="130000"/>
              </a:lnSpc>
            </a:pPr>
            <a:r>
              <a:rPr lang="zh-CN" altLang="en-US" sz="1600" dirty="0">
                <a:solidFill>
                  <a:schemeClr val="bg1"/>
                </a:solidFill>
                <a:cs typeface="+mn-ea"/>
                <a:sym typeface="+mn-lt"/>
              </a:rPr>
              <a:t>“</a:t>
            </a:r>
            <a:r>
              <a:rPr lang="en-US" altLang="zh-CN" sz="1600" dirty="0" err="1">
                <a:solidFill>
                  <a:schemeClr val="bg1"/>
                </a:solidFill>
                <a:cs typeface="+mn-ea"/>
                <a:sym typeface="+mn-lt"/>
              </a:rPr>
              <a:t>Ink'n</a:t>
            </a:r>
            <a:r>
              <a:rPr lang="en-US" altLang="zh-CN" sz="1600" dirty="0">
                <a:solidFill>
                  <a:schemeClr val="bg1"/>
                </a:solidFill>
                <a:cs typeface="+mn-ea"/>
                <a:sym typeface="+mn-lt"/>
              </a:rPr>
              <a:t> Paint”</a:t>
            </a:r>
            <a:r>
              <a:rPr lang="zh-CN" altLang="en-US" sz="1600" dirty="0">
                <a:solidFill>
                  <a:schemeClr val="bg1"/>
                </a:solidFill>
                <a:cs typeface="+mn-ea"/>
                <a:sym typeface="+mn-lt"/>
              </a:rPr>
              <a:t>材质可以创建卡通效果，与其他大多数材质提供的三维真实效果不同，该材质提供带有“墨水”边界的平面着色，主要用于模拟</a:t>
            </a:r>
            <a:r>
              <a:rPr lang="en-US" altLang="zh-CN" sz="1600" dirty="0">
                <a:solidFill>
                  <a:schemeClr val="bg1"/>
                </a:solidFill>
                <a:cs typeface="+mn-ea"/>
                <a:sym typeface="+mn-lt"/>
              </a:rPr>
              <a:t>2D</a:t>
            </a:r>
            <a:r>
              <a:rPr lang="zh-CN" altLang="en-US" sz="1600" dirty="0">
                <a:solidFill>
                  <a:schemeClr val="bg1"/>
                </a:solidFill>
                <a:cs typeface="+mn-ea"/>
                <a:sym typeface="+mn-lt"/>
              </a:rPr>
              <a:t>风格的卡通视觉效果。（如图</a:t>
            </a:r>
            <a:r>
              <a:rPr lang="en-US" altLang="zh-CN" sz="1600" dirty="0">
                <a:solidFill>
                  <a:schemeClr val="bg1"/>
                </a:solidFill>
                <a:cs typeface="+mn-ea"/>
                <a:sym typeface="+mn-lt"/>
              </a:rPr>
              <a:t>5-21</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5976" y="2503539"/>
            <a:ext cx="4750120" cy="3561877"/>
          </a:xfrm>
          <a:prstGeom prst="rect">
            <a:avLst/>
          </a:prstGeom>
        </p:spPr>
      </p:pic>
      <p:sp>
        <p:nvSpPr>
          <p:cNvPr id="10" name="矩形 9"/>
          <p:cNvSpPr/>
          <p:nvPr/>
        </p:nvSpPr>
        <p:spPr>
          <a:xfrm>
            <a:off x="5682902" y="6240483"/>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-21</a:t>
            </a:r>
            <a:endParaRPr lang="zh-CN" altLang="en-US" sz="1200" dirty="0"/>
          </a:p>
        </p:txBody>
      </p:sp>
    </p:spTree>
    <p:extLst>
      <p:ext uri="{BB962C8B-B14F-4D97-AF65-F5344CB8AC3E}">
        <p14:creationId xmlns:p14="http://schemas.microsoft.com/office/powerpoint/2010/main" val="4286767412"/>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725769" y="992339"/>
            <a:ext cx="8925059" cy="1341073"/>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“光线跟踪”材质</a:t>
            </a:r>
          </a:p>
          <a:p>
            <a:pPr>
              <a:lnSpc>
                <a:spcPct val="130000"/>
              </a:lnSpc>
            </a:pPr>
            <a:r>
              <a:rPr lang="zh-CN" altLang="en-US" sz="1600" dirty="0">
                <a:solidFill>
                  <a:schemeClr val="bg1"/>
                </a:solidFill>
                <a:cs typeface="+mn-ea"/>
                <a:sym typeface="+mn-lt"/>
              </a:rPr>
              <a:t>“光线跟踪”材质是高级表面着色材质，它能支持漫反射表面着色、颜色密度、半透明、荧光等效果，并且还可以创建完全光线跟踪的反射和折射。使用“光线跟踪”材质生成的反射和折射效果十分逼真，主要用于模拟高反射度的金属或者玻璃等材质。（如图</a:t>
            </a:r>
            <a:r>
              <a:rPr lang="en-US" altLang="zh-CN" sz="1600" dirty="0">
                <a:solidFill>
                  <a:schemeClr val="bg1"/>
                </a:solidFill>
                <a:cs typeface="+mn-ea"/>
                <a:sym typeface="+mn-lt"/>
              </a:rPr>
              <a:t>5-22</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5976" y="2503539"/>
            <a:ext cx="4750119" cy="3561877"/>
          </a:xfrm>
          <a:prstGeom prst="rect">
            <a:avLst/>
          </a:prstGeom>
        </p:spPr>
      </p:pic>
      <p:sp>
        <p:nvSpPr>
          <p:cNvPr id="10" name="矩形 9"/>
          <p:cNvSpPr/>
          <p:nvPr/>
        </p:nvSpPr>
        <p:spPr>
          <a:xfrm>
            <a:off x="5682902" y="6240483"/>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-22</a:t>
            </a:r>
            <a:endParaRPr lang="zh-CN" altLang="en-US" sz="1200" dirty="0"/>
          </a:p>
        </p:txBody>
      </p:sp>
    </p:spTree>
    <p:extLst>
      <p:ext uri="{BB962C8B-B14F-4D97-AF65-F5344CB8AC3E}">
        <p14:creationId xmlns:p14="http://schemas.microsoft.com/office/powerpoint/2010/main" val="366493566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12" name="直角三角形 11"/>
          <p:cNvSpPr/>
          <p:nvPr/>
        </p:nvSpPr>
        <p:spPr>
          <a:xfrm>
            <a:off x="0" y="1325670"/>
            <a:ext cx="6109779" cy="553233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6"/>
          <p:cNvSpPr/>
          <p:nvPr/>
        </p:nvSpPr>
        <p:spPr>
          <a:xfrm rot="5400000" flipV="1">
            <a:off x="8155756" y="83270"/>
            <a:ext cx="4119513" cy="3952973"/>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2658359"/>
            <a:ext cx="4637988" cy="4199641"/>
          </a:xfrm>
          <a:prstGeom prst="rtTriangle">
            <a:avLst/>
          </a:prstGeom>
          <a:solidFill>
            <a:srgbClr val="323C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852581" y="-1571"/>
            <a:ext cx="2337847" cy="2340990"/>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TextBox 76"/>
          <p:cNvSpPr txBox="1"/>
          <p:nvPr/>
        </p:nvSpPr>
        <p:spPr>
          <a:xfrm>
            <a:off x="3505219" y="3148915"/>
            <a:ext cx="5181560" cy="707886"/>
          </a:xfrm>
          <a:prstGeom prst="rect">
            <a:avLst/>
          </a:prstGeom>
          <a:noFill/>
        </p:spPr>
        <p:txBody>
          <a:bodyPr wrap="square" rtlCol="0">
            <a:spAutoFit/>
          </a:bodyPr>
          <a:lstStyle/>
          <a:p>
            <a:pPr algn="ctr"/>
            <a:r>
              <a:rPr lang="zh-CN" altLang="en-US" sz="4000" dirty="0" smtClean="0">
                <a:solidFill>
                  <a:schemeClr val="bg1"/>
                </a:solidFill>
                <a:cs typeface="+mn-ea"/>
                <a:sym typeface="+mn-lt"/>
              </a:rPr>
              <a:t>材质与贴图</a:t>
            </a:r>
            <a:endParaRPr lang="zh-CN" altLang="en-US" sz="4000" dirty="0">
              <a:solidFill>
                <a:schemeClr val="bg1"/>
              </a:solidFill>
              <a:cs typeface="+mn-ea"/>
              <a:sym typeface="+mn-lt"/>
            </a:endParaRPr>
          </a:p>
        </p:txBody>
      </p:sp>
      <p:sp>
        <p:nvSpPr>
          <p:cNvPr id="16" name="TextBox 76"/>
          <p:cNvSpPr txBox="1"/>
          <p:nvPr/>
        </p:nvSpPr>
        <p:spPr>
          <a:xfrm>
            <a:off x="4336827" y="2153298"/>
            <a:ext cx="3545903" cy="646331"/>
          </a:xfrm>
          <a:prstGeom prst="rect">
            <a:avLst/>
          </a:prstGeom>
          <a:noFill/>
        </p:spPr>
        <p:txBody>
          <a:bodyPr wrap="square" rtlCol="0">
            <a:spAutoFit/>
          </a:bodyPr>
          <a:lstStyle/>
          <a:p>
            <a:pPr algn="ctr"/>
            <a:r>
              <a:rPr lang="zh-CN" altLang="en-US" sz="3600" dirty="0" smtClean="0">
                <a:solidFill>
                  <a:schemeClr val="bg1"/>
                </a:solidFill>
                <a:cs typeface="+mn-ea"/>
                <a:sym typeface="+mn-lt"/>
              </a:rPr>
              <a:t>第五章</a:t>
            </a:r>
            <a:endParaRPr lang="zh-CN" altLang="en-US" sz="3600" dirty="0">
              <a:solidFill>
                <a:schemeClr val="bg1"/>
              </a:solidFill>
              <a:cs typeface="+mn-ea"/>
              <a:sym typeface="+mn-lt"/>
            </a:endParaRPr>
          </a:p>
        </p:txBody>
      </p:sp>
    </p:spTree>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725769" y="992339"/>
            <a:ext cx="8925059" cy="700898"/>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“双面”材质</a:t>
            </a:r>
          </a:p>
          <a:p>
            <a:pPr>
              <a:lnSpc>
                <a:spcPct val="130000"/>
              </a:lnSpc>
            </a:pPr>
            <a:r>
              <a:rPr lang="zh-CN" altLang="en-US" sz="1600" dirty="0">
                <a:solidFill>
                  <a:schemeClr val="bg1"/>
                </a:solidFill>
                <a:cs typeface="+mn-ea"/>
                <a:sym typeface="+mn-lt"/>
              </a:rPr>
              <a:t>“双面”材质可以在对象的正面和背面指定两种不同的材质。（如图</a:t>
            </a:r>
            <a:r>
              <a:rPr lang="en-US" altLang="zh-CN" sz="1600" dirty="0">
                <a:solidFill>
                  <a:schemeClr val="bg1"/>
                </a:solidFill>
                <a:cs typeface="+mn-ea"/>
                <a:sym typeface="+mn-lt"/>
              </a:rPr>
              <a:t>5-23</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5976" y="2503539"/>
            <a:ext cx="4750119" cy="3561876"/>
          </a:xfrm>
          <a:prstGeom prst="rect">
            <a:avLst/>
          </a:prstGeom>
        </p:spPr>
      </p:pic>
      <p:sp>
        <p:nvSpPr>
          <p:cNvPr id="10" name="矩形 9"/>
          <p:cNvSpPr/>
          <p:nvPr/>
        </p:nvSpPr>
        <p:spPr>
          <a:xfrm>
            <a:off x="5682902" y="6240483"/>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-23</a:t>
            </a:r>
            <a:endParaRPr lang="zh-CN" altLang="en-US" sz="1200" dirty="0"/>
          </a:p>
        </p:txBody>
      </p:sp>
    </p:spTree>
    <p:extLst>
      <p:ext uri="{BB962C8B-B14F-4D97-AF65-F5344CB8AC3E}">
        <p14:creationId xmlns:p14="http://schemas.microsoft.com/office/powerpoint/2010/main" val="3779573932"/>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725769" y="992339"/>
            <a:ext cx="8925059" cy="1341073"/>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“合成”材质</a:t>
            </a:r>
          </a:p>
          <a:p>
            <a:pPr>
              <a:lnSpc>
                <a:spcPct val="130000"/>
              </a:lnSpc>
            </a:pPr>
            <a:r>
              <a:rPr lang="zh-CN" altLang="en-US" sz="1600" dirty="0">
                <a:solidFill>
                  <a:schemeClr val="bg1"/>
                </a:solidFill>
                <a:cs typeface="+mn-ea"/>
                <a:sym typeface="+mn-lt"/>
              </a:rPr>
              <a:t>“合成”材质最多可以合成</a:t>
            </a:r>
            <a:r>
              <a:rPr lang="en-US" altLang="zh-CN" sz="1600" dirty="0">
                <a:solidFill>
                  <a:schemeClr val="bg1"/>
                </a:solidFill>
                <a:cs typeface="+mn-ea"/>
                <a:sym typeface="+mn-lt"/>
              </a:rPr>
              <a:t>10</a:t>
            </a:r>
            <a:r>
              <a:rPr lang="zh-CN" altLang="en-US" sz="1600" dirty="0">
                <a:solidFill>
                  <a:schemeClr val="bg1"/>
                </a:solidFill>
                <a:cs typeface="+mn-ea"/>
                <a:sym typeface="+mn-lt"/>
              </a:rPr>
              <a:t>种材质。这多种材质将按照在卷展栏列出的顺序，从上到下叠加材质，并通过增加的不透明度、相减的不透明度或者“数量”参数来混合材质，形成丰富的材质效果。（如图</a:t>
            </a:r>
            <a:r>
              <a:rPr lang="en-US" altLang="zh-CN" sz="1600" dirty="0">
                <a:solidFill>
                  <a:schemeClr val="bg1"/>
                </a:solidFill>
                <a:cs typeface="+mn-ea"/>
                <a:sym typeface="+mn-lt"/>
              </a:rPr>
              <a:t>5-24</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5977" y="2503539"/>
            <a:ext cx="4750117" cy="3561876"/>
          </a:xfrm>
          <a:prstGeom prst="rect">
            <a:avLst/>
          </a:prstGeom>
        </p:spPr>
      </p:pic>
      <p:sp>
        <p:nvSpPr>
          <p:cNvPr id="10" name="矩形 9"/>
          <p:cNvSpPr/>
          <p:nvPr/>
        </p:nvSpPr>
        <p:spPr>
          <a:xfrm>
            <a:off x="5682902" y="6240483"/>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-24</a:t>
            </a:r>
            <a:endParaRPr lang="zh-CN" altLang="en-US" sz="1200" dirty="0"/>
          </a:p>
        </p:txBody>
      </p:sp>
    </p:spTree>
    <p:extLst>
      <p:ext uri="{BB962C8B-B14F-4D97-AF65-F5344CB8AC3E}">
        <p14:creationId xmlns:p14="http://schemas.microsoft.com/office/powerpoint/2010/main" val="351322420"/>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725769" y="992339"/>
            <a:ext cx="8925059" cy="1020985"/>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“多维子对象”材质</a:t>
            </a:r>
          </a:p>
          <a:p>
            <a:pPr>
              <a:lnSpc>
                <a:spcPct val="130000"/>
              </a:lnSpc>
            </a:pPr>
            <a:r>
              <a:rPr lang="zh-CN" altLang="en-US" sz="1600" dirty="0">
                <a:solidFill>
                  <a:schemeClr val="bg1"/>
                </a:solidFill>
                <a:cs typeface="+mn-ea"/>
                <a:sym typeface="+mn-lt"/>
              </a:rPr>
              <a:t>“多维</a:t>
            </a:r>
            <a:r>
              <a:rPr lang="en-US" altLang="zh-CN" sz="1600" dirty="0">
                <a:solidFill>
                  <a:schemeClr val="bg1"/>
                </a:solidFill>
                <a:cs typeface="+mn-ea"/>
                <a:sym typeface="+mn-lt"/>
              </a:rPr>
              <a:t>/</a:t>
            </a:r>
            <a:r>
              <a:rPr lang="zh-CN" altLang="en-US" sz="1600" dirty="0">
                <a:solidFill>
                  <a:schemeClr val="bg1"/>
                </a:solidFill>
                <a:cs typeface="+mn-ea"/>
                <a:sym typeface="+mn-lt"/>
              </a:rPr>
              <a:t>子对象”材质是一种较为常用的材质类型，使用该材质类型可以根据对象设置的材质</a:t>
            </a:r>
            <a:r>
              <a:rPr lang="en-US" altLang="zh-CN" sz="1600" dirty="0">
                <a:solidFill>
                  <a:schemeClr val="bg1"/>
                </a:solidFill>
                <a:cs typeface="+mn-ea"/>
                <a:sym typeface="+mn-lt"/>
              </a:rPr>
              <a:t>ID</a:t>
            </a:r>
            <a:r>
              <a:rPr lang="zh-CN" altLang="en-US" sz="1600" dirty="0">
                <a:solidFill>
                  <a:schemeClr val="bg1"/>
                </a:solidFill>
                <a:cs typeface="+mn-ea"/>
                <a:sym typeface="+mn-lt"/>
              </a:rPr>
              <a:t>，将不同的材质分配到对象的子对象级别。（如图</a:t>
            </a:r>
            <a:r>
              <a:rPr lang="en-US" altLang="zh-CN" sz="1600" dirty="0">
                <a:solidFill>
                  <a:schemeClr val="bg1"/>
                </a:solidFill>
                <a:cs typeface="+mn-ea"/>
                <a:sym typeface="+mn-lt"/>
              </a:rPr>
              <a:t>5-25</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5977" y="2503539"/>
            <a:ext cx="4750117" cy="3561875"/>
          </a:xfrm>
          <a:prstGeom prst="rect">
            <a:avLst/>
          </a:prstGeom>
        </p:spPr>
      </p:pic>
      <p:sp>
        <p:nvSpPr>
          <p:cNvPr id="10" name="矩形 9"/>
          <p:cNvSpPr/>
          <p:nvPr/>
        </p:nvSpPr>
        <p:spPr>
          <a:xfrm>
            <a:off x="5682902" y="6240483"/>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-25</a:t>
            </a:r>
            <a:endParaRPr lang="zh-CN" altLang="en-US" sz="1200" dirty="0"/>
          </a:p>
        </p:txBody>
      </p:sp>
    </p:spTree>
    <p:extLst>
      <p:ext uri="{BB962C8B-B14F-4D97-AF65-F5344CB8AC3E}">
        <p14:creationId xmlns:p14="http://schemas.microsoft.com/office/powerpoint/2010/main" val="130787675"/>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725769" y="992339"/>
            <a:ext cx="8925059" cy="1341073"/>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“建筑”材质</a:t>
            </a:r>
          </a:p>
          <a:p>
            <a:pPr>
              <a:lnSpc>
                <a:spcPct val="130000"/>
              </a:lnSpc>
            </a:pPr>
            <a:r>
              <a:rPr lang="zh-CN" altLang="en-US" sz="1600" dirty="0">
                <a:solidFill>
                  <a:schemeClr val="bg1"/>
                </a:solidFill>
                <a:cs typeface="+mn-ea"/>
                <a:sym typeface="+mn-lt"/>
              </a:rPr>
              <a:t>“建筑”材质是通过物理属性设置对象材质，并有多种模板可供选择，可以快速设置各种质感的材质，当该材质与“光度学”灯光和“光能传递”渲染方式一起使用时，能够提供精确性很高、而且非常逼真的效果。（如图</a:t>
            </a:r>
            <a:r>
              <a:rPr lang="en-US" altLang="zh-CN" sz="1600" dirty="0">
                <a:solidFill>
                  <a:schemeClr val="bg1"/>
                </a:solidFill>
                <a:cs typeface="+mn-ea"/>
                <a:sym typeface="+mn-lt"/>
              </a:rPr>
              <a:t>5-26</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5977" y="2503539"/>
            <a:ext cx="4750116" cy="3561875"/>
          </a:xfrm>
          <a:prstGeom prst="rect">
            <a:avLst/>
          </a:prstGeom>
        </p:spPr>
      </p:pic>
      <p:sp>
        <p:nvSpPr>
          <p:cNvPr id="10" name="矩形 9"/>
          <p:cNvSpPr/>
          <p:nvPr/>
        </p:nvSpPr>
        <p:spPr>
          <a:xfrm>
            <a:off x="5682902" y="6240483"/>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-26</a:t>
            </a:r>
            <a:endParaRPr lang="zh-CN" altLang="en-US" sz="1200" dirty="0"/>
          </a:p>
        </p:txBody>
      </p:sp>
    </p:spTree>
    <p:extLst>
      <p:ext uri="{BB962C8B-B14F-4D97-AF65-F5344CB8AC3E}">
        <p14:creationId xmlns:p14="http://schemas.microsoft.com/office/powerpoint/2010/main" val="1085043284"/>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1725769" y="992339"/>
            <a:ext cx="8925059" cy="1184940"/>
          </a:xfrm>
          <a:prstGeom prst="rect">
            <a:avLst/>
          </a:prstGeom>
          <a:noFill/>
          <a:effectLst/>
        </p:spPr>
        <p:txBody>
          <a:bodyPr wrap="square" rtlCol="0">
            <a:spAutoFit/>
          </a:bodyPr>
          <a:lstStyle/>
          <a:p>
            <a:pPr>
              <a:lnSpc>
                <a:spcPct val="130000"/>
              </a:lnSpc>
            </a:pPr>
            <a:r>
              <a:rPr lang="zh-CN" altLang="en-US" sz="1400" dirty="0">
                <a:solidFill>
                  <a:schemeClr val="bg1"/>
                </a:solidFill>
                <a:cs typeface="+mn-ea"/>
                <a:sym typeface="+mn-lt"/>
              </a:rPr>
              <a:t>“无光</a:t>
            </a:r>
            <a:r>
              <a:rPr lang="en-US" altLang="zh-CN" sz="1400" dirty="0">
                <a:solidFill>
                  <a:schemeClr val="bg1"/>
                </a:solidFill>
                <a:cs typeface="+mn-ea"/>
                <a:sym typeface="+mn-lt"/>
              </a:rPr>
              <a:t>/</a:t>
            </a:r>
            <a:r>
              <a:rPr lang="zh-CN" altLang="en-US" sz="1400" dirty="0">
                <a:solidFill>
                  <a:schemeClr val="bg1"/>
                </a:solidFill>
                <a:cs typeface="+mn-ea"/>
                <a:sym typeface="+mn-lt"/>
              </a:rPr>
              <a:t>投影”材质</a:t>
            </a:r>
          </a:p>
          <a:p>
            <a:pPr>
              <a:lnSpc>
                <a:spcPct val="130000"/>
              </a:lnSpc>
            </a:pPr>
            <a:r>
              <a:rPr lang="zh-CN" altLang="en-US" sz="1400" dirty="0">
                <a:solidFill>
                  <a:schemeClr val="bg1"/>
                </a:solidFill>
                <a:cs typeface="+mn-ea"/>
                <a:sym typeface="+mn-lt"/>
              </a:rPr>
              <a:t>应用“无光</a:t>
            </a:r>
            <a:r>
              <a:rPr lang="en-US" altLang="zh-CN" sz="1400" dirty="0">
                <a:solidFill>
                  <a:schemeClr val="bg1"/>
                </a:solidFill>
                <a:cs typeface="+mn-ea"/>
                <a:sym typeface="+mn-lt"/>
              </a:rPr>
              <a:t>/</a:t>
            </a:r>
            <a:r>
              <a:rPr lang="zh-CN" altLang="en-US" sz="1400" dirty="0">
                <a:solidFill>
                  <a:schemeClr val="bg1"/>
                </a:solidFill>
                <a:cs typeface="+mn-ea"/>
                <a:sym typeface="+mn-lt"/>
              </a:rPr>
              <a:t>投影”材质类型的对象在渲染时将被隐藏不可见，而被该对象所遮挡的其他对象在渲染时也是不可见的，但背景贴图不会被遮挡；还可以将赋予该材质类型的对象设为通道以便于后期的合成编辑工作。“无光</a:t>
            </a:r>
            <a:r>
              <a:rPr lang="en-US" altLang="zh-CN" sz="1400" dirty="0">
                <a:solidFill>
                  <a:schemeClr val="bg1"/>
                </a:solidFill>
                <a:cs typeface="+mn-ea"/>
                <a:sym typeface="+mn-lt"/>
              </a:rPr>
              <a:t>/</a:t>
            </a:r>
            <a:r>
              <a:rPr lang="zh-CN" altLang="en-US" sz="1400" dirty="0">
                <a:solidFill>
                  <a:schemeClr val="bg1"/>
                </a:solidFill>
                <a:cs typeface="+mn-ea"/>
                <a:sym typeface="+mn-lt"/>
              </a:rPr>
              <a:t>投影”材质也常作为对象的阴影使用，在渲染时直接在背景贴图上产生对象的阴影效果。（如图</a:t>
            </a:r>
            <a:r>
              <a:rPr lang="en-US" altLang="zh-CN" sz="1400" dirty="0">
                <a:solidFill>
                  <a:schemeClr val="bg1"/>
                </a:solidFill>
                <a:cs typeface="+mn-ea"/>
                <a:sym typeface="+mn-lt"/>
              </a:rPr>
              <a:t>5-27</a:t>
            </a:r>
            <a:r>
              <a:rPr lang="zh-CN" altLang="en-US" sz="1400" dirty="0">
                <a:solidFill>
                  <a:schemeClr val="bg1"/>
                </a:solidFill>
                <a:cs typeface="+mn-ea"/>
                <a:sym typeface="+mn-lt"/>
              </a:rPr>
              <a:t>所示）</a:t>
            </a:r>
            <a:endParaRPr lang="en-US" altLang="zh-CN" sz="14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材质与贴图</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5977" y="2859556"/>
            <a:ext cx="4750116" cy="2849841"/>
          </a:xfrm>
          <a:prstGeom prst="rect">
            <a:avLst/>
          </a:prstGeom>
        </p:spPr>
      </p:pic>
      <p:sp>
        <p:nvSpPr>
          <p:cNvPr id="10" name="矩形 9"/>
          <p:cNvSpPr/>
          <p:nvPr/>
        </p:nvSpPr>
        <p:spPr>
          <a:xfrm>
            <a:off x="5682902" y="6240483"/>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-27</a:t>
            </a:r>
            <a:endParaRPr lang="zh-CN" altLang="en-US" sz="1200" dirty="0"/>
          </a:p>
        </p:txBody>
      </p:sp>
    </p:spTree>
    <p:extLst>
      <p:ext uri="{BB962C8B-B14F-4D97-AF65-F5344CB8AC3E}">
        <p14:creationId xmlns:p14="http://schemas.microsoft.com/office/powerpoint/2010/main" val="1983402035"/>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直角三角形 3"/>
          <p:cNvSpPr/>
          <p:nvPr/>
        </p:nvSpPr>
        <p:spPr>
          <a:xfrm>
            <a:off x="-1" y="2743200"/>
            <a:ext cx="4374037" cy="411480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TextBox 76"/>
          <p:cNvSpPr txBox="1"/>
          <p:nvPr/>
        </p:nvSpPr>
        <p:spPr>
          <a:xfrm>
            <a:off x="2070847" y="2982431"/>
            <a:ext cx="7633323" cy="923330"/>
          </a:xfrm>
          <a:prstGeom prst="rect">
            <a:avLst/>
          </a:prstGeom>
          <a:noFill/>
        </p:spPr>
        <p:txBody>
          <a:bodyPr wrap="square" rtlCol="0">
            <a:spAutoFit/>
          </a:bodyPr>
          <a:lstStyle/>
          <a:p>
            <a:pPr algn="ctr"/>
            <a:r>
              <a:rPr lang="en-US" altLang="zh-CN" sz="5400" dirty="0" smtClean="0">
                <a:solidFill>
                  <a:schemeClr val="bg1"/>
                </a:solidFill>
                <a:cs typeface="+mn-ea"/>
                <a:sym typeface="+mn-lt"/>
              </a:rPr>
              <a:t>THANKS!</a:t>
            </a:r>
            <a:endParaRPr lang="zh-CN" altLang="en-US" sz="5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材质基础知识</a:t>
            </a:r>
            <a:endParaRPr lang="zh-CN" altLang="en-US" b="1" dirty="0">
              <a:solidFill>
                <a:schemeClr val="bg1"/>
              </a:solidFill>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材质</a:t>
            </a:r>
            <a:r>
              <a:rPr lang="zh-CN" altLang="en-US" sz="1600" dirty="0">
                <a:solidFill>
                  <a:schemeClr val="bg1"/>
                </a:solidFill>
                <a:cs typeface="+mn-ea"/>
                <a:sym typeface="+mn-lt"/>
              </a:rPr>
              <a:t>描述对象如何反射或透射灯光。在材质中，贴图可以模拟纹理、应用设计、反射、折射和其他效果。贴图也可以用作环境和投射灯光。通过赋予模型各式各样的材质，才能使模型真正产生逼真的效果。（如图</a:t>
            </a:r>
            <a:r>
              <a:rPr lang="en-US" altLang="zh-CN" sz="1600" dirty="0">
                <a:solidFill>
                  <a:schemeClr val="bg1"/>
                </a:solidFill>
                <a:cs typeface="+mn-ea"/>
                <a:sym typeface="+mn-lt"/>
              </a:rPr>
              <a:t>5-1</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smtClean="0">
                <a:solidFill>
                  <a:schemeClr val="bg1"/>
                </a:solidFill>
                <a:cs typeface="+mn-ea"/>
                <a:sym typeface="+mn-lt"/>
              </a:rPr>
              <a:t>第五章 材质与贴图</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0106" y="1581000"/>
            <a:ext cx="7445696" cy="4188204"/>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a:solidFill>
                  <a:schemeClr val="bg1"/>
                </a:solidFill>
                <a:cs typeface="+mn-ea"/>
                <a:sym typeface="+mn-lt"/>
              </a:rPr>
              <a:t>5</a:t>
            </a:r>
            <a:r>
              <a:rPr lang="en-US" altLang="zh-CN" sz="1200" dirty="0" smtClean="0">
                <a:solidFill>
                  <a:schemeClr val="bg1"/>
                </a:solidFill>
                <a:cs typeface="+mn-ea"/>
                <a:sym typeface="+mn-lt"/>
              </a:rPr>
              <a:t>-1</a:t>
            </a:r>
            <a:endParaRPr lang="zh-CN" altLang="en-US" sz="1200" dirty="0"/>
          </a:p>
        </p:txBody>
      </p:sp>
    </p:spTree>
    <p:extLst>
      <p:ext uri="{BB962C8B-B14F-4D97-AF65-F5344CB8AC3E}">
        <p14:creationId xmlns:p14="http://schemas.microsoft.com/office/powerpoint/2010/main" val="1937354778"/>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材质编辑器</a:t>
            </a:r>
            <a:endParaRPr lang="zh-CN" altLang="en-US" b="1" dirty="0">
              <a:solidFill>
                <a:schemeClr val="bg1"/>
              </a:solidFill>
              <a:cs typeface="+mn-ea"/>
              <a:sym typeface="+mn-lt"/>
            </a:endParaRPr>
          </a:p>
        </p:txBody>
      </p:sp>
      <p:sp>
        <p:nvSpPr>
          <p:cNvPr id="32" name="文本框 31"/>
          <p:cNvSpPr txBox="1"/>
          <p:nvPr/>
        </p:nvSpPr>
        <p:spPr>
          <a:xfrm>
            <a:off x="2125014" y="1893861"/>
            <a:ext cx="7493282" cy="137268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对于材质的编辑主要是依靠“材质编辑器”来完成的，在主工具栏中单击“材质编辑器”按钮，就可打开“材质编辑器”。（如图</a:t>
            </a:r>
            <a:r>
              <a:rPr lang="en-US" altLang="zh-CN" sz="1600" dirty="0">
                <a:solidFill>
                  <a:schemeClr val="bg1"/>
                </a:solidFill>
                <a:cs typeface="+mn-ea"/>
                <a:sym typeface="+mn-lt"/>
              </a:rPr>
              <a:t>5-2</a:t>
            </a:r>
            <a:r>
              <a:rPr lang="zh-CN" altLang="en-US" sz="1600" dirty="0">
                <a:solidFill>
                  <a:schemeClr val="bg1"/>
                </a:solidFill>
                <a:cs typeface="+mn-ea"/>
                <a:sym typeface="+mn-lt"/>
              </a:rPr>
              <a:t>所示</a:t>
            </a:r>
            <a:r>
              <a:rPr lang="zh-CN" altLang="en-US"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endParaRPr lang="en-US" altLang="zh-CN" sz="1600" dirty="0">
              <a:solidFill>
                <a:schemeClr val="bg1"/>
              </a:solidFill>
              <a:cs typeface="+mn-ea"/>
              <a:sym typeface="+mn-lt"/>
            </a:endParaRPr>
          </a:p>
          <a:p>
            <a:pPr>
              <a:lnSpc>
                <a:spcPct val="130000"/>
              </a:lnSpc>
            </a:pPr>
            <a:r>
              <a:rPr lang="zh-CN" altLang="en-US" sz="1600" dirty="0">
                <a:solidFill>
                  <a:schemeClr val="bg1"/>
                </a:solidFill>
                <a:cs typeface="+mn-ea"/>
                <a:sym typeface="+mn-lt"/>
              </a:rPr>
              <a:t>目前，</a:t>
            </a:r>
            <a:r>
              <a:rPr lang="en-US" altLang="zh-CN" sz="1600" dirty="0">
                <a:solidFill>
                  <a:schemeClr val="bg1"/>
                </a:solidFill>
                <a:cs typeface="+mn-ea"/>
                <a:sym typeface="+mn-lt"/>
              </a:rPr>
              <a:t>3ds Max</a:t>
            </a:r>
            <a:r>
              <a:rPr lang="zh-CN" altLang="en-US" sz="1600" dirty="0">
                <a:solidFill>
                  <a:schemeClr val="bg1"/>
                </a:solidFill>
                <a:cs typeface="+mn-ea"/>
                <a:sym typeface="+mn-lt"/>
              </a:rPr>
              <a:t>内置了“精简材质编辑器”和“</a:t>
            </a:r>
            <a:r>
              <a:rPr lang="en-US" altLang="zh-CN" sz="1600" dirty="0">
                <a:solidFill>
                  <a:schemeClr val="bg1"/>
                </a:solidFill>
                <a:cs typeface="+mn-ea"/>
                <a:sym typeface="+mn-lt"/>
              </a:rPr>
              <a:t>slate</a:t>
            </a:r>
            <a:r>
              <a:rPr lang="zh-CN" altLang="en-US" sz="1600" dirty="0">
                <a:solidFill>
                  <a:schemeClr val="bg1"/>
                </a:solidFill>
                <a:cs typeface="+mn-ea"/>
                <a:sym typeface="+mn-lt"/>
              </a:rPr>
              <a:t>材质编辑器”两种材质编辑器。</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smtClean="0">
                <a:solidFill>
                  <a:schemeClr val="bg1"/>
                </a:solidFill>
                <a:cs typeface="+mn-ea"/>
                <a:sym typeface="+mn-lt"/>
              </a:rPr>
              <a:t>第五章 材质与贴图</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7472625"/>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0106" y="1687665"/>
            <a:ext cx="7445696" cy="3974874"/>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-2</a:t>
            </a:r>
            <a:endParaRPr lang="zh-CN" altLang="en-US" sz="1200" dirty="0"/>
          </a:p>
        </p:txBody>
      </p:sp>
    </p:spTree>
    <p:extLst>
      <p:ext uri="{BB962C8B-B14F-4D97-AF65-F5344CB8AC3E}">
        <p14:creationId xmlns:p14="http://schemas.microsoft.com/office/powerpoint/2010/main" val="1456526430"/>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精简材质编辑器</a:t>
            </a:r>
            <a:endParaRPr lang="zh-CN" altLang="en-US" b="1" dirty="0">
              <a:solidFill>
                <a:schemeClr val="bg1"/>
              </a:solidFill>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精简</a:t>
            </a:r>
            <a:r>
              <a:rPr lang="zh-CN" altLang="en-US" sz="1600" dirty="0">
                <a:solidFill>
                  <a:schemeClr val="bg1"/>
                </a:solidFill>
                <a:cs typeface="+mn-ea"/>
                <a:sym typeface="+mn-lt"/>
              </a:rPr>
              <a:t>材质编辑器是</a:t>
            </a:r>
            <a:r>
              <a:rPr lang="en-US" altLang="zh-CN" sz="1600" dirty="0">
                <a:solidFill>
                  <a:schemeClr val="bg1"/>
                </a:solidFill>
                <a:cs typeface="+mn-ea"/>
                <a:sym typeface="+mn-lt"/>
              </a:rPr>
              <a:t>3ds Max</a:t>
            </a:r>
            <a:r>
              <a:rPr lang="zh-CN" altLang="en-US" sz="1600" dirty="0">
                <a:solidFill>
                  <a:schemeClr val="bg1"/>
                </a:solidFill>
                <a:cs typeface="+mn-ea"/>
                <a:sym typeface="+mn-lt"/>
              </a:rPr>
              <a:t>经典的材质编辑工具，其中包含各种材质的快速预览。如果用户要指定已经设计好的材质，那么精简材质编辑器是一个十分实用的界面。（如图</a:t>
            </a:r>
            <a:r>
              <a:rPr lang="en-US" altLang="zh-CN" sz="1600" dirty="0">
                <a:solidFill>
                  <a:schemeClr val="bg1"/>
                </a:solidFill>
                <a:cs typeface="+mn-ea"/>
                <a:sym typeface="+mn-lt"/>
              </a:rPr>
              <a:t>5-3</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883849" cy="338554"/>
          </a:xfrm>
          <a:prstGeom prst="rect">
            <a:avLst/>
          </a:prstGeom>
          <a:noFill/>
        </p:spPr>
        <p:txBody>
          <a:bodyPr wrap="none" rtlCol="0">
            <a:spAutoFit/>
          </a:bodyPr>
          <a:lstStyle/>
          <a:p>
            <a:r>
              <a:rPr lang="zh-CN" altLang="en-US" sz="1600" b="1" dirty="0">
                <a:solidFill>
                  <a:schemeClr val="bg1"/>
                </a:solidFill>
                <a:cs typeface="+mn-ea"/>
                <a:sym typeface="+mn-lt"/>
              </a:rPr>
              <a:t>第五章 材质与</a:t>
            </a:r>
            <a:r>
              <a:rPr lang="zh-CN" altLang="en-US" sz="1600" b="1" dirty="0" smtClean="0">
                <a:solidFill>
                  <a:schemeClr val="bg1"/>
                </a:solidFill>
                <a:cs typeface="+mn-ea"/>
                <a:sym typeface="+mn-lt"/>
              </a:rPr>
              <a:t>贴图</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354408"/>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52876" y="1228684"/>
            <a:ext cx="2336484" cy="4540520"/>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5</a:t>
            </a:r>
            <a:r>
              <a:rPr lang="en-US" altLang="zh-CN" sz="1200" dirty="0" smtClean="0">
                <a:solidFill>
                  <a:schemeClr val="bg1"/>
                </a:solidFill>
                <a:cs typeface="+mn-ea"/>
                <a:sym typeface="+mn-lt"/>
              </a:rPr>
              <a:t>-3</a:t>
            </a:r>
            <a:endParaRPr lang="zh-CN" altLang="en-US" sz="1200" dirty="0"/>
          </a:p>
        </p:txBody>
      </p:sp>
    </p:spTree>
    <p:extLst>
      <p:ext uri="{BB962C8B-B14F-4D97-AF65-F5344CB8AC3E}">
        <p14:creationId xmlns:p14="http://schemas.microsoft.com/office/powerpoint/2010/main" val="2553506065"/>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TotalTime>
  <Words>1697</Words>
  <Application>Microsoft Office PowerPoint</Application>
  <PresentationFormat>宽屏</PresentationFormat>
  <Paragraphs>144</Paragraphs>
  <Slides>35</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35</vt:i4>
      </vt:variant>
    </vt:vector>
  </HeadingPairs>
  <TitlesOfParts>
    <vt:vector size="40" baseType="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dc:description>第一PPT，www.1ppt.com</dc:description>
  <cp:lastModifiedBy>王小雨</cp:lastModifiedBy>
  <cp:revision>47</cp:revision>
  <dcterms:created xsi:type="dcterms:W3CDTF">2017-01-13T03:37:00Z</dcterms:created>
  <dcterms:modified xsi:type="dcterms:W3CDTF">2018-08-17T03:39:58Z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