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2"/>
    <p:sldId id="275" r:id="rId3"/>
    <p:sldId id="276" r:id="rId4"/>
    <p:sldId id="258" r:id="rId5"/>
    <p:sldId id="288" r:id="rId6"/>
    <p:sldId id="283" r:id="rId7"/>
    <p:sldId id="289" r:id="rId8"/>
    <p:sldId id="287" r:id="rId9"/>
    <p:sldId id="290" r:id="rId10"/>
    <p:sldId id="291" r:id="rId11"/>
    <p:sldId id="292" r:id="rId12"/>
    <p:sldId id="280"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5350"/>
    <a:srgbClr val="323C50"/>
    <a:srgbClr val="CAD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74" d="100"/>
          <a:sy n="74" d="100"/>
        </p:scale>
        <p:origin x="540"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67D56A-C7F4-4C76-A882-5BDCEC74F80B}" type="datetimeFigureOut">
              <a:rPr lang="zh-CN" altLang="en-US" smtClean="0"/>
              <a:t>2018/8/17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BD595-1FE1-406D-92DE-A0ABBB21A35A}" type="slidenum">
              <a:rPr lang="zh-CN" altLang="en-US" smtClean="0"/>
              <a:t>‹#›</a:t>
            </a:fld>
            <a:endParaRPr lang="zh-CN" altLang="en-US"/>
          </a:p>
        </p:txBody>
      </p:sp>
    </p:spTree>
    <p:extLst>
      <p:ext uri="{BB962C8B-B14F-4D97-AF65-F5344CB8AC3E}">
        <p14:creationId xmlns:p14="http://schemas.microsoft.com/office/powerpoint/2010/main" val="1430687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F406A0-0D5A-443A-95E5-B85E563392F3}" type="slidenum">
              <a:rPr lang="zh-CN" altLang="en-US" smtClean="0"/>
              <a:t>‹#›</a:t>
            </a:fld>
            <a:endParaRPr lang="zh-CN" altLang="en-US"/>
          </a:p>
        </p:txBody>
      </p:sp>
      <p:sp>
        <p:nvSpPr>
          <p:cNvPr id="11" name="矩形 10"/>
          <p:cNvSpPr/>
          <p:nvPr userDrawn="1"/>
        </p:nvSpPr>
        <p:spPr>
          <a:xfrm>
            <a:off x="11297028" y="59739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406A0-0D5A-443A-95E5-B85E563392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3337088"/>
            <a:ext cx="4213781" cy="3520911"/>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299938" y="2209356"/>
            <a:ext cx="5592123" cy="1877437"/>
          </a:xfrm>
          <a:prstGeom prst="rect">
            <a:avLst/>
          </a:prstGeom>
          <a:noFill/>
        </p:spPr>
        <p:txBody>
          <a:bodyPr wrap="square" rtlCol="0">
            <a:spAutoFit/>
          </a:bodyPr>
          <a:lstStyle/>
          <a:p>
            <a:pPr algn="ctr"/>
            <a:r>
              <a:rPr lang="en-US" altLang="zh-CN" sz="7200" dirty="0" smtClean="0">
                <a:solidFill>
                  <a:schemeClr val="bg1"/>
                </a:solidFill>
                <a:cs typeface="+mn-ea"/>
                <a:sym typeface="+mn-lt"/>
              </a:rPr>
              <a:t>3ds </a:t>
            </a:r>
            <a:r>
              <a:rPr lang="en-US" altLang="zh-CN" sz="7200" dirty="0">
                <a:solidFill>
                  <a:schemeClr val="bg1"/>
                </a:solidFill>
                <a:cs typeface="+mn-ea"/>
                <a:sym typeface="+mn-lt"/>
              </a:rPr>
              <a:t>Max </a:t>
            </a:r>
            <a:endParaRPr lang="en-US" altLang="zh-CN" sz="7200" dirty="0" smtClean="0">
              <a:solidFill>
                <a:schemeClr val="bg1"/>
              </a:solidFill>
              <a:cs typeface="+mn-ea"/>
              <a:sym typeface="+mn-lt"/>
            </a:endParaRPr>
          </a:p>
          <a:p>
            <a:pPr algn="ctr"/>
            <a:r>
              <a:rPr lang="zh-CN" altLang="en-US" sz="4400" dirty="0" smtClean="0">
                <a:solidFill>
                  <a:schemeClr val="bg1"/>
                </a:solidFill>
                <a:cs typeface="+mn-ea"/>
                <a:sym typeface="+mn-lt"/>
              </a:rPr>
              <a:t>三维</a:t>
            </a:r>
            <a:r>
              <a:rPr lang="zh-CN" altLang="en-US" sz="4400" dirty="0">
                <a:solidFill>
                  <a:schemeClr val="bg1"/>
                </a:solidFill>
                <a:cs typeface="+mn-ea"/>
                <a:sym typeface="+mn-lt"/>
              </a:rPr>
              <a:t>动画制作</a:t>
            </a:r>
          </a:p>
        </p:txBody>
      </p:sp>
      <p:cxnSp>
        <p:nvCxnSpPr>
          <p:cNvPr id="11" name="直接连接符 10"/>
          <p:cNvCxnSpPr/>
          <p:nvPr/>
        </p:nvCxnSpPr>
        <p:spPr>
          <a:xfrm>
            <a:off x="4314423" y="4086793"/>
            <a:ext cx="36318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en-US" altLang="zh-CN" b="1" dirty="0">
                <a:solidFill>
                  <a:schemeClr val="bg1"/>
                </a:solidFill>
                <a:cs typeface="+mn-ea"/>
                <a:sym typeface="+mn-lt"/>
              </a:rPr>
              <a:t> mental ray </a:t>
            </a:r>
            <a:r>
              <a:rPr lang="zh-CN" altLang="en-US" b="1" dirty="0">
                <a:solidFill>
                  <a:schemeClr val="bg1"/>
                </a:solidFill>
                <a:cs typeface="+mn-ea"/>
                <a:sym typeface="+mn-lt"/>
              </a:rPr>
              <a:t>渲染器</a:t>
            </a:r>
            <a:endParaRPr lang="zh-CN" altLang="en-US" b="1" dirty="0">
              <a:solidFill>
                <a:schemeClr val="bg1"/>
              </a:solidFill>
              <a:cs typeface="+mn-ea"/>
              <a:sym typeface="+mn-lt"/>
            </a:endParaRPr>
          </a:p>
        </p:txBody>
      </p:sp>
      <p:sp>
        <p:nvSpPr>
          <p:cNvPr id="32" name="文本框 31"/>
          <p:cNvSpPr txBox="1"/>
          <p:nvPr/>
        </p:nvSpPr>
        <p:spPr>
          <a:xfrm>
            <a:off x="2229166" y="1740889"/>
            <a:ext cx="7493282" cy="2301336"/>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由</a:t>
            </a:r>
            <a:r>
              <a:rPr lang="en-US" altLang="zh-CN" sz="1600" dirty="0">
                <a:solidFill>
                  <a:schemeClr val="bg1"/>
                </a:solidFill>
                <a:cs typeface="+mn-ea"/>
                <a:sym typeface="+mn-lt"/>
              </a:rPr>
              <a:t>NVIDIA</a:t>
            </a:r>
            <a:r>
              <a:rPr lang="zh-CN" altLang="en-US" sz="1600" dirty="0">
                <a:solidFill>
                  <a:schemeClr val="bg1"/>
                </a:solidFill>
                <a:cs typeface="+mn-ea"/>
                <a:sym typeface="+mn-lt"/>
              </a:rPr>
              <a:t>出品的</a:t>
            </a:r>
            <a:r>
              <a:rPr lang="en-US" altLang="zh-CN" sz="1600" dirty="0">
                <a:solidFill>
                  <a:schemeClr val="bg1"/>
                </a:solidFill>
                <a:cs typeface="+mn-ea"/>
                <a:sym typeface="+mn-lt"/>
              </a:rPr>
              <a:t>mental ray</a:t>
            </a:r>
            <a:r>
              <a:rPr lang="zh-CN" altLang="en-US" sz="1600" dirty="0">
                <a:solidFill>
                  <a:schemeClr val="bg1"/>
                </a:solidFill>
                <a:cs typeface="+mn-ea"/>
                <a:sym typeface="+mn-lt"/>
              </a:rPr>
              <a:t>渲染器是一种通用渲染器，它可以生成灯光效果的物理校正模拟，包括光线跟踪反射和折射、焦散和全局照明。与</a:t>
            </a:r>
            <a:r>
              <a:rPr lang="en-US" altLang="zh-CN" sz="1600" dirty="0">
                <a:solidFill>
                  <a:schemeClr val="bg1"/>
                </a:solidFill>
                <a:cs typeface="+mn-ea"/>
                <a:sym typeface="+mn-lt"/>
              </a:rPr>
              <a:t>3ds Max</a:t>
            </a:r>
            <a:r>
              <a:rPr lang="zh-CN" altLang="en-US" sz="1600" dirty="0">
                <a:solidFill>
                  <a:schemeClr val="bg1"/>
                </a:solidFill>
                <a:cs typeface="+mn-ea"/>
                <a:sym typeface="+mn-lt"/>
              </a:rPr>
              <a:t>的默认扫描线渲染器相比，</a:t>
            </a:r>
            <a:r>
              <a:rPr lang="en-US" altLang="zh-CN" sz="1600" dirty="0">
                <a:solidFill>
                  <a:schemeClr val="bg1"/>
                </a:solidFill>
                <a:cs typeface="+mn-ea"/>
                <a:sym typeface="+mn-lt"/>
              </a:rPr>
              <a:t>mental ray</a:t>
            </a:r>
            <a:r>
              <a:rPr lang="zh-CN" altLang="en-US" sz="1600" dirty="0">
                <a:solidFill>
                  <a:schemeClr val="bg1"/>
                </a:solidFill>
                <a:cs typeface="+mn-ea"/>
                <a:sym typeface="+mn-lt"/>
              </a:rPr>
              <a:t>渲染器使用户不需要通过各种繁琐的操作就可以模拟复杂的照明效果。该渲染器为使用多处理器进行了优化，并为动画的高效渲染而利用增量变化。其渲染效果十分优秀，而且在不需要精确控制渲染参数的情况下可以使用“</a:t>
            </a:r>
            <a:r>
              <a:rPr lang="en-US" altLang="zh-CN" sz="1600" dirty="0">
                <a:solidFill>
                  <a:schemeClr val="bg1"/>
                </a:solidFill>
                <a:cs typeface="+mn-ea"/>
                <a:sym typeface="+mn-lt"/>
              </a:rPr>
              <a:t>mental ray</a:t>
            </a:r>
            <a:r>
              <a:rPr lang="zh-CN" altLang="en-US" sz="1600" dirty="0">
                <a:solidFill>
                  <a:schemeClr val="bg1"/>
                </a:solidFill>
                <a:cs typeface="+mn-ea"/>
                <a:sym typeface="+mn-lt"/>
              </a:rPr>
              <a:t>渲染选项”快速调整渲染效果，十分便捷，因此深受广大三维设计师的喜爱。下面简要讲解</a:t>
            </a:r>
            <a:r>
              <a:rPr lang="en-US" altLang="zh-CN" sz="1600" dirty="0">
                <a:solidFill>
                  <a:schemeClr val="bg1"/>
                </a:solidFill>
                <a:cs typeface="+mn-ea"/>
                <a:sym typeface="+mn-lt"/>
              </a:rPr>
              <a:t>mental ray</a:t>
            </a:r>
            <a:r>
              <a:rPr lang="zh-CN" altLang="en-US" sz="1600" dirty="0">
                <a:solidFill>
                  <a:schemeClr val="bg1"/>
                </a:solidFill>
                <a:cs typeface="+mn-ea"/>
                <a:sym typeface="+mn-lt"/>
              </a:rPr>
              <a:t>渲染器的“渲染选项”基本参数设置。</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smtClean="0">
                <a:solidFill>
                  <a:schemeClr val="bg1"/>
                </a:solidFill>
                <a:cs typeface="+mn-ea"/>
                <a:sym typeface="+mn-lt"/>
              </a:rPr>
              <a:t>第六章 渲染技术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187587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998574" y="1043855"/>
            <a:ext cx="7493282" cy="1020985"/>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将</a:t>
            </a:r>
            <a:r>
              <a:rPr lang="zh-CN" altLang="en-US" sz="1600" dirty="0">
                <a:solidFill>
                  <a:schemeClr val="bg1"/>
                </a:solidFill>
                <a:cs typeface="+mn-ea"/>
                <a:sym typeface="+mn-lt"/>
              </a:rPr>
              <a:t>当前渲染器设置为“</a:t>
            </a:r>
            <a:r>
              <a:rPr lang="en-US" altLang="zh-CN" sz="1600" dirty="0">
                <a:solidFill>
                  <a:schemeClr val="bg1"/>
                </a:solidFill>
                <a:cs typeface="+mn-ea"/>
                <a:sym typeface="+mn-lt"/>
              </a:rPr>
              <a:t>mental ray</a:t>
            </a:r>
            <a:r>
              <a:rPr lang="zh-CN" altLang="en-US" sz="1600" dirty="0">
                <a:solidFill>
                  <a:schemeClr val="bg1"/>
                </a:solidFill>
                <a:cs typeface="+mn-ea"/>
                <a:sym typeface="+mn-lt"/>
              </a:rPr>
              <a:t>渲染器”时，点击工具栏中的“渲染帧窗口”按钮，将渲染帧窗口打开，即可在渲染帧窗口下方看到“</a:t>
            </a:r>
            <a:r>
              <a:rPr lang="en-US" altLang="zh-CN" sz="1600" dirty="0">
                <a:solidFill>
                  <a:schemeClr val="bg1"/>
                </a:solidFill>
                <a:cs typeface="+mn-ea"/>
                <a:sym typeface="+mn-lt"/>
              </a:rPr>
              <a:t>mental ray</a:t>
            </a:r>
            <a:r>
              <a:rPr lang="zh-CN" altLang="en-US" sz="1600" dirty="0">
                <a:solidFill>
                  <a:schemeClr val="bg1"/>
                </a:solidFill>
                <a:cs typeface="+mn-ea"/>
                <a:sym typeface="+mn-lt"/>
              </a:rPr>
              <a:t>渲染选项”面板。（如图</a:t>
            </a:r>
            <a:r>
              <a:rPr lang="en-US" altLang="zh-CN" sz="1600" dirty="0">
                <a:solidFill>
                  <a:schemeClr val="bg1"/>
                </a:solidFill>
                <a:cs typeface="+mn-ea"/>
                <a:sym typeface="+mn-lt"/>
              </a:rPr>
              <a:t>6-8</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第六章 渲染技术</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42411" y="2199002"/>
            <a:ext cx="6949445" cy="3703438"/>
          </a:xfrm>
          <a:prstGeom prst="rect">
            <a:avLst/>
          </a:prstGeom>
        </p:spPr>
      </p:pic>
      <p:sp>
        <p:nvSpPr>
          <p:cNvPr id="10" name="矩形 9"/>
          <p:cNvSpPr/>
          <p:nvPr/>
        </p:nvSpPr>
        <p:spPr>
          <a:xfrm>
            <a:off x="5745215" y="6036603"/>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6</a:t>
            </a:r>
            <a:r>
              <a:rPr lang="en-US" altLang="zh-CN" sz="1200" dirty="0" smtClean="0">
                <a:solidFill>
                  <a:schemeClr val="bg1"/>
                </a:solidFill>
                <a:cs typeface="+mn-ea"/>
                <a:sym typeface="+mn-lt"/>
              </a:rPr>
              <a:t>-8</a:t>
            </a:r>
            <a:endParaRPr lang="zh-CN" altLang="en-US" sz="1200" dirty="0"/>
          </a:p>
        </p:txBody>
      </p:sp>
    </p:spTree>
    <p:extLst>
      <p:ext uri="{BB962C8B-B14F-4D97-AF65-F5344CB8AC3E}">
        <p14:creationId xmlns:p14="http://schemas.microsoft.com/office/powerpoint/2010/main" val="318084990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直角三角形 3"/>
          <p:cNvSpPr/>
          <p:nvPr/>
        </p:nvSpPr>
        <p:spPr>
          <a:xfrm>
            <a:off x="-1" y="2743200"/>
            <a:ext cx="4374037" cy="411480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TextBox 76"/>
          <p:cNvSpPr txBox="1"/>
          <p:nvPr/>
        </p:nvSpPr>
        <p:spPr>
          <a:xfrm>
            <a:off x="2070847" y="2982431"/>
            <a:ext cx="7633323" cy="923330"/>
          </a:xfrm>
          <a:prstGeom prst="rect">
            <a:avLst/>
          </a:prstGeom>
          <a:noFill/>
        </p:spPr>
        <p:txBody>
          <a:bodyPr wrap="square" rtlCol="0">
            <a:spAutoFit/>
          </a:bodyPr>
          <a:lstStyle/>
          <a:p>
            <a:pPr algn="ctr"/>
            <a:r>
              <a:rPr lang="en-US" altLang="zh-CN" sz="5400" dirty="0" smtClean="0">
                <a:solidFill>
                  <a:schemeClr val="bg1"/>
                </a:solidFill>
                <a:cs typeface="+mn-ea"/>
                <a:sym typeface="+mn-lt"/>
              </a:rPr>
              <a:t>THANKS!</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297212" y="0"/>
            <a:ext cx="1894788" cy="189478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0" y="0"/>
            <a:ext cx="4194928" cy="4194928"/>
          </a:xfrm>
          <a:prstGeom prst="rtTriangle">
            <a:avLst/>
          </a:prstGeom>
          <a:solidFill>
            <a:srgbClr val="EF5350"/>
          </a:soli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16200000">
            <a:off x="10916238" y="5582238"/>
            <a:ext cx="1275761" cy="1275761"/>
          </a:xfrm>
          <a:prstGeom prst="rtTriangle">
            <a:avLst/>
          </a:prstGeom>
          <a:solidFill>
            <a:srgbClr val="EF5350"/>
          </a:solidFill>
          <a:ln>
            <a:noFill/>
          </a:ln>
          <a:effectLst>
            <a:outerShdw blurRad="127000" dist="635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 Box 3"/>
          <p:cNvSpPr>
            <a:spLocks noChangeArrowheads="1"/>
          </p:cNvSpPr>
          <p:nvPr/>
        </p:nvSpPr>
        <p:spPr bwMode="auto">
          <a:xfrm>
            <a:off x="746622" y="544977"/>
            <a:ext cx="1587293" cy="1138773"/>
          </a:xfrm>
          <a:prstGeom prst="rect">
            <a:avLst/>
          </a:prstGeom>
        </p:spPr>
        <p:txBody>
          <a:bodyPr wrap="none">
            <a:spAutoFit/>
          </a:bodyPr>
          <a:lstStyle/>
          <a:p>
            <a:pPr algn="ctr">
              <a:spcBef>
                <a:spcPct val="0"/>
              </a:spcBef>
            </a:pPr>
            <a:r>
              <a:rPr lang="zh-CN" altLang="en-US" sz="4800" dirty="0" smtClean="0">
                <a:solidFill>
                  <a:schemeClr val="bg1"/>
                </a:solidFill>
                <a:cs typeface="+mn-ea"/>
                <a:sym typeface="+mn-lt"/>
              </a:rPr>
              <a:t>目 录</a:t>
            </a:r>
            <a:endParaRPr lang="en-US" altLang="zh-CN" sz="4800" dirty="0" smtClean="0">
              <a:solidFill>
                <a:schemeClr val="bg1"/>
              </a:solidFill>
              <a:cs typeface="+mn-ea"/>
              <a:sym typeface="+mn-lt"/>
            </a:endParaRPr>
          </a:p>
          <a:p>
            <a:pPr algn="ctr">
              <a:spcBef>
                <a:spcPct val="0"/>
              </a:spcBef>
            </a:pPr>
            <a:r>
              <a:rPr lang="en-US" altLang="zh-CN" dirty="0" smtClean="0">
                <a:solidFill>
                  <a:schemeClr val="bg1"/>
                </a:solidFill>
                <a:cs typeface="+mn-ea"/>
                <a:sym typeface="+mn-lt"/>
              </a:rPr>
              <a:t>COMPANY</a:t>
            </a:r>
            <a:endParaRPr lang="zh-CN" altLang="en-US" sz="2000" dirty="0" smtClean="0">
              <a:solidFill>
                <a:schemeClr val="bg1"/>
              </a:solidFill>
              <a:cs typeface="+mn-ea"/>
              <a:sym typeface="+mn-lt"/>
            </a:endParaRPr>
          </a:p>
        </p:txBody>
      </p:sp>
      <p:sp>
        <p:nvSpPr>
          <p:cNvPr id="13" name="椭圆 1"/>
          <p:cNvSpPr>
            <a:spLocks noChangeArrowheads="1"/>
          </p:cNvSpPr>
          <p:nvPr/>
        </p:nvSpPr>
        <p:spPr bwMode="auto">
          <a:xfrm>
            <a:off x="3895599"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14" name="TextBox 32"/>
          <p:cNvSpPr txBox="1">
            <a:spLocks noChangeArrowheads="1"/>
          </p:cNvSpPr>
          <p:nvPr/>
        </p:nvSpPr>
        <p:spPr bwMode="auto">
          <a:xfrm>
            <a:off x="3922149"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01</a:t>
            </a:r>
            <a:endParaRPr lang="zh-CN" altLang="en-US" dirty="0">
              <a:solidFill>
                <a:schemeClr val="bg1"/>
              </a:solidFill>
              <a:latin typeface="+mn-lt"/>
              <a:ea typeface="+mn-ea"/>
              <a:cs typeface="+mn-ea"/>
              <a:sym typeface="+mn-lt"/>
            </a:endParaRPr>
          </a:p>
        </p:txBody>
      </p:sp>
      <p:sp>
        <p:nvSpPr>
          <p:cNvPr id="16" name="TextBox 76"/>
          <p:cNvSpPr txBox="1"/>
          <p:nvPr/>
        </p:nvSpPr>
        <p:spPr>
          <a:xfrm>
            <a:off x="4475982" y="1710122"/>
            <a:ext cx="2698750" cy="369332"/>
          </a:xfrm>
          <a:prstGeom prst="rect">
            <a:avLst/>
          </a:prstGeom>
          <a:noFill/>
        </p:spPr>
        <p:txBody>
          <a:bodyPr wrap="square" rtlCol="0">
            <a:spAutoFit/>
          </a:bodyPr>
          <a:lstStyle/>
          <a:p>
            <a:r>
              <a:rPr lang="en-US" altLang="zh-CN" dirty="0">
                <a:solidFill>
                  <a:schemeClr val="bg1"/>
                </a:solidFill>
                <a:cs typeface="+mn-ea"/>
                <a:sym typeface="+mn-lt"/>
              </a:rPr>
              <a:t>3ds Max</a:t>
            </a:r>
            <a:r>
              <a:rPr lang="zh-CN" altLang="en-US" dirty="0">
                <a:solidFill>
                  <a:schemeClr val="bg1"/>
                </a:solidFill>
                <a:cs typeface="+mn-ea"/>
                <a:sym typeface="+mn-lt"/>
              </a:rPr>
              <a:t>基础知识</a:t>
            </a:r>
          </a:p>
        </p:txBody>
      </p:sp>
      <p:sp>
        <p:nvSpPr>
          <p:cNvPr id="29" name="直角三角形 28"/>
          <p:cNvSpPr/>
          <p:nvPr/>
        </p:nvSpPr>
        <p:spPr>
          <a:xfrm rot="5400000" flipH="1">
            <a:off x="719843" y="2402528"/>
            <a:ext cx="3729437" cy="5181506"/>
          </a:xfrm>
          <a:prstGeom prst="rtTriangle">
            <a:avLst/>
          </a:prstGeom>
          <a:solidFill>
            <a:srgbClr val="CAD0D8"/>
          </a:solidFill>
          <a:ln>
            <a:noFill/>
          </a:ln>
          <a:effectLst>
            <a:outerShdw blurRad="1270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1"/>
          <p:cNvSpPr>
            <a:spLocks noChangeArrowheads="1"/>
          </p:cNvSpPr>
          <p:nvPr/>
        </p:nvSpPr>
        <p:spPr bwMode="auto">
          <a:xfrm>
            <a:off x="3895599"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1" name="TextBox 32"/>
          <p:cNvSpPr txBox="1">
            <a:spLocks noChangeArrowheads="1"/>
          </p:cNvSpPr>
          <p:nvPr/>
        </p:nvSpPr>
        <p:spPr bwMode="auto">
          <a:xfrm>
            <a:off x="3922149"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02</a:t>
            </a:r>
            <a:endParaRPr lang="zh-CN" altLang="en-US" dirty="0">
              <a:solidFill>
                <a:schemeClr val="bg1"/>
              </a:solidFill>
              <a:latin typeface="+mn-lt"/>
              <a:ea typeface="+mn-ea"/>
              <a:cs typeface="+mn-ea"/>
              <a:sym typeface="+mn-lt"/>
            </a:endParaRPr>
          </a:p>
        </p:txBody>
      </p:sp>
      <p:sp>
        <p:nvSpPr>
          <p:cNvPr id="32" name="TextBox 76"/>
          <p:cNvSpPr txBox="1"/>
          <p:nvPr/>
        </p:nvSpPr>
        <p:spPr>
          <a:xfrm>
            <a:off x="4475982"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基础建模技术</a:t>
            </a:r>
          </a:p>
        </p:txBody>
      </p:sp>
      <p:sp>
        <p:nvSpPr>
          <p:cNvPr id="33" name="椭圆 1"/>
          <p:cNvSpPr>
            <a:spLocks noChangeArrowheads="1"/>
          </p:cNvSpPr>
          <p:nvPr/>
        </p:nvSpPr>
        <p:spPr bwMode="auto">
          <a:xfrm>
            <a:off x="3895599"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4" name="TextBox 32"/>
          <p:cNvSpPr txBox="1">
            <a:spLocks noChangeArrowheads="1"/>
          </p:cNvSpPr>
          <p:nvPr/>
        </p:nvSpPr>
        <p:spPr bwMode="auto">
          <a:xfrm>
            <a:off x="3922149"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03</a:t>
            </a:r>
            <a:endParaRPr lang="zh-CN" altLang="en-US" dirty="0">
              <a:solidFill>
                <a:schemeClr val="bg1"/>
              </a:solidFill>
              <a:latin typeface="+mn-lt"/>
              <a:ea typeface="+mn-ea"/>
              <a:cs typeface="+mn-ea"/>
              <a:sym typeface="+mn-lt"/>
            </a:endParaRPr>
          </a:p>
        </p:txBody>
      </p:sp>
      <p:sp>
        <p:nvSpPr>
          <p:cNvPr id="35" name="TextBox 76"/>
          <p:cNvSpPr txBox="1"/>
          <p:nvPr/>
        </p:nvSpPr>
        <p:spPr>
          <a:xfrm>
            <a:off x="4475982" y="2808393"/>
            <a:ext cx="2698750" cy="369332"/>
          </a:xfrm>
          <a:prstGeom prst="rect">
            <a:avLst/>
          </a:prstGeom>
          <a:noFill/>
        </p:spPr>
        <p:txBody>
          <a:bodyPr wrap="square" rtlCol="0">
            <a:spAutoFit/>
          </a:bodyPr>
          <a:lstStyle/>
          <a:p>
            <a:r>
              <a:rPr lang="zh-CN" altLang="en-US" dirty="0">
                <a:solidFill>
                  <a:schemeClr val="bg1"/>
                </a:solidFill>
                <a:cs typeface="+mn-ea"/>
                <a:sym typeface="+mn-lt"/>
              </a:rPr>
              <a:t>高级建模技术</a:t>
            </a:r>
          </a:p>
        </p:txBody>
      </p:sp>
      <p:sp>
        <p:nvSpPr>
          <p:cNvPr id="36" name="椭圆 1"/>
          <p:cNvSpPr>
            <a:spLocks noChangeArrowheads="1"/>
          </p:cNvSpPr>
          <p:nvPr/>
        </p:nvSpPr>
        <p:spPr bwMode="auto">
          <a:xfrm>
            <a:off x="3895599"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7" name="TextBox 32"/>
          <p:cNvSpPr txBox="1">
            <a:spLocks noChangeArrowheads="1"/>
          </p:cNvSpPr>
          <p:nvPr/>
        </p:nvSpPr>
        <p:spPr bwMode="auto">
          <a:xfrm>
            <a:off x="3922149"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04</a:t>
            </a:r>
            <a:endParaRPr lang="zh-CN" altLang="en-US" dirty="0">
              <a:solidFill>
                <a:schemeClr val="bg1"/>
              </a:solidFill>
              <a:latin typeface="+mn-lt"/>
              <a:ea typeface="+mn-ea"/>
              <a:cs typeface="+mn-ea"/>
              <a:sym typeface="+mn-lt"/>
            </a:endParaRPr>
          </a:p>
        </p:txBody>
      </p:sp>
      <p:sp>
        <p:nvSpPr>
          <p:cNvPr id="38" name="TextBox 76"/>
          <p:cNvSpPr txBox="1"/>
          <p:nvPr/>
        </p:nvSpPr>
        <p:spPr>
          <a:xfrm>
            <a:off x="4475982" y="3365443"/>
            <a:ext cx="2698750" cy="369332"/>
          </a:xfrm>
          <a:prstGeom prst="rect">
            <a:avLst/>
          </a:prstGeom>
          <a:noFill/>
        </p:spPr>
        <p:txBody>
          <a:bodyPr wrap="square" rtlCol="0">
            <a:spAutoFit/>
          </a:bodyPr>
          <a:lstStyle/>
          <a:p>
            <a:r>
              <a:rPr lang="zh-CN" altLang="en-US" dirty="0">
                <a:solidFill>
                  <a:schemeClr val="bg1"/>
                </a:solidFill>
                <a:cs typeface="+mn-ea"/>
                <a:sym typeface="+mn-lt"/>
              </a:rPr>
              <a:t>摄影机与灯光</a:t>
            </a:r>
          </a:p>
        </p:txBody>
      </p:sp>
      <p:sp>
        <p:nvSpPr>
          <p:cNvPr id="39" name="椭圆 1"/>
          <p:cNvSpPr>
            <a:spLocks noChangeArrowheads="1"/>
          </p:cNvSpPr>
          <p:nvPr/>
        </p:nvSpPr>
        <p:spPr bwMode="auto">
          <a:xfrm>
            <a:off x="3895599"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0" name="TextBox 32"/>
          <p:cNvSpPr txBox="1">
            <a:spLocks noChangeArrowheads="1"/>
          </p:cNvSpPr>
          <p:nvPr/>
        </p:nvSpPr>
        <p:spPr bwMode="auto">
          <a:xfrm>
            <a:off x="3922149" y="389171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05</a:t>
            </a:r>
            <a:endParaRPr lang="zh-CN" altLang="en-US" dirty="0">
              <a:solidFill>
                <a:schemeClr val="bg1"/>
              </a:solidFill>
              <a:latin typeface="+mn-lt"/>
              <a:ea typeface="+mn-ea"/>
              <a:cs typeface="+mn-ea"/>
              <a:sym typeface="+mn-lt"/>
            </a:endParaRPr>
          </a:p>
        </p:txBody>
      </p:sp>
      <p:sp>
        <p:nvSpPr>
          <p:cNvPr id="41" name="TextBox 76"/>
          <p:cNvSpPr txBox="1"/>
          <p:nvPr/>
        </p:nvSpPr>
        <p:spPr>
          <a:xfrm>
            <a:off x="4475982" y="3891716"/>
            <a:ext cx="2698750" cy="369332"/>
          </a:xfrm>
          <a:prstGeom prst="rect">
            <a:avLst/>
          </a:prstGeom>
          <a:noFill/>
        </p:spPr>
        <p:txBody>
          <a:bodyPr wrap="square" rtlCol="0">
            <a:spAutoFit/>
          </a:bodyPr>
          <a:lstStyle/>
          <a:p>
            <a:r>
              <a:rPr lang="zh-CN" altLang="en-US" dirty="0">
                <a:solidFill>
                  <a:schemeClr val="bg1"/>
                </a:solidFill>
                <a:cs typeface="+mn-ea"/>
                <a:sym typeface="+mn-lt"/>
              </a:rPr>
              <a:t>材质与贴图</a:t>
            </a:r>
          </a:p>
        </p:txBody>
      </p:sp>
      <p:sp>
        <p:nvSpPr>
          <p:cNvPr id="42" name="椭圆 1"/>
          <p:cNvSpPr>
            <a:spLocks noChangeArrowheads="1"/>
          </p:cNvSpPr>
          <p:nvPr/>
        </p:nvSpPr>
        <p:spPr bwMode="auto">
          <a:xfrm>
            <a:off x="3895599"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3" name="TextBox 32"/>
          <p:cNvSpPr txBox="1">
            <a:spLocks noChangeArrowheads="1"/>
          </p:cNvSpPr>
          <p:nvPr/>
        </p:nvSpPr>
        <p:spPr bwMode="auto">
          <a:xfrm>
            <a:off x="3922149"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06</a:t>
            </a:r>
            <a:endParaRPr lang="zh-CN" altLang="en-US" dirty="0">
              <a:solidFill>
                <a:schemeClr val="bg1"/>
              </a:solidFill>
              <a:latin typeface="+mn-lt"/>
              <a:ea typeface="+mn-ea"/>
              <a:cs typeface="+mn-ea"/>
              <a:sym typeface="+mn-lt"/>
            </a:endParaRPr>
          </a:p>
        </p:txBody>
      </p:sp>
      <p:sp>
        <p:nvSpPr>
          <p:cNvPr id="44" name="TextBox 76"/>
          <p:cNvSpPr txBox="1"/>
          <p:nvPr/>
        </p:nvSpPr>
        <p:spPr>
          <a:xfrm>
            <a:off x="4475982" y="4468454"/>
            <a:ext cx="2698750" cy="369332"/>
          </a:xfrm>
          <a:prstGeom prst="rect">
            <a:avLst/>
          </a:prstGeom>
          <a:noFill/>
        </p:spPr>
        <p:txBody>
          <a:bodyPr wrap="square" rtlCol="0">
            <a:spAutoFit/>
          </a:bodyPr>
          <a:lstStyle/>
          <a:p>
            <a:r>
              <a:rPr lang="zh-CN" altLang="en-US" dirty="0">
                <a:solidFill>
                  <a:schemeClr val="bg1"/>
                </a:solidFill>
                <a:cs typeface="+mn-ea"/>
                <a:sym typeface="+mn-lt"/>
              </a:rPr>
              <a:t>渲染技术</a:t>
            </a:r>
          </a:p>
        </p:txBody>
      </p:sp>
      <p:sp>
        <p:nvSpPr>
          <p:cNvPr id="45" name="椭圆 1"/>
          <p:cNvSpPr>
            <a:spLocks noChangeArrowheads="1"/>
          </p:cNvSpPr>
          <p:nvPr/>
        </p:nvSpPr>
        <p:spPr bwMode="auto">
          <a:xfrm>
            <a:off x="7637105"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6" name="TextBox 32"/>
          <p:cNvSpPr txBox="1">
            <a:spLocks noChangeArrowheads="1"/>
          </p:cNvSpPr>
          <p:nvPr/>
        </p:nvSpPr>
        <p:spPr bwMode="auto">
          <a:xfrm>
            <a:off x="7663655"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07</a:t>
            </a:r>
            <a:endParaRPr lang="zh-CN" altLang="en-US" dirty="0">
              <a:solidFill>
                <a:schemeClr val="bg1"/>
              </a:solidFill>
              <a:latin typeface="+mn-lt"/>
              <a:ea typeface="+mn-ea"/>
              <a:cs typeface="+mn-ea"/>
              <a:sym typeface="+mn-lt"/>
            </a:endParaRPr>
          </a:p>
        </p:txBody>
      </p:sp>
      <p:sp>
        <p:nvSpPr>
          <p:cNvPr id="47" name="TextBox 76"/>
          <p:cNvSpPr txBox="1"/>
          <p:nvPr/>
        </p:nvSpPr>
        <p:spPr>
          <a:xfrm>
            <a:off x="8217488" y="1710122"/>
            <a:ext cx="2698750" cy="369332"/>
          </a:xfrm>
          <a:prstGeom prst="rect">
            <a:avLst/>
          </a:prstGeom>
          <a:noFill/>
        </p:spPr>
        <p:txBody>
          <a:bodyPr wrap="square" rtlCol="0">
            <a:spAutoFit/>
          </a:bodyPr>
          <a:lstStyle/>
          <a:p>
            <a:r>
              <a:rPr lang="zh-CN" altLang="en-US" dirty="0">
                <a:solidFill>
                  <a:schemeClr val="bg1"/>
                </a:solidFill>
                <a:cs typeface="+mn-ea"/>
                <a:sym typeface="+mn-lt"/>
              </a:rPr>
              <a:t>环境和效果</a:t>
            </a:r>
          </a:p>
        </p:txBody>
      </p:sp>
      <p:sp>
        <p:nvSpPr>
          <p:cNvPr id="48" name="椭圆 1"/>
          <p:cNvSpPr>
            <a:spLocks noChangeArrowheads="1"/>
          </p:cNvSpPr>
          <p:nvPr/>
        </p:nvSpPr>
        <p:spPr bwMode="auto">
          <a:xfrm>
            <a:off x="7637105"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9" name="TextBox 32"/>
          <p:cNvSpPr txBox="1">
            <a:spLocks noChangeArrowheads="1"/>
          </p:cNvSpPr>
          <p:nvPr/>
        </p:nvSpPr>
        <p:spPr bwMode="auto">
          <a:xfrm>
            <a:off x="7663655"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08</a:t>
            </a:r>
            <a:endParaRPr lang="zh-CN" altLang="en-US" dirty="0">
              <a:solidFill>
                <a:schemeClr val="bg1"/>
              </a:solidFill>
              <a:latin typeface="+mn-lt"/>
              <a:ea typeface="+mn-ea"/>
              <a:cs typeface="+mn-ea"/>
              <a:sym typeface="+mn-lt"/>
            </a:endParaRPr>
          </a:p>
        </p:txBody>
      </p:sp>
      <p:sp>
        <p:nvSpPr>
          <p:cNvPr id="50" name="TextBox 76"/>
          <p:cNvSpPr txBox="1"/>
          <p:nvPr/>
        </p:nvSpPr>
        <p:spPr>
          <a:xfrm>
            <a:off x="8217488"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基础动画</a:t>
            </a:r>
          </a:p>
        </p:txBody>
      </p:sp>
      <p:sp>
        <p:nvSpPr>
          <p:cNvPr id="51" name="椭圆 1"/>
          <p:cNvSpPr>
            <a:spLocks noChangeArrowheads="1"/>
          </p:cNvSpPr>
          <p:nvPr/>
        </p:nvSpPr>
        <p:spPr bwMode="auto">
          <a:xfrm>
            <a:off x="7637105"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2" name="TextBox 32"/>
          <p:cNvSpPr txBox="1">
            <a:spLocks noChangeArrowheads="1"/>
          </p:cNvSpPr>
          <p:nvPr/>
        </p:nvSpPr>
        <p:spPr bwMode="auto">
          <a:xfrm>
            <a:off x="7663655"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09</a:t>
            </a:r>
            <a:endParaRPr lang="zh-CN" altLang="en-US" dirty="0">
              <a:solidFill>
                <a:schemeClr val="bg1"/>
              </a:solidFill>
              <a:latin typeface="+mn-lt"/>
              <a:ea typeface="+mn-ea"/>
              <a:cs typeface="+mn-ea"/>
              <a:sym typeface="+mn-lt"/>
            </a:endParaRPr>
          </a:p>
        </p:txBody>
      </p:sp>
      <p:sp>
        <p:nvSpPr>
          <p:cNvPr id="53" name="TextBox 76"/>
          <p:cNvSpPr txBox="1"/>
          <p:nvPr/>
        </p:nvSpPr>
        <p:spPr>
          <a:xfrm>
            <a:off x="8217488" y="2808393"/>
            <a:ext cx="2698750" cy="369332"/>
          </a:xfrm>
          <a:prstGeom prst="rect">
            <a:avLst/>
          </a:prstGeom>
          <a:noFill/>
        </p:spPr>
        <p:txBody>
          <a:bodyPr wrap="square" rtlCol="0">
            <a:spAutoFit/>
          </a:bodyPr>
          <a:lstStyle/>
          <a:p>
            <a:r>
              <a:rPr lang="zh-CN" altLang="en-US" dirty="0">
                <a:solidFill>
                  <a:schemeClr val="bg1"/>
                </a:solidFill>
                <a:cs typeface="+mn-ea"/>
                <a:sym typeface="+mn-lt"/>
              </a:rPr>
              <a:t>角色动画</a:t>
            </a:r>
          </a:p>
        </p:txBody>
      </p:sp>
      <p:sp>
        <p:nvSpPr>
          <p:cNvPr id="54" name="椭圆 1"/>
          <p:cNvSpPr>
            <a:spLocks noChangeArrowheads="1"/>
          </p:cNvSpPr>
          <p:nvPr/>
        </p:nvSpPr>
        <p:spPr bwMode="auto">
          <a:xfrm>
            <a:off x="7637105"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5" name="TextBox 32"/>
          <p:cNvSpPr txBox="1">
            <a:spLocks noChangeArrowheads="1"/>
          </p:cNvSpPr>
          <p:nvPr/>
        </p:nvSpPr>
        <p:spPr bwMode="auto">
          <a:xfrm>
            <a:off x="7663655"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10</a:t>
            </a:r>
            <a:endParaRPr lang="zh-CN" altLang="en-US" dirty="0">
              <a:solidFill>
                <a:schemeClr val="bg1"/>
              </a:solidFill>
              <a:latin typeface="+mn-lt"/>
              <a:ea typeface="+mn-ea"/>
              <a:cs typeface="+mn-ea"/>
              <a:sym typeface="+mn-lt"/>
            </a:endParaRPr>
          </a:p>
        </p:txBody>
      </p:sp>
      <p:sp>
        <p:nvSpPr>
          <p:cNvPr id="56" name="TextBox 76"/>
          <p:cNvSpPr txBox="1"/>
          <p:nvPr/>
        </p:nvSpPr>
        <p:spPr>
          <a:xfrm>
            <a:off x="8217488" y="3365443"/>
            <a:ext cx="2698750" cy="369332"/>
          </a:xfrm>
          <a:prstGeom prst="rect">
            <a:avLst/>
          </a:prstGeom>
          <a:noFill/>
        </p:spPr>
        <p:txBody>
          <a:bodyPr wrap="square" rtlCol="0">
            <a:spAutoFit/>
          </a:bodyPr>
          <a:lstStyle/>
          <a:p>
            <a:r>
              <a:rPr lang="zh-CN" altLang="en-US" dirty="0">
                <a:solidFill>
                  <a:schemeClr val="bg1"/>
                </a:solidFill>
                <a:cs typeface="+mn-ea"/>
                <a:sym typeface="+mn-lt"/>
              </a:rPr>
              <a:t>动力学动画</a:t>
            </a:r>
          </a:p>
        </p:txBody>
      </p:sp>
      <p:sp>
        <p:nvSpPr>
          <p:cNvPr id="57" name="椭圆 1"/>
          <p:cNvSpPr>
            <a:spLocks noChangeArrowheads="1"/>
          </p:cNvSpPr>
          <p:nvPr/>
        </p:nvSpPr>
        <p:spPr bwMode="auto">
          <a:xfrm>
            <a:off x="7637105"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8" name="TextBox 32"/>
          <p:cNvSpPr txBox="1">
            <a:spLocks noChangeArrowheads="1"/>
          </p:cNvSpPr>
          <p:nvPr/>
        </p:nvSpPr>
        <p:spPr bwMode="auto">
          <a:xfrm>
            <a:off x="7663655" y="3891716"/>
            <a:ext cx="4240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11</a:t>
            </a:r>
            <a:endParaRPr lang="zh-CN" altLang="en-US" dirty="0">
              <a:solidFill>
                <a:schemeClr val="bg1"/>
              </a:solidFill>
              <a:latin typeface="+mn-lt"/>
              <a:ea typeface="+mn-ea"/>
              <a:cs typeface="+mn-ea"/>
              <a:sym typeface="+mn-lt"/>
            </a:endParaRPr>
          </a:p>
        </p:txBody>
      </p:sp>
      <p:sp>
        <p:nvSpPr>
          <p:cNvPr id="59" name="TextBox 76"/>
          <p:cNvSpPr txBox="1"/>
          <p:nvPr/>
        </p:nvSpPr>
        <p:spPr>
          <a:xfrm>
            <a:off x="8217488" y="3891716"/>
            <a:ext cx="2698750" cy="369332"/>
          </a:xfrm>
          <a:prstGeom prst="rect">
            <a:avLst/>
          </a:prstGeom>
          <a:noFill/>
        </p:spPr>
        <p:txBody>
          <a:bodyPr wrap="square" rtlCol="0">
            <a:spAutoFit/>
          </a:bodyPr>
          <a:lstStyle/>
          <a:p>
            <a:r>
              <a:rPr lang="zh-CN" altLang="en-US" dirty="0">
                <a:solidFill>
                  <a:schemeClr val="bg1"/>
                </a:solidFill>
                <a:cs typeface="+mn-ea"/>
                <a:sym typeface="+mn-lt"/>
              </a:rPr>
              <a:t>布料动画</a:t>
            </a:r>
          </a:p>
        </p:txBody>
      </p:sp>
      <p:sp>
        <p:nvSpPr>
          <p:cNvPr id="60" name="椭圆 1"/>
          <p:cNvSpPr>
            <a:spLocks noChangeArrowheads="1"/>
          </p:cNvSpPr>
          <p:nvPr/>
        </p:nvSpPr>
        <p:spPr bwMode="auto">
          <a:xfrm>
            <a:off x="7637105"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61" name="TextBox 32"/>
          <p:cNvSpPr txBox="1">
            <a:spLocks noChangeArrowheads="1"/>
          </p:cNvSpPr>
          <p:nvPr/>
        </p:nvSpPr>
        <p:spPr bwMode="auto">
          <a:xfrm>
            <a:off x="7663655"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12</a:t>
            </a:r>
            <a:endParaRPr lang="zh-CN" altLang="en-US" dirty="0">
              <a:solidFill>
                <a:schemeClr val="bg1"/>
              </a:solidFill>
              <a:latin typeface="+mn-lt"/>
              <a:ea typeface="+mn-ea"/>
              <a:cs typeface="+mn-ea"/>
              <a:sym typeface="+mn-lt"/>
            </a:endParaRPr>
          </a:p>
        </p:txBody>
      </p:sp>
      <p:sp>
        <p:nvSpPr>
          <p:cNvPr id="62" name="TextBox 76"/>
          <p:cNvSpPr txBox="1"/>
          <p:nvPr/>
        </p:nvSpPr>
        <p:spPr>
          <a:xfrm>
            <a:off x="8217488" y="4468454"/>
            <a:ext cx="2698750" cy="369332"/>
          </a:xfrm>
          <a:prstGeom prst="rect">
            <a:avLst/>
          </a:prstGeom>
          <a:noFill/>
        </p:spPr>
        <p:txBody>
          <a:bodyPr wrap="square" rtlCol="0">
            <a:spAutoFit/>
          </a:bodyPr>
          <a:lstStyle/>
          <a:p>
            <a:r>
              <a:rPr lang="zh-CN" altLang="en-US" dirty="0">
                <a:solidFill>
                  <a:schemeClr val="bg1"/>
                </a:solidFill>
                <a:cs typeface="+mn-ea"/>
                <a:sym typeface="+mn-lt"/>
              </a:rPr>
              <a:t>粒子动画</a:t>
            </a:r>
          </a:p>
        </p:txBody>
      </p:sp>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12" name="直角三角形 11"/>
          <p:cNvSpPr/>
          <p:nvPr/>
        </p:nvSpPr>
        <p:spPr>
          <a:xfrm>
            <a:off x="0" y="1325670"/>
            <a:ext cx="6109779" cy="553233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6"/>
          <p:cNvSpPr/>
          <p:nvPr/>
        </p:nvSpPr>
        <p:spPr>
          <a:xfrm rot="5400000" flipV="1">
            <a:off x="8155756" y="83270"/>
            <a:ext cx="4119513" cy="3952973"/>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2658359"/>
            <a:ext cx="4637988" cy="4199641"/>
          </a:xfrm>
          <a:prstGeom prst="rtTriangle">
            <a:avLst/>
          </a:prstGeom>
          <a:solidFill>
            <a:srgbClr val="323C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852581" y="-1571"/>
            <a:ext cx="2337847" cy="2340990"/>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76"/>
          <p:cNvSpPr txBox="1"/>
          <p:nvPr/>
        </p:nvSpPr>
        <p:spPr>
          <a:xfrm>
            <a:off x="3505219" y="3148915"/>
            <a:ext cx="5181560" cy="707886"/>
          </a:xfrm>
          <a:prstGeom prst="rect">
            <a:avLst/>
          </a:prstGeom>
          <a:noFill/>
        </p:spPr>
        <p:txBody>
          <a:bodyPr wrap="square" rtlCol="0">
            <a:spAutoFit/>
          </a:bodyPr>
          <a:lstStyle/>
          <a:p>
            <a:pPr algn="ctr"/>
            <a:r>
              <a:rPr lang="zh-CN" altLang="en-US" sz="4000" dirty="0" smtClean="0">
                <a:solidFill>
                  <a:schemeClr val="bg1"/>
                </a:solidFill>
                <a:cs typeface="+mn-ea"/>
                <a:sym typeface="+mn-lt"/>
              </a:rPr>
              <a:t>渲染技术</a:t>
            </a:r>
            <a:endParaRPr lang="zh-CN" altLang="en-US" sz="4000" dirty="0">
              <a:solidFill>
                <a:schemeClr val="bg1"/>
              </a:solidFill>
              <a:cs typeface="+mn-ea"/>
              <a:sym typeface="+mn-lt"/>
            </a:endParaRPr>
          </a:p>
        </p:txBody>
      </p:sp>
      <p:sp>
        <p:nvSpPr>
          <p:cNvPr id="16" name="TextBox 76"/>
          <p:cNvSpPr txBox="1"/>
          <p:nvPr/>
        </p:nvSpPr>
        <p:spPr>
          <a:xfrm>
            <a:off x="4336827" y="2153298"/>
            <a:ext cx="3545903" cy="646331"/>
          </a:xfrm>
          <a:prstGeom prst="rect">
            <a:avLst/>
          </a:prstGeom>
          <a:noFill/>
        </p:spPr>
        <p:txBody>
          <a:bodyPr wrap="square" rtlCol="0">
            <a:spAutoFit/>
          </a:bodyPr>
          <a:lstStyle/>
          <a:p>
            <a:pPr algn="ctr"/>
            <a:r>
              <a:rPr lang="zh-CN" altLang="en-US" sz="3600" dirty="0" smtClean="0">
                <a:solidFill>
                  <a:schemeClr val="bg1"/>
                </a:solidFill>
                <a:cs typeface="+mn-ea"/>
                <a:sym typeface="+mn-lt"/>
              </a:rPr>
              <a:t>第六章</a:t>
            </a:r>
            <a:endParaRPr lang="zh-CN" altLang="en-US" sz="3600" dirty="0">
              <a:solidFill>
                <a:schemeClr val="bg1"/>
              </a:solidFill>
              <a:cs typeface="+mn-ea"/>
              <a:sym typeface="+mn-lt"/>
            </a:endParaRP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渲染设置</a:t>
            </a:r>
            <a:endParaRPr lang="zh-CN" altLang="en-US" b="1" dirty="0">
              <a:solidFill>
                <a:schemeClr val="bg1"/>
              </a:solidFill>
              <a:cs typeface="+mn-ea"/>
              <a:sym typeface="+mn-lt"/>
            </a:endParaRPr>
          </a:p>
        </p:txBody>
      </p:sp>
      <p:sp>
        <p:nvSpPr>
          <p:cNvPr id="32" name="文本框 31"/>
          <p:cNvSpPr txBox="1"/>
          <p:nvPr/>
        </p:nvSpPr>
        <p:spPr>
          <a:xfrm>
            <a:off x="2229166" y="1536182"/>
            <a:ext cx="7493282" cy="700898"/>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为了</a:t>
            </a:r>
            <a:r>
              <a:rPr lang="zh-CN" altLang="en-US" sz="1600" dirty="0">
                <a:solidFill>
                  <a:schemeClr val="bg1"/>
                </a:solidFill>
                <a:cs typeface="+mn-ea"/>
                <a:sym typeface="+mn-lt"/>
              </a:rPr>
              <a:t>得到最为理想的渲染效果，我们需要进行渲染设置。点击菜单栏的“渲染设置”按钮，即可打开“渲染设置”面板。（如图</a:t>
            </a:r>
            <a:r>
              <a:rPr lang="en-US" altLang="zh-CN" sz="1600" dirty="0">
                <a:solidFill>
                  <a:schemeClr val="bg1"/>
                </a:solidFill>
                <a:cs typeface="+mn-ea"/>
                <a:sym typeface="+mn-lt"/>
              </a:rPr>
              <a:t>6-1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smtClean="0">
                <a:solidFill>
                  <a:schemeClr val="bg1"/>
                </a:solidFill>
                <a:cs typeface="+mn-ea"/>
                <a:sym typeface="+mn-lt"/>
              </a:rPr>
              <a:t>第六章 渲染技术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8459" y="2296834"/>
            <a:ext cx="7443989" cy="3765906"/>
          </a:xfrm>
          <a:prstGeom prst="rect">
            <a:avLst/>
          </a:prstGeom>
        </p:spPr>
      </p:pic>
      <p:sp>
        <p:nvSpPr>
          <p:cNvPr id="11" name="矩形 10"/>
          <p:cNvSpPr/>
          <p:nvPr/>
        </p:nvSpPr>
        <p:spPr>
          <a:xfrm>
            <a:off x="5541234" y="6122494"/>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a:solidFill>
                  <a:schemeClr val="bg1"/>
                </a:solidFill>
                <a:cs typeface="+mn-ea"/>
                <a:sym typeface="+mn-lt"/>
              </a:rPr>
              <a:t>6</a:t>
            </a:r>
            <a:r>
              <a:rPr lang="en-US" altLang="zh-CN" sz="1200" dirty="0" smtClean="0">
                <a:solidFill>
                  <a:schemeClr val="bg1"/>
                </a:solidFill>
                <a:cs typeface="+mn-ea"/>
                <a:sym typeface="+mn-lt"/>
              </a:rPr>
              <a:t>-1</a:t>
            </a:r>
            <a:endParaRPr lang="zh-CN" altLang="en-US" sz="1200" dirty="0"/>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278459" y="1025689"/>
            <a:ext cx="7493282" cy="1020985"/>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有多种渲染器可供用户选择，不同渲染器的设置界面不尽相同，这里以“默认扫描线渲染器”的渲染设置界面为例对渲染器的基本设置进行讲解。（如图</a:t>
            </a:r>
            <a:r>
              <a:rPr lang="en-US" altLang="zh-CN" sz="1600" dirty="0">
                <a:solidFill>
                  <a:schemeClr val="bg1"/>
                </a:solidFill>
                <a:cs typeface="+mn-ea"/>
                <a:sym typeface="+mn-lt"/>
              </a:rPr>
              <a:t>6-2</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smtClean="0">
                <a:solidFill>
                  <a:schemeClr val="bg1"/>
                </a:solidFill>
                <a:cs typeface="+mn-ea"/>
                <a:sym typeface="+mn-lt"/>
              </a:rPr>
              <a:t>第六章 渲染技术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5078" y="1869543"/>
            <a:ext cx="2060044" cy="4077287"/>
          </a:xfrm>
          <a:prstGeom prst="rect">
            <a:avLst/>
          </a:prstGeom>
        </p:spPr>
      </p:pic>
      <p:sp>
        <p:nvSpPr>
          <p:cNvPr id="11" name="矩形 10"/>
          <p:cNvSpPr/>
          <p:nvPr/>
        </p:nvSpPr>
        <p:spPr>
          <a:xfrm>
            <a:off x="5745215" y="6036603"/>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6</a:t>
            </a:r>
            <a:r>
              <a:rPr lang="en-US" altLang="zh-CN" sz="1200" dirty="0" smtClean="0">
                <a:solidFill>
                  <a:schemeClr val="bg1"/>
                </a:solidFill>
                <a:cs typeface="+mn-ea"/>
                <a:sym typeface="+mn-lt"/>
              </a:rPr>
              <a:t>-2</a:t>
            </a:r>
            <a:endParaRPr lang="zh-CN" altLang="en-US" sz="1200" dirty="0"/>
          </a:p>
        </p:txBody>
      </p:sp>
    </p:spTree>
    <p:extLst>
      <p:ext uri="{BB962C8B-B14F-4D97-AF65-F5344CB8AC3E}">
        <p14:creationId xmlns:p14="http://schemas.microsoft.com/office/powerpoint/2010/main" val="649143792"/>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3613297"/>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“目标”下拉列表</a:t>
            </a:r>
            <a:r>
              <a:rPr lang="zh-CN" altLang="en-US" sz="1600" dirty="0" smtClean="0">
                <a:solidFill>
                  <a:schemeClr val="bg1"/>
                </a:solidFill>
                <a:cs typeface="+mn-ea"/>
                <a:sym typeface="+mn-lt"/>
              </a:rPr>
              <a:t>：用于</a:t>
            </a:r>
            <a:r>
              <a:rPr lang="zh-CN" altLang="en-US" sz="1600" dirty="0">
                <a:solidFill>
                  <a:schemeClr val="bg1"/>
                </a:solidFill>
                <a:cs typeface="+mn-ea"/>
                <a:sym typeface="+mn-lt"/>
              </a:rPr>
              <a:t>选择不同的渲染选项，用户可以根据不同的渲染需求选择相应的渲染模式。</a:t>
            </a:r>
          </a:p>
          <a:p>
            <a:pPr>
              <a:lnSpc>
                <a:spcPct val="130000"/>
              </a:lnSpc>
            </a:pP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“预设”</a:t>
            </a:r>
            <a:r>
              <a:rPr lang="zh-CN" altLang="en-US" sz="1600" dirty="0">
                <a:solidFill>
                  <a:schemeClr val="bg1"/>
                </a:solidFill>
                <a:cs typeface="+mn-ea"/>
                <a:sym typeface="+mn-lt"/>
              </a:rPr>
              <a:t>下拉列表：用于选择预设渲染参数集，或加载或保存渲染参数设置。</a:t>
            </a:r>
          </a:p>
          <a:p>
            <a:pPr>
              <a:lnSpc>
                <a:spcPct val="130000"/>
              </a:lnSpc>
            </a:pP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“渲染器”</a:t>
            </a:r>
            <a:r>
              <a:rPr lang="zh-CN" altLang="en-US" sz="1600" dirty="0">
                <a:solidFill>
                  <a:schemeClr val="bg1"/>
                </a:solidFill>
                <a:cs typeface="+mn-ea"/>
                <a:sym typeface="+mn-lt"/>
              </a:rPr>
              <a:t>下拉列表：可以在此切换所需使用的渲染器。</a:t>
            </a:r>
          </a:p>
          <a:p>
            <a:pPr>
              <a:lnSpc>
                <a:spcPct val="130000"/>
              </a:lnSpc>
            </a:pP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“渲染”</a:t>
            </a:r>
            <a:r>
              <a:rPr lang="zh-CN" altLang="en-US" sz="1600" dirty="0">
                <a:solidFill>
                  <a:schemeClr val="bg1"/>
                </a:solidFill>
                <a:cs typeface="+mn-ea"/>
                <a:sym typeface="+mn-lt"/>
              </a:rPr>
              <a:t>按钮：单击可以使用当前目标模式（除网络渲染之外）渲染场景。</a:t>
            </a:r>
          </a:p>
          <a:p>
            <a:pPr>
              <a:lnSpc>
                <a:spcPct val="130000"/>
              </a:lnSpc>
            </a:pP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“查看到渲染”</a:t>
            </a:r>
            <a:r>
              <a:rPr lang="zh-CN" altLang="en-US" sz="1600" dirty="0">
                <a:solidFill>
                  <a:schemeClr val="bg1"/>
                </a:solidFill>
                <a:cs typeface="+mn-ea"/>
                <a:sym typeface="+mn-lt"/>
              </a:rPr>
              <a:t>：当单击“渲染”按钮时，将显示渲染的视口。要指定要渲染的不同视口，可从该列表中选择所需视口，或在主用户界面中将其激活。</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第六章 渲染技术</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54408"/>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渲染器</a:t>
            </a:r>
            <a:endParaRPr lang="zh-CN" altLang="en-US" b="1" dirty="0">
              <a:solidFill>
                <a:schemeClr val="bg1"/>
              </a:solidFill>
              <a:cs typeface="+mn-ea"/>
              <a:sym typeface="+mn-lt"/>
            </a:endParaRPr>
          </a:p>
        </p:txBody>
      </p:sp>
      <p:sp>
        <p:nvSpPr>
          <p:cNvPr id="32" name="文本框 31"/>
          <p:cNvSpPr txBox="1"/>
          <p:nvPr/>
        </p:nvSpPr>
        <p:spPr>
          <a:xfrm>
            <a:off x="2229166" y="1740889"/>
            <a:ext cx="7493282" cy="1020985"/>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目前</a:t>
            </a:r>
            <a:r>
              <a:rPr lang="en-US" altLang="zh-CN" sz="1600" dirty="0">
                <a:solidFill>
                  <a:schemeClr val="bg1"/>
                </a:solidFill>
                <a:cs typeface="+mn-ea"/>
                <a:sym typeface="+mn-lt"/>
              </a:rPr>
              <a:t>3ds Max</a:t>
            </a:r>
            <a:r>
              <a:rPr lang="zh-CN" altLang="en-US" sz="1600" dirty="0">
                <a:solidFill>
                  <a:schemeClr val="bg1"/>
                </a:solidFill>
                <a:cs typeface="+mn-ea"/>
                <a:sym typeface="+mn-lt"/>
              </a:rPr>
              <a:t>内置了多种渲染器可供用户选择，此外，用户还可以自行安装第三方开发商所提供的渲染器插件。本书重点介绍“默认扫描线渲染器”和“</a:t>
            </a:r>
            <a:r>
              <a:rPr lang="en-US" altLang="zh-CN" sz="1600" dirty="0">
                <a:solidFill>
                  <a:schemeClr val="bg1"/>
                </a:solidFill>
                <a:cs typeface="+mn-ea"/>
                <a:sym typeface="+mn-lt"/>
              </a:rPr>
              <a:t>mental ray </a:t>
            </a:r>
            <a:r>
              <a:rPr lang="zh-CN" altLang="en-US" sz="1600" dirty="0">
                <a:solidFill>
                  <a:schemeClr val="bg1"/>
                </a:solidFill>
                <a:cs typeface="+mn-ea"/>
                <a:sym typeface="+mn-lt"/>
              </a:rPr>
              <a:t>渲染器”两种常用的渲染器。</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smtClean="0">
                <a:solidFill>
                  <a:schemeClr val="bg1"/>
                </a:solidFill>
                <a:cs typeface="+mn-ea"/>
                <a:sym typeface="+mn-lt"/>
              </a:rPr>
              <a:t>第六章 渲染技术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3385590"/>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998574" y="1043855"/>
            <a:ext cx="7493282" cy="1020985"/>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切换渲染器的方法</a:t>
            </a:r>
          </a:p>
          <a:p>
            <a:pPr>
              <a:lnSpc>
                <a:spcPct val="130000"/>
              </a:lnSpc>
            </a:pPr>
            <a:r>
              <a:rPr lang="zh-CN" altLang="en-US" sz="1600" dirty="0">
                <a:solidFill>
                  <a:schemeClr val="bg1"/>
                </a:solidFill>
                <a:cs typeface="+mn-ea"/>
                <a:sym typeface="+mn-lt"/>
              </a:rPr>
              <a:t>（</a:t>
            </a:r>
            <a:r>
              <a:rPr lang="en-US" altLang="zh-CN" sz="1600" dirty="0">
                <a:solidFill>
                  <a:schemeClr val="bg1"/>
                </a:solidFill>
                <a:cs typeface="+mn-ea"/>
                <a:sym typeface="+mn-lt"/>
              </a:rPr>
              <a:t>1</a:t>
            </a:r>
            <a:r>
              <a:rPr lang="zh-CN" altLang="en-US" sz="1600" dirty="0">
                <a:solidFill>
                  <a:schemeClr val="bg1"/>
                </a:solidFill>
                <a:cs typeface="+mn-ea"/>
                <a:sym typeface="+mn-lt"/>
              </a:rPr>
              <a:t>）点击工具栏中的“渲染设置”按钮（快捷键</a:t>
            </a:r>
            <a:r>
              <a:rPr lang="en-US" altLang="zh-CN" sz="1600" dirty="0">
                <a:solidFill>
                  <a:schemeClr val="bg1"/>
                </a:solidFill>
                <a:cs typeface="+mn-ea"/>
                <a:sym typeface="+mn-lt"/>
              </a:rPr>
              <a:t>F10</a:t>
            </a:r>
            <a:r>
              <a:rPr lang="zh-CN" altLang="en-US" sz="1600" dirty="0">
                <a:solidFill>
                  <a:schemeClr val="bg1"/>
                </a:solidFill>
                <a:cs typeface="+mn-ea"/>
                <a:sym typeface="+mn-lt"/>
              </a:rPr>
              <a:t>）打开“渲染设置”面板。（如图</a:t>
            </a:r>
            <a:r>
              <a:rPr lang="en-US" altLang="zh-CN" sz="1600" dirty="0">
                <a:solidFill>
                  <a:schemeClr val="bg1"/>
                </a:solidFill>
                <a:cs typeface="+mn-ea"/>
                <a:sym typeface="+mn-lt"/>
              </a:rPr>
              <a:t>6-4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第六章 渲染技术</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7674" y="2231673"/>
            <a:ext cx="6814849" cy="3638096"/>
          </a:xfrm>
          <a:prstGeom prst="rect">
            <a:avLst/>
          </a:prstGeom>
        </p:spPr>
      </p:pic>
      <p:sp>
        <p:nvSpPr>
          <p:cNvPr id="10" name="矩形 9"/>
          <p:cNvSpPr/>
          <p:nvPr/>
        </p:nvSpPr>
        <p:spPr>
          <a:xfrm>
            <a:off x="5745215" y="6036603"/>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6</a:t>
            </a:r>
            <a:r>
              <a:rPr lang="en-US" altLang="zh-CN" sz="1200" dirty="0" smtClean="0">
                <a:solidFill>
                  <a:schemeClr val="bg1"/>
                </a:solidFill>
                <a:cs typeface="+mn-ea"/>
                <a:sym typeface="+mn-lt"/>
              </a:rPr>
              <a:t>-4</a:t>
            </a:r>
            <a:endParaRPr lang="zh-CN" altLang="en-US" sz="1200" dirty="0"/>
          </a:p>
        </p:txBody>
      </p:sp>
    </p:spTree>
    <p:extLst>
      <p:ext uri="{BB962C8B-B14F-4D97-AF65-F5344CB8AC3E}">
        <p14:creationId xmlns:p14="http://schemas.microsoft.com/office/powerpoint/2010/main" val="1213373180"/>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998574" y="1043855"/>
            <a:ext cx="7493282" cy="700898"/>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a:t>
            </a:r>
            <a:r>
              <a:rPr lang="en-US" altLang="zh-CN" sz="1600" dirty="0">
                <a:solidFill>
                  <a:schemeClr val="bg1"/>
                </a:solidFill>
                <a:cs typeface="+mn-ea"/>
                <a:sym typeface="+mn-lt"/>
              </a:rPr>
              <a:t>2</a:t>
            </a:r>
            <a:r>
              <a:rPr lang="zh-CN" altLang="en-US" sz="1600" dirty="0">
                <a:solidFill>
                  <a:schemeClr val="bg1"/>
                </a:solidFill>
                <a:cs typeface="+mn-ea"/>
                <a:sym typeface="+mn-lt"/>
              </a:rPr>
              <a:t>）在“渲染设置”面板中找到并打开“渲染器”下拉列表，选择切换所需渲染器即可。（如图</a:t>
            </a:r>
            <a:r>
              <a:rPr lang="en-US" altLang="zh-CN" sz="1600" dirty="0">
                <a:solidFill>
                  <a:schemeClr val="bg1"/>
                </a:solidFill>
                <a:cs typeface="+mn-ea"/>
                <a:sym typeface="+mn-lt"/>
              </a:rPr>
              <a:t>6-5</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第六章 渲染技术</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9788" y="1610103"/>
            <a:ext cx="2430622" cy="4426500"/>
          </a:xfrm>
          <a:prstGeom prst="rect">
            <a:avLst/>
          </a:prstGeom>
        </p:spPr>
      </p:pic>
      <p:sp>
        <p:nvSpPr>
          <p:cNvPr id="10" name="矩形 9"/>
          <p:cNvSpPr/>
          <p:nvPr/>
        </p:nvSpPr>
        <p:spPr>
          <a:xfrm>
            <a:off x="5745215" y="6036603"/>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6</a:t>
            </a:r>
            <a:r>
              <a:rPr lang="en-US" altLang="zh-CN" sz="1200" dirty="0" smtClean="0">
                <a:solidFill>
                  <a:schemeClr val="bg1"/>
                </a:solidFill>
                <a:cs typeface="+mn-ea"/>
                <a:sym typeface="+mn-lt"/>
              </a:rPr>
              <a:t>-5</a:t>
            </a:r>
            <a:endParaRPr lang="zh-CN" altLang="en-US" sz="1200" dirty="0"/>
          </a:p>
        </p:txBody>
      </p:sp>
    </p:spTree>
    <p:extLst>
      <p:ext uri="{BB962C8B-B14F-4D97-AF65-F5344CB8AC3E}">
        <p14:creationId xmlns:p14="http://schemas.microsoft.com/office/powerpoint/2010/main" val="2898068118"/>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TotalTime>
  <Words>625</Words>
  <Application>Microsoft Office PowerPoint</Application>
  <PresentationFormat>宽屏</PresentationFormat>
  <Paragraphs>64</Paragraphs>
  <Slides>12</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12</vt:i4>
      </vt:variant>
    </vt:vector>
  </HeadingPairs>
  <TitlesOfParts>
    <vt:vector size="17" baseType="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dc:description>第一PPT，www.1ppt.com</dc:description>
  <cp:lastModifiedBy>王小雨</cp:lastModifiedBy>
  <cp:revision>46</cp:revision>
  <dcterms:created xsi:type="dcterms:W3CDTF">2017-01-13T03:37:00Z</dcterms:created>
  <dcterms:modified xsi:type="dcterms:W3CDTF">2018-08-17T03:50:48Z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