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2"/>
    <p:sldId id="275" r:id="rId3"/>
    <p:sldId id="276" r:id="rId4"/>
    <p:sldId id="258" r:id="rId5"/>
    <p:sldId id="288" r:id="rId6"/>
    <p:sldId id="289" r:id="rId7"/>
    <p:sldId id="283" r:id="rId8"/>
    <p:sldId id="290" r:id="rId9"/>
    <p:sldId id="291" r:id="rId10"/>
    <p:sldId id="292" r:id="rId11"/>
    <p:sldId id="293" r:id="rId12"/>
    <p:sldId id="294" r:id="rId13"/>
    <p:sldId id="295" r:id="rId14"/>
    <p:sldId id="280"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5350"/>
    <a:srgbClr val="323C50"/>
    <a:srgbClr val="CAD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60" d="100"/>
          <a:sy n="60" d="100"/>
        </p:scale>
        <p:origin x="-474" y="31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67D56A-C7F4-4C76-A882-5BDCEC74F80B}" type="datetimeFigureOut">
              <a:rPr lang="zh-CN" altLang="en-US" smtClean="0"/>
              <a:t>2019/1/28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BD595-1FE1-406D-92DE-A0ABBB21A35A}" type="slidenum">
              <a:rPr lang="zh-CN" altLang="en-US" smtClean="0"/>
              <a:t>‹#›</a:t>
            </a:fld>
            <a:endParaRPr lang="zh-CN" altLang="en-US"/>
          </a:p>
        </p:txBody>
      </p:sp>
    </p:spTree>
    <p:extLst>
      <p:ext uri="{BB962C8B-B14F-4D97-AF65-F5344CB8AC3E}">
        <p14:creationId xmlns:p14="http://schemas.microsoft.com/office/powerpoint/2010/main" val="1430687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406A0-0D5A-443A-95E5-B85E563392F3}" type="slidenum">
              <a:rPr lang="zh-CN" altLang="en-US" smtClean="0"/>
              <a:t>‹#›</a:t>
            </a:fld>
            <a:endParaRPr lang="zh-CN" altLang="en-US"/>
          </a:p>
        </p:txBody>
      </p:sp>
      <p:sp>
        <p:nvSpPr>
          <p:cNvPr id="11" name="矩形 10"/>
          <p:cNvSpPr/>
          <p:nvPr userDrawn="1"/>
        </p:nvSpPr>
        <p:spPr>
          <a:xfrm>
            <a:off x="11297028" y="59739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2019/1/28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88C9A-7811-4AA2-844E-962283B8D2E4}" type="datetimeFigureOut">
              <a:rPr lang="zh-CN" altLang="en-US" smtClean="0"/>
              <a:t>2019/1/28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06A0-0D5A-443A-95E5-B85E563392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3337088"/>
            <a:ext cx="4213781" cy="3520911"/>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99938" y="2209356"/>
            <a:ext cx="5592123" cy="1877437"/>
          </a:xfrm>
          <a:prstGeom prst="rect">
            <a:avLst/>
          </a:prstGeom>
          <a:noFill/>
        </p:spPr>
        <p:txBody>
          <a:bodyPr wrap="square" rtlCol="0">
            <a:spAutoFit/>
          </a:bodyPr>
          <a:lstStyle/>
          <a:p>
            <a:pPr algn="ctr"/>
            <a:r>
              <a:rPr lang="en-US" altLang="zh-CN" sz="7200" dirty="0" smtClean="0">
                <a:solidFill>
                  <a:schemeClr val="bg1"/>
                </a:solidFill>
                <a:cs typeface="+mn-ea"/>
                <a:sym typeface="+mn-lt"/>
              </a:rPr>
              <a:t>3ds </a:t>
            </a:r>
            <a:r>
              <a:rPr lang="en-US" altLang="zh-CN" sz="7200" dirty="0">
                <a:solidFill>
                  <a:schemeClr val="bg1"/>
                </a:solidFill>
                <a:cs typeface="+mn-ea"/>
                <a:sym typeface="+mn-lt"/>
              </a:rPr>
              <a:t>Max </a:t>
            </a:r>
            <a:endParaRPr lang="en-US" altLang="zh-CN" sz="7200" dirty="0" smtClean="0">
              <a:solidFill>
                <a:schemeClr val="bg1"/>
              </a:solidFill>
              <a:cs typeface="+mn-ea"/>
              <a:sym typeface="+mn-lt"/>
            </a:endParaRPr>
          </a:p>
          <a:p>
            <a:pPr algn="ctr"/>
            <a:r>
              <a:rPr lang="zh-CN" altLang="en-US" sz="4400" dirty="0" smtClean="0">
                <a:solidFill>
                  <a:schemeClr val="bg1"/>
                </a:solidFill>
                <a:cs typeface="+mn-ea"/>
                <a:sym typeface="+mn-lt"/>
              </a:rPr>
              <a:t>三维</a:t>
            </a:r>
            <a:r>
              <a:rPr lang="zh-CN" altLang="en-US" sz="4400" dirty="0">
                <a:solidFill>
                  <a:schemeClr val="bg1"/>
                </a:solidFill>
                <a:cs typeface="+mn-ea"/>
                <a:sym typeface="+mn-lt"/>
              </a:rPr>
              <a:t>动画制作</a:t>
            </a:r>
          </a:p>
        </p:txBody>
      </p:sp>
      <p:cxnSp>
        <p:nvCxnSpPr>
          <p:cNvPr id="11" name="直接连接符 10"/>
          <p:cNvCxnSpPr/>
          <p:nvPr/>
        </p:nvCxnSpPr>
        <p:spPr>
          <a:xfrm>
            <a:off x="4314423" y="4086793"/>
            <a:ext cx="36318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058653" y="1166850"/>
            <a:ext cx="3785935" cy="369332"/>
          </a:xfrm>
          <a:prstGeom prst="rect">
            <a:avLst/>
          </a:prstGeom>
          <a:noFill/>
          <a:effectLst/>
        </p:spPr>
        <p:txBody>
          <a:bodyPr wrap="square" rtlCol="0">
            <a:spAutoFit/>
          </a:bodyPr>
          <a:lstStyle/>
          <a:p>
            <a:pPr algn="ctr"/>
            <a:r>
              <a:rPr lang="zh-CN" altLang="en-US" b="1" dirty="0">
                <a:solidFill>
                  <a:schemeClr val="bg1"/>
                </a:solidFill>
                <a:cs typeface="+mn-ea"/>
                <a:sym typeface="+mn-lt"/>
              </a:rPr>
              <a:t>可供选择骨骼外观类型包括以下</a:t>
            </a:r>
            <a:r>
              <a:rPr lang="en-US" altLang="zh-CN" b="1" dirty="0">
                <a:solidFill>
                  <a:schemeClr val="bg1"/>
                </a:solidFill>
                <a:cs typeface="+mn-ea"/>
                <a:sym typeface="+mn-lt"/>
              </a:rPr>
              <a:t>4</a:t>
            </a:r>
            <a:r>
              <a:rPr lang="zh-CN" altLang="en-US" b="1" dirty="0">
                <a:solidFill>
                  <a:schemeClr val="bg1"/>
                </a:solidFill>
                <a:cs typeface="+mn-ea"/>
                <a:sym typeface="+mn-lt"/>
              </a:rPr>
              <a:t>种</a:t>
            </a:r>
            <a:endParaRPr lang="zh-CN" altLang="en-US" b="1" dirty="0">
              <a:solidFill>
                <a:schemeClr val="bg1"/>
              </a:solidFill>
              <a:cs typeface="+mn-ea"/>
              <a:sym typeface="+mn-lt"/>
            </a:endParaRPr>
          </a:p>
        </p:txBody>
      </p:sp>
      <p:sp>
        <p:nvSpPr>
          <p:cNvPr id="32" name="文本框 31"/>
          <p:cNvSpPr txBox="1"/>
          <p:nvPr/>
        </p:nvSpPr>
        <p:spPr>
          <a:xfrm>
            <a:off x="2125014" y="1781567"/>
            <a:ext cx="7493282" cy="380810"/>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1.</a:t>
            </a:r>
            <a:r>
              <a:rPr lang="zh-CN" altLang="en-US" sz="1600" dirty="0">
                <a:solidFill>
                  <a:schemeClr val="bg1"/>
                </a:solidFill>
                <a:cs typeface="+mn-ea"/>
                <a:sym typeface="+mn-lt"/>
              </a:rPr>
              <a:t>骨骼。（如图</a:t>
            </a:r>
            <a:r>
              <a:rPr lang="en-US" altLang="zh-CN" sz="1600" dirty="0">
                <a:solidFill>
                  <a:schemeClr val="bg1"/>
                </a:solidFill>
                <a:cs typeface="+mn-ea"/>
                <a:sym typeface="+mn-lt"/>
              </a:rPr>
              <a:t>9-5</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第九章 角色动画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541234" y="610469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9</a:t>
            </a:r>
            <a:r>
              <a:rPr lang="en-US" altLang="zh-CN" sz="1200" dirty="0" smtClean="0">
                <a:solidFill>
                  <a:schemeClr val="bg1"/>
                </a:solidFill>
                <a:cs typeface="+mn-ea"/>
                <a:sym typeface="+mn-lt"/>
              </a:rPr>
              <a:t>-5</a:t>
            </a:r>
            <a:endParaRPr lang="zh-CN" altLang="en-US" sz="1200"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4072" y="2434451"/>
            <a:ext cx="7794324" cy="3334753"/>
          </a:xfrm>
          <a:prstGeom prst="rect">
            <a:avLst/>
          </a:prstGeom>
        </p:spPr>
      </p:pic>
    </p:spTree>
    <p:extLst>
      <p:ext uri="{BB962C8B-B14F-4D97-AF65-F5344CB8AC3E}">
        <p14:creationId xmlns:p14="http://schemas.microsoft.com/office/powerpoint/2010/main" val="395534753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058653" y="1166850"/>
            <a:ext cx="3785935" cy="369332"/>
          </a:xfrm>
          <a:prstGeom prst="rect">
            <a:avLst/>
          </a:prstGeom>
          <a:noFill/>
          <a:effectLst/>
        </p:spPr>
        <p:txBody>
          <a:bodyPr wrap="square" rtlCol="0">
            <a:spAutoFit/>
          </a:bodyPr>
          <a:lstStyle/>
          <a:p>
            <a:pPr algn="ctr"/>
            <a:r>
              <a:rPr lang="zh-CN" altLang="en-US" b="1" dirty="0">
                <a:solidFill>
                  <a:schemeClr val="bg1"/>
                </a:solidFill>
                <a:cs typeface="+mn-ea"/>
                <a:sym typeface="+mn-lt"/>
              </a:rPr>
              <a:t>可供选择骨骼外观类型包括以下</a:t>
            </a:r>
            <a:r>
              <a:rPr lang="en-US" altLang="zh-CN" b="1" dirty="0">
                <a:solidFill>
                  <a:schemeClr val="bg1"/>
                </a:solidFill>
                <a:cs typeface="+mn-ea"/>
                <a:sym typeface="+mn-lt"/>
              </a:rPr>
              <a:t>4</a:t>
            </a:r>
            <a:r>
              <a:rPr lang="zh-CN" altLang="en-US" b="1" dirty="0">
                <a:solidFill>
                  <a:schemeClr val="bg1"/>
                </a:solidFill>
                <a:cs typeface="+mn-ea"/>
                <a:sym typeface="+mn-lt"/>
              </a:rPr>
              <a:t>种</a:t>
            </a:r>
            <a:endParaRPr lang="zh-CN" altLang="en-US" b="1" dirty="0">
              <a:solidFill>
                <a:schemeClr val="bg1"/>
              </a:solidFill>
              <a:cs typeface="+mn-ea"/>
              <a:sym typeface="+mn-lt"/>
            </a:endParaRPr>
          </a:p>
        </p:txBody>
      </p:sp>
      <p:sp>
        <p:nvSpPr>
          <p:cNvPr id="32" name="文本框 31"/>
          <p:cNvSpPr txBox="1"/>
          <p:nvPr/>
        </p:nvSpPr>
        <p:spPr>
          <a:xfrm>
            <a:off x="2125014" y="1781567"/>
            <a:ext cx="7493282" cy="380810"/>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2</a:t>
            </a:r>
            <a:r>
              <a:rPr lang="en-US" altLang="zh-CN" sz="1600" dirty="0">
                <a:solidFill>
                  <a:schemeClr val="bg1"/>
                </a:solidFill>
                <a:cs typeface="+mn-ea"/>
                <a:sym typeface="+mn-lt"/>
              </a:rPr>
              <a:t>.</a:t>
            </a:r>
            <a:r>
              <a:rPr lang="zh-CN" altLang="en-US" sz="1600" dirty="0">
                <a:solidFill>
                  <a:schemeClr val="bg1"/>
                </a:solidFill>
                <a:cs typeface="+mn-ea"/>
                <a:sym typeface="+mn-lt"/>
              </a:rPr>
              <a:t>男性。（如图</a:t>
            </a:r>
            <a:r>
              <a:rPr lang="en-US" altLang="zh-CN" sz="1600" dirty="0">
                <a:solidFill>
                  <a:schemeClr val="bg1"/>
                </a:solidFill>
                <a:cs typeface="+mn-ea"/>
                <a:sym typeface="+mn-lt"/>
              </a:rPr>
              <a:t>9-6</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第九章 角色动画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541234" y="610469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9</a:t>
            </a:r>
            <a:r>
              <a:rPr lang="en-US" altLang="zh-CN" sz="1200" dirty="0" smtClean="0">
                <a:solidFill>
                  <a:schemeClr val="bg1"/>
                </a:solidFill>
                <a:cs typeface="+mn-ea"/>
                <a:sym typeface="+mn-lt"/>
              </a:rPr>
              <a:t>-6</a:t>
            </a:r>
            <a:endParaRPr lang="zh-CN" altLang="en-US" sz="1200"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4072" y="2434451"/>
            <a:ext cx="7794323" cy="3334753"/>
          </a:xfrm>
          <a:prstGeom prst="rect">
            <a:avLst/>
          </a:prstGeom>
        </p:spPr>
      </p:pic>
    </p:spTree>
    <p:extLst>
      <p:ext uri="{BB962C8B-B14F-4D97-AF65-F5344CB8AC3E}">
        <p14:creationId xmlns:p14="http://schemas.microsoft.com/office/powerpoint/2010/main" val="43803166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058653" y="1166850"/>
            <a:ext cx="3785935" cy="369332"/>
          </a:xfrm>
          <a:prstGeom prst="rect">
            <a:avLst/>
          </a:prstGeom>
          <a:noFill/>
          <a:effectLst/>
        </p:spPr>
        <p:txBody>
          <a:bodyPr wrap="square" rtlCol="0">
            <a:spAutoFit/>
          </a:bodyPr>
          <a:lstStyle/>
          <a:p>
            <a:pPr algn="ctr"/>
            <a:r>
              <a:rPr lang="zh-CN" altLang="en-US" b="1" dirty="0">
                <a:solidFill>
                  <a:schemeClr val="bg1"/>
                </a:solidFill>
                <a:cs typeface="+mn-ea"/>
                <a:sym typeface="+mn-lt"/>
              </a:rPr>
              <a:t>可供选择骨骼外观类型包括以下</a:t>
            </a:r>
            <a:r>
              <a:rPr lang="en-US" altLang="zh-CN" b="1" dirty="0">
                <a:solidFill>
                  <a:schemeClr val="bg1"/>
                </a:solidFill>
                <a:cs typeface="+mn-ea"/>
                <a:sym typeface="+mn-lt"/>
              </a:rPr>
              <a:t>4</a:t>
            </a:r>
            <a:r>
              <a:rPr lang="zh-CN" altLang="en-US" b="1" dirty="0">
                <a:solidFill>
                  <a:schemeClr val="bg1"/>
                </a:solidFill>
                <a:cs typeface="+mn-ea"/>
                <a:sym typeface="+mn-lt"/>
              </a:rPr>
              <a:t>种</a:t>
            </a:r>
            <a:endParaRPr lang="zh-CN" altLang="en-US" b="1" dirty="0">
              <a:solidFill>
                <a:schemeClr val="bg1"/>
              </a:solidFill>
              <a:cs typeface="+mn-ea"/>
              <a:sym typeface="+mn-lt"/>
            </a:endParaRPr>
          </a:p>
        </p:txBody>
      </p:sp>
      <p:sp>
        <p:nvSpPr>
          <p:cNvPr id="32" name="文本框 31"/>
          <p:cNvSpPr txBox="1"/>
          <p:nvPr/>
        </p:nvSpPr>
        <p:spPr>
          <a:xfrm>
            <a:off x="2125014" y="1781567"/>
            <a:ext cx="7493282" cy="380810"/>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3.</a:t>
            </a:r>
            <a:r>
              <a:rPr lang="zh-CN" altLang="en-US" sz="1600" dirty="0">
                <a:solidFill>
                  <a:schemeClr val="bg1"/>
                </a:solidFill>
                <a:cs typeface="+mn-ea"/>
                <a:sym typeface="+mn-lt"/>
              </a:rPr>
              <a:t>女性。（如图</a:t>
            </a:r>
            <a:r>
              <a:rPr lang="en-US" altLang="zh-CN" sz="1600" dirty="0">
                <a:solidFill>
                  <a:schemeClr val="bg1"/>
                </a:solidFill>
                <a:cs typeface="+mn-ea"/>
                <a:sym typeface="+mn-lt"/>
              </a:rPr>
              <a:t>9-7</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第九章 角色动画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541234" y="610469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9</a:t>
            </a:r>
            <a:r>
              <a:rPr lang="en-US" altLang="zh-CN" sz="1200" dirty="0" smtClean="0">
                <a:solidFill>
                  <a:schemeClr val="bg1"/>
                </a:solidFill>
                <a:cs typeface="+mn-ea"/>
                <a:sym typeface="+mn-lt"/>
              </a:rPr>
              <a:t>-7</a:t>
            </a:r>
            <a:endParaRPr lang="zh-CN" altLang="en-US" sz="1200"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4072" y="2434451"/>
            <a:ext cx="7794323" cy="3334752"/>
          </a:xfrm>
          <a:prstGeom prst="rect">
            <a:avLst/>
          </a:prstGeom>
        </p:spPr>
      </p:pic>
    </p:spTree>
    <p:extLst>
      <p:ext uri="{BB962C8B-B14F-4D97-AF65-F5344CB8AC3E}">
        <p14:creationId xmlns:p14="http://schemas.microsoft.com/office/powerpoint/2010/main" val="4035909794"/>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058653" y="1166850"/>
            <a:ext cx="3785935" cy="369332"/>
          </a:xfrm>
          <a:prstGeom prst="rect">
            <a:avLst/>
          </a:prstGeom>
          <a:noFill/>
          <a:effectLst/>
        </p:spPr>
        <p:txBody>
          <a:bodyPr wrap="square" rtlCol="0">
            <a:spAutoFit/>
          </a:bodyPr>
          <a:lstStyle/>
          <a:p>
            <a:pPr algn="ctr"/>
            <a:r>
              <a:rPr lang="zh-CN" altLang="en-US" b="1" dirty="0">
                <a:solidFill>
                  <a:schemeClr val="bg1"/>
                </a:solidFill>
                <a:cs typeface="+mn-ea"/>
                <a:sym typeface="+mn-lt"/>
              </a:rPr>
              <a:t>可供选择骨骼外观类型包括以下</a:t>
            </a:r>
            <a:r>
              <a:rPr lang="en-US" altLang="zh-CN" b="1" dirty="0">
                <a:solidFill>
                  <a:schemeClr val="bg1"/>
                </a:solidFill>
                <a:cs typeface="+mn-ea"/>
                <a:sym typeface="+mn-lt"/>
              </a:rPr>
              <a:t>4</a:t>
            </a:r>
            <a:r>
              <a:rPr lang="zh-CN" altLang="en-US" b="1" dirty="0">
                <a:solidFill>
                  <a:schemeClr val="bg1"/>
                </a:solidFill>
                <a:cs typeface="+mn-ea"/>
                <a:sym typeface="+mn-lt"/>
              </a:rPr>
              <a:t>种</a:t>
            </a:r>
            <a:endParaRPr lang="zh-CN" altLang="en-US" b="1" dirty="0">
              <a:solidFill>
                <a:schemeClr val="bg1"/>
              </a:solidFill>
              <a:cs typeface="+mn-ea"/>
              <a:sym typeface="+mn-lt"/>
            </a:endParaRPr>
          </a:p>
        </p:txBody>
      </p:sp>
      <p:sp>
        <p:nvSpPr>
          <p:cNvPr id="32" name="文本框 31"/>
          <p:cNvSpPr txBox="1"/>
          <p:nvPr/>
        </p:nvSpPr>
        <p:spPr>
          <a:xfrm>
            <a:off x="2125014" y="1781567"/>
            <a:ext cx="7493282" cy="380810"/>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4</a:t>
            </a:r>
            <a:r>
              <a:rPr lang="en-US" altLang="zh-CN" sz="1600" dirty="0">
                <a:solidFill>
                  <a:schemeClr val="bg1"/>
                </a:solidFill>
                <a:cs typeface="+mn-ea"/>
                <a:sym typeface="+mn-lt"/>
              </a:rPr>
              <a:t>.</a:t>
            </a:r>
            <a:r>
              <a:rPr lang="zh-CN" altLang="en-US" sz="1600" dirty="0">
                <a:solidFill>
                  <a:schemeClr val="bg1"/>
                </a:solidFill>
                <a:cs typeface="+mn-ea"/>
                <a:sym typeface="+mn-lt"/>
              </a:rPr>
              <a:t>标准。（如图</a:t>
            </a:r>
            <a:r>
              <a:rPr lang="en-US" altLang="zh-CN" sz="1600" dirty="0">
                <a:solidFill>
                  <a:schemeClr val="bg1"/>
                </a:solidFill>
                <a:cs typeface="+mn-ea"/>
                <a:sym typeface="+mn-lt"/>
              </a:rPr>
              <a:t>9-8</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第九章 角色动画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541234" y="610469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9</a:t>
            </a:r>
            <a:r>
              <a:rPr lang="en-US" altLang="zh-CN" sz="1200" dirty="0" smtClean="0">
                <a:solidFill>
                  <a:schemeClr val="bg1"/>
                </a:solidFill>
                <a:cs typeface="+mn-ea"/>
                <a:sym typeface="+mn-lt"/>
              </a:rPr>
              <a:t>-8</a:t>
            </a:r>
            <a:endParaRPr lang="zh-CN" altLang="en-US" sz="1200"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4073" y="2434451"/>
            <a:ext cx="7794321" cy="3334752"/>
          </a:xfrm>
          <a:prstGeom prst="rect">
            <a:avLst/>
          </a:prstGeom>
        </p:spPr>
      </p:pic>
    </p:spTree>
    <p:extLst>
      <p:ext uri="{BB962C8B-B14F-4D97-AF65-F5344CB8AC3E}">
        <p14:creationId xmlns:p14="http://schemas.microsoft.com/office/powerpoint/2010/main" val="43077834"/>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直角三角形 3"/>
          <p:cNvSpPr/>
          <p:nvPr/>
        </p:nvSpPr>
        <p:spPr>
          <a:xfrm>
            <a:off x="-1" y="2743200"/>
            <a:ext cx="4374037" cy="411480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TextBox 76"/>
          <p:cNvSpPr txBox="1"/>
          <p:nvPr/>
        </p:nvSpPr>
        <p:spPr>
          <a:xfrm>
            <a:off x="2070847" y="2982431"/>
            <a:ext cx="7633323" cy="923330"/>
          </a:xfrm>
          <a:prstGeom prst="rect">
            <a:avLst/>
          </a:prstGeom>
          <a:noFill/>
        </p:spPr>
        <p:txBody>
          <a:bodyPr wrap="square" rtlCol="0">
            <a:spAutoFit/>
          </a:bodyPr>
          <a:lstStyle/>
          <a:p>
            <a:pPr algn="ctr"/>
            <a:r>
              <a:rPr lang="en-US" altLang="zh-CN" sz="5400" dirty="0" smtClean="0">
                <a:solidFill>
                  <a:schemeClr val="bg1"/>
                </a:solidFill>
                <a:cs typeface="+mn-ea"/>
                <a:sym typeface="+mn-lt"/>
              </a:rPr>
              <a:t>THANKS!</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297212" y="0"/>
            <a:ext cx="1894788" cy="189478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0" y="0"/>
            <a:ext cx="4194928" cy="4194928"/>
          </a:xfrm>
          <a:prstGeom prst="rtTriangle">
            <a:avLst/>
          </a:prstGeom>
          <a:solidFill>
            <a:srgbClr val="EF5350"/>
          </a:soli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16200000">
            <a:off x="10916238" y="5582238"/>
            <a:ext cx="1275761" cy="1275761"/>
          </a:xfrm>
          <a:prstGeom prst="rtTriangle">
            <a:avLst/>
          </a:prstGeom>
          <a:solidFill>
            <a:srgbClr val="EF5350"/>
          </a:solidFill>
          <a:ln>
            <a:noFill/>
          </a:ln>
          <a:effectLst>
            <a:outerShdw blurRad="127000" dist="635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 Box 3"/>
          <p:cNvSpPr>
            <a:spLocks noChangeArrowheads="1"/>
          </p:cNvSpPr>
          <p:nvPr/>
        </p:nvSpPr>
        <p:spPr bwMode="auto">
          <a:xfrm>
            <a:off x="746622" y="544977"/>
            <a:ext cx="1587293" cy="1138773"/>
          </a:xfrm>
          <a:prstGeom prst="rect">
            <a:avLst/>
          </a:prstGeom>
        </p:spPr>
        <p:txBody>
          <a:bodyPr wrap="none">
            <a:spAutoFit/>
          </a:bodyPr>
          <a:lstStyle/>
          <a:p>
            <a:pPr algn="ctr">
              <a:spcBef>
                <a:spcPct val="0"/>
              </a:spcBef>
            </a:pPr>
            <a:r>
              <a:rPr lang="zh-CN" altLang="en-US" sz="4800" dirty="0" smtClean="0">
                <a:solidFill>
                  <a:schemeClr val="bg1"/>
                </a:solidFill>
                <a:cs typeface="+mn-ea"/>
                <a:sym typeface="+mn-lt"/>
              </a:rPr>
              <a:t>目 录</a:t>
            </a:r>
            <a:endParaRPr lang="en-US" altLang="zh-CN" sz="4800" dirty="0" smtClean="0">
              <a:solidFill>
                <a:schemeClr val="bg1"/>
              </a:solidFill>
              <a:cs typeface="+mn-ea"/>
              <a:sym typeface="+mn-lt"/>
            </a:endParaRPr>
          </a:p>
          <a:p>
            <a:pPr algn="ctr">
              <a:spcBef>
                <a:spcPct val="0"/>
              </a:spcBef>
            </a:pPr>
            <a:r>
              <a:rPr lang="en-US" altLang="zh-CN" dirty="0" smtClean="0">
                <a:solidFill>
                  <a:schemeClr val="bg1"/>
                </a:solidFill>
                <a:cs typeface="+mn-ea"/>
                <a:sym typeface="+mn-lt"/>
              </a:rPr>
              <a:t>COMPANY</a:t>
            </a:r>
            <a:endParaRPr lang="zh-CN" altLang="en-US" sz="2000" dirty="0" smtClean="0">
              <a:solidFill>
                <a:schemeClr val="bg1"/>
              </a:solidFill>
              <a:cs typeface="+mn-ea"/>
              <a:sym typeface="+mn-lt"/>
            </a:endParaRPr>
          </a:p>
        </p:txBody>
      </p:sp>
      <p:sp>
        <p:nvSpPr>
          <p:cNvPr id="13" name="椭圆 1"/>
          <p:cNvSpPr>
            <a:spLocks noChangeArrowheads="1"/>
          </p:cNvSpPr>
          <p:nvPr/>
        </p:nvSpPr>
        <p:spPr bwMode="auto">
          <a:xfrm>
            <a:off x="3895599"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14" name="TextBox 32"/>
          <p:cNvSpPr txBox="1">
            <a:spLocks noChangeArrowheads="1"/>
          </p:cNvSpPr>
          <p:nvPr/>
        </p:nvSpPr>
        <p:spPr bwMode="auto">
          <a:xfrm>
            <a:off x="3922149"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01</a:t>
            </a:r>
            <a:endParaRPr lang="zh-CN" altLang="en-US" dirty="0">
              <a:solidFill>
                <a:schemeClr val="bg1"/>
              </a:solidFill>
              <a:latin typeface="+mn-lt"/>
              <a:ea typeface="+mn-ea"/>
              <a:cs typeface="+mn-ea"/>
              <a:sym typeface="+mn-lt"/>
            </a:endParaRPr>
          </a:p>
        </p:txBody>
      </p:sp>
      <p:sp>
        <p:nvSpPr>
          <p:cNvPr id="16" name="TextBox 76"/>
          <p:cNvSpPr txBox="1"/>
          <p:nvPr/>
        </p:nvSpPr>
        <p:spPr>
          <a:xfrm>
            <a:off x="4475982" y="1710122"/>
            <a:ext cx="2698750" cy="369332"/>
          </a:xfrm>
          <a:prstGeom prst="rect">
            <a:avLst/>
          </a:prstGeom>
          <a:noFill/>
        </p:spPr>
        <p:txBody>
          <a:bodyPr wrap="square" rtlCol="0">
            <a:spAutoFit/>
          </a:bodyPr>
          <a:lstStyle/>
          <a:p>
            <a:r>
              <a:rPr lang="en-US" altLang="zh-CN" dirty="0">
                <a:solidFill>
                  <a:schemeClr val="bg1"/>
                </a:solidFill>
                <a:cs typeface="+mn-ea"/>
                <a:sym typeface="+mn-lt"/>
              </a:rPr>
              <a:t>3ds Max</a:t>
            </a:r>
            <a:r>
              <a:rPr lang="zh-CN" altLang="en-US" dirty="0">
                <a:solidFill>
                  <a:schemeClr val="bg1"/>
                </a:solidFill>
                <a:cs typeface="+mn-ea"/>
                <a:sym typeface="+mn-lt"/>
              </a:rPr>
              <a:t>基础知识</a:t>
            </a:r>
          </a:p>
        </p:txBody>
      </p:sp>
      <p:sp>
        <p:nvSpPr>
          <p:cNvPr id="29" name="直角三角形 28"/>
          <p:cNvSpPr/>
          <p:nvPr/>
        </p:nvSpPr>
        <p:spPr>
          <a:xfrm rot="5400000" flipH="1">
            <a:off x="719843" y="2402528"/>
            <a:ext cx="3729437" cy="5181506"/>
          </a:xfrm>
          <a:prstGeom prst="rtTriangle">
            <a:avLst/>
          </a:prstGeom>
          <a:solidFill>
            <a:srgbClr val="CAD0D8"/>
          </a:solidFill>
          <a:ln>
            <a:noFill/>
          </a:ln>
          <a:effectLst>
            <a:outerShdw blurRad="1270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1"/>
          <p:cNvSpPr>
            <a:spLocks noChangeArrowheads="1"/>
          </p:cNvSpPr>
          <p:nvPr/>
        </p:nvSpPr>
        <p:spPr bwMode="auto">
          <a:xfrm>
            <a:off x="3895599"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1" name="TextBox 32"/>
          <p:cNvSpPr txBox="1">
            <a:spLocks noChangeArrowheads="1"/>
          </p:cNvSpPr>
          <p:nvPr/>
        </p:nvSpPr>
        <p:spPr bwMode="auto">
          <a:xfrm>
            <a:off x="3922149"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02</a:t>
            </a:r>
            <a:endParaRPr lang="zh-CN" altLang="en-US" dirty="0">
              <a:solidFill>
                <a:schemeClr val="bg1"/>
              </a:solidFill>
              <a:latin typeface="+mn-lt"/>
              <a:ea typeface="+mn-ea"/>
              <a:cs typeface="+mn-ea"/>
              <a:sym typeface="+mn-lt"/>
            </a:endParaRPr>
          </a:p>
        </p:txBody>
      </p:sp>
      <p:sp>
        <p:nvSpPr>
          <p:cNvPr id="32" name="TextBox 76"/>
          <p:cNvSpPr txBox="1"/>
          <p:nvPr/>
        </p:nvSpPr>
        <p:spPr>
          <a:xfrm>
            <a:off x="4475982"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基础建模技术</a:t>
            </a:r>
          </a:p>
        </p:txBody>
      </p:sp>
      <p:sp>
        <p:nvSpPr>
          <p:cNvPr id="33" name="椭圆 1"/>
          <p:cNvSpPr>
            <a:spLocks noChangeArrowheads="1"/>
          </p:cNvSpPr>
          <p:nvPr/>
        </p:nvSpPr>
        <p:spPr bwMode="auto">
          <a:xfrm>
            <a:off x="3895599"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4" name="TextBox 32"/>
          <p:cNvSpPr txBox="1">
            <a:spLocks noChangeArrowheads="1"/>
          </p:cNvSpPr>
          <p:nvPr/>
        </p:nvSpPr>
        <p:spPr bwMode="auto">
          <a:xfrm>
            <a:off x="3922149"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03</a:t>
            </a:r>
            <a:endParaRPr lang="zh-CN" altLang="en-US" dirty="0">
              <a:solidFill>
                <a:schemeClr val="bg1"/>
              </a:solidFill>
              <a:latin typeface="+mn-lt"/>
              <a:ea typeface="+mn-ea"/>
              <a:cs typeface="+mn-ea"/>
              <a:sym typeface="+mn-lt"/>
            </a:endParaRPr>
          </a:p>
        </p:txBody>
      </p:sp>
      <p:sp>
        <p:nvSpPr>
          <p:cNvPr id="35" name="TextBox 76"/>
          <p:cNvSpPr txBox="1"/>
          <p:nvPr/>
        </p:nvSpPr>
        <p:spPr>
          <a:xfrm>
            <a:off x="4475982" y="2808393"/>
            <a:ext cx="2698750" cy="369332"/>
          </a:xfrm>
          <a:prstGeom prst="rect">
            <a:avLst/>
          </a:prstGeom>
          <a:noFill/>
        </p:spPr>
        <p:txBody>
          <a:bodyPr wrap="square" rtlCol="0">
            <a:spAutoFit/>
          </a:bodyPr>
          <a:lstStyle/>
          <a:p>
            <a:r>
              <a:rPr lang="zh-CN" altLang="en-US" dirty="0">
                <a:solidFill>
                  <a:schemeClr val="bg1"/>
                </a:solidFill>
                <a:cs typeface="+mn-ea"/>
                <a:sym typeface="+mn-lt"/>
              </a:rPr>
              <a:t>高级建模技术</a:t>
            </a:r>
          </a:p>
        </p:txBody>
      </p:sp>
      <p:sp>
        <p:nvSpPr>
          <p:cNvPr id="36" name="椭圆 1"/>
          <p:cNvSpPr>
            <a:spLocks noChangeArrowheads="1"/>
          </p:cNvSpPr>
          <p:nvPr/>
        </p:nvSpPr>
        <p:spPr bwMode="auto">
          <a:xfrm>
            <a:off x="3895599"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7" name="TextBox 32"/>
          <p:cNvSpPr txBox="1">
            <a:spLocks noChangeArrowheads="1"/>
          </p:cNvSpPr>
          <p:nvPr/>
        </p:nvSpPr>
        <p:spPr bwMode="auto">
          <a:xfrm>
            <a:off x="3922149"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04</a:t>
            </a:r>
            <a:endParaRPr lang="zh-CN" altLang="en-US" dirty="0">
              <a:solidFill>
                <a:schemeClr val="bg1"/>
              </a:solidFill>
              <a:latin typeface="+mn-lt"/>
              <a:ea typeface="+mn-ea"/>
              <a:cs typeface="+mn-ea"/>
              <a:sym typeface="+mn-lt"/>
            </a:endParaRPr>
          </a:p>
        </p:txBody>
      </p:sp>
      <p:sp>
        <p:nvSpPr>
          <p:cNvPr id="38" name="TextBox 76"/>
          <p:cNvSpPr txBox="1"/>
          <p:nvPr/>
        </p:nvSpPr>
        <p:spPr>
          <a:xfrm>
            <a:off x="4475982" y="3365443"/>
            <a:ext cx="2698750" cy="369332"/>
          </a:xfrm>
          <a:prstGeom prst="rect">
            <a:avLst/>
          </a:prstGeom>
          <a:noFill/>
        </p:spPr>
        <p:txBody>
          <a:bodyPr wrap="square" rtlCol="0">
            <a:spAutoFit/>
          </a:bodyPr>
          <a:lstStyle/>
          <a:p>
            <a:r>
              <a:rPr lang="zh-CN" altLang="en-US" dirty="0">
                <a:solidFill>
                  <a:schemeClr val="bg1"/>
                </a:solidFill>
                <a:cs typeface="+mn-ea"/>
                <a:sym typeface="+mn-lt"/>
              </a:rPr>
              <a:t>摄影机与灯光</a:t>
            </a:r>
          </a:p>
        </p:txBody>
      </p:sp>
      <p:sp>
        <p:nvSpPr>
          <p:cNvPr id="39" name="椭圆 1"/>
          <p:cNvSpPr>
            <a:spLocks noChangeArrowheads="1"/>
          </p:cNvSpPr>
          <p:nvPr/>
        </p:nvSpPr>
        <p:spPr bwMode="auto">
          <a:xfrm>
            <a:off x="3895599"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0" name="TextBox 32"/>
          <p:cNvSpPr txBox="1">
            <a:spLocks noChangeArrowheads="1"/>
          </p:cNvSpPr>
          <p:nvPr/>
        </p:nvSpPr>
        <p:spPr bwMode="auto">
          <a:xfrm>
            <a:off x="3922149" y="389171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05</a:t>
            </a:r>
            <a:endParaRPr lang="zh-CN" altLang="en-US" dirty="0">
              <a:solidFill>
                <a:schemeClr val="bg1"/>
              </a:solidFill>
              <a:latin typeface="+mn-lt"/>
              <a:ea typeface="+mn-ea"/>
              <a:cs typeface="+mn-ea"/>
              <a:sym typeface="+mn-lt"/>
            </a:endParaRPr>
          </a:p>
        </p:txBody>
      </p:sp>
      <p:sp>
        <p:nvSpPr>
          <p:cNvPr id="41" name="TextBox 76"/>
          <p:cNvSpPr txBox="1"/>
          <p:nvPr/>
        </p:nvSpPr>
        <p:spPr>
          <a:xfrm>
            <a:off x="4475982" y="3891716"/>
            <a:ext cx="2698750" cy="369332"/>
          </a:xfrm>
          <a:prstGeom prst="rect">
            <a:avLst/>
          </a:prstGeom>
          <a:noFill/>
        </p:spPr>
        <p:txBody>
          <a:bodyPr wrap="square" rtlCol="0">
            <a:spAutoFit/>
          </a:bodyPr>
          <a:lstStyle/>
          <a:p>
            <a:r>
              <a:rPr lang="zh-CN" altLang="en-US" dirty="0">
                <a:solidFill>
                  <a:schemeClr val="bg1"/>
                </a:solidFill>
                <a:cs typeface="+mn-ea"/>
                <a:sym typeface="+mn-lt"/>
              </a:rPr>
              <a:t>材质与贴图</a:t>
            </a:r>
          </a:p>
        </p:txBody>
      </p:sp>
      <p:sp>
        <p:nvSpPr>
          <p:cNvPr id="42" name="椭圆 1"/>
          <p:cNvSpPr>
            <a:spLocks noChangeArrowheads="1"/>
          </p:cNvSpPr>
          <p:nvPr/>
        </p:nvSpPr>
        <p:spPr bwMode="auto">
          <a:xfrm>
            <a:off x="3895599"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3" name="TextBox 32"/>
          <p:cNvSpPr txBox="1">
            <a:spLocks noChangeArrowheads="1"/>
          </p:cNvSpPr>
          <p:nvPr/>
        </p:nvSpPr>
        <p:spPr bwMode="auto">
          <a:xfrm>
            <a:off x="3922149"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06</a:t>
            </a:r>
            <a:endParaRPr lang="zh-CN" altLang="en-US" dirty="0">
              <a:solidFill>
                <a:schemeClr val="bg1"/>
              </a:solidFill>
              <a:latin typeface="+mn-lt"/>
              <a:ea typeface="+mn-ea"/>
              <a:cs typeface="+mn-ea"/>
              <a:sym typeface="+mn-lt"/>
            </a:endParaRPr>
          </a:p>
        </p:txBody>
      </p:sp>
      <p:sp>
        <p:nvSpPr>
          <p:cNvPr id="44" name="TextBox 76"/>
          <p:cNvSpPr txBox="1"/>
          <p:nvPr/>
        </p:nvSpPr>
        <p:spPr>
          <a:xfrm>
            <a:off x="4475982" y="4468454"/>
            <a:ext cx="2698750" cy="369332"/>
          </a:xfrm>
          <a:prstGeom prst="rect">
            <a:avLst/>
          </a:prstGeom>
          <a:noFill/>
        </p:spPr>
        <p:txBody>
          <a:bodyPr wrap="square" rtlCol="0">
            <a:spAutoFit/>
          </a:bodyPr>
          <a:lstStyle/>
          <a:p>
            <a:r>
              <a:rPr lang="zh-CN" altLang="en-US" dirty="0">
                <a:solidFill>
                  <a:schemeClr val="bg1"/>
                </a:solidFill>
                <a:cs typeface="+mn-ea"/>
                <a:sym typeface="+mn-lt"/>
              </a:rPr>
              <a:t>渲染技术</a:t>
            </a:r>
          </a:p>
        </p:txBody>
      </p:sp>
      <p:sp>
        <p:nvSpPr>
          <p:cNvPr id="45" name="椭圆 1"/>
          <p:cNvSpPr>
            <a:spLocks noChangeArrowheads="1"/>
          </p:cNvSpPr>
          <p:nvPr/>
        </p:nvSpPr>
        <p:spPr bwMode="auto">
          <a:xfrm>
            <a:off x="7637105"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6" name="TextBox 32"/>
          <p:cNvSpPr txBox="1">
            <a:spLocks noChangeArrowheads="1"/>
          </p:cNvSpPr>
          <p:nvPr/>
        </p:nvSpPr>
        <p:spPr bwMode="auto">
          <a:xfrm>
            <a:off x="7663655"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07</a:t>
            </a:r>
            <a:endParaRPr lang="zh-CN" altLang="en-US" dirty="0">
              <a:solidFill>
                <a:schemeClr val="bg1"/>
              </a:solidFill>
              <a:latin typeface="+mn-lt"/>
              <a:ea typeface="+mn-ea"/>
              <a:cs typeface="+mn-ea"/>
              <a:sym typeface="+mn-lt"/>
            </a:endParaRPr>
          </a:p>
        </p:txBody>
      </p:sp>
      <p:sp>
        <p:nvSpPr>
          <p:cNvPr id="47" name="TextBox 76"/>
          <p:cNvSpPr txBox="1"/>
          <p:nvPr/>
        </p:nvSpPr>
        <p:spPr>
          <a:xfrm>
            <a:off x="8217488" y="1710122"/>
            <a:ext cx="2698750" cy="369332"/>
          </a:xfrm>
          <a:prstGeom prst="rect">
            <a:avLst/>
          </a:prstGeom>
          <a:noFill/>
        </p:spPr>
        <p:txBody>
          <a:bodyPr wrap="square" rtlCol="0">
            <a:spAutoFit/>
          </a:bodyPr>
          <a:lstStyle/>
          <a:p>
            <a:r>
              <a:rPr lang="zh-CN" altLang="en-US" dirty="0">
                <a:solidFill>
                  <a:schemeClr val="bg1"/>
                </a:solidFill>
                <a:cs typeface="+mn-ea"/>
                <a:sym typeface="+mn-lt"/>
              </a:rPr>
              <a:t>环境和效果</a:t>
            </a:r>
          </a:p>
        </p:txBody>
      </p:sp>
      <p:sp>
        <p:nvSpPr>
          <p:cNvPr id="48" name="椭圆 1"/>
          <p:cNvSpPr>
            <a:spLocks noChangeArrowheads="1"/>
          </p:cNvSpPr>
          <p:nvPr/>
        </p:nvSpPr>
        <p:spPr bwMode="auto">
          <a:xfrm>
            <a:off x="7637105"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9" name="TextBox 32"/>
          <p:cNvSpPr txBox="1">
            <a:spLocks noChangeArrowheads="1"/>
          </p:cNvSpPr>
          <p:nvPr/>
        </p:nvSpPr>
        <p:spPr bwMode="auto">
          <a:xfrm>
            <a:off x="7663655"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08</a:t>
            </a:r>
            <a:endParaRPr lang="zh-CN" altLang="en-US" dirty="0">
              <a:solidFill>
                <a:schemeClr val="bg1"/>
              </a:solidFill>
              <a:latin typeface="+mn-lt"/>
              <a:ea typeface="+mn-ea"/>
              <a:cs typeface="+mn-ea"/>
              <a:sym typeface="+mn-lt"/>
            </a:endParaRPr>
          </a:p>
        </p:txBody>
      </p:sp>
      <p:sp>
        <p:nvSpPr>
          <p:cNvPr id="50" name="TextBox 76"/>
          <p:cNvSpPr txBox="1"/>
          <p:nvPr/>
        </p:nvSpPr>
        <p:spPr>
          <a:xfrm>
            <a:off x="8217488"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基础动画</a:t>
            </a:r>
          </a:p>
        </p:txBody>
      </p:sp>
      <p:sp>
        <p:nvSpPr>
          <p:cNvPr id="51" name="椭圆 1"/>
          <p:cNvSpPr>
            <a:spLocks noChangeArrowheads="1"/>
          </p:cNvSpPr>
          <p:nvPr/>
        </p:nvSpPr>
        <p:spPr bwMode="auto">
          <a:xfrm>
            <a:off x="7637105"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2" name="TextBox 32"/>
          <p:cNvSpPr txBox="1">
            <a:spLocks noChangeArrowheads="1"/>
          </p:cNvSpPr>
          <p:nvPr/>
        </p:nvSpPr>
        <p:spPr bwMode="auto">
          <a:xfrm>
            <a:off x="7663655"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09</a:t>
            </a:r>
            <a:endParaRPr lang="zh-CN" altLang="en-US" dirty="0">
              <a:solidFill>
                <a:schemeClr val="bg1"/>
              </a:solidFill>
              <a:latin typeface="+mn-lt"/>
              <a:ea typeface="+mn-ea"/>
              <a:cs typeface="+mn-ea"/>
              <a:sym typeface="+mn-lt"/>
            </a:endParaRPr>
          </a:p>
        </p:txBody>
      </p:sp>
      <p:sp>
        <p:nvSpPr>
          <p:cNvPr id="53" name="TextBox 76"/>
          <p:cNvSpPr txBox="1"/>
          <p:nvPr/>
        </p:nvSpPr>
        <p:spPr>
          <a:xfrm>
            <a:off x="8217488" y="2808393"/>
            <a:ext cx="2698750" cy="369332"/>
          </a:xfrm>
          <a:prstGeom prst="rect">
            <a:avLst/>
          </a:prstGeom>
          <a:noFill/>
        </p:spPr>
        <p:txBody>
          <a:bodyPr wrap="square" rtlCol="0">
            <a:spAutoFit/>
          </a:bodyPr>
          <a:lstStyle/>
          <a:p>
            <a:r>
              <a:rPr lang="zh-CN" altLang="en-US" dirty="0">
                <a:solidFill>
                  <a:schemeClr val="bg1"/>
                </a:solidFill>
                <a:cs typeface="+mn-ea"/>
                <a:sym typeface="+mn-lt"/>
              </a:rPr>
              <a:t>角色动画</a:t>
            </a:r>
          </a:p>
        </p:txBody>
      </p:sp>
      <p:sp>
        <p:nvSpPr>
          <p:cNvPr id="54" name="椭圆 1"/>
          <p:cNvSpPr>
            <a:spLocks noChangeArrowheads="1"/>
          </p:cNvSpPr>
          <p:nvPr/>
        </p:nvSpPr>
        <p:spPr bwMode="auto">
          <a:xfrm>
            <a:off x="7637105"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5" name="TextBox 32"/>
          <p:cNvSpPr txBox="1">
            <a:spLocks noChangeArrowheads="1"/>
          </p:cNvSpPr>
          <p:nvPr/>
        </p:nvSpPr>
        <p:spPr bwMode="auto">
          <a:xfrm>
            <a:off x="7663655"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10</a:t>
            </a:r>
            <a:endParaRPr lang="zh-CN" altLang="en-US" dirty="0">
              <a:solidFill>
                <a:schemeClr val="bg1"/>
              </a:solidFill>
              <a:latin typeface="+mn-lt"/>
              <a:ea typeface="+mn-ea"/>
              <a:cs typeface="+mn-ea"/>
              <a:sym typeface="+mn-lt"/>
            </a:endParaRPr>
          </a:p>
        </p:txBody>
      </p:sp>
      <p:sp>
        <p:nvSpPr>
          <p:cNvPr id="56" name="TextBox 76"/>
          <p:cNvSpPr txBox="1"/>
          <p:nvPr/>
        </p:nvSpPr>
        <p:spPr>
          <a:xfrm>
            <a:off x="8217488" y="3365443"/>
            <a:ext cx="2698750" cy="369332"/>
          </a:xfrm>
          <a:prstGeom prst="rect">
            <a:avLst/>
          </a:prstGeom>
          <a:noFill/>
        </p:spPr>
        <p:txBody>
          <a:bodyPr wrap="square" rtlCol="0">
            <a:spAutoFit/>
          </a:bodyPr>
          <a:lstStyle/>
          <a:p>
            <a:r>
              <a:rPr lang="zh-CN" altLang="en-US" dirty="0">
                <a:solidFill>
                  <a:schemeClr val="bg1"/>
                </a:solidFill>
                <a:cs typeface="+mn-ea"/>
                <a:sym typeface="+mn-lt"/>
              </a:rPr>
              <a:t>动力学动画</a:t>
            </a:r>
          </a:p>
        </p:txBody>
      </p:sp>
      <p:sp>
        <p:nvSpPr>
          <p:cNvPr id="57" name="椭圆 1"/>
          <p:cNvSpPr>
            <a:spLocks noChangeArrowheads="1"/>
          </p:cNvSpPr>
          <p:nvPr/>
        </p:nvSpPr>
        <p:spPr bwMode="auto">
          <a:xfrm>
            <a:off x="7637105"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8" name="TextBox 32"/>
          <p:cNvSpPr txBox="1">
            <a:spLocks noChangeArrowheads="1"/>
          </p:cNvSpPr>
          <p:nvPr/>
        </p:nvSpPr>
        <p:spPr bwMode="auto">
          <a:xfrm>
            <a:off x="7663655" y="3891716"/>
            <a:ext cx="4240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11</a:t>
            </a:r>
            <a:endParaRPr lang="zh-CN" altLang="en-US" dirty="0">
              <a:solidFill>
                <a:schemeClr val="bg1"/>
              </a:solidFill>
              <a:latin typeface="+mn-lt"/>
              <a:ea typeface="+mn-ea"/>
              <a:cs typeface="+mn-ea"/>
              <a:sym typeface="+mn-lt"/>
            </a:endParaRPr>
          </a:p>
        </p:txBody>
      </p:sp>
      <p:sp>
        <p:nvSpPr>
          <p:cNvPr id="59" name="TextBox 76"/>
          <p:cNvSpPr txBox="1"/>
          <p:nvPr/>
        </p:nvSpPr>
        <p:spPr>
          <a:xfrm>
            <a:off x="8217488" y="3891716"/>
            <a:ext cx="2698750" cy="369332"/>
          </a:xfrm>
          <a:prstGeom prst="rect">
            <a:avLst/>
          </a:prstGeom>
          <a:noFill/>
        </p:spPr>
        <p:txBody>
          <a:bodyPr wrap="square" rtlCol="0">
            <a:spAutoFit/>
          </a:bodyPr>
          <a:lstStyle/>
          <a:p>
            <a:r>
              <a:rPr lang="zh-CN" altLang="en-US" dirty="0">
                <a:solidFill>
                  <a:schemeClr val="bg1"/>
                </a:solidFill>
                <a:cs typeface="+mn-ea"/>
                <a:sym typeface="+mn-lt"/>
              </a:rPr>
              <a:t>布料动画</a:t>
            </a:r>
          </a:p>
        </p:txBody>
      </p:sp>
      <p:sp>
        <p:nvSpPr>
          <p:cNvPr id="60" name="椭圆 1"/>
          <p:cNvSpPr>
            <a:spLocks noChangeArrowheads="1"/>
          </p:cNvSpPr>
          <p:nvPr/>
        </p:nvSpPr>
        <p:spPr bwMode="auto">
          <a:xfrm>
            <a:off x="7637105"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61" name="TextBox 32"/>
          <p:cNvSpPr txBox="1">
            <a:spLocks noChangeArrowheads="1"/>
          </p:cNvSpPr>
          <p:nvPr/>
        </p:nvSpPr>
        <p:spPr bwMode="auto">
          <a:xfrm>
            <a:off x="7663655"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12</a:t>
            </a:r>
            <a:endParaRPr lang="zh-CN" altLang="en-US" dirty="0">
              <a:solidFill>
                <a:schemeClr val="bg1"/>
              </a:solidFill>
              <a:latin typeface="+mn-lt"/>
              <a:ea typeface="+mn-ea"/>
              <a:cs typeface="+mn-ea"/>
              <a:sym typeface="+mn-lt"/>
            </a:endParaRPr>
          </a:p>
        </p:txBody>
      </p:sp>
      <p:sp>
        <p:nvSpPr>
          <p:cNvPr id="62" name="TextBox 76"/>
          <p:cNvSpPr txBox="1"/>
          <p:nvPr/>
        </p:nvSpPr>
        <p:spPr>
          <a:xfrm>
            <a:off x="8217488" y="4468454"/>
            <a:ext cx="2698750" cy="369332"/>
          </a:xfrm>
          <a:prstGeom prst="rect">
            <a:avLst/>
          </a:prstGeom>
          <a:noFill/>
        </p:spPr>
        <p:txBody>
          <a:bodyPr wrap="square" rtlCol="0">
            <a:spAutoFit/>
          </a:bodyPr>
          <a:lstStyle/>
          <a:p>
            <a:r>
              <a:rPr lang="zh-CN" altLang="en-US" dirty="0">
                <a:solidFill>
                  <a:schemeClr val="bg1"/>
                </a:solidFill>
                <a:cs typeface="+mn-ea"/>
                <a:sym typeface="+mn-lt"/>
              </a:rPr>
              <a:t>粒子动画</a:t>
            </a:r>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12" name="直角三角形 11"/>
          <p:cNvSpPr/>
          <p:nvPr/>
        </p:nvSpPr>
        <p:spPr>
          <a:xfrm>
            <a:off x="0" y="1325670"/>
            <a:ext cx="6109779" cy="553233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6"/>
          <p:cNvSpPr/>
          <p:nvPr/>
        </p:nvSpPr>
        <p:spPr>
          <a:xfrm rot="5400000" flipV="1">
            <a:off x="8155756" y="83270"/>
            <a:ext cx="4119513" cy="3952973"/>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2658359"/>
            <a:ext cx="4637988" cy="4199641"/>
          </a:xfrm>
          <a:prstGeom prst="rtTriangle">
            <a:avLst/>
          </a:prstGeom>
          <a:solidFill>
            <a:srgbClr val="323C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852581" y="-1571"/>
            <a:ext cx="2337847" cy="2340990"/>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76"/>
          <p:cNvSpPr txBox="1"/>
          <p:nvPr/>
        </p:nvSpPr>
        <p:spPr>
          <a:xfrm>
            <a:off x="3505219" y="3148915"/>
            <a:ext cx="5181560" cy="707886"/>
          </a:xfrm>
          <a:prstGeom prst="rect">
            <a:avLst/>
          </a:prstGeom>
          <a:noFill/>
        </p:spPr>
        <p:txBody>
          <a:bodyPr wrap="square" rtlCol="0">
            <a:spAutoFit/>
          </a:bodyPr>
          <a:lstStyle/>
          <a:p>
            <a:pPr algn="ctr"/>
            <a:r>
              <a:rPr lang="zh-CN" altLang="en-US" sz="4000" dirty="0" smtClean="0">
                <a:solidFill>
                  <a:schemeClr val="bg1"/>
                </a:solidFill>
                <a:cs typeface="+mn-ea"/>
                <a:sym typeface="+mn-lt"/>
              </a:rPr>
              <a:t>角色动画</a:t>
            </a:r>
            <a:endParaRPr lang="zh-CN" altLang="en-US" sz="4000" dirty="0">
              <a:solidFill>
                <a:schemeClr val="bg1"/>
              </a:solidFill>
              <a:cs typeface="+mn-ea"/>
              <a:sym typeface="+mn-lt"/>
            </a:endParaRPr>
          </a:p>
        </p:txBody>
      </p:sp>
      <p:sp>
        <p:nvSpPr>
          <p:cNvPr id="16" name="TextBox 76"/>
          <p:cNvSpPr txBox="1"/>
          <p:nvPr/>
        </p:nvSpPr>
        <p:spPr>
          <a:xfrm>
            <a:off x="4336827" y="2153298"/>
            <a:ext cx="3545903"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第九章</a:t>
            </a:r>
            <a:endParaRPr lang="zh-CN" altLang="en-US" sz="3600" dirty="0">
              <a:solidFill>
                <a:schemeClr val="bg1"/>
              </a:solidFill>
              <a:cs typeface="+mn-ea"/>
              <a:sym typeface="+mn-lt"/>
            </a:endParaRP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角色动画基础知识</a:t>
            </a:r>
            <a:endParaRPr lang="zh-CN" altLang="en-US" b="1" dirty="0">
              <a:solidFill>
                <a:schemeClr val="bg1"/>
              </a:solidFill>
              <a:cs typeface="+mn-ea"/>
              <a:sym typeface="+mn-lt"/>
            </a:endParaRPr>
          </a:p>
        </p:txBody>
      </p:sp>
      <p:sp>
        <p:nvSpPr>
          <p:cNvPr id="32" name="文本框 31"/>
          <p:cNvSpPr txBox="1"/>
          <p:nvPr/>
        </p:nvSpPr>
        <p:spPr>
          <a:xfrm>
            <a:off x="2125014" y="1893861"/>
            <a:ext cx="7493282" cy="1692771"/>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a:t>
            </a:r>
            <a:r>
              <a:rPr lang="en-US" altLang="zh-CN" sz="1600" dirty="0">
                <a:solidFill>
                  <a:schemeClr val="bg1"/>
                </a:solidFill>
                <a:cs typeface="+mn-ea"/>
                <a:sym typeface="+mn-lt"/>
              </a:rPr>
              <a:t>3ds Max</a:t>
            </a:r>
            <a:r>
              <a:rPr lang="zh-CN" altLang="en-US" sz="1600" dirty="0">
                <a:solidFill>
                  <a:schemeClr val="bg1"/>
                </a:solidFill>
                <a:cs typeface="+mn-ea"/>
                <a:sym typeface="+mn-lt"/>
              </a:rPr>
              <a:t>包含两套完整的对各个角色设置动画的独立子系统（即</a:t>
            </a:r>
            <a:r>
              <a:rPr lang="en-US" altLang="zh-CN" sz="1600" dirty="0">
                <a:solidFill>
                  <a:schemeClr val="bg1"/>
                </a:solidFill>
                <a:cs typeface="+mn-ea"/>
                <a:sym typeface="+mn-lt"/>
              </a:rPr>
              <a:t>CAT</a:t>
            </a:r>
            <a:r>
              <a:rPr lang="zh-CN" altLang="en-US" sz="1600" dirty="0">
                <a:solidFill>
                  <a:schemeClr val="bg1"/>
                </a:solidFill>
                <a:cs typeface="+mn-ea"/>
                <a:sym typeface="+mn-lt"/>
              </a:rPr>
              <a:t>和</a:t>
            </a:r>
            <a:r>
              <a:rPr lang="en-US" altLang="zh-CN" sz="1600" dirty="0">
                <a:solidFill>
                  <a:schemeClr val="bg1"/>
                </a:solidFill>
                <a:cs typeface="+mn-ea"/>
                <a:sym typeface="+mn-lt"/>
              </a:rPr>
              <a:t>character studio</a:t>
            </a:r>
            <a:r>
              <a:rPr lang="zh-CN" altLang="en-US" sz="1600" dirty="0">
                <a:solidFill>
                  <a:schemeClr val="bg1"/>
                </a:solidFill>
                <a:cs typeface="+mn-ea"/>
                <a:sym typeface="+mn-lt"/>
              </a:rPr>
              <a:t>），以及一个独立的群组模拟填充系统。</a:t>
            </a:r>
            <a:r>
              <a:rPr lang="en-US" altLang="zh-CN" sz="1600" dirty="0">
                <a:solidFill>
                  <a:schemeClr val="bg1"/>
                </a:solidFill>
                <a:cs typeface="+mn-ea"/>
                <a:sym typeface="+mn-lt"/>
              </a:rPr>
              <a:t>CAT</a:t>
            </a:r>
            <a:r>
              <a:rPr lang="zh-CN" altLang="en-US" sz="1600" dirty="0">
                <a:solidFill>
                  <a:schemeClr val="bg1"/>
                </a:solidFill>
                <a:cs typeface="+mn-ea"/>
                <a:sym typeface="+mn-lt"/>
              </a:rPr>
              <a:t>和</a:t>
            </a:r>
            <a:r>
              <a:rPr lang="en-US" altLang="zh-CN" sz="1600" dirty="0">
                <a:solidFill>
                  <a:schemeClr val="bg1"/>
                </a:solidFill>
                <a:cs typeface="+mn-ea"/>
                <a:sym typeface="+mn-lt"/>
              </a:rPr>
              <a:t>character studio</a:t>
            </a:r>
            <a:r>
              <a:rPr lang="zh-CN" altLang="en-US" sz="1600" dirty="0">
                <a:solidFill>
                  <a:schemeClr val="bg1"/>
                </a:solidFill>
                <a:cs typeface="+mn-ea"/>
                <a:sym typeface="+mn-lt"/>
              </a:rPr>
              <a:t>均提供可高度自定义的内置、现成角色绑定，可采用 </a:t>
            </a:r>
            <a:r>
              <a:rPr lang="en-US" altLang="zh-CN" sz="1600" dirty="0">
                <a:solidFill>
                  <a:schemeClr val="bg1"/>
                </a:solidFill>
                <a:cs typeface="+mn-ea"/>
                <a:sym typeface="+mn-lt"/>
              </a:rPr>
              <a:t>Physique</a:t>
            </a:r>
            <a:r>
              <a:rPr lang="zh-CN" altLang="en-US" sz="1600" dirty="0">
                <a:solidFill>
                  <a:schemeClr val="bg1"/>
                </a:solidFill>
                <a:cs typeface="+mn-ea"/>
                <a:sym typeface="+mn-lt"/>
              </a:rPr>
              <a:t>或蒙皮修改器对角色绑定应用蒙皮，两套系统均与诸多运动捕捉文件格式兼容。每套系统都具有其独到之处，且功能强大，但两者之间也存在明显区别。</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第九章 角色动画</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060714" y="1150030"/>
            <a:ext cx="3869978" cy="369332"/>
          </a:xfrm>
          <a:prstGeom prst="rect">
            <a:avLst/>
          </a:prstGeom>
          <a:noFill/>
          <a:effectLst/>
        </p:spPr>
        <p:txBody>
          <a:bodyPr wrap="square" rtlCol="0">
            <a:spAutoFit/>
          </a:bodyPr>
          <a:lstStyle/>
          <a:p>
            <a:pPr algn="ctr"/>
            <a:r>
              <a:rPr lang="en-US" altLang="zh-CN" b="1" dirty="0">
                <a:solidFill>
                  <a:schemeClr val="bg1"/>
                </a:solidFill>
                <a:cs typeface="+mn-ea"/>
                <a:sym typeface="+mn-lt"/>
              </a:rPr>
              <a:t>CAT (Character Animation Toolkit)</a:t>
            </a:r>
            <a:endParaRPr lang="zh-CN" altLang="en-US" b="1" dirty="0">
              <a:solidFill>
                <a:schemeClr val="bg1"/>
              </a:solidFill>
              <a:cs typeface="+mn-ea"/>
              <a:sym typeface="+mn-lt"/>
            </a:endParaRPr>
          </a:p>
        </p:txBody>
      </p:sp>
      <p:sp>
        <p:nvSpPr>
          <p:cNvPr id="32" name="文本框 31"/>
          <p:cNvSpPr txBox="1"/>
          <p:nvPr/>
        </p:nvSpPr>
        <p:spPr>
          <a:xfrm>
            <a:off x="2125014" y="1653231"/>
            <a:ext cx="7493282" cy="1020985"/>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CAT</a:t>
            </a:r>
            <a:r>
              <a:rPr lang="zh-CN" altLang="en-US" sz="1600" dirty="0">
                <a:solidFill>
                  <a:schemeClr val="bg1"/>
                </a:solidFill>
                <a:cs typeface="+mn-ea"/>
                <a:sym typeface="+mn-lt"/>
              </a:rPr>
              <a:t>虽然非常复杂，但在某些方面比</a:t>
            </a:r>
            <a:r>
              <a:rPr lang="en-US" altLang="zh-CN" sz="1600" dirty="0">
                <a:solidFill>
                  <a:schemeClr val="bg1"/>
                </a:solidFill>
                <a:cs typeface="+mn-ea"/>
                <a:sym typeface="+mn-lt"/>
              </a:rPr>
              <a:t>character studio</a:t>
            </a:r>
            <a:r>
              <a:rPr lang="zh-CN" altLang="en-US" sz="1600" dirty="0">
                <a:solidFill>
                  <a:schemeClr val="bg1"/>
                </a:solidFill>
                <a:cs typeface="+mn-ea"/>
                <a:sym typeface="+mn-lt"/>
              </a:rPr>
              <a:t>角色动画系统更简单。使用</a:t>
            </a:r>
            <a:r>
              <a:rPr lang="en-US" altLang="zh-CN" sz="1600" dirty="0">
                <a:solidFill>
                  <a:schemeClr val="bg1"/>
                </a:solidFill>
                <a:cs typeface="+mn-ea"/>
                <a:sym typeface="+mn-lt"/>
              </a:rPr>
              <a:t>CAT</a:t>
            </a:r>
            <a:r>
              <a:rPr lang="zh-CN" altLang="en-US" sz="1600" dirty="0">
                <a:solidFill>
                  <a:schemeClr val="bg1"/>
                </a:solidFill>
                <a:cs typeface="+mn-ea"/>
                <a:sym typeface="+mn-lt"/>
              </a:rPr>
              <a:t>，可以很逼真地制作类人角色的动画，但它更强大的功能在于可以轻松地装备和制作多腿角色和非类人角色的动画。（如图</a:t>
            </a:r>
            <a:r>
              <a:rPr lang="en-US" altLang="zh-CN" sz="1600" dirty="0">
                <a:solidFill>
                  <a:schemeClr val="bg1"/>
                </a:solidFill>
                <a:cs typeface="+mn-ea"/>
                <a:sym typeface="+mn-lt"/>
              </a:rPr>
              <a:t>9-1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第九章 角色动画</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6837" y="2914846"/>
            <a:ext cx="6909636" cy="2956245"/>
          </a:xfrm>
          <a:prstGeom prst="rect">
            <a:avLst/>
          </a:prstGeom>
        </p:spPr>
      </p:pic>
      <p:sp>
        <p:nvSpPr>
          <p:cNvPr id="11" name="矩形 10"/>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a:solidFill>
                  <a:schemeClr val="bg1"/>
                </a:solidFill>
                <a:cs typeface="+mn-ea"/>
                <a:sym typeface="+mn-lt"/>
              </a:rPr>
              <a:t>9</a:t>
            </a:r>
            <a:r>
              <a:rPr lang="en-US" altLang="zh-CN" sz="1200" dirty="0" smtClean="0">
                <a:solidFill>
                  <a:schemeClr val="bg1"/>
                </a:solidFill>
                <a:cs typeface="+mn-ea"/>
                <a:sym typeface="+mn-lt"/>
              </a:rPr>
              <a:t>-1</a:t>
            </a:r>
            <a:endParaRPr lang="zh-CN" altLang="en-US" sz="1200" dirty="0"/>
          </a:p>
        </p:txBody>
      </p:sp>
    </p:spTree>
    <p:extLst>
      <p:ext uri="{BB962C8B-B14F-4D97-AF65-F5344CB8AC3E}">
        <p14:creationId xmlns:p14="http://schemas.microsoft.com/office/powerpoint/2010/main" val="943434412"/>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060714" y="1150030"/>
            <a:ext cx="3869978" cy="369332"/>
          </a:xfrm>
          <a:prstGeom prst="rect">
            <a:avLst/>
          </a:prstGeom>
          <a:noFill/>
          <a:effectLst/>
        </p:spPr>
        <p:txBody>
          <a:bodyPr wrap="square" rtlCol="0">
            <a:spAutoFit/>
          </a:bodyPr>
          <a:lstStyle/>
          <a:p>
            <a:pPr algn="ctr"/>
            <a:r>
              <a:rPr lang="en-US" altLang="zh-CN" b="1" dirty="0">
                <a:solidFill>
                  <a:schemeClr val="bg1"/>
                </a:solidFill>
                <a:cs typeface="+mn-ea"/>
                <a:sym typeface="+mn-lt"/>
              </a:rPr>
              <a:t>Character Studio</a:t>
            </a:r>
            <a:endParaRPr lang="zh-CN" altLang="en-US" b="1" dirty="0">
              <a:solidFill>
                <a:schemeClr val="bg1"/>
              </a:solidFill>
              <a:cs typeface="+mn-ea"/>
              <a:sym typeface="+mn-lt"/>
            </a:endParaRPr>
          </a:p>
        </p:txBody>
      </p:sp>
      <p:sp>
        <p:nvSpPr>
          <p:cNvPr id="32" name="文本框 31"/>
          <p:cNvSpPr txBox="1"/>
          <p:nvPr/>
        </p:nvSpPr>
        <p:spPr>
          <a:xfrm>
            <a:off x="2125014" y="1653231"/>
            <a:ext cx="7493282" cy="700898"/>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Character </a:t>
            </a:r>
            <a:r>
              <a:rPr lang="en-US" altLang="zh-CN" sz="1600" dirty="0">
                <a:solidFill>
                  <a:schemeClr val="bg1"/>
                </a:solidFill>
                <a:cs typeface="+mn-ea"/>
                <a:sym typeface="+mn-lt"/>
              </a:rPr>
              <a:t>Studio</a:t>
            </a:r>
            <a:r>
              <a:rPr lang="zh-CN" altLang="en-US" sz="1600" dirty="0">
                <a:solidFill>
                  <a:schemeClr val="bg1"/>
                </a:solidFill>
                <a:cs typeface="+mn-ea"/>
                <a:sym typeface="+mn-lt"/>
              </a:rPr>
              <a:t>包括丰富的角色动画工具集，可用于多腿角色，但主要用于两足动物的动画制作，比如人类。（如图</a:t>
            </a:r>
            <a:r>
              <a:rPr lang="en-US" altLang="zh-CN" sz="1600" dirty="0">
                <a:solidFill>
                  <a:schemeClr val="bg1"/>
                </a:solidFill>
                <a:cs typeface="+mn-ea"/>
                <a:sym typeface="+mn-lt"/>
              </a:rPr>
              <a:t>9-2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smtClean="0">
                <a:solidFill>
                  <a:schemeClr val="bg1"/>
                </a:solidFill>
                <a:cs typeface="+mn-ea"/>
                <a:sym typeface="+mn-lt"/>
              </a:rPr>
              <a:t>第九章 角色动画</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9</a:t>
            </a:r>
            <a:r>
              <a:rPr lang="en-US" altLang="zh-CN" sz="1200" dirty="0" smtClean="0">
                <a:solidFill>
                  <a:schemeClr val="bg1"/>
                </a:solidFill>
                <a:cs typeface="+mn-ea"/>
                <a:sym typeface="+mn-lt"/>
              </a:rPr>
              <a:t>-2</a:t>
            </a:r>
            <a:endParaRPr lang="zh-CN" altLang="en-US" sz="1200"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5014" y="2633328"/>
            <a:ext cx="7086099" cy="3031743"/>
          </a:xfrm>
          <a:prstGeom prst="rect">
            <a:avLst/>
          </a:prstGeom>
        </p:spPr>
      </p:pic>
    </p:spTree>
    <p:extLst>
      <p:ext uri="{BB962C8B-B14F-4D97-AF65-F5344CB8AC3E}">
        <p14:creationId xmlns:p14="http://schemas.microsoft.com/office/powerpoint/2010/main" val="131344204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en-US" altLang="zh-CN" b="1" dirty="0" smtClean="0">
                <a:solidFill>
                  <a:schemeClr val="bg1"/>
                </a:solidFill>
                <a:cs typeface="+mn-ea"/>
                <a:sym typeface="+mn-lt"/>
              </a:rPr>
              <a:t>Biped</a:t>
            </a:r>
            <a:r>
              <a:rPr lang="zh-CN" altLang="en-US" b="1" dirty="0">
                <a:solidFill>
                  <a:schemeClr val="bg1"/>
                </a:solidFill>
                <a:cs typeface="+mn-ea"/>
                <a:sym typeface="+mn-lt"/>
              </a:rPr>
              <a:t>骨骼</a:t>
            </a:r>
            <a:endParaRPr lang="zh-CN" altLang="en-US" b="1" dirty="0">
              <a:solidFill>
                <a:schemeClr val="bg1"/>
              </a:solidFill>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Biped</a:t>
            </a:r>
            <a:r>
              <a:rPr lang="zh-CN" altLang="en-US" sz="1600" dirty="0">
                <a:solidFill>
                  <a:schemeClr val="bg1"/>
                </a:solidFill>
                <a:cs typeface="+mn-ea"/>
                <a:sym typeface="+mn-lt"/>
              </a:rPr>
              <a:t>是一个</a:t>
            </a:r>
            <a:r>
              <a:rPr lang="en-US" altLang="zh-CN" sz="1600" dirty="0">
                <a:solidFill>
                  <a:schemeClr val="bg1"/>
                </a:solidFill>
                <a:cs typeface="+mn-ea"/>
                <a:sym typeface="+mn-lt"/>
              </a:rPr>
              <a:t>3ds Max</a:t>
            </a:r>
            <a:r>
              <a:rPr lang="zh-CN" altLang="en-US" sz="1600" dirty="0">
                <a:solidFill>
                  <a:schemeClr val="bg1"/>
                </a:solidFill>
                <a:cs typeface="+mn-ea"/>
                <a:sym typeface="+mn-lt"/>
              </a:rPr>
              <a:t>组件，可以从“创建”面板访问。在创建 </a:t>
            </a:r>
            <a:r>
              <a:rPr lang="en-US" altLang="zh-CN" sz="1600" dirty="0">
                <a:solidFill>
                  <a:schemeClr val="bg1"/>
                </a:solidFill>
                <a:cs typeface="+mn-ea"/>
                <a:sym typeface="+mn-lt"/>
              </a:rPr>
              <a:t>Biped</a:t>
            </a:r>
            <a:r>
              <a:rPr lang="zh-CN" altLang="en-US" sz="1600" dirty="0">
                <a:solidFill>
                  <a:schemeClr val="bg1"/>
                </a:solidFill>
                <a:cs typeface="+mn-ea"/>
                <a:sym typeface="+mn-lt"/>
              </a:rPr>
              <a:t>后，使用“运动”面板中的“</a:t>
            </a:r>
            <a:r>
              <a:rPr lang="en-US" altLang="zh-CN" sz="1600" dirty="0">
                <a:solidFill>
                  <a:schemeClr val="bg1"/>
                </a:solidFill>
                <a:cs typeface="+mn-ea"/>
                <a:sym typeface="+mn-lt"/>
              </a:rPr>
              <a:t>Biped </a:t>
            </a:r>
            <a:r>
              <a:rPr lang="zh-CN" altLang="en-US" sz="1600" dirty="0">
                <a:solidFill>
                  <a:schemeClr val="bg1"/>
                </a:solidFill>
                <a:cs typeface="+mn-ea"/>
                <a:sym typeface="+mn-lt"/>
              </a:rPr>
              <a:t>控制”动画它。通过</a:t>
            </a:r>
            <a:r>
              <a:rPr lang="en-US" altLang="zh-CN" sz="1600" dirty="0">
                <a:solidFill>
                  <a:schemeClr val="bg1"/>
                </a:solidFill>
                <a:cs typeface="+mn-ea"/>
                <a:sym typeface="+mn-lt"/>
              </a:rPr>
              <a:t>Biped</a:t>
            </a:r>
            <a:r>
              <a:rPr lang="zh-CN" altLang="en-US" sz="1600" dirty="0">
                <a:solidFill>
                  <a:schemeClr val="bg1"/>
                </a:solidFill>
                <a:cs typeface="+mn-ea"/>
                <a:sym typeface="+mn-lt"/>
              </a:rPr>
              <a:t>提供的工具，用户可以设计角色的体形和运动并设置其动画，</a:t>
            </a:r>
            <a:r>
              <a:rPr lang="en-US" altLang="zh-CN" sz="1600" dirty="0">
                <a:solidFill>
                  <a:schemeClr val="bg1"/>
                </a:solidFill>
                <a:cs typeface="+mn-ea"/>
                <a:sym typeface="+mn-lt"/>
              </a:rPr>
              <a:t>Biped</a:t>
            </a:r>
            <a:r>
              <a:rPr lang="zh-CN" altLang="en-US" sz="1600" dirty="0">
                <a:solidFill>
                  <a:schemeClr val="bg1"/>
                </a:solidFill>
                <a:cs typeface="+mn-ea"/>
                <a:sym typeface="+mn-lt"/>
              </a:rPr>
              <a:t>骨骼具有即时动画的特性。</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第九章 角色动画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54408"/>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en-US" altLang="zh-CN" b="1" dirty="0">
                <a:solidFill>
                  <a:schemeClr val="bg1"/>
                </a:solidFill>
                <a:cs typeface="+mn-ea"/>
                <a:sym typeface="+mn-lt"/>
              </a:rPr>
              <a:t>Biped</a:t>
            </a:r>
            <a:r>
              <a:rPr lang="zh-CN" altLang="en-US" b="1" dirty="0">
                <a:solidFill>
                  <a:schemeClr val="bg1"/>
                </a:solidFill>
                <a:cs typeface="+mn-ea"/>
                <a:sym typeface="+mn-lt"/>
              </a:rPr>
              <a:t>骨骼的创建</a:t>
            </a:r>
            <a:endParaRPr lang="zh-CN" altLang="en-US" b="1" dirty="0">
              <a:solidFill>
                <a:schemeClr val="bg1"/>
              </a:solidFill>
              <a:cs typeface="+mn-ea"/>
              <a:sym typeface="+mn-lt"/>
            </a:endParaRPr>
          </a:p>
        </p:txBody>
      </p:sp>
      <p:sp>
        <p:nvSpPr>
          <p:cNvPr id="32" name="文本框 31"/>
          <p:cNvSpPr txBox="1"/>
          <p:nvPr/>
        </p:nvSpPr>
        <p:spPr>
          <a:xfrm>
            <a:off x="2125014" y="1781567"/>
            <a:ext cx="7493282" cy="700898"/>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在</a:t>
            </a:r>
            <a:r>
              <a:rPr lang="zh-CN" altLang="en-US" sz="1600" dirty="0">
                <a:solidFill>
                  <a:schemeClr val="bg1"/>
                </a:solidFill>
                <a:cs typeface="+mn-ea"/>
                <a:sym typeface="+mn-lt"/>
              </a:rPr>
              <a:t>“创建”命令面板的“系统”类型下，找到并点击“</a:t>
            </a:r>
            <a:r>
              <a:rPr lang="en-US" altLang="zh-CN" sz="1600" dirty="0">
                <a:solidFill>
                  <a:schemeClr val="bg1"/>
                </a:solidFill>
                <a:cs typeface="+mn-ea"/>
                <a:sym typeface="+mn-lt"/>
              </a:rPr>
              <a:t>Biped”</a:t>
            </a:r>
            <a:r>
              <a:rPr lang="zh-CN" altLang="en-US" sz="1600" dirty="0">
                <a:solidFill>
                  <a:schemeClr val="bg1"/>
                </a:solidFill>
                <a:cs typeface="+mn-ea"/>
                <a:sym typeface="+mn-lt"/>
              </a:rPr>
              <a:t>按钮，然后在视图区按下鼠标左键并拖动鼠标即可创建一个</a:t>
            </a:r>
            <a:r>
              <a:rPr lang="en-US" altLang="zh-CN" sz="1600" dirty="0">
                <a:solidFill>
                  <a:schemeClr val="bg1"/>
                </a:solidFill>
                <a:cs typeface="+mn-ea"/>
                <a:sym typeface="+mn-lt"/>
              </a:rPr>
              <a:t>Biped</a:t>
            </a:r>
            <a:r>
              <a:rPr lang="zh-CN" altLang="en-US" sz="1600" dirty="0">
                <a:solidFill>
                  <a:schemeClr val="bg1"/>
                </a:solidFill>
                <a:cs typeface="+mn-ea"/>
                <a:sym typeface="+mn-lt"/>
              </a:rPr>
              <a:t>骨骼。（如图</a:t>
            </a:r>
            <a:r>
              <a:rPr lang="en-US" altLang="zh-CN" sz="1600" dirty="0">
                <a:solidFill>
                  <a:schemeClr val="bg1"/>
                </a:solidFill>
                <a:cs typeface="+mn-ea"/>
                <a:sym typeface="+mn-lt"/>
              </a:rPr>
              <a:t>9-3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第九章 角色动画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5705" y="2840144"/>
            <a:ext cx="5887452" cy="3146295"/>
          </a:xfrm>
          <a:prstGeom prst="rect">
            <a:avLst/>
          </a:prstGeom>
        </p:spPr>
      </p:pic>
      <p:sp>
        <p:nvSpPr>
          <p:cNvPr id="11" name="矩形 10"/>
          <p:cNvSpPr/>
          <p:nvPr/>
        </p:nvSpPr>
        <p:spPr>
          <a:xfrm>
            <a:off x="5541234" y="610469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9</a:t>
            </a:r>
            <a:r>
              <a:rPr lang="en-US" altLang="zh-CN" sz="1200" dirty="0" smtClean="0">
                <a:solidFill>
                  <a:schemeClr val="bg1"/>
                </a:solidFill>
                <a:cs typeface="+mn-ea"/>
                <a:sym typeface="+mn-lt"/>
              </a:rPr>
              <a:t>-3</a:t>
            </a:r>
            <a:endParaRPr lang="zh-CN" altLang="en-US" sz="1200" dirty="0"/>
          </a:p>
        </p:txBody>
      </p:sp>
    </p:spTree>
    <p:extLst>
      <p:ext uri="{BB962C8B-B14F-4D97-AF65-F5344CB8AC3E}">
        <p14:creationId xmlns:p14="http://schemas.microsoft.com/office/powerpoint/2010/main" val="227985898"/>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088832"/>
            <a:ext cx="7493282" cy="1052596"/>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系统</a:t>
            </a:r>
            <a:r>
              <a:rPr lang="zh-CN" altLang="en-US" sz="1600" dirty="0">
                <a:solidFill>
                  <a:schemeClr val="bg1"/>
                </a:solidFill>
                <a:cs typeface="+mn-ea"/>
                <a:sym typeface="+mn-lt"/>
              </a:rPr>
              <a:t>提供了多种骨骼外观可供用户选择，不同外观可以快速匹配不同的模型，但它们的功能是完全一致的。在创建</a:t>
            </a:r>
            <a:r>
              <a:rPr lang="en-US" altLang="zh-CN" sz="1600" dirty="0">
                <a:solidFill>
                  <a:schemeClr val="bg1"/>
                </a:solidFill>
                <a:cs typeface="+mn-ea"/>
                <a:sym typeface="+mn-lt"/>
              </a:rPr>
              <a:t>Biped</a:t>
            </a:r>
            <a:r>
              <a:rPr lang="zh-CN" altLang="en-US" sz="1600" dirty="0">
                <a:solidFill>
                  <a:schemeClr val="bg1"/>
                </a:solidFill>
                <a:cs typeface="+mn-ea"/>
                <a:sym typeface="+mn-lt"/>
              </a:rPr>
              <a:t>骨骼时可以通过“创建”面板下的“躯干类型”下拉列表进行骨骼类型的切换。（如图</a:t>
            </a:r>
            <a:r>
              <a:rPr lang="en-US" altLang="zh-CN" sz="1600" dirty="0">
                <a:solidFill>
                  <a:schemeClr val="bg1"/>
                </a:solidFill>
                <a:cs typeface="+mn-ea"/>
                <a:sym typeface="+mn-lt"/>
              </a:rPr>
              <a:t>9-4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1678665" cy="338554"/>
          </a:xfrm>
          <a:prstGeom prst="rect">
            <a:avLst/>
          </a:prstGeom>
          <a:noFill/>
        </p:spPr>
        <p:txBody>
          <a:bodyPr wrap="none" rtlCol="0">
            <a:spAutoFit/>
          </a:bodyPr>
          <a:lstStyle/>
          <a:p>
            <a:r>
              <a:rPr lang="zh-CN" altLang="en-US" sz="1600" b="1" dirty="0">
                <a:solidFill>
                  <a:schemeClr val="bg1"/>
                </a:solidFill>
                <a:cs typeface="+mn-ea"/>
                <a:sym typeface="+mn-lt"/>
              </a:rPr>
              <a:t>第九章 角色动画</a:t>
            </a: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471675" y="610469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9</a:t>
            </a:r>
            <a:r>
              <a:rPr lang="en-US" altLang="zh-CN" sz="1200" dirty="0" smtClean="0">
                <a:solidFill>
                  <a:schemeClr val="bg1"/>
                </a:solidFill>
                <a:cs typeface="+mn-ea"/>
                <a:sym typeface="+mn-lt"/>
              </a:rPr>
              <a:t>-4</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4057" y="2201087"/>
            <a:ext cx="1469858" cy="4417563"/>
          </a:xfrm>
          <a:prstGeom prst="rect">
            <a:avLst/>
          </a:prstGeom>
        </p:spPr>
      </p:pic>
    </p:spTree>
    <p:extLst>
      <p:ext uri="{BB962C8B-B14F-4D97-AF65-F5344CB8AC3E}">
        <p14:creationId xmlns:p14="http://schemas.microsoft.com/office/powerpoint/2010/main" val="997301456"/>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571</Words>
  <Application>Microsoft Office PowerPoint</Application>
  <PresentationFormat>宽屏</PresentationFormat>
  <Paragraphs>68</Paragraphs>
  <Slides>14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14</vt:i4>
      </vt:variant>
    </vt:vector>
  </HeadingPairs>
  <TitlesOfParts>
    <vt:vector size="19"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dc:description>第一PPT，www.1ppt.com</dc:description>
  <cp:lastModifiedBy>王小雨</cp:lastModifiedBy>
  <cp:revision>47</cp:revision>
  <dcterms:created xsi:type="dcterms:W3CDTF">2017-01-13T03:37:00Z</dcterms:created>
  <dcterms:modified xsi:type="dcterms:W3CDTF">2019-01-28T07:17:22Z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