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56" r:id="rId2"/>
    <p:sldId id="275" r:id="rId3"/>
    <p:sldId id="276" r:id="rId4"/>
    <p:sldId id="258" r:id="rId5"/>
    <p:sldId id="284" r:id="rId6"/>
    <p:sldId id="282" r:id="rId7"/>
    <p:sldId id="293" r:id="rId8"/>
    <p:sldId id="294" r:id="rId9"/>
    <p:sldId id="295" r:id="rId10"/>
    <p:sldId id="296" r:id="rId11"/>
    <p:sldId id="297" r:id="rId12"/>
    <p:sldId id="298" r:id="rId13"/>
    <p:sldId id="280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5350"/>
    <a:srgbClr val="323C50"/>
    <a:srgbClr val="CAD0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>
        <p:scale>
          <a:sx n="60" d="100"/>
          <a:sy n="60" d="100"/>
        </p:scale>
        <p:origin x="-438" y="31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67D56A-C7F4-4C76-A882-5BDCEC74F80B}" type="datetimeFigureOut">
              <a:rPr lang="zh-CN" altLang="en-US" smtClean="0"/>
              <a:t>2019/1/28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6BD595-1FE1-406D-92DE-A0ABBB21A3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06870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88C9A-7811-4AA2-844E-962283B8D2E4}" type="datetimeFigureOut">
              <a:rPr lang="zh-CN" altLang="en-US" smtClean="0"/>
              <a:t>2019/1/28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406A0-0D5A-443A-95E5-B85E563392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88C9A-7811-4AA2-844E-962283B8D2E4}" type="datetimeFigureOut">
              <a:rPr lang="zh-CN" altLang="en-US" smtClean="0"/>
              <a:t>2019/1/28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406A0-0D5A-443A-95E5-B85E563392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88C9A-7811-4AA2-844E-962283B8D2E4}" type="datetimeFigureOut">
              <a:rPr lang="zh-CN" altLang="en-US" smtClean="0"/>
              <a:t>2019/1/28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406A0-0D5A-443A-95E5-B85E563392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88C9A-7811-4AA2-844E-962283B8D2E4}" type="datetimeFigureOut">
              <a:rPr lang="zh-CN" altLang="en-US" smtClean="0"/>
              <a:t>2019/1/28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406A0-0D5A-443A-95E5-B85E563392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88C9A-7811-4AA2-844E-962283B8D2E4}" type="datetimeFigureOut">
              <a:rPr lang="zh-CN" altLang="en-US" smtClean="0"/>
              <a:t>2019/1/28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406A0-0D5A-443A-95E5-B85E563392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88C9A-7811-4AA2-844E-962283B8D2E4}" type="datetimeFigureOut">
              <a:rPr lang="zh-CN" altLang="en-US" smtClean="0"/>
              <a:t>2019/1/28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406A0-0D5A-443A-95E5-B85E563392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88C9A-7811-4AA2-844E-962283B8D2E4}" type="datetimeFigureOut">
              <a:rPr lang="zh-CN" altLang="en-US" smtClean="0"/>
              <a:t>2019/1/28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406A0-0D5A-443A-95E5-B85E563392F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11297028" y="59739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www.1ppt.com/excel/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www.1ppt.com/shiti/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r>
              <a:rPr lang="zh-CN" altLang="en-US" sz="100" dirty="0" smtClean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88C9A-7811-4AA2-844E-962283B8D2E4}" type="datetimeFigureOut">
              <a:rPr lang="zh-CN" altLang="en-US" smtClean="0"/>
              <a:t>2019/1/28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406A0-0D5A-443A-95E5-B85E563392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88C9A-7811-4AA2-844E-962283B8D2E4}" type="datetimeFigureOut">
              <a:rPr lang="zh-CN" altLang="en-US" smtClean="0"/>
              <a:t>2019/1/28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406A0-0D5A-443A-95E5-B85E563392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88C9A-7811-4AA2-844E-962283B8D2E4}" type="datetimeFigureOut">
              <a:rPr lang="zh-CN" altLang="en-US" smtClean="0"/>
              <a:t>2019/1/28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406A0-0D5A-443A-95E5-B85E563392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88C9A-7811-4AA2-844E-962283B8D2E4}" type="datetimeFigureOut">
              <a:rPr lang="zh-CN" altLang="en-US" smtClean="0"/>
              <a:t>2019/1/28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406A0-0D5A-443A-95E5-B85E563392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A88C9A-7811-4AA2-844E-962283B8D2E4}" type="datetimeFigureOut">
              <a:rPr lang="zh-CN" altLang="en-US" smtClean="0"/>
              <a:t>2019/1/28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F406A0-0D5A-443A-95E5-B85E563392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5400000" flipV="1">
            <a:off x="6815580" y="0"/>
            <a:ext cx="5376420" cy="5376420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直角三角形 3"/>
          <p:cNvSpPr/>
          <p:nvPr/>
        </p:nvSpPr>
        <p:spPr>
          <a:xfrm>
            <a:off x="0" y="3337088"/>
            <a:ext cx="4213781" cy="3520911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90500" dist="127000" dir="18900000" algn="b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直角三角形 5"/>
          <p:cNvSpPr/>
          <p:nvPr/>
        </p:nvSpPr>
        <p:spPr>
          <a:xfrm rot="5400000" flipV="1">
            <a:off x="9248502" y="0"/>
            <a:ext cx="2943498" cy="2943498"/>
          </a:xfrm>
          <a:prstGeom prst="rtTriangle">
            <a:avLst/>
          </a:prstGeom>
          <a:solidFill>
            <a:srgbClr val="CAD0D8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299938" y="2209356"/>
            <a:ext cx="5592123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 smtClean="0">
                <a:solidFill>
                  <a:schemeClr val="bg1"/>
                </a:solidFill>
                <a:cs typeface="+mn-ea"/>
                <a:sym typeface="+mn-lt"/>
              </a:rPr>
              <a:t>3ds </a:t>
            </a:r>
            <a:r>
              <a:rPr lang="en-US" altLang="zh-CN" sz="7200" dirty="0">
                <a:solidFill>
                  <a:schemeClr val="bg1"/>
                </a:solidFill>
                <a:cs typeface="+mn-ea"/>
                <a:sym typeface="+mn-lt"/>
              </a:rPr>
              <a:t>Max </a:t>
            </a:r>
            <a:endParaRPr lang="en-US" altLang="zh-CN" sz="72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4400" dirty="0" smtClean="0">
                <a:solidFill>
                  <a:schemeClr val="bg1"/>
                </a:solidFill>
                <a:cs typeface="+mn-ea"/>
                <a:sym typeface="+mn-lt"/>
              </a:rPr>
              <a:t>三维</a:t>
            </a:r>
            <a:r>
              <a:rPr lang="zh-CN" altLang="en-US" sz="4400" dirty="0">
                <a:solidFill>
                  <a:schemeClr val="bg1"/>
                </a:solidFill>
                <a:cs typeface="+mn-ea"/>
                <a:sym typeface="+mn-lt"/>
              </a:rPr>
              <a:t>动画制作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4314423" y="4086793"/>
            <a:ext cx="3631842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5400000" flipV="1">
            <a:off x="10972799" y="0"/>
            <a:ext cx="1219199" cy="1219199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直角三角形 3"/>
          <p:cNvSpPr/>
          <p:nvPr/>
        </p:nvSpPr>
        <p:spPr>
          <a:xfrm>
            <a:off x="0" y="5769204"/>
            <a:ext cx="1088796" cy="1088796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90500" dist="127000" dir="18900000" algn="b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直角三角形 5"/>
          <p:cNvSpPr/>
          <p:nvPr/>
        </p:nvSpPr>
        <p:spPr>
          <a:xfrm rot="5400000" flipV="1">
            <a:off x="11560403" y="1"/>
            <a:ext cx="631596" cy="631596"/>
          </a:xfrm>
          <a:prstGeom prst="rtTriangle">
            <a:avLst/>
          </a:prstGeom>
          <a:solidFill>
            <a:srgbClr val="323C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TextBox 76"/>
          <p:cNvSpPr txBox="1"/>
          <p:nvPr/>
        </p:nvSpPr>
        <p:spPr>
          <a:xfrm>
            <a:off x="4391706" y="1054556"/>
            <a:ext cx="3168203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设置“动力学刚体”对象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125014" y="1508853"/>
            <a:ext cx="7493282" cy="102098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选中需要设置为“动力学刚体”的对象，点击</a:t>
            </a:r>
            <a:r>
              <a:rPr lang="en-US" altLang="zh-CN" sz="1600" dirty="0" err="1">
                <a:solidFill>
                  <a:schemeClr val="bg1"/>
                </a:solidFill>
                <a:cs typeface="+mn-ea"/>
                <a:sym typeface="+mn-lt"/>
              </a:rPr>
              <a:t>MassFX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工具栏上的“将选定项设置为动力学刚体”按钮，即可将其设置为动力学刚体。默认情况下，该按钮显示“将选定项设置为动力学刚体”。（如图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10-3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所示）</a:t>
            </a:r>
            <a:endParaRPr lang="en-US" altLang="zh-CN" sz="16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08072" y="258626"/>
            <a:ext cx="710534" cy="0"/>
          </a:xfrm>
          <a:prstGeom prst="line">
            <a:avLst/>
          </a:prstGeom>
          <a:ln w="57150" cap="rnd">
            <a:solidFill>
              <a:srgbClr val="EF5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76"/>
          <p:cNvSpPr txBox="1"/>
          <p:nvPr/>
        </p:nvSpPr>
        <p:spPr>
          <a:xfrm>
            <a:off x="198879" y="362638"/>
            <a:ext cx="18838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  <a:cs typeface="+mn-ea"/>
                <a:sym typeface="+mn-lt"/>
              </a:rPr>
              <a:t>第十章 动力学动画</a:t>
            </a:r>
            <a:endParaRPr lang="zh-CN" alt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42" name="直接连接符 41"/>
          <p:cNvCxnSpPr/>
          <p:nvPr/>
        </p:nvCxnSpPr>
        <p:spPr>
          <a:xfrm flipV="1">
            <a:off x="202417" y="771340"/>
            <a:ext cx="2484644" cy="419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2602" y="2610048"/>
            <a:ext cx="6898105" cy="368134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5459415" y="6313602"/>
            <a:ext cx="64472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图</a:t>
            </a:r>
            <a:r>
              <a:rPr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10-3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91433159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5400000" flipV="1">
            <a:off x="10972799" y="0"/>
            <a:ext cx="1219199" cy="1219199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直角三角形 3"/>
          <p:cNvSpPr/>
          <p:nvPr/>
        </p:nvSpPr>
        <p:spPr>
          <a:xfrm>
            <a:off x="0" y="5769204"/>
            <a:ext cx="1088796" cy="1088796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90500" dist="127000" dir="18900000" algn="b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直角三角形 5"/>
          <p:cNvSpPr/>
          <p:nvPr/>
        </p:nvSpPr>
        <p:spPr>
          <a:xfrm rot="5400000" flipV="1">
            <a:off x="11560403" y="1"/>
            <a:ext cx="631596" cy="631596"/>
          </a:xfrm>
          <a:prstGeom prst="rtTriangle">
            <a:avLst/>
          </a:prstGeom>
          <a:solidFill>
            <a:srgbClr val="323C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TextBox 76"/>
          <p:cNvSpPr txBox="1"/>
          <p:nvPr/>
        </p:nvSpPr>
        <p:spPr>
          <a:xfrm>
            <a:off x="4391706" y="1054556"/>
            <a:ext cx="3168203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设置“运动学刚体”对象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925052" y="1428643"/>
            <a:ext cx="7940842" cy="12126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选中需要设置为“运动学刚体”的对象，使用鼠标左键长按</a:t>
            </a:r>
            <a:r>
              <a:rPr lang="en-US" altLang="zh-CN" sz="1400" dirty="0" err="1">
                <a:solidFill>
                  <a:schemeClr val="bg1"/>
                </a:solidFill>
                <a:cs typeface="+mn-ea"/>
                <a:sym typeface="+mn-lt"/>
              </a:rPr>
              <a:t>MassFX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工具栏上的“将选定项设置为动力学刚体”按钮，此时将会弹出该按钮的次级菜单，保持按下鼠标左键并滑动鼠标至“将选定项设置为运动学刚体”选项后松开鼠标左键，此时对象即可被设置为“运动学刚体”，同时该按钮将切换至“将选定项设置为运动学刚体” 选项。（如图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10-4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所示）</a:t>
            </a:r>
            <a:endParaRPr lang="en-US" altLang="zh-CN" sz="14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08072" y="258626"/>
            <a:ext cx="710534" cy="0"/>
          </a:xfrm>
          <a:prstGeom prst="line">
            <a:avLst/>
          </a:prstGeom>
          <a:ln w="57150" cap="rnd">
            <a:solidFill>
              <a:srgbClr val="EF5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76"/>
          <p:cNvSpPr txBox="1"/>
          <p:nvPr/>
        </p:nvSpPr>
        <p:spPr>
          <a:xfrm>
            <a:off x="198879" y="362638"/>
            <a:ext cx="18838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  <a:cs typeface="+mn-ea"/>
                <a:sym typeface="+mn-lt"/>
              </a:rPr>
              <a:t>第十章 动力学动画</a:t>
            </a:r>
            <a:endParaRPr lang="zh-CN" alt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42" name="直接连接符 41"/>
          <p:cNvCxnSpPr/>
          <p:nvPr/>
        </p:nvCxnSpPr>
        <p:spPr>
          <a:xfrm flipV="1">
            <a:off x="202417" y="771340"/>
            <a:ext cx="2484644" cy="419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2603" y="2610048"/>
            <a:ext cx="6898103" cy="368134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5459415" y="6313602"/>
            <a:ext cx="64472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图</a:t>
            </a:r>
            <a:r>
              <a:rPr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10-4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81561079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5400000" flipV="1">
            <a:off x="10972799" y="0"/>
            <a:ext cx="1219199" cy="1219199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直角三角形 3"/>
          <p:cNvSpPr/>
          <p:nvPr/>
        </p:nvSpPr>
        <p:spPr>
          <a:xfrm>
            <a:off x="0" y="5769204"/>
            <a:ext cx="1088796" cy="1088796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90500" dist="127000" dir="18900000" algn="b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直角三角形 5"/>
          <p:cNvSpPr/>
          <p:nvPr/>
        </p:nvSpPr>
        <p:spPr>
          <a:xfrm rot="5400000" flipV="1">
            <a:off x="11560403" y="1"/>
            <a:ext cx="631596" cy="631596"/>
          </a:xfrm>
          <a:prstGeom prst="rtTriangle">
            <a:avLst/>
          </a:prstGeom>
          <a:solidFill>
            <a:srgbClr val="323C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TextBox 76"/>
          <p:cNvSpPr txBox="1"/>
          <p:nvPr/>
        </p:nvSpPr>
        <p:spPr>
          <a:xfrm>
            <a:off x="4391706" y="1054556"/>
            <a:ext cx="3168203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设置“静态刚体”对象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925052" y="1428643"/>
            <a:ext cx="7940842" cy="12126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选中需要设置为“静态刚体”的对象，使用鼠标左键长按</a:t>
            </a:r>
            <a:r>
              <a:rPr lang="en-US" altLang="zh-CN" sz="1400" dirty="0" err="1">
                <a:solidFill>
                  <a:schemeClr val="bg1"/>
                </a:solidFill>
                <a:cs typeface="+mn-ea"/>
                <a:sym typeface="+mn-lt"/>
              </a:rPr>
              <a:t>MassFX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工具栏上的“将选定项设置为动力学刚体”按钮，此时将会弹出该按钮的次级菜单，保持按下鼠标左键并滑动鼠标至“将选定项设置为静态刚体”选项后松开鼠标左键，此时对象即可被设置为“静态刚体”，同时该按钮将切换至“将选定项设置为静态刚体” 选项。（如图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10-5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所示）</a:t>
            </a:r>
            <a:endParaRPr lang="en-US" altLang="zh-CN" sz="14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08072" y="258626"/>
            <a:ext cx="710534" cy="0"/>
          </a:xfrm>
          <a:prstGeom prst="line">
            <a:avLst/>
          </a:prstGeom>
          <a:ln w="57150" cap="rnd">
            <a:solidFill>
              <a:srgbClr val="EF5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76"/>
          <p:cNvSpPr txBox="1"/>
          <p:nvPr/>
        </p:nvSpPr>
        <p:spPr>
          <a:xfrm>
            <a:off x="198879" y="362638"/>
            <a:ext cx="18838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  <a:cs typeface="+mn-ea"/>
                <a:sym typeface="+mn-lt"/>
              </a:rPr>
              <a:t>第十章 动力学动画</a:t>
            </a:r>
            <a:endParaRPr lang="zh-CN" alt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42" name="直接连接符 41"/>
          <p:cNvCxnSpPr/>
          <p:nvPr/>
        </p:nvCxnSpPr>
        <p:spPr>
          <a:xfrm flipV="1">
            <a:off x="202417" y="771340"/>
            <a:ext cx="2484644" cy="419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2603" y="2612573"/>
            <a:ext cx="6898103" cy="367629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5459415" y="6313602"/>
            <a:ext cx="64472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图</a:t>
            </a:r>
            <a:r>
              <a:rPr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10-5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9054506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5400000" flipV="1">
            <a:off x="6815580" y="0"/>
            <a:ext cx="5376420" cy="5376420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" name="直角三角形 3"/>
          <p:cNvSpPr/>
          <p:nvPr/>
        </p:nvSpPr>
        <p:spPr>
          <a:xfrm>
            <a:off x="-1" y="2743200"/>
            <a:ext cx="4374037" cy="4114800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90500" dist="127000" dir="18900000" algn="b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" name="直角三角形 5"/>
          <p:cNvSpPr/>
          <p:nvPr/>
        </p:nvSpPr>
        <p:spPr>
          <a:xfrm rot="5400000" flipV="1">
            <a:off x="9248502" y="0"/>
            <a:ext cx="2943498" cy="2943498"/>
          </a:xfrm>
          <a:prstGeom prst="rtTriangle">
            <a:avLst/>
          </a:prstGeom>
          <a:solidFill>
            <a:srgbClr val="CAD0D8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" name="TextBox 76"/>
          <p:cNvSpPr txBox="1"/>
          <p:nvPr/>
        </p:nvSpPr>
        <p:spPr>
          <a:xfrm>
            <a:off x="2070847" y="2982431"/>
            <a:ext cx="76333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solidFill>
                  <a:schemeClr val="bg1"/>
                </a:solidFill>
                <a:cs typeface="+mn-ea"/>
                <a:sym typeface="+mn-lt"/>
              </a:rPr>
              <a:t>THANKS!</a:t>
            </a:r>
            <a:endParaRPr lang="zh-CN" altLang="en-US" sz="54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5400000" flipV="1">
            <a:off x="10297212" y="0"/>
            <a:ext cx="1894788" cy="1894788"/>
          </a:xfrm>
          <a:prstGeom prst="rtTriangle">
            <a:avLst/>
          </a:prstGeom>
          <a:solidFill>
            <a:srgbClr val="CAD0D8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直角三角形 3"/>
          <p:cNvSpPr/>
          <p:nvPr/>
        </p:nvSpPr>
        <p:spPr>
          <a:xfrm flipV="1">
            <a:off x="0" y="0"/>
            <a:ext cx="4194928" cy="4194928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905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直角三角形 5"/>
          <p:cNvSpPr/>
          <p:nvPr/>
        </p:nvSpPr>
        <p:spPr>
          <a:xfrm rot="16200000">
            <a:off x="10916238" y="5582238"/>
            <a:ext cx="1275761" cy="1275761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27000" dist="635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Text Box 3"/>
          <p:cNvSpPr>
            <a:spLocks noChangeArrowheads="1"/>
          </p:cNvSpPr>
          <p:nvPr/>
        </p:nvSpPr>
        <p:spPr bwMode="auto">
          <a:xfrm>
            <a:off x="746622" y="544977"/>
            <a:ext cx="1587293" cy="11387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4800" dirty="0" smtClean="0">
                <a:solidFill>
                  <a:schemeClr val="bg1"/>
                </a:solidFill>
                <a:cs typeface="+mn-ea"/>
                <a:sym typeface="+mn-lt"/>
              </a:rPr>
              <a:t>目 录</a:t>
            </a:r>
            <a:endParaRPr lang="en-US" altLang="zh-CN" sz="48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spcBef>
                <a:spcPct val="0"/>
              </a:spcBef>
            </a:pPr>
            <a:r>
              <a:rPr lang="en-US" altLang="zh-CN" dirty="0" smtClean="0">
                <a:solidFill>
                  <a:schemeClr val="bg1"/>
                </a:solidFill>
                <a:cs typeface="+mn-ea"/>
                <a:sym typeface="+mn-lt"/>
              </a:rPr>
              <a:t>COMPANY</a:t>
            </a:r>
            <a:endParaRPr lang="zh-CN" altLang="en-US" sz="20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椭圆 1"/>
          <p:cNvSpPr>
            <a:spLocks noChangeArrowheads="1"/>
          </p:cNvSpPr>
          <p:nvPr/>
        </p:nvSpPr>
        <p:spPr bwMode="auto">
          <a:xfrm>
            <a:off x="3895599" y="1683750"/>
            <a:ext cx="438842" cy="391299"/>
          </a:xfrm>
          <a:prstGeom prst="rect">
            <a:avLst/>
          </a:prstGeom>
          <a:solidFill>
            <a:srgbClr val="EF5350"/>
          </a:solidFill>
          <a:ln w="28575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TextBox 32"/>
          <p:cNvSpPr txBox="1">
            <a:spLocks noChangeArrowheads="1"/>
          </p:cNvSpPr>
          <p:nvPr/>
        </p:nvSpPr>
        <p:spPr bwMode="auto">
          <a:xfrm>
            <a:off x="3922149" y="1710122"/>
            <a:ext cx="4411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  <a:endPara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TextBox 76"/>
          <p:cNvSpPr txBox="1"/>
          <p:nvPr/>
        </p:nvSpPr>
        <p:spPr>
          <a:xfrm>
            <a:off x="4475982" y="1710122"/>
            <a:ext cx="2698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3ds Max</a:t>
            </a: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基础知识</a:t>
            </a:r>
          </a:p>
        </p:txBody>
      </p:sp>
      <p:sp>
        <p:nvSpPr>
          <p:cNvPr id="29" name="直角三角形 28"/>
          <p:cNvSpPr/>
          <p:nvPr/>
        </p:nvSpPr>
        <p:spPr>
          <a:xfrm rot="5400000" flipH="1">
            <a:off x="719843" y="2402528"/>
            <a:ext cx="3729437" cy="5181506"/>
          </a:xfrm>
          <a:prstGeom prst="rtTriangle">
            <a:avLst/>
          </a:prstGeom>
          <a:solidFill>
            <a:srgbClr val="CAD0D8"/>
          </a:solidFill>
          <a:ln>
            <a:noFill/>
          </a:ln>
          <a:effectLst>
            <a:outerShdw blurRad="127000" dist="635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椭圆 1"/>
          <p:cNvSpPr>
            <a:spLocks noChangeArrowheads="1"/>
          </p:cNvSpPr>
          <p:nvPr/>
        </p:nvSpPr>
        <p:spPr bwMode="auto">
          <a:xfrm>
            <a:off x="3895599" y="2248274"/>
            <a:ext cx="438842" cy="391299"/>
          </a:xfrm>
          <a:prstGeom prst="rect">
            <a:avLst/>
          </a:prstGeom>
          <a:solidFill>
            <a:srgbClr val="EF5350"/>
          </a:solidFill>
          <a:ln w="28575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TextBox 32"/>
          <p:cNvSpPr txBox="1">
            <a:spLocks noChangeArrowheads="1"/>
          </p:cNvSpPr>
          <p:nvPr/>
        </p:nvSpPr>
        <p:spPr bwMode="auto">
          <a:xfrm>
            <a:off x="3922149" y="2274646"/>
            <a:ext cx="4411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  <a:endPara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TextBox 76"/>
          <p:cNvSpPr txBox="1"/>
          <p:nvPr/>
        </p:nvSpPr>
        <p:spPr>
          <a:xfrm>
            <a:off x="4475982" y="2274646"/>
            <a:ext cx="2698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基础建模技术</a:t>
            </a:r>
          </a:p>
        </p:txBody>
      </p:sp>
      <p:sp>
        <p:nvSpPr>
          <p:cNvPr id="33" name="椭圆 1"/>
          <p:cNvSpPr>
            <a:spLocks noChangeArrowheads="1"/>
          </p:cNvSpPr>
          <p:nvPr/>
        </p:nvSpPr>
        <p:spPr bwMode="auto">
          <a:xfrm>
            <a:off x="3895599" y="2782021"/>
            <a:ext cx="438842" cy="391299"/>
          </a:xfrm>
          <a:prstGeom prst="rect">
            <a:avLst/>
          </a:prstGeom>
          <a:solidFill>
            <a:srgbClr val="EF5350"/>
          </a:solidFill>
          <a:ln w="28575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4" name="TextBox 32"/>
          <p:cNvSpPr txBox="1">
            <a:spLocks noChangeArrowheads="1"/>
          </p:cNvSpPr>
          <p:nvPr/>
        </p:nvSpPr>
        <p:spPr bwMode="auto">
          <a:xfrm>
            <a:off x="3922149" y="2808393"/>
            <a:ext cx="4411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  <a:endPara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" name="TextBox 76"/>
          <p:cNvSpPr txBox="1"/>
          <p:nvPr/>
        </p:nvSpPr>
        <p:spPr>
          <a:xfrm>
            <a:off x="4475982" y="2808393"/>
            <a:ext cx="2698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高级建模技术</a:t>
            </a:r>
          </a:p>
        </p:txBody>
      </p:sp>
      <p:sp>
        <p:nvSpPr>
          <p:cNvPr id="36" name="椭圆 1"/>
          <p:cNvSpPr>
            <a:spLocks noChangeArrowheads="1"/>
          </p:cNvSpPr>
          <p:nvPr/>
        </p:nvSpPr>
        <p:spPr bwMode="auto">
          <a:xfrm>
            <a:off x="3895599" y="3339071"/>
            <a:ext cx="438842" cy="391299"/>
          </a:xfrm>
          <a:prstGeom prst="rect">
            <a:avLst/>
          </a:prstGeom>
          <a:solidFill>
            <a:srgbClr val="EF5350"/>
          </a:solidFill>
          <a:ln w="28575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" name="TextBox 32"/>
          <p:cNvSpPr txBox="1">
            <a:spLocks noChangeArrowheads="1"/>
          </p:cNvSpPr>
          <p:nvPr/>
        </p:nvSpPr>
        <p:spPr bwMode="auto">
          <a:xfrm>
            <a:off x="3922149" y="3365443"/>
            <a:ext cx="4411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  <a:endPara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8" name="TextBox 76"/>
          <p:cNvSpPr txBox="1"/>
          <p:nvPr/>
        </p:nvSpPr>
        <p:spPr>
          <a:xfrm>
            <a:off x="4475982" y="3365443"/>
            <a:ext cx="2698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摄影机与灯光</a:t>
            </a:r>
          </a:p>
        </p:txBody>
      </p:sp>
      <p:sp>
        <p:nvSpPr>
          <p:cNvPr id="39" name="椭圆 1"/>
          <p:cNvSpPr>
            <a:spLocks noChangeArrowheads="1"/>
          </p:cNvSpPr>
          <p:nvPr/>
        </p:nvSpPr>
        <p:spPr bwMode="auto">
          <a:xfrm>
            <a:off x="3895599" y="3865344"/>
            <a:ext cx="438842" cy="391299"/>
          </a:xfrm>
          <a:prstGeom prst="rect">
            <a:avLst/>
          </a:prstGeom>
          <a:solidFill>
            <a:srgbClr val="EF5350"/>
          </a:solidFill>
          <a:ln w="28575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TextBox 32"/>
          <p:cNvSpPr txBox="1">
            <a:spLocks noChangeArrowheads="1"/>
          </p:cNvSpPr>
          <p:nvPr/>
        </p:nvSpPr>
        <p:spPr bwMode="auto">
          <a:xfrm>
            <a:off x="3922149" y="3891716"/>
            <a:ext cx="4411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05</a:t>
            </a:r>
            <a:endPara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" name="TextBox 76"/>
          <p:cNvSpPr txBox="1"/>
          <p:nvPr/>
        </p:nvSpPr>
        <p:spPr>
          <a:xfrm>
            <a:off x="4475982" y="3891716"/>
            <a:ext cx="2698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材质与贴图</a:t>
            </a:r>
          </a:p>
        </p:txBody>
      </p:sp>
      <p:sp>
        <p:nvSpPr>
          <p:cNvPr id="42" name="椭圆 1"/>
          <p:cNvSpPr>
            <a:spLocks noChangeArrowheads="1"/>
          </p:cNvSpPr>
          <p:nvPr/>
        </p:nvSpPr>
        <p:spPr bwMode="auto">
          <a:xfrm>
            <a:off x="3895599" y="4442082"/>
            <a:ext cx="438842" cy="391299"/>
          </a:xfrm>
          <a:prstGeom prst="rect">
            <a:avLst/>
          </a:prstGeom>
          <a:solidFill>
            <a:srgbClr val="EF5350"/>
          </a:solidFill>
          <a:ln w="28575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3" name="TextBox 32"/>
          <p:cNvSpPr txBox="1">
            <a:spLocks noChangeArrowheads="1"/>
          </p:cNvSpPr>
          <p:nvPr/>
        </p:nvSpPr>
        <p:spPr bwMode="auto">
          <a:xfrm>
            <a:off x="3922149" y="4468454"/>
            <a:ext cx="4411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06</a:t>
            </a:r>
            <a:endPara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4" name="TextBox 76"/>
          <p:cNvSpPr txBox="1"/>
          <p:nvPr/>
        </p:nvSpPr>
        <p:spPr>
          <a:xfrm>
            <a:off x="4475982" y="4468454"/>
            <a:ext cx="2698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渲染技术</a:t>
            </a:r>
          </a:p>
        </p:txBody>
      </p:sp>
      <p:sp>
        <p:nvSpPr>
          <p:cNvPr id="45" name="椭圆 1"/>
          <p:cNvSpPr>
            <a:spLocks noChangeArrowheads="1"/>
          </p:cNvSpPr>
          <p:nvPr/>
        </p:nvSpPr>
        <p:spPr bwMode="auto">
          <a:xfrm>
            <a:off x="7637105" y="1683750"/>
            <a:ext cx="438842" cy="391299"/>
          </a:xfrm>
          <a:prstGeom prst="rect">
            <a:avLst/>
          </a:prstGeom>
          <a:solidFill>
            <a:srgbClr val="EF5350"/>
          </a:solidFill>
          <a:ln w="28575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6" name="TextBox 32"/>
          <p:cNvSpPr txBox="1">
            <a:spLocks noChangeArrowheads="1"/>
          </p:cNvSpPr>
          <p:nvPr/>
        </p:nvSpPr>
        <p:spPr bwMode="auto">
          <a:xfrm>
            <a:off x="7663655" y="1710122"/>
            <a:ext cx="4411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07</a:t>
            </a:r>
            <a:endPara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7" name="TextBox 76"/>
          <p:cNvSpPr txBox="1"/>
          <p:nvPr/>
        </p:nvSpPr>
        <p:spPr>
          <a:xfrm>
            <a:off x="8217488" y="1710122"/>
            <a:ext cx="2698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环境和效果</a:t>
            </a:r>
          </a:p>
        </p:txBody>
      </p:sp>
      <p:sp>
        <p:nvSpPr>
          <p:cNvPr id="48" name="椭圆 1"/>
          <p:cNvSpPr>
            <a:spLocks noChangeArrowheads="1"/>
          </p:cNvSpPr>
          <p:nvPr/>
        </p:nvSpPr>
        <p:spPr bwMode="auto">
          <a:xfrm>
            <a:off x="7637105" y="2248274"/>
            <a:ext cx="438842" cy="391299"/>
          </a:xfrm>
          <a:prstGeom prst="rect">
            <a:avLst/>
          </a:prstGeom>
          <a:solidFill>
            <a:srgbClr val="EF5350"/>
          </a:solidFill>
          <a:ln w="28575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" name="TextBox 32"/>
          <p:cNvSpPr txBox="1">
            <a:spLocks noChangeArrowheads="1"/>
          </p:cNvSpPr>
          <p:nvPr/>
        </p:nvSpPr>
        <p:spPr bwMode="auto">
          <a:xfrm>
            <a:off x="7663655" y="2274646"/>
            <a:ext cx="4411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08</a:t>
            </a:r>
            <a:endPara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0" name="TextBox 76"/>
          <p:cNvSpPr txBox="1"/>
          <p:nvPr/>
        </p:nvSpPr>
        <p:spPr>
          <a:xfrm>
            <a:off x="8217488" y="2274646"/>
            <a:ext cx="2698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基础动画</a:t>
            </a:r>
          </a:p>
        </p:txBody>
      </p:sp>
      <p:sp>
        <p:nvSpPr>
          <p:cNvPr id="51" name="椭圆 1"/>
          <p:cNvSpPr>
            <a:spLocks noChangeArrowheads="1"/>
          </p:cNvSpPr>
          <p:nvPr/>
        </p:nvSpPr>
        <p:spPr bwMode="auto">
          <a:xfrm>
            <a:off x="7637105" y="2782021"/>
            <a:ext cx="438842" cy="391299"/>
          </a:xfrm>
          <a:prstGeom prst="rect">
            <a:avLst/>
          </a:prstGeom>
          <a:solidFill>
            <a:srgbClr val="EF5350"/>
          </a:solidFill>
          <a:ln w="28575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2" name="TextBox 32"/>
          <p:cNvSpPr txBox="1">
            <a:spLocks noChangeArrowheads="1"/>
          </p:cNvSpPr>
          <p:nvPr/>
        </p:nvSpPr>
        <p:spPr bwMode="auto">
          <a:xfrm>
            <a:off x="7663655" y="2808393"/>
            <a:ext cx="4411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09</a:t>
            </a:r>
            <a:endPara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3" name="TextBox 76"/>
          <p:cNvSpPr txBox="1"/>
          <p:nvPr/>
        </p:nvSpPr>
        <p:spPr>
          <a:xfrm>
            <a:off x="8217488" y="2808393"/>
            <a:ext cx="2698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角色动画</a:t>
            </a:r>
          </a:p>
        </p:txBody>
      </p:sp>
      <p:sp>
        <p:nvSpPr>
          <p:cNvPr id="54" name="椭圆 1"/>
          <p:cNvSpPr>
            <a:spLocks noChangeArrowheads="1"/>
          </p:cNvSpPr>
          <p:nvPr/>
        </p:nvSpPr>
        <p:spPr bwMode="auto">
          <a:xfrm>
            <a:off x="7637105" y="3339071"/>
            <a:ext cx="438842" cy="391299"/>
          </a:xfrm>
          <a:prstGeom prst="rect">
            <a:avLst/>
          </a:prstGeom>
          <a:solidFill>
            <a:srgbClr val="EF5350"/>
          </a:solidFill>
          <a:ln w="28575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5" name="TextBox 32"/>
          <p:cNvSpPr txBox="1">
            <a:spLocks noChangeArrowheads="1"/>
          </p:cNvSpPr>
          <p:nvPr/>
        </p:nvSpPr>
        <p:spPr bwMode="auto">
          <a:xfrm>
            <a:off x="7663655" y="3365443"/>
            <a:ext cx="4411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10</a:t>
            </a:r>
            <a:endPara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6" name="TextBox 76"/>
          <p:cNvSpPr txBox="1"/>
          <p:nvPr/>
        </p:nvSpPr>
        <p:spPr>
          <a:xfrm>
            <a:off x="8217488" y="3365443"/>
            <a:ext cx="2698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动力学动画</a:t>
            </a:r>
          </a:p>
        </p:txBody>
      </p:sp>
      <p:sp>
        <p:nvSpPr>
          <p:cNvPr id="57" name="椭圆 1"/>
          <p:cNvSpPr>
            <a:spLocks noChangeArrowheads="1"/>
          </p:cNvSpPr>
          <p:nvPr/>
        </p:nvSpPr>
        <p:spPr bwMode="auto">
          <a:xfrm>
            <a:off x="7637105" y="3865344"/>
            <a:ext cx="438842" cy="391299"/>
          </a:xfrm>
          <a:prstGeom prst="rect">
            <a:avLst/>
          </a:prstGeom>
          <a:solidFill>
            <a:srgbClr val="EF5350"/>
          </a:solidFill>
          <a:ln w="28575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8" name="TextBox 32"/>
          <p:cNvSpPr txBox="1">
            <a:spLocks noChangeArrowheads="1"/>
          </p:cNvSpPr>
          <p:nvPr/>
        </p:nvSpPr>
        <p:spPr bwMode="auto">
          <a:xfrm>
            <a:off x="7663655" y="3891716"/>
            <a:ext cx="42402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11</a:t>
            </a:r>
            <a:endPara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9" name="TextBox 76"/>
          <p:cNvSpPr txBox="1"/>
          <p:nvPr/>
        </p:nvSpPr>
        <p:spPr>
          <a:xfrm>
            <a:off x="8217488" y="3891716"/>
            <a:ext cx="2698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布料动画</a:t>
            </a:r>
          </a:p>
        </p:txBody>
      </p:sp>
      <p:sp>
        <p:nvSpPr>
          <p:cNvPr id="60" name="椭圆 1"/>
          <p:cNvSpPr>
            <a:spLocks noChangeArrowheads="1"/>
          </p:cNvSpPr>
          <p:nvPr/>
        </p:nvSpPr>
        <p:spPr bwMode="auto">
          <a:xfrm>
            <a:off x="7637105" y="4442082"/>
            <a:ext cx="438842" cy="391299"/>
          </a:xfrm>
          <a:prstGeom prst="rect">
            <a:avLst/>
          </a:prstGeom>
          <a:solidFill>
            <a:srgbClr val="EF5350"/>
          </a:solidFill>
          <a:ln w="28575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1" name="TextBox 32"/>
          <p:cNvSpPr txBox="1">
            <a:spLocks noChangeArrowheads="1"/>
          </p:cNvSpPr>
          <p:nvPr/>
        </p:nvSpPr>
        <p:spPr bwMode="auto">
          <a:xfrm>
            <a:off x="7663655" y="4468454"/>
            <a:ext cx="4411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12</a:t>
            </a:r>
            <a:endPara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2" name="TextBox 76"/>
          <p:cNvSpPr txBox="1"/>
          <p:nvPr/>
        </p:nvSpPr>
        <p:spPr>
          <a:xfrm>
            <a:off x="8217488" y="4468454"/>
            <a:ext cx="2698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粒子动画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直角三角形 11"/>
          <p:cNvSpPr/>
          <p:nvPr/>
        </p:nvSpPr>
        <p:spPr>
          <a:xfrm>
            <a:off x="0" y="1325670"/>
            <a:ext cx="6109779" cy="5532330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90500" dist="127000" dir="18900000" algn="b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直角三角形 6"/>
          <p:cNvSpPr/>
          <p:nvPr/>
        </p:nvSpPr>
        <p:spPr>
          <a:xfrm rot="5400000" flipV="1">
            <a:off x="8155756" y="83270"/>
            <a:ext cx="4119513" cy="3952973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直角三角形 3"/>
          <p:cNvSpPr/>
          <p:nvPr/>
        </p:nvSpPr>
        <p:spPr>
          <a:xfrm>
            <a:off x="0" y="2658359"/>
            <a:ext cx="4637988" cy="4199641"/>
          </a:xfrm>
          <a:prstGeom prst="rtTriangle">
            <a:avLst/>
          </a:prstGeom>
          <a:solidFill>
            <a:srgbClr val="323C50"/>
          </a:solidFill>
          <a:ln>
            <a:noFill/>
          </a:ln>
          <a:effectLst>
            <a:outerShdw blurRad="190500" dist="127000" dir="18900000" algn="b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直角三角形 5"/>
          <p:cNvSpPr/>
          <p:nvPr/>
        </p:nvSpPr>
        <p:spPr>
          <a:xfrm rot="5400000" flipV="1">
            <a:off x="9852581" y="-1571"/>
            <a:ext cx="2337847" cy="2340990"/>
          </a:xfrm>
          <a:prstGeom prst="rtTriangle">
            <a:avLst/>
          </a:prstGeom>
          <a:solidFill>
            <a:srgbClr val="CAD0D8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TextBox 76"/>
          <p:cNvSpPr txBox="1"/>
          <p:nvPr/>
        </p:nvSpPr>
        <p:spPr>
          <a:xfrm>
            <a:off x="3505219" y="3148915"/>
            <a:ext cx="5181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/>
                </a:solidFill>
                <a:cs typeface="+mn-ea"/>
                <a:sym typeface="+mn-lt"/>
              </a:rPr>
              <a:t>动力学动画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TextBox 76"/>
          <p:cNvSpPr txBox="1"/>
          <p:nvPr/>
        </p:nvSpPr>
        <p:spPr>
          <a:xfrm>
            <a:off x="4336827" y="2153298"/>
            <a:ext cx="35459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  <a:cs typeface="+mn-ea"/>
                <a:sym typeface="+mn-lt"/>
              </a:rPr>
              <a:t>第十章</a:t>
            </a:r>
            <a:endParaRPr lang="zh-CN" altLang="en-US" sz="36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5400000" flipV="1">
            <a:off x="10972799" y="0"/>
            <a:ext cx="1219199" cy="1219199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直角三角形 3"/>
          <p:cNvSpPr/>
          <p:nvPr/>
        </p:nvSpPr>
        <p:spPr>
          <a:xfrm>
            <a:off x="0" y="5769204"/>
            <a:ext cx="1088796" cy="1088796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90500" dist="127000" dir="18900000" algn="b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直角三角形 5"/>
          <p:cNvSpPr/>
          <p:nvPr/>
        </p:nvSpPr>
        <p:spPr>
          <a:xfrm rot="5400000" flipV="1">
            <a:off x="11560403" y="1"/>
            <a:ext cx="631596" cy="631596"/>
          </a:xfrm>
          <a:prstGeom prst="rtTriangle">
            <a:avLst/>
          </a:prstGeom>
          <a:solidFill>
            <a:srgbClr val="323C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TextBox 76"/>
          <p:cNvSpPr txBox="1"/>
          <p:nvPr/>
        </p:nvSpPr>
        <p:spPr>
          <a:xfrm>
            <a:off x="4391706" y="1166850"/>
            <a:ext cx="3168203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动力学系统基础知识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125014" y="1893861"/>
            <a:ext cx="7493282" cy="1661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dirty="0" smtClean="0">
                <a:solidFill>
                  <a:schemeClr val="bg1"/>
                </a:solidFill>
                <a:cs typeface="+mn-ea"/>
                <a:sym typeface="+mn-lt"/>
              </a:rPr>
              <a:t>      3ds 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Max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可以通过一系列复杂的计算来模拟真实世界的动力学运动，这种自动生成的运动方式非常逼真、合理。在目前的版本中，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3ds Max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使用</a:t>
            </a:r>
            <a:r>
              <a:rPr lang="en-US" altLang="zh-CN" sz="1600" dirty="0" err="1">
                <a:solidFill>
                  <a:schemeClr val="bg1"/>
                </a:solidFill>
                <a:cs typeface="+mn-ea"/>
                <a:sym typeface="+mn-lt"/>
              </a:rPr>
              <a:t>MassFX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动力学系统进行动力学模拟，</a:t>
            </a:r>
            <a:r>
              <a:rPr lang="en-US" altLang="zh-CN" sz="1600" dirty="0" err="1">
                <a:solidFill>
                  <a:schemeClr val="bg1"/>
                </a:solidFill>
                <a:cs typeface="+mn-ea"/>
                <a:sym typeface="+mn-lt"/>
              </a:rPr>
              <a:t>MassFX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动力学系统提供了用于为项目添加真实物理模拟的工具集。使用</a:t>
            </a:r>
            <a:r>
              <a:rPr lang="en-US" altLang="zh-CN" sz="1600" dirty="0" err="1">
                <a:solidFill>
                  <a:schemeClr val="bg1"/>
                </a:solidFill>
                <a:cs typeface="+mn-ea"/>
                <a:sym typeface="+mn-lt"/>
              </a:rPr>
              <a:t>MassFX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动力学系统，可以非常轻松地制作出复杂的动力学动画。（如图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10-1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所示）</a:t>
            </a:r>
            <a:endParaRPr lang="en-US" altLang="zh-CN" sz="16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08072" y="258626"/>
            <a:ext cx="710534" cy="0"/>
          </a:xfrm>
          <a:prstGeom prst="line">
            <a:avLst/>
          </a:prstGeom>
          <a:ln w="57150" cap="rnd">
            <a:solidFill>
              <a:srgbClr val="EF5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76"/>
          <p:cNvSpPr txBox="1"/>
          <p:nvPr/>
        </p:nvSpPr>
        <p:spPr>
          <a:xfrm>
            <a:off x="198879" y="362638"/>
            <a:ext cx="18838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  <a:cs typeface="+mn-ea"/>
                <a:sym typeface="+mn-lt"/>
              </a:rPr>
              <a:t>第十章 动力学动画</a:t>
            </a:r>
            <a:endParaRPr lang="zh-CN" alt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42" name="直接连接符 41"/>
          <p:cNvCxnSpPr/>
          <p:nvPr/>
        </p:nvCxnSpPr>
        <p:spPr>
          <a:xfrm flipV="1">
            <a:off x="202417" y="771340"/>
            <a:ext cx="2484644" cy="419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5400000" flipV="1">
            <a:off x="10972799" y="0"/>
            <a:ext cx="1219199" cy="1219199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直角三角形 3"/>
          <p:cNvSpPr/>
          <p:nvPr/>
        </p:nvSpPr>
        <p:spPr>
          <a:xfrm>
            <a:off x="0" y="5769204"/>
            <a:ext cx="1088796" cy="1088796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90500" dist="127000" dir="18900000" algn="b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直角三角形 5"/>
          <p:cNvSpPr/>
          <p:nvPr/>
        </p:nvSpPr>
        <p:spPr>
          <a:xfrm rot="5400000" flipV="1">
            <a:off x="11560403" y="1"/>
            <a:ext cx="631596" cy="631596"/>
          </a:xfrm>
          <a:prstGeom prst="rtTriangle">
            <a:avLst/>
          </a:prstGeom>
          <a:solidFill>
            <a:srgbClr val="323C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08072" y="258626"/>
            <a:ext cx="710534" cy="0"/>
          </a:xfrm>
          <a:prstGeom prst="line">
            <a:avLst/>
          </a:prstGeom>
          <a:ln w="57150" cap="rnd">
            <a:solidFill>
              <a:srgbClr val="EF5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76"/>
          <p:cNvSpPr txBox="1"/>
          <p:nvPr/>
        </p:nvSpPr>
        <p:spPr>
          <a:xfrm>
            <a:off x="198879" y="362638"/>
            <a:ext cx="18838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第十章 动力学动画</a:t>
            </a:r>
          </a:p>
        </p:txBody>
      </p:sp>
      <p:cxnSp>
        <p:nvCxnSpPr>
          <p:cNvPr id="42" name="直接连接符 41"/>
          <p:cNvCxnSpPr/>
          <p:nvPr/>
        </p:nvCxnSpPr>
        <p:spPr>
          <a:xfrm flipV="1">
            <a:off x="202417" y="771340"/>
            <a:ext cx="2484644" cy="419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0304" y="1705162"/>
            <a:ext cx="7845301" cy="39398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41234" y="5944270"/>
            <a:ext cx="64472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图</a:t>
            </a:r>
            <a:r>
              <a:rPr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10-1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9373547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5400000" flipV="1">
            <a:off x="10972799" y="0"/>
            <a:ext cx="1219199" cy="1219199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直角三角形 3"/>
          <p:cNvSpPr/>
          <p:nvPr/>
        </p:nvSpPr>
        <p:spPr>
          <a:xfrm>
            <a:off x="0" y="5769204"/>
            <a:ext cx="1088796" cy="1088796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90500" dist="127000" dir="18900000" algn="b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直角三角形 5"/>
          <p:cNvSpPr/>
          <p:nvPr/>
        </p:nvSpPr>
        <p:spPr>
          <a:xfrm rot="5400000" flipV="1">
            <a:off x="11560403" y="1"/>
            <a:ext cx="631596" cy="631596"/>
          </a:xfrm>
          <a:prstGeom prst="rtTriangle">
            <a:avLst/>
          </a:prstGeom>
          <a:solidFill>
            <a:srgbClr val="323C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125014" y="1893861"/>
            <a:ext cx="7493282" cy="265303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dirty="0" err="1">
                <a:solidFill>
                  <a:schemeClr val="bg1"/>
                </a:solidFill>
                <a:cs typeface="+mn-ea"/>
                <a:sym typeface="+mn-lt"/>
              </a:rPr>
              <a:t>MassFX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可以模拟多种对象的运动，包括“刚体”、“布料”、“碎布玩偶”等，下面主要介绍</a:t>
            </a:r>
            <a:r>
              <a:rPr lang="zh-CN" altLang="en-US" sz="1600" dirty="0" smtClean="0">
                <a:solidFill>
                  <a:schemeClr val="bg1"/>
                </a:solidFill>
                <a:cs typeface="+mn-ea"/>
                <a:sym typeface="+mn-lt"/>
              </a:rPr>
              <a:t>“刚体”。“刚体”是物理模拟中的对象，其形状和大小不会发生更改。“刚体”有三种类型：</a:t>
            </a:r>
            <a:endParaRPr lang="en-US" altLang="zh-CN" sz="16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ct val="130000"/>
              </a:lnSpc>
            </a:pP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1.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动力学刚体</a:t>
            </a: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动力学刚体对象非常像真实世界中的物体，它们的运动完全由模拟控制，它们受重力、力空间扭曲和被模拟中其他对象（包括布料对象）的撞击而产生的力的作用。如果撞击到其他对象，可以被这些对象推动。</a:t>
            </a:r>
            <a:endParaRPr lang="en-US" altLang="zh-CN" sz="16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08072" y="258626"/>
            <a:ext cx="710534" cy="0"/>
          </a:xfrm>
          <a:prstGeom prst="line">
            <a:avLst/>
          </a:prstGeom>
          <a:ln w="57150" cap="rnd">
            <a:solidFill>
              <a:srgbClr val="EF5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76"/>
          <p:cNvSpPr txBox="1"/>
          <p:nvPr/>
        </p:nvSpPr>
        <p:spPr>
          <a:xfrm>
            <a:off x="198879" y="362638"/>
            <a:ext cx="18838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第十章 动力学动画</a:t>
            </a:r>
          </a:p>
        </p:txBody>
      </p:sp>
      <p:cxnSp>
        <p:nvCxnSpPr>
          <p:cNvPr id="42" name="直接连接符 41"/>
          <p:cNvCxnSpPr/>
          <p:nvPr/>
        </p:nvCxnSpPr>
        <p:spPr>
          <a:xfrm flipV="1">
            <a:off x="202417" y="771340"/>
            <a:ext cx="2484644" cy="419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93537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5400000" flipV="1">
            <a:off x="10972799" y="0"/>
            <a:ext cx="1219199" cy="1219199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直角三角形 3"/>
          <p:cNvSpPr/>
          <p:nvPr/>
        </p:nvSpPr>
        <p:spPr>
          <a:xfrm>
            <a:off x="0" y="5769204"/>
            <a:ext cx="1088796" cy="1088796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90500" dist="127000" dir="18900000" algn="b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直角三角形 5"/>
          <p:cNvSpPr/>
          <p:nvPr/>
        </p:nvSpPr>
        <p:spPr>
          <a:xfrm rot="5400000" flipV="1">
            <a:off x="11560403" y="1"/>
            <a:ext cx="631596" cy="631596"/>
          </a:xfrm>
          <a:prstGeom prst="rtTriangle">
            <a:avLst/>
          </a:prstGeom>
          <a:solidFill>
            <a:srgbClr val="323C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125014" y="1893861"/>
            <a:ext cx="7493282" cy="198124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2.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运动学刚体</a:t>
            </a: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运动学刚体对象是由一系列动画移动的木偶，用户可以使用标准方法设置动画，它们也可以仅是静止的对象，甚至不受重力影响。它们可以推动所遇到的任何动力学对象，但不能被这些对象推动。在模拟过程中，运动学对象可以随时切换为动力学状态。在</a:t>
            </a:r>
            <a:r>
              <a:rPr lang="en-US" altLang="zh-CN" sz="1600" dirty="0" err="1">
                <a:solidFill>
                  <a:schemeClr val="bg1"/>
                </a:solidFill>
                <a:cs typeface="+mn-ea"/>
                <a:sym typeface="+mn-lt"/>
              </a:rPr>
              <a:t>MassFX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中，对象可以开始为运动学刚体，然后在模拟中的任意点处切换为动力学刚体。</a:t>
            </a:r>
            <a:endParaRPr lang="en-US" altLang="zh-CN" sz="16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08072" y="258626"/>
            <a:ext cx="710534" cy="0"/>
          </a:xfrm>
          <a:prstGeom prst="line">
            <a:avLst/>
          </a:prstGeom>
          <a:ln w="57150" cap="rnd">
            <a:solidFill>
              <a:srgbClr val="EF5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76"/>
          <p:cNvSpPr txBox="1"/>
          <p:nvPr/>
        </p:nvSpPr>
        <p:spPr>
          <a:xfrm>
            <a:off x="198879" y="362638"/>
            <a:ext cx="18838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第十章 动力学动画</a:t>
            </a:r>
          </a:p>
        </p:txBody>
      </p:sp>
      <p:cxnSp>
        <p:nvCxnSpPr>
          <p:cNvPr id="42" name="直接连接符 41"/>
          <p:cNvCxnSpPr/>
          <p:nvPr/>
        </p:nvCxnSpPr>
        <p:spPr>
          <a:xfrm flipV="1">
            <a:off x="202417" y="771340"/>
            <a:ext cx="2484644" cy="419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8705740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5400000" flipV="1">
            <a:off x="10972799" y="0"/>
            <a:ext cx="1219199" cy="1219199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直角三角形 3"/>
          <p:cNvSpPr/>
          <p:nvPr/>
        </p:nvSpPr>
        <p:spPr>
          <a:xfrm>
            <a:off x="0" y="5769204"/>
            <a:ext cx="1088796" cy="1088796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90500" dist="127000" dir="18900000" algn="b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直角三角形 5"/>
          <p:cNvSpPr/>
          <p:nvPr/>
        </p:nvSpPr>
        <p:spPr>
          <a:xfrm rot="5400000" flipV="1">
            <a:off x="11560403" y="1"/>
            <a:ext cx="631596" cy="631596"/>
          </a:xfrm>
          <a:prstGeom prst="rtTriangle">
            <a:avLst/>
          </a:prstGeom>
          <a:solidFill>
            <a:srgbClr val="323C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125014" y="1893861"/>
            <a:ext cx="7493282" cy="1661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3.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静态刚体</a:t>
            </a: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静态刚对象类似于运动学刚体，不同之处在于它不能设置动画。动力学对象可以撞击静态刚体并从其反弹，而静态刚体从无反应。它们可以用作容器、墙、障碍物等物体。静态是可以使用原始图形类型的唯一刚体类型，这种类型使用图形对象的实际几何体作为物理图形。</a:t>
            </a:r>
            <a:endParaRPr lang="en-US" altLang="zh-CN" sz="16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08072" y="258626"/>
            <a:ext cx="710534" cy="0"/>
          </a:xfrm>
          <a:prstGeom prst="line">
            <a:avLst/>
          </a:prstGeom>
          <a:ln w="57150" cap="rnd">
            <a:solidFill>
              <a:srgbClr val="EF5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76"/>
          <p:cNvSpPr txBox="1"/>
          <p:nvPr/>
        </p:nvSpPr>
        <p:spPr>
          <a:xfrm>
            <a:off x="198879" y="362638"/>
            <a:ext cx="18838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第十章 动力学动画</a:t>
            </a:r>
          </a:p>
        </p:txBody>
      </p:sp>
      <p:cxnSp>
        <p:nvCxnSpPr>
          <p:cNvPr id="42" name="直接连接符 41"/>
          <p:cNvCxnSpPr/>
          <p:nvPr/>
        </p:nvCxnSpPr>
        <p:spPr>
          <a:xfrm flipV="1">
            <a:off x="202417" y="771340"/>
            <a:ext cx="2484644" cy="419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9767616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C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5400000" flipV="1">
            <a:off x="10972799" y="0"/>
            <a:ext cx="1219199" cy="1219199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直角三角形 3"/>
          <p:cNvSpPr/>
          <p:nvPr/>
        </p:nvSpPr>
        <p:spPr>
          <a:xfrm>
            <a:off x="0" y="5769204"/>
            <a:ext cx="1088796" cy="1088796"/>
          </a:xfrm>
          <a:prstGeom prst="rtTriangle">
            <a:avLst/>
          </a:prstGeom>
          <a:solidFill>
            <a:srgbClr val="EF5350"/>
          </a:solidFill>
          <a:ln>
            <a:noFill/>
          </a:ln>
          <a:effectLst>
            <a:outerShdw blurRad="190500" dist="127000" dir="18900000" algn="b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直角三角形 5"/>
          <p:cNvSpPr/>
          <p:nvPr/>
        </p:nvSpPr>
        <p:spPr>
          <a:xfrm rot="5400000" flipV="1">
            <a:off x="11560403" y="1"/>
            <a:ext cx="631596" cy="631596"/>
          </a:xfrm>
          <a:prstGeom prst="rtTriangle">
            <a:avLst/>
          </a:prstGeom>
          <a:solidFill>
            <a:srgbClr val="323C50"/>
          </a:solidFill>
          <a:ln>
            <a:noFill/>
          </a:ln>
          <a:effectLst>
            <a:outerShdw blurRad="1270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TextBox 76"/>
          <p:cNvSpPr txBox="1"/>
          <p:nvPr/>
        </p:nvSpPr>
        <p:spPr>
          <a:xfrm>
            <a:off x="4391706" y="1054556"/>
            <a:ext cx="3168203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设置动力学物体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125014" y="1508853"/>
            <a:ext cx="7493282" cy="102098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bg1"/>
                </a:solidFill>
                <a:cs typeface="+mn-ea"/>
                <a:sym typeface="+mn-lt"/>
              </a:rPr>
              <a:t>      制作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动力学动画首先需要将对象设置为动力学物体。下面讲解设置动力学物体的方法</a:t>
            </a:r>
            <a:r>
              <a:rPr lang="zh-CN" altLang="en-US" sz="1600" dirty="0" smtClean="0">
                <a:solidFill>
                  <a:schemeClr val="bg1"/>
                </a:solidFill>
                <a:cs typeface="+mn-ea"/>
                <a:sym typeface="+mn-lt"/>
              </a:rPr>
              <a:t>。在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“工具栏”上的空白处单击鼠标右键，在弹出的菜单中选择“</a:t>
            </a:r>
            <a:r>
              <a:rPr lang="en-US" altLang="zh-CN" sz="1600" dirty="0" err="1">
                <a:solidFill>
                  <a:schemeClr val="bg1"/>
                </a:solidFill>
                <a:cs typeface="+mn-ea"/>
                <a:sym typeface="+mn-lt"/>
              </a:rPr>
              <a:t>MassFX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工具栏”，即可打开</a:t>
            </a:r>
            <a:r>
              <a:rPr lang="en-US" altLang="zh-CN" sz="1600" dirty="0" err="1">
                <a:solidFill>
                  <a:schemeClr val="bg1"/>
                </a:solidFill>
                <a:cs typeface="+mn-ea"/>
                <a:sym typeface="+mn-lt"/>
              </a:rPr>
              <a:t>MassFX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工具栏。（如图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10-2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所示）</a:t>
            </a:r>
            <a:endParaRPr lang="en-US" altLang="zh-CN" sz="16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08072" y="258626"/>
            <a:ext cx="710534" cy="0"/>
          </a:xfrm>
          <a:prstGeom prst="line">
            <a:avLst/>
          </a:prstGeom>
          <a:ln w="57150" cap="rnd">
            <a:solidFill>
              <a:srgbClr val="EF5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76"/>
          <p:cNvSpPr txBox="1"/>
          <p:nvPr/>
        </p:nvSpPr>
        <p:spPr>
          <a:xfrm>
            <a:off x="198879" y="362638"/>
            <a:ext cx="18838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  <a:cs typeface="+mn-ea"/>
                <a:sym typeface="+mn-lt"/>
              </a:rPr>
              <a:t>第十章 动力学动画</a:t>
            </a:r>
            <a:endParaRPr lang="zh-CN" alt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42" name="直接连接符 41"/>
          <p:cNvCxnSpPr/>
          <p:nvPr/>
        </p:nvCxnSpPr>
        <p:spPr>
          <a:xfrm flipV="1">
            <a:off x="202417" y="771340"/>
            <a:ext cx="2484644" cy="419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2602" y="2610048"/>
            <a:ext cx="6898105" cy="368134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5459415" y="6313602"/>
            <a:ext cx="64472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图</a:t>
            </a:r>
            <a:r>
              <a:rPr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10-2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58301965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</TotalTime>
  <Words>773</Words>
  <Application>Microsoft Office PowerPoint</Application>
  <PresentationFormat>宽屏</PresentationFormat>
  <Paragraphs>63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8" baseType="lpstr">
      <vt:lpstr>宋体</vt:lpstr>
      <vt:lpstr>微软雅黑</vt:lpstr>
      <vt:lpstr>Arial</vt:lpstr>
      <vt:lpstr>Calibri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Magical Rabbit</dc:creator>
  <cp:keywords/>
  <dc:description>第一PPT，www.1ppt.com</dc:description>
  <cp:lastModifiedBy>王小雨</cp:lastModifiedBy>
  <cp:revision>46</cp:revision>
  <dcterms:created xsi:type="dcterms:W3CDTF">2017-01-13T03:37:00Z</dcterms:created>
  <dcterms:modified xsi:type="dcterms:W3CDTF">2019-01-28T07:27:21Z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