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75" r:id="rId3"/>
    <p:sldId id="276" r:id="rId4"/>
    <p:sldId id="258" r:id="rId5"/>
    <p:sldId id="284" r:id="rId6"/>
    <p:sldId id="281" r:id="rId7"/>
    <p:sldId id="287" r:id="rId8"/>
    <p:sldId id="282" r:id="rId9"/>
    <p:sldId id="288" r:id="rId10"/>
    <p:sldId id="289" r:id="rId11"/>
    <p:sldId id="290" r:id="rId12"/>
    <p:sldId id="285"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4" d="100"/>
          <a:sy n="74" d="100"/>
        </p:scale>
        <p:origin x="540"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2018/8/6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为对象添加修改器</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为</a:t>
            </a:r>
            <a:r>
              <a:rPr lang="zh-CN" altLang="en-US" sz="1600" dirty="0">
                <a:solidFill>
                  <a:schemeClr val="bg1"/>
                </a:solidFill>
                <a:cs typeface="+mn-ea"/>
                <a:sym typeface="+mn-lt"/>
              </a:rPr>
              <a:t>对象添加修改器的方法十分简单，首先选中需要修改的对象后，在“修改”面板的“修改器列表”中选择所需的修改器即可完成添加。添加修改器后，可以在修改器的参数面板设置参数，进而实现我们需要的修改效果。（如图</a:t>
            </a:r>
            <a:r>
              <a:rPr lang="en-US" altLang="zh-CN" sz="1600" dirty="0">
                <a:solidFill>
                  <a:schemeClr val="bg1"/>
                </a:solidFill>
                <a:cs typeface="+mn-ea"/>
                <a:sym typeface="+mn-lt"/>
              </a:rPr>
              <a:t>3-3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948225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1215" y="1918952"/>
            <a:ext cx="8198811" cy="365728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-3</a:t>
            </a:r>
            <a:endParaRPr lang="zh-CN" altLang="en-US" sz="1200" dirty="0"/>
          </a:p>
        </p:txBody>
      </p:sp>
    </p:spTree>
    <p:extLst>
      <p:ext uri="{BB962C8B-B14F-4D97-AF65-F5344CB8AC3E}">
        <p14:creationId xmlns:p14="http://schemas.microsoft.com/office/powerpoint/2010/main" val="1119455177"/>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101007"/>
          </a:xfrm>
          <a:prstGeom prst="rect">
            <a:avLst/>
          </a:prstGeom>
          <a:noFill/>
          <a:effectLst/>
        </p:spPr>
        <p:txBody>
          <a:bodyPr wrap="square" rtlCol="0">
            <a:spAutoFit/>
          </a:bodyPr>
          <a:lstStyle/>
          <a:p>
            <a:pPr algn="ctr">
              <a:lnSpc>
                <a:spcPct val="130000"/>
              </a:lnSpc>
            </a:pPr>
            <a:r>
              <a:rPr lang="zh-CN" altLang="en-US" b="1" dirty="0">
                <a:solidFill>
                  <a:schemeClr val="bg1"/>
                </a:solidFill>
                <a:cs typeface="+mn-ea"/>
                <a:sym typeface="+mn-lt"/>
              </a:rPr>
              <a:t>常用修改</a:t>
            </a:r>
            <a:r>
              <a:rPr lang="zh-CN" altLang="en-US" b="1" dirty="0" smtClean="0">
                <a:solidFill>
                  <a:schemeClr val="bg1"/>
                </a:solidFill>
                <a:cs typeface="+mn-ea"/>
                <a:sym typeface="+mn-lt"/>
              </a:rPr>
              <a:t>器</a:t>
            </a:r>
            <a:endParaRPr lang="en-US" altLang="zh-CN" b="1" dirty="0" smtClean="0">
              <a:solidFill>
                <a:schemeClr val="bg1"/>
              </a:solidFill>
              <a:cs typeface="+mn-ea"/>
              <a:sym typeface="+mn-lt"/>
            </a:endParaRPr>
          </a:p>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提供了数量众多、类型丰富的修改器，基本可以满足我们对对象的各种修改需求。下面我们就为大家讲解一些常用的修改器。</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335334"/>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挤出修改器</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“挤出”</a:t>
            </a:r>
            <a:r>
              <a:rPr lang="zh-CN" altLang="en-US" sz="1600" dirty="0">
                <a:solidFill>
                  <a:schemeClr val="bg1"/>
                </a:solidFill>
                <a:cs typeface="+mn-ea"/>
                <a:sym typeface="+mn-lt"/>
              </a:rPr>
              <a:t>修改器可以将深度添加到二维图形中，使二维图形得到高度，并可以产生底面和侧面，生成参数化几何体。在</a:t>
            </a:r>
            <a:r>
              <a:rPr lang="en-US" altLang="zh-CN" sz="1600" dirty="0">
                <a:solidFill>
                  <a:schemeClr val="bg1"/>
                </a:solidFill>
                <a:cs typeface="+mn-ea"/>
                <a:sym typeface="+mn-lt"/>
              </a:rPr>
              <a:t>3ds Max</a:t>
            </a:r>
            <a:r>
              <a:rPr lang="zh-CN" altLang="en-US" sz="1600" dirty="0">
                <a:solidFill>
                  <a:schemeClr val="bg1"/>
                </a:solidFill>
                <a:cs typeface="+mn-ea"/>
                <a:sym typeface="+mn-lt"/>
              </a:rPr>
              <a:t>中修改器的用途十分广泛，其中，最常用到的操作就是增厚二维图形，以生成棱角鲜明的几何体。（如图</a:t>
            </a:r>
            <a:r>
              <a:rPr lang="en-US" altLang="zh-CN" sz="1600" dirty="0">
                <a:solidFill>
                  <a:schemeClr val="bg1"/>
                </a:solidFill>
                <a:cs typeface="+mn-ea"/>
                <a:sym typeface="+mn-lt"/>
              </a:rPr>
              <a:t>3-4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53963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304" y="1933940"/>
            <a:ext cx="7845301" cy="348232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-4</a:t>
            </a:r>
            <a:endParaRPr lang="zh-CN" altLang="en-US" sz="1200" dirty="0"/>
          </a:p>
        </p:txBody>
      </p:sp>
    </p:spTree>
    <p:extLst>
      <p:ext uri="{BB962C8B-B14F-4D97-AF65-F5344CB8AC3E}">
        <p14:creationId xmlns:p14="http://schemas.microsoft.com/office/powerpoint/2010/main" val="3956210648"/>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倒角修改器</a:t>
            </a:r>
            <a:r>
              <a:rPr lang="en-US" altLang="zh-CN" sz="1600" dirty="0" smtClean="0">
                <a:solidFill>
                  <a:schemeClr val="bg1"/>
                </a:solidFill>
                <a:cs typeface="+mn-ea"/>
                <a:sym typeface="+mn-lt"/>
              </a:rPr>
              <a:t>】</a:t>
            </a:r>
          </a:p>
          <a:p>
            <a:pPr>
              <a:lnSpc>
                <a:spcPct val="130000"/>
              </a:lnSpc>
            </a:pPr>
            <a:r>
              <a:rPr lang="zh-CN" altLang="en-US" sz="1600" dirty="0">
                <a:solidFill>
                  <a:schemeClr val="bg1"/>
                </a:solidFill>
                <a:cs typeface="+mn-ea"/>
                <a:sym typeface="+mn-lt"/>
              </a:rPr>
              <a:t>     “倒角”修改器与“挤出”修改器类似，它也可以将二维图形挤出为一个具有高度的三维对象，但是它与“挤出”相比起来要多了一个功能，这个功能可以使得二维对象挤出来的高度在边缘应用一个平滑的倒角效果。（如图</a:t>
            </a:r>
            <a:r>
              <a:rPr lang="en-US" altLang="zh-CN" sz="1600" dirty="0">
                <a:solidFill>
                  <a:schemeClr val="bg1"/>
                </a:solidFill>
                <a:cs typeface="+mn-ea"/>
                <a:sym typeface="+mn-lt"/>
              </a:rPr>
              <a:t>3-7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8376287"/>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3905" y="1933940"/>
            <a:ext cx="7838099" cy="348232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-7</a:t>
            </a:r>
            <a:endParaRPr lang="zh-CN" altLang="en-US" sz="1200" dirty="0"/>
          </a:p>
        </p:txBody>
      </p:sp>
    </p:spTree>
    <p:extLst>
      <p:ext uri="{BB962C8B-B14F-4D97-AF65-F5344CB8AC3E}">
        <p14:creationId xmlns:p14="http://schemas.microsoft.com/office/powerpoint/2010/main" val="1873012076"/>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012859"/>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车削修改器</a:t>
            </a:r>
            <a:r>
              <a:rPr lang="en-US" altLang="zh-CN" sz="1600" dirty="0" smtClean="0">
                <a:solidFill>
                  <a:schemeClr val="bg1"/>
                </a:solidFill>
                <a:cs typeface="+mn-ea"/>
                <a:sym typeface="+mn-lt"/>
              </a:rPr>
              <a:t>】</a:t>
            </a:r>
          </a:p>
          <a:p>
            <a:pPr>
              <a:lnSpc>
                <a:spcPct val="130000"/>
              </a:lnSpc>
            </a:pPr>
            <a:r>
              <a:rPr lang="zh-CN" altLang="en-US" sz="1600" dirty="0">
                <a:solidFill>
                  <a:schemeClr val="bg1"/>
                </a:solidFill>
                <a:cs typeface="+mn-ea"/>
                <a:sym typeface="+mn-lt"/>
              </a:rPr>
              <a:t>     “车削”修改器可以通过围绕坐标轴旋转一个二维图形或</a:t>
            </a:r>
            <a:r>
              <a:rPr lang="en-US" altLang="zh-CN" sz="1600" dirty="0">
                <a:solidFill>
                  <a:schemeClr val="bg1"/>
                </a:solidFill>
                <a:cs typeface="+mn-ea"/>
                <a:sym typeface="+mn-lt"/>
              </a:rPr>
              <a:t>NURBS</a:t>
            </a:r>
            <a:r>
              <a:rPr lang="zh-CN" altLang="en-US" sz="1600" dirty="0">
                <a:solidFill>
                  <a:schemeClr val="bg1"/>
                </a:solidFill>
                <a:cs typeface="+mn-ea"/>
                <a:sym typeface="+mn-lt"/>
              </a:rPr>
              <a:t>曲线来生成三维对象。</a:t>
            </a:r>
          </a:p>
          <a:p>
            <a:pPr>
              <a:lnSpc>
                <a:spcPct val="130000"/>
              </a:lnSpc>
            </a:pPr>
            <a:r>
              <a:rPr lang="zh-CN" altLang="en-US" sz="1600" dirty="0" smtClean="0">
                <a:solidFill>
                  <a:schemeClr val="bg1"/>
                </a:solidFill>
                <a:cs typeface="+mn-ea"/>
                <a:sym typeface="+mn-lt"/>
              </a:rPr>
              <a:t>     “车削”</a:t>
            </a:r>
            <a:r>
              <a:rPr lang="zh-CN" altLang="en-US" sz="1600" dirty="0">
                <a:solidFill>
                  <a:schemeClr val="bg1"/>
                </a:solidFill>
                <a:cs typeface="+mn-ea"/>
                <a:sym typeface="+mn-lt"/>
              </a:rPr>
              <a:t>修改器能够使二维图形和</a:t>
            </a:r>
            <a:r>
              <a:rPr lang="en-US" altLang="zh-CN" sz="1600" dirty="0">
                <a:solidFill>
                  <a:schemeClr val="bg1"/>
                </a:solidFill>
                <a:cs typeface="+mn-ea"/>
                <a:sym typeface="+mn-lt"/>
              </a:rPr>
              <a:t>NURBS</a:t>
            </a:r>
            <a:r>
              <a:rPr lang="zh-CN" altLang="en-US" sz="1600" dirty="0">
                <a:solidFill>
                  <a:schemeClr val="bg1"/>
                </a:solidFill>
                <a:cs typeface="+mn-ea"/>
                <a:sym typeface="+mn-lt"/>
              </a:rPr>
              <a:t>曲线沿一根中心轴旋转，生成三维几何体，也是非常常用的二维图形生成三维对象的建模工具之一。“车削”修改器常用于制作轴对称几何体，如啤酒瓶、高脚杯、陶瓷罐等。（如图</a:t>
            </a:r>
            <a:r>
              <a:rPr lang="en-US" altLang="zh-CN" sz="1600" dirty="0">
                <a:solidFill>
                  <a:schemeClr val="bg1"/>
                </a:solidFill>
                <a:cs typeface="+mn-ea"/>
                <a:sym typeface="+mn-lt"/>
              </a:rPr>
              <a:t>3-10</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093465"/>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3905" y="1933940"/>
            <a:ext cx="7838099" cy="3482322"/>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-10</a:t>
            </a:r>
            <a:endParaRPr lang="zh-CN" altLang="en-US" sz="1200" dirty="0"/>
          </a:p>
        </p:txBody>
      </p:sp>
    </p:spTree>
    <p:extLst>
      <p:ext uri="{BB962C8B-B14F-4D97-AF65-F5344CB8AC3E}">
        <p14:creationId xmlns:p14="http://schemas.microsoft.com/office/powerpoint/2010/main" val="1686291388"/>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5259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弯曲修改器</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弯曲</a:t>
            </a:r>
            <a:r>
              <a:rPr lang="zh-CN" altLang="en-US" sz="1600" dirty="0">
                <a:solidFill>
                  <a:schemeClr val="bg1"/>
                </a:solidFill>
                <a:cs typeface="+mn-ea"/>
                <a:sym typeface="+mn-lt"/>
              </a:rPr>
              <a:t>修改器可以使物体在任意轴向上控制弯曲的角度和方向，也可以对几何体的一段限制弯曲效果。（如图</a:t>
            </a:r>
            <a:r>
              <a:rPr lang="en-US" altLang="zh-CN" sz="1600" dirty="0">
                <a:solidFill>
                  <a:schemeClr val="bg1"/>
                </a:solidFill>
                <a:cs typeface="+mn-ea"/>
                <a:sym typeface="+mn-lt"/>
              </a:rPr>
              <a:t>3-14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7196791"/>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3905" y="1934260"/>
            <a:ext cx="7838099" cy="3481681"/>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-14</a:t>
            </a:r>
            <a:endParaRPr lang="zh-CN" altLang="en-US" sz="1200" dirty="0"/>
          </a:p>
        </p:txBody>
      </p:sp>
    </p:spTree>
    <p:extLst>
      <p:ext uri="{BB962C8B-B14F-4D97-AF65-F5344CB8AC3E}">
        <p14:creationId xmlns:p14="http://schemas.microsoft.com/office/powerpoint/2010/main" val="282727809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多边形建模</a:t>
            </a:r>
            <a:endParaRPr lang="zh-CN" altLang="en-US" b="1" dirty="0">
              <a:solidFill>
                <a:schemeClr val="bg1"/>
              </a:solidFill>
              <a:cs typeface="+mn-ea"/>
              <a:sym typeface="+mn-lt"/>
            </a:endParaRPr>
          </a:p>
        </p:txBody>
      </p:sp>
      <p:sp>
        <p:nvSpPr>
          <p:cNvPr id="32" name="文本框 31"/>
          <p:cNvSpPr txBox="1"/>
          <p:nvPr/>
        </p:nvSpPr>
        <p:spPr>
          <a:xfrm>
            <a:off x="2125014" y="1893861"/>
            <a:ext cx="7493282" cy="1661160"/>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编辑</a:t>
            </a:r>
            <a:r>
              <a:rPr lang="zh-CN" altLang="en-US" sz="1600" dirty="0">
                <a:solidFill>
                  <a:schemeClr val="bg1"/>
                </a:solidFill>
                <a:cs typeface="+mn-ea"/>
                <a:sym typeface="+mn-lt"/>
              </a:rPr>
              <a:t>多边形是本书最为重要的内容之一，也是最难的部分，它的参数较多，而且使用技术较为复杂。但是，如果能够融会贯通灵活运用的话，使用多边形建模这种方式可以创建出诸多造型复杂特异的结构和造型，因为它非常灵活自由，能够帮助用户创造出极富艺术表现力的作品。在编辑多边形对象之前首先要明确多边形物体不是创建出来的，而是通过转换（塌陷）出来的。</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smtClean="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287882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转换为多边形对象的方式</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将</a:t>
            </a:r>
            <a:r>
              <a:rPr lang="zh-CN" altLang="en-US" sz="1600" dirty="0">
                <a:solidFill>
                  <a:schemeClr val="bg1"/>
                </a:solidFill>
                <a:cs typeface="+mn-ea"/>
                <a:sym typeface="+mn-lt"/>
              </a:rPr>
              <a:t>对象转换为多边形的方式有很多种，一下主要介绍最为常用的两种：</a:t>
            </a:r>
          </a:p>
          <a:p>
            <a:pPr>
              <a:lnSpc>
                <a:spcPct val="130000"/>
              </a:lnSpc>
            </a:pPr>
            <a:r>
              <a:rPr lang="en-US" altLang="zh-CN" sz="1600" dirty="0">
                <a:solidFill>
                  <a:schemeClr val="bg1"/>
                </a:solidFill>
                <a:cs typeface="+mn-ea"/>
                <a:sym typeface="+mn-lt"/>
              </a:rPr>
              <a:t>1. </a:t>
            </a:r>
            <a:r>
              <a:rPr lang="zh-CN" altLang="en-US" sz="1600" dirty="0">
                <a:solidFill>
                  <a:schemeClr val="bg1"/>
                </a:solidFill>
                <a:cs typeface="+mn-ea"/>
                <a:sym typeface="+mn-lt"/>
              </a:rPr>
              <a:t>选中目标对象并单击鼠标右键，然后在弹出的菜单中选择</a:t>
            </a:r>
            <a:r>
              <a:rPr lang="en-US" altLang="zh-CN" sz="1600" dirty="0">
                <a:solidFill>
                  <a:schemeClr val="bg1"/>
                </a:solidFill>
                <a:cs typeface="+mn-ea"/>
                <a:sym typeface="+mn-lt"/>
              </a:rPr>
              <a:t>【</a:t>
            </a:r>
            <a:r>
              <a:rPr lang="zh-CN" altLang="en-US" sz="1600" dirty="0">
                <a:solidFill>
                  <a:schemeClr val="bg1"/>
                </a:solidFill>
                <a:cs typeface="+mn-ea"/>
                <a:sym typeface="+mn-lt"/>
              </a:rPr>
              <a:t>转换为</a:t>
            </a:r>
            <a:r>
              <a:rPr lang="en-US" altLang="zh-CN" sz="1600" dirty="0">
                <a:solidFill>
                  <a:schemeClr val="bg1"/>
                </a:solidFill>
                <a:cs typeface="+mn-ea"/>
                <a:sym typeface="+mn-lt"/>
              </a:rPr>
              <a:t>】-【</a:t>
            </a:r>
            <a:r>
              <a:rPr lang="zh-CN" altLang="en-US" sz="1600" dirty="0">
                <a:solidFill>
                  <a:schemeClr val="bg1"/>
                </a:solidFill>
                <a:cs typeface="+mn-ea"/>
                <a:sym typeface="+mn-lt"/>
              </a:rPr>
              <a:t>转换为可编辑多边形</a:t>
            </a:r>
            <a:r>
              <a:rPr lang="en-US" altLang="zh-CN" sz="1600" dirty="0">
                <a:solidFill>
                  <a:schemeClr val="bg1"/>
                </a:solidFill>
                <a:cs typeface="+mn-ea"/>
                <a:sym typeface="+mn-lt"/>
              </a:rPr>
              <a:t>】</a:t>
            </a:r>
            <a:r>
              <a:rPr lang="zh-CN" altLang="en-US" sz="1600" dirty="0">
                <a:solidFill>
                  <a:schemeClr val="bg1"/>
                </a:solidFill>
                <a:cs typeface="+mn-ea"/>
                <a:sym typeface="+mn-lt"/>
              </a:rPr>
              <a:t>命令。（如图</a:t>
            </a:r>
            <a:r>
              <a:rPr lang="en-US" altLang="zh-CN" sz="1600" dirty="0">
                <a:solidFill>
                  <a:schemeClr val="bg1"/>
                </a:solidFill>
                <a:cs typeface="+mn-ea"/>
                <a:sym typeface="+mn-lt"/>
              </a:rPr>
              <a:t>3-18</a:t>
            </a:r>
            <a:r>
              <a:rPr lang="zh-CN" altLang="en-US" sz="1600" dirty="0">
                <a:solidFill>
                  <a:schemeClr val="bg1"/>
                </a:solidFill>
                <a:cs typeface="+mn-ea"/>
                <a:sym typeface="+mn-lt"/>
              </a:rPr>
              <a:t>所示）</a:t>
            </a:r>
            <a:endParaRPr lang="en-US" altLang="zh-CN" sz="1600"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smtClean="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0078552"/>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3245" y="1934260"/>
            <a:ext cx="7819418" cy="3481681"/>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-18</a:t>
            </a:r>
            <a:endParaRPr lang="zh-CN" altLang="en-US" sz="1200" dirty="0"/>
          </a:p>
        </p:txBody>
      </p:sp>
    </p:spTree>
    <p:extLst>
      <p:ext uri="{BB962C8B-B14F-4D97-AF65-F5344CB8AC3E}">
        <p14:creationId xmlns:p14="http://schemas.microsoft.com/office/powerpoint/2010/main" val="1577038591"/>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700898"/>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2. </a:t>
            </a:r>
            <a:r>
              <a:rPr lang="zh-CN" altLang="en-US" sz="1600" dirty="0">
                <a:solidFill>
                  <a:schemeClr val="bg1"/>
                </a:solidFill>
                <a:cs typeface="+mn-ea"/>
                <a:sym typeface="+mn-lt"/>
              </a:rPr>
              <a:t>为对象加载“编辑多边形”修改器，选中目标对象，为其添加“编辑多边形”修改器。（如图</a:t>
            </a:r>
            <a:r>
              <a:rPr lang="en-US" altLang="zh-CN" sz="1600" dirty="0">
                <a:solidFill>
                  <a:schemeClr val="bg1"/>
                </a:solidFill>
                <a:cs typeface="+mn-ea"/>
                <a:sym typeface="+mn-lt"/>
              </a:rPr>
              <a:t>3-19</a:t>
            </a:r>
            <a:r>
              <a:rPr lang="zh-CN" altLang="en-US" sz="1600" dirty="0">
                <a:solidFill>
                  <a:schemeClr val="bg1"/>
                </a:solidFill>
                <a:cs typeface="+mn-ea"/>
                <a:sym typeface="+mn-lt"/>
              </a:rPr>
              <a:t>所示）</a:t>
            </a:r>
            <a:endParaRPr lang="en-US" altLang="zh-CN" sz="1600" dirty="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smtClean="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532415"/>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3245" y="1940955"/>
            <a:ext cx="7819418" cy="346829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-19</a:t>
            </a:r>
            <a:endParaRPr lang="zh-CN" altLang="en-US" sz="1200" dirty="0"/>
          </a:p>
        </p:txBody>
      </p:sp>
    </p:spTree>
    <p:extLst>
      <p:ext uri="{BB962C8B-B14F-4D97-AF65-F5344CB8AC3E}">
        <p14:creationId xmlns:p14="http://schemas.microsoft.com/office/powerpoint/2010/main" val="159821969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zh-CN" altLang="en-US" sz="4000" dirty="0" smtClean="0">
                <a:solidFill>
                  <a:schemeClr val="bg1"/>
                </a:solidFill>
                <a:cs typeface="+mn-ea"/>
                <a:sym typeface="+mn-lt"/>
              </a:rPr>
              <a:t>高级建模技术</a:t>
            </a:r>
            <a:endParaRPr lang="zh-CN" altLang="en-US" sz="4000" dirty="0">
              <a:solidFill>
                <a:schemeClr val="bg1"/>
              </a:solidFill>
              <a:cs typeface="+mn-ea"/>
              <a:sym typeface="+mn-lt"/>
            </a:endParaRP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第三章</a:t>
            </a:r>
            <a:endParaRPr lang="zh-CN" altLang="en-US" sz="3600" dirty="0">
              <a:solidFill>
                <a:schemeClr val="bg1"/>
              </a:solidFill>
              <a:cs typeface="+mn-ea"/>
              <a:sym typeface="+mn-lt"/>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修改器基础知识</a:t>
            </a:r>
            <a:endParaRPr lang="zh-CN" altLang="en-US" b="1" dirty="0">
              <a:solidFill>
                <a:schemeClr val="bg1"/>
              </a:solidFill>
              <a:cs typeface="+mn-ea"/>
              <a:sym typeface="+mn-lt"/>
            </a:endParaRPr>
          </a:p>
        </p:txBody>
      </p:sp>
      <p:sp>
        <p:nvSpPr>
          <p:cNvPr id="32" name="文本框 31"/>
          <p:cNvSpPr txBox="1"/>
          <p:nvPr/>
        </p:nvSpPr>
        <p:spPr>
          <a:xfrm>
            <a:off x="2125014" y="1893861"/>
            <a:ext cx="7493282" cy="700898"/>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使用</a:t>
            </a:r>
            <a:r>
              <a:rPr lang="zh-CN" altLang="en-US" sz="1600" dirty="0">
                <a:solidFill>
                  <a:schemeClr val="bg1"/>
                </a:solidFill>
                <a:cs typeface="+mn-ea"/>
                <a:sym typeface="+mn-lt"/>
              </a:rPr>
              <a:t>修改器可以塑形和编辑对象，可以更改对象的几何形状及其它属性。例如使用“弯曲修”修改器，可以使原本笔直的长方体产生弯曲变形。（如图</a:t>
            </a:r>
            <a:r>
              <a:rPr lang="en-US" altLang="zh-CN" sz="1600" dirty="0">
                <a:solidFill>
                  <a:schemeClr val="bg1"/>
                </a:solidFill>
                <a:cs typeface="+mn-ea"/>
                <a:sym typeface="+mn-lt"/>
              </a:rPr>
              <a:t>3-1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smtClean="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304" y="1996820"/>
            <a:ext cx="7845301" cy="335656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a:solidFill>
                  <a:schemeClr val="bg1"/>
                </a:solidFill>
                <a:cs typeface="+mn-ea"/>
                <a:sym typeface="+mn-lt"/>
              </a:rPr>
              <a:t>3</a:t>
            </a:r>
            <a:r>
              <a:rPr lang="en-US" altLang="zh-CN" sz="1200" dirty="0" smtClean="0">
                <a:solidFill>
                  <a:schemeClr val="bg1"/>
                </a:solidFill>
                <a:cs typeface="+mn-ea"/>
                <a:sym typeface="+mn-lt"/>
              </a:rPr>
              <a:t>-1</a:t>
            </a:r>
            <a:endParaRPr lang="zh-CN" altLang="en-US" sz="1200" dirty="0"/>
          </a:p>
        </p:txBody>
      </p:sp>
    </p:spTree>
    <p:extLst>
      <p:ext uri="{BB962C8B-B14F-4D97-AF65-F5344CB8AC3E}">
        <p14:creationId xmlns:p14="http://schemas.microsoft.com/office/powerpoint/2010/main" val="193735477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5259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修改器堆栈</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修改</a:t>
            </a:r>
            <a:r>
              <a:rPr lang="zh-CN" altLang="en-US" sz="1600" dirty="0">
                <a:solidFill>
                  <a:schemeClr val="bg1"/>
                </a:solidFill>
                <a:cs typeface="+mn-ea"/>
                <a:sym typeface="+mn-lt"/>
              </a:rPr>
              <a:t>器堆栈是管理对象修改的关键。进入“修改”面板，可以观察到修改器堆栈中的修改器及各种管理工具。（如图</a:t>
            </a:r>
            <a:r>
              <a:rPr lang="en-US" altLang="zh-CN" sz="1600" dirty="0">
                <a:solidFill>
                  <a:schemeClr val="bg1"/>
                </a:solidFill>
                <a:cs typeface="+mn-ea"/>
                <a:sym typeface="+mn-lt"/>
              </a:rPr>
              <a:t>3-2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1973518"/>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7478" y="1105780"/>
            <a:ext cx="1562877" cy="466342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3</a:t>
            </a:r>
            <a:r>
              <a:rPr lang="en-US" altLang="zh-CN" sz="1200" dirty="0" smtClean="0">
                <a:solidFill>
                  <a:schemeClr val="bg1"/>
                </a:solidFill>
                <a:cs typeface="+mn-ea"/>
                <a:sym typeface="+mn-lt"/>
              </a:rPr>
              <a:t>-2</a:t>
            </a:r>
            <a:endParaRPr lang="zh-CN" altLang="en-US" sz="1200" dirty="0"/>
          </a:p>
        </p:txBody>
      </p:sp>
    </p:spTree>
    <p:extLst>
      <p:ext uri="{BB962C8B-B14F-4D97-AF65-F5344CB8AC3E}">
        <p14:creationId xmlns:p14="http://schemas.microsoft.com/office/powerpoint/2010/main" val="2838641015"/>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382919" y="1971134"/>
            <a:ext cx="7493282" cy="2301336"/>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使用堆栈可以执行以下操作： </a:t>
            </a:r>
          </a:p>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．查看和操纵修改器的顺序</a:t>
            </a:r>
          </a:p>
          <a:p>
            <a:pPr>
              <a:lnSpc>
                <a:spcPct val="130000"/>
              </a:lnSpc>
            </a:pPr>
            <a:r>
              <a:rPr lang="en-US" altLang="zh-CN" sz="1600" dirty="0">
                <a:solidFill>
                  <a:schemeClr val="bg1"/>
                </a:solidFill>
                <a:cs typeface="+mn-ea"/>
                <a:sym typeface="+mn-lt"/>
              </a:rPr>
              <a:t>2</a:t>
            </a:r>
            <a:r>
              <a:rPr lang="zh-CN" altLang="en-US" sz="1600" dirty="0">
                <a:solidFill>
                  <a:schemeClr val="bg1"/>
                </a:solidFill>
                <a:cs typeface="+mn-ea"/>
                <a:sym typeface="+mn-lt"/>
              </a:rPr>
              <a:t>．查找特定的修改器</a:t>
            </a:r>
          </a:p>
          <a:p>
            <a:pPr>
              <a:lnSpc>
                <a:spcPct val="130000"/>
              </a:lnSpc>
            </a:pPr>
            <a:r>
              <a:rPr lang="en-US" altLang="zh-CN" sz="1600" dirty="0">
                <a:solidFill>
                  <a:schemeClr val="bg1"/>
                </a:solidFill>
                <a:cs typeface="+mn-ea"/>
                <a:sym typeface="+mn-lt"/>
              </a:rPr>
              <a:t>3</a:t>
            </a:r>
            <a:r>
              <a:rPr lang="zh-CN" altLang="en-US" sz="1600" dirty="0">
                <a:solidFill>
                  <a:schemeClr val="bg1"/>
                </a:solidFill>
                <a:cs typeface="+mn-ea"/>
                <a:sym typeface="+mn-lt"/>
              </a:rPr>
              <a:t>．调整修改器的参数</a:t>
            </a:r>
          </a:p>
          <a:p>
            <a:pPr>
              <a:lnSpc>
                <a:spcPct val="130000"/>
              </a:lnSpc>
            </a:pPr>
            <a:r>
              <a:rPr lang="en-US" altLang="zh-CN" sz="1600" dirty="0">
                <a:solidFill>
                  <a:schemeClr val="bg1"/>
                </a:solidFill>
                <a:cs typeface="+mn-ea"/>
                <a:sym typeface="+mn-lt"/>
              </a:rPr>
              <a:t>4</a:t>
            </a:r>
            <a:r>
              <a:rPr lang="zh-CN" altLang="en-US" sz="1600" dirty="0">
                <a:solidFill>
                  <a:schemeClr val="bg1"/>
                </a:solidFill>
                <a:cs typeface="+mn-ea"/>
                <a:sym typeface="+mn-lt"/>
              </a:rPr>
              <a:t>．选择修改器的</a:t>
            </a:r>
            <a:r>
              <a:rPr lang="en-US" altLang="zh-CN" sz="1600" dirty="0">
                <a:solidFill>
                  <a:schemeClr val="bg1"/>
                </a:solidFill>
                <a:cs typeface="+mn-ea"/>
                <a:sym typeface="+mn-lt"/>
              </a:rPr>
              <a:t>Gizmo</a:t>
            </a:r>
            <a:r>
              <a:rPr lang="zh-CN" altLang="en-US" sz="1600" dirty="0">
                <a:solidFill>
                  <a:schemeClr val="bg1"/>
                </a:solidFill>
                <a:cs typeface="+mn-ea"/>
                <a:sym typeface="+mn-lt"/>
              </a:rPr>
              <a:t>或中心</a:t>
            </a:r>
          </a:p>
          <a:p>
            <a:pPr>
              <a:lnSpc>
                <a:spcPct val="130000"/>
              </a:lnSpc>
            </a:pPr>
            <a:r>
              <a:rPr lang="en-US" altLang="zh-CN" sz="1600" dirty="0">
                <a:solidFill>
                  <a:schemeClr val="bg1"/>
                </a:solidFill>
                <a:cs typeface="+mn-ea"/>
                <a:sym typeface="+mn-lt"/>
              </a:rPr>
              <a:t>5</a:t>
            </a:r>
            <a:r>
              <a:rPr lang="zh-CN" altLang="en-US" sz="1600" dirty="0">
                <a:solidFill>
                  <a:schemeClr val="bg1"/>
                </a:solidFill>
                <a:cs typeface="+mn-ea"/>
                <a:sym typeface="+mn-lt"/>
              </a:rPr>
              <a:t>．激活或取消激活修改器</a:t>
            </a:r>
          </a:p>
          <a:p>
            <a:pPr>
              <a:lnSpc>
                <a:spcPct val="130000"/>
              </a:lnSpc>
            </a:pPr>
            <a:r>
              <a:rPr lang="en-US" altLang="zh-CN" sz="1600" dirty="0">
                <a:solidFill>
                  <a:schemeClr val="bg1"/>
                </a:solidFill>
                <a:cs typeface="+mn-ea"/>
                <a:sym typeface="+mn-lt"/>
              </a:rPr>
              <a:t>6</a:t>
            </a:r>
            <a:r>
              <a:rPr lang="zh-CN" altLang="en-US" sz="1600" dirty="0">
                <a:solidFill>
                  <a:schemeClr val="bg1"/>
                </a:solidFill>
                <a:cs typeface="+mn-ea"/>
                <a:sym typeface="+mn-lt"/>
              </a:rPr>
              <a:t>．删除或禁用修改器</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93537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661160"/>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注意</a:t>
            </a:r>
            <a:r>
              <a:rPr lang="zh-CN" altLang="en-US" sz="1600" dirty="0">
                <a:solidFill>
                  <a:schemeClr val="bg1"/>
                </a:solidFill>
                <a:cs typeface="+mn-ea"/>
                <a:sym typeface="+mn-lt"/>
              </a:rPr>
              <a:t>：修改器的效果与它们在堆栈中的顺序直接相关。修改器放置到堆栈的顺序是相当重要，</a:t>
            </a:r>
            <a:r>
              <a:rPr lang="en-US" altLang="zh-CN" sz="1600" dirty="0">
                <a:solidFill>
                  <a:schemeClr val="bg1"/>
                </a:solidFill>
                <a:cs typeface="+mn-ea"/>
                <a:sym typeface="+mn-lt"/>
              </a:rPr>
              <a:t>3ds Max</a:t>
            </a:r>
            <a:r>
              <a:rPr lang="zh-CN" altLang="en-US" sz="1600" dirty="0">
                <a:solidFill>
                  <a:schemeClr val="bg1"/>
                </a:solidFill>
                <a:cs typeface="+mn-ea"/>
                <a:sym typeface="+mn-lt"/>
              </a:rPr>
              <a:t>将按照修改器在堆栈中的顺序来应用修改器，先加入的修改器位于修改器堆栈的下方，后加入的修改器则在修改器堆栈中依次向上排列。不同的顺序对同一物体起到的修改效果是不一样的，即从底部开始，将累积的修改向上传送。</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第三章 高级建模技术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1610444"/>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993</Words>
  <Application>Microsoft Office PowerPoint</Application>
  <PresentationFormat>宽屏</PresentationFormat>
  <Paragraphs>93</Paragraphs>
  <Slides>26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47</cp:revision>
  <dcterms:created xsi:type="dcterms:W3CDTF">2017-01-13T03:37:00Z</dcterms:created>
  <dcterms:modified xsi:type="dcterms:W3CDTF">2018-08-06T07:16:59Z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