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256" r:id="rId2"/>
    <p:sldId id="275" r:id="rId3"/>
    <p:sldId id="276" r:id="rId4"/>
    <p:sldId id="258" r:id="rId5"/>
    <p:sldId id="281" r:id="rId6"/>
    <p:sldId id="282" r:id="rId7"/>
    <p:sldId id="283" r:id="rId8"/>
    <p:sldId id="284" r:id="rId9"/>
    <p:sldId id="285" r:id="rId10"/>
    <p:sldId id="286" r:id="rId11"/>
    <p:sldId id="287" r:id="rId12"/>
    <p:sldId id="288" r:id="rId13"/>
    <p:sldId id="289" r:id="rId14"/>
    <p:sldId id="290" r:id="rId15"/>
    <p:sldId id="291" r:id="rId16"/>
    <p:sldId id="292" r:id="rId17"/>
    <p:sldId id="280"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5350"/>
    <a:srgbClr val="323C50"/>
    <a:srgbClr val="CAD0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74" d="100"/>
          <a:sy n="74" d="100"/>
        </p:scale>
        <p:origin x="540" y="7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67D56A-C7F4-4C76-A882-5BDCEC74F80B}" type="datetimeFigureOut">
              <a:rPr lang="zh-CN" altLang="en-US" smtClean="0"/>
              <a:t>2018/8/6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6BD595-1FE1-406D-92DE-A0ABBB21A35A}" type="slidenum">
              <a:rPr lang="zh-CN" altLang="en-US" smtClean="0"/>
              <a:t>‹#›</a:t>
            </a:fld>
            <a:endParaRPr lang="zh-CN" altLang="en-US"/>
          </a:p>
        </p:txBody>
      </p:sp>
    </p:spTree>
    <p:extLst>
      <p:ext uri="{BB962C8B-B14F-4D97-AF65-F5344CB8AC3E}">
        <p14:creationId xmlns:p14="http://schemas.microsoft.com/office/powerpoint/2010/main" val="14306870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F406A0-0D5A-443A-95E5-B85E563392F3}" type="slidenum">
              <a:rPr lang="zh-CN" altLang="en-US" smtClean="0"/>
              <a:t>‹#›</a:t>
            </a:fld>
            <a:endParaRPr lang="zh-CN" altLang="en-US"/>
          </a:p>
        </p:txBody>
      </p:sp>
      <p:sp>
        <p:nvSpPr>
          <p:cNvPr id="11" name="矩形 10"/>
          <p:cNvSpPr/>
          <p:nvPr userDrawn="1"/>
        </p:nvSpPr>
        <p:spPr>
          <a:xfrm>
            <a:off x="11297028" y="5973925"/>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A88C9A-7811-4AA2-844E-962283B8D2E4}" type="datetimeFigureOut">
              <a:rPr lang="zh-CN" altLang="en-US" smtClean="0"/>
              <a:t>2018/8/6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406A0-0D5A-443A-95E5-B85E563392F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A88C9A-7811-4AA2-844E-962283B8D2E4}" type="datetimeFigureOut">
              <a:rPr lang="zh-CN" altLang="en-US" smtClean="0"/>
              <a:t>2018/8/6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F406A0-0D5A-443A-95E5-B85E563392F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6815580" y="0"/>
            <a:ext cx="5376420" cy="5376420"/>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3337088"/>
            <a:ext cx="4213781" cy="3520911"/>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9248502" y="0"/>
            <a:ext cx="2943498" cy="294349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3299938" y="2209356"/>
            <a:ext cx="5592123" cy="1877437"/>
          </a:xfrm>
          <a:prstGeom prst="rect">
            <a:avLst/>
          </a:prstGeom>
          <a:noFill/>
        </p:spPr>
        <p:txBody>
          <a:bodyPr wrap="square" rtlCol="0">
            <a:spAutoFit/>
          </a:bodyPr>
          <a:lstStyle/>
          <a:p>
            <a:pPr algn="ctr"/>
            <a:r>
              <a:rPr lang="en-US" altLang="zh-CN" sz="7200" dirty="0" smtClean="0">
                <a:solidFill>
                  <a:schemeClr val="bg1"/>
                </a:solidFill>
                <a:cs typeface="+mn-ea"/>
                <a:sym typeface="+mn-lt"/>
              </a:rPr>
              <a:t>3ds </a:t>
            </a:r>
            <a:r>
              <a:rPr lang="en-US" altLang="zh-CN" sz="7200" dirty="0">
                <a:solidFill>
                  <a:schemeClr val="bg1"/>
                </a:solidFill>
                <a:cs typeface="+mn-ea"/>
                <a:sym typeface="+mn-lt"/>
              </a:rPr>
              <a:t>Max </a:t>
            </a:r>
            <a:endParaRPr lang="en-US" altLang="zh-CN" sz="7200" dirty="0" smtClean="0">
              <a:solidFill>
                <a:schemeClr val="bg1"/>
              </a:solidFill>
              <a:cs typeface="+mn-ea"/>
              <a:sym typeface="+mn-lt"/>
            </a:endParaRPr>
          </a:p>
          <a:p>
            <a:pPr algn="ctr"/>
            <a:r>
              <a:rPr lang="zh-CN" altLang="en-US" sz="4400" dirty="0" smtClean="0">
                <a:solidFill>
                  <a:schemeClr val="bg1"/>
                </a:solidFill>
                <a:cs typeface="+mn-ea"/>
                <a:sym typeface="+mn-lt"/>
              </a:rPr>
              <a:t>三维</a:t>
            </a:r>
            <a:r>
              <a:rPr lang="zh-CN" altLang="en-US" sz="4400" dirty="0">
                <a:solidFill>
                  <a:schemeClr val="bg1"/>
                </a:solidFill>
                <a:cs typeface="+mn-ea"/>
                <a:sym typeface="+mn-lt"/>
              </a:rPr>
              <a:t>动画制作</a:t>
            </a:r>
          </a:p>
        </p:txBody>
      </p:sp>
      <p:cxnSp>
        <p:nvCxnSpPr>
          <p:cNvPr id="11" name="直接连接符 10"/>
          <p:cNvCxnSpPr/>
          <p:nvPr/>
        </p:nvCxnSpPr>
        <p:spPr>
          <a:xfrm>
            <a:off x="4314423" y="4086793"/>
            <a:ext cx="3631842"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3933384"/>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smtClean="0">
                <a:solidFill>
                  <a:schemeClr val="bg1"/>
                </a:solidFill>
                <a:cs typeface="+mn-ea"/>
                <a:sym typeface="+mn-lt"/>
              </a:rPr>
              <a:t>标题栏</a:t>
            </a:r>
            <a:r>
              <a:rPr lang="en-US" altLang="zh-CN" sz="1600" dirty="0" smtClean="0">
                <a:solidFill>
                  <a:schemeClr val="bg1"/>
                </a:solidFill>
                <a:cs typeface="+mn-ea"/>
                <a:sym typeface="+mn-lt"/>
              </a:rPr>
              <a:t>】</a:t>
            </a:r>
          </a:p>
          <a:p>
            <a:pPr>
              <a:lnSpc>
                <a:spcPct val="130000"/>
              </a:lnSpc>
            </a:pPr>
            <a:r>
              <a:rPr lang="zh-CN" altLang="en-US" sz="1600" dirty="0" smtClean="0">
                <a:solidFill>
                  <a:schemeClr val="bg1"/>
                </a:solidFill>
                <a:cs typeface="+mn-ea"/>
                <a:sym typeface="+mn-lt"/>
              </a:rPr>
              <a:t>       同</a:t>
            </a:r>
            <a:r>
              <a:rPr lang="zh-CN" altLang="en-US" sz="1600" dirty="0">
                <a:solidFill>
                  <a:schemeClr val="bg1"/>
                </a:solidFill>
                <a:cs typeface="+mn-ea"/>
                <a:sym typeface="+mn-lt"/>
              </a:rPr>
              <a:t>大多数基于</a:t>
            </a:r>
            <a:r>
              <a:rPr lang="en-US" altLang="zh-CN" sz="1600" dirty="0">
                <a:solidFill>
                  <a:schemeClr val="bg1"/>
                </a:solidFill>
                <a:cs typeface="+mn-ea"/>
                <a:sym typeface="+mn-lt"/>
              </a:rPr>
              <a:t>Windows</a:t>
            </a:r>
            <a:r>
              <a:rPr lang="zh-CN" altLang="en-US" sz="1600" dirty="0">
                <a:solidFill>
                  <a:schemeClr val="bg1"/>
                </a:solidFill>
                <a:cs typeface="+mn-ea"/>
                <a:sym typeface="+mn-lt"/>
              </a:rPr>
              <a:t>操作平台的应用程序一样，</a:t>
            </a:r>
            <a:r>
              <a:rPr lang="en-US" altLang="zh-CN" sz="1600" dirty="0">
                <a:solidFill>
                  <a:schemeClr val="bg1"/>
                </a:solidFill>
                <a:cs typeface="+mn-ea"/>
                <a:sym typeface="+mn-lt"/>
              </a:rPr>
              <a:t>3ds Max</a:t>
            </a:r>
            <a:r>
              <a:rPr lang="zh-CN" altLang="en-US" sz="1600" dirty="0">
                <a:solidFill>
                  <a:schemeClr val="bg1"/>
                </a:solidFill>
                <a:cs typeface="+mn-ea"/>
                <a:sym typeface="+mn-lt"/>
              </a:rPr>
              <a:t>的“标题栏”位于界面的最顶部。“标题栏”主要用来显示当前编辑的文件名称、软件版本信息，同时还有软件图标（也称为应用程序图标）、快速访问工具栏和信息中心等非常人性化的快捷工具栏 </a:t>
            </a:r>
            <a:r>
              <a:rPr lang="zh-CN" altLang="en-US" sz="1600" dirty="0" smtClean="0">
                <a:solidFill>
                  <a:schemeClr val="bg1"/>
                </a:solidFill>
                <a:cs typeface="+mn-ea"/>
                <a:sym typeface="+mn-lt"/>
              </a:rPr>
              <a:t>。</a:t>
            </a:r>
            <a:endParaRPr lang="en-US" altLang="zh-CN" sz="1600" dirty="0" smtClean="0">
              <a:solidFill>
                <a:schemeClr val="bg1"/>
              </a:solidFill>
              <a:cs typeface="+mn-ea"/>
              <a:sym typeface="+mn-lt"/>
            </a:endParaRPr>
          </a:p>
          <a:p>
            <a:pPr>
              <a:lnSpc>
                <a:spcPct val="130000"/>
              </a:lnSpc>
            </a:pPr>
            <a:endParaRPr lang="zh-CN" altLang="en-US" sz="1600" dirty="0">
              <a:solidFill>
                <a:schemeClr val="bg1"/>
              </a:solidFill>
              <a:cs typeface="+mn-ea"/>
              <a:sym typeface="+mn-lt"/>
            </a:endParaRPr>
          </a:p>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菜单</a:t>
            </a:r>
            <a:r>
              <a:rPr lang="zh-CN" altLang="en-US" sz="1600" dirty="0" smtClean="0">
                <a:solidFill>
                  <a:schemeClr val="bg1"/>
                </a:solidFill>
                <a:cs typeface="+mn-ea"/>
                <a:sym typeface="+mn-lt"/>
              </a:rPr>
              <a:t>栏</a:t>
            </a:r>
            <a:r>
              <a:rPr lang="en-US" altLang="zh-CN" sz="1600" dirty="0" smtClean="0">
                <a:solidFill>
                  <a:schemeClr val="bg1"/>
                </a:solidFill>
                <a:cs typeface="+mn-ea"/>
                <a:sym typeface="+mn-lt"/>
              </a:rPr>
              <a:t>】</a:t>
            </a:r>
          </a:p>
          <a:p>
            <a:pPr>
              <a:lnSpc>
                <a:spcPct val="130000"/>
              </a:lnSpc>
            </a:pPr>
            <a:r>
              <a:rPr lang="en-US" altLang="zh-CN" sz="1600" dirty="0" smtClean="0">
                <a:solidFill>
                  <a:schemeClr val="bg1"/>
                </a:solidFill>
                <a:cs typeface="+mn-ea"/>
                <a:sym typeface="+mn-lt"/>
              </a:rPr>
              <a:t>       3ds </a:t>
            </a:r>
            <a:r>
              <a:rPr lang="en-US" altLang="zh-CN" sz="1600" dirty="0">
                <a:solidFill>
                  <a:schemeClr val="bg1"/>
                </a:solidFill>
                <a:cs typeface="+mn-ea"/>
                <a:sym typeface="+mn-lt"/>
              </a:rPr>
              <a:t>Max</a:t>
            </a:r>
            <a:r>
              <a:rPr lang="zh-CN" altLang="en-US" sz="1600" dirty="0">
                <a:solidFill>
                  <a:schemeClr val="bg1"/>
                </a:solidFill>
                <a:cs typeface="+mn-ea"/>
                <a:sym typeface="+mn-lt"/>
              </a:rPr>
              <a:t>的菜单栏位于工作界面上端标题栏的下方。在菜单栏中的许多菜单命令都可以在工作界面中的主工具栏、命令面板或者右键单击弹出的快捷菜单中方便地找到。菜单栏主要包含“编辑”、“工具”、“组”、“视图”、“创建”、“修改器”、“动画”、“图形编辑器”、“渲染”、“自定义”、</a:t>
            </a:r>
            <a:r>
              <a:rPr lang="en-US" altLang="zh-CN" sz="1600" dirty="0" err="1">
                <a:solidFill>
                  <a:schemeClr val="bg1"/>
                </a:solidFill>
                <a:cs typeface="+mn-ea"/>
                <a:sym typeface="+mn-lt"/>
              </a:rPr>
              <a:t>MAXScript</a:t>
            </a:r>
            <a:r>
              <a:rPr lang="zh-CN" altLang="en-US" sz="1600" dirty="0">
                <a:solidFill>
                  <a:schemeClr val="bg1"/>
                </a:solidFill>
                <a:cs typeface="+mn-ea"/>
                <a:sym typeface="+mn-lt"/>
              </a:rPr>
              <a:t>（</a:t>
            </a:r>
            <a:r>
              <a:rPr lang="en-US" altLang="zh-CN" sz="1600" dirty="0">
                <a:solidFill>
                  <a:schemeClr val="bg1"/>
                </a:solidFill>
                <a:cs typeface="+mn-ea"/>
                <a:sym typeface="+mn-lt"/>
              </a:rPr>
              <a:t>MAX</a:t>
            </a:r>
            <a:r>
              <a:rPr lang="zh-CN" altLang="en-US" sz="1600" dirty="0">
                <a:solidFill>
                  <a:schemeClr val="bg1"/>
                </a:solidFill>
                <a:cs typeface="+mn-ea"/>
                <a:sym typeface="+mn-lt"/>
              </a:rPr>
              <a:t>脚本）和“帮助”</a:t>
            </a:r>
            <a:r>
              <a:rPr lang="en-US" altLang="zh-CN" sz="1600" dirty="0">
                <a:solidFill>
                  <a:schemeClr val="bg1"/>
                </a:solidFill>
                <a:cs typeface="+mn-ea"/>
                <a:sym typeface="+mn-lt"/>
              </a:rPr>
              <a:t>12</a:t>
            </a:r>
            <a:r>
              <a:rPr lang="zh-CN" altLang="en-US" sz="1600" dirty="0">
                <a:solidFill>
                  <a:schemeClr val="bg1"/>
                </a:solidFill>
                <a:cs typeface="+mn-ea"/>
                <a:sym typeface="+mn-lt"/>
              </a:rPr>
              <a:t>个主菜单 。</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488182" cy="338554"/>
          </a:xfrm>
          <a:prstGeom prst="rect">
            <a:avLst/>
          </a:prstGeom>
          <a:noFill/>
        </p:spPr>
        <p:txBody>
          <a:bodyPr wrap="none" rtlCol="0">
            <a:spAutoFit/>
          </a:bodyPr>
          <a:lstStyle/>
          <a:p>
            <a:r>
              <a:rPr lang="zh-CN" altLang="en-US" sz="1600" b="1" dirty="0" smtClean="0">
                <a:solidFill>
                  <a:schemeClr val="bg1"/>
                </a:solidFill>
                <a:cs typeface="+mn-ea"/>
                <a:sym typeface="+mn-lt"/>
              </a:rPr>
              <a:t>第一章 </a:t>
            </a:r>
            <a:r>
              <a:rPr lang="en-US" altLang="zh-CN" sz="1600" b="1" dirty="0" smtClean="0">
                <a:solidFill>
                  <a:schemeClr val="bg1"/>
                </a:solidFill>
                <a:cs typeface="+mn-ea"/>
                <a:sym typeface="+mn-lt"/>
              </a:rPr>
              <a:t>3ds Max</a:t>
            </a:r>
            <a:r>
              <a:rPr lang="zh-CN" altLang="en-US" sz="1600" b="1" dirty="0" smtClean="0">
                <a:solidFill>
                  <a:schemeClr val="bg1"/>
                </a:solidFill>
                <a:cs typeface="+mn-ea"/>
                <a:sym typeface="+mn-lt"/>
              </a:rPr>
              <a:t>基础知识</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3931741"/>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2973122"/>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smtClean="0">
                <a:solidFill>
                  <a:schemeClr val="bg1"/>
                </a:solidFill>
                <a:cs typeface="+mn-ea"/>
                <a:sym typeface="+mn-lt"/>
              </a:rPr>
              <a:t>视图区域</a:t>
            </a:r>
            <a:r>
              <a:rPr lang="en-US" altLang="zh-CN" sz="1600" dirty="0" smtClean="0">
                <a:solidFill>
                  <a:schemeClr val="bg1"/>
                </a:solidFill>
                <a:cs typeface="+mn-ea"/>
                <a:sym typeface="+mn-lt"/>
              </a:rPr>
              <a:t>】</a:t>
            </a:r>
          </a:p>
          <a:p>
            <a:pPr>
              <a:lnSpc>
                <a:spcPct val="130000"/>
              </a:lnSpc>
            </a:pPr>
            <a:r>
              <a:rPr lang="en-US" altLang="zh-CN" sz="1600" dirty="0">
                <a:solidFill>
                  <a:schemeClr val="bg1"/>
                </a:solidFill>
                <a:cs typeface="+mn-ea"/>
                <a:sym typeface="+mn-lt"/>
              </a:rPr>
              <a:t> </a:t>
            </a:r>
            <a:r>
              <a:rPr lang="en-US" altLang="zh-CN" sz="1600" dirty="0" smtClean="0">
                <a:solidFill>
                  <a:schemeClr val="bg1"/>
                </a:solidFill>
                <a:cs typeface="+mn-ea"/>
                <a:sym typeface="+mn-lt"/>
              </a:rPr>
              <a:t>      </a:t>
            </a:r>
            <a:r>
              <a:rPr lang="zh-CN" altLang="en-US" sz="1600" dirty="0" smtClean="0">
                <a:solidFill>
                  <a:schemeClr val="bg1"/>
                </a:solidFill>
                <a:cs typeface="+mn-ea"/>
                <a:sym typeface="+mn-lt"/>
              </a:rPr>
              <a:t>视图</a:t>
            </a:r>
            <a:r>
              <a:rPr lang="zh-CN" altLang="en-US" sz="1600" dirty="0">
                <a:solidFill>
                  <a:schemeClr val="bg1"/>
                </a:solidFill>
                <a:cs typeface="+mn-ea"/>
                <a:sym typeface="+mn-lt"/>
              </a:rPr>
              <a:t>区域是操作界面中最大的一个区域，也是</a:t>
            </a:r>
            <a:r>
              <a:rPr lang="en-US" altLang="zh-CN" sz="1600" dirty="0">
                <a:solidFill>
                  <a:schemeClr val="bg1"/>
                </a:solidFill>
                <a:cs typeface="+mn-ea"/>
                <a:sym typeface="+mn-lt"/>
              </a:rPr>
              <a:t>3ds Max</a:t>
            </a:r>
            <a:r>
              <a:rPr lang="zh-CN" altLang="en-US" sz="1600" dirty="0">
                <a:solidFill>
                  <a:schemeClr val="bg1"/>
                </a:solidFill>
                <a:cs typeface="+mn-ea"/>
                <a:sym typeface="+mn-lt"/>
              </a:rPr>
              <a:t>中用于实际工作的区域，默认状态下为四个视口显示，包括顶视图、左视图、前视图和透视图</a:t>
            </a:r>
            <a:r>
              <a:rPr lang="en-US" altLang="zh-CN" sz="1600" dirty="0">
                <a:solidFill>
                  <a:schemeClr val="bg1"/>
                </a:solidFill>
                <a:cs typeface="+mn-ea"/>
                <a:sym typeface="+mn-lt"/>
              </a:rPr>
              <a:t>4</a:t>
            </a:r>
            <a:r>
              <a:rPr lang="zh-CN" altLang="en-US" sz="1600" dirty="0">
                <a:solidFill>
                  <a:schemeClr val="bg1"/>
                </a:solidFill>
                <a:cs typeface="+mn-ea"/>
                <a:sym typeface="+mn-lt"/>
              </a:rPr>
              <a:t>个视图，在这些视图中可以从不同的角度对场景中的对象进行观察和编辑。</a:t>
            </a:r>
          </a:p>
          <a:p>
            <a:pPr>
              <a:lnSpc>
                <a:spcPct val="130000"/>
              </a:lnSpc>
            </a:pPr>
            <a:r>
              <a:rPr lang="zh-CN" altLang="en-US" sz="1600" dirty="0">
                <a:solidFill>
                  <a:schemeClr val="bg1"/>
                </a:solidFill>
                <a:cs typeface="+mn-ea"/>
                <a:sym typeface="+mn-lt"/>
              </a:rPr>
              <a:t>每个视图的左上角都会显示视图的名称以及模型的显示方式，右上角有一个导航器（不同视图显示的状态也不同）。</a:t>
            </a:r>
          </a:p>
          <a:p>
            <a:pPr>
              <a:lnSpc>
                <a:spcPct val="130000"/>
              </a:lnSpc>
            </a:pPr>
            <a:r>
              <a:rPr lang="zh-CN" altLang="en-US" sz="1600" dirty="0" smtClean="0">
                <a:solidFill>
                  <a:schemeClr val="bg1"/>
                </a:solidFill>
                <a:cs typeface="+mn-ea"/>
                <a:sym typeface="+mn-lt"/>
              </a:rPr>
              <a:t>       各个</a:t>
            </a:r>
            <a:r>
              <a:rPr lang="zh-CN" altLang="en-US" sz="1600" dirty="0">
                <a:solidFill>
                  <a:schemeClr val="bg1"/>
                </a:solidFill>
                <a:cs typeface="+mn-ea"/>
                <a:sym typeface="+mn-lt"/>
              </a:rPr>
              <a:t>视图的划分及视图的显示方式是可以自由改变的，并不是固定的。用户可根据观察对象的需要随时改变视图的大小或视图的显示方式。点击当前工作视图左上角的视图名称，就可以切换视图。</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488182" cy="338554"/>
          </a:xfrm>
          <a:prstGeom prst="rect">
            <a:avLst/>
          </a:prstGeom>
          <a:noFill/>
        </p:spPr>
        <p:txBody>
          <a:bodyPr wrap="none" rtlCol="0">
            <a:spAutoFit/>
          </a:bodyPr>
          <a:lstStyle/>
          <a:p>
            <a:r>
              <a:rPr lang="zh-CN" altLang="en-US" sz="1600" b="1" dirty="0" smtClean="0">
                <a:solidFill>
                  <a:schemeClr val="bg1"/>
                </a:solidFill>
                <a:cs typeface="+mn-ea"/>
                <a:sym typeface="+mn-lt"/>
              </a:rPr>
              <a:t>第一章 </a:t>
            </a:r>
            <a:r>
              <a:rPr lang="en-US" altLang="zh-CN" sz="1600" b="1" dirty="0" smtClean="0">
                <a:solidFill>
                  <a:schemeClr val="bg1"/>
                </a:solidFill>
                <a:cs typeface="+mn-ea"/>
                <a:sym typeface="+mn-lt"/>
              </a:rPr>
              <a:t>3ds Max</a:t>
            </a:r>
            <a:r>
              <a:rPr lang="zh-CN" altLang="en-US" sz="1600" b="1" dirty="0" smtClean="0">
                <a:solidFill>
                  <a:schemeClr val="bg1"/>
                </a:solidFill>
                <a:cs typeface="+mn-ea"/>
                <a:sym typeface="+mn-lt"/>
              </a:rPr>
              <a:t>基础知识</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3373180"/>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3613297"/>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smtClean="0">
                <a:solidFill>
                  <a:schemeClr val="bg1"/>
                </a:solidFill>
                <a:cs typeface="+mn-ea"/>
                <a:sym typeface="+mn-lt"/>
              </a:rPr>
              <a:t>命令面板</a:t>
            </a:r>
            <a:r>
              <a:rPr lang="en-US" altLang="zh-CN" sz="1600" dirty="0" smtClean="0">
                <a:solidFill>
                  <a:schemeClr val="bg1"/>
                </a:solidFill>
                <a:cs typeface="+mn-ea"/>
                <a:sym typeface="+mn-lt"/>
              </a:rPr>
              <a:t>】</a:t>
            </a:r>
          </a:p>
          <a:p>
            <a:pPr>
              <a:lnSpc>
                <a:spcPct val="130000"/>
              </a:lnSpc>
            </a:pPr>
            <a:r>
              <a:rPr lang="en-US" altLang="zh-CN" sz="1600" dirty="0">
                <a:solidFill>
                  <a:schemeClr val="bg1"/>
                </a:solidFill>
                <a:cs typeface="+mn-ea"/>
                <a:sym typeface="+mn-lt"/>
              </a:rPr>
              <a:t> </a:t>
            </a:r>
            <a:r>
              <a:rPr lang="en-US" altLang="zh-CN" sz="1600" dirty="0" smtClean="0">
                <a:solidFill>
                  <a:schemeClr val="bg1"/>
                </a:solidFill>
                <a:cs typeface="+mn-ea"/>
                <a:sym typeface="+mn-lt"/>
              </a:rPr>
              <a:t>      </a:t>
            </a:r>
            <a:r>
              <a:rPr lang="zh-CN" altLang="en-US" sz="1600" dirty="0" smtClean="0">
                <a:solidFill>
                  <a:schemeClr val="bg1"/>
                </a:solidFill>
                <a:cs typeface="+mn-ea"/>
                <a:sym typeface="+mn-lt"/>
              </a:rPr>
              <a:t>“命令”</a:t>
            </a:r>
            <a:r>
              <a:rPr lang="zh-CN" altLang="en-US" sz="1600" dirty="0">
                <a:solidFill>
                  <a:schemeClr val="bg1"/>
                </a:solidFill>
                <a:cs typeface="+mn-ea"/>
                <a:sym typeface="+mn-lt"/>
              </a:rPr>
              <a:t>面板非常重要，对场景对象的操作都可以在“命令”面板中完成。命令面板是</a:t>
            </a:r>
            <a:r>
              <a:rPr lang="en-US" altLang="zh-CN" sz="1600" dirty="0">
                <a:solidFill>
                  <a:schemeClr val="bg1"/>
                </a:solidFill>
                <a:cs typeface="+mn-ea"/>
                <a:sym typeface="+mn-lt"/>
              </a:rPr>
              <a:t>3ds Max</a:t>
            </a:r>
            <a:r>
              <a:rPr lang="zh-CN" altLang="en-US" sz="1600" dirty="0">
                <a:solidFill>
                  <a:schemeClr val="bg1"/>
                </a:solidFill>
                <a:cs typeface="+mn-ea"/>
                <a:sym typeface="+mn-lt"/>
              </a:rPr>
              <a:t>中使用频率较高的工作区域，绝大多数场景对象的创建，都将在这里编辑完成。因此熟练的掌握命令面板中的工具和命令是学习</a:t>
            </a:r>
            <a:r>
              <a:rPr lang="en-US" altLang="zh-CN" sz="1600" dirty="0">
                <a:solidFill>
                  <a:schemeClr val="bg1"/>
                </a:solidFill>
                <a:cs typeface="+mn-ea"/>
                <a:sym typeface="+mn-lt"/>
              </a:rPr>
              <a:t>3ds Max</a:t>
            </a:r>
            <a:r>
              <a:rPr lang="zh-CN" altLang="en-US" sz="1600" dirty="0">
                <a:solidFill>
                  <a:schemeClr val="bg1"/>
                </a:solidFill>
                <a:cs typeface="+mn-ea"/>
                <a:sym typeface="+mn-lt"/>
              </a:rPr>
              <a:t>的核心内容。“命令”面板由</a:t>
            </a:r>
            <a:r>
              <a:rPr lang="en-US" altLang="zh-CN" sz="1600" dirty="0">
                <a:solidFill>
                  <a:schemeClr val="bg1"/>
                </a:solidFill>
                <a:cs typeface="+mn-ea"/>
                <a:sym typeface="+mn-lt"/>
              </a:rPr>
              <a:t>6</a:t>
            </a:r>
            <a:r>
              <a:rPr lang="zh-CN" altLang="en-US" sz="1600" dirty="0">
                <a:solidFill>
                  <a:schemeClr val="bg1"/>
                </a:solidFill>
                <a:cs typeface="+mn-ea"/>
                <a:sym typeface="+mn-lt"/>
              </a:rPr>
              <a:t>个用户界面面板组成，默认状态下显示的是：</a:t>
            </a:r>
          </a:p>
          <a:p>
            <a:pPr>
              <a:lnSpc>
                <a:spcPct val="130000"/>
              </a:lnSpc>
            </a:pPr>
            <a:r>
              <a:rPr lang="en-US" altLang="zh-CN" sz="1600" dirty="0">
                <a:solidFill>
                  <a:schemeClr val="bg1"/>
                </a:solidFill>
                <a:cs typeface="+mn-ea"/>
                <a:sym typeface="+mn-lt"/>
              </a:rPr>
              <a:t>1.</a:t>
            </a:r>
            <a:r>
              <a:rPr lang="zh-CN" altLang="en-US" sz="1600" dirty="0">
                <a:solidFill>
                  <a:schemeClr val="bg1"/>
                </a:solidFill>
                <a:cs typeface="+mn-ea"/>
                <a:sym typeface="+mn-lt"/>
              </a:rPr>
              <a:t>创建面板  </a:t>
            </a:r>
          </a:p>
          <a:p>
            <a:pPr>
              <a:lnSpc>
                <a:spcPct val="130000"/>
              </a:lnSpc>
            </a:pPr>
            <a:r>
              <a:rPr lang="en-US" altLang="zh-CN" sz="1600" dirty="0">
                <a:solidFill>
                  <a:schemeClr val="bg1"/>
                </a:solidFill>
                <a:cs typeface="+mn-ea"/>
                <a:sym typeface="+mn-lt"/>
              </a:rPr>
              <a:t>2.</a:t>
            </a:r>
            <a:r>
              <a:rPr lang="zh-CN" altLang="en-US" sz="1600" dirty="0">
                <a:solidFill>
                  <a:schemeClr val="bg1"/>
                </a:solidFill>
                <a:cs typeface="+mn-ea"/>
                <a:sym typeface="+mn-lt"/>
              </a:rPr>
              <a:t>修改面板 </a:t>
            </a:r>
          </a:p>
          <a:p>
            <a:pPr>
              <a:lnSpc>
                <a:spcPct val="130000"/>
              </a:lnSpc>
            </a:pPr>
            <a:r>
              <a:rPr lang="en-US" altLang="zh-CN" sz="1600" dirty="0">
                <a:solidFill>
                  <a:schemeClr val="bg1"/>
                </a:solidFill>
                <a:cs typeface="+mn-ea"/>
                <a:sym typeface="+mn-lt"/>
              </a:rPr>
              <a:t>3.</a:t>
            </a:r>
            <a:r>
              <a:rPr lang="zh-CN" altLang="en-US" sz="1600" dirty="0">
                <a:solidFill>
                  <a:schemeClr val="bg1"/>
                </a:solidFill>
                <a:cs typeface="+mn-ea"/>
                <a:sym typeface="+mn-lt"/>
              </a:rPr>
              <a:t>层次面板</a:t>
            </a:r>
          </a:p>
          <a:p>
            <a:pPr>
              <a:lnSpc>
                <a:spcPct val="130000"/>
              </a:lnSpc>
            </a:pPr>
            <a:r>
              <a:rPr lang="en-US" altLang="zh-CN" sz="1600" dirty="0">
                <a:solidFill>
                  <a:schemeClr val="bg1"/>
                </a:solidFill>
                <a:cs typeface="+mn-ea"/>
                <a:sym typeface="+mn-lt"/>
              </a:rPr>
              <a:t>4.</a:t>
            </a:r>
            <a:r>
              <a:rPr lang="zh-CN" altLang="en-US" sz="1600" dirty="0">
                <a:solidFill>
                  <a:schemeClr val="bg1"/>
                </a:solidFill>
                <a:cs typeface="+mn-ea"/>
                <a:sym typeface="+mn-lt"/>
              </a:rPr>
              <a:t>运动面板</a:t>
            </a:r>
          </a:p>
          <a:p>
            <a:pPr>
              <a:lnSpc>
                <a:spcPct val="130000"/>
              </a:lnSpc>
            </a:pPr>
            <a:r>
              <a:rPr lang="en-US" altLang="zh-CN" sz="1600" dirty="0">
                <a:solidFill>
                  <a:schemeClr val="bg1"/>
                </a:solidFill>
                <a:cs typeface="+mn-ea"/>
                <a:sym typeface="+mn-lt"/>
              </a:rPr>
              <a:t>5.</a:t>
            </a:r>
            <a:r>
              <a:rPr lang="zh-CN" altLang="en-US" sz="1600" dirty="0">
                <a:solidFill>
                  <a:schemeClr val="bg1"/>
                </a:solidFill>
                <a:cs typeface="+mn-ea"/>
                <a:sym typeface="+mn-lt"/>
              </a:rPr>
              <a:t>显示面板</a:t>
            </a:r>
          </a:p>
          <a:p>
            <a:pPr>
              <a:lnSpc>
                <a:spcPct val="130000"/>
              </a:lnSpc>
            </a:pPr>
            <a:r>
              <a:rPr lang="en-US" altLang="zh-CN" sz="1600" dirty="0">
                <a:solidFill>
                  <a:schemeClr val="bg1"/>
                </a:solidFill>
                <a:cs typeface="+mn-ea"/>
                <a:sym typeface="+mn-lt"/>
              </a:rPr>
              <a:t>6.</a:t>
            </a:r>
            <a:r>
              <a:rPr lang="zh-CN" altLang="en-US" sz="1600" dirty="0">
                <a:solidFill>
                  <a:schemeClr val="bg1"/>
                </a:solidFill>
                <a:cs typeface="+mn-ea"/>
                <a:sym typeface="+mn-lt"/>
              </a:rPr>
              <a:t>实用程序面板</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488182" cy="338554"/>
          </a:xfrm>
          <a:prstGeom prst="rect">
            <a:avLst/>
          </a:prstGeom>
          <a:noFill/>
        </p:spPr>
        <p:txBody>
          <a:bodyPr wrap="none" rtlCol="0">
            <a:spAutoFit/>
          </a:bodyPr>
          <a:lstStyle/>
          <a:p>
            <a:r>
              <a:rPr lang="zh-CN" altLang="en-US" sz="1600" b="1" dirty="0" smtClean="0">
                <a:solidFill>
                  <a:schemeClr val="bg1"/>
                </a:solidFill>
                <a:cs typeface="+mn-ea"/>
                <a:sym typeface="+mn-lt"/>
              </a:rPr>
              <a:t>第一章 </a:t>
            </a:r>
            <a:r>
              <a:rPr lang="en-US" altLang="zh-CN" sz="1600" b="1" dirty="0" smtClean="0">
                <a:solidFill>
                  <a:schemeClr val="bg1"/>
                </a:solidFill>
                <a:cs typeface="+mn-ea"/>
                <a:sym typeface="+mn-lt"/>
              </a:rPr>
              <a:t>3ds Max</a:t>
            </a:r>
            <a:r>
              <a:rPr lang="zh-CN" altLang="en-US" sz="1600" b="1" dirty="0" smtClean="0">
                <a:solidFill>
                  <a:schemeClr val="bg1"/>
                </a:solidFill>
                <a:cs typeface="+mn-ea"/>
                <a:sym typeface="+mn-lt"/>
              </a:rPr>
              <a:t>基础知识</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206710"/>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4221861"/>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命令</a:t>
            </a:r>
            <a:r>
              <a:rPr lang="zh-CN" altLang="en-US" sz="1600" dirty="0">
                <a:solidFill>
                  <a:schemeClr val="bg1"/>
                </a:solidFill>
                <a:cs typeface="+mn-ea"/>
                <a:sym typeface="+mn-lt"/>
              </a:rPr>
              <a:t>面板内的各项命令被分类放置于卷展栏中。在卷展栏的标题栏左侧，带有“＋”符号的表示该卷展栏处于最小化状态，带有“－”符号的则表示该卷展栏处于打开状态。通过单击卷展栏的标题栏，将切换该卷展栏的打开或关闭状态。有些对象的设置参数比较多，命令面板中的卷展栏也就比较多，用户如果需要在命令面板内同时显示多个卷展栏，这时可以将鼠标置于命令面板的左侧边缘处，光标会转变为 移动箭头，向左拖动鼠标，命令面板的面积将跟随光标向左扩大。向右拖动命令面板可以还原命令面板的显示状态。除了可以更改命令面板的尺寸以外，用户还可以对命令面板内卷展栏的先后顺序进行调整。利用这一功能用户可以将常用的卷展栏放置于命令面板的前端，以便于命令的执行与调用。在命令面板内想要调整顺序的卷展栏的标题上拖动鼠标，可以看到卷展栏的标题栏随着鼠标的拖动而移动，至想要调整的位置后松开鼠标，完成卷展栏顺序的调整。此外，用户还可以在打开卷展栏的空白处右击，通过弹出菜单中的命令选项，快速进入某一个卷展栏的设置参数，以及对卷展栏顺序的重置操作。</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488182" cy="338554"/>
          </a:xfrm>
          <a:prstGeom prst="rect">
            <a:avLst/>
          </a:prstGeom>
          <a:noFill/>
        </p:spPr>
        <p:txBody>
          <a:bodyPr wrap="none" rtlCol="0">
            <a:spAutoFit/>
          </a:bodyPr>
          <a:lstStyle/>
          <a:p>
            <a:r>
              <a:rPr lang="zh-CN" altLang="en-US" sz="1600" b="1" dirty="0" smtClean="0">
                <a:solidFill>
                  <a:schemeClr val="bg1"/>
                </a:solidFill>
                <a:cs typeface="+mn-ea"/>
                <a:sym typeface="+mn-lt"/>
              </a:rPr>
              <a:t>第一章 </a:t>
            </a:r>
            <a:r>
              <a:rPr lang="en-US" altLang="zh-CN" sz="1600" b="1" dirty="0" smtClean="0">
                <a:solidFill>
                  <a:schemeClr val="bg1"/>
                </a:solidFill>
                <a:cs typeface="+mn-ea"/>
                <a:sym typeface="+mn-lt"/>
              </a:rPr>
              <a:t>3ds Max</a:t>
            </a:r>
            <a:r>
              <a:rPr lang="zh-CN" altLang="en-US" sz="1600" b="1" dirty="0" smtClean="0">
                <a:solidFill>
                  <a:schemeClr val="bg1"/>
                </a:solidFill>
                <a:cs typeface="+mn-ea"/>
                <a:sym typeface="+mn-lt"/>
              </a:rPr>
              <a:t>基础知识</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145167"/>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2332946"/>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smtClean="0">
                <a:solidFill>
                  <a:schemeClr val="bg1"/>
                </a:solidFill>
                <a:cs typeface="+mn-ea"/>
                <a:sym typeface="+mn-lt"/>
              </a:rPr>
              <a:t>时间尺</a:t>
            </a:r>
            <a:r>
              <a:rPr lang="en-US" altLang="zh-CN" sz="1600" dirty="0" smtClean="0">
                <a:solidFill>
                  <a:schemeClr val="bg1"/>
                </a:solidFill>
                <a:cs typeface="+mn-ea"/>
                <a:sym typeface="+mn-lt"/>
              </a:rPr>
              <a:t>】</a:t>
            </a:r>
          </a:p>
          <a:p>
            <a:pPr>
              <a:lnSpc>
                <a:spcPct val="130000"/>
              </a:lnSpc>
            </a:pPr>
            <a:r>
              <a:rPr lang="en-US" altLang="zh-CN" sz="1600" dirty="0">
                <a:solidFill>
                  <a:schemeClr val="bg1"/>
                </a:solidFill>
                <a:cs typeface="+mn-ea"/>
                <a:sym typeface="+mn-lt"/>
              </a:rPr>
              <a:t> </a:t>
            </a:r>
            <a:r>
              <a:rPr lang="en-US" altLang="zh-CN" sz="1600" dirty="0" smtClean="0">
                <a:solidFill>
                  <a:schemeClr val="bg1"/>
                </a:solidFill>
                <a:cs typeface="+mn-ea"/>
                <a:sym typeface="+mn-lt"/>
              </a:rPr>
              <a:t>      </a:t>
            </a:r>
            <a:r>
              <a:rPr lang="zh-CN" altLang="en-US" sz="1600" dirty="0" smtClean="0">
                <a:solidFill>
                  <a:schemeClr val="bg1"/>
                </a:solidFill>
                <a:cs typeface="+mn-ea"/>
                <a:sym typeface="+mn-lt"/>
              </a:rPr>
              <a:t>“时间尺”</a:t>
            </a:r>
            <a:r>
              <a:rPr lang="zh-CN" altLang="en-US" sz="1600" dirty="0">
                <a:solidFill>
                  <a:schemeClr val="bg1"/>
                </a:solidFill>
                <a:cs typeface="+mn-ea"/>
                <a:sym typeface="+mn-lt"/>
              </a:rPr>
              <a:t>包括时间线滑块和轨迹栏两大部分，它们都是用来控制动画的</a:t>
            </a:r>
            <a:r>
              <a:rPr lang="zh-CN" altLang="en-US" sz="1600" dirty="0" smtClean="0">
                <a:solidFill>
                  <a:schemeClr val="bg1"/>
                </a:solidFill>
                <a:cs typeface="+mn-ea"/>
                <a:sym typeface="+mn-lt"/>
              </a:rPr>
              <a:t>。时间线</a:t>
            </a:r>
            <a:r>
              <a:rPr lang="zh-CN" altLang="en-US" sz="1600" dirty="0">
                <a:solidFill>
                  <a:schemeClr val="bg1"/>
                </a:solidFill>
                <a:cs typeface="+mn-ea"/>
                <a:sym typeface="+mn-lt"/>
              </a:rPr>
              <a:t>滑块位于视图的最下方，主要用于制定帧，默认的帧数为</a:t>
            </a:r>
            <a:r>
              <a:rPr lang="en-US" altLang="zh-CN" sz="1600" dirty="0">
                <a:solidFill>
                  <a:schemeClr val="bg1"/>
                </a:solidFill>
                <a:cs typeface="+mn-ea"/>
                <a:sym typeface="+mn-lt"/>
              </a:rPr>
              <a:t>100</a:t>
            </a:r>
            <a:r>
              <a:rPr lang="zh-CN" altLang="en-US" sz="1600" dirty="0">
                <a:solidFill>
                  <a:schemeClr val="bg1"/>
                </a:solidFill>
                <a:cs typeface="+mn-ea"/>
                <a:sym typeface="+mn-lt"/>
              </a:rPr>
              <a:t>帧，具体数值可以根据动画长度来进行修改。拖曳时间线滑块可以在帧之间迅速移动，单击时间线滑块左右的向左箭头图标与向右箭头图标，可以向前或者向后移动一帧。轨迹栏位于时间线滑块的下方，主要用于显示帧数和选定对象的关键点，在这里可以移动、复制、删除关键点以及更改关键点的属性。</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488182" cy="338554"/>
          </a:xfrm>
          <a:prstGeom prst="rect">
            <a:avLst/>
          </a:prstGeom>
          <a:noFill/>
        </p:spPr>
        <p:txBody>
          <a:bodyPr wrap="none" rtlCol="0">
            <a:spAutoFit/>
          </a:bodyPr>
          <a:lstStyle/>
          <a:p>
            <a:r>
              <a:rPr lang="zh-CN" altLang="en-US" sz="1600" b="1" dirty="0" smtClean="0">
                <a:solidFill>
                  <a:schemeClr val="bg1"/>
                </a:solidFill>
                <a:cs typeface="+mn-ea"/>
                <a:sym typeface="+mn-lt"/>
              </a:rPr>
              <a:t>第一章 </a:t>
            </a:r>
            <a:r>
              <a:rPr lang="en-US" altLang="zh-CN" sz="1600" b="1" dirty="0" smtClean="0">
                <a:solidFill>
                  <a:schemeClr val="bg1"/>
                </a:solidFill>
                <a:cs typeface="+mn-ea"/>
                <a:sym typeface="+mn-lt"/>
              </a:rPr>
              <a:t>3ds Max</a:t>
            </a:r>
            <a:r>
              <a:rPr lang="zh-CN" altLang="en-US" sz="1600" b="1" dirty="0" smtClean="0">
                <a:solidFill>
                  <a:schemeClr val="bg1"/>
                </a:solidFill>
                <a:cs typeface="+mn-ea"/>
                <a:sym typeface="+mn-lt"/>
              </a:rPr>
              <a:t>基础知识</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0913976"/>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2332946"/>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smtClean="0">
                <a:solidFill>
                  <a:schemeClr val="bg1"/>
                </a:solidFill>
                <a:cs typeface="+mn-ea"/>
                <a:sym typeface="+mn-lt"/>
              </a:rPr>
              <a:t>时间尺</a:t>
            </a:r>
            <a:r>
              <a:rPr lang="en-US" altLang="zh-CN" sz="1600" dirty="0" smtClean="0">
                <a:solidFill>
                  <a:schemeClr val="bg1"/>
                </a:solidFill>
                <a:cs typeface="+mn-ea"/>
                <a:sym typeface="+mn-lt"/>
              </a:rPr>
              <a:t>】</a:t>
            </a:r>
          </a:p>
          <a:p>
            <a:pPr>
              <a:lnSpc>
                <a:spcPct val="130000"/>
              </a:lnSpc>
            </a:pPr>
            <a:r>
              <a:rPr lang="en-US" altLang="zh-CN" sz="1600" dirty="0">
                <a:solidFill>
                  <a:schemeClr val="bg1"/>
                </a:solidFill>
                <a:cs typeface="+mn-ea"/>
                <a:sym typeface="+mn-lt"/>
              </a:rPr>
              <a:t> </a:t>
            </a:r>
            <a:r>
              <a:rPr lang="en-US" altLang="zh-CN" sz="1600" dirty="0" smtClean="0">
                <a:solidFill>
                  <a:schemeClr val="bg1"/>
                </a:solidFill>
                <a:cs typeface="+mn-ea"/>
                <a:sym typeface="+mn-lt"/>
              </a:rPr>
              <a:t>      </a:t>
            </a:r>
            <a:r>
              <a:rPr lang="zh-CN" altLang="en-US" sz="1600" dirty="0" smtClean="0">
                <a:solidFill>
                  <a:schemeClr val="bg1"/>
                </a:solidFill>
                <a:cs typeface="+mn-ea"/>
                <a:sym typeface="+mn-lt"/>
              </a:rPr>
              <a:t>“时间尺”</a:t>
            </a:r>
            <a:r>
              <a:rPr lang="zh-CN" altLang="en-US" sz="1600" dirty="0">
                <a:solidFill>
                  <a:schemeClr val="bg1"/>
                </a:solidFill>
                <a:cs typeface="+mn-ea"/>
                <a:sym typeface="+mn-lt"/>
              </a:rPr>
              <a:t>包括时间线滑块和轨迹栏两大部分，它们都是用来控制动画的</a:t>
            </a:r>
            <a:r>
              <a:rPr lang="zh-CN" altLang="en-US" sz="1600" dirty="0" smtClean="0">
                <a:solidFill>
                  <a:schemeClr val="bg1"/>
                </a:solidFill>
                <a:cs typeface="+mn-ea"/>
                <a:sym typeface="+mn-lt"/>
              </a:rPr>
              <a:t>。时间线</a:t>
            </a:r>
            <a:r>
              <a:rPr lang="zh-CN" altLang="en-US" sz="1600" dirty="0">
                <a:solidFill>
                  <a:schemeClr val="bg1"/>
                </a:solidFill>
                <a:cs typeface="+mn-ea"/>
                <a:sym typeface="+mn-lt"/>
              </a:rPr>
              <a:t>滑块位于视图的最下方，主要用于制定帧，默认的帧数为</a:t>
            </a:r>
            <a:r>
              <a:rPr lang="en-US" altLang="zh-CN" sz="1600" dirty="0">
                <a:solidFill>
                  <a:schemeClr val="bg1"/>
                </a:solidFill>
                <a:cs typeface="+mn-ea"/>
                <a:sym typeface="+mn-lt"/>
              </a:rPr>
              <a:t>100</a:t>
            </a:r>
            <a:r>
              <a:rPr lang="zh-CN" altLang="en-US" sz="1600" dirty="0">
                <a:solidFill>
                  <a:schemeClr val="bg1"/>
                </a:solidFill>
                <a:cs typeface="+mn-ea"/>
                <a:sym typeface="+mn-lt"/>
              </a:rPr>
              <a:t>帧，具体数值可以根据动画长度来进行修改。拖曳时间线滑块可以在帧之间迅速移动，单击时间线滑块左右的向左箭头图标与向右箭头图标，可以向前或者向后移动一帧。轨迹栏位于时间线滑块的下方，主要用于显示帧数和选定对象的关键点，在这里可以移动、复制、删除关键点以及更改关键点的属性。</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488182" cy="338554"/>
          </a:xfrm>
          <a:prstGeom prst="rect">
            <a:avLst/>
          </a:prstGeom>
          <a:noFill/>
        </p:spPr>
        <p:txBody>
          <a:bodyPr wrap="none" rtlCol="0">
            <a:spAutoFit/>
          </a:bodyPr>
          <a:lstStyle/>
          <a:p>
            <a:r>
              <a:rPr lang="zh-CN" altLang="en-US" sz="1600" b="1" dirty="0" smtClean="0">
                <a:solidFill>
                  <a:schemeClr val="bg1"/>
                </a:solidFill>
                <a:cs typeface="+mn-ea"/>
                <a:sym typeface="+mn-lt"/>
              </a:rPr>
              <a:t>第一章 </a:t>
            </a:r>
            <a:r>
              <a:rPr lang="en-US" altLang="zh-CN" sz="1600" b="1" dirty="0" smtClean="0">
                <a:solidFill>
                  <a:schemeClr val="bg1"/>
                </a:solidFill>
                <a:cs typeface="+mn-ea"/>
                <a:sym typeface="+mn-lt"/>
              </a:rPr>
              <a:t>3ds Max</a:t>
            </a:r>
            <a:r>
              <a:rPr lang="zh-CN" altLang="en-US" sz="1600" b="1" dirty="0" smtClean="0">
                <a:solidFill>
                  <a:schemeClr val="bg1"/>
                </a:solidFill>
                <a:cs typeface="+mn-ea"/>
                <a:sym typeface="+mn-lt"/>
              </a:rPr>
              <a:t>基础知识</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6199187"/>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3293209"/>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smtClean="0">
                <a:solidFill>
                  <a:schemeClr val="bg1"/>
                </a:solidFill>
                <a:cs typeface="+mn-ea"/>
                <a:sym typeface="+mn-lt"/>
              </a:rPr>
              <a:t>状态栏</a:t>
            </a:r>
            <a:r>
              <a:rPr lang="en-US" altLang="zh-CN" sz="1600" dirty="0" smtClean="0">
                <a:solidFill>
                  <a:schemeClr val="bg1"/>
                </a:solidFill>
                <a:cs typeface="+mn-ea"/>
                <a:sym typeface="+mn-lt"/>
              </a:rPr>
              <a:t>】</a:t>
            </a:r>
          </a:p>
          <a:p>
            <a:pPr>
              <a:lnSpc>
                <a:spcPct val="130000"/>
              </a:lnSpc>
            </a:pPr>
            <a:r>
              <a:rPr lang="en-US" altLang="zh-CN" sz="1600" dirty="0">
                <a:solidFill>
                  <a:schemeClr val="bg1"/>
                </a:solidFill>
                <a:cs typeface="+mn-ea"/>
                <a:sym typeface="+mn-lt"/>
              </a:rPr>
              <a:t> </a:t>
            </a:r>
            <a:r>
              <a:rPr lang="en-US" altLang="zh-CN" sz="1600" dirty="0" smtClean="0">
                <a:solidFill>
                  <a:schemeClr val="bg1"/>
                </a:solidFill>
                <a:cs typeface="+mn-ea"/>
                <a:sym typeface="+mn-lt"/>
              </a:rPr>
              <a:t>      </a:t>
            </a:r>
            <a:r>
              <a:rPr lang="zh-CN" altLang="en-US" sz="1600" dirty="0" smtClean="0">
                <a:solidFill>
                  <a:schemeClr val="bg1"/>
                </a:solidFill>
                <a:cs typeface="+mn-ea"/>
                <a:sym typeface="+mn-lt"/>
              </a:rPr>
              <a:t>状态栏</a:t>
            </a:r>
            <a:r>
              <a:rPr lang="zh-CN" altLang="en-US" sz="1600" dirty="0">
                <a:solidFill>
                  <a:schemeClr val="bg1"/>
                </a:solidFill>
                <a:cs typeface="+mn-ea"/>
                <a:sym typeface="+mn-lt"/>
              </a:rPr>
              <a:t>位于轨迹栏的下方，它提供了选定对象的数目、类型、变换值和栅格数目等信息，并且状态栏可以基于当前光标位置和当前活动程序来提供动态反馈信息。</a:t>
            </a:r>
          </a:p>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时间控制</a:t>
            </a:r>
            <a:r>
              <a:rPr lang="zh-CN" altLang="en-US" sz="1600" dirty="0" smtClean="0">
                <a:solidFill>
                  <a:schemeClr val="bg1"/>
                </a:solidFill>
                <a:cs typeface="+mn-ea"/>
                <a:sym typeface="+mn-lt"/>
              </a:rPr>
              <a:t>按钮</a:t>
            </a:r>
            <a:r>
              <a:rPr lang="en-US" altLang="zh-CN" sz="1600" dirty="0" smtClean="0">
                <a:solidFill>
                  <a:schemeClr val="bg1"/>
                </a:solidFill>
                <a:cs typeface="+mn-ea"/>
                <a:sym typeface="+mn-lt"/>
              </a:rPr>
              <a:t>】</a:t>
            </a:r>
          </a:p>
          <a:p>
            <a:pPr>
              <a:lnSpc>
                <a:spcPct val="130000"/>
              </a:lnSpc>
            </a:pPr>
            <a:r>
              <a:rPr lang="en-US" altLang="zh-CN" sz="1600" dirty="0">
                <a:solidFill>
                  <a:schemeClr val="bg1"/>
                </a:solidFill>
                <a:cs typeface="+mn-ea"/>
                <a:sym typeface="+mn-lt"/>
              </a:rPr>
              <a:t> </a:t>
            </a:r>
            <a:r>
              <a:rPr lang="en-US" altLang="zh-CN" sz="1600" dirty="0" smtClean="0">
                <a:solidFill>
                  <a:schemeClr val="bg1"/>
                </a:solidFill>
                <a:cs typeface="+mn-ea"/>
                <a:sym typeface="+mn-lt"/>
              </a:rPr>
              <a:t>      </a:t>
            </a:r>
            <a:r>
              <a:rPr lang="zh-CN" altLang="en-US" sz="1600" dirty="0" smtClean="0">
                <a:solidFill>
                  <a:schemeClr val="bg1"/>
                </a:solidFill>
                <a:cs typeface="+mn-ea"/>
                <a:sym typeface="+mn-lt"/>
              </a:rPr>
              <a:t>时间</a:t>
            </a:r>
            <a:r>
              <a:rPr lang="zh-CN" altLang="en-US" sz="1600" dirty="0">
                <a:solidFill>
                  <a:schemeClr val="bg1"/>
                </a:solidFill>
                <a:cs typeface="+mn-ea"/>
                <a:sym typeface="+mn-lt"/>
              </a:rPr>
              <a:t>控制按钮位于状态栏的右侧，这些按钮主要用来控制动画的播放效果，包括关键点控制和时间控制等。</a:t>
            </a:r>
          </a:p>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视图导航控制</a:t>
            </a:r>
            <a:r>
              <a:rPr lang="zh-CN" altLang="en-US" sz="1600" dirty="0" smtClean="0">
                <a:solidFill>
                  <a:schemeClr val="bg1"/>
                </a:solidFill>
                <a:cs typeface="+mn-ea"/>
                <a:sym typeface="+mn-lt"/>
              </a:rPr>
              <a:t>按钮</a:t>
            </a:r>
            <a:r>
              <a:rPr lang="en-US" altLang="zh-CN" sz="1600" dirty="0" smtClean="0">
                <a:solidFill>
                  <a:schemeClr val="bg1"/>
                </a:solidFill>
                <a:cs typeface="+mn-ea"/>
                <a:sym typeface="+mn-lt"/>
              </a:rPr>
              <a:t>】</a:t>
            </a:r>
          </a:p>
          <a:p>
            <a:pPr>
              <a:lnSpc>
                <a:spcPct val="130000"/>
              </a:lnSpc>
            </a:pPr>
            <a:r>
              <a:rPr lang="en-US" altLang="zh-CN" sz="1600" dirty="0">
                <a:solidFill>
                  <a:schemeClr val="bg1"/>
                </a:solidFill>
                <a:cs typeface="+mn-ea"/>
                <a:sym typeface="+mn-lt"/>
              </a:rPr>
              <a:t> </a:t>
            </a:r>
            <a:r>
              <a:rPr lang="en-US" altLang="zh-CN" sz="1600" dirty="0" smtClean="0">
                <a:solidFill>
                  <a:schemeClr val="bg1"/>
                </a:solidFill>
                <a:cs typeface="+mn-ea"/>
                <a:sym typeface="+mn-lt"/>
              </a:rPr>
              <a:t>      </a:t>
            </a:r>
            <a:r>
              <a:rPr lang="zh-CN" altLang="en-US" sz="1600" dirty="0" smtClean="0">
                <a:solidFill>
                  <a:schemeClr val="bg1"/>
                </a:solidFill>
                <a:cs typeface="+mn-ea"/>
                <a:sym typeface="+mn-lt"/>
              </a:rPr>
              <a:t>视图</a:t>
            </a:r>
            <a:r>
              <a:rPr lang="zh-CN" altLang="en-US" sz="1600" dirty="0">
                <a:solidFill>
                  <a:schemeClr val="bg1"/>
                </a:solidFill>
                <a:cs typeface="+mn-ea"/>
                <a:sym typeface="+mn-lt"/>
              </a:rPr>
              <a:t>导航控制按钮在状态栏的最右侧，主要用来控制视图的显示和导航。使用这些按钮可以缩放、平移和旋转活动的视图 。</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488182" cy="338554"/>
          </a:xfrm>
          <a:prstGeom prst="rect">
            <a:avLst/>
          </a:prstGeom>
          <a:noFill/>
        </p:spPr>
        <p:txBody>
          <a:bodyPr wrap="none" rtlCol="0">
            <a:spAutoFit/>
          </a:bodyPr>
          <a:lstStyle/>
          <a:p>
            <a:r>
              <a:rPr lang="zh-CN" altLang="en-US" sz="1600" b="1" dirty="0" smtClean="0">
                <a:solidFill>
                  <a:schemeClr val="bg1"/>
                </a:solidFill>
                <a:cs typeface="+mn-ea"/>
                <a:sym typeface="+mn-lt"/>
              </a:rPr>
              <a:t>第一章 </a:t>
            </a:r>
            <a:r>
              <a:rPr lang="en-US" altLang="zh-CN" sz="1600" b="1" dirty="0" smtClean="0">
                <a:solidFill>
                  <a:schemeClr val="bg1"/>
                </a:solidFill>
                <a:cs typeface="+mn-ea"/>
                <a:sym typeface="+mn-lt"/>
              </a:rPr>
              <a:t>3ds Max</a:t>
            </a:r>
            <a:r>
              <a:rPr lang="zh-CN" altLang="en-US" sz="1600" b="1" dirty="0" smtClean="0">
                <a:solidFill>
                  <a:schemeClr val="bg1"/>
                </a:solidFill>
                <a:cs typeface="+mn-ea"/>
                <a:sym typeface="+mn-lt"/>
              </a:rPr>
              <a:t>基础知识</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9483267"/>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6815580" y="0"/>
            <a:ext cx="5376420" cy="5376420"/>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直角三角形 3"/>
          <p:cNvSpPr/>
          <p:nvPr/>
        </p:nvSpPr>
        <p:spPr>
          <a:xfrm>
            <a:off x="-1" y="2743200"/>
            <a:ext cx="4374037" cy="4114800"/>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 name="直角三角形 5"/>
          <p:cNvSpPr/>
          <p:nvPr/>
        </p:nvSpPr>
        <p:spPr>
          <a:xfrm rot="5400000" flipV="1">
            <a:off x="9248502" y="0"/>
            <a:ext cx="2943498" cy="294349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TextBox 76"/>
          <p:cNvSpPr txBox="1"/>
          <p:nvPr/>
        </p:nvSpPr>
        <p:spPr>
          <a:xfrm>
            <a:off x="2070847" y="2982431"/>
            <a:ext cx="7633323" cy="923330"/>
          </a:xfrm>
          <a:prstGeom prst="rect">
            <a:avLst/>
          </a:prstGeom>
          <a:noFill/>
        </p:spPr>
        <p:txBody>
          <a:bodyPr wrap="square" rtlCol="0">
            <a:spAutoFit/>
          </a:bodyPr>
          <a:lstStyle/>
          <a:p>
            <a:pPr algn="ctr"/>
            <a:r>
              <a:rPr lang="en-US" altLang="zh-CN" sz="5400" dirty="0" smtClean="0">
                <a:solidFill>
                  <a:schemeClr val="bg1"/>
                </a:solidFill>
                <a:cs typeface="+mn-ea"/>
                <a:sym typeface="+mn-lt"/>
              </a:rPr>
              <a:t>THANKS!</a:t>
            </a:r>
            <a:endParaRPr lang="zh-CN" altLang="en-US" sz="5400"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297212" y="0"/>
            <a:ext cx="1894788" cy="1894788"/>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flipV="1">
            <a:off x="0" y="0"/>
            <a:ext cx="4194928" cy="4194928"/>
          </a:xfrm>
          <a:prstGeom prst="rtTriangle">
            <a:avLst/>
          </a:prstGeom>
          <a:solidFill>
            <a:srgbClr val="EF5350"/>
          </a:solidFill>
          <a:ln>
            <a:no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16200000">
            <a:off x="10916238" y="5582238"/>
            <a:ext cx="1275761" cy="1275761"/>
          </a:xfrm>
          <a:prstGeom prst="rtTriangle">
            <a:avLst/>
          </a:prstGeom>
          <a:solidFill>
            <a:srgbClr val="EF5350"/>
          </a:solidFill>
          <a:ln>
            <a:noFill/>
          </a:ln>
          <a:effectLst>
            <a:outerShdw blurRad="127000" dist="635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 Box 3"/>
          <p:cNvSpPr>
            <a:spLocks noChangeArrowheads="1"/>
          </p:cNvSpPr>
          <p:nvPr/>
        </p:nvSpPr>
        <p:spPr bwMode="auto">
          <a:xfrm>
            <a:off x="746622" y="544977"/>
            <a:ext cx="1587293" cy="1138773"/>
          </a:xfrm>
          <a:prstGeom prst="rect">
            <a:avLst/>
          </a:prstGeom>
        </p:spPr>
        <p:txBody>
          <a:bodyPr wrap="none">
            <a:spAutoFit/>
          </a:bodyPr>
          <a:lstStyle/>
          <a:p>
            <a:pPr algn="ctr">
              <a:spcBef>
                <a:spcPct val="0"/>
              </a:spcBef>
            </a:pPr>
            <a:r>
              <a:rPr lang="zh-CN" altLang="en-US" sz="4800" dirty="0" smtClean="0">
                <a:solidFill>
                  <a:schemeClr val="bg1"/>
                </a:solidFill>
                <a:cs typeface="+mn-ea"/>
                <a:sym typeface="+mn-lt"/>
              </a:rPr>
              <a:t>目 录</a:t>
            </a:r>
            <a:endParaRPr lang="en-US" altLang="zh-CN" sz="4800" dirty="0" smtClean="0">
              <a:solidFill>
                <a:schemeClr val="bg1"/>
              </a:solidFill>
              <a:cs typeface="+mn-ea"/>
              <a:sym typeface="+mn-lt"/>
            </a:endParaRPr>
          </a:p>
          <a:p>
            <a:pPr algn="ctr">
              <a:spcBef>
                <a:spcPct val="0"/>
              </a:spcBef>
            </a:pPr>
            <a:r>
              <a:rPr lang="en-US" altLang="zh-CN" dirty="0" smtClean="0">
                <a:solidFill>
                  <a:schemeClr val="bg1"/>
                </a:solidFill>
                <a:cs typeface="+mn-ea"/>
                <a:sym typeface="+mn-lt"/>
              </a:rPr>
              <a:t>COMPANY</a:t>
            </a:r>
            <a:endParaRPr lang="zh-CN" altLang="en-US" sz="2000" dirty="0" smtClean="0">
              <a:solidFill>
                <a:schemeClr val="bg1"/>
              </a:solidFill>
              <a:cs typeface="+mn-ea"/>
              <a:sym typeface="+mn-lt"/>
            </a:endParaRPr>
          </a:p>
        </p:txBody>
      </p:sp>
      <p:sp>
        <p:nvSpPr>
          <p:cNvPr id="13" name="椭圆 1"/>
          <p:cNvSpPr>
            <a:spLocks noChangeArrowheads="1"/>
          </p:cNvSpPr>
          <p:nvPr/>
        </p:nvSpPr>
        <p:spPr bwMode="auto">
          <a:xfrm>
            <a:off x="3895599" y="1683750"/>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14" name="TextBox 32"/>
          <p:cNvSpPr txBox="1">
            <a:spLocks noChangeArrowheads="1"/>
          </p:cNvSpPr>
          <p:nvPr/>
        </p:nvSpPr>
        <p:spPr bwMode="auto">
          <a:xfrm>
            <a:off x="3922149" y="1710122"/>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01</a:t>
            </a:r>
            <a:endParaRPr lang="zh-CN" altLang="en-US" dirty="0">
              <a:solidFill>
                <a:schemeClr val="bg1"/>
              </a:solidFill>
              <a:latin typeface="+mn-lt"/>
              <a:ea typeface="+mn-ea"/>
              <a:cs typeface="+mn-ea"/>
              <a:sym typeface="+mn-lt"/>
            </a:endParaRPr>
          </a:p>
        </p:txBody>
      </p:sp>
      <p:sp>
        <p:nvSpPr>
          <p:cNvPr id="16" name="TextBox 76"/>
          <p:cNvSpPr txBox="1"/>
          <p:nvPr/>
        </p:nvSpPr>
        <p:spPr>
          <a:xfrm>
            <a:off x="4475982" y="1710122"/>
            <a:ext cx="2698750" cy="369332"/>
          </a:xfrm>
          <a:prstGeom prst="rect">
            <a:avLst/>
          </a:prstGeom>
          <a:noFill/>
        </p:spPr>
        <p:txBody>
          <a:bodyPr wrap="square" rtlCol="0">
            <a:spAutoFit/>
          </a:bodyPr>
          <a:lstStyle/>
          <a:p>
            <a:r>
              <a:rPr lang="en-US" altLang="zh-CN" dirty="0">
                <a:solidFill>
                  <a:schemeClr val="bg1"/>
                </a:solidFill>
                <a:cs typeface="+mn-ea"/>
                <a:sym typeface="+mn-lt"/>
              </a:rPr>
              <a:t>3ds Max</a:t>
            </a:r>
            <a:r>
              <a:rPr lang="zh-CN" altLang="en-US" dirty="0">
                <a:solidFill>
                  <a:schemeClr val="bg1"/>
                </a:solidFill>
                <a:cs typeface="+mn-ea"/>
                <a:sym typeface="+mn-lt"/>
              </a:rPr>
              <a:t>基础知识</a:t>
            </a:r>
          </a:p>
        </p:txBody>
      </p:sp>
      <p:sp>
        <p:nvSpPr>
          <p:cNvPr id="29" name="直角三角形 28"/>
          <p:cNvSpPr/>
          <p:nvPr/>
        </p:nvSpPr>
        <p:spPr>
          <a:xfrm rot="5400000" flipH="1">
            <a:off x="719843" y="2402528"/>
            <a:ext cx="3729437" cy="5181506"/>
          </a:xfrm>
          <a:prstGeom prst="rtTriangle">
            <a:avLst/>
          </a:prstGeom>
          <a:solidFill>
            <a:srgbClr val="CAD0D8"/>
          </a:solidFill>
          <a:ln>
            <a:noFill/>
          </a:ln>
          <a:effectLst>
            <a:outerShdw blurRad="127000" dist="63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1"/>
          <p:cNvSpPr>
            <a:spLocks noChangeArrowheads="1"/>
          </p:cNvSpPr>
          <p:nvPr/>
        </p:nvSpPr>
        <p:spPr bwMode="auto">
          <a:xfrm>
            <a:off x="3895599" y="224827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1" name="TextBox 32"/>
          <p:cNvSpPr txBox="1">
            <a:spLocks noChangeArrowheads="1"/>
          </p:cNvSpPr>
          <p:nvPr/>
        </p:nvSpPr>
        <p:spPr bwMode="auto">
          <a:xfrm>
            <a:off x="3922149" y="227464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02</a:t>
            </a:r>
            <a:endParaRPr lang="zh-CN" altLang="en-US" dirty="0">
              <a:solidFill>
                <a:schemeClr val="bg1"/>
              </a:solidFill>
              <a:latin typeface="+mn-lt"/>
              <a:ea typeface="+mn-ea"/>
              <a:cs typeface="+mn-ea"/>
              <a:sym typeface="+mn-lt"/>
            </a:endParaRPr>
          </a:p>
        </p:txBody>
      </p:sp>
      <p:sp>
        <p:nvSpPr>
          <p:cNvPr id="32" name="TextBox 76"/>
          <p:cNvSpPr txBox="1"/>
          <p:nvPr/>
        </p:nvSpPr>
        <p:spPr>
          <a:xfrm>
            <a:off x="4475982" y="2274646"/>
            <a:ext cx="2698750" cy="369332"/>
          </a:xfrm>
          <a:prstGeom prst="rect">
            <a:avLst/>
          </a:prstGeom>
          <a:noFill/>
        </p:spPr>
        <p:txBody>
          <a:bodyPr wrap="square" rtlCol="0">
            <a:spAutoFit/>
          </a:bodyPr>
          <a:lstStyle/>
          <a:p>
            <a:r>
              <a:rPr lang="zh-CN" altLang="en-US" dirty="0">
                <a:solidFill>
                  <a:schemeClr val="bg1"/>
                </a:solidFill>
                <a:cs typeface="+mn-ea"/>
                <a:sym typeface="+mn-lt"/>
              </a:rPr>
              <a:t>基础建模技术</a:t>
            </a:r>
          </a:p>
        </p:txBody>
      </p:sp>
      <p:sp>
        <p:nvSpPr>
          <p:cNvPr id="33" name="椭圆 1"/>
          <p:cNvSpPr>
            <a:spLocks noChangeArrowheads="1"/>
          </p:cNvSpPr>
          <p:nvPr/>
        </p:nvSpPr>
        <p:spPr bwMode="auto">
          <a:xfrm>
            <a:off x="3895599" y="278202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4" name="TextBox 32"/>
          <p:cNvSpPr txBox="1">
            <a:spLocks noChangeArrowheads="1"/>
          </p:cNvSpPr>
          <p:nvPr/>
        </p:nvSpPr>
        <p:spPr bwMode="auto">
          <a:xfrm>
            <a:off x="3922149" y="280839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03</a:t>
            </a:r>
            <a:endParaRPr lang="zh-CN" altLang="en-US" dirty="0">
              <a:solidFill>
                <a:schemeClr val="bg1"/>
              </a:solidFill>
              <a:latin typeface="+mn-lt"/>
              <a:ea typeface="+mn-ea"/>
              <a:cs typeface="+mn-ea"/>
              <a:sym typeface="+mn-lt"/>
            </a:endParaRPr>
          </a:p>
        </p:txBody>
      </p:sp>
      <p:sp>
        <p:nvSpPr>
          <p:cNvPr id="35" name="TextBox 76"/>
          <p:cNvSpPr txBox="1"/>
          <p:nvPr/>
        </p:nvSpPr>
        <p:spPr>
          <a:xfrm>
            <a:off x="4475982" y="2808393"/>
            <a:ext cx="2698750" cy="369332"/>
          </a:xfrm>
          <a:prstGeom prst="rect">
            <a:avLst/>
          </a:prstGeom>
          <a:noFill/>
        </p:spPr>
        <p:txBody>
          <a:bodyPr wrap="square" rtlCol="0">
            <a:spAutoFit/>
          </a:bodyPr>
          <a:lstStyle/>
          <a:p>
            <a:r>
              <a:rPr lang="zh-CN" altLang="en-US" dirty="0">
                <a:solidFill>
                  <a:schemeClr val="bg1"/>
                </a:solidFill>
                <a:cs typeface="+mn-ea"/>
                <a:sym typeface="+mn-lt"/>
              </a:rPr>
              <a:t>高级建模技术</a:t>
            </a:r>
          </a:p>
        </p:txBody>
      </p:sp>
      <p:sp>
        <p:nvSpPr>
          <p:cNvPr id="36" name="椭圆 1"/>
          <p:cNvSpPr>
            <a:spLocks noChangeArrowheads="1"/>
          </p:cNvSpPr>
          <p:nvPr/>
        </p:nvSpPr>
        <p:spPr bwMode="auto">
          <a:xfrm>
            <a:off x="3895599" y="333907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37" name="TextBox 32"/>
          <p:cNvSpPr txBox="1">
            <a:spLocks noChangeArrowheads="1"/>
          </p:cNvSpPr>
          <p:nvPr/>
        </p:nvSpPr>
        <p:spPr bwMode="auto">
          <a:xfrm>
            <a:off x="3922149" y="336544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04</a:t>
            </a:r>
            <a:endParaRPr lang="zh-CN" altLang="en-US" dirty="0">
              <a:solidFill>
                <a:schemeClr val="bg1"/>
              </a:solidFill>
              <a:latin typeface="+mn-lt"/>
              <a:ea typeface="+mn-ea"/>
              <a:cs typeface="+mn-ea"/>
              <a:sym typeface="+mn-lt"/>
            </a:endParaRPr>
          </a:p>
        </p:txBody>
      </p:sp>
      <p:sp>
        <p:nvSpPr>
          <p:cNvPr id="38" name="TextBox 76"/>
          <p:cNvSpPr txBox="1"/>
          <p:nvPr/>
        </p:nvSpPr>
        <p:spPr>
          <a:xfrm>
            <a:off x="4475982" y="3365443"/>
            <a:ext cx="2698750" cy="369332"/>
          </a:xfrm>
          <a:prstGeom prst="rect">
            <a:avLst/>
          </a:prstGeom>
          <a:noFill/>
        </p:spPr>
        <p:txBody>
          <a:bodyPr wrap="square" rtlCol="0">
            <a:spAutoFit/>
          </a:bodyPr>
          <a:lstStyle/>
          <a:p>
            <a:r>
              <a:rPr lang="zh-CN" altLang="en-US" dirty="0">
                <a:solidFill>
                  <a:schemeClr val="bg1"/>
                </a:solidFill>
                <a:cs typeface="+mn-ea"/>
                <a:sym typeface="+mn-lt"/>
              </a:rPr>
              <a:t>摄影机与灯光</a:t>
            </a:r>
          </a:p>
        </p:txBody>
      </p:sp>
      <p:sp>
        <p:nvSpPr>
          <p:cNvPr id="39" name="椭圆 1"/>
          <p:cNvSpPr>
            <a:spLocks noChangeArrowheads="1"/>
          </p:cNvSpPr>
          <p:nvPr/>
        </p:nvSpPr>
        <p:spPr bwMode="auto">
          <a:xfrm>
            <a:off x="3895599" y="386534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0" name="TextBox 32"/>
          <p:cNvSpPr txBox="1">
            <a:spLocks noChangeArrowheads="1"/>
          </p:cNvSpPr>
          <p:nvPr/>
        </p:nvSpPr>
        <p:spPr bwMode="auto">
          <a:xfrm>
            <a:off x="3922149" y="389171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05</a:t>
            </a:r>
            <a:endParaRPr lang="zh-CN" altLang="en-US" dirty="0">
              <a:solidFill>
                <a:schemeClr val="bg1"/>
              </a:solidFill>
              <a:latin typeface="+mn-lt"/>
              <a:ea typeface="+mn-ea"/>
              <a:cs typeface="+mn-ea"/>
              <a:sym typeface="+mn-lt"/>
            </a:endParaRPr>
          </a:p>
        </p:txBody>
      </p:sp>
      <p:sp>
        <p:nvSpPr>
          <p:cNvPr id="41" name="TextBox 76"/>
          <p:cNvSpPr txBox="1"/>
          <p:nvPr/>
        </p:nvSpPr>
        <p:spPr>
          <a:xfrm>
            <a:off x="4475982" y="3891716"/>
            <a:ext cx="2698750" cy="369332"/>
          </a:xfrm>
          <a:prstGeom prst="rect">
            <a:avLst/>
          </a:prstGeom>
          <a:noFill/>
        </p:spPr>
        <p:txBody>
          <a:bodyPr wrap="square" rtlCol="0">
            <a:spAutoFit/>
          </a:bodyPr>
          <a:lstStyle/>
          <a:p>
            <a:r>
              <a:rPr lang="zh-CN" altLang="en-US" dirty="0">
                <a:solidFill>
                  <a:schemeClr val="bg1"/>
                </a:solidFill>
                <a:cs typeface="+mn-ea"/>
                <a:sym typeface="+mn-lt"/>
              </a:rPr>
              <a:t>材质与贴图</a:t>
            </a:r>
          </a:p>
        </p:txBody>
      </p:sp>
      <p:sp>
        <p:nvSpPr>
          <p:cNvPr id="42" name="椭圆 1"/>
          <p:cNvSpPr>
            <a:spLocks noChangeArrowheads="1"/>
          </p:cNvSpPr>
          <p:nvPr/>
        </p:nvSpPr>
        <p:spPr bwMode="auto">
          <a:xfrm>
            <a:off x="3895599" y="4442082"/>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3" name="TextBox 32"/>
          <p:cNvSpPr txBox="1">
            <a:spLocks noChangeArrowheads="1"/>
          </p:cNvSpPr>
          <p:nvPr/>
        </p:nvSpPr>
        <p:spPr bwMode="auto">
          <a:xfrm>
            <a:off x="3922149" y="4468454"/>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06</a:t>
            </a:r>
            <a:endParaRPr lang="zh-CN" altLang="en-US" dirty="0">
              <a:solidFill>
                <a:schemeClr val="bg1"/>
              </a:solidFill>
              <a:latin typeface="+mn-lt"/>
              <a:ea typeface="+mn-ea"/>
              <a:cs typeface="+mn-ea"/>
              <a:sym typeface="+mn-lt"/>
            </a:endParaRPr>
          </a:p>
        </p:txBody>
      </p:sp>
      <p:sp>
        <p:nvSpPr>
          <p:cNvPr id="44" name="TextBox 76"/>
          <p:cNvSpPr txBox="1"/>
          <p:nvPr/>
        </p:nvSpPr>
        <p:spPr>
          <a:xfrm>
            <a:off x="4475982" y="4468454"/>
            <a:ext cx="2698750" cy="369332"/>
          </a:xfrm>
          <a:prstGeom prst="rect">
            <a:avLst/>
          </a:prstGeom>
          <a:noFill/>
        </p:spPr>
        <p:txBody>
          <a:bodyPr wrap="square" rtlCol="0">
            <a:spAutoFit/>
          </a:bodyPr>
          <a:lstStyle/>
          <a:p>
            <a:r>
              <a:rPr lang="zh-CN" altLang="en-US" dirty="0">
                <a:solidFill>
                  <a:schemeClr val="bg1"/>
                </a:solidFill>
                <a:cs typeface="+mn-ea"/>
                <a:sym typeface="+mn-lt"/>
              </a:rPr>
              <a:t>渲染技术</a:t>
            </a:r>
          </a:p>
        </p:txBody>
      </p:sp>
      <p:sp>
        <p:nvSpPr>
          <p:cNvPr id="45" name="椭圆 1"/>
          <p:cNvSpPr>
            <a:spLocks noChangeArrowheads="1"/>
          </p:cNvSpPr>
          <p:nvPr/>
        </p:nvSpPr>
        <p:spPr bwMode="auto">
          <a:xfrm>
            <a:off x="7637105" y="1683750"/>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6" name="TextBox 32"/>
          <p:cNvSpPr txBox="1">
            <a:spLocks noChangeArrowheads="1"/>
          </p:cNvSpPr>
          <p:nvPr/>
        </p:nvSpPr>
        <p:spPr bwMode="auto">
          <a:xfrm>
            <a:off x="7663655" y="1710122"/>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07</a:t>
            </a:r>
            <a:endParaRPr lang="zh-CN" altLang="en-US" dirty="0">
              <a:solidFill>
                <a:schemeClr val="bg1"/>
              </a:solidFill>
              <a:latin typeface="+mn-lt"/>
              <a:ea typeface="+mn-ea"/>
              <a:cs typeface="+mn-ea"/>
              <a:sym typeface="+mn-lt"/>
            </a:endParaRPr>
          </a:p>
        </p:txBody>
      </p:sp>
      <p:sp>
        <p:nvSpPr>
          <p:cNvPr id="47" name="TextBox 76"/>
          <p:cNvSpPr txBox="1"/>
          <p:nvPr/>
        </p:nvSpPr>
        <p:spPr>
          <a:xfrm>
            <a:off x="8217488" y="1710122"/>
            <a:ext cx="2698750" cy="369332"/>
          </a:xfrm>
          <a:prstGeom prst="rect">
            <a:avLst/>
          </a:prstGeom>
          <a:noFill/>
        </p:spPr>
        <p:txBody>
          <a:bodyPr wrap="square" rtlCol="0">
            <a:spAutoFit/>
          </a:bodyPr>
          <a:lstStyle/>
          <a:p>
            <a:r>
              <a:rPr lang="zh-CN" altLang="en-US" dirty="0">
                <a:solidFill>
                  <a:schemeClr val="bg1"/>
                </a:solidFill>
                <a:cs typeface="+mn-ea"/>
                <a:sym typeface="+mn-lt"/>
              </a:rPr>
              <a:t>环境和效果</a:t>
            </a:r>
          </a:p>
        </p:txBody>
      </p:sp>
      <p:sp>
        <p:nvSpPr>
          <p:cNvPr id="48" name="椭圆 1"/>
          <p:cNvSpPr>
            <a:spLocks noChangeArrowheads="1"/>
          </p:cNvSpPr>
          <p:nvPr/>
        </p:nvSpPr>
        <p:spPr bwMode="auto">
          <a:xfrm>
            <a:off x="7637105" y="224827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49" name="TextBox 32"/>
          <p:cNvSpPr txBox="1">
            <a:spLocks noChangeArrowheads="1"/>
          </p:cNvSpPr>
          <p:nvPr/>
        </p:nvSpPr>
        <p:spPr bwMode="auto">
          <a:xfrm>
            <a:off x="7663655" y="2274646"/>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08</a:t>
            </a:r>
            <a:endParaRPr lang="zh-CN" altLang="en-US" dirty="0">
              <a:solidFill>
                <a:schemeClr val="bg1"/>
              </a:solidFill>
              <a:latin typeface="+mn-lt"/>
              <a:ea typeface="+mn-ea"/>
              <a:cs typeface="+mn-ea"/>
              <a:sym typeface="+mn-lt"/>
            </a:endParaRPr>
          </a:p>
        </p:txBody>
      </p:sp>
      <p:sp>
        <p:nvSpPr>
          <p:cNvPr id="50" name="TextBox 76"/>
          <p:cNvSpPr txBox="1"/>
          <p:nvPr/>
        </p:nvSpPr>
        <p:spPr>
          <a:xfrm>
            <a:off x="8217488" y="2274646"/>
            <a:ext cx="2698750" cy="369332"/>
          </a:xfrm>
          <a:prstGeom prst="rect">
            <a:avLst/>
          </a:prstGeom>
          <a:noFill/>
        </p:spPr>
        <p:txBody>
          <a:bodyPr wrap="square" rtlCol="0">
            <a:spAutoFit/>
          </a:bodyPr>
          <a:lstStyle/>
          <a:p>
            <a:r>
              <a:rPr lang="zh-CN" altLang="en-US" dirty="0">
                <a:solidFill>
                  <a:schemeClr val="bg1"/>
                </a:solidFill>
                <a:cs typeface="+mn-ea"/>
                <a:sym typeface="+mn-lt"/>
              </a:rPr>
              <a:t>基础动画</a:t>
            </a:r>
          </a:p>
        </p:txBody>
      </p:sp>
      <p:sp>
        <p:nvSpPr>
          <p:cNvPr id="51" name="椭圆 1"/>
          <p:cNvSpPr>
            <a:spLocks noChangeArrowheads="1"/>
          </p:cNvSpPr>
          <p:nvPr/>
        </p:nvSpPr>
        <p:spPr bwMode="auto">
          <a:xfrm>
            <a:off x="7637105" y="278202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2" name="TextBox 32"/>
          <p:cNvSpPr txBox="1">
            <a:spLocks noChangeArrowheads="1"/>
          </p:cNvSpPr>
          <p:nvPr/>
        </p:nvSpPr>
        <p:spPr bwMode="auto">
          <a:xfrm>
            <a:off x="7663655" y="280839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09</a:t>
            </a:r>
            <a:endParaRPr lang="zh-CN" altLang="en-US" dirty="0">
              <a:solidFill>
                <a:schemeClr val="bg1"/>
              </a:solidFill>
              <a:latin typeface="+mn-lt"/>
              <a:ea typeface="+mn-ea"/>
              <a:cs typeface="+mn-ea"/>
              <a:sym typeface="+mn-lt"/>
            </a:endParaRPr>
          </a:p>
        </p:txBody>
      </p:sp>
      <p:sp>
        <p:nvSpPr>
          <p:cNvPr id="53" name="TextBox 76"/>
          <p:cNvSpPr txBox="1"/>
          <p:nvPr/>
        </p:nvSpPr>
        <p:spPr>
          <a:xfrm>
            <a:off x="8217488" y="2808393"/>
            <a:ext cx="2698750" cy="369332"/>
          </a:xfrm>
          <a:prstGeom prst="rect">
            <a:avLst/>
          </a:prstGeom>
          <a:noFill/>
        </p:spPr>
        <p:txBody>
          <a:bodyPr wrap="square" rtlCol="0">
            <a:spAutoFit/>
          </a:bodyPr>
          <a:lstStyle/>
          <a:p>
            <a:r>
              <a:rPr lang="zh-CN" altLang="en-US" dirty="0">
                <a:solidFill>
                  <a:schemeClr val="bg1"/>
                </a:solidFill>
                <a:cs typeface="+mn-ea"/>
                <a:sym typeface="+mn-lt"/>
              </a:rPr>
              <a:t>角色动画</a:t>
            </a:r>
          </a:p>
        </p:txBody>
      </p:sp>
      <p:sp>
        <p:nvSpPr>
          <p:cNvPr id="54" name="椭圆 1"/>
          <p:cNvSpPr>
            <a:spLocks noChangeArrowheads="1"/>
          </p:cNvSpPr>
          <p:nvPr/>
        </p:nvSpPr>
        <p:spPr bwMode="auto">
          <a:xfrm>
            <a:off x="7637105" y="3339071"/>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5" name="TextBox 32"/>
          <p:cNvSpPr txBox="1">
            <a:spLocks noChangeArrowheads="1"/>
          </p:cNvSpPr>
          <p:nvPr/>
        </p:nvSpPr>
        <p:spPr bwMode="auto">
          <a:xfrm>
            <a:off x="7663655" y="3365443"/>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10</a:t>
            </a:r>
            <a:endParaRPr lang="zh-CN" altLang="en-US" dirty="0">
              <a:solidFill>
                <a:schemeClr val="bg1"/>
              </a:solidFill>
              <a:latin typeface="+mn-lt"/>
              <a:ea typeface="+mn-ea"/>
              <a:cs typeface="+mn-ea"/>
              <a:sym typeface="+mn-lt"/>
            </a:endParaRPr>
          </a:p>
        </p:txBody>
      </p:sp>
      <p:sp>
        <p:nvSpPr>
          <p:cNvPr id="56" name="TextBox 76"/>
          <p:cNvSpPr txBox="1"/>
          <p:nvPr/>
        </p:nvSpPr>
        <p:spPr>
          <a:xfrm>
            <a:off x="8217488" y="3365443"/>
            <a:ext cx="2698750" cy="369332"/>
          </a:xfrm>
          <a:prstGeom prst="rect">
            <a:avLst/>
          </a:prstGeom>
          <a:noFill/>
        </p:spPr>
        <p:txBody>
          <a:bodyPr wrap="square" rtlCol="0">
            <a:spAutoFit/>
          </a:bodyPr>
          <a:lstStyle/>
          <a:p>
            <a:r>
              <a:rPr lang="zh-CN" altLang="en-US" dirty="0">
                <a:solidFill>
                  <a:schemeClr val="bg1"/>
                </a:solidFill>
                <a:cs typeface="+mn-ea"/>
                <a:sym typeface="+mn-lt"/>
              </a:rPr>
              <a:t>动力学动画</a:t>
            </a:r>
          </a:p>
        </p:txBody>
      </p:sp>
      <p:sp>
        <p:nvSpPr>
          <p:cNvPr id="57" name="椭圆 1"/>
          <p:cNvSpPr>
            <a:spLocks noChangeArrowheads="1"/>
          </p:cNvSpPr>
          <p:nvPr/>
        </p:nvSpPr>
        <p:spPr bwMode="auto">
          <a:xfrm>
            <a:off x="7637105" y="3865344"/>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58" name="TextBox 32"/>
          <p:cNvSpPr txBox="1">
            <a:spLocks noChangeArrowheads="1"/>
          </p:cNvSpPr>
          <p:nvPr/>
        </p:nvSpPr>
        <p:spPr bwMode="auto">
          <a:xfrm>
            <a:off x="7663655" y="3891716"/>
            <a:ext cx="4240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11</a:t>
            </a:r>
            <a:endParaRPr lang="zh-CN" altLang="en-US" dirty="0">
              <a:solidFill>
                <a:schemeClr val="bg1"/>
              </a:solidFill>
              <a:latin typeface="+mn-lt"/>
              <a:ea typeface="+mn-ea"/>
              <a:cs typeface="+mn-ea"/>
              <a:sym typeface="+mn-lt"/>
            </a:endParaRPr>
          </a:p>
        </p:txBody>
      </p:sp>
      <p:sp>
        <p:nvSpPr>
          <p:cNvPr id="59" name="TextBox 76"/>
          <p:cNvSpPr txBox="1"/>
          <p:nvPr/>
        </p:nvSpPr>
        <p:spPr>
          <a:xfrm>
            <a:off x="8217488" y="3891716"/>
            <a:ext cx="2698750" cy="369332"/>
          </a:xfrm>
          <a:prstGeom prst="rect">
            <a:avLst/>
          </a:prstGeom>
          <a:noFill/>
        </p:spPr>
        <p:txBody>
          <a:bodyPr wrap="square" rtlCol="0">
            <a:spAutoFit/>
          </a:bodyPr>
          <a:lstStyle/>
          <a:p>
            <a:r>
              <a:rPr lang="zh-CN" altLang="en-US" dirty="0">
                <a:solidFill>
                  <a:schemeClr val="bg1"/>
                </a:solidFill>
                <a:cs typeface="+mn-ea"/>
                <a:sym typeface="+mn-lt"/>
              </a:rPr>
              <a:t>布料动画</a:t>
            </a:r>
          </a:p>
        </p:txBody>
      </p:sp>
      <p:sp>
        <p:nvSpPr>
          <p:cNvPr id="60" name="椭圆 1"/>
          <p:cNvSpPr>
            <a:spLocks noChangeArrowheads="1"/>
          </p:cNvSpPr>
          <p:nvPr/>
        </p:nvSpPr>
        <p:spPr bwMode="auto">
          <a:xfrm>
            <a:off x="7637105" y="4442082"/>
            <a:ext cx="438842" cy="391299"/>
          </a:xfrm>
          <a:prstGeom prst="rect">
            <a:avLst/>
          </a:prstGeom>
          <a:solidFill>
            <a:srgbClr val="EF5350"/>
          </a:solidFill>
          <a:ln w="28575">
            <a:noFill/>
          </a:ln>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latin typeface="+mn-lt"/>
              <a:ea typeface="+mn-ea"/>
              <a:cs typeface="+mn-ea"/>
              <a:sym typeface="+mn-lt"/>
            </a:endParaRPr>
          </a:p>
        </p:txBody>
      </p:sp>
      <p:sp>
        <p:nvSpPr>
          <p:cNvPr id="61" name="TextBox 32"/>
          <p:cNvSpPr txBox="1">
            <a:spLocks noChangeArrowheads="1"/>
          </p:cNvSpPr>
          <p:nvPr/>
        </p:nvSpPr>
        <p:spPr bwMode="auto">
          <a:xfrm>
            <a:off x="7663655" y="4468454"/>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chemeClr val="bg1"/>
                </a:solidFill>
                <a:latin typeface="+mn-lt"/>
                <a:ea typeface="+mn-ea"/>
                <a:cs typeface="+mn-ea"/>
                <a:sym typeface="+mn-lt"/>
              </a:rPr>
              <a:t>12</a:t>
            </a:r>
            <a:endParaRPr lang="zh-CN" altLang="en-US" dirty="0">
              <a:solidFill>
                <a:schemeClr val="bg1"/>
              </a:solidFill>
              <a:latin typeface="+mn-lt"/>
              <a:ea typeface="+mn-ea"/>
              <a:cs typeface="+mn-ea"/>
              <a:sym typeface="+mn-lt"/>
            </a:endParaRPr>
          </a:p>
        </p:txBody>
      </p:sp>
      <p:sp>
        <p:nvSpPr>
          <p:cNvPr id="62" name="TextBox 76"/>
          <p:cNvSpPr txBox="1"/>
          <p:nvPr/>
        </p:nvSpPr>
        <p:spPr>
          <a:xfrm>
            <a:off x="8217488" y="4468454"/>
            <a:ext cx="2698750" cy="369332"/>
          </a:xfrm>
          <a:prstGeom prst="rect">
            <a:avLst/>
          </a:prstGeom>
          <a:noFill/>
        </p:spPr>
        <p:txBody>
          <a:bodyPr wrap="square" rtlCol="0">
            <a:spAutoFit/>
          </a:bodyPr>
          <a:lstStyle/>
          <a:p>
            <a:r>
              <a:rPr lang="zh-CN" altLang="en-US" dirty="0">
                <a:solidFill>
                  <a:schemeClr val="bg1"/>
                </a:solidFill>
                <a:cs typeface="+mn-ea"/>
                <a:sym typeface="+mn-lt"/>
              </a:rPr>
              <a:t>粒子动画</a:t>
            </a:r>
          </a:p>
        </p:txBody>
      </p:sp>
    </p:spTree>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12" name="直角三角形 11"/>
          <p:cNvSpPr/>
          <p:nvPr/>
        </p:nvSpPr>
        <p:spPr>
          <a:xfrm>
            <a:off x="0" y="1325670"/>
            <a:ext cx="6109779" cy="5532330"/>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直角三角形 6"/>
          <p:cNvSpPr/>
          <p:nvPr/>
        </p:nvSpPr>
        <p:spPr>
          <a:xfrm rot="5400000" flipV="1">
            <a:off x="8155756" y="83270"/>
            <a:ext cx="4119513" cy="3952973"/>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2658359"/>
            <a:ext cx="4637988" cy="4199641"/>
          </a:xfrm>
          <a:prstGeom prst="rtTriangle">
            <a:avLst/>
          </a:prstGeom>
          <a:solidFill>
            <a:srgbClr val="323C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9852581" y="-1571"/>
            <a:ext cx="2337847" cy="2340990"/>
          </a:xfrm>
          <a:prstGeom prst="rtTriangle">
            <a:avLst/>
          </a:prstGeom>
          <a:solidFill>
            <a:srgbClr val="CAD0D8"/>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TextBox 76"/>
          <p:cNvSpPr txBox="1"/>
          <p:nvPr/>
        </p:nvSpPr>
        <p:spPr>
          <a:xfrm>
            <a:off x="3505219" y="3148915"/>
            <a:ext cx="5181560" cy="707886"/>
          </a:xfrm>
          <a:prstGeom prst="rect">
            <a:avLst/>
          </a:prstGeom>
          <a:noFill/>
        </p:spPr>
        <p:txBody>
          <a:bodyPr wrap="square" rtlCol="0">
            <a:spAutoFit/>
          </a:bodyPr>
          <a:lstStyle/>
          <a:p>
            <a:pPr algn="ctr"/>
            <a:r>
              <a:rPr lang="en-US" altLang="zh-CN" sz="4000" dirty="0" smtClean="0">
                <a:solidFill>
                  <a:schemeClr val="bg1"/>
                </a:solidFill>
                <a:cs typeface="+mn-ea"/>
                <a:sym typeface="+mn-lt"/>
              </a:rPr>
              <a:t>3ds Max </a:t>
            </a:r>
            <a:r>
              <a:rPr lang="zh-CN" altLang="en-US" sz="4000" dirty="0" smtClean="0">
                <a:solidFill>
                  <a:schemeClr val="bg1"/>
                </a:solidFill>
                <a:cs typeface="+mn-ea"/>
                <a:sym typeface="+mn-lt"/>
              </a:rPr>
              <a:t>基础知识</a:t>
            </a:r>
            <a:endParaRPr lang="zh-CN" altLang="en-US" sz="4000" dirty="0">
              <a:solidFill>
                <a:schemeClr val="bg1"/>
              </a:solidFill>
              <a:cs typeface="+mn-ea"/>
              <a:sym typeface="+mn-lt"/>
            </a:endParaRPr>
          </a:p>
        </p:txBody>
      </p:sp>
      <p:sp>
        <p:nvSpPr>
          <p:cNvPr id="16" name="TextBox 76"/>
          <p:cNvSpPr txBox="1"/>
          <p:nvPr/>
        </p:nvSpPr>
        <p:spPr>
          <a:xfrm>
            <a:off x="4336827" y="2153298"/>
            <a:ext cx="3545903" cy="646331"/>
          </a:xfrm>
          <a:prstGeom prst="rect">
            <a:avLst/>
          </a:prstGeom>
          <a:noFill/>
        </p:spPr>
        <p:txBody>
          <a:bodyPr wrap="square" rtlCol="0">
            <a:spAutoFit/>
          </a:bodyPr>
          <a:lstStyle/>
          <a:p>
            <a:pPr algn="ctr"/>
            <a:r>
              <a:rPr lang="zh-CN" altLang="en-US" sz="3600" dirty="0" smtClean="0">
                <a:solidFill>
                  <a:schemeClr val="bg1"/>
                </a:solidFill>
                <a:cs typeface="+mn-ea"/>
                <a:sym typeface="+mn-lt"/>
              </a:rPr>
              <a:t>第一</a:t>
            </a:r>
            <a:r>
              <a:rPr lang="zh-CN" altLang="en-US" sz="3600" dirty="0">
                <a:solidFill>
                  <a:schemeClr val="bg1"/>
                </a:solidFill>
                <a:cs typeface="+mn-ea"/>
                <a:sym typeface="+mn-lt"/>
              </a:rPr>
              <a:t>章</a:t>
            </a:r>
          </a:p>
        </p:txBody>
      </p:sp>
    </p:spTree>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zh-CN" altLang="en-US" b="1" dirty="0" smtClean="0">
                <a:solidFill>
                  <a:schemeClr val="bg1"/>
                </a:solidFill>
                <a:cs typeface="+mn-ea"/>
                <a:sym typeface="+mn-lt"/>
              </a:rPr>
              <a:t>初步</a:t>
            </a:r>
            <a:r>
              <a:rPr lang="zh-CN" altLang="en-US" b="1" dirty="0">
                <a:solidFill>
                  <a:schemeClr val="bg1"/>
                </a:solidFill>
                <a:cs typeface="+mn-ea"/>
                <a:sym typeface="+mn-lt"/>
              </a:rPr>
              <a:t>认识</a:t>
            </a:r>
            <a:r>
              <a:rPr lang="en-US" altLang="zh-CN" b="1" dirty="0">
                <a:solidFill>
                  <a:schemeClr val="bg1"/>
                </a:solidFill>
                <a:cs typeface="+mn-ea"/>
                <a:sym typeface="+mn-lt"/>
              </a:rPr>
              <a:t>3ds Max</a:t>
            </a:r>
            <a:endParaRPr lang="zh-CN" altLang="en-US" b="1" dirty="0">
              <a:solidFill>
                <a:schemeClr val="bg1"/>
              </a:solidFill>
              <a:cs typeface="+mn-ea"/>
              <a:sym typeface="+mn-lt"/>
            </a:endParaRPr>
          </a:p>
        </p:txBody>
      </p:sp>
      <p:sp>
        <p:nvSpPr>
          <p:cNvPr id="32" name="文本框 31"/>
          <p:cNvSpPr txBox="1"/>
          <p:nvPr/>
        </p:nvSpPr>
        <p:spPr>
          <a:xfrm>
            <a:off x="2125014" y="1893861"/>
            <a:ext cx="7493282" cy="3293209"/>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       Autodesk</a:t>
            </a:r>
            <a:r>
              <a:rPr lang="zh-CN" altLang="en-US" sz="1600" dirty="0">
                <a:solidFill>
                  <a:schemeClr val="bg1"/>
                </a:solidFill>
                <a:cs typeface="+mn-ea"/>
                <a:sym typeface="+mn-lt"/>
              </a:rPr>
              <a:t>公司出品的</a:t>
            </a:r>
            <a:r>
              <a:rPr lang="en-US" altLang="zh-CN" sz="1600" dirty="0">
                <a:solidFill>
                  <a:schemeClr val="bg1"/>
                </a:solidFill>
                <a:cs typeface="+mn-ea"/>
                <a:sym typeface="+mn-lt"/>
              </a:rPr>
              <a:t>3ds Max</a:t>
            </a:r>
            <a:r>
              <a:rPr lang="zh-CN" altLang="en-US" sz="1600" dirty="0">
                <a:solidFill>
                  <a:schemeClr val="bg1"/>
                </a:solidFill>
                <a:cs typeface="+mn-ea"/>
                <a:sym typeface="+mn-lt"/>
              </a:rPr>
              <a:t>是世界上应用最广泛的顶级三维软件之一，它是集三维建模、动画及渲染于一体的创意设计软件，由于</a:t>
            </a:r>
            <a:r>
              <a:rPr lang="en-US" altLang="zh-CN" sz="1600" dirty="0">
                <a:solidFill>
                  <a:schemeClr val="bg1"/>
                </a:solidFill>
                <a:cs typeface="+mn-ea"/>
                <a:sym typeface="+mn-lt"/>
              </a:rPr>
              <a:t>3ds Max</a:t>
            </a:r>
            <a:r>
              <a:rPr lang="zh-CN" altLang="en-US" sz="1600" dirty="0">
                <a:solidFill>
                  <a:schemeClr val="bg1"/>
                </a:solidFill>
                <a:cs typeface="+mn-ea"/>
                <a:sym typeface="+mn-lt"/>
              </a:rPr>
              <a:t>强大的功能，使其从诞生以来就一直受到</a:t>
            </a:r>
            <a:r>
              <a:rPr lang="en-US" altLang="zh-CN" sz="1600" dirty="0">
                <a:solidFill>
                  <a:schemeClr val="bg1"/>
                </a:solidFill>
                <a:cs typeface="+mn-ea"/>
                <a:sym typeface="+mn-lt"/>
              </a:rPr>
              <a:t>CG</a:t>
            </a:r>
            <a:r>
              <a:rPr lang="zh-CN" altLang="en-US" sz="1600" dirty="0">
                <a:solidFill>
                  <a:schemeClr val="bg1"/>
                </a:solidFill>
                <a:cs typeface="+mn-ea"/>
                <a:sym typeface="+mn-lt"/>
              </a:rPr>
              <a:t>艺术家的喜爱。并且，</a:t>
            </a:r>
            <a:r>
              <a:rPr lang="en-US" altLang="zh-CN" sz="1600" dirty="0">
                <a:solidFill>
                  <a:schemeClr val="bg1"/>
                </a:solidFill>
                <a:cs typeface="+mn-ea"/>
                <a:sym typeface="+mn-lt"/>
              </a:rPr>
              <a:t>Autodesk</a:t>
            </a:r>
            <a:r>
              <a:rPr lang="zh-CN" altLang="en-US" sz="1600" dirty="0">
                <a:solidFill>
                  <a:schemeClr val="bg1"/>
                </a:solidFill>
                <a:cs typeface="+mn-ea"/>
                <a:sym typeface="+mn-lt"/>
              </a:rPr>
              <a:t>公司还在不断地为</a:t>
            </a:r>
            <a:r>
              <a:rPr lang="en-US" altLang="zh-CN" sz="1600" dirty="0">
                <a:solidFill>
                  <a:schemeClr val="bg1"/>
                </a:solidFill>
                <a:cs typeface="+mn-ea"/>
                <a:sym typeface="+mn-lt"/>
              </a:rPr>
              <a:t>3ds Max</a:t>
            </a:r>
            <a:r>
              <a:rPr lang="zh-CN" altLang="en-US" sz="1600" dirty="0">
                <a:solidFill>
                  <a:schemeClr val="bg1"/>
                </a:solidFill>
                <a:cs typeface="+mn-ea"/>
                <a:sym typeface="+mn-lt"/>
              </a:rPr>
              <a:t>推出新版本，当然其功能也变得越来越强大</a:t>
            </a:r>
            <a:r>
              <a:rPr lang="zh-CN" altLang="en-US" sz="1600" dirty="0" smtClean="0">
                <a:solidFill>
                  <a:schemeClr val="bg1"/>
                </a:solidFill>
                <a:cs typeface="+mn-ea"/>
                <a:sym typeface="+mn-lt"/>
              </a:rPr>
              <a:t>。</a:t>
            </a:r>
            <a:endParaRPr lang="en-US" altLang="zh-CN" sz="1600" dirty="0" smtClean="0">
              <a:solidFill>
                <a:schemeClr val="bg1"/>
              </a:solidFill>
              <a:cs typeface="+mn-ea"/>
              <a:sym typeface="+mn-lt"/>
            </a:endParaRPr>
          </a:p>
          <a:p>
            <a:pPr>
              <a:lnSpc>
                <a:spcPct val="130000"/>
              </a:lnSpc>
            </a:pPr>
            <a:endParaRPr lang="zh-CN" altLang="en-US" sz="1600" dirty="0">
              <a:solidFill>
                <a:schemeClr val="bg1"/>
              </a:solidFill>
              <a:cs typeface="+mn-ea"/>
              <a:sym typeface="+mn-lt"/>
            </a:endParaRPr>
          </a:p>
          <a:p>
            <a:pPr>
              <a:lnSpc>
                <a:spcPct val="130000"/>
              </a:lnSpc>
            </a:pPr>
            <a:r>
              <a:rPr lang="en-US" altLang="zh-CN" sz="1600" dirty="0" smtClean="0">
                <a:solidFill>
                  <a:schemeClr val="bg1"/>
                </a:solidFill>
                <a:cs typeface="+mn-ea"/>
                <a:sym typeface="+mn-lt"/>
              </a:rPr>
              <a:t>       3ds </a:t>
            </a:r>
            <a:r>
              <a:rPr lang="en-US" altLang="zh-CN" sz="1600" dirty="0">
                <a:solidFill>
                  <a:schemeClr val="bg1"/>
                </a:solidFill>
                <a:cs typeface="+mn-ea"/>
                <a:sym typeface="+mn-lt"/>
              </a:rPr>
              <a:t>Max</a:t>
            </a:r>
            <a:r>
              <a:rPr lang="zh-CN" altLang="en-US" sz="1600" dirty="0">
                <a:solidFill>
                  <a:schemeClr val="bg1"/>
                </a:solidFill>
                <a:cs typeface="+mn-ea"/>
                <a:sym typeface="+mn-lt"/>
              </a:rPr>
              <a:t>在模型塑造、场景渲染、动画及特效等方面都能制作出高品质的对象，这也使其在效果图制作、插画、影视动画、游戏和产品造型等领域中占据领导地位，成为全球最受欢迎的三维制作软件之一 。如今新版本的</a:t>
            </a:r>
            <a:r>
              <a:rPr lang="en-US" altLang="zh-CN" sz="1600" dirty="0">
                <a:solidFill>
                  <a:schemeClr val="bg1"/>
                </a:solidFill>
                <a:cs typeface="+mn-ea"/>
                <a:sym typeface="+mn-lt"/>
              </a:rPr>
              <a:t>3ds Max</a:t>
            </a:r>
            <a:r>
              <a:rPr lang="zh-CN" altLang="en-US" sz="1600" dirty="0">
                <a:solidFill>
                  <a:schemeClr val="bg1"/>
                </a:solidFill>
                <a:cs typeface="+mn-ea"/>
                <a:sym typeface="+mn-lt"/>
              </a:rPr>
              <a:t>在内部算法也有了很大的改进和提升，极大地提高了制作和渲染的效率，并且其功能界面划分也更趋于合理。</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488182" cy="338554"/>
          </a:xfrm>
          <a:prstGeom prst="rect">
            <a:avLst/>
          </a:prstGeom>
          <a:noFill/>
        </p:spPr>
        <p:txBody>
          <a:bodyPr wrap="none" rtlCol="0">
            <a:spAutoFit/>
          </a:bodyPr>
          <a:lstStyle/>
          <a:p>
            <a:r>
              <a:rPr lang="zh-CN" altLang="en-US" sz="1600" b="1" dirty="0" smtClean="0">
                <a:solidFill>
                  <a:schemeClr val="bg1"/>
                </a:solidFill>
                <a:cs typeface="+mn-ea"/>
                <a:sym typeface="+mn-lt"/>
              </a:rPr>
              <a:t>第一章 </a:t>
            </a:r>
            <a:r>
              <a:rPr lang="en-US" altLang="zh-CN" sz="1600" b="1" dirty="0" smtClean="0">
                <a:solidFill>
                  <a:schemeClr val="bg1"/>
                </a:solidFill>
                <a:cs typeface="+mn-ea"/>
                <a:sym typeface="+mn-lt"/>
              </a:rPr>
              <a:t>3ds Max</a:t>
            </a:r>
            <a:r>
              <a:rPr lang="zh-CN" altLang="en-US" sz="1600" b="1" dirty="0" smtClean="0">
                <a:solidFill>
                  <a:schemeClr val="bg1"/>
                </a:solidFill>
                <a:cs typeface="+mn-ea"/>
                <a:sym typeface="+mn-lt"/>
              </a:rPr>
              <a:t>基础知识</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en-US" altLang="zh-CN" b="1" dirty="0" smtClean="0">
                <a:solidFill>
                  <a:schemeClr val="bg1"/>
                </a:solidFill>
                <a:cs typeface="+mn-ea"/>
                <a:sym typeface="+mn-lt"/>
              </a:rPr>
              <a:t>3ds </a:t>
            </a:r>
            <a:r>
              <a:rPr lang="en-US" altLang="zh-CN" b="1" dirty="0">
                <a:solidFill>
                  <a:schemeClr val="bg1"/>
                </a:solidFill>
                <a:cs typeface="+mn-ea"/>
                <a:sym typeface="+mn-lt"/>
              </a:rPr>
              <a:t>Max</a:t>
            </a:r>
            <a:r>
              <a:rPr lang="zh-CN" altLang="en-US" b="1" dirty="0">
                <a:solidFill>
                  <a:schemeClr val="bg1"/>
                </a:solidFill>
                <a:cs typeface="+mn-ea"/>
                <a:sym typeface="+mn-lt"/>
              </a:rPr>
              <a:t>的应用领域</a:t>
            </a:r>
          </a:p>
        </p:txBody>
      </p:sp>
      <p:sp>
        <p:nvSpPr>
          <p:cNvPr id="32" name="文本框 31"/>
          <p:cNvSpPr txBox="1"/>
          <p:nvPr/>
        </p:nvSpPr>
        <p:spPr>
          <a:xfrm>
            <a:off x="2125014" y="1893861"/>
            <a:ext cx="7493282" cy="4573560"/>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       3ds </a:t>
            </a:r>
            <a:r>
              <a:rPr lang="en-US" altLang="zh-CN" sz="1600" dirty="0">
                <a:solidFill>
                  <a:schemeClr val="bg1"/>
                </a:solidFill>
                <a:cs typeface="+mn-ea"/>
                <a:sym typeface="+mn-lt"/>
              </a:rPr>
              <a:t>Max</a:t>
            </a:r>
            <a:r>
              <a:rPr lang="zh-CN" altLang="en-US" sz="1600" dirty="0">
                <a:solidFill>
                  <a:schemeClr val="bg1"/>
                </a:solidFill>
                <a:cs typeface="+mn-ea"/>
                <a:sym typeface="+mn-lt"/>
              </a:rPr>
              <a:t>的应用领域非常广泛，其中最为重要的应用有以下几个方面</a:t>
            </a:r>
            <a:r>
              <a:rPr lang="zh-CN" altLang="en-US" sz="1600" dirty="0" smtClean="0">
                <a:solidFill>
                  <a:schemeClr val="bg1"/>
                </a:solidFill>
                <a:cs typeface="+mn-ea"/>
                <a:sym typeface="+mn-lt"/>
              </a:rPr>
              <a:t>：</a:t>
            </a:r>
            <a:endParaRPr lang="en-US" altLang="zh-CN" sz="1600" dirty="0" smtClean="0">
              <a:solidFill>
                <a:schemeClr val="bg1"/>
              </a:solidFill>
              <a:cs typeface="+mn-ea"/>
              <a:sym typeface="+mn-lt"/>
            </a:endParaRPr>
          </a:p>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影视</a:t>
            </a:r>
            <a:r>
              <a:rPr lang="zh-CN" altLang="en-US" sz="1600" dirty="0" smtClean="0">
                <a:solidFill>
                  <a:schemeClr val="bg1"/>
                </a:solidFill>
                <a:cs typeface="+mn-ea"/>
                <a:sym typeface="+mn-lt"/>
              </a:rPr>
              <a:t>动画</a:t>
            </a:r>
            <a:r>
              <a:rPr lang="en-US" altLang="zh-CN" sz="1600" dirty="0" smtClean="0">
                <a:solidFill>
                  <a:schemeClr val="bg1"/>
                </a:solidFill>
                <a:cs typeface="+mn-ea"/>
                <a:sym typeface="+mn-lt"/>
              </a:rPr>
              <a:t>】</a:t>
            </a:r>
          </a:p>
          <a:p>
            <a:pPr>
              <a:lnSpc>
                <a:spcPct val="130000"/>
              </a:lnSpc>
            </a:pPr>
            <a:r>
              <a:rPr lang="zh-CN" altLang="en-US" sz="1600" dirty="0" smtClean="0">
                <a:solidFill>
                  <a:schemeClr val="bg1"/>
                </a:solidFill>
                <a:cs typeface="+mn-ea"/>
                <a:sym typeface="+mn-lt"/>
              </a:rPr>
              <a:t>       利用</a:t>
            </a:r>
            <a:r>
              <a:rPr lang="en-US" altLang="zh-CN" sz="1600" dirty="0">
                <a:solidFill>
                  <a:schemeClr val="bg1"/>
                </a:solidFill>
                <a:cs typeface="+mn-ea"/>
                <a:sym typeface="+mn-lt"/>
              </a:rPr>
              <a:t>3ds Max</a:t>
            </a:r>
            <a:r>
              <a:rPr lang="zh-CN" altLang="en-US" sz="1600" dirty="0">
                <a:solidFill>
                  <a:schemeClr val="bg1"/>
                </a:solidFill>
                <a:cs typeface="+mn-ea"/>
                <a:sym typeface="+mn-lt"/>
              </a:rPr>
              <a:t>的三维动画功能制作的影视特效和三维动画具有极强的立体感，其写实能力和表现力都非常强，在现代影视制作中常常用以弥补拍摄手段的不足，与实拍相结合甚至取代实拍，而直接采用三维动画的形式制作影视特效。</a:t>
            </a:r>
          </a:p>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三维</a:t>
            </a:r>
            <a:r>
              <a:rPr lang="zh-CN" altLang="en-US" sz="1600" dirty="0" smtClean="0">
                <a:solidFill>
                  <a:schemeClr val="bg1"/>
                </a:solidFill>
                <a:cs typeface="+mn-ea"/>
                <a:sym typeface="+mn-lt"/>
              </a:rPr>
              <a:t>游戏</a:t>
            </a:r>
            <a:r>
              <a:rPr lang="en-US" altLang="zh-CN" sz="1600" dirty="0" smtClean="0">
                <a:solidFill>
                  <a:schemeClr val="bg1"/>
                </a:solidFill>
                <a:cs typeface="+mn-ea"/>
                <a:sym typeface="+mn-lt"/>
              </a:rPr>
              <a:t>】</a:t>
            </a:r>
          </a:p>
          <a:p>
            <a:pPr>
              <a:lnSpc>
                <a:spcPct val="130000"/>
              </a:lnSpc>
            </a:pPr>
            <a:r>
              <a:rPr lang="zh-CN" altLang="en-US" sz="1600" dirty="0" smtClean="0">
                <a:solidFill>
                  <a:schemeClr val="bg1"/>
                </a:solidFill>
                <a:cs typeface="+mn-ea"/>
                <a:sym typeface="+mn-lt"/>
              </a:rPr>
              <a:t>       电子</a:t>
            </a:r>
            <a:r>
              <a:rPr lang="zh-CN" altLang="en-US" sz="1600" dirty="0">
                <a:solidFill>
                  <a:schemeClr val="bg1"/>
                </a:solidFill>
                <a:cs typeface="+mn-ea"/>
                <a:sym typeface="+mn-lt"/>
              </a:rPr>
              <a:t>游戏是现代人生活中重要的娱乐手段，而目前通过三维技术手段制作的电子游戏往往因其强大的视觉效果和高度的娱乐性而受到市场的追捧，由于</a:t>
            </a:r>
            <a:r>
              <a:rPr lang="en-US" altLang="zh-CN" sz="1600" dirty="0">
                <a:solidFill>
                  <a:schemeClr val="bg1"/>
                </a:solidFill>
                <a:cs typeface="+mn-ea"/>
                <a:sym typeface="+mn-lt"/>
              </a:rPr>
              <a:t>3ds Max</a:t>
            </a:r>
            <a:r>
              <a:rPr lang="zh-CN" altLang="en-US" sz="1600" dirty="0">
                <a:solidFill>
                  <a:schemeClr val="bg1"/>
                </a:solidFill>
                <a:cs typeface="+mn-ea"/>
                <a:sym typeface="+mn-lt"/>
              </a:rPr>
              <a:t>自身的特点其成为全球运用最广泛的三维游戏制作软件之一</a:t>
            </a:r>
            <a:r>
              <a:rPr lang="zh-CN" altLang="en-US" sz="1600" dirty="0" smtClean="0">
                <a:solidFill>
                  <a:schemeClr val="bg1"/>
                </a:solidFill>
                <a:cs typeface="+mn-ea"/>
                <a:sym typeface="+mn-lt"/>
              </a:rPr>
              <a:t>。</a:t>
            </a:r>
          </a:p>
          <a:p>
            <a:pPr>
              <a:lnSpc>
                <a:spcPct val="130000"/>
              </a:lnSpc>
            </a:pPr>
            <a:r>
              <a:rPr lang="en-US" altLang="zh-CN" sz="1600" dirty="0" smtClean="0">
                <a:solidFill>
                  <a:schemeClr val="bg1"/>
                </a:solidFill>
                <a:cs typeface="+mn-ea"/>
                <a:sym typeface="+mn-lt"/>
              </a:rPr>
              <a:t>【</a:t>
            </a:r>
            <a:r>
              <a:rPr lang="zh-CN" altLang="en-US" sz="1600" dirty="0" smtClean="0">
                <a:solidFill>
                  <a:schemeClr val="bg1"/>
                </a:solidFill>
                <a:cs typeface="+mn-ea"/>
                <a:sym typeface="+mn-lt"/>
              </a:rPr>
              <a:t>室内及建筑外观效果图</a:t>
            </a:r>
            <a:r>
              <a:rPr lang="en-US" altLang="zh-CN" sz="1600" dirty="0" smtClean="0">
                <a:solidFill>
                  <a:schemeClr val="bg1"/>
                </a:solidFill>
                <a:cs typeface="+mn-ea"/>
                <a:sym typeface="+mn-lt"/>
              </a:rPr>
              <a:t>】</a:t>
            </a:r>
          </a:p>
          <a:p>
            <a:pPr>
              <a:lnSpc>
                <a:spcPct val="130000"/>
              </a:lnSpc>
            </a:pPr>
            <a:r>
              <a:rPr lang="zh-CN" altLang="en-US" sz="1600" dirty="0" smtClean="0">
                <a:solidFill>
                  <a:schemeClr val="bg1"/>
                </a:solidFill>
                <a:cs typeface="+mn-ea"/>
                <a:sym typeface="+mn-lt"/>
              </a:rPr>
              <a:t>       室内设计与建筑外观表现是</a:t>
            </a:r>
            <a:r>
              <a:rPr lang="en-US" altLang="zh-CN" sz="1600" dirty="0" smtClean="0">
                <a:solidFill>
                  <a:schemeClr val="bg1"/>
                </a:solidFill>
                <a:cs typeface="+mn-ea"/>
                <a:sym typeface="+mn-lt"/>
              </a:rPr>
              <a:t>3ds Max</a:t>
            </a:r>
            <a:r>
              <a:rPr lang="zh-CN" altLang="en-US" sz="1600" dirty="0" smtClean="0">
                <a:solidFill>
                  <a:schemeClr val="bg1"/>
                </a:solidFill>
                <a:cs typeface="+mn-ea"/>
                <a:sym typeface="+mn-lt"/>
              </a:rPr>
              <a:t>在国内应用最广泛的领域。目前，大多数学习</a:t>
            </a:r>
            <a:r>
              <a:rPr lang="en-US" altLang="zh-CN" sz="1600" dirty="0" smtClean="0">
                <a:solidFill>
                  <a:schemeClr val="bg1"/>
                </a:solidFill>
                <a:cs typeface="+mn-ea"/>
                <a:sym typeface="+mn-lt"/>
              </a:rPr>
              <a:t>3ds Max</a:t>
            </a:r>
            <a:r>
              <a:rPr lang="zh-CN" altLang="en-US" sz="1600" dirty="0" smtClean="0">
                <a:solidFill>
                  <a:schemeClr val="bg1"/>
                </a:solidFill>
                <a:cs typeface="+mn-ea"/>
                <a:sym typeface="+mn-lt"/>
              </a:rPr>
              <a:t>的人员首要工作目标均为这两类效果图的制作。对于建筑的架构而言，通过三维的表现形式是一个非常好的方法，这使得我们可以在施工前按照图纸将实际地形与三维建筑模型结合起来，以观察最终竣工后的效果。</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488182" cy="338554"/>
          </a:xfrm>
          <a:prstGeom prst="rect">
            <a:avLst/>
          </a:prstGeom>
          <a:noFill/>
        </p:spPr>
        <p:txBody>
          <a:bodyPr wrap="none" rtlCol="0">
            <a:spAutoFit/>
          </a:bodyPr>
          <a:lstStyle/>
          <a:p>
            <a:r>
              <a:rPr lang="zh-CN" altLang="en-US" sz="1600" b="1" dirty="0" smtClean="0">
                <a:solidFill>
                  <a:schemeClr val="bg1"/>
                </a:solidFill>
                <a:cs typeface="+mn-ea"/>
                <a:sym typeface="+mn-lt"/>
              </a:rPr>
              <a:t>第一章 </a:t>
            </a:r>
            <a:r>
              <a:rPr lang="en-US" altLang="zh-CN" sz="1600" b="1" dirty="0" smtClean="0">
                <a:solidFill>
                  <a:schemeClr val="bg1"/>
                </a:solidFill>
                <a:cs typeface="+mn-ea"/>
                <a:sym typeface="+mn-lt"/>
              </a:rPr>
              <a:t>3ds Max</a:t>
            </a:r>
            <a:r>
              <a:rPr lang="zh-CN" altLang="en-US" sz="1600" b="1" dirty="0" smtClean="0">
                <a:solidFill>
                  <a:schemeClr val="bg1"/>
                </a:solidFill>
                <a:cs typeface="+mn-ea"/>
                <a:sym typeface="+mn-lt"/>
              </a:rPr>
              <a:t>基础知识</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1973518"/>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en-US" altLang="zh-CN" b="1" dirty="0" smtClean="0">
                <a:solidFill>
                  <a:schemeClr val="bg1"/>
                </a:solidFill>
                <a:cs typeface="+mn-ea"/>
                <a:sym typeface="+mn-lt"/>
              </a:rPr>
              <a:t>3ds </a:t>
            </a:r>
            <a:r>
              <a:rPr lang="en-US" altLang="zh-CN" b="1" dirty="0">
                <a:solidFill>
                  <a:schemeClr val="bg1"/>
                </a:solidFill>
                <a:cs typeface="+mn-ea"/>
                <a:sym typeface="+mn-lt"/>
              </a:rPr>
              <a:t>Max</a:t>
            </a:r>
            <a:r>
              <a:rPr lang="zh-CN" altLang="en-US" b="1" dirty="0">
                <a:solidFill>
                  <a:schemeClr val="bg1"/>
                </a:solidFill>
                <a:cs typeface="+mn-ea"/>
                <a:sym typeface="+mn-lt"/>
              </a:rPr>
              <a:t>的应用领域</a:t>
            </a:r>
          </a:p>
        </p:txBody>
      </p:sp>
      <p:sp>
        <p:nvSpPr>
          <p:cNvPr id="32" name="文本框 31"/>
          <p:cNvSpPr txBox="1"/>
          <p:nvPr/>
        </p:nvSpPr>
        <p:spPr>
          <a:xfrm>
            <a:off x="2125014" y="1893861"/>
            <a:ext cx="7493282" cy="3613297"/>
          </a:xfrm>
          <a:prstGeom prst="rect">
            <a:avLst/>
          </a:prstGeom>
          <a:noFill/>
          <a:effectLst/>
        </p:spPr>
        <p:txBody>
          <a:bodyPr wrap="square" rtlCol="0">
            <a:spAutoFit/>
          </a:bodyPr>
          <a:lstStyle/>
          <a:p>
            <a:pPr>
              <a:lnSpc>
                <a:spcPct val="130000"/>
              </a:lnSpc>
            </a:pPr>
            <a:r>
              <a:rPr lang="en-US" altLang="zh-CN" sz="1600" dirty="0" smtClean="0">
                <a:solidFill>
                  <a:schemeClr val="bg1"/>
                </a:solidFill>
                <a:cs typeface="+mn-ea"/>
                <a:sym typeface="+mn-lt"/>
              </a:rPr>
              <a:t>【</a:t>
            </a:r>
            <a:r>
              <a:rPr lang="zh-CN" altLang="en-US" sz="1600" dirty="0" smtClean="0">
                <a:solidFill>
                  <a:schemeClr val="bg1"/>
                </a:solidFill>
                <a:cs typeface="+mn-ea"/>
                <a:sym typeface="+mn-lt"/>
              </a:rPr>
              <a:t>机械制造及工业设计</a:t>
            </a:r>
            <a:r>
              <a:rPr lang="en-US" altLang="zh-CN" sz="1600" dirty="0" smtClean="0">
                <a:solidFill>
                  <a:schemeClr val="bg1"/>
                </a:solidFill>
                <a:cs typeface="+mn-ea"/>
                <a:sym typeface="+mn-lt"/>
              </a:rPr>
              <a:t>】</a:t>
            </a:r>
          </a:p>
          <a:p>
            <a:pPr>
              <a:lnSpc>
                <a:spcPct val="130000"/>
              </a:lnSpc>
            </a:pPr>
            <a:r>
              <a:rPr lang="en-US" altLang="zh-CN" sz="1600" dirty="0" smtClean="0">
                <a:solidFill>
                  <a:schemeClr val="bg1"/>
                </a:solidFill>
                <a:cs typeface="+mn-ea"/>
                <a:sym typeface="+mn-lt"/>
              </a:rPr>
              <a:t>       3ds </a:t>
            </a:r>
            <a:r>
              <a:rPr lang="en-US" altLang="zh-CN" sz="1600" dirty="0">
                <a:solidFill>
                  <a:schemeClr val="bg1"/>
                </a:solidFill>
                <a:cs typeface="+mn-ea"/>
                <a:sym typeface="+mn-lt"/>
              </a:rPr>
              <a:t>Max</a:t>
            </a:r>
            <a:r>
              <a:rPr lang="zh-CN" altLang="en-US" sz="1600" dirty="0">
                <a:solidFill>
                  <a:schemeClr val="bg1"/>
                </a:solidFill>
                <a:cs typeface="+mn-ea"/>
                <a:sym typeface="+mn-lt"/>
              </a:rPr>
              <a:t>也可以成为产品造型设计中最为有效的手段之一，它可以极大地拓展设计师的思维空间，同时在产品和工艺的开发中，在生产线建立以前模拟其实际工作的情况，以免由于设计失误而造成巨大的损失。</a:t>
            </a:r>
          </a:p>
          <a:p>
            <a:pPr>
              <a:lnSpc>
                <a:spcPct val="130000"/>
              </a:lnSpc>
            </a:pPr>
            <a:r>
              <a:rPr lang="en-US" altLang="zh-CN" sz="1600" dirty="0" smtClean="0">
                <a:solidFill>
                  <a:schemeClr val="bg1"/>
                </a:solidFill>
                <a:cs typeface="+mn-ea"/>
                <a:sym typeface="+mn-lt"/>
              </a:rPr>
              <a:t>【</a:t>
            </a:r>
            <a:r>
              <a:rPr lang="zh-CN" altLang="en-US" sz="1600" dirty="0">
                <a:solidFill>
                  <a:schemeClr val="bg1"/>
                </a:solidFill>
                <a:cs typeface="+mn-ea"/>
                <a:sym typeface="+mn-lt"/>
              </a:rPr>
              <a:t>三维</a:t>
            </a:r>
            <a:r>
              <a:rPr lang="zh-CN" altLang="en-US" sz="1600" dirty="0" smtClean="0">
                <a:solidFill>
                  <a:schemeClr val="bg1"/>
                </a:solidFill>
                <a:cs typeface="+mn-ea"/>
                <a:sym typeface="+mn-lt"/>
              </a:rPr>
              <a:t>动画片</a:t>
            </a:r>
            <a:r>
              <a:rPr lang="en-US" altLang="zh-CN" sz="1600" dirty="0" smtClean="0">
                <a:solidFill>
                  <a:schemeClr val="bg1"/>
                </a:solidFill>
                <a:cs typeface="+mn-ea"/>
                <a:sym typeface="+mn-lt"/>
              </a:rPr>
              <a:t>】</a:t>
            </a:r>
          </a:p>
          <a:p>
            <a:pPr>
              <a:lnSpc>
                <a:spcPct val="130000"/>
              </a:lnSpc>
            </a:pPr>
            <a:r>
              <a:rPr lang="zh-CN" altLang="en-US" sz="1600" dirty="0" smtClean="0">
                <a:solidFill>
                  <a:schemeClr val="bg1"/>
                </a:solidFill>
                <a:cs typeface="+mn-ea"/>
                <a:sym typeface="+mn-lt"/>
              </a:rPr>
              <a:t>       目前</a:t>
            </a:r>
            <a:r>
              <a:rPr lang="zh-CN" altLang="en-US" sz="1600" dirty="0">
                <a:solidFill>
                  <a:schemeClr val="bg1"/>
                </a:solidFill>
                <a:cs typeface="+mn-ea"/>
                <a:sym typeface="+mn-lt"/>
              </a:rPr>
              <a:t>世界范围内的动画片制作，无论电视动画还是影院动画，均广泛采用三维的形式制作，大有取代传统二维动画之势。虽然从制作经费及技术要求上均比二维动画要高，但是获得逼真细腻的视觉效果，对剧情发展与表现起到了很好的推动作用，也受到观众的热烈欢迎。因此，三维动画将有望成为动画界的主流。</a:t>
            </a:r>
          </a:p>
          <a:p>
            <a:pPr>
              <a:lnSpc>
                <a:spcPct val="130000"/>
              </a:lnSpc>
            </a:pPr>
            <a:r>
              <a:rPr lang="zh-CN" altLang="en-US" sz="1600" dirty="0">
                <a:solidFill>
                  <a:schemeClr val="bg1"/>
                </a:solidFill>
                <a:cs typeface="+mn-ea"/>
                <a:sym typeface="+mn-lt"/>
              </a:rPr>
              <a:t>此外，</a:t>
            </a:r>
            <a:r>
              <a:rPr lang="en-US" altLang="zh-CN" sz="1600" dirty="0">
                <a:solidFill>
                  <a:schemeClr val="bg1"/>
                </a:solidFill>
                <a:cs typeface="+mn-ea"/>
                <a:sym typeface="+mn-lt"/>
              </a:rPr>
              <a:t>3ds Max</a:t>
            </a:r>
            <a:r>
              <a:rPr lang="zh-CN" altLang="en-US" sz="1600" dirty="0">
                <a:solidFill>
                  <a:schemeClr val="bg1"/>
                </a:solidFill>
                <a:cs typeface="+mn-ea"/>
                <a:sym typeface="+mn-lt"/>
              </a:rPr>
              <a:t>的应用领域还涉及到军事技术、教育、科学研究等等，此处不再一一举例。</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488182" cy="338554"/>
          </a:xfrm>
          <a:prstGeom prst="rect">
            <a:avLst/>
          </a:prstGeom>
          <a:noFill/>
        </p:spPr>
        <p:txBody>
          <a:bodyPr wrap="none" rtlCol="0">
            <a:spAutoFit/>
          </a:bodyPr>
          <a:lstStyle/>
          <a:p>
            <a:r>
              <a:rPr lang="zh-CN" altLang="en-US" sz="1600" b="1" dirty="0" smtClean="0">
                <a:solidFill>
                  <a:schemeClr val="bg1"/>
                </a:solidFill>
                <a:cs typeface="+mn-ea"/>
                <a:sym typeface="+mn-lt"/>
              </a:rPr>
              <a:t>第一章 </a:t>
            </a:r>
            <a:r>
              <a:rPr lang="en-US" altLang="zh-CN" sz="1600" b="1" dirty="0" smtClean="0">
                <a:solidFill>
                  <a:schemeClr val="bg1"/>
                </a:solidFill>
                <a:cs typeface="+mn-ea"/>
                <a:sym typeface="+mn-lt"/>
              </a:rPr>
              <a:t>3ds Max</a:t>
            </a:r>
            <a:r>
              <a:rPr lang="zh-CN" altLang="en-US" sz="1600" b="1" dirty="0" smtClean="0">
                <a:solidFill>
                  <a:schemeClr val="bg1"/>
                </a:solidFill>
                <a:cs typeface="+mn-ea"/>
                <a:sym typeface="+mn-lt"/>
              </a:rPr>
              <a:t>基础知识</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935375"/>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TextBox 76"/>
          <p:cNvSpPr txBox="1"/>
          <p:nvPr/>
        </p:nvSpPr>
        <p:spPr>
          <a:xfrm>
            <a:off x="4391706" y="1166850"/>
            <a:ext cx="3168203" cy="369332"/>
          </a:xfrm>
          <a:prstGeom prst="rect">
            <a:avLst/>
          </a:prstGeom>
          <a:noFill/>
          <a:effectLst/>
        </p:spPr>
        <p:txBody>
          <a:bodyPr wrap="square" rtlCol="0">
            <a:spAutoFit/>
          </a:bodyPr>
          <a:lstStyle/>
          <a:p>
            <a:pPr algn="ctr"/>
            <a:r>
              <a:rPr lang="en-US" altLang="zh-CN" b="1" dirty="0" smtClean="0">
                <a:solidFill>
                  <a:schemeClr val="bg1"/>
                </a:solidFill>
                <a:cs typeface="+mn-ea"/>
                <a:sym typeface="+mn-lt"/>
              </a:rPr>
              <a:t>3ds </a:t>
            </a:r>
            <a:r>
              <a:rPr lang="en-US" altLang="zh-CN" b="1" dirty="0">
                <a:solidFill>
                  <a:schemeClr val="bg1"/>
                </a:solidFill>
                <a:cs typeface="+mn-ea"/>
                <a:sym typeface="+mn-lt"/>
              </a:rPr>
              <a:t>Max</a:t>
            </a:r>
            <a:r>
              <a:rPr lang="zh-CN" altLang="en-US" b="1" dirty="0">
                <a:solidFill>
                  <a:schemeClr val="bg1"/>
                </a:solidFill>
                <a:cs typeface="+mn-ea"/>
                <a:sym typeface="+mn-lt"/>
              </a:rPr>
              <a:t>的工作界面</a:t>
            </a:r>
          </a:p>
        </p:txBody>
      </p:sp>
      <p:sp>
        <p:nvSpPr>
          <p:cNvPr id="32" name="文本框 31"/>
          <p:cNvSpPr txBox="1"/>
          <p:nvPr/>
        </p:nvSpPr>
        <p:spPr>
          <a:xfrm>
            <a:off x="2125014" y="1893861"/>
            <a:ext cx="7493282" cy="1341073"/>
          </a:xfrm>
          <a:prstGeom prst="rect">
            <a:avLst/>
          </a:prstGeom>
          <a:noFill/>
          <a:effectLst/>
        </p:spPr>
        <p:txBody>
          <a:bodyPr wrap="square" rtlCol="0">
            <a:spAutoFit/>
          </a:bodyPr>
          <a:lstStyle/>
          <a:p>
            <a:pPr>
              <a:lnSpc>
                <a:spcPct val="130000"/>
              </a:lnSpc>
            </a:pPr>
            <a:r>
              <a:rPr lang="zh-CN" altLang="en-US" sz="1600" dirty="0">
                <a:solidFill>
                  <a:schemeClr val="bg1"/>
                </a:solidFill>
                <a:cs typeface="+mn-ea"/>
                <a:sym typeface="+mn-lt"/>
              </a:rPr>
              <a:t>当用户在计算机上安装了</a:t>
            </a:r>
            <a:r>
              <a:rPr lang="en-US" altLang="zh-CN" sz="1600" dirty="0">
                <a:solidFill>
                  <a:schemeClr val="bg1"/>
                </a:solidFill>
                <a:cs typeface="+mn-ea"/>
                <a:sym typeface="+mn-lt"/>
              </a:rPr>
              <a:t>3ds Max</a:t>
            </a:r>
            <a:r>
              <a:rPr lang="zh-CN" altLang="en-US" sz="1600" dirty="0">
                <a:solidFill>
                  <a:schemeClr val="bg1"/>
                </a:solidFill>
                <a:cs typeface="+mn-ea"/>
                <a:sym typeface="+mn-lt"/>
              </a:rPr>
              <a:t>软件后，就可以在在桌面上看到</a:t>
            </a:r>
            <a:r>
              <a:rPr lang="en-US" altLang="zh-CN" sz="1600" dirty="0">
                <a:solidFill>
                  <a:schemeClr val="bg1"/>
                </a:solidFill>
                <a:cs typeface="+mn-ea"/>
                <a:sym typeface="+mn-lt"/>
              </a:rPr>
              <a:t>3ds Max</a:t>
            </a:r>
            <a:r>
              <a:rPr lang="zh-CN" altLang="en-US" sz="1600" dirty="0">
                <a:solidFill>
                  <a:schemeClr val="bg1"/>
                </a:solidFill>
                <a:cs typeface="+mn-ea"/>
                <a:sym typeface="+mn-lt"/>
              </a:rPr>
              <a:t>的启动图标，双击该图标运行</a:t>
            </a:r>
            <a:r>
              <a:rPr lang="en-US" altLang="zh-CN" sz="1600" dirty="0">
                <a:solidFill>
                  <a:schemeClr val="bg1"/>
                </a:solidFill>
                <a:cs typeface="+mn-ea"/>
                <a:sym typeface="+mn-lt"/>
              </a:rPr>
              <a:t>3ds Max</a:t>
            </a:r>
            <a:r>
              <a:rPr lang="zh-CN" altLang="en-US" sz="1600" dirty="0">
                <a:solidFill>
                  <a:schemeClr val="bg1"/>
                </a:solidFill>
                <a:cs typeface="+mn-ea"/>
                <a:sym typeface="+mn-lt"/>
              </a:rPr>
              <a:t>，稍等片刻后，</a:t>
            </a:r>
            <a:r>
              <a:rPr lang="en-US" altLang="zh-CN" sz="1600" dirty="0">
                <a:solidFill>
                  <a:schemeClr val="bg1"/>
                </a:solidFill>
                <a:cs typeface="+mn-ea"/>
                <a:sym typeface="+mn-lt"/>
              </a:rPr>
              <a:t>3ds Max</a:t>
            </a:r>
            <a:r>
              <a:rPr lang="zh-CN" altLang="en-US" sz="1600" dirty="0">
                <a:solidFill>
                  <a:schemeClr val="bg1"/>
                </a:solidFill>
                <a:cs typeface="+mn-ea"/>
                <a:sym typeface="+mn-lt"/>
              </a:rPr>
              <a:t>的工作界面将映入用户的眼帘。整个软件的界面简洁、明快，初学者可以快速地对该软件加以熟悉。首先就让我们来了解一下</a:t>
            </a:r>
            <a:r>
              <a:rPr lang="en-US" altLang="zh-CN" sz="1600" dirty="0">
                <a:solidFill>
                  <a:schemeClr val="bg1"/>
                </a:solidFill>
                <a:cs typeface="+mn-ea"/>
                <a:sym typeface="+mn-lt"/>
              </a:rPr>
              <a:t>3ds Max</a:t>
            </a:r>
            <a:r>
              <a:rPr lang="zh-CN" altLang="en-US" sz="1600" dirty="0">
                <a:solidFill>
                  <a:schemeClr val="bg1"/>
                </a:solidFill>
                <a:cs typeface="+mn-ea"/>
                <a:sym typeface="+mn-lt"/>
              </a:rPr>
              <a:t>的工作界面。（如图</a:t>
            </a:r>
            <a:r>
              <a:rPr lang="en-US" altLang="zh-CN" sz="1600" dirty="0">
                <a:solidFill>
                  <a:schemeClr val="bg1"/>
                </a:solidFill>
                <a:cs typeface="+mn-ea"/>
                <a:sym typeface="+mn-lt"/>
              </a:rPr>
              <a:t>1-1</a:t>
            </a:r>
            <a:r>
              <a:rPr lang="zh-CN" altLang="en-US" sz="1600" dirty="0">
                <a:solidFill>
                  <a:schemeClr val="bg1"/>
                </a:solidFill>
                <a:cs typeface="+mn-ea"/>
                <a:sym typeface="+mn-lt"/>
              </a:rPr>
              <a:t>所示）</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488182" cy="338554"/>
          </a:xfrm>
          <a:prstGeom prst="rect">
            <a:avLst/>
          </a:prstGeom>
          <a:noFill/>
        </p:spPr>
        <p:txBody>
          <a:bodyPr wrap="none" rtlCol="0">
            <a:spAutoFit/>
          </a:bodyPr>
          <a:lstStyle/>
          <a:p>
            <a:r>
              <a:rPr lang="zh-CN" altLang="en-US" sz="1600" b="1" dirty="0" smtClean="0">
                <a:solidFill>
                  <a:schemeClr val="bg1"/>
                </a:solidFill>
                <a:cs typeface="+mn-ea"/>
                <a:sym typeface="+mn-lt"/>
              </a:rPr>
              <a:t>第一章 </a:t>
            </a:r>
            <a:r>
              <a:rPr lang="en-US" altLang="zh-CN" sz="1600" b="1" dirty="0" smtClean="0">
                <a:solidFill>
                  <a:schemeClr val="bg1"/>
                </a:solidFill>
                <a:cs typeface="+mn-ea"/>
                <a:sym typeface="+mn-lt"/>
              </a:rPr>
              <a:t>3ds Max</a:t>
            </a:r>
            <a:r>
              <a:rPr lang="zh-CN" altLang="en-US" sz="1600" b="1" dirty="0" smtClean="0">
                <a:solidFill>
                  <a:schemeClr val="bg1"/>
                </a:solidFill>
                <a:cs typeface="+mn-ea"/>
                <a:sym typeface="+mn-lt"/>
              </a:rPr>
              <a:t>基础知识</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354408"/>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488182" cy="338554"/>
          </a:xfrm>
          <a:prstGeom prst="rect">
            <a:avLst/>
          </a:prstGeom>
          <a:noFill/>
        </p:spPr>
        <p:txBody>
          <a:bodyPr wrap="none" rtlCol="0">
            <a:spAutoFit/>
          </a:bodyPr>
          <a:lstStyle/>
          <a:p>
            <a:r>
              <a:rPr lang="zh-CN" altLang="en-US" sz="1600" b="1" dirty="0" smtClean="0">
                <a:solidFill>
                  <a:schemeClr val="bg1"/>
                </a:solidFill>
                <a:cs typeface="+mn-ea"/>
                <a:sym typeface="+mn-lt"/>
              </a:rPr>
              <a:t>第一章 </a:t>
            </a:r>
            <a:r>
              <a:rPr lang="en-US" altLang="zh-CN" sz="1600" b="1" dirty="0" smtClean="0">
                <a:solidFill>
                  <a:schemeClr val="bg1"/>
                </a:solidFill>
                <a:cs typeface="+mn-ea"/>
                <a:sym typeface="+mn-lt"/>
              </a:rPr>
              <a:t>3ds Max</a:t>
            </a:r>
            <a:r>
              <a:rPr lang="zh-CN" altLang="en-US" sz="1600" b="1" dirty="0" smtClean="0">
                <a:solidFill>
                  <a:schemeClr val="bg1"/>
                </a:solidFill>
                <a:cs typeface="+mn-ea"/>
                <a:sym typeface="+mn-lt"/>
              </a:rPr>
              <a:t>基础知识</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60304" y="1581000"/>
            <a:ext cx="7845301" cy="4188204"/>
          </a:xfrm>
          <a:prstGeom prst="rect">
            <a:avLst/>
          </a:prstGeom>
        </p:spPr>
      </p:pic>
      <p:sp>
        <p:nvSpPr>
          <p:cNvPr id="3" name="矩形 2"/>
          <p:cNvSpPr/>
          <p:nvPr/>
        </p:nvSpPr>
        <p:spPr>
          <a:xfrm>
            <a:off x="5541234" y="5944270"/>
            <a:ext cx="559769" cy="276999"/>
          </a:xfrm>
          <a:prstGeom prst="rect">
            <a:avLst/>
          </a:prstGeom>
        </p:spPr>
        <p:txBody>
          <a:bodyPr wrap="none">
            <a:spAutoFit/>
          </a:bodyPr>
          <a:lstStyle/>
          <a:p>
            <a:r>
              <a:rPr lang="zh-CN" altLang="en-US" sz="1200" dirty="0">
                <a:solidFill>
                  <a:schemeClr val="bg1"/>
                </a:solidFill>
                <a:cs typeface="+mn-ea"/>
                <a:sym typeface="+mn-lt"/>
              </a:rPr>
              <a:t>图</a:t>
            </a:r>
            <a:r>
              <a:rPr lang="en-US" altLang="zh-CN" sz="1200" dirty="0">
                <a:solidFill>
                  <a:schemeClr val="bg1"/>
                </a:solidFill>
                <a:cs typeface="+mn-ea"/>
                <a:sym typeface="+mn-lt"/>
              </a:rPr>
              <a:t>1-1</a:t>
            </a:r>
            <a:endParaRPr lang="zh-CN" altLang="en-US" sz="1200" dirty="0"/>
          </a:p>
        </p:txBody>
      </p:sp>
    </p:spTree>
    <p:extLst>
      <p:ext uri="{BB962C8B-B14F-4D97-AF65-F5344CB8AC3E}">
        <p14:creationId xmlns:p14="http://schemas.microsoft.com/office/powerpoint/2010/main" val="1937354778"/>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23C50"/>
        </a:solidFill>
        <a:effectLst/>
      </p:bgPr>
    </p:bg>
    <p:spTree>
      <p:nvGrpSpPr>
        <p:cNvPr id="1" name=""/>
        <p:cNvGrpSpPr/>
        <p:nvPr/>
      </p:nvGrpSpPr>
      <p:grpSpPr>
        <a:xfrm>
          <a:off x="0" y="0"/>
          <a:ext cx="0" cy="0"/>
          <a:chOff x="0" y="0"/>
          <a:chExt cx="0" cy="0"/>
        </a:xfrm>
      </p:grpSpPr>
      <p:sp>
        <p:nvSpPr>
          <p:cNvPr id="7" name="直角三角形 6"/>
          <p:cNvSpPr/>
          <p:nvPr/>
        </p:nvSpPr>
        <p:spPr>
          <a:xfrm rot="5400000" flipV="1">
            <a:off x="10972799" y="0"/>
            <a:ext cx="1219199" cy="1219199"/>
          </a:xfrm>
          <a:prstGeom prst="rtTriangle">
            <a:avLst/>
          </a:prstGeom>
          <a:solidFill>
            <a:srgbClr val="EF53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5769204"/>
            <a:ext cx="1088796" cy="1088796"/>
          </a:xfrm>
          <a:prstGeom prst="rtTriangle">
            <a:avLst/>
          </a:prstGeom>
          <a:solidFill>
            <a:srgbClr val="EF5350"/>
          </a:solidFill>
          <a:ln>
            <a:noFill/>
          </a:ln>
          <a:effectLst>
            <a:outerShdw blurRad="190500" dist="1270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rot="5400000" flipV="1">
            <a:off x="11560403" y="1"/>
            <a:ext cx="631596" cy="631596"/>
          </a:xfrm>
          <a:prstGeom prst="rtTriangle">
            <a:avLst/>
          </a:prstGeom>
          <a:solidFill>
            <a:srgbClr val="323C50"/>
          </a:soli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125014" y="1893861"/>
            <a:ext cx="7493282" cy="2332946"/>
          </a:xfrm>
          <a:prstGeom prst="rect">
            <a:avLst/>
          </a:prstGeom>
          <a:noFill/>
          <a:effectLst/>
        </p:spPr>
        <p:txBody>
          <a:bodyPr wrap="square" rtlCol="0">
            <a:spAutoFit/>
          </a:bodyPr>
          <a:lstStyle/>
          <a:p>
            <a:pPr>
              <a:lnSpc>
                <a:spcPct val="130000"/>
              </a:lnSpc>
            </a:pPr>
            <a:r>
              <a:rPr lang="zh-CN" altLang="en-US" sz="1600" dirty="0" smtClean="0">
                <a:solidFill>
                  <a:schemeClr val="bg1"/>
                </a:solidFill>
                <a:cs typeface="+mn-ea"/>
                <a:sym typeface="+mn-lt"/>
              </a:rPr>
              <a:t>       我们</a:t>
            </a:r>
            <a:r>
              <a:rPr lang="zh-CN" altLang="en-US" sz="1600" dirty="0">
                <a:solidFill>
                  <a:schemeClr val="bg1"/>
                </a:solidFill>
                <a:cs typeface="+mn-ea"/>
                <a:sym typeface="+mn-lt"/>
              </a:rPr>
              <a:t>可以看到，它主要由如下几个部分组成：标题栏、菜单栏、工具栏</a:t>
            </a:r>
            <a:r>
              <a:rPr lang="en-US" altLang="zh-CN" sz="1600" dirty="0">
                <a:solidFill>
                  <a:schemeClr val="bg1"/>
                </a:solidFill>
                <a:cs typeface="+mn-ea"/>
                <a:sym typeface="+mn-lt"/>
              </a:rPr>
              <a:t>(</a:t>
            </a:r>
            <a:r>
              <a:rPr lang="zh-CN" altLang="en-US" sz="1600" dirty="0">
                <a:solidFill>
                  <a:schemeClr val="bg1"/>
                </a:solidFill>
                <a:cs typeface="+mn-ea"/>
                <a:sym typeface="+mn-lt"/>
              </a:rPr>
              <a:t>常规工具栏、特殊工具栏</a:t>
            </a:r>
            <a:r>
              <a:rPr lang="en-US" altLang="zh-CN" sz="1600" dirty="0">
                <a:solidFill>
                  <a:schemeClr val="bg1"/>
                </a:solidFill>
                <a:cs typeface="+mn-ea"/>
                <a:sym typeface="+mn-lt"/>
              </a:rPr>
              <a:t>)</a:t>
            </a:r>
            <a:r>
              <a:rPr lang="zh-CN" altLang="en-US" sz="1600" dirty="0">
                <a:solidFill>
                  <a:schemeClr val="bg1"/>
                </a:solidFill>
                <a:cs typeface="+mn-ea"/>
                <a:sym typeface="+mn-lt"/>
              </a:rPr>
              <a:t>、视图区、命令面板，时间尺、状态栏、动画控制区、视口控制区等。</a:t>
            </a:r>
          </a:p>
          <a:p>
            <a:pPr>
              <a:lnSpc>
                <a:spcPct val="130000"/>
              </a:lnSpc>
            </a:pPr>
            <a:r>
              <a:rPr lang="en-US" altLang="zh-CN" sz="1600" dirty="0" smtClean="0">
                <a:solidFill>
                  <a:schemeClr val="bg1"/>
                </a:solidFill>
                <a:cs typeface="+mn-ea"/>
                <a:sym typeface="+mn-lt"/>
              </a:rPr>
              <a:t>       </a:t>
            </a:r>
          </a:p>
          <a:p>
            <a:pPr>
              <a:lnSpc>
                <a:spcPct val="130000"/>
              </a:lnSpc>
            </a:pPr>
            <a:r>
              <a:rPr lang="en-US" altLang="zh-CN" sz="1600" dirty="0" smtClean="0">
                <a:solidFill>
                  <a:schemeClr val="bg1"/>
                </a:solidFill>
                <a:cs typeface="+mn-ea"/>
                <a:sym typeface="+mn-lt"/>
              </a:rPr>
              <a:t>       3ds </a:t>
            </a:r>
            <a:r>
              <a:rPr lang="en-US" altLang="zh-CN" sz="1600" dirty="0">
                <a:solidFill>
                  <a:schemeClr val="bg1"/>
                </a:solidFill>
                <a:cs typeface="+mn-ea"/>
                <a:sym typeface="+mn-lt"/>
              </a:rPr>
              <a:t>Max</a:t>
            </a:r>
            <a:r>
              <a:rPr lang="zh-CN" altLang="en-US" sz="1600" dirty="0">
                <a:solidFill>
                  <a:schemeClr val="bg1"/>
                </a:solidFill>
                <a:cs typeface="+mn-ea"/>
                <a:sym typeface="+mn-lt"/>
              </a:rPr>
              <a:t>拥有可自定义的界面方案，可以在主菜单栏中的“自定义”命令下找到“自定义用户界面”更改为自己所偏好的界面颜色或面板配置，并且可以进行保存，使用“加载自定义用户界面方案”可以快速配置以往保存过的界面方案。</a:t>
            </a:r>
            <a:endParaRPr lang="en-US" altLang="zh-CN" sz="1600" dirty="0" smtClean="0">
              <a:solidFill>
                <a:schemeClr val="bg1"/>
              </a:solidFill>
              <a:cs typeface="+mn-ea"/>
              <a:sym typeface="+mn-lt"/>
            </a:endParaRPr>
          </a:p>
        </p:txBody>
      </p:sp>
      <p:cxnSp>
        <p:nvCxnSpPr>
          <p:cNvPr id="40" name="直接连接符 39"/>
          <p:cNvCxnSpPr/>
          <p:nvPr/>
        </p:nvCxnSpPr>
        <p:spPr>
          <a:xfrm>
            <a:off x="308072" y="258626"/>
            <a:ext cx="710534" cy="0"/>
          </a:xfrm>
          <a:prstGeom prst="line">
            <a:avLst/>
          </a:prstGeom>
          <a:ln w="57150" cap="rnd">
            <a:solidFill>
              <a:srgbClr val="EF5350"/>
            </a:solidFill>
          </a:ln>
        </p:spPr>
        <p:style>
          <a:lnRef idx="1">
            <a:schemeClr val="accent1"/>
          </a:lnRef>
          <a:fillRef idx="0">
            <a:schemeClr val="accent1"/>
          </a:fillRef>
          <a:effectRef idx="0">
            <a:schemeClr val="accent1"/>
          </a:effectRef>
          <a:fontRef idx="minor">
            <a:schemeClr val="tx1"/>
          </a:fontRef>
        </p:style>
      </p:cxnSp>
      <p:sp>
        <p:nvSpPr>
          <p:cNvPr id="41" name="TextBox 76"/>
          <p:cNvSpPr txBox="1"/>
          <p:nvPr/>
        </p:nvSpPr>
        <p:spPr>
          <a:xfrm>
            <a:off x="198879" y="362638"/>
            <a:ext cx="2488182" cy="338554"/>
          </a:xfrm>
          <a:prstGeom prst="rect">
            <a:avLst/>
          </a:prstGeom>
          <a:noFill/>
        </p:spPr>
        <p:txBody>
          <a:bodyPr wrap="none" rtlCol="0">
            <a:spAutoFit/>
          </a:bodyPr>
          <a:lstStyle/>
          <a:p>
            <a:r>
              <a:rPr lang="zh-CN" altLang="en-US" sz="1600" b="1" dirty="0" smtClean="0">
                <a:solidFill>
                  <a:schemeClr val="bg1"/>
                </a:solidFill>
                <a:cs typeface="+mn-ea"/>
                <a:sym typeface="+mn-lt"/>
              </a:rPr>
              <a:t>第一章 </a:t>
            </a:r>
            <a:r>
              <a:rPr lang="en-US" altLang="zh-CN" sz="1600" b="1" dirty="0" smtClean="0">
                <a:solidFill>
                  <a:schemeClr val="bg1"/>
                </a:solidFill>
                <a:cs typeface="+mn-ea"/>
                <a:sym typeface="+mn-lt"/>
              </a:rPr>
              <a:t>3ds Max</a:t>
            </a:r>
            <a:r>
              <a:rPr lang="zh-CN" altLang="en-US" sz="1600" b="1" dirty="0" smtClean="0">
                <a:solidFill>
                  <a:schemeClr val="bg1"/>
                </a:solidFill>
                <a:cs typeface="+mn-ea"/>
                <a:sym typeface="+mn-lt"/>
              </a:rPr>
              <a:t>基础知识</a:t>
            </a:r>
            <a:endParaRPr lang="zh-CN" altLang="en-US" sz="1600" b="1" dirty="0">
              <a:solidFill>
                <a:schemeClr val="bg1"/>
              </a:solidFill>
              <a:cs typeface="+mn-ea"/>
              <a:sym typeface="+mn-lt"/>
            </a:endParaRPr>
          </a:p>
        </p:txBody>
      </p:sp>
      <p:cxnSp>
        <p:nvCxnSpPr>
          <p:cNvPr id="42" name="直接连接符 41"/>
          <p:cNvCxnSpPr/>
          <p:nvPr/>
        </p:nvCxnSpPr>
        <p:spPr>
          <a:xfrm flipV="1">
            <a:off x="202417" y="771340"/>
            <a:ext cx="2484644" cy="419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3335334"/>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TotalTime>
  <Words>2018</Words>
  <Application>Microsoft Office PowerPoint</Application>
  <PresentationFormat>宽屏</PresentationFormat>
  <Paragraphs>96</Paragraphs>
  <Slides>17</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17</vt:i4>
      </vt:variant>
    </vt:vector>
  </HeadingPairs>
  <TitlesOfParts>
    <vt:vector size="22" baseType="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Magical Rabbit</dc:creator>
  <cp:keywords/>
  <dc:description>第一PPT，www.1ppt.com</dc:description>
  <cp:lastModifiedBy>王小雨</cp:lastModifiedBy>
  <cp:revision>44</cp:revision>
  <dcterms:created xsi:type="dcterms:W3CDTF">2017-01-13T03:37:00Z</dcterms:created>
  <dcterms:modified xsi:type="dcterms:W3CDTF">2018-08-06T04:45:49Z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