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8"/>
  </p:notesMasterIdLst>
  <p:sldIdLst>
    <p:sldId id="256" r:id="rId2"/>
    <p:sldId id="275" r:id="rId3"/>
    <p:sldId id="276" r:id="rId4"/>
    <p:sldId id="258" r:id="rId5"/>
    <p:sldId id="284" r:id="rId6"/>
    <p:sldId id="281" r:id="rId7"/>
    <p:sldId id="282" r:id="rId8"/>
    <p:sldId id="293" r:id="rId9"/>
    <p:sldId id="294" r:id="rId10"/>
    <p:sldId id="295" r:id="rId11"/>
    <p:sldId id="283" r:id="rId12"/>
    <p:sldId id="296" r:id="rId13"/>
    <p:sldId id="297" r:id="rId14"/>
    <p:sldId id="298" r:id="rId15"/>
    <p:sldId id="299" r:id="rId16"/>
    <p:sldId id="300" r:id="rId17"/>
    <p:sldId id="301" r:id="rId18"/>
    <p:sldId id="303" r:id="rId19"/>
    <p:sldId id="286" r:id="rId20"/>
    <p:sldId id="302" r:id="rId21"/>
    <p:sldId id="304" r:id="rId22"/>
    <p:sldId id="306" r:id="rId23"/>
    <p:sldId id="305" r:id="rId24"/>
    <p:sldId id="307" r:id="rId25"/>
    <p:sldId id="308" r:id="rId26"/>
    <p:sldId id="309" r:id="rId27"/>
    <p:sldId id="310" r:id="rId28"/>
    <p:sldId id="311" r:id="rId29"/>
    <p:sldId id="312" r:id="rId30"/>
    <p:sldId id="313" r:id="rId31"/>
    <p:sldId id="314" r:id="rId32"/>
    <p:sldId id="315" r:id="rId33"/>
    <p:sldId id="316" r:id="rId34"/>
    <p:sldId id="317" r:id="rId35"/>
    <p:sldId id="318" r:id="rId36"/>
    <p:sldId id="280"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5350"/>
    <a:srgbClr val="323C50"/>
    <a:srgbClr val="CAD0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74" d="100"/>
          <a:sy n="74" d="100"/>
        </p:scale>
        <p:origin x="540" y="96"/>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67D56A-C7F4-4C76-A882-5BDCEC74F80B}" type="datetimeFigureOut">
              <a:rPr lang="zh-CN" altLang="en-US" smtClean="0"/>
              <a:t>2018/8/6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6BD595-1FE1-406D-92DE-A0ABBB21A35A}" type="slidenum">
              <a:rPr lang="zh-CN" altLang="en-US" smtClean="0"/>
              <a:t>‹#›</a:t>
            </a:fld>
            <a:endParaRPr lang="zh-CN" altLang="en-US"/>
          </a:p>
        </p:txBody>
      </p:sp>
    </p:spTree>
    <p:extLst>
      <p:ext uri="{BB962C8B-B14F-4D97-AF65-F5344CB8AC3E}">
        <p14:creationId xmlns:p14="http://schemas.microsoft.com/office/powerpoint/2010/main" val="14306870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DA88C9A-7811-4AA2-844E-962283B8D2E4}" type="datetimeFigureOut">
              <a:rPr lang="zh-CN" altLang="en-US" smtClean="0"/>
              <a:t>2018/8/6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A88C9A-7811-4AA2-844E-962283B8D2E4}" type="datetimeFigureOut">
              <a:rPr lang="zh-CN" altLang="en-US" smtClean="0"/>
              <a:t>2018/8/6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A88C9A-7811-4AA2-844E-962283B8D2E4}" type="datetimeFigureOut">
              <a:rPr lang="zh-CN" altLang="en-US" smtClean="0"/>
              <a:t>2018/8/6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A88C9A-7811-4AA2-844E-962283B8D2E4}" type="datetimeFigureOut">
              <a:rPr lang="zh-CN" altLang="en-US" smtClean="0"/>
              <a:t>2018/8/6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DA88C9A-7811-4AA2-844E-962283B8D2E4}" type="datetimeFigureOut">
              <a:rPr lang="zh-CN" altLang="en-US" smtClean="0"/>
              <a:t>2018/8/6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DA88C9A-7811-4AA2-844E-962283B8D2E4}" type="datetimeFigureOut">
              <a:rPr lang="zh-CN" altLang="en-US" smtClean="0"/>
              <a:t>2018/8/6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DA88C9A-7811-4AA2-844E-962283B8D2E4}" type="datetimeFigureOut">
              <a:rPr lang="zh-CN" altLang="en-US" smtClean="0"/>
              <a:t>2018/8/6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3F406A0-0D5A-443A-95E5-B85E563392F3}" type="slidenum">
              <a:rPr lang="zh-CN" altLang="en-US" smtClean="0"/>
              <a:t>‹#›</a:t>
            </a:fld>
            <a:endParaRPr lang="zh-CN" altLang="en-US"/>
          </a:p>
        </p:txBody>
      </p:sp>
      <p:sp>
        <p:nvSpPr>
          <p:cNvPr id="11" name="矩形 10"/>
          <p:cNvSpPr/>
          <p:nvPr userDrawn="1"/>
        </p:nvSpPr>
        <p:spPr>
          <a:xfrm>
            <a:off x="11297028" y="5973925"/>
            <a:ext cx="775136" cy="246221"/>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DA88C9A-7811-4AA2-844E-962283B8D2E4}" type="datetimeFigureOut">
              <a:rPr lang="zh-CN" altLang="en-US" smtClean="0"/>
              <a:t>2018/8/6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DA88C9A-7811-4AA2-844E-962283B8D2E4}" type="datetimeFigureOut">
              <a:rPr lang="zh-CN" altLang="en-US" smtClean="0"/>
              <a:t>2018/8/6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DA88C9A-7811-4AA2-844E-962283B8D2E4}" type="datetimeFigureOut">
              <a:rPr lang="zh-CN" altLang="en-US" smtClean="0"/>
              <a:t>2018/8/6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DA88C9A-7811-4AA2-844E-962283B8D2E4}" type="datetimeFigureOut">
              <a:rPr lang="zh-CN" altLang="en-US" smtClean="0"/>
              <a:t>2018/8/6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A88C9A-7811-4AA2-844E-962283B8D2E4}" type="datetimeFigureOut">
              <a:rPr lang="zh-CN" altLang="en-US" smtClean="0"/>
              <a:t>2018/8/6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F406A0-0D5A-443A-95E5-B85E563392F3}"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6815580" y="0"/>
            <a:ext cx="5376420" cy="5376420"/>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3337088"/>
            <a:ext cx="4213781" cy="3520911"/>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9248502" y="0"/>
            <a:ext cx="2943498" cy="2943498"/>
          </a:xfrm>
          <a:prstGeom prst="rtTriangle">
            <a:avLst/>
          </a:prstGeom>
          <a:solidFill>
            <a:srgbClr val="CAD0D8"/>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文本框 7"/>
          <p:cNvSpPr txBox="1"/>
          <p:nvPr/>
        </p:nvSpPr>
        <p:spPr>
          <a:xfrm>
            <a:off x="3299938" y="2209356"/>
            <a:ext cx="5592123" cy="1877437"/>
          </a:xfrm>
          <a:prstGeom prst="rect">
            <a:avLst/>
          </a:prstGeom>
          <a:noFill/>
        </p:spPr>
        <p:txBody>
          <a:bodyPr wrap="square" rtlCol="0">
            <a:spAutoFit/>
          </a:bodyPr>
          <a:lstStyle/>
          <a:p>
            <a:pPr algn="ctr"/>
            <a:r>
              <a:rPr lang="en-US" altLang="zh-CN" sz="7200" dirty="0" smtClean="0">
                <a:solidFill>
                  <a:schemeClr val="bg1"/>
                </a:solidFill>
                <a:cs typeface="+mn-ea"/>
                <a:sym typeface="+mn-lt"/>
              </a:rPr>
              <a:t>3ds </a:t>
            </a:r>
            <a:r>
              <a:rPr lang="en-US" altLang="zh-CN" sz="7200" dirty="0">
                <a:solidFill>
                  <a:schemeClr val="bg1"/>
                </a:solidFill>
                <a:cs typeface="+mn-ea"/>
                <a:sym typeface="+mn-lt"/>
              </a:rPr>
              <a:t>Max </a:t>
            </a:r>
            <a:endParaRPr lang="en-US" altLang="zh-CN" sz="7200" dirty="0" smtClean="0">
              <a:solidFill>
                <a:schemeClr val="bg1"/>
              </a:solidFill>
              <a:cs typeface="+mn-ea"/>
              <a:sym typeface="+mn-lt"/>
            </a:endParaRPr>
          </a:p>
          <a:p>
            <a:pPr algn="ctr"/>
            <a:r>
              <a:rPr lang="zh-CN" altLang="en-US" sz="4400" dirty="0" smtClean="0">
                <a:solidFill>
                  <a:schemeClr val="bg1"/>
                </a:solidFill>
                <a:cs typeface="+mn-ea"/>
                <a:sym typeface="+mn-lt"/>
              </a:rPr>
              <a:t>三维</a:t>
            </a:r>
            <a:r>
              <a:rPr lang="zh-CN" altLang="en-US" sz="4400" dirty="0">
                <a:solidFill>
                  <a:schemeClr val="bg1"/>
                </a:solidFill>
                <a:cs typeface="+mn-ea"/>
                <a:sym typeface="+mn-lt"/>
              </a:rPr>
              <a:t>动画制作</a:t>
            </a:r>
          </a:p>
        </p:txBody>
      </p:sp>
      <p:cxnSp>
        <p:nvCxnSpPr>
          <p:cNvPr id="11" name="直接连接符 10"/>
          <p:cNvCxnSpPr/>
          <p:nvPr/>
        </p:nvCxnSpPr>
        <p:spPr>
          <a:xfrm>
            <a:off x="4314423" y="4086793"/>
            <a:ext cx="3631842"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第四章 摄影机与灯光</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43818" y="1980703"/>
            <a:ext cx="7678273" cy="3388798"/>
          </a:xfrm>
          <a:prstGeom prst="rect">
            <a:avLst/>
          </a:prstGeom>
        </p:spPr>
      </p:pic>
      <p:sp>
        <p:nvSpPr>
          <p:cNvPr id="3" name="矩形 2"/>
          <p:cNvSpPr/>
          <p:nvPr/>
        </p:nvSpPr>
        <p:spPr>
          <a:xfrm>
            <a:off x="5541234" y="5944270"/>
            <a:ext cx="559769"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4</a:t>
            </a:r>
            <a:r>
              <a:rPr lang="en-US" altLang="zh-CN" sz="1200" dirty="0" smtClean="0">
                <a:solidFill>
                  <a:schemeClr val="bg1"/>
                </a:solidFill>
                <a:cs typeface="+mn-ea"/>
                <a:sym typeface="+mn-lt"/>
              </a:rPr>
              <a:t>-3</a:t>
            </a:r>
            <a:endParaRPr lang="zh-CN" altLang="en-US" sz="1200" dirty="0"/>
          </a:p>
        </p:txBody>
      </p:sp>
    </p:spTree>
    <p:extLst>
      <p:ext uri="{BB962C8B-B14F-4D97-AF65-F5344CB8AC3E}">
        <p14:creationId xmlns:p14="http://schemas.microsoft.com/office/powerpoint/2010/main" val="3692713523"/>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TextBox 76"/>
          <p:cNvSpPr txBox="1"/>
          <p:nvPr/>
        </p:nvSpPr>
        <p:spPr>
          <a:xfrm>
            <a:off x="4391706" y="1166850"/>
            <a:ext cx="3168203" cy="369332"/>
          </a:xfrm>
          <a:prstGeom prst="rect">
            <a:avLst/>
          </a:prstGeom>
          <a:noFill/>
          <a:effectLst/>
        </p:spPr>
        <p:txBody>
          <a:bodyPr wrap="square" rtlCol="0">
            <a:spAutoFit/>
          </a:bodyPr>
          <a:lstStyle/>
          <a:p>
            <a:pPr algn="ctr"/>
            <a:r>
              <a:rPr lang="zh-CN" altLang="en-US" b="1" dirty="0">
                <a:solidFill>
                  <a:schemeClr val="bg1"/>
                </a:solidFill>
                <a:cs typeface="+mn-ea"/>
                <a:sym typeface="+mn-lt"/>
              </a:rPr>
              <a:t>设置摄影机视图</a:t>
            </a:r>
            <a:endParaRPr lang="zh-CN" altLang="en-US" b="1" dirty="0">
              <a:solidFill>
                <a:schemeClr val="bg1"/>
              </a:solidFill>
              <a:cs typeface="+mn-ea"/>
              <a:sym typeface="+mn-lt"/>
            </a:endParaRPr>
          </a:p>
        </p:txBody>
      </p:sp>
      <p:sp>
        <p:nvSpPr>
          <p:cNvPr id="32" name="文本框 31"/>
          <p:cNvSpPr txBox="1"/>
          <p:nvPr/>
        </p:nvSpPr>
        <p:spPr>
          <a:xfrm>
            <a:off x="2125014" y="1893861"/>
            <a:ext cx="7493282" cy="1020985"/>
          </a:xfrm>
          <a:prstGeom prst="rect">
            <a:avLst/>
          </a:prstGeom>
          <a:noFill/>
          <a:effectLst/>
        </p:spPr>
        <p:txBody>
          <a:bodyPr wrap="square" rtlCol="0">
            <a:spAutoFit/>
          </a:bodyPr>
          <a:lstStyle/>
          <a:p>
            <a:pPr>
              <a:lnSpc>
                <a:spcPct val="130000"/>
              </a:lnSpc>
            </a:pPr>
            <a:r>
              <a:rPr lang="zh-CN" altLang="en-US" sz="1600" dirty="0" smtClean="0">
                <a:solidFill>
                  <a:schemeClr val="bg1"/>
                </a:solidFill>
                <a:cs typeface="+mn-ea"/>
                <a:sym typeface="+mn-lt"/>
              </a:rPr>
              <a:t>       我们</a:t>
            </a:r>
            <a:r>
              <a:rPr lang="zh-CN" altLang="en-US" sz="1600" dirty="0">
                <a:solidFill>
                  <a:schemeClr val="bg1"/>
                </a:solidFill>
                <a:cs typeface="+mn-ea"/>
                <a:sym typeface="+mn-lt"/>
              </a:rPr>
              <a:t>可以执行快捷键</a:t>
            </a:r>
            <a:r>
              <a:rPr lang="en-US" altLang="zh-CN" sz="1600" dirty="0">
                <a:solidFill>
                  <a:schemeClr val="bg1"/>
                </a:solidFill>
                <a:cs typeface="+mn-ea"/>
                <a:sym typeface="+mn-lt"/>
              </a:rPr>
              <a:t>C</a:t>
            </a:r>
            <a:r>
              <a:rPr lang="zh-CN" altLang="en-US" sz="1600" dirty="0">
                <a:solidFill>
                  <a:schemeClr val="bg1"/>
                </a:solidFill>
                <a:cs typeface="+mn-ea"/>
                <a:sym typeface="+mn-lt"/>
              </a:rPr>
              <a:t>键将当前视图切换为摄影机视图，为了便于我们在操控摄影机的同时观察摄影机拍摄到的画面，我们可以在多视口布局中设置摄影机视图，这样便于我们在操作对象的同时观察摄影机所拍摄到的画面。（如图</a:t>
            </a:r>
            <a:r>
              <a:rPr lang="en-US" altLang="zh-CN" sz="1600" dirty="0">
                <a:solidFill>
                  <a:schemeClr val="bg1"/>
                </a:solidFill>
                <a:cs typeface="+mn-ea"/>
                <a:sym typeface="+mn-lt"/>
              </a:rPr>
              <a:t>4-6</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第四章 摄影机与灯光</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6354408"/>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第四章 摄影机与灯光</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57254" y="1980703"/>
            <a:ext cx="7651401" cy="3388798"/>
          </a:xfrm>
          <a:prstGeom prst="rect">
            <a:avLst/>
          </a:prstGeom>
        </p:spPr>
      </p:pic>
      <p:sp>
        <p:nvSpPr>
          <p:cNvPr id="3" name="矩形 2"/>
          <p:cNvSpPr/>
          <p:nvPr/>
        </p:nvSpPr>
        <p:spPr>
          <a:xfrm>
            <a:off x="5541234" y="5944270"/>
            <a:ext cx="559769"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4</a:t>
            </a:r>
            <a:r>
              <a:rPr lang="en-US" altLang="zh-CN" sz="1200" dirty="0" smtClean="0">
                <a:solidFill>
                  <a:schemeClr val="bg1"/>
                </a:solidFill>
                <a:cs typeface="+mn-ea"/>
                <a:sym typeface="+mn-lt"/>
              </a:rPr>
              <a:t>-6</a:t>
            </a:r>
            <a:endParaRPr lang="zh-CN" altLang="en-US" sz="1200" dirty="0"/>
          </a:p>
        </p:txBody>
      </p:sp>
    </p:spTree>
    <p:extLst>
      <p:ext uri="{BB962C8B-B14F-4D97-AF65-F5344CB8AC3E}">
        <p14:creationId xmlns:p14="http://schemas.microsoft.com/office/powerpoint/2010/main" val="515860119"/>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TextBox 76"/>
          <p:cNvSpPr txBox="1"/>
          <p:nvPr/>
        </p:nvSpPr>
        <p:spPr>
          <a:xfrm>
            <a:off x="4391706" y="1166850"/>
            <a:ext cx="3168203" cy="369332"/>
          </a:xfrm>
          <a:prstGeom prst="rect">
            <a:avLst/>
          </a:prstGeom>
          <a:noFill/>
          <a:effectLst/>
        </p:spPr>
        <p:txBody>
          <a:bodyPr wrap="square" rtlCol="0">
            <a:spAutoFit/>
          </a:bodyPr>
          <a:lstStyle/>
          <a:p>
            <a:pPr algn="ctr"/>
            <a:r>
              <a:rPr lang="zh-CN" altLang="en-US" b="1" dirty="0">
                <a:solidFill>
                  <a:schemeClr val="bg1"/>
                </a:solidFill>
                <a:cs typeface="+mn-ea"/>
                <a:sym typeface="+mn-lt"/>
              </a:rPr>
              <a:t>显示安全框</a:t>
            </a:r>
            <a:endParaRPr lang="zh-CN" altLang="en-US" b="1" dirty="0">
              <a:solidFill>
                <a:schemeClr val="bg1"/>
              </a:solidFill>
              <a:cs typeface="+mn-ea"/>
              <a:sym typeface="+mn-lt"/>
            </a:endParaRPr>
          </a:p>
        </p:txBody>
      </p:sp>
      <p:sp>
        <p:nvSpPr>
          <p:cNvPr id="32" name="文本框 31"/>
          <p:cNvSpPr txBox="1"/>
          <p:nvPr/>
        </p:nvSpPr>
        <p:spPr>
          <a:xfrm>
            <a:off x="2125014" y="1893861"/>
            <a:ext cx="7493282" cy="1341073"/>
          </a:xfrm>
          <a:prstGeom prst="rect">
            <a:avLst/>
          </a:prstGeom>
          <a:noFill/>
          <a:effectLst/>
        </p:spPr>
        <p:txBody>
          <a:bodyPr wrap="square" rtlCol="0">
            <a:spAutoFit/>
          </a:bodyPr>
          <a:lstStyle/>
          <a:p>
            <a:pPr>
              <a:lnSpc>
                <a:spcPct val="130000"/>
              </a:lnSpc>
            </a:pPr>
            <a:r>
              <a:rPr lang="zh-CN" altLang="en-US" sz="1600" dirty="0" smtClean="0">
                <a:solidFill>
                  <a:schemeClr val="bg1"/>
                </a:solidFill>
                <a:cs typeface="+mn-ea"/>
                <a:sym typeface="+mn-lt"/>
              </a:rPr>
              <a:t>       默认</a:t>
            </a:r>
            <a:r>
              <a:rPr lang="zh-CN" altLang="en-US" sz="1600" dirty="0">
                <a:solidFill>
                  <a:schemeClr val="bg1"/>
                </a:solidFill>
                <a:cs typeface="+mn-ea"/>
                <a:sym typeface="+mn-lt"/>
              </a:rPr>
              <a:t>情况下，摄影机视图所显示的画面范围并非摄影机所拍摄的画面范围，为了确保画面的完整性，我们可以在视图菜单里勾选“显示安全框”选项将安全框打开，安全框范围内的画面即是摄影机最终所能拍摄到的画面，这样也更加利于我们构图。（如图</a:t>
            </a:r>
            <a:r>
              <a:rPr lang="en-US" altLang="zh-CN" sz="1600" dirty="0">
                <a:solidFill>
                  <a:schemeClr val="bg1"/>
                </a:solidFill>
                <a:cs typeface="+mn-ea"/>
                <a:sym typeface="+mn-lt"/>
              </a:rPr>
              <a:t>4-7</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第四章 摄影机与灯光</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3724119"/>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第四章 摄影机与灯光</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57254" y="1981023"/>
            <a:ext cx="7651401" cy="3388157"/>
          </a:xfrm>
          <a:prstGeom prst="rect">
            <a:avLst/>
          </a:prstGeom>
        </p:spPr>
      </p:pic>
      <p:sp>
        <p:nvSpPr>
          <p:cNvPr id="3" name="矩形 2"/>
          <p:cNvSpPr/>
          <p:nvPr/>
        </p:nvSpPr>
        <p:spPr>
          <a:xfrm>
            <a:off x="5541234" y="5944270"/>
            <a:ext cx="559769"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4</a:t>
            </a:r>
            <a:r>
              <a:rPr lang="en-US" altLang="zh-CN" sz="1200" dirty="0" smtClean="0">
                <a:solidFill>
                  <a:schemeClr val="bg1"/>
                </a:solidFill>
                <a:cs typeface="+mn-ea"/>
                <a:sym typeface="+mn-lt"/>
              </a:rPr>
              <a:t>-7</a:t>
            </a:r>
            <a:endParaRPr lang="zh-CN" altLang="en-US" sz="1200" dirty="0"/>
          </a:p>
        </p:txBody>
      </p:sp>
    </p:spTree>
    <p:extLst>
      <p:ext uri="{BB962C8B-B14F-4D97-AF65-F5344CB8AC3E}">
        <p14:creationId xmlns:p14="http://schemas.microsoft.com/office/powerpoint/2010/main" val="4043047258"/>
      </p:ext>
    </p:extLst>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TextBox 76"/>
          <p:cNvSpPr txBox="1"/>
          <p:nvPr/>
        </p:nvSpPr>
        <p:spPr>
          <a:xfrm>
            <a:off x="4391706" y="1166850"/>
            <a:ext cx="3168203" cy="369332"/>
          </a:xfrm>
          <a:prstGeom prst="rect">
            <a:avLst/>
          </a:prstGeom>
          <a:noFill/>
          <a:effectLst/>
        </p:spPr>
        <p:txBody>
          <a:bodyPr wrap="square" rtlCol="0">
            <a:spAutoFit/>
          </a:bodyPr>
          <a:lstStyle/>
          <a:p>
            <a:pPr algn="ctr"/>
            <a:r>
              <a:rPr lang="zh-CN" altLang="en-US" b="1" dirty="0">
                <a:solidFill>
                  <a:schemeClr val="bg1"/>
                </a:solidFill>
                <a:cs typeface="+mn-ea"/>
                <a:sym typeface="+mn-lt"/>
              </a:rPr>
              <a:t>灯光基础知识</a:t>
            </a:r>
            <a:endParaRPr lang="zh-CN" altLang="en-US" b="1" dirty="0">
              <a:solidFill>
                <a:schemeClr val="bg1"/>
              </a:solidFill>
              <a:cs typeface="+mn-ea"/>
              <a:sym typeface="+mn-lt"/>
            </a:endParaRPr>
          </a:p>
        </p:txBody>
      </p:sp>
      <p:sp>
        <p:nvSpPr>
          <p:cNvPr id="32" name="文本框 31"/>
          <p:cNvSpPr txBox="1"/>
          <p:nvPr/>
        </p:nvSpPr>
        <p:spPr>
          <a:xfrm>
            <a:off x="2125014" y="1893861"/>
            <a:ext cx="7493282" cy="1341073"/>
          </a:xfrm>
          <a:prstGeom prst="rect">
            <a:avLst/>
          </a:prstGeom>
          <a:noFill/>
          <a:effectLst/>
        </p:spPr>
        <p:txBody>
          <a:bodyPr wrap="square" rtlCol="0">
            <a:spAutoFit/>
          </a:bodyPr>
          <a:lstStyle/>
          <a:p>
            <a:pPr>
              <a:lnSpc>
                <a:spcPct val="130000"/>
              </a:lnSpc>
            </a:pPr>
            <a:r>
              <a:rPr lang="en-US" altLang="zh-CN" sz="1600" dirty="0" smtClean="0">
                <a:solidFill>
                  <a:schemeClr val="bg1"/>
                </a:solidFill>
                <a:cs typeface="+mn-ea"/>
                <a:sym typeface="+mn-lt"/>
              </a:rPr>
              <a:t>       3ds </a:t>
            </a:r>
            <a:r>
              <a:rPr lang="en-US" altLang="zh-CN" sz="1600" dirty="0">
                <a:solidFill>
                  <a:schemeClr val="bg1"/>
                </a:solidFill>
                <a:cs typeface="+mn-ea"/>
                <a:sym typeface="+mn-lt"/>
              </a:rPr>
              <a:t>Max</a:t>
            </a:r>
            <a:r>
              <a:rPr lang="zh-CN" altLang="en-US" sz="1600" dirty="0">
                <a:solidFill>
                  <a:schemeClr val="bg1"/>
                </a:solidFill>
                <a:cs typeface="+mn-ea"/>
                <a:sym typeface="+mn-lt"/>
              </a:rPr>
              <a:t>中的灯光是模拟实际灯光（例如家庭或办公室的灯、舞台和电影工作中的照明设备以及太阳本身）的对象。不同种类的灯光对象用不同的方法进行照明，模拟真实世界中不同种类的光源。同时，灯光还有一个重要的作用就是产生投影。（如图</a:t>
            </a:r>
            <a:r>
              <a:rPr lang="en-US" altLang="zh-CN" sz="1600" dirty="0">
                <a:solidFill>
                  <a:schemeClr val="bg1"/>
                </a:solidFill>
                <a:cs typeface="+mn-ea"/>
                <a:sym typeface="+mn-lt"/>
              </a:rPr>
              <a:t>4-14</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第四章 摄影机与灯光</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14162128"/>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第四章 摄影机与灯光</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71259" y="1981023"/>
            <a:ext cx="6023390" cy="3388157"/>
          </a:xfrm>
          <a:prstGeom prst="rect">
            <a:avLst/>
          </a:prstGeom>
        </p:spPr>
      </p:pic>
      <p:sp>
        <p:nvSpPr>
          <p:cNvPr id="3" name="矩形 2"/>
          <p:cNvSpPr/>
          <p:nvPr/>
        </p:nvSpPr>
        <p:spPr>
          <a:xfrm>
            <a:off x="5541234" y="5944270"/>
            <a:ext cx="644728"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4</a:t>
            </a:r>
            <a:r>
              <a:rPr lang="en-US" altLang="zh-CN" sz="1200" dirty="0" smtClean="0">
                <a:solidFill>
                  <a:schemeClr val="bg1"/>
                </a:solidFill>
                <a:cs typeface="+mn-ea"/>
                <a:sym typeface="+mn-lt"/>
              </a:rPr>
              <a:t>-14</a:t>
            </a:r>
            <a:endParaRPr lang="zh-CN" altLang="en-US" sz="1200" dirty="0"/>
          </a:p>
        </p:txBody>
      </p:sp>
    </p:spTree>
    <p:extLst>
      <p:ext uri="{BB962C8B-B14F-4D97-AF65-F5344CB8AC3E}">
        <p14:creationId xmlns:p14="http://schemas.microsoft.com/office/powerpoint/2010/main" val="1646230876"/>
      </p:ext>
    </p:extLst>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TextBox 76"/>
          <p:cNvSpPr txBox="1"/>
          <p:nvPr/>
        </p:nvSpPr>
        <p:spPr>
          <a:xfrm>
            <a:off x="4391706" y="1166850"/>
            <a:ext cx="3168203" cy="369332"/>
          </a:xfrm>
          <a:prstGeom prst="rect">
            <a:avLst/>
          </a:prstGeom>
          <a:noFill/>
          <a:effectLst/>
        </p:spPr>
        <p:txBody>
          <a:bodyPr wrap="square" rtlCol="0">
            <a:spAutoFit/>
          </a:bodyPr>
          <a:lstStyle/>
          <a:p>
            <a:pPr algn="ctr"/>
            <a:r>
              <a:rPr lang="zh-CN" altLang="en-US" b="1" dirty="0">
                <a:solidFill>
                  <a:schemeClr val="bg1"/>
                </a:solidFill>
                <a:cs typeface="+mn-ea"/>
                <a:sym typeface="+mn-lt"/>
              </a:rPr>
              <a:t>灯光的类型</a:t>
            </a:r>
            <a:endParaRPr lang="zh-CN" altLang="en-US" b="1" dirty="0">
              <a:solidFill>
                <a:schemeClr val="bg1"/>
              </a:solidFill>
              <a:cs typeface="+mn-ea"/>
              <a:sym typeface="+mn-lt"/>
            </a:endParaRPr>
          </a:p>
        </p:txBody>
      </p:sp>
      <p:sp>
        <p:nvSpPr>
          <p:cNvPr id="32" name="文本框 31"/>
          <p:cNvSpPr txBox="1"/>
          <p:nvPr/>
        </p:nvSpPr>
        <p:spPr>
          <a:xfrm>
            <a:off x="2125014" y="1893861"/>
            <a:ext cx="7493282" cy="2621423"/>
          </a:xfrm>
          <a:prstGeom prst="rect">
            <a:avLst/>
          </a:prstGeom>
          <a:noFill/>
          <a:effectLst/>
        </p:spPr>
        <p:txBody>
          <a:bodyPr wrap="square" rtlCol="0">
            <a:spAutoFit/>
          </a:bodyPr>
          <a:lstStyle/>
          <a:p>
            <a:pPr>
              <a:lnSpc>
                <a:spcPct val="130000"/>
              </a:lnSpc>
            </a:pPr>
            <a:r>
              <a:rPr lang="en-US" altLang="zh-CN" sz="1600" dirty="0" smtClean="0">
                <a:solidFill>
                  <a:schemeClr val="bg1"/>
                </a:solidFill>
                <a:cs typeface="+mn-ea"/>
                <a:sym typeface="+mn-lt"/>
              </a:rPr>
              <a:t>       3ds </a:t>
            </a:r>
            <a:r>
              <a:rPr lang="en-US" altLang="zh-CN" sz="1600" dirty="0">
                <a:solidFill>
                  <a:schemeClr val="bg1"/>
                </a:solidFill>
                <a:cs typeface="+mn-ea"/>
                <a:sym typeface="+mn-lt"/>
              </a:rPr>
              <a:t>Max</a:t>
            </a:r>
            <a:r>
              <a:rPr lang="zh-CN" altLang="en-US" sz="1600" dirty="0">
                <a:solidFill>
                  <a:schemeClr val="bg1"/>
                </a:solidFill>
                <a:cs typeface="+mn-ea"/>
                <a:sym typeface="+mn-lt"/>
              </a:rPr>
              <a:t>为用户提供了两种灯光类型，分别为“标准”和“光度学”，它们拥有共同的创建参数，包含阴影生成器。本书重点以“标准”灯光为例进行讲解。</a:t>
            </a:r>
          </a:p>
          <a:p>
            <a:pPr>
              <a:lnSpc>
                <a:spcPct val="130000"/>
              </a:lnSpc>
            </a:pPr>
            <a:r>
              <a:rPr lang="zh-CN" altLang="en-US" sz="1600" dirty="0">
                <a:solidFill>
                  <a:schemeClr val="bg1"/>
                </a:solidFill>
                <a:cs typeface="+mn-ea"/>
                <a:sym typeface="+mn-lt"/>
              </a:rPr>
              <a:t>“标准”灯光基于不同的计算方式来模拟真实世界中的各种光源。该灯光类型与“光度学”灯光不同，“标准”灯光不具有基于物理的强度值。</a:t>
            </a:r>
          </a:p>
          <a:p>
            <a:pPr>
              <a:lnSpc>
                <a:spcPct val="130000"/>
              </a:lnSpc>
            </a:pPr>
            <a:r>
              <a:rPr lang="zh-CN" altLang="en-US" sz="1600" dirty="0" smtClean="0">
                <a:solidFill>
                  <a:schemeClr val="bg1"/>
                </a:solidFill>
                <a:cs typeface="+mn-ea"/>
                <a:sym typeface="+mn-lt"/>
              </a:rPr>
              <a:t>       </a:t>
            </a:r>
            <a:endParaRPr lang="en-US" altLang="zh-CN" sz="1600" dirty="0" smtClean="0">
              <a:solidFill>
                <a:schemeClr val="bg1"/>
              </a:solidFill>
              <a:cs typeface="+mn-ea"/>
              <a:sym typeface="+mn-lt"/>
            </a:endParaRPr>
          </a:p>
          <a:p>
            <a:pPr>
              <a:lnSpc>
                <a:spcPct val="130000"/>
              </a:lnSpc>
            </a:pPr>
            <a:r>
              <a:rPr lang="zh-CN" altLang="en-US" sz="1600" dirty="0" smtClean="0">
                <a:solidFill>
                  <a:schemeClr val="bg1"/>
                </a:solidFill>
                <a:cs typeface="+mn-ea"/>
                <a:sym typeface="+mn-lt"/>
              </a:rPr>
              <a:t>在</a:t>
            </a:r>
            <a:r>
              <a:rPr lang="zh-CN" altLang="en-US" sz="1600" dirty="0">
                <a:solidFill>
                  <a:schemeClr val="bg1"/>
                </a:solidFill>
                <a:cs typeface="+mn-ea"/>
                <a:sym typeface="+mn-lt"/>
              </a:rPr>
              <a:t>“创建”命令面板中单击“灯光”按钮，进入该次命令面板。在该面板的下拉列表栏中选择“标准”选项，即可进入“标准”灯光的创建面板，可以看到在该面板中显示的几种灯光的创建按钮。（如图</a:t>
            </a:r>
            <a:r>
              <a:rPr lang="en-US" altLang="zh-CN" sz="1600" dirty="0">
                <a:solidFill>
                  <a:schemeClr val="bg1"/>
                </a:solidFill>
                <a:cs typeface="+mn-ea"/>
                <a:sym typeface="+mn-lt"/>
              </a:rPr>
              <a:t>4-15</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第四章 摄影机与灯光</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0603877"/>
      </p:ext>
    </p:extLst>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第四章 摄影机与灯光</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34088" y="1368226"/>
            <a:ext cx="1459019" cy="4400978"/>
          </a:xfrm>
          <a:prstGeom prst="rect">
            <a:avLst/>
          </a:prstGeom>
        </p:spPr>
      </p:pic>
      <p:sp>
        <p:nvSpPr>
          <p:cNvPr id="3" name="矩形 2"/>
          <p:cNvSpPr/>
          <p:nvPr/>
        </p:nvSpPr>
        <p:spPr>
          <a:xfrm>
            <a:off x="5541234" y="5944270"/>
            <a:ext cx="644728"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4</a:t>
            </a:r>
            <a:r>
              <a:rPr lang="en-US" altLang="zh-CN" sz="1200" dirty="0" smtClean="0">
                <a:solidFill>
                  <a:schemeClr val="bg1"/>
                </a:solidFill>
                <a:cs typeface="+mn-ea"/>
                <a:sym typeface="+mn-lt"/>
              </a:rPr>
              <a:t>-15</a:t>
            </a:r>
            <a:endParaRPr lang="zh-CN" altLang="en-US" sz="1200" dirty="0"/>
          </a:p>
        </p:txBody>
      </p:sp>
    </p:spTree>
    <p:extLst>
      <p:ext uri="{BB962C8B-B14F-4D97-AF65-F5344CB8AC3E}">
        <p14:creationId xmlns:p14="http://schemas.microsoft.com/office/powerpoint/2010/main" val="3619198104"/>
      </p:ext>
    </p:extLst>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1372683"/>
          </a:xfrm>
          <a:prstGeom prst="rect">
            <a:avLst/>
          </a:prstGeom>
          <a:noFill/>
          <a:effectLst/>
        </p:spPr>
        <p:txBody>
          <a:bodyPr wrap="square" rtlCol="0">
            <a:spAutoFit/>
          </a:bodyPr>
          <a:lstStyle/>
          <a:p>
            <a:pPr>
              <a:lnSpc>
                <a:spcPct val="130000"/>
              </a:lnSpc>
            </a:pPr>
            <a:r>
              <a:rPr lang="en-US" altLang="zh-CN" sz="1600" dirty="0" smtClean="0">
                <a:solidFill>
                  <a:schemeClr val="bg1"/>
                </a:solidFill>
                <a:cs typeface="+mn-ea"/>
                <a:sym typeface="+mn-lt"/>
              </a:rPr>
              <a:t>【</a:t>
            </a:r>
            <a:r>
              <a:rPr lang="zh-CN" altLang="en-US" sz="1600" dirty="0">
                <a:solidFill>
                  <a:schemeClr val="bg1"/>
                </a:solidFill>
                <a:cs typeface="+mn-ea"/>
                <a:sym typeface="+mn-lt"/>
              </a:rPr>
              <a:t>目标聚光灯</a:t>
            </a:r>
            <a:r>
              <a:rPr lang="en-US" altLang="zh-CN" sz="1600" dirty="0" smtClean="0">
                <a:solidFill>
                  <a:schemeClr val="bg1"/>
                </a:solidFill>
                <a:cs typeface="+mn-ea"/>
                <a:sym typeface="+mn-lt"/>
              </a:rPr>
              <a:t>】</a:t>
            </a:r>
            <a:endParaRPr lang="en-US" altLang="zh-CN" sz="1600" dirty="0" smtClean="0">
              <a:solidFill>
                <a:schemeClr val="bg1"/>
              </a:solidFill>
              <a:cs typeface="+mn-ea"/>
              <a:sym typeface="+mn-lt"/>
            </a:endParaRPr>
          </a:p>
          <a:p>
            <a:pPr>
              <a:lnSpc>
                <a:spcPct val="130000"/>
              </a:lnSpc>
            </a:pPr>
            <a:r>
              <a:rPr lang="zh-CN" altLang="en-US" sz="1600" dirty="0" smtClean="0">
                <a:solidFill>
                  <a:schemeClr val="bg1"/>
                </a:solidFill>
                <a:cs typeface="+mn-ea"/>
                <a:sym typeface="+mn-lt"/>
              </a:rPr>
              <a:t>       聚光灯</a:t>
            </a:r>
            <a:r>
              <a:rPr lang="zh-CN" altLang="en-US" sz="1600" dirty="0">
                <a:solidFill>
                  <a:schemeClr val="bg1"/>
                </a:solidFill>
                <a:cs typeface="+mn-ea"/>
                <a:sym typeface="+mn-lt"/>
              </a:rPr>
              <a:t>是从一个点投射聚焦的光束，在系统默认的状态下光束呈锥形。目标聚光灯包含目标和光源两部分，这种光源通常用来模拟舞台的灯光或者是马路上的路灯照射效果。（如图</a:t>
            </a:r>
            <a:r>
              <a:rPr lang="en-US" altLang="zh-CN" sz="1600" dirty="0">
                <a:solidFill>
                  <a:schemeClr val="bg1"/>
                </a:solidFill>
                <a:cs typeface="+mn-ea"/>
                <a:sym typeface="+mn-lt"/>
              </a:rPr>
              <a:t>4-16</a:t>
            </a:r>
            <a:r>
              <a:rPr lang="zh-CN" altLang="en-US" sz="1600" dirty="0">
                <a:solidFill>
                  <a:schemeClr val="bg1"/>
                </a:solidFill>
                <a:cs typeface="+mn-ea"/>
                <a:sym typeface="+mn-lt"/>
              </a:rPr>
              <a:t>所示</a:t>
            </a:r>
            <a:r>
              <a:rPr lang="zh-CN" altLang="en-US" sz="1600" dirty="0" smtClean="0">
                <a:solidFill>
                  <a:schemeClr val="bg1"/>
                </a:solidFill>
                <a:cs typeface="+mn-ea"/>
                <a:sym typeface="+mn-lt"/>
              </a:rPr>
              <a:t>）</a:t>
            </a:r>
            <a:endParaRPr lang="zh-CN" altLang="en-US" sz="1600" dirty="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第四章 摄影机与灯光</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3931741"/>
      </p:ext>
    </p:extLst>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297212" y="0"/>
            <a:ext cx="1894788" cy="1894788"/>
          </a:xfrm>
          <a:prstGeom prst="rtTriangle">
            <a:avLst/>
          </a:prstGeom>
          <a:solidFill>
            <a:srgbClr val="CAD0D8"/>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flipV="1">
            <a:off x="0" y="0"/>
            <a:ext cx="4194928" cy="4194928"/>
          </a:xfrm>
          <a:prstGeom prst="rtTriangle">
            <a:avLst/>
          </a:prstGeom>
          <a:solidFill>
            <a:srgbClr val="EF5350"/>
          </a:solidFill>
          <a:ln>
            <a:noFill/>
          </a:ln>
          <a:effectLst>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16200000">
            <a:off x="10916238" y="5582238"/>
            <a:ext cx="1275761" cy="1275761"/>
          </a:xfrm>
          <a:prstGeom prst="rtTriangle">
            <a:avLst/>
          </a:prstGeom>
          <a:solidFill>
            <a:srgbClr val="EF5350"/>
          </a:solidFill>
          <a:ln>
            <a:noFill/>
          </a:ln>
          <a:effectLst>
            <a:outerShdw blurRad="127000" dist="635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Text Box 3"/>
          <p:cNvSpPr>
            <a:spLocks noChangeArrowheads="1"/>
          </p:cNvSpPr>
          <p:nvPr/>
        </p:nvSpPr>
        <p:spPr bwMode="auto">
          <a:xfrm>
            <a:off x="746622" y="544977"/>
            <a:ext cx="1587293" cy="1138773"/>
          </a:xfrm>
          <a:prstGeom prst="rect">
            <a:avLst/>
          </a:prstGeom>
        </p:spPr>
        <p:txBody>
          <a:bodyPr wrap="none">
            <a:spAutoFit/>
          </a:bodyPr>
          <a:lstStyle/>
          <a:p>
            <a:pPr algn="ctr">
              <a:spcBef>
                <a:spcPct val="0"/>
              </a:spcBef>
            </a:pPr>
            <a:r>
              <a:rPr lang="zh-CN" altLang="en-US" sz="4800" dirty="0" smtClean="0">
                <a:solidFill>
                  <a:schemeClr val="bg1"/>
                </a:solidFill>
                <a:cs typeface="+mn-ea"/>
                <a:sym typeface="+mn-lt"/>
              </a:rPr>
              <a:t>目 录</a:t>
            </a:r>
            <a:endParaRPr lang="en-US" altLang="zh-CN" sz="4800" dirty="0" smtClean="0">
              <a:solidFill>
                <a:schemeClr val="bg1"/>
              </a:solidFill>
              <a:cs typeface="+mn-ea"/>
              <a:sym typeface="+mn-lt"/>
            </a:endParaRPr>
          </a:p>
          <a:p>
            <a:pPr algn="ctr">
              <a:spcBef>
                <a:spcPct val="0"/>
              </a:spcBef>
            </a:pPr>
            <a:r>
              <a:rPr lang="en-US" altLang="zh-CN" dirty="0" smtClean="0">
                <a:solidFill>
                  <a:schemeClr val="bg1"/>
                </a:solidFill>
                <a:cs typeface="+mn-ea"/>
                <a:sym typeface="+mn-lt"/>
              </a:rPr>
              <a:t>COMPANY</a:t>
            </a:r>
            <a:endParaRPr lang="zh-CN" altLang="en-US" sz="2000" dirty="0" smtClean="0">
              <a:solidFill>
                <a:schemeClr val="bg1"/>
              </a:solidFill>
              <a:cs typeface="+mn-ea"/>
              <a:sym typeface="+mn-lt"/>
            </a:endParaRPr>
          </a:p>
        </p:txBody>
      </p:sp>
      <p:sp>
        <p:nvSpPr>
          <p:cNvPr id="13" name="椭圆 1"/>
          <p:cNvSpPr>
            <a:spLocks noChangeArrowheads="1"/>
          </p:cNvSpPr>
          <p:nvPr/>
        </p:nvSpPr>
        <p:spPr bwMode="auto">
          <a:xfrm>
            <a:off x="3895599" y="1683750"/>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14" name="TextBox 32"/>
          <p:cNvSpPr txBox="1">
            <a:spLocks noChangeArrowheads="1"/>
          </p:cNvSpPr>
          <p:nvPr/>
        </p:nvSpPr>
        <p:spPr bwMode="auto">
          <a:xfrm>
            <a:off x="3922149" y="1710122"/>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01</a:t>
            </a:r>
            <a:endParaRPr lang="zh-CN" altLang="en-US" dirty="0">
              <a:solidFill>
                <a:schemeClr val="bg1"/>
              </a:solidFill>
              <a:latin typeface="+mn-lt"/>
              <a:ea typeface="+mn-ea"/>
              <a:cs typeface="+mn-ea"/>
              <a:sym typeface="+mn-lt"/>
            </a:endParaRPr>
          </a:p>
        </p:txBody>
      </p:sp>
      <p:sp>
        <p:nvSpPr>
          <p:cNvPr id="16" name="TextBox 76"/>
          <p:cNvSpPr txBox="1"/>
          <p:nvPr/>
        </p:nvSpPr>
        <p:spPr>
          <a:xfrm>
            <a:off x="4475982" y="1710122"/>
            <a:ext cx="2698750" cy="369332"/>
          </a:xfrm>
          <a:prstGeom prst="rect">
            <a:avLst/>
          </a:prstGeom>
          <a:noFill/>
        </p:spPr>
        <p:txBody>
          <a:bodyPr wrap="square" rtlCol="0">
            <a:spAutoFit/>
          </a:bodyPr>
          <a:lstStyle/>
          <a:p>
            <a:r>
              <a:rPr lang="en-US" altLang="zh-CN" dirty="0">
                <a:solidFill>
                  <a:schemeClr val="bg1"/>
                </a:solidFill>
                <a:cs typeface="+mn-ea"/>
                <a:sym typeface="+mn-lt"/>
              </a:rPr>
              <a:t>3ds Max</a:t>
            </a:r>
            <a:r>
              <a:rPr lang="zh-CN" altLang="en-US" dirty="0">
                <a:solidFill>
                  <a:schemeClr val="bg1"/>
                </a:solidFill>
                <a:cs typeface="+mn-ea"/>
                <a:sym typeface="+mn-lt"/>
              </a:rPr>
              <a:t>基础知识</a:t>
            </a:r>
          </a:p>
        </p:txBody>
      </p:sp>
      <p:sp>
        <p:nvSpPr>
          <p:cNvPr id="29" name="直角三角形 28"/>
          <p:cNvSpPr/>
          <p:nvPr/>
        </p:nvSpPr>
        <p:spPr>
          <a:xfrm rot="5400000" flipH="1">
            <a:off x="719843" y="2402528"/>
            <a:ext cx="3729437" cy="5181506"/>
          </a:xfrm>
          <a:prstGeom prst="rtTriangle">
            <a:avLst/>
          </a:prstGeom>
          <a:solidFill>
            <a:srgbClr val="CAD0D8"/>
          </a:solidFill>
          <a:ln>
            <a:noFill/>
          </a:ln>
          <a:effectLst>
            <a:outerShdw blurRad="127000" dist="635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1"/>
          <p:cNvSpPr>
            <a:spLocks noChangeArrowheads="1"/>
          </p:cNvSpPr>
          <p:nvPr/>
        </p:nvSpPr>
        <p:spPr bwMode="auto">
          <a:xfrm>
            <a:off x="3895599" y="2248274"/>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31" name="TextBox 32"/>
          <p:cNvSpPr txBox="1">
            <a:spLocks noChangeArrowheads="1"/>
          </p:cNvSpPr>
          <p:nvPr/>
        </p:nvSpPr>
        <p:spPr bwMode="auto">
          <a:xfrm>
            <a:off x="3922149" y="2274646"/>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02</a:t>
            </a:r>
            <a:endParaRPr lang="zh-CN" altLang="en-US" dirty="0">
              <a:solidFill>
                <a:schemeClr val="bg1"/>
              </a:solidFill>
              <a:latin typeface="+mn-lt"/>
              <a:ea typeface="+mn-ea"/>
              <a:cs typeface="+mn-ea"/>
              <a:sym typeface="+mn-lt"/>
            </a:endParaRPr>
          </a:p>
        </p:txBody>
      </p:sp>
      <p:sp>
        <p:nvSpPr>
          <p:cNvPr id="32" name="TextBox 76"/>
          <p:cNvSpPr txBox="1"/>
          <p:nvPr/>
        </p:nvSpPr>
        <p:spPr>
          <a:xfrm>
            <a:off x="4475982" y="2274646"/>
            <a:ext cx="2698750" cy="369332"/>
          </a:xfrm>
          <a:prstGeom prst="rect">
            <a:avLst/>
          </a:prstGeom>
          <a:noFill/>
        </p:spPr>
        <p:txBody>
          <a:bodyPr wrap="square" rtlCol="0">
            <a:spAutoFit/>
          </a:bodyPr>
          <a:lstStyle/>
          <a:p>
            <a:r>
              <a:rPr lang="zh-CN" altLang="en-US" dirty="0">
                <a:solidFill>
                  <a:schemeClr val="bg1"/>
                </a:solidFill>
                <a:cs typeface="+mn-ea"/>
                <a:sym typeface="+mn-lt"/>
              </a:rPr>
              <a:t>基础建模技术</a:t>
            </a:r>
          </a:p>
        </p:txBody>
      </p:sp>
      <p:sp>
        <p:nvSpPr>
          <p:cNvPr id="33" name="椭圆 1"/>
          <p:cNvSpPr>
            <a:spLocks noChangeArrowheads="1"/>
          </p:cNvSpPr>
          <p:nvPr/>
        </p:nvSpPr>
        <p:spPr bwMode="auto">
          <a:xfrm>
            <a:off x="3895599" y="2782021"/>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34" name="TextBox 32"/>
          <p:cNvSpPr txBox="1">
            <a:spLocks noChangeArrowheads="1"/>
          </p:cNvSpPr>
          <p:nvPr/>
        </p:nvSpPr>
        <p:spPr bwMode="auto">
          <a:xfrm>
            <a:off x="3922149" y="2808393"/>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03</a:t>
            </a:r>
            <a:endParaRPr lang="zh-CN" altLang="en-US" dirty="0">
              <a:solidFill>
                <a:schemeClr val="bg1"/>
              </a:solidFill>
              <a:latin typeface="+mn-lt"/>
              <a:ea typeface="+mn-ea"/>
              <a:cs typeface="+mn-ea"/>
              <a:sym typeface="+mn-lt"/>
            </a:endParaRPr>
          </a:p>
        </p:txBody>
      </p:sp>
      <p:sp>
        <p:nvSpPr>
          <p:cNvPr id="35" name="TextBox 76"/>
          <p:cNvSpPr txBox="1"/>
          <p:nvPr/>
        </p:nvSpPr>
        <p:spPr>
          <a:xfrm>
            <a:off x="4475982" y="2808393"/>
            <a:ext cx="2698750" cy="369332"/>
          </a:xfrm>
          <a:prstGeom prst="rect">
            <a:avLst/>
          </a:prstGeom>
          <a:noFill/>
        </p:spPr>
        <p:txBody>
          <a:bodyPr wrap="square" rtlCol="0">
            <a:spAutoFit/>
          </a:bodyPr>
          <a:lstStyle/>
          <a:p>
            <a:r>
              <a:rPr lang="zh-CN" altLang="en-US" dirty="0">
                <a:solidFill>
                  <a:schemeClr val="bg1"/>
                </a:solidFill>
                <a:cs typeface="+mn-ea"/>
                <a:sym typeface="+mn-lt"/>
              </a:rPr>
              <a:t>高级建模技术</a:t>
            </a:r>
          </a:p>
        </p:txBody>
      </p:sp>
      <p:sp>
        <p:nvSpPr>
          <p:cNvPr id="36" name="椭圆 1"/>
          <p:cNvSpPr>
            <a:spLocks noChangeArrowheads="1"/>
          </p:cNvSpPr>
          <p:nvPr/>
        </p:nvSpPr>
        <p:spPr bwMode="auto">
          <a:xfrm>
            <a:off x="3895599" y="3339071"/>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37" name="TextBox 32"/>
          <p:cNvSpPr txBox="1">
            <a:spLocks noChangeArrowheads="1"/>
          </p:cNvSpPr>
          <p:nvPr/>
        </p:nvSpPr>
        <p:spPr bwMode="auto">
          <a:xfrm>
            <a:off x="3922149" y="3365443"/>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04</a:t>
            </a:r>
            <a:endParaRPr lang="zh-CN" altLang="en-US" dirty="0">
              <a:solidFill>
                <a:schemeClr val="bg1"/>
              </a:solidFill>
              <a:latin typeface="+mn-lt"/>
              <a:ea typeface="+mn-ea"/>
              <a:cs typeface="+mn-ea"/>
              <a:sym typeface="+mn-lt"/>
            </a:endParaRPr>
          </a:p>
        </p:txBody>
      </p:sp>
      <p:sp>
        <p:nvSpPr>
          <p:cNvPr id="38" name="TextBox 76"/>
          <p:cNvSpPr txBox="1"/>
          <p:nvPr/>
        </p:nvSpPr>
        <p:spPr>
          <a:xfrm>
            <a:off x="4475982" y="3365443"/>
            <a:ext cx="2698750" cy="369332"/>
          </a:xfrm>
          <a:prstGeom prst="rect">
            <a:avLst/>
          </a:prstGeom>
          <a:noFill/>
        </p:spPr>
        <p:txBody>
          <a:bodyPr wrap="square" rtlCol="0">
            <a:spAutoFit/>
          </a:bodyPr>
          <a:lstStyle/>
          <a:p>
            <a:r>
              <a:rPr lang="zh-CN" altLang="en-US" dirty="0">
                <a:solidFill>
                  <a:schemeClr val="bg1"/>
                </a:solidFill>
                <a:cs typeface="+mn-ea"/>
                <a:sym typeface="+mn-lt"/>
              </a:rPr>
              <a:t>摄影机与灯光</a:t>
            </a:r>
          </a:p>
        </p:txBody>
      </p:sp>
      <p:sp>
        <p:nvSpPr>
          <p:cNvPr id="39" name="椭圆 1"/>
          <p:cNvSpPr>
            <a:spLocks noChangeArrowheads="1"/>
          </p:cNvSpPr>
          <p:nvPr/>
        </p:nvSpPr>
        <p:spPr bwMode="auto">
          <a:xfrm>
            <a:off x="3895599" y="3865344"/>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40" name="TextBox 32"/>
          <p:cNvSpPr txBox="1">
            <a:spLocks noChangeArrowheads="1"/>
          </p:cNvSpPr>
          <p:nvPr/>
        </p:nvSpPr>
        <p:spPr bwMode="auto">
          <a:xfrm>
            <a:off x="3922149" y="3891716"/>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05</a:t>
            </a:r>
            <a:endParaRPr lang="zh-CN" altLang="en-US" dirty="0">
              <a:solidFill>
                <a:schemeClr val="bg1"/>
              </a:solidFill>
              <a:latin typeface="+mn-lt"/>
              <a:ea typeface="+mn-ea"/>
              <a:cs typeface="+mn-ea"/>
              <a:sym typeface="+mn-lt"/>
            </a:endParaRPr>
          </a:p>
        </p:txBody>
      </p:sp>
      <p:sp>
        <p:nvSpPr>
          <p:cNvPr id="41" name="TextBox 76"/>
          <p:cNvSpPr txBox="1"/>
          <p:nvPr/>
        </p:nvSpPr>
        <p:spPr>
          <a:xfrm>
            <a:off x="4475982" y="3891716"/>
            <a:ext cx="2698750" cy="369332"/>
          </a:xfrm>
          <a:prstGeom prst="rect">
            <a:avLst/>
          </a:prstGeom>
          <a:noFill/>
        </p:spPr>
        <p:txBody>
          <a:bodyPr wrap="square" rtlCol="0">
            <a:spAutoFit/>
          </a:bodyPr>
          <a:lstStyle/>
          <a:p>
            <a:r>
              <a:rPr lang="zh-CN" altLang="en-US" dirty="0">
                <a:solidFill>
                  <a:schemeClr val="bg1"/>
                </a:solidFill>
                <a:cs typeface="+mn-ea"/>
                <a:sym typeface="+mn-lt"/>
              </a:rPr>
              <a:t>材质与贴图</a:t>
            </a:r>
          </a:p>
        </p:txBody>
      </p:sp>
      <p:sp>
        <p:nvSpPr>
          <p:cNvPr id="42" name="椭圆 1"/>
          <p:cNvSpPr>
            <a:spLocks noChangeArrowheads="1"/>
          </p:cNvSpPr>
          <p:nvPr/>
        </p:nvSpPr>
        <p:spPr bwMode="auto">
          <a:xfrm>
            <a:off x="3895599" y="4442082"/>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43" name="TextBox 32"/>
          <p:cNvSpPr txBox="1">
            <a:spLocks noChangeArrowheads="1"/>
          </p:cNvSpPr>
          <p:nvPr/>
        </p:nvSpPr>
        <p:spPr bwMode="auto">
          <a:xfrm>
            <a:off x="3922149" y="4468454"/>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06</a:t>
            </a:r>
            <a:endParaRPr lang="zh-CN" altLang="en-US" dirty="0">
              <a:solidFill>
                <a:schemeClr val="bg1"/>
              </a:solidFill>
              <a:latin typeface="+mn-lt"/>
              <a:ea typeface="+mn-ea"/>
              <a:cs typeface="+mn-ea"/>
              <a:sym typeface="+mn-lt"/>
            </a:endParaRPr>
          </a:p>
        </p:txBody>
      </p:sp>
      <p:sp>
        <p:nvSpPr>
          <p:cNvPr id="44" name="TextBox 76"/>
          <p:cNvSpPr txBox="1"/>
          <p:nvPr/>
        </p:nvSpPr>
        <p:spPr>
          <a:xfrm>
            <a:off x="4475982" y="4468454"/>
            <a:ext cx="2698750" cy="369332"/>
          </a:xfrm>
          <a:prstGeom prst="rect">
            <a:avLst/>
          </a:prstGeom>
          <a:noFill/>
        </p:spPr>
        <p:txBody>
          <a:bodyPr wrap="square" rtlCol="0">
            <a:spAutoFit/>
          </a:bodyPr>
          <a:lstStyle/>
          <a:p>
            <a:r>
              <a:rPr lang="zh-CN" altLang="en-US" dirty="0">
                <a:solidFill>
                  <a:schemeClr val="bg1"/>
                </a:solidFill>
                <a:cs typeface="+mn-ea"/>
                <a:sym typeface="+mn-lt"/>
              </a:rPr>
              <a:t>渲染技术</a:t>
            </a:r>
          </a:p>
        </p:txBody>
      </p:sp>
      <p:sp>
        <p:nvSpPr>
          <p:cNvPr id="45" name="椭圆 1"/>
          <p:cNvSpPr>
            <a:spLocks noChangeArrowheads="1"/>
          </p:cNvSpPr>
          <p:nvPr/>
        </p:nvSpPr>
        <p:spPr bwMode="auto">
          <a:xfrm>
            <a:off x="7637105" y="1683750"/>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46" name="TextBox 32"/>
          <p:cNvSpPr txBox="1">
            <a:spLocks noChangeArrowheads="1"/>
          </p:cNvSpPr>
          <p:nvPr/>
        </p:nvSpPr>
        <p:spPr bwMode="auto">
          <a:xfrm>
            <a:off x="7663655" y="1710122"/>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07</a:t>
            </a:r>
            <a:endParaRPr lang="zh-CN" altLang="en-US" dirty="0">
              <a:solidFill>
                <a:schemeClr val="bg1"/>
              </a:solidFill>
              <a:latin typeface="+mn-lt"/>
              <a:ea typeface="+mn-ea"/>
              <a:cs typeface="+mn-ea"/>
              <a:sym typeface="+mn-lt"/>
            </a:endParaRPr>
          </a:p>
        </p:txBody>
      </p:sp>
      <p:sp>
        <p:nvSpPr>
          <p:cNvPr id="47" name="TextBox 76"/>
          <p:cNvSpPr txBox="1"/>
          <p:nvPr/>
        </p:nvSpPr>
        <p:spPr>
          <a:xfrm>
            <a:off x="8217488" y="1710122"/>
            <a:ext cx="2698750" cy="369332"/>
          </a:xfrm>
          <a:prstGeom prst="rect">
            <a:avLst/>
          </a:prstGeom>
          <a:noFill/>
        </p:spPr>
        <p:txBody>
          <a:bodyPr wrap="square" rtlCol="0">
            <a:spAutoFit/>
          </a:bodyPr>
          <a:lstStyle/>
          <a:p>
            <a:r>
              <a:rPr lang="zh-CN" altLang="en-US" dirty="0">
                <a:solidFill>
                  <a:schemeClr val="bg1"/>
                </a:solidFill>
                <a:cs typeface="+mn-ea"/>
                <a:sym typeface="+mn-lt"/>
              </a:rPr>
              <a:t>环境和效果</a:t>
            </a:r>
          </a:p>
        </p:txBody>
      </p:sp>
      <p:sp>
        <p:nvSpPr>
          <p:cNvPr id="48" name="椭圆 1"/>
          <p:cNvSpPr>
            <a:spLocks noChangeArrowheads="1"/>
          </p:cNvSpPr>
          <p:nvPr/>
        </p:nvSpPr>
        <p:spPr bwMode="auto">
          <a:xfrm>
            <a:off x="7637105" y="2248274"/>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49" name="TextBox 32"/>
          <p:cNvSpPr txBox="1">
            <a:spLocks noChangeArrowheads="1"/>
          </p:cNvSpPr>
          <p:nvPr/>
        </p:nvSpPr>
        <p:spPr bwMode="auto">
          <a:xfrm>
            <a:off x="7663655" y="2274646"/>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08</a:t>
            </a:r>
            <a:endParaRPr lang="zh-CN" altLang="en-US" dirty="0">
              <a:solidFill>
                <a:schemeClr val="bg1"/>
              </a:solidFill>
              <a:latin typeface="+mn-lt"/>
              <a:ea typeface="+mn-ea"/>
              <a:cs typeface="+mn-ea"/>
              <a:sym typeface="+mn-lt"/>
            </a:endParaRPr>
          </a:p>
        </p:txBody>
      </p:sp>
      <p:sp>
        <p:nvSpPr>
          <p:cNvPr id="50" name="TextBox 76"/>
          <p:cNvSpPr txBox="1"/>
          <p:nvPr/>
        </p:nvSpPr>
        <p:spPr>
          <a:xfrm>
            <a:off x="8217488" y="2274646"/>
            <a:ext cx="2698750" cy="369332"/>
          </a:xfrm>
          <a:prstGeom prst="rect">
            <a:avLst/>
          </a:prstGeom>
          <a:noFill/>
        </p:spPr>
        <p:txBody>
          <a:bodyPr wrap="square" rtlCol="0">
            <a:spAutoFit/>
          </a:bodyPr>
          <a:lstStyle/>
          <a:p>
            <a:r>
              <a:rPr lang="zh-CN" altLang="en-US" dirty="0">
                <a:solidFill>
                  <a:schemeClr val="bg1"/>
                </a:solidFill>
                <a:cs typeface="+mn-ea"/>
                <a:sym typeface="+mn-lt"/>
              </a:rPr>
              <a:t>基础动画</a:t>
            </a:r>
          </a:p>
        </p:txBody>
      </p:sp>
      <p:sp>
        <p:nvSpPr>
          <p:cNvPr id="51" name="椭圆 1"/>
          <p:cNvSpPr>
            <a:spLocks noChangeArrowheads="1"/>
          </p:cNvSpPr>
          <p:nvPr/>
        </p:nvSpPr>
        <p:spPr bwMode="auto">
          <a:xfrm>
            <a:off x="7637105" y="2782021"/>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52" name="TextBox 32"/>
          <p:cNvSpPr txBox="1">
            <a:spLocks noChangeArrowheads="1"/>
          </p:cNvSpPr>
          <p:nvPr/>
        </p:nvSpPr>
        <p:spPr bwMode="auto">
          <a:xfrm>
            <a:off x="7663655" y="2808393"/>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09</a:t>
            </a:r>
            <a:endParaRPr lang="zh-CN" altLang="en-US" dirty="0">
              <a:solidFill>
                <a:schemeClr val="bg1"/>
              </a:solidFill>
              <a:latin typeface="+mn-lt"/>
              <a:ea typeface="+mn-ea"/>
              <a:cs typeface="+mn-ea"/>
              <a:sym typeface="+mn-lt"/>
            </a:endParaRPr>
          </a:p>
        </p:txBody>
      </p:sp>
      <p:sp>
        <p:nvSpPr>
          <p:cNvPr id="53" name="TextBox 76"/>
          <p:cNvSpPr txBox="1"/>
          <p:nvPr/>
        </p:nvSpPr>
        <p:spPr>
          <a:xfrm>
            <a:off x="8217488" y="2808393"/>
            <a:ext cx="2698750" cy="369332"/>
          </a:xfrm>
          <a:prstGeom prst="rect">
            <a:avLst/>
          </a:prstGeom>
          <a:noFill/>
        </p:spPr>
        <p:txBody>
          <a:bodyPr wrap="square" rtlCol="0">
            <a:spAutoFit/>
          </a:bodyPr>
          <a:lstStyle/>
          <a:p>
            <a:r>
              <a:rPr lang="zh-CN" altLang="en-US" dirty="0">
                <a:solidFill>
                  <a:schemeClr val="bg1"/>
                </a:solidFill>
                <a:cs typeface="+mn-ea"/>
                <a:sym typeface="+mn-lt"/>
              </a:rPr>
              <a:t>角色动画</a:t>
            </a:r>
          </a:p>
        </p:txBody>
      </p:sp>
      <p:sp>
        <p:nvSpPr>
          <p:cNvPr id="54" name="椭圆 1"/>
          <p:cNvSpPr>
            <a:spLocks noChangeArrowheads="1"/>
          </p:cNvSpPr>
          <p:nvPr/>
        </p:nvSpPr>
        <p:spPr bwMode="auto">
          <a:xfrm>
            <a:off x="7637105" y="3339071"/>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55" name="TextBox 32"/>
          <p:cNvSpPr txBox="1">
            <a:spLocks noChangeArrowheads="1"/>
          </p:cNvSpPr>
          <p:nvPr/>
        </p:nvSpPr>
        <p:spPr bwMode="auto">
          <a:xfrm>
            <a:off x="7663655" y="3365443"/>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10</a:t>
            </a:r>
            <a:endParaRPr lang="zh-CN" altLang="en-US" dirty="0">
              <a:solidFill>
                <a:schemeClr val="bg1"/>
              </a:solidFill>
              <a:latin typeface="+mn-lt"/>
              <a:ea typeface="+mn-ea"/>
              <a:cs typeface="+mn-ea"/>
              <a:sym typeface="+mn-lt"/>
            </a:endParaRPr>
          </a:p>
        </p:txBody>
      </p:sp>
      <p:sp>
        <p:nvSpPr>
          <p:cNvPr id="56" name="TextBox 76"/>
          <p:cNvSpPr txBox="1"/>
          <p:nvPr/>
        </p:nvSpPr>
        <p:spPr>
          <a:xfrm>
            <a:off x="8217488" y="3365443"/>
            <a:ext cx="2698750" cy="369332"/>
          </a:xfrm>
          <a:prstGeom prst="rect">
            <a:avLst/>
          </a:prstGeom>
          <a:noFill/>
        </p:spPr>
        <p:txBody>
          <a:bodyPr wrap="square" rtlCol="0">
            <a:spAutoFit/>
          </a:bodyPr>
          <a:lstStyle/>
          <a:p>
            <a:r>
              <a:rPr lang="zh-CN" altLang="en-US" dirty="0">
                <a:solidFill>
                  <a:schemeClr val="bg1"/>
                </a:solidFill>
                <a:cs typeface="+mn-ea"/>
                <a:sym typeface="+mn-lt"/>
              </a:rPr>
              <a:t>动力学动画</a:t>
            </a:r>
          </a:p>
        </p:txBody>
      </p:sp>
      <p:sp>
        <p:nvSpPr>
          <p:cNvPr id="57" name="椭圆 1"/>
          <p:cNvSpPr>
            <a:spLocks noChangeArrowheads="1"/>
          </p:cNvSpPr>
          <p:nvPr/>
        </p:nvSpPr>
        <p:spPr bwMode="auto">
          <a:xfrm>
            <a:off x="7637105" y="3865344"/>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58" name="TextBox 32"/>
          <p:cNvSpPr txBox="1">
            <a:spLocks noChangeArrowheads="1"/>
          </p:cNvSpPr>
          <p:nvPr/>
        </p:nvSpPr>
        <p:spPr bwMode="auto">
          <a:xfrm>
            <a:off x="7663655" y="3891716"/>
            <a:ext cx="42402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11</a:t>
            </a:r>
            <a:endParaRPr lang="zh-CN" altLang="en-US" dirty="0">
              <a:solidFill>
                <a:schemeClr val="bg1"/>
              </a:solidFill>
              <a:latin typeface="+mn-lt"/>
              <a:ea typeface="+mn-ea"/>
              <a:cs typeface="+mn-ea"/>
              <a:sym typeface="+mn-lt"/>
            </a:endParaRPr>
          </a:p>
        </p:txBody>
      </p:sp>
      <p:sp>
        <p:nvSpPr>
          <p:cNvPr id="59" name="TextBox 76"/>
          <p:cNvSpPr txBox="1"/>
          <p:nvPr/>
        </p:nvSpPr>
        <p:spPr>
          <a:xfrm>
            <a:off x="8217488" y="3891716"/>
            <a:ext cx="2698750" cy="369332"/>
          </a:xfrm>
          <a:prstGeom prst="rect">
            <a:avLst/>
          </a:prstGeom>
          <a:noFill/>
        </p:spPr>
        <p:txBody>
          <a:bodyPr wrap="square" rtlCol="0">
            <a:spAutoFit/>
          </a:bodyPr>
          <a:lstStyle/>
          <a:p>
            <a:r>
              <a:rPr lang="zh-CN" altLang="en-US" dirty="0">
                <a:solidFill>
                  <a:schemeClr val="bg1"/>
                </a:solidFill>
                <a:cs typeface="+mn-ea"/>
                <a:sym typeface="+mn-lt"/>
              </a:rPr>
              <a:t>布料动画</a:t>
            </a:r>
          </a:p>
        </p:txBody>
      </p:sp>
      <p:sp>
        <p:nvSpPr>
          <p:cNvPr id="60" name="椭圆 1"/>
          <p:cNvSpPr>
            <a:spLocks noChangeArrowheads="1"/>
          </p:cNvSpPr>
          <p:nvPr/>
        </p:nvSpPr>
        <p:spPr bwMode="auto">
          <a:xfrm>
            <a:off x="7637105" y="4442082"/>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61" name="TextBox 32"/>
          <p:cNvSpPr txBox="1">
            <a:spLocks noChangeArrowheads="1"/>
          </p:cNvSpPr>
          <p:nvPr/>
        </p:nvSpPr>
        <p:spPr bwMode="auto">
          <a:xfrm>
            <a:off x="7663655" y="4468454"/>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12</a:t>
            </a:r>
            <a:endParaRPr lang="zh-CN" altLang="en-US" dirty="0">
              <a:solidFill>
                <a:schemeClr val="bg1"/>
              </a:solidFill>
              <a:latin typeface="+mn-lt"/>
              <a:ea typeface="+mn-ea"/>
              <a:cs typeface="+mn-ea"/>
              <a:sym typeface="+mn-lt"/>
            </a:endParaRPr>
          </a:p>
        </p:txBody>
      </p:sp>
      <p:sp>
        <p:nvSpPr>
          <p:cNvPr id="62" name="TextBox 76"/>
          <p:cNvSpPr txBox="1"/>
          <p:nvPr/>
        </p:nvSpPr>
        <p:spPr>
          <a:xfrm>
            <a:off x="8217488" y="4468454"/>
            <a:ext cx="2698750" cy="369332"/>
          </a:xfrm>
          <a:prstGeom prst="rect">
            <a:avLst/>
          </a:prstGeom>
          <a:noFill/>
        </p:spPr>
        <p:txBody>
          <a:bodyPr wrap="square" rtlCol="0">
            <a:spAutoFit/>
          </a:bodyPr>
          <a:lstStyle/>
          <a:p>
            <a:r>
              <a:rPr lang="zh-CN" altLang="en-US" dirty="0">
                <a:solidFill>
                  <a:schemeClr val="bg1"/>
                </a:solidFill>
                <a:cs typeface="+mn-ea"/>
                <a:sym typeface="+mn-lt"/>
              </a:rPr>
              <a:t>粒子动画</a:t>
            </a:r>
          </a:p>
        </p:txBody>
      </p:sp>
    </p:spTree>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第四章 摄影机与灯光</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5077" y="1867437"/>
            <a:ext cx="8253974" cy="3547392"/>
          </a:xfrm>
          <a:prstGeom prst="rect">
            <a:avLst/>
          </a:prstGeom>
        </p:spPr>
      </p:pic>
      <p:sp>
        <p:nvSpPr>
          <p:cNvPr id="3" name="矩形 2"/>
          <p:cNvSpPr/>
          <p:nvPr/>
        </p:nvSpPr>
        <p:spPr>
          <a:xfrm>
            <a:off x="5541234" y="5944270"/>
            <a:ext cx="644728"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4</a:t>
            </a:r>
            <a:r>
              <a:rPr lang="en-US" altLang="zh-CN" sz="1200" dirty="0" smtClean="0">
                <a:solidFill>
                  <a:schemeClr val="bg1"/>
                </a:solidFill>
                <a:cs typeface="+mn-ea"/>
                <a:sym typeface="+mn-lt"/>
              </a:rPr>
              <a:t>-16</a:t>
            </a:r>
            <a:endParaRPr lang="zh-CN" altLang="en-US" sz="1200" dirty="0"/>
          </a:p>
        </p:txBody>
      </p:sp>
    </p:spTree>
    <p:extLst>
      <p:ext uri="{BB962C8B-B14F-4D97-AF65-F5344CB8AC3E}">
        <p14:creationId xmlns:p14="http://schemas.microsoft.com/office/powerpoint/2010/main" val="4569824"/>
      </p:ext>
    </p:extLst>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1052596"/>
          </a:xfrm>
          <a:prstGeom prst="rect">
            <a:avLst/>
          </a:prstGeom>
          <a:noFill/>
          <a:effectLst/>
        </p:spPr>
        <p:txBody>
          <a:bodyPr wrap="square" rtlCol="0">
            <a:spAutoFit/>
          </a:bodyPr>
          <a:lstStyle/>
          <a:p>
            <a:pPr>
              <a:lnSpc>
                <a:spcPct val="130000"/>
              </a:lnSpc>
            </a:pPr>
            <a:r>
              <a:rPr lang="en-US" altLang="zh-CN" sz="1600" dirty="0" smtClean="0">
                <a:solidFill>
                  <a:schemeClr val="bg1"/>
                </a:solidFill>
                <a:cs typeface="+mn-ea"/>
                <a:sym typeface="+mn-lt"/>
              </a:rPr>
              <a:t>【</a:t>
            </a:r>
            <a:r>
              <a:rPr lang="zh-CN" altLang="en-US" sz="1600" dirty="0">
                <a:solidFill>
                  <a:schemeClr val="bg1"/>
                </a:solidFill>
                <a:cs typeface="+mn-ea"/>
                <a:sym typeface="+mn-lt"/>
              </a:rPr>
              <a:t>自由聚光灯</a:t>
            </a:r>
            <a:r>
              <a:rPr lang="en-US" altLang="zh-CN" sz="1600" dirty="0" smtClean="0">
                <a:solidFill>
                  <a:schemeClr val="bg1"/>
                </a:solidFill>
                <a:cs typeface="+mn-ea"/>
                <a:sym typeface="+mn-lt"/>
              </a:rPr>
              <a:t>】</a:t>
            </a:r>
            <a:endParaRPr lang="en-US" altLang="zh-CN" sz="1600" dirty="0" smtClean="0">
              <a:solidFill>
                <a:schemeClr val="bg1"/>
              </a:solidFill>
              <a:cs typeface="+mn-ea"/>
              <a:sym typeface="+mn-lt"/>
            </a:endParaRPr>
          </a:p>
          <a:p>
            <a:pPr>
              <a:lnSpc>
                <a:spcPct val="130000"/>
              </a:lnSpc>
            </a:pPr>
            <a:r>
              <a:rPr lang="zh-CN" altLang="en-US" sz="1600" dirty="0" smtClean="0">
                <a:solidFill>
                  <a:schemeClr val="bg1"/>
                </a:solidFill>
                <a:cs typeface="+mn-ea"/>
                <a:sym typeface="+mn-lt"/>
              </a:rPr>
              <a:t>       同</a:t>
            </a:r>
            <a:r>
              <a:rPr lang="zh-CN" altLang="en-US" sz="1600" dirty="0">
                <a:solidFill>
                  <a:schemeClr val="bg1"/>
                </a:solidFill>
                <a:cs typeface="+mn-ea"/>
                <a:sym typeface="+mn-lt"/>
              </a:rPr>
              <a:t>属于聚光灯的自由聚光灯没有目标点，只能通过移动和旋转自由聚光灯以使其指向任何方向。</a:t>
            </a:r>
            <a:endParaRPr lang="zh-CN" altLang="en-US" sz="1600" dirty="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第四章 摄影机与灯光</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3183664"/>
      </p:ext>
    </p:extLst>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1372683"/>
          </a:xfrm>
          <a:prstGeom prst="rect">
            <a:avLst/>
          </a:prstGeom>
          <a:noFill/>
          <a:effectLst/>
        </p:spPr>
        <p:txBody>
          <a:bodyPr wrap="square" rtlCol="0">
            <a:spAutoFit/>
          </a:bodyPr>
          <a:lstStyle/>
          <a:p>
            <a:pPr>
              <a:lnSpc>
                <a:spcPct val="130000"/>
              </a:lnSpc>
            </a:pPr>
            <a:r>
              <a:rPr lang="en-US" altLang="zh-CN" sz="1600" dirty="0" smtClean="0">
                <a:solidFill>
                  <a:schemeClr val="bg1"/>
                </a:solidFill>
                <a:cs typeface="+mn-ea"/>
                <a:sym typeface="+mn-lt"/>
              </a:rPr>
              <a:t>【</a:t>
            </a:r>
            <a:r>
              <a:rPr lang="zh-CN" altLang="en-US" sz="1600" dirty="0">
                <a:solidFill>
                  <a:schemeClr val="bg1"/>
                </a:solidFill>
                <a:cs typeface="+mn-ea"/>
                <a:sym typeface="+mn-lt"/>
              </a:rPr>
              <a:t>目标平行光</a:t>
            </a:r>
            <a:r>
              <a:rPr lang="en-US" altLang="zh-CN" sz="1600" dirty="0" smtClean="0">
                <a:solidFill>
                  <a:schemeClr val="bg1"/>
                </a:solidFill>
                <a:cs typeface="+mn-ea"/>
                <a:sym typeface="+mn-lt"/>
              </a:rPr>
              <a:t>】</a:t>
            </a:r>
            <a:endParaRPr lang="en-US" altLang="zh-CN" sz="1600" dirty="0" smtClean="0">
              <a:solidFill>
                <a:schemeClr val="bg1"/>
              </a:solidFill>
              <a:cs typeface="+mn-ea"/>
              <a:sym typeface="+mn-lt"/>
            </a:endParaRPr>
          </a:p>
          <a:p>
            <a:pPr>
              <a:lnSpc>
                <a:spcPct val="130000"/>
              </a:lnSpc>
            </a:pPr>
            <a:r>
              <a:rPr lang="zh-CN" altLang="en-US" sz="1600" dirty="0" smtClean="0">
                <a:solidFill>
                  <a:schemeClr val="bg1"/>
                </a:solidFill>
                <a:cs typeface="+mn-ea"/>
                <a:sym typeface="+mn-lt"/>
              </a:rPr>
              <a:t>       目标</a:t>
            </a:r>
            <a:r>
              <a:rPr lang="zh-CN" altLang="en-US" sz="1600" dirty="0">
                <a:solidFill>
                  <a:schemeClr val="bg1"/>
                </a:solidFill>
                <a:cs typeface="+mn-ea"/>
                <a:sym typeface="+mn-lt"/>
              </a:rPr>
              <a:t>平行光相似于目标聚光灯，其照射范围呈圆形和矩形，不同之处在于其光线是以平行的方式进行发射。这种灯光通常用于模拟太阳光在地球表面上投射的效果。（如图</a:t>
            </a:r>
            <a:r>
              <a:rPr lang="en-US" altLang="zh-CN" sz="1600" dirty="0">
                <a:solidFill>
                  <a:schemeClr val="bg1"/>
                </a:solidFill>
                <a:cs typeface="+mn-ea"/>
                <a:sym typeface="+mn-lt"/>
              </a:rPr>
              <a:t>4-17</a:t>
            </a:r>
            <a:r>
              <a:rPr lang="zh-CN" altLang="en-US" sz="1600" dirty="0">
                <a:solidFill>
                  <a:schemeClr val="bg1"/>
                </a:solidFill>
                <a:cs typeface="+mn-ea"/>
                <a:sym typeface="+mn-lt"/>
              </a:rPr>
              <a:t>所示）</a:t>
            </a:r>
            <a:endParaRPr lang="zh-CN" altLang="en-US" sz="1600" b="1" dirty="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第四章 摄影机与灯光</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1614789"/>
      </p:ext>
    </p:extLst>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第四章 摄影机与灯光</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5077" y="1875427"/>
            <a:ext cx="8253974" cy="3531411"/>
          </a:xfrm>
          <a:prstGeom prst="rect">
            <a:avLst/>
          </a:prstGeom>
        </p:spPr>
      </p:pic>
      <p:sp>
        <p:nvSpPr>
          <p:cNvPr id="3" name="矩形 2"/>
          <p:cNvSpPr/>
          <p:nvPr/>
        </p:nvSpPr>
        <p:spPr>
          <a:xfrm>
            <a:off x="5541234" y="5944270"/>
            <a:ext cx="644728"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4</a:t>
            </a:r>
            <a:r>
              <a:rPr lang="en-US" altLang="zh-CN" sz="1200" dirty="0" smtClean="0">
                <a:solidFill>
                  <a:schemeClr val="bg1"/>
                </a:solidFill>
                <a:cs typeface="+mn-ea"/>
                <a:sym typeface="+mn-lt"/>
              </a:rPr>
              <a:t>-17</a:t>
            </a:r>
            <a:endParaRPr lang="zh-CN" altLang="en-US" sz="1200" dirty="0"/>
          </a:p>
        </p:txBody>
      </p:sp>
    </p:spTree>
    <p:extLst>
      <p:ext uri="{BB962C8B-B14F-4D97-AF65-F5344CB8AC3E}">
        <p14:creationId xmlns:p14="http://schemas.microsoft.com/office/powerpoint/2010/main" val="3298460185"/>
      </p:ext>
    </p:extLst>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1052596"/>
          </a:xfrm>
          <a:prstGeom prst="rect">
            <a:avLst/>
          </a:prstGeom>
          <a:noFill/>
          <a:effectLst/>
        </p:spPr>
        <p:txBody>
          <a:bodyPr wrap="square" rtlCol="0">
            <a:spAutoFit/>
          </a:bodyPr>
          <a:lstStyle/>
          <a:p>
            <a:pPr>
              <a:lnSpc>
                <a:spcPct val="130000"/>
              </a:lnSpc>
            </a:pPr>
            <a:r>
              <a:rPr lang="en-US" altLang="zh-CN" sz="1600" dirty="0" smtClean="0">
                <a:solidFill>
                  <a:schemeClr val="bg1"/>
                </a:solidFill>
                <a:cs typeface="+mn-ea"/>
                <a:sym typeface="+mn-lt"/>
              </a:rPr>
              <a:t>【</a:t>
            </a:r>
            <a:r>
              <a:rPr lang="zh-CN" altLang="en-US" sz="1600" dirty="0">
                <a:solidFill>
                  <a:schemeClr val="bg1"/>
                </a:solidFill>
                <a:cs typeface="+mn-ea"/>
                <a:sym typeface="+mn-lt"/>
              </a:rPr>
              <a:t>自由平行光</a:t>
            </a:r>
            <a:r>
              <a:rPr lang="en-US" altLang="zh-CN" sz="1600" dirty="0" smtClean="0">
                <a:solidFill>
                  <a:schemeClr val="bg1"/>
                </a:solidFill>
                <a:cs typeface="+mn-ea"/>
                <a:sym typeface="+mn-lt"/>
              </a:rPr>
              <a:t>】</a:t>
            </a:r>
            <a:endParaRPr lang="en-US" altLang="zh-CN" sz="1600" dirty="0" smtClean="0">
              <a:solidFill>
                <a:schemeClr val="bg1"/>
              </a:solidFill>
              <a:cs typeface="+mn-ea"/>
              <a:sym typeface="+mn-lt"/>
            </a:endParaRPr>
          </a:p>
          <a:p>
            <a:pPr>
              <a:lnSpc>
                <a:spcPct val="130000"/>
              </a:lnSpc>
            </a:pPr>
            <a:r>
              <a:rPr lang="zh-CN" altLang="en-US" sz="1600" dirty="0" smtClean="0">
                <a:solidFill>
                  <a:schemeClr val="bg1"/>
                </a:solidFill>
                <a:cs typeface="+mn-ea"/>
                <a:sym typeface="+mn-lt"/>
              </a:rPr>
              <a:t>       与</a:t>
            </a:r>
            <a:r>
              <a:rPr lang="zh-CN" altLang="en-US" sz="1600" dirty="0">
                <a:solidFill>
                  <a:schemeClr val="bg1"/>
                </a:solidFill>
                <a:cs typeface="+mn-ea"/>
                <a:sym typeface="+mn-lt"/>
              </a:rPr>
              <a:t>目标平行光不同，自由平行光没有目标对象，它也只能通过移动和旋转灯光对象以在任何方向将其指向目标。</a:t>
            </a:r>
            <a:endParaRPr lang="zh-CN" altLang="en-US" sz="1600" b="1" dirty="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第四章 摄影机与灯光</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82243709"/>
      </p:ext>
    </p:extLst>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1372683"/>
          </a:xfrm>
          <a:prstGeom prst="rect">
            <a:avLst/>
          </a:prstGeom>
          <a:noFill/>
          <a:effectLst/>
        </p:spPr>
        <p:txBody>
          <a:bodyPr wrap="square" rtlCol="0">
            <a:spAutoFit/>
          </a:bodyPr>
          <a:lstStyle/>
          <a:p>
            <a:pPr>
              <a:lnSpc>
                <a:spcPct val="130000"/>
              </a:lnSpc>
            </a:pPr>
            <a:r>
              <a:rPr lang="en-US" altLang="zh-CN" sz="1600" dirty="0" smtClean="0">
                <a:solidFill>
                  <a:schemeClr val="bg1"/>
                </a:solidFill>
                <a:cs typeface="+mn-ea"/>
                <a:sym typeface="+mn-lt"/>
              </a:rPr>
              <a:t>【</a:t>
            </a:r>
            <a:r>
              <a:rPr lang="zh-CN" altLang="en-US" sz="1600" dirty="0">
                <a:solidFill>
                  <a:schemeClr val="bg1"/>
                </a:solidFill>
                <a:cs typeface="+mn-ea"/>
                <a:sym typeface="+mn-lt"/>
              </a:rPr>
              <a:t>泛光灯</a:t>
            </a:r>
            <a:r>
              <a:rPr lang="en-US" altLang="zh-CN" sz="1600" dirty="0" smtClean="0">
                <a:solidFill>
                  <a:schemeClr val="bg1"/>
                </a:solidFill>
                <a:cs typeface="+mn-ea"/>
                <a:sym typeface="+mn-lt"/>
              </a:rPr>
              <a:t>】</a:t>
            </a:r>
            <a:endParaRPr lang="en-US" altLang="zh-CN" sz="1600" dirty="0" smtClean="0">
              <a:solidFill>
                <a:schemeClr val="bg1"/>
              </a:solidFill>
              <a:cs typeface="+mn-ea"/>
              <a:sym typeface="+mn-lt"/>
            </a:endParaRPr>
          </a:p>
          <a:p>
            <a:pPr>
              <a:lnSpc>
                <a:spcPct val="130000"/>
              </a:lnSpc>
            </a:pPr>
            <a:r>
              <a:rPr lang="zh-CN" altLang="en-US" sz="1600" dirty="0" smtClean="0">
                <a:solidFill>
                  <a:schemeClr val="bg1"/>
                </a:solidFill>
                <a:cs typeface="+mn-ea"/>
                <a:sym typeface="+mn-lt"/>
              </a:rPr>
              <a:t>       泛</a:t>
            </a:r>
            <a:r>
              <a:rPr lang="zh-CN" altLang="en-US" sz="1600" dirty="0">
                <a:solidFill>
                  <a:schemeClr val="bg1"/>
                </a:solidFill>
                <a:cs typeface="+mn-ea"/>
                <a:sym typeface="+mn-lt"/>
              </a:rPr>
              <a:t>光灯是从单个光源向各个方向投射光线，一般情况下泛光灯用于将辅助照明添加到场景中。这种类型的光源常用于模拟灯泡等球形光源的发光效果。（如图</a:t>
            </a:r>
            <a:r>
              <a:rPr lang="en-US" altLang="zh-CN" sz="1600" dirty="0">
                <a:solidFill>
                  <a:schemeClr val="bg1"/>
                </a:solidFill>
                <a:cs typeface="+mn-ea"/>
                <a:sym typeface="+mn-lt"/>
              </a:rPr>
              <a:t>4-18</a:t>
            </a:r>
            <a:r>
              <a:rPr lang="zh-CN" altLang="en-US" sz="1600" dirty="0">
                <a:solidFill>
                  <a:schemeClr val="bg1"/>
                </a:solidFill>
                <a:cs typeface="+mn-ea"/>
                <a:sym typeface="+mn-lt"/>
              </a:rPr>
              <a:t>所示）</a:t>
            </a:r>
            <a:endParaRPr lang="zh-CN" altLang="en-US" sz="1600" b="1" dirty="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第四章 摄影机与灯光</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3732423"/>
      </p:ext>
    </p:extLst>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第四章 摄影机与灯光</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5078" y="1875427"/>
            <a:ext cx="8253972" cy="3531411"/>
          </a:xfrm>
          <a:prstGeom prst="rect">
            <a:avLst/>
          </a:prstGeom>
        </p:spPr>
      </p:pic>
      <p:sp>
        <p:nvSpPr>
          <p:cNvPr id="3" name="矩形 2"/>
          <p:cNvSpPr/>
          <p:nvPr/>
        </p:nvSpPr>
        <p:spPr>
          <a:xfrm>
            <a:off x="5541234" y="5944270"/>
            <a:ext cx="644728"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4</a:t>
            </a:r>
            <a:r>
              <a:rPr lang="en-US" altLang="zh-CN" sz="1200" dirty="0" smtClean="0">
                <a:solidFill>
                  <a:schemeClr val="bg1"/>
                </a:solidFill>
                <a:cs typeface="+mn-ea"/>
                <a:sym typeface="+mn-lt"/>
              </a:rPr>
              <a:t>-18</a:t>
            </a:r>
            <a:endParaRPr lang="zh-CN" altLang="en-US" sz="1200" dirty="0"/>
          </a:p>
        </p:txBody>
      </p:sp>
    </p:spTree>
    <p:extLst>
      <p:ext uri="{BB962C8B-B14F-4D97-AF65-F5344CB8AC3E}">
        <p14:creationId xmlns:p14="http://schemas.microsoft.com/office/powerpoint/2010/main" val="3547108722"/>
      </p:ext>
    </p:extLst>
  </p:cSld>
  <p:clrMapOvr>
    <a:masterClrMapping/>
  </p:clrMapOvr>
  <p:transition spd="slow">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1052596"/>
          </a:xfrm>
          <a:prstGeom prst="rect">
            <a:avLst/>
          </a:prstGeom>
          <a:noFill/>
          <a:effectLst/>
        </p:spPr>
        <p:txBody>
          <a:bodyPr wrap="square" rtlCol="0">
            <a:spAutoFit/>
          </a:bodyPr>
          <a:lstStyle/>
          <a:p>
            <a:pPr>
              <a:lnSpc>
                <a:spcPct val="130000"/>
              </a:lnSpc>
            </a:pPr>
            <a:r>
              <a:rPr lang="en-US" altLang="zh-CN" sz="1600" dirty="0" smtClean="0">
                <a:solidFill>
                  <a:schemeClr val="bg1"/>
                </a:solidFill>
                <a:cs typeface="+mn-ea"/>
                <a:sym typeface="+mn-lt"/>
              </a:rPr>
              <a:t>【</a:t>
            </a:r>
            <a:r>
              <a:rPr lang="zh-CN" altLang="en-US" sz="1600" dirty="0">
                <a:solidFill>
                  <a:schemeClr val="bg1"/>
                </a:solidFill>
                <a:cs typeface="+mn-ea"/>
                <a:sym typeface="+mn-lt"/>
              </a:rPr>
              <a:t>天光</a:t>
            </a:r>
            <a:r>
              <a:rPr lang="en-US" altLang="zh-CN" sz="1600" dirty="0" smtClean="0">
                <a:solidFill>
                  <a:schemeClr val="bg1"/>
                </a:solidFill>
                <a:cs typeface="+mn-ea"/>
                <a:sym typeface="+mn-lt"/>
              </a:rPr>
              <a:t>】</a:t>
            </a:r>
            <a:endParaRPr lang="en-US" altLang="zh-CN" sz="1600" dirty="0" smtClean="0">
              <a:solidFill>
                <a:schemeClr val="bg1"/>
              </a:solidFill>
              <a:cs typeface="+mn-ea"/>
              <a:sym typeface="+mn-lt"/>
            </a:endParaRPr>
          </a:p>
          <a:p>
            <a:pPr>
              <a:lnSpc>
                <a:spcPct val="130000"/>
              </a:lnSpc>
            </a:pPr>
            <a:r>
              <a:rPr lang="zh-CN" altLang="en-US" sz="1600" dirty="0" smtClean="0">
                <a:solidFill>
                  <a:schemeClr val="bg1"/>
                </a:solidFill>
                <a:cs typeface="+mn-ea"/>
                <a:sym typeface="+mn-lt"/>
              </a:rPr>
              <a:t>       天光</a:t>
            </a:r>
            <a:r>
              <a:rPr lang="zh-CN" altLang="en-US" sz="1600" dirty="0">
                <a:solidFill>
                  <a:schemeClr val="bg1"/>
                </a:solidFill>
                <a:cs typeface="+mn-ea"/>
                <a:sym typeface="+mn-lt"/>
              </a:rPr>
              <a:t>灯可以将光线均匀地分布在对象的表面，并与光跟踪器渲染方式一起使用，从而模拟真实、柔和的自然光效果。（如图</a:t>
            </a:r>
            <a:r>
              <a:rPr lang="en-US" altLang="zh-CN" sz="1600" dirty="0">
                <a:solidFill>
                  <a:schemeClr val="bg1"/>
                </a:solidFill>
                <a:cs typeface="+mn-ea"/>
                <a:sym typeface="+mn-lt"/>
              </a:rPr>
              <a:t>4-19</a:t>
            </a:r>
            <a:r>
              <a:rPr lang="zh-CN" altLang="en-US" sz="1600" dirty="0">
                <a:solidFill>
                  <a:schemeClr val="bg1"/>
                </a:solidFill>
                <a:cs typeface="+mn-ea"/>
                <a:sym typeface="+mn-lt"/>
              </a:rPr>
              <a:t>所示）</a:t>
            </a:r>
            <a:endParaRPr lang="zh-CN" altLang="en-US" sz="1600" b="1" dirty="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第四章 摄影机与灯光</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1812278"/>
      </p:ext>
    </p:extLst>
  </p:cSld>
  <p:clrMapOvr>
    <a:masterClrMapping/>
  </p:clrMapOvr>
  <p:transition spd="slow">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第四章 摄影机与灯光</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5078" y="1875427"/>
            <a:ext cx="8253972" cy="3531410"/>
          </a:xfrm>
          <a:prstGeom prst="rect">
            <a:avLst/>
          </a:prstGeom>
        </p:spPr>
      </p:pic>
      <p:sp>
        <p:nvSpPr>
          <p:cNvPr id="3" name="矩形 2"/>
          <p:cNvSpPr/>
          <p:nvPr/>
        </p:nvSpPr>
        <p:spPr>
          <a:xfrm>
            <a:off x="5541234" y="5944270"/>
            <a:ext cx="644728"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4</a:t>
            </a:r>
            <a:r>
              <a:rPr lang="en-US" altLang="zh-CN" sz="1200" dirty="0" smtClean="0">
                <a:solidFill>
                  <a:schemeClr val="bg1"/>
                </a:solidFill>
                <a:cs typeface="+mn-ea"/>
                <a:sym typeface="+mn-lt"/>
              </a:rPr>
              <a:t>-19</a:t>
            </a:r>
            <a:endParaRPr lang="zh-CN" altLang="en-US" sz="1200" dirty="0"/>
          </a:p>
        </p:txBody>
      </p:sp>
    </p:spTree>
    <p:extLst>
      <p:ext uri="{BB962C8B-B14F-4D97-AF65-F5344CB8AC3E}">
        <p14:creationId xmlns:p14="http://schemas.microsoft.com/office/powerpoint/2010/main" val="1320407949"/>
      </p:ext>
    </p:extLst>
  </p:cSld>
  <p:clrMapOvr>
    <a:masterClrMapping/>
  </p:clrMapOvr>
  <p:transition spd="slow">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1372683"/>
          </a:xfrm>
          <a:prstGeom prst="rect">
            <a:avLst/>
          </a:prstGeom>
          <a:noFill/>
          <a:effectLst/>
        </p:spPr>
        <p:txBody>
          <a:bodyPr wrap="square" rtlCol="0">
            <a:spAutoFit/>
          </a:bodyPr>
          <a:lstStyle/>
          <a:p>
            <a:pPr>
              <a:lnSpc>
                <a:spcPct val="130000"/>
              </a:lnSpc>
            </a:pPr>
            <a:r>
              <a:rPr lang="en-US" altLang="zh-CN" sz="1600" dirty="0" smtClean="0">
                <a:solidFill>
                  <a:schemeClr val="bg1"/>
                </a:solidFill>
                <a:cs typeface="+mn-ea"/>
                <a:sym typeface="+mn-lt"/>
              </a:rPr>
              <a:t>【</a:t>
            </a:r>
            <a:r>
              <a:rPr lang="en-US" altLang="zh-CN" sz="1600" dirty="0" err="1">
                <a:solidFill>
                  <a:schemeClr val="bg1"/>
                </a:solidFill>
                <a:cs typeface="+mn-ea"/>
                <a:sym typeface="+mn-lt"/>
              </a:rPr>
              <a:t>mr</a:t>
            </a:r>
            <a:r>
              <a:rPr lang="zh-CN" altLang="en-US" sz="1600" dirty="0">
                <a:solidFill>
                  <a:schemeClr val="bg1"/>
                </a:solidFill>
                <a:cs typeface="+mn-ea"/>
                <a:sym typeface="+mn-lt"/>
              </a:rPr>
              <a:t>区域泛光灯</a:t>
            </a:r>
            <a:r>
              <a:rPr lang="en-US" altLang="zh-CN" sz="1600" dirty="0" smtClean="0">
                <a:solidFill>
                  <a:schemeClr val="bg1"/>
                </a:solidFill>
                <a:cs typeface="+mn-ea"/>
                <a:sym typeface="+mn-lt"/>
              </a:rPr>
              <a:t>】</a:t>
            </a:r>
            <a:endParaRPr lang="en-US" altLang="zh-CN" sz="1600" dirty="0" smtClean="0">
              <a:solidFill>
                <a:schemeClr val="bg1"/>
              </a:solidFill>
              <a:cs typeface="+mn-ea"/>
              <a:sym typeface="+mn-lt"/>
            </a:endParaRPr>
          </a:p>
          <a:p>
            <a:pPr>
              <a:lnSpc>
                <a:spcPct val="130000"/>
              </a:lnSpc>
            </a:pPr>
            <a:r>
              <a:rPr lang="en-US" altLang="zh-CN" sz="1600" dirty="0" smtClean="0">
                <a:solidFill>
                  <a:schemeClr val="bg1"/>
                </a:solidFill>
                <a:cs typeface="+mn-ea"/>
                <a:sym typeface="+mn-lt"/>
              </a:rPr>
              <a:t>       </a:t>
            </a:r>
            <a:r>
              <a:rPr lang="en-US" altLang="zh-CN" sz="1600" dirty="0" err="1" smtClean="0">
                <a:solidFill>
                  <a:schemeClr val="bg1"/>
                </a:solidFill>
                <a:cs typeface="+mn-ea"/>
                <a:sym typeface="+mn-lt"/>
              </a:rPr>
              <a:t>mr</a:t>
            </a:r>
            <a:r>
              <a:rPr lang="zh-CN" altLang="en-US" sz="1600" dirty="0">
                <a:solidFill>
                  <a:schemeClr val="bg1"/>
                </a:solidFill>
                <a:cs typeface="+mn-ea"/>
                <a:sym typeface="+mn-lt"/>
              </a:rPr>
              <a:t>区域泛光灯在系统默认的扫描线渲染方式下与标准的泛光灯效果相同，当使用</a:t>
            </a:r>
            <a:r>
              <a:rPr lang="en-US" altLang="zh-CN" sz="1600" dirty="0">
                <a:solidFill>
                  <a:schemeClr val="bg1"/>
                </a:solidFill>
                <a:cs typeface="+mn-ea"/>
                <a:sym typeface="+mn-lt"/>
              </a:rPr>
              <a:t>mental ray</a:t>
            </a:r>
            <a:r>
              <a:rPr lang="zh-CN" altLang="en-US" sz="1600" dirty="0">
                <a:solidFill>
                  <a:schemeClr val="bg1"/>
                </a:solidFill>
                <a:cs typeface="+mn-ea"/>
                <a:sym typeface="+mn-lt"/>
              </a:rPr>
              <a:t>渲染器渲染场景时，区域泛光灯从球体或圆柱体区域发射光线，而不是从点源发射光线。</a:t>
            </a:r>
            <a:endParaRPr lang="zh-CN" altLang="en-US" sz="1600" b="1" dirty="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第四章 摄影机与灯光</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2242795"/>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12" name="直角三角形 11"/>
          <p:cNvSpPr/>
          <p:nvPr/>
        </p:nvSpPr>
        <p:spPr>
          <a:xfrm>
            <a:off x="0" y="1325670"/>
            <a:ext cx="6109779" cy="5532330"/>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直角三角形 6"/>
          <p:cNvSpPr/>
          <p:nvPr/>
        </p:nvSpPr>
        <p:spPr>
          <a:xfrm rot="5400000" flipV="1">
            <a:off x="8155756" y="83270"/>
            <a:ext cx="4119513" cy="3952973"/>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2658359"/>
            <a:ext cx="4637988" cy="4199641"/>
          </a:xfrm>
          <a:prstGeom prst="rtTriangle">
            <a:avLst/>
          </a:prstGeom>
          <a:solidFill>
            <a:srgbClr val="323C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9852581" y="-1571"/>
            <a:ext cx="2337847" cy="2340990"/>
          </a:xfrm>
          <a:prstGeom prst="rtTriangle">
            <a:avLst/>
          </a:prstGeom>
          <a:solidFill>
            <a:srgbClr val="CAD0D8"/>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TextBox 76"/>
          <p:cNvSpPr txBox="1"/>
          <p:nvPr/>
        </p:nvSpPr>
        <p:spPr>
          <a:xfrm>
            <a:off x="3505219" y="3148915"/>
            <a:ext cx="5181560" cy="707886"/>
          </a:xfrm>
          <a:prstGeom prst="rect">
            <a:avLst/>
          </a:prstGeom>
          <a:noFill/>
        </p:spPr>
        <p:txBody>
          <a:bodyPr wrap="square" rtlCol="0">
            <a:spAutoFit/>
          </a:bodyPr>
          <a:lstStyle/>
          <a:p>
            <a:pPr algn="ctr"/>
            <a:r>
              <a:rPr lang="zh-CN" altLang="en-US" sz="4000" dirty="0">
                <a:solidFill>
                  <a:schemeClr val="bg1"/>
                </a:solidFill>
                <a:cs typeface="+mn-ea"/>
                <a:sym typeface="+mn-lt"/>
              </a:rPr>
              <a:t>摄影机与灯光</a:t>
            </a:r>
            <a:endParaRPr lang="zh-CN" altLang="en-US" sz="4000" dirty="0">
              <a:solidFill>
                <a:schemeClr val="bg1"/>
              </a:solidFill>
              <a:cs typeface="+mn-ea"/>
              <a:sym typeface="+mn-lt"/>
            </a:endParaRPr>
          </a:p>
        </p:txBody>
      </p:sp>
      <p:sp>
        <p:nvSpPr>
          <p:cNvPr id="16" name="TextBox 76"/>
          <p:cNvSpPr txBox="1"/>
          <p:nvPr/>
        </p:nvSpPr>
        <p:spPr>
          <a:xfrm>
            <a:off x="4336827" y="2153298"/>
            <a:ext cx="3545903" cy="646331"/>
          </a:xfrm>
          <a:prstGeom prst="rect">
            <a:avLst/>
          </a:prstGeom>
          <a:noFill/>
        </p:spPr>
        <p:txBody>
          <a:bodyPr wrap="square" rtlCol="0">
            <a:spAutoFit/>
          </a:bodyPr>
          <a:lstStyle/>
          <a:p>
            <a:pPr algn="ctr"/>
            <a:r>
              <a:rPr lang="zh-CN" altLang="en-US" sz="3600" dirty="0" smtClean="0">
                <a:solidFill>
                  <a:schemeClr val="bg1"/>
                </a:solidFill>
                <a:cs typeface="+mn-ea"/>
                <a:sym typeface="+mn-lt"/>
              </a:rPr>
              <a:t>第四章</a:t>
            </a:r>
            <a:endParaRPr lang="zh-CN" altLang="en-US" sz="3600" dirty="0">
              <a:solidFill>
                <a:schemeClr val="bg1"/>
              </a:solidFill>
              <a:cs typeface="+mn-ea"/>
              <a:sym typeface="+mn-lt"/>
            </a:endParaRPr>
          </a:p>
        </p:txBody>
      </p:sp>
    </p:spTree>
  </p:cSld>
  <p:clrMapOvr>
    <a:masterClrMapping/>
  </p:clrMapOvr>
  <p:transition spd="slow">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1372683"/>
          </a:xfrm>
          <a:prstGeom prst="rect">
            <a:avLst/>
          </a:prstGeom>
          <a:noFill/>
          <a:effectLst/>
        </p:spPr>
        <p:txBody>
          <a:bodyPr wrap="square" rtlCol="0">
            <a:spAutoFit/>
          </a:bodyPr>
          <a:lstStyle/>
          <a:p>
            <a:pPr>
              <a:lnSpc>
                <a:spcPct val="130000"/>
              </a:lnSpc>
            </a:pPr>
            <a:r>
              <a:rPr lang="en-US" altLang="zh-CN" sz="1600" dirty="0" smtClean="0">
                <a:solidFill>
                  <a:schemeClr val="bg1"/>
                </a:solidFill>
                <a:cs typeface="+mn-ea"/>
                <a:sym typeface="+mn-lt"/>
              </a:rPr>
              <a:t>【</a:t>
            </a:r>
            <a:r>
              <a:rPr lang="en-US" altLang="zh-CN" sz="1600" dirty="0" err="1">
                <a:solidFill>
                  <a:schemeClr val="bg1"/>
                </a:solidFill>
                <a:cs typeface="+mn-ea"/>
                <a:sym typeface="+mn-lt"/>
              </a:rPr>
              <a:t>mr</a:t>
            </a:r>
            <a:r>
              <a:rPr lang="zh-CN" altLang="en-US" sz="1600" dirty="0">
                <a:solidFill>
                  <a:schemeClr val="bg1"/>
                </a:solidFill>
                <a:cs typeface="+mn-ea"/>
                <a:sym typeface="+mn-lt"/>
              </a:rPr>
              <a:t>区域聚光灯</a:t>
            </a:r>
            <a:r>
              <a:rPr lang="en-US" altLang="zh-CN" sz="1600" dirty="0" smtClean="0">
                <a:solidFill>
                  <a:schemeClr val="bg1"/>
                </a:solidFill>
                <a:cs typeface="+mn-ea"/>
                <a:sym typeface="+mn-lt"/>
              </a:rPr>
              <a:t>】</a:t>
            </a:r>
            <a:endParaRPr lang="en-US" altLang="zh-CN" sz="1600" dirty="0" smtClean="0">
              <a:solidFill>
                <a:schemeClr val="bg1"/>
              </a:solidFill>
              <a:cs typeface="+mn-ea"/>
              <a:sym typeface="+mn-lt"/>
            </a:endParaRPr>
          </a:p>
          <a:p>
            <a:pPr>
              <a:lnSpc>
                <a:spcPct val="130000"/>
              </a:lnSpc>
            </a:pPr>
            <a:r>
              <a:rPr lang="en-US" altLang="zh-CN" sz="1600" dirty="0">
                <a:solidFill>
                  <a:schemeClr val="bg1"/>
                </a:solidFill>
                <a:cs typeface="+mn-ea"/>
                <a:sym typeface="+mn-lt"/>
              </a:rPr>
              <a:t>       </a:t>
            </a:r>
            <a:r>
              <a:rPr lang="en-US" altLang="zh-CN" sz="1600" dirty="0" err="1">
                <a:solidFill>
                  <a:schemeClr val="bg1"/>
                </a:solidFill>
                <a:cs typeface="+mn-ea"/>
                <a:sym typeface="+mn-lt"/>
              </a:rPr>
              <a:t>mr</a:t>
            </a:r>
            <a:r>
              <a:rPr lang="zh-CN" altLang="en-US" sz="1600" dirty="0">
                <a:solidFill>
                  <a:schemeClr val="bg1"/>
                </a:solidFill>
                <a:cs typeface="+mn-ea"/>
                <a:sym typeface="+mn-lt"/>
              </a:rPr>
              <a:t>区域聚光灯在系统默认的扫描线渲染方式下与标准的泛光灯的效果相同，当使用</a:t>
            </a:r>
            <a:r>
              <a:rPr lang="en-US" altLang="zh-CN" sz="1600" dirty="0">
                <a:solidFill>
                  <a:schemeClr val="bg1"/>
                </a:solidFill>
                <a:cs typeface="+mn-ea"/>
                <a:sym typeface="+mn-lt"/>
              </a:rPr>
              <a:t>mental ray</a:t>
            </a:r>
            <a:r>
              <a:rPr lang="zh-CN" altLang="en-US" sz="1600" dirty="0">
                <a:solidFill>
                  <a:schemeClr val="bg1"/>
                </a:solidFill>
                <a:cs typeface="+mn-ea"/>
                <a:sym typeface="+mn-lt"/>
              </a:rPr>
              <a:t>渲染器渲染场景时，区域聚光灯从矩形或碟形区域发射光线，而不是从点光源发射光线。</a:t>
            </a:r>
            <a:endParaRPr lang="zh-CN" altLang="en-US" sz="1600" b="1" dirty="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第四章 摄影机与灯光</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6384275"/>
      </p:ext>
    </p:extLst>
  </p:cSld>
  <p:clrMapOvr>
    <a:masterClrMapping/>
  </p:clrMapOvr>
  <p:transition spd="slow">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TextBox 76"/>
          <p:cNvSpPr txBox="1"/>
          <p:nvPr/>
        </p:nvSpPr>
        <p:spPr>
          <a:xfrm>
            <a:off x="4391706" y="1166850"/>
            <a:ext cx="3168203" cy="369332"/>
          </a:xfrm>
          <a:prstGeom prst="rect">
            <a:avLst/>
          </a:prstGeom>
          <a:noFill/>
          <a:effectLst/>
        </p:spPr>
        <p:txBody>
          <a:bodyPr wrap="square" rtlCol="0">
            <a:spAutoFit/>
          </a:bodyPr>
          <a:lstStyle/>
          <a:p>
            <a:pPr algn="ctr"/>
            <a:r>
              <a:rPr lang="zh-CN" altLang="en-US" b="1" dirty="0">
                <a:solidFill>
                  <a:schemeClr val="bg1"/>
                </a:solidFill>
                <a:cs typeface="+mn-ea"/>
                <a:sym typeface="+mn-lt"/>
              </a:rPr>
              <a:t>常用照明方式</a:t>
            </a:r>
            <a:endParaRPr lang="zh-CN" altLang="en-US" b="1" dirty="0">
              <a:solidFill>
                <a:schemeClr val="bg1"/>
              </a:solidFill>
              <a:cs typeface="+mn-ea"/>
              <a:sym typeface="+mn-lt"/>
            </a:endParaRPr>
          </a:p>
        </p:txBody>
      </p:sp>
      <p:sp>
        <p:nvSpPr>
          <p:cNvPr id="32" name="文本框 31"/>
          <p:cNvSpPr txBox="1"/>
          <p:nvPr/>
        </p:nvSpPr>
        <p:spPr>
          <a:xfrm>
            <a:off x="2125014" y="1893861"/>
            <a:ext cx="7493282" cy="1020985"/>
          </a:xfrm>
          <a:prstGeom prst="rect">
            <a:avLst/>
          </a:prstGeom>
          <a:noFill/>
          <a:effectLst/>
        </p:spPr>
        <p:txBody>
          <a:bodyPr wrap="square" rtlCol="0">
            <a:spAutoFit/>
          </a:bodyPr>
          <a:lstStyle/>
          <a:p>
            <a:pPr>
              <a:lnSpc>
                <a:spcPct val="130000"/>
              </a:lnSpc>
            </a:pPr>
            <a:r>
              <a:rPr lang="zh-CN" altLang="en-US" sz="1600" dirty="0" smtClean="0">
                <a:solidFill>
                  <a:schemeClr val="bg1"/>
                </a:solidFill>
                <a:cs typeface="+mn-ea"/>
                <a:sym typeface="+mn-lt"/>
              </a:rPr>
              <a:t>       巧妙</a:t>
            </a:r>
            <a:r>
              <a:rPr lang="zh-CN" altLang="en-US" sz="1600" dirty="0">
                <a:solidFill>
                  <a:schemeClr val="bg1"/>
                </a:solidFill>
                <a:cs typeface="+mn-ea"/>
                <a:sym typeface="+mn-lt"/>
              </a:rPr>
              <a:t>的灯光布置可以使得场面更加具有表现力，对于初学者来说，需要掌握最基本的两种照明方式，即三点照明和区域照明两种，其中三点照明通常用于较小的场景，而区域照明用于较大、较复杂的场景中。</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第四章 摄影机与灯光</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66053847"/>
      </p:ext>
    </p:extLst>
  </p:cSld>
  <p:clrMapOvr>
    <a:masterClrMapping/>
  </p:clrMapOvr>
  <p:transition spd="slow">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2012859"/>
          </a:xfrm>
          <a:prstGeom prst="rect">
            <a:avLst/>
          </a:prstGeom>
          <a:noFill/>
          <a:effectLst/>
        </p:spPr>
        <p:txBody>
          <a:bodyPr wrap="square" rtlCol="0">
            <a:spAutoFit/>
          </a:bodyPr>
          <a:lstStyle/>
          <a:p>
            <a:pPr>
              <a:lnSpc>
                <a:spcPct val="130000"/>
              </a:lnSpc>
            </a:pPr>
            <a:r>
              <a:rPr lang="en-US" altLang="zh-CN" sz="1600" dirty="0" smtClean="0">
                <a:solidFill>
                  <a:schemeClr val="bg1"/>
                </a:solidFill>
                <a:cs typeface="+mn-ea"/>
                <a:sym typeface="+mn-lt"/>
              </a:rPr>
              <a:t>【</a:t>
            </a:r>
            <a:r>
              <a:rPr lang="zh-CN" altLang="en-US" sz="1600" dirty="0">
                <a:solidFill>
                  <a:schemeClr val="bg1"/>
                </a:solidFill>
                <a:cs typeface="+mn-ea"/>
                <a:sym typeface="+mn-lt"/>
              </a:rPr>
              <a:t>三点照明</a:t>
            </a:r>
            <a:r>
              <a:rPr lang="en-US" altLang="zh-CN" sz="1600" dirty="0" smtClean="0">
                <a:solidFill>
                  <a:schemeClr val="bg1"/>
                </a:solidFill>
                <a:cs typeface="+mn-ea"/>
                <a:sym typeface="+mn-lt"/>
              </a:rPr>
              <a:t>】</a:t>
            </a:r>
            <a:endParaRPr lang="en-US" altLang="zh-CN" sz="1600" dirty="0" smtClean="0">
              <a:solidFill>
                <a:schemeClr val="bg1"/>
              </a:solidFill>
              <a:cs typeface="+mn-ea"/>
              <a:sym typeface="+mn-lt"/>
            </a:endParaRPr>
          </a:p>
          <a:p>
            <a:pPr>
              <a:lnSpc>
                <a:spcPct val="130000"/>
              </a:lnSpc>
            </a:pPr>
            <a:r>
              <a:rPr lang="zh-CN" altLang="en-US" sz="1600" dirty="0" smtClean="0">
                <a:solidFill>
                  <a:schemeClr val="bg1"/>
                </a:solidFill>
                <a:cs typeface="+mn-ea"/>
                <a:sym typeface="+mn-lt"/>
              </a:rPr>
              <a:t>       三</a:t>
            </a:r>
            <a:r>
              <a:rPr lang="zh-CN" altLang="en-US" sz="1600" dirty="0">
                <a:solidFill>
                  <a:schemeClr val="bg1"/>
                </a:solidFill>
                <a:cs typeface="+mn-ea"/>
                <a:sym typeface="+mn-lt"/>
              </a:rPr>
              <a:t>点照明是通过主光、背光和辅助光</a:t>
            </a:r>
            <a:r>
              <a:rPr lang="en-US" altLang="zh-CN" sz="1600" dirty="0">
                <a:solidFill>
                  <a:schemeClr val="bg1"/>
                </a:solidFill>
                <a:cs typeface="+mn-ea"/>
                <a:sym typeface="+mn-lt"/>
              </a:rPr>
              <a:t>3</a:t>
            </a:r>
            <a:r>
              <a:rPr lang="zh-CN" altLang="en-US" sz="1600" dirty="0">
                <a:solidFill>
                  <a:schemeClr val="bg1"/>
                </a:solidFill>
                <a:cs typeface="+mn-ea"/>
                <a:sym typeface="+mn-lt"/>
              </a:rPr>
              <a:t>个光源来提供照明的。其中最基本的光称为“主光”，它主要用来照亮大部分场景，并且还投射阴影；背光多放置在场景主对象的后上方，其强度要小于主光，它主要是将主要对象从黑暗的背景中分离出来，增强场景的纵深感；辅光通常在主光的左侧，主要用来照亮主光没有照亮的黑色区域。（如图</a:t>
            </a:r>
            <a:r>
              <a:rPr lang="en-US" altLang="zh-CN" sz="1600" dirty="0">
                <a:solidFill>
                  <a:schemeClr val="bg1"/>
                </a:solidFill>
                <a:cs typeface="+mn-ea"/>
                <a:sym typeface="+mn-lt"/>
              </a:rPr>
              <a:t>4-20</a:t>
            </a:r>
            <a:r>
              <a:rPr lang="zh-CN" altLang="en-US" sz="1600" dirty="0">
                <a:solidFill>
                  <a:schemeClr val="bg1"/>
                </a:solidFill>
                <a:cs typeface="+mn-ea"/>
                <a:sym typeface="+mn-lt"/>
              </a:rPr>
              <a:t>和图</a:t>
            </a:r>
            <a:r>
              <a:rPr lang="en-US" altLang="zh-CN" sz="1600" dirty="0">
                <a:solidFill>
                  <a:schemeClr val="bg1"/>
                </a:solidFill>
                <a:cs typeface="+mn-ea"/>
                <a:sym typeface="+mn-lt"/>
              </a:rPr>
              <a:t>4-21</a:t>
            </a:r>
            <a:r>
              <a:rPr lang="zh-CN" altLang="en-US" sz="1600" dirty="0">
                <a:solidFill>
                  <a:schemeClr val="bg1"/>
                </a:solidFill>
                <a:cs typeface="+mn-ea"/>
                <a:sym typeface="+mn-lt"/>
              </a:rPr>
              <a:t>所示）</a:t>
            </a:r>
            <a:endParaRPr lang="zh-CN" altLang="en-US" sz="1600" b="1" dirty="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第四章 摄影机与灯光</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74336033"/>
      </p:ext>
    </p:extLst>
  </p:cSld>
  <p:clrMapOvr>
    <a:masterClrMapping/>
  </p:clrMapOvr>
  <p:transition spd="slow">
    <p:wip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第四章 摄影机与灯光</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5079" y="1875427"/>
            <a:ext cx="8253970" cy="3531410"/>
          </a:xfrm>
          <a:prstGeom prst="rect">
            <a:avLst/>
          </a:prstGeom>
        </p:spPr>
      </p:pic>
      <p:sp>
        <p:nvSpPr>
          <p:cNvPr id="3" name="矩形 2"/>
          <p:cNvSpPr/>
          <p:nvPr/>
        </p:nvSpPr>
        <p:spPr>
          <a:xfrm>
            <a:off x="5541234" y="5944270"/>
            <a:ext cx="644728"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4</a:t>
            </a:r>
            <a:r>
              <a:rPr lang="en-US" altLang="zh-CN" sz="1200" dirty="0" smtClean="0">
                <a:solidFill>
                  <a:schemeClr val="bg1"/>
                </a:solidFill>
                <a:cs typeface="+mn-ea"/>
                <a:sym typeface="+mn-lt"/>
              </a:rPr>
              <a:t>-20</a:t>
            </a:r>
            <a:endParaRPr lang="zh-CN" altLang="en-US" sz="1200" dirty="0"/>
          </a:p>
        </p:txBody>
      </p:sp>
    </p:spTree>
    <p:extLst>
      <p:ext uri="{BB962C8B-B14F-4D97-AF65-F5344CB8AC3E}">
        <p14:creationId xmlns:p14="http://schemas.microsoft.com/office/powerpoint/2010/main" val="2943654235"/>
      </p:ext>
    </p:extLst>
  </p:cSld>
  <p:clrMapOvr>
    <a:masterClrMapping/>
  </p:clrMapOvr>
  <p:transition spd="slow">
    <p:wip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第四章 摄影机与灯光</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03033" y="1875427"/>
            <a:ext cx="6278062" cy="3531410"/>
          </a:xfrm>
          <a:prstGeom prst="rect">
            <a:avLst/>
          </a:prstGeom>
        </p:spPr>
      </p:pic>
      <p:sp>
        <p:nvSpPr>
          <p:cNvPr id="3" name="矩形 2"/>
          <p:cNvSpPr/>
          <p:nvPr/>
        </p:nvSpPr>
        <p:spPr>
          <a:xfrm>
            <a:off x="5541234" y="5944270"/>
            <a:ext cx="644728"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4</a:t>
            </a:r>
            <a:r>
              <a:rPr lang="en-US" altLang="zh-CN" sz="1200" dirty="0" smtClean="0">
                <a:solidFill>
                  <a:schemeClr val="bg1"/>
                </a:solidFill>
                <a:cs typeface="+mn-ea"/>
                <a:sym typeface="+mn-lt"/>
              </a:rPr>
              <a:t>-21</a:t>
            </a:r>
            <a:endParaRPr lang="zh-CN" altLang="en-US" sz="1200" dirty="0"/>
          </a:p>
        </p:txBody>
      </p:sp>
    </p:spTree>
    <p:extLst>
      <p:ext uri="{BB962C8B-B14F-4D97-AF65-F5344CB8AC3E}">
        <p14:creationId xmlns:p14="http://schemas.microsoft.com/office/powerpoint/2010/main" val="4086083996"/>
      </p:ext>
    </p:extLst>
  </p:cSld>
  <p:clrMapOvr>
    <a:masterClrMapping/>
  </p:clrMapOvr>
  <p:transition spd="slow">
    <p:wip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1692771"/>
          </a:xfrm>
          <a:prstGeom prst="rect">
            <a:avLst/>
          </a:prstGeom>
          <a:noFill/>
          <a:effectLst/>
        </p:spPr>
        <p:txBody>
          <a:bodyPr wrap="square" rtlCol="0">
            <a:spAutoFit/>
          </a:bodyPr>
          <a:lstStyle/>
          <a:p>
            <a:pPr>
              <a:lnSpc>
                <a:spcPct val="130000"/>
              </a:lnSpc>
            </a:pPr>
            <a:r>
              <a:rPr lang="en-US" altLang="zh-CN" sz="1600" dirty="0" smtClean="0">
                <a:solidFill>
                  <a:schemeClr val="bg1"/>
                </a:solidFill>
                <a:cs typeface="+mn-ea"/>
                <a:sym typeface="+mn-lt"/>
              </a:rPr>
              <a:t>【</a:t>
            </a:r>
            <a:r>
              <a:rPr lang="zh-CN" altLang="en-US" sz="1600" dirty="0">
                <a:solidFill>
                  <a:schemeClr val="bg1"/>
                </a:solidFill>
                <a:cs typeface="+mn-ea"/>
                <a:sym typeface="+mn-lt"/>
              </a:rPr>
              <a:t>区域照明</a:t>
            </a:r>
            <a:r>
              <a:rPr lang="en-US" altLang="zh-CN" sz="1600" dirty="0" smtClean="0">
                <a:solidFill>
                  <a:schemeClr val="bg1"/>
                </a:solidFill>
                <a:cs typeface="+mn-ea"/>
                <a:sym typeface="+mn-lt"/>
              </a:rPr>
              <a:t>】</a:t>
            </a:r>
            <a:endParaRPr lang="en-US" altLang="zh-CN" sz="1600" dirty="0" smtClean="0">
              <a:solidFill>
                <a:schemeClr val="bg1"/>
              </a:solidFill>
              <a:cs typeface="+mn-ea"/>
              <a:sym typeface="+mn-lt"/>
            </a:endParaRPr>
          </a:p>
          <a:p>
            <a:pPr>
              <a:lnSpc>
                <a:spcPct val="130000"/>
              </a:lnSpc>
            </a:pPr>
            <a:r>
              <a:rPr lang="zh-CN" altLang="en-US" sz="1600" dirty="0" smtClean="0">
                <a:solidFill>
                  <a:schemeClr val="bg1"/>
                </a:solidFill>
                <a:cs typeface="+mn-ea"/>
                <a:sym typeface="+mn-lt"/>
              </a:rPr>
              <a:t>       区域</a:t>
            </a:r>
            <a:r>
              <a:rPr lang="zh-CN" altLang="en-US" sz="1600" dirty="0">
                <a:solidFill>
                  <a:schemeClr val="bg1"/>
                </a:solidFill>
                <a:cs typeface="+mn-ea"/>
                <a:sym typeface="+mn-lt"/>
              </a:rPr>
              <a:t>照明通常用于场景较大的场景中，将一个大区域分为若干小区域，然后分别对每个小区域进行单独照明。根据场景的整个效果选择重要的区域，对该区域使用三点照明方法。建议读者不要拘泥于固定的布光方法，要灵活尝试各个照明方法使场景的整体气氛显得更融洽。</a:t>
            </a:r>
            <a:endParaRPr lang="zh-CN" altLang="en-US" sz="1600" b="1" dirty="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a:solidFill>
                  <a:schemeClr val="bg1"/>
                </a:solidFill>
                <a:cs typeface="+mn-ea"/>
                <a:sym typeface="+mn-lt"/>
              </a:rPr>
              <a:t>第四章 摄影机与灯光</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3196085"/>
      </p:ext>
    </p:extLst>
  </p:cSld>
  <p:clrMapOvr>
    <a:masterClrMapping/>
  </p:clrMapOvr>
  <p:transition spd="slow">
    <p:wip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6815580" y="0"/>
            <a:ext cx="5376420" cy="5376420"/>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 name="直角三角形 3"/>
          <p:cNvSpPr/>
          <p:nvPr/>
        </p:nvSpPr>
        <p:spPr>
          <a:xfrm>
            <a:off x="-1" y="2743200"/>
            <a:ext cx="4374037" cy="4114800"/>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6" name="直角三角形 5"/>
          <p:cNvSpPr/>
          <p:nvPr/>
        </p:nvSpPr>
        <p:spPr>
          <a:xfrm rot="5400000" flipV="1">
            <a:off x="9248502" y="0"/>
            <a:ext cx="2943498" cy="2943498"/>
          </a:xfrm>
          <a:prstGeom prst="rtTriangle">
            <a:avLst/>
          </a:prstGeom>
          <a:solidFill>
            <a:srgbClr val="CAD0D8"/>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4" name="TextBox 76"/>
          <p:cNvSpPr txBox="1"/>
          <p:nvPr/>
        </p:nvSpPr>
        <p:spPr>
          <a:xfrm>
            <a:off x="2070847" y="2982431"/>
            <a:ext cx="7633323" cy="923330"/>
          </a:xfrm>
          <a:prstGeom prst="rect">
            <a:avLst/>
          </a:prstGeom>
          <a:noFill/>
        </p:spPr>
        <p:txBody>
          <a:bodyPr wrap="square" rtlCol="0">
            <a:spAutoFit/>
          </a:bodyPr>
          <a:lstStyle/>
          <a:p>
            <a:pPr algn="ctr"/>
            <a:r>
              <a:rPr lang="en-US" altLang="zh-CN" sz="5400" dirty="0" smtClean="0">
                <a:solidFill>
                  <a:schemeClr val="bg1"/>
                </a:solidFill>
                <a:cs typeface="+mn-ea"/>
                <a:sym typeface="+mn-lt"/>
              </a:rPr>
              <a:t>THANKS!</a:t>
            </a:r>
            <a:endParaRPr lang="zh-CN" altLang="en-US" sz="5400" dirty="0">
              <a:solidFill>
                <a:schemeClr val="bg1"/>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TextBox 76"/>
          <p:cNvSpPr txBox="1"/>
          <p:nvPr/>
        </p:nvSpPr>
        <p:spPr>
          <a:xfrm>
            <a:off x="4391706" y="1166850"/>
            <a:ext cx="3168203" cy="369332"/>
          </a:xfrm>
          <a:prstGeom prst="rect">
            <a:avLst/>
          </a:prstGeom>
          <a:noFill/>
          <a:effectLst/>
        </p:spPr>
        <p:txBody>
          <a:bodyPr wrap="square" rtlCol="0">
            <a:spAutoFit/>
          </a:bodyPr>
          <a:lstStyle/>
          <a:p>
            <a:pPr algn="ctr"/>
            <a:r>
              <a:rPr lang="zh-CN" altLang="en-US" b="1" dirty="0">
                <a:solidFill>
                  <a:schemeClr val="bg1"/>
                </a:solidFill>
                <a:cs typeface="+mn-ea"/>
                <a:sym typeface="+mn-lt"/>
              </a:rPr>
              <a:t>摄影机基础知识</a:t>
            </a:r>
            <a:endParaRPr lang="zh-CN" altLang="en-US" b="1" dirty="0">
              <a:solidFill>
                <a:schemeClr val="bg1"/>
              </a:solidFill>
              <a:cs typeface="+mn-ea"/>
              <a:sym typeface="+mn-lt"/>
            </a:endParaRPr>
          </a:p>
        </p:txBody>
      </p:sp>
      <p:sp>
        <p:nvSpPr>
          <p:cNvPr id="32" name="文本框 31"/>
          <p:cNvSpPr txBox="1"/>
          <p:nvPr/>
        </p:nvSpPr>
        <p:spPr>
          <a:xfrm>
            <a:off x="2125014" y="1893861"/>
            <a:ext cx="7493282" cy="1661160"/>
          </a:xfrm>
          <a:prstGeom prst="rect">
            <a:avLst/>
          </a:prstGeom>
          <a:noFill/>
          <a:effectLst/>
        </p:spPr>
        <p:txBody>
          <a:bodyPr wrap="square" rtlCol="0">
            <a:spAutoFit/>
          </a:bodyPr>
          <a:lstStyle/>
          <a:p>
            <a:pPr>
              <a:lnSpc>
                <a:spcPct val="130000"/>
              </a:lnSpc>
            </a:pPr>
            <a:r>
              <a:rPr lang="zh-CN" altLang="en-US" sz="1600" dirty="0" smtClean="0">
                <a:solidFill>
                  <a:schemeClr val="bg1"/>
                </a:solidFill>
                <a:cs typeface="+mn-ea"/>
                <a:sym typeface="+mn-lt"/>
              </a:rPr>
              <a:t>       在</a:t>
            </a:r>
            <a:r>
              <a:rPr lang="en-US" altLang="zh-CN" sz="1600" dirty="0">
                <a:solidFill>
                  <a:schemeClr val="bg1"/>
                </a:solidFill>
                <a:cs typeface="+mn-ea"/>
                <a:sym typeface="+mn-lt"/>
              </a:rPr>
              <a:t>3ds Max</a:t>
            </a:r>
            <a:r>
              <a:rPr lang="zh-CN" altLang="en-US" sz="1600" dirty="0">
                <a:solidFill>
                  <a:schemeClr val="bg1"/>
                </a:solidFill>
                <a:cs typeface="+mn-ea"/>
                <a:sym typeface="+mn-lt"/>
              </a:rPr>
              <a:t>中，用户可以使用虚拟的摄影机对场景中的对象进行拍摄，虚拟的摄影机不但能够模拟真实世界摄影机的焦距、视野等特性，还能够模拟一些独特的光学效果，比如运动模糊、景深等，恰当地使用摄影机能帮助我们更好的表现画面。通过多视图，我们能够轻松掌握摄影机的操控，并实时监控摄影机所拍摄到的画面。（如图</a:t>
            </a:r>
            <a:r>
              <a:rPr lang="en-US" altLang="zh-CN" sz="1600" dirty="0">
                <a:solidFill>
                  <a:schemeClr val="bg1"/>
                </a:solidFill>
                <a:cs typeface="+mn-ea"/>
                <a:sym typeface="+mn-lt"/>
              </a:rPr>
              <a:t>4-1</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smtClean="0">
                <a:solidFill>
                  <a:schemeClr val="bg1"/>
                </a:solidFill>
                <a:cs typeface="+mn-ea"/>
                <a:sym typeface="+mn-lt"/>
              </a:rPr>
              <a:t>第四章 摄影机与灯光</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第四章 摄影机与灯光</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60304" y="1980703"/>
            <a:ext cx="7845301" cy="3388798"/>
          </a:xfrm>
          <a:prstGeom prst="rect">
            <a:avLst/>
          </a:prstGeom>
        </p:spPr>
      </p:pic>
      <p:sp>
        <p:nvSpPr>
          <p:cNvPr id="3" name="矩形 2"/>
          <p:cNvSpPr/>
          <p:nvPr/>
        </p:nvSpPr>
        <p:spPr>
          <a:xfrm>
            <a:off x="5541234" y="5944270"/>
            <a:ext cx="559769"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a:solidFill>
                  <a:schemeClr val="bg1"/>
                </a:solidFill>
                <a:cs typeface="+mn-ea"/>
                <a:sym typeface="+mn-lt"/>
              </a:rPr>
              <a:t>4</a:t>
            </a:r>
            <a:r>
              <a:rPr lang="en-US" altLang="zh-CN" sz="1200" dirty="0" smtClean="0">
                <a:solidFill>
                  <a:schemeClr val="bg1"/>
                </a:solidFill>
                <a:cs typeface="+mn-ea"/>
                <a:sym typeface="+mn-lt"/>
              </a:rPr>
              <a:t>-1</a:t>
            </a:r>
            <a:endParaRPr lang="zh-CN" altLang="en-US" sz="1200" dirty="0"/>
          </a:p>
        </p:txBody>
      </p:sp>
    </p:spTree>
    <p:extLst>
      <p:ext uri="{BB962C8B-B14F-4D97-AF65-F5344CB8AC3E}">
        <p14:creationId xmlns:p14="http://schemas.microsoft.com/office/powerpoint/2010/main" val="1937354778"/>
      </p:ext>
    </p:extLst>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700898"/>
          </a:xfrm>
          <a:prstGeom prst="rect">
            <a:avLst/>
          </a:prstGeom>
          <a:noFill/>
          <a:effectLst/>
        </p:spPr>
        <p:txBody>
          <a:bodyPr wrap="square" rtlCol="0">
            <a:spAutoFit/>
          </a:bodyPr>
          <a:lstStyle/>
          <a:p>
            <a:pPr>
              <a:lnSpc>
                <a:spcPct val="130000"/>
              </a:lnSpc>
            </a:pPr>
            <a:r>
              <a:rPr lang="en-US" altLang="zh-CN" sz="1600" dirty="0" smtClean="0">
                <a:solidFill>
                  <a:schemeClr val="bg1"/>
                </a:solidFill>
                <a:cs typeface="+mn-ea"/>
                <a:sym typeface="+mn-lt"/>
              </a:rPr>
              <a:t>       3ds </a:t>
            </a:r>
            <a:r>
              <a:rPr lang="en-US" altLang="zh-CN" sz="1600" dirty="0">
                <a:solidFill>
                  <a:schemeClr val="bg1"/>
                </a:solidFill>
                <a:cs typeface="+mn-ea"/>
                <a:sym typeface="+mn-lt"/>
              </a:rPr>
              <a:t>Max</a:t>
            </a:r>
            <a:r>
              <a:rPr lang="zh-CN" altLang="en-US" sz="1600" dirty="0">
                <a:solidFill>
                  <a:schemeClr val="bg1"/>
                </a:solidFill>
                <a:cs typeface="+mn-ea"/>
                <a:sym typeface="+mn-lt"/>
              </a:rPr>
              <a:t>为用户提供了多种摄影机可供创建，但最为常用的主要有目标摄影机和自由摄影机两种。</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第四章 摄影机与灯光</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21973518"/>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1372683"/>
          </a:xfrm>
          <a:prstGeom prst="rect">
            <a:avLst/>
          </a:prstGeom>
          <a:noFill/>
          <a:effectLst/>
        </p:spPr>
        <p:txBody>
          <a:bodyPr wrap="square" rtlCol="0">
            <a:spAutoFit/>
          </a:bodyPr>
          <a:lstStyle/>
          <a:p>
            <a:pPr>
              <a:lnSpc>
                <a:spcPct val="130000"/>
              </a:lnSpc>
            </a:pPr>
            <a:r>
              <a:rPr lang="en-US" altLang="zh-CN" sz="1600" dirty="0" smtClean="0">
                <a:solidFill>
                  <a:schemeClr val="bg1"/>
                </a:solidFill>
                <a:cs typeface="+mn-ea"/>
                <a:sym typeface="+mn-lt"/>
              </a:rPr>
              <a:t>【</a:t>
            </a:r>
            <a:r>
              <a:rPr lang="zh-CN" altLang="en-US" sz="1600" dirty="0">
                <a:solidFill>
                  <a:schemeClr val="bg1"/>
                </a:solidFill>
                <a:cs typeface="+mn-ea"/>
                <a:sym typeface="+mn-lt"/>
              </a:rPr>
              <a:t>目标摄影机</a:t>
            </a:r>
            <a:r>
              <a:rPr lang="en-US" altLang="zh-CN" sz="1600" dirty="0" smtClean="0">
                <a:solidFill>
                  <a:schemeClr val="bg1"/>
                </a:solidFill>
                <a:cs typeface="+mn-ea"/>
                <a:sym typeface="+mn-lt"/>
              </a:rPr>
              <a:t>】</a:t>
            </a:r>
            <a:endParaRPr lang="en-US" altLang="zh-CN" sz="1600" dirty="0" smtClean="0">
              <a:solidFill>
                <a:schemeClr val="bg1"/>
              </a:solidFill>
              <a:cs typeface="+mn-ea"/>
              <a:sym typeface="+mn-lt"/>
            </a:endParaRPr>
          </a:p>
          <a:p>
            <a:pPr>
              <a:lnSpc>
                <a:spcPct val="130000"/>
              </a:lnSpc>
            </a:pPr>
            <a:r>
              <a:rPr lang="zh-CN" altLang="en-US" sz="1600" dirty="0" smtClean="0">
                <a:solidFill>
                  <a:schemeClr val="bg1"/>
                </a:solidFill>
                <a:cs typeface="+mn-ea"/>
                <a:sym typeface="+mn-lt"/>
              </a:rPr>
              <a:t>       目标</a:t>
            </a:r>
            <a:r>
              <a:rPr lang="zh-CN" altLang="en-US" sz="1600" dirty="0">
                <a:solidFill>
                  <a:schemeClr val="bg1"/>
                </a:solidFill>
                <a:cs typeface="+mn-ea"/>
                <a:sym typeface="+mn-lt"/>
              </a:rPr>
              <a:t>摄影机用于观察目标点附近的场景内容，它包含摄影机和目标点两部分，这两部分可以同时调整也可以单独进行调整。通过操控目标点，可以轻松实现对拍摄对象的跟拍。（如图</a:t>
            </a:r>
            <a:r>
              <a:rPr lang="en-US" altLang="zh-CN" sz="1600" dirty="0">
                <a:solidFill>
                  <a:schemeClr val="bg1"/>
                </a:solidFill>
                <a:cs typeface="+mn-ea"/>
                <a:sym typeface="+mn-lt"/>
              </a:rPr>
              <a:t>4-2</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第四章 摄影机与灯光</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935375"/>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第四章 摄影机与灯光</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37430" y="1980703"/>
            <a:ext cx="7691049" cy="3388798"/>
          </a:xfrm>
          <a:prstGeom prst="rect">
            <a:avLst/>
          </a:prstGeom>
        </p:spPr>
      </p:pic>
      <p:sp>
        <p:nvSpPr>
          <p:cNvPr id="3" name="矩形 2"/>
          <p:cNvSpPr/>
          <p:nvPr/>
        </p:nvSpPr>
        <p:spPr>
          <a:xfrm>
            <a:off x="5541234" y="5944270"/>
            <a:ext cx="559769"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4</a:t>
            </a:r>
            <a:r>
              <a:rPr lang="en-US" altLang="zh-CN" sz="1200" dirty="0" smtClean="0">
                <a:solidFill>
                  <a:schemeClr val="bg1"/>
                </a:solidFill>
                <a:cs typeface="+mn-ea"/>
                <a:sym typeface="+mn-lt"/>
              </a:rPr>
              <a:t>-2</a:t>
            </a:r>
            <a:endParaRPr lang="zh-CN" altLang="en-US" sz="1200" dirty="0"/>
          </a:p>
        </p:txBody>
      </p:sp>
    </p:spTree>
    <p:extLst>
      <p:ext uri="{BB962C8B-B14F-4D97-AF65-F5344CB8AC3E}">
        <p14:creationId xmlns:p14="http://schemas.microsoft.com/office/powerpoint/2010/main" val="954095950"/>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1692771"/>
          </a:xfrm>
          <a:prstGeom prst="rect">
            <a:avLst/>
          </a:prstGeom>
          <a:noFill/>
          <a:effectLst/>
        </p:spPr>
        <p:txBody>
          <a:bodyPr wrap="square" rtlCol="0">
            <a:spAutoFit/>
          </a:bodyPr>
          <a:lstStyle/>
          <a:p>
            <a:pPr>
              <a:lnSpc>
                <a:spcPct val="130000"/>
              </a:lnSpc>
            </a:pPr>
            <a:r>
              <a:rPr lang="en-US" altLang="zh-CN" sz="1600" dirty="0" smtClean="0">
                <a:solidFill>
                  <a:schemeClr val="bg1"/>
                </a:solidFill>
                <a:cs typeface="+mn-ea"/>
                <a:sym typeface="+mn-lt"/>
              </a:rPr>
              <a:t>【</a:t>
            </a:r>
            <a:r>
              <a:rPr lang="zh-CN" altLang="en-US" sz="1600" dirty="0">
                <a:solidFill>
                  <a:schemeClr val="bg1"/>
                </a:solidFill>
                <a:cs typeface="+mn-ea"/>
                <a:sym typeface="+mn-lt"/>
              </a:rPr>
              <a:t>自由摄影机</a:t>
            </a:r>
            <a:r>
              <a:rPr lang="en-US" altLang="zh-CN" sz="1600" dirty="0" smtClean="0">
                <a:solidFill>
                  <a:schemeClr val="bg1"/>
                </a:solidFill>
                <a:cs typeface="+mn-ea"/>
                <a:sym typeface="+mn-lt"/>
              </a:rPr>
              <a:t>】</a:t>
            </a:r>
            <a:endParaRPr lang="en-US" altLang="zh-CN" sz="1600" dirty="0" smtClean="0">
              <a:solidFill>
                <a:schemeClr val="bg1"/>
              </a:solidFill>
              <a:cs typeface="+mn-ea"/>
              <a:sym typeface="+mn-lt"/>
            </a:endParaRPr>
          </a:p>
          <a:p>
            <a:pPr>
              <a:lnSpc>
                <a:spcPct val="130000"/>
              </a:lnSpc>
            </a:pPr>
            <a:r>
              <a:rPr lang="zh-CN" altLang="en-US" sz="1600" dirty="0" smtClean="0">
                <a:solidFill>
                  <a:schemeClr val="bg1"/>
                </a:solidFill>
                <a:cs typeface="+mn-ea"/>
                <a:sym typeface="+mn-lt"/>
              </a:rPr>
              <a:t>       自由</a:t>
            </a:r>
            <a:r>
              <a:rPr lang="zh-CN" altLang="en-US" sz="1600" dirty="0">
                <a:solidFill>
                  <a:schemeClr val="bg1"/>
                </a:solidFill>
                <a:cs typeface="+mn-ea"/>
                <a:sym typeface="+mn-lt"/>
              </a:rPr>
              <a:t>摄影机用于摄影机所指方向内的场景内容，它没有目标点，所以只能通过旋转操作来对齐目标对象。该摄影机类型多应用于轨迹动画的制作，当要沿一个路径设置摄影机动画时，使用自由摄影机要更方便一些。。自由摄影机图标与目标摄影机图标看起来相同，但是不存在要设置单独目标点的动画。（如图</a:t>
            </a:r>
            <a:r>
              <a:rPr lang="en-US" altLang="zh-CN" sz="1600" dirty="0">
                <a:solidFill>
                  <a:schemeClr val="bg1"/>
                </a:solidFill>
                <a:cs typeface="+mn-ea"/>
                <a:sym typeface="+mn-lt"/>
              </a:rPr>
              <a:t>4-3</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第四章 摄影机与灯光</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3982642"/>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TotalTime>
  <Words>1493</Words>
  <Application>Microsoft Office PowerPoint</Application>
  <PresentationFormat>宽屏</PresentationFormat>
  <Paragraphs>116</Paragraphs>
  <Slides>36</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36</vt:i4>
      </vt:variant>
    </vt:vector>
  </HeadingPairs>
  <TitlesOfParts>
    <vt:vector size="41" baseType="lpstr">
      <vt:lpstr>宋体</vt:lpstr>
      <vt:lpstr>微软雅黑</vt:lpstr>
      <vt:lpstr>Arial</vt:lpstr>
      <vt:lpstr>Calibri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Magical Rabbit</dc:creator>
  <cp:keywords/>
  <dc:description>第一PPT，www.1ppt.com</dc:description>
  <cp:lastModifiedBy>王小雨</cp:lastModifiedBy>
  <cp:revision>47</cp:revision>
  <dcterms:created xsi:type="dcterms:W3CDTF">2017-01-13T03:37:00Z</dcterms:created>
  <dcterms:modified xsi:type="dcterms:W3CDTF">2018-08-06T07:43:46Z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