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6" r:id="rId2"/>
    <p:sldId id="275" r:id="rId3"/>
    <p:sldId id="276" r:id="rId4"/>
    <p:sldId id="258" r:id="rId5"/>
    <p:sldId id="284" r:id="rId6"/>
    <p:sldId id="288" r:id="rId7"/>
    <p:sldId id="289" r:id="rId8"/>
    <p:sldId id="290" r:id="rId9"/>
    <p:sldId id="291" r:id="rId10"/>
    <p:sldId id="292" r:id="rId11"/>
    <p:sldId id="293" r:id="rId12"/>
    <p:sldId id="294" r:id="rId13"/>
    <p:sldId id="295" r:id="rId14"/>
    <p:sldId id="287" r:id="rId15"/>
    <p:sldId id="296" r:id="rId16"/>
    <p:sldId id="280"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5350"/>
    <a:srgbClr val="323C50"/>
    <a:srgbClr val="CAD0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74" d="100"/>
          <a:sy n="74" d="100"/>
        </p:scale>
        <p:origin x="540" y="7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67D56A-C7F4-4C76-A882-5BDCEC74F80B}" type="datetimeFigureOut">
              <a:rPr lang="zh-CN" altLang="en-US" smtClean="0"/>
              <a:t>2018/8/17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6BD595-1FE1-406D-92DE-A0ABBB21A35A}" type="slidenum">
              <a:rPr lang="zh-CN" altLang="en-US" smtClean="0"/>
              <a:t>‹#›</a:t>
            </a:fld>
            <a:endParaRPr lang="zh-CN" altLang="en-US"/>
          </a:p>
        </p:txBody>
      </p:sp>
    </p:spTree>
    <p:extLst>
      <p:ext uri="{BB962C8B-B14F-4D97-AF65-F5344CB8AC3E}">
        <p14:creationId xmlns:p14="http://schemas.microsoft.com/office/powerpoint/2010/main" val="14306870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F406A0-0D5A-443A-95E5-B85E563392F3}" type="slidenum">
              <a:rPr lang="zh-CN" altLang="en-US" smtClean="0"/>
              <a:t>‹#›</a:t>
            </a:fld>
            <a:endParaRPr lang="zh-CN" altLang="en-US"/>
          </a:p>
        </p:txBody>
      </p:sp>
      <p:sp>
        <p:nvSpPr>
          <p:cNvPr id="11" name="矩形 10"/>
          <p:cNvSpPr/>
          <p:nvPr userDrawn="1"/>
        </p:nvSpPr>
        <p:spPr>
          <a:xfrm>
            <a:off x="11297028" y="597392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A88C9A-7811-4AA2-844E-962283B8D2E4}" type="datetimeFigureOut">
              <a:rPr lang="zh-CN" altLang="en-US" smtClean="0"/>
              <a:t>2018/8/17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F406A0-0D5A-443A-95E5-B85E563392F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6815580" y="0"/>
            <a:ext cx="5376420" cy="5376420"/>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3337088"/>
            <a:ext cx="4213781" cy="3520911"/>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9248502" y="0"/>
            <a:ext cx="2943498" cy="294349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3299938" y="2209356"/>
            <a:ext cx="5592123" cy="1877437"/>
          </a:xfrm>
          <a:prstGeom prst="rect">
            <a:avLst/>
          </a:prstGeom>
          <a:noFill/>
        </p:spPr>
        <p:txBody>
          <a:bodyPr wrap="square" rtlCol="0">
            <a:spAutoFit/>
          </a:bodyPr>
          <a:lstStyle/>
          <a:p>
            <a:pPr algn="ctr"/>
            <a:r>
              <a:rPr lang="en-US" altLang="zh-CN" sz="7200" dirty="0" smtClean="0">
                <a:solidFill>
                  <a:schemeClr val="bg1"/>
                </a:solidFill>
                <a:cs typeface="+mn-ea"/>
                <a:sym typeface="+mn-lt"/>
              </a:rPr>
              <a:t>3ds </a:t>
            </a:r>
            <a:r>
              <a:rPr lang="en-US" altLang="zh-CN" sz="7200" dirty="0">
                <a:solidFill>
                  <a:schemeClr val="bg1"/>
                </a:solidFill>
                <a:cs typeface="+mn-ea"/>
                <a:sym typeface="+mn-lt"/>
              </a:rPr>
              <a:t>Max </a:t>
            </a:r>
            <a:endParaRPr lang="en-US" altLang="zh-CN" sz="7200" dirty="0" smtClean="0">
              <a:solidFill>
                <a:schemeClr val="bg1"/>
              </a:solidFill>
              <a:cs typeface="+mn-ea"/>
              <a:sym typeface="+mn-lt"/>
            </a:endParaRPr>
          </a:p>
          <a:p>
            <a:pPr algn="ctr"/>
            <a:r>
              <a:rPr lang="zh-CN" altLang="en-US" sz="4400" dirty="0" smtClean="0">
                <a:solidFill>
                  <a:schemeClr val="bg1"/>
                </a:solidFill>
                <a:cs typeface="+mn-ea"/>
                <a:sym typeface="+mn-lt"/>
              </a:rPr>
              <a:t>三维</a:t>
            </a:r>
            <a:r>
              <a:rPr lang="zh-CN" altLang="en-US" sz="4400" dirty="0">
                <a:solidFill>
                  <a:schemeClr val="bg1"/>
                </a:solidFill>
                <a:cs typeface="+mn-ea"/>
                <a:sym typeface="+mn-lt"/>
              </a:rPr>
              <a:t>动画制作</a:t>
            </a:r>
          </a:p>
        </p:txBody>
      </p:sp>
      <p:cxnSp>
        <p:nvCxnSpPr>
          <p:cNvPr id="11" name="直接连接符 10"/>
          <p:cNvCxnSpPr/>
          <p:nvPr/>
        </p:nvCxnSpPr>
        <p:spPr>
          <a:xfrm>
            <a:off x="4314423" y="4086793"/>
            <a:ext cx="363184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第八章 基础动画</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3757" y="2546762"/>
            <a:ext cx="6783892" cy="3383205"/>
          </a:xfrm>
          <a:prstGeom prst="rect">
            <a:avLst/>
          </a:prstGeom>
        </p:spPr>
      </p:pic>
      <p:sp>
        <p:nvSpPr>
          <p:cNvPr id="3" name="矩形 2"/>
          <p:cNvSpPr/>
          <p:nvPr/>
        </p:nvSpPr>
        <p:spPr>
          <a:xfrm>
            <a:off x="5494476" y="608271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8</a:t>
            </a:r>
            <a:r>
              <a:rPr lang="en-US" altLang="zh-CN" sz="1200" dirty="0" smtClean="0">
                <a:solidFill>
                  <a:schemeClr val="bg1"/>
                </a:solidFill>
                <a:cs typeface="+mn-ea"/>
                <a:sym typeface="+mn-lt"/>
              </a:rPr>
              <a:t>-6</a:t>
            </a:r>
            <a:endParaRPr lang="zh-CN" altLang="en-US" sz="1200" dirty="0"/>
          </a:p>
        </p:txBody>
      </p:sp>
      <p:sp>
        <p:nvSpPr>
          <p:cNvPr id="10" name="文本框 9"/>
          <p:cNvSpPr txBox="1"/>
          <p:nvPr/>
        </p:nvSpPr>
        <p:spPr>
          <a:xfrm>
            <a:off x="2249062" y="901304"/>
            <a:ext cx="7493282" cy="904863"/>
          </a:xfrm>
          <a:prstGeom prst="rect">
            <a:avLst/>
          </a:prstGeom>
          <a:noFill/>
          <a:effectLst/>
        </p:spPr>
        <p:txBody>
          <a:bodyPr wrap="square" rtlCol="0">
            <a:spAutoFit/>
          </a:bodyPr>
          <a:lstStyle/>
          <a:p>
            <a:pPr>
              <a:lnSpc>
                <a:spcPct val="130000"/>
              </a:lnSpc>
            </a:pPr>
            <a:r>
              <a:rPr lang="zh-CN" altLang="en-US" sz="1400" dirty="0">
                <a:solidFill>
                  <a:schemeClr val="bg1"/>
                </a:solidFill>
                <a:cs typeface="+mn-ea"/>
                <a:sym typeface="+mn-lt"/>
              </a:rPr>
              <a:t>（</a:t>
            </a:r>
            <a:r>
              <a:rPr lang="en-US" altLang="zh-CN" sz="1400" dirty="0">
                <a:solidFill>
                  <a:schemeClr val="bg1"/>
                </a:solidFill>
                <a:cs typeface="+mn-ea"/>
                <a:sym typeface="+mn-lt"/>
              </a:rPr>
              <a:t>2</a:t>
            </a:r>
            <a:r>
              <a:rPr lang="zh-CN" altLang="en-US" sz="1400" dirty="0">
                <a:solidFill>
                  <a:schemeClr val="bg1"/>
                </a:solidFill>
                <a:cs typeface="+mn-ea"/>
                <a:sym typeface="+mn-lt"/>
              </a:rPr>
              <a:t>）将时间滑块移动至动画结束时所对应的帧上，并设置对象的运动结束状态，此时，动画尺上将会自动生成两个关键点，分别对应动画的初始帧和结束帧，并且点击“播放动画”按钮可以看到动画已经产生。（如图</a:t>
            </a:r>
            <a:r>
              <a:rPr lang="en-US" altLang="zh-CN" sz="1400" dirty="0">
                <a:solidFill>
                  <a:schemeClr val="bg1"/>
                </a:solidFill>
                <a:cs typeface="+mn-ea"/>
                <a:sym typeface="+mn-lt"/>
              </a:rPr>
              <a:t>8-6</a:t>
            </a:r>
            <a:r>
              <a:rPr lang="zh-CN" altLang="en-US" sz="1400" dirty="0">
                <a:solidFill>
                  <a:schemeClr val="bg1"/>
                </a:solidFill>
                <a:cs typeface="+mn-ea"/>
                <a:sym typeface="+mn-lt"/>
              </a:rPr>
              <a:t>所示）</a:t>
            </a:r>
            <a:endParaRPr lang="en-US" altLang="zh-CN" sz="1400" dirty="0" smtClean="0">
              <a:solidFill>
                <a:schemeClr val="bg1"/>
              </a:solidFill>
              <a:cs typeface="+mn-ea"/>
              <a:sym typeface="+mn-lt"/>
            </a:endParaRPr>
          </a:p>
        </p:txBody>
      </p:sp>
    </p:spTree>
    <p:extLst>
      <p:ext uri="{BB962C8B-B14F-4D97-AF65-F5344CB8AC3E}">
        <p14:creationId xmlns:p14="http://schemas.microsoft.com/office/powerpoint/2010/main" val="3654193492"/>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第八章 基础动画</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0106" y="2167247"/>
            <a:ext cx="6783894" cy="3387974"/>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8</a:t>
            </a:r>
            <a:r>
              <a:rPr lang="en-US" altLang="zh-CN" sz="1200" dirty="0" smtClean="0">
                <a:solidFill>
                  <a:schemeClr val="bg1"/>
                </a:solidFill>
                <a:cs typeface="+mn-ea"/>
                <a:sym typeface="+mn-lt"/>
              </a:rPr>
              <a:t>-7</a:t>
            </a:r>
            <a:endParaRPr lang="zh-CN" altLang="en-US" sz="1200" dirty="0"/>
          </a:p>
        </p:txBody>
      </p:sp>
      <p:sp>
        <p:nvSpPr>
          <p:cNvPr id="10" name="文本框 9"/>
          <p:cNvSpPr txBox="1"/>
          <p:nvPr/>
        </p:nvSpPr>
        <p:spPr>
          <a:xfrm>
            <a:off x="2249062" y="901304"/>
            <a:ext cx="7493282" cy="1052596"/>
          </a:xfrm>
          <a:prstGeom prst="rect">
            <a:avLst/>
          </a:prstGeom>
          <a:noFill/>
          <a:effectLst/>
        </p:spPr>
        <p:txBody>
          <a:bodyPr wrap="square" rtlCol="0">
            <a:spAutoFit/>
          </a:bodyPr>
          <a:lstStyle/>
          <a:p>
            <a:pPr>
              <a:lnSpc>
                <a:spcPct val="130000"/>
              </a:lnSpc>
            </a:pPr>
            <a:r>
              <a:rPr lang="zh-CN" altLang="en-US" sz="1600" b="1" dirty="0">
                <a:solidFill>
                  <a:schemeClr val="bg1"/>
                </a:solidFill>
                <a:cs typeface="+mn-ea"/>
                <a:sym typeface="+mn-lt"/>
              </a:rPr>
              <a:t>设置关键点</a:t>
            </a:r>
            <a:r>
              <a:rPr lang="zh-CN" altLang="en-US" sz="1600" b="1" dirty="0" smtClean="0">
                <a:solidFill>
                  <a:schemeClr val="bg1"/>
                </a:solidFill>
                <a:cs typeface="+mn-ea"/>
                <a:sym typeface="+mn-lt"/>
              </a:rPr>
              <a:t>模式</a:t>
            </a:r>
            <a:endParaRPr lang="en-US" altLang="zh-CN" sz="1600" b="1" dirty="0" smtClean="0">
              <a:solidFill>
                <a:schemeClr val="bg1"/>
              </a:solidFill>
              <a:cs typeface="+mn-ea"/>
              <a:sym typeface="+mn-lt"/>
            </a:endParaRPr>
          </a:p>
          <a:p>
            <a:pPr>
              <a:lnSpc>
                <a:spcPct val="130000"/>
              </a:lnSpc>
            </a:pPr>
            <a:r>
              <a:rPr lang="zh-CN" altLang="en-US" sz="1600" dirty="0" smtClean="0">
                <a:solidFill>
                  <a:schemeClr val="bg1"/>
                </a:solidFill>
                <a:cs typeface="+mn-ea"/>
                <a:sym typeface="+mn-lt"/>
              </a:rPr>
              <a:t>       点击</a:t>
            </a:r>
            <a:r>
              <a:rPr lang="zh-CN" altLang="en-US" sz="1600" dirty="0">
                <a:solidFill>
                  <a:schemeClr val="bg1"/>
                </a:solidFill>
                <a:cs typeface="+mn-ea"/>
                <a:sym typeface="+mn-lt"/>
              </a:rPr>
              <a:t>“切换设置关键点模式”按钮后，当前视口四周会出现红色提示框，表示已进入设置关键点模式。（如图</a:t>
            </a:r>
            <a:r>
              <a:rPr lang="en-US" altLang="zh-CN" sz="1600" dirty="0">
                <a:solidFill>
                  <a:schemeClr val="bg1"/>
                </a:solidFill>
                <a:cs typeface="+mn-ea"/>
                <a:sym typeface="+mn-lt"/>
              </a:rPr>
              <a:t>8-7</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spTree>
    <p:extLst>
      <p:ext uri="{BB962C8B-B14F-4D97-AF65-F5344CB8AC3E}">
        <p14:creationId xmlns:p14="http://schemas.microsoft.com/office/powerpoint/2010/main" val="2334815557"/>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第八章 基础动画</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33937" y="2394020"/>
            <a:ext cx="6774361" cy="3387974"/>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8</a:t>
            </a:r>
            <a:r>
              <a:rPr lang="en-US" altLang="zh-CN" sz="1200" dirty="0" smtClean="0">
                <a:solidFill>
                  <a:schemeClr val="bg1"/>
                </a:solidFill>
                <a:cs typeface="+mn-ea"/>
                <a:sym typeface="+mn-lt"/>
              </a:rPr>
              <a:t>-8</a:t>
            </a:r>
            <a:endParaRPr lang="zh-CN" altLang="en-US" sz="1200" dirty="0"/>
          </a:p>
        </p:txBody>
      </p:sp>
      <p:sp>
        <p:nvSpPr>
          <p:cNvPr id="10" name="文本框 9"/>
          <p:cNvSpPr txBox="1"/>
          <p:nvPr/>
        </p:nvSpPr>
        <p:spPr>
          <a:xfrm>
            <a:off x="2249062" y="901304"/>
            <a:ext cx="7493282" cy="1492716"/>
          </a:xfrm>
          <a:prstGeom prst="rect">
            <a:avLst/>
          </a:prstGeom>
          <a:noFill/>
          <a:effectLst/>
        </p:spPr>
        <p:txBody>
          <a:bodyPr wrap="square" rtlCol="0">
            <a:spAutoFit/>
          </a:bodyPr>
          <a:lstStyle/>
          <a:p>
            <a:pPr>
              <a:lnSpc>
                <a:spcPct val="130000"/>
              </a:lnSpc>
            </a:pPr>
            <a:r>
              <a:rPr lang="zh-CN" altLang="en-US" sz="1400" dirty="0" smtClean="0">
                <a:solidFill>
                  <a:schemeClr val="bg1"/>
                </a:solidFill>
                <a:cs typeface="+mn-ea"/>
                <a:sym typeface="+mn-lt"/>
              </a:rPr>
              <a:t>       在</a:t>
            </a:r>
            <a:r>
              <a:rPr lang="zh-CN" altLang="en-US" sz="1400" dirty="0">
                <a:solidFill>
                  <a:schemeClr val="bg1"/>
                </a:solidFill>
                <a:cs typeface="+mn-ea"/>
                <a:sym typeface="+mn-lt"/>
              </a:rPr>
              <a:t>设置关键点模式下，</a:t>
            </a:r>
            <a:r>
              <a:rPr lang="en-US" altLang="zh-CN" sz="1400" dirty="0">
                <a:solidFill>
                  <a:schemeClr val="bg1"/>
                </a:solidFill>
                <a:cs typeface="+mn-ea"/>
                <a:sym typeface="+mn-lt"/>
              </a:rPr>
              <a:t>3ds Max</a:t>
            </a:r>
            <a:r>
              <a:rPr lang="zh-CN" altLang="en-US" sz="1400" dirty="0">
                <a:solidFill>
                  <a:schemeClr val="bg1"/>
                </a:solidFill>
                <a:cs typeface="+mn-ea"/>
                <a:sym typeface="+mn-lt"/>
              </a:rPr>
              <a:t>不会自动产生关键点，用户需要手动点击“设置关键点按钮”才能够产生关键点。具体操作方法为：</a:t>
            </a:r>
          </a:p>
          <a:p>
            <a:pPr>
              <a:lnSpc>
                <a:spcPct val="130000"/>
              </a:lnSpc>
            </a:pPr>
            <a:r>
              <a:rPr lang="zh-CN" altLang="en-US" sz="1400" dirty="0">
                <a:solidFill>
                  <a:schemeClr val="bg1"/>
                </a:solidFill>
                <a:cs typeface="+mn-ea"/>
                <a:sym typeface="+mn-lt"/>
              </a:rPr>
              <a:t>（</a:t>
            </a:r>
            <a:r>
              <a:rPr lang="en-US" altLang="zh-CN" sz="1400" dirty="0">
                <a:solidFill>
                  <a:schemeClr val="bg1"/>
                </a:solidFill>
                <a:cs typeface="+mn-ea"/>
                <a:sym typeface="+mn-lt"/>
              </a:rPr>
              <a:t>1</a:t>
            </a:r>
            <a:r>
              <a:rPr lang="zh-CN" altLang="en-US" sz="1400" dirty="0">
                <a:solidFill>
                  <a:schemeClr val="bg1"/>
                </a:solidFill>
                <a:cs typeface="+mn-ea"/>
                <a:sym typeface="+mn-lt"/>
              </a:rPr>
              <a:t>）点击激活“切换自动关键点模式”按钮，将时间滑块停留在时间尺的第</a:t>
            </a:r>
            <a:r>
              <a:rPr lang="en-US" altLang="zh-CN" sz="1400" dirty="0">
                <a:solidFill>
                  <a:schemeClr val="bg1"/>
                </a:solidFill>
                <a:cs typeface="+mn-ea"/>
                <a:sym typeface="+mn-lt"/>
              </a:rPr>
              <a:t>0</a:t>
            </a:r>
            <a:r>
              <a:rPr lang="zh-CN" altLang="en-US" sz="1400" dirty="0">
                <a:solidFill>
                  <a:schemeClr val="bg1"/>
                </a:solidFill>
                <a:cs typeface="+mn-ea"/>
                <a:sym typeface="+mn-lt"/>
              </a:rPr>
              <a:t>帧处（或上一个关键帧处），设置好对象的运动初始状态，并点击“设置关键点”按钮以产生关键点。（如图</a:t>
            </a:r>
            <a:r>
              <a:rPr lang="en-US" altLang="zh-CN" sz="1400" dirty="0">
                <a:solidFill>
                  <a:schemeClr val="bg1"/>
                </a:solidFill>
                <a:cs typeface="+mn-ea"/>
                <a:sym typeface="+mn-lt"/>
              </a:rPr>
              <a:t>8-8</a:t>
            </a:r>
            <a:r>
              <a:rPr lang="zh-CN" altLang="en-US" sz="1400" dirty="0">
                <a:solidFill>
                  <a:schemeClr val="bg1"/>
                </a:solidFill>
                <a:cs typeface="+mn-ea"/>
                <a:sym typeface="+mn-lt"/>
              </a:rPr>
              <a:t>所示）</a:t>
            </a:r>
            <a:endParaRPr lang="en-US" altLang="zh-CN" sz="1400" dirty="0" smtClean="0">
              <a:solidFill>
                <a:schemeClr val="bg1"/>
              </a:solidFill>
              <a:cs typeface="+mn-ea"/>
              <a:sym typeface="+mn-lt"/>
            </a:endParaRPr>
          </a:p>
        </p:txBody>
      </p:sp>
    </p:spTree>
    <p:extLst>
      <p:ext uri="{BB962C8B-B14F-4D97-AF65-F5344CB8AC3E}">
        <p14:creationId xmlns:p14="http://schemas.microsoft.com/office/powerpoint/2010/main" val="2936309440"/>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第八章 基础动画</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33937" y="2394020"/>
            <a:ext cx="6774361" cy="3387973"/>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8</a:t>
            </a:r>
            <a:r>
              <a:rPr lang="en-US" altLang="zh-CN" sz="1200" dirty="0" smtClean="0">
                <a:solidFill>
                  <a:schemeClr val="bg1"/>
                </a:solidFill>
                <a:cs typeface="+mn-ea"/>
                <a:sym typeface="+mn-lt"/>
              </a:rPr>
              <a:t>-9</a:t>
            </a:r>
            <a:endParaRPr lang="zh-CN" altLang="en-US" sz="1200" dirty="0"/>
          </a:p>
        </p:txBody>
      </p:sp>
      <p:sp>
        <p:nvSpPr>
          <p:cNvPr id="10" name="文本框 9"/>
          <p:cNvSpPr txBox="1"/>
          <p:nvPr/>
        </p:nvSpPr>
        <p:spPr>
          <a:xfrm>
            <a:off x="2249062" y="901304"/>
            <a:ext cx="7493282" cy="904863"/>
          </a:xfrm>
          <a:prstGeom prst="rect">
            <a:avLst/>
          </a:prstGeom>
          <a:noFill/>
          <a:effectLst/>
        </p:spPr>
        <p:txBody>
          <a:bodyPr wrap="square" rtlCol="0">
            <a:spAutoFit/>
          </a:bodyPr>
          <a:lstStyle/>
          <a:p>
            <a:pPr>
              <a:lnSpc>
                <a:spcPct val="130000"/>
              </a:lnSpc>
            </a:pPr>
            <a:r>
              <a:rPr lang="zh-CN" altLang="en-US" sz="1400" dirty="0">
                <a:solidFill>
                  <a:schemeClr val="bg1"/>
                </a:solidFill>
                <a:cs typeface="+mn-ea"/>
                <a:sym typeface="+mn-lt"/>
              </a:rPr>
              <a:t>（</a:t>
            </a:r>
            <a:r>
              <a:rPr lang="en-US" altLang="zh-CN" sz="1400" dirty="0">
                <a:solidFill>
                  <a:schemeClr val="bg1"/>
                </a:solidFill>
                <a:cs typeface="+mn-ea"/>
                <a:sym typeface="+mn-lt"/>
              </a:rPr>
              <a:t>2</a:t>
            </a:r>
            <a:r>
              <a:rPr lang="zh-CN" altLang="en-US" sz="1400" dirty="0">
                <a:solidFill>
                  <a:schemeClr val="bg1"/>
                </a:solidFill>
                <a:cs typeface="+mn-ea"/>
                <a:sym typeface="+mn-lt"/>
              </a:rPr>
              <a:t>）将时间滑块移动至动画结束时所对应的帧上，并设置对象的运动结束状态，再次点击“设置关键点”按钮以产生关键点，此时点击“播放动画”按钮可以看到动画已经产生。（如图</a:t>
            </a:r>
            <a:r>
              <a:rPr lang="en-US" altLang="zh-CN" sz="1400" dirty="0">
                <a:solidFill>
                  <a:schemeClr val="bg1"/>
                </a:solidFill>
                <a:cs typeface="+mn-ea"/>
                <a:sym typeface="+mn-lt"/>
              </a:rPr>
              <a:t>8-9</a:t>
            </a:r>
            <a:r>
              <a:rPr lang="zh-CN" altLang="en-US" sz="1400" dirty="0">
                <a:solidFill>
                  <a:schemeClr val="bg1"/>
                </a:solidFill>
                <a:cs typeface="+mn-ea"/>
                <a:sym typeface="+mn-lt"/>
              </a:rPr>
              <a:t>所示）</a:t>
            </a:r>
            <a:endParaRPr lang="en-US" altLang="zh-CN" sz="1400" dirty="0" smtClean="0">
              <a:solidFill>
                <a:schemeClr val="bg1"/>
              </a:solidFill>
              <a:cs typeface="+mn-ea"/>
              <a:sym typeface="+mn-lt"/>
            </a:endParaRPr>
          </a:p>
        </p:txBody>
      </p:sp>
    </p:spTree>
    <p:extLst>
      <p:ext uri="{BB962C8B-B14F-4D97-AF65-F5344CB8AC3E}">
        <p14:creationId xmlns:p14="http://schemas.microsoft.com/office/powerpoint/2010/main" val="2461945018"/>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692771"/>
          </a:xfrm>
          <a:prstGeom prst="rect">
            <a:avLst/>
          </a:prstGeom>
          <a:noFill/>
          <a:effectLst/>
        </p:spPr>
        <p:txBody>
          <a:bodyPr wrap="square" rtlCol="0">
            <a:spAutoFit/>
          </a:bodyPr>
          <a:lstStyle/>
          <a:p>
            <a:pPr algn="ctr">
              <a:lnSpc>
                <a:spcPct val="130000"/>
              </a:lnSpc>
            </a:pPr>
            <a:r>
              <a:rPr lang="zh-CN" altLang="en-US" sz="1600" b="1" dirty="0">
                <a:solidFill>
                  <a:schemeClr val="bg1"/>
                </a:solidFill>
                <a:cs typeface="+mn-ea"/>
                <a:sym typeface="+mn-lt"/>
              </a:rPr>
              <a:t>曲线编辑器</a:t>
            </a:r>
            <a:r>
              <a:rPr lang="zh-CN" altLang="en-US" sz="1600" b="1" dirty="0" smtClean="0">
                <a:solidFill>
                  <a:schemeClr val="bg1"/>
                </a:solidFill>
                <a:cs typeface="+mn-ea"/>
                <a:sym typeface="+mn-lt"/>
              </a:rPr>
              <a:t>窗口</a:t>
            </a:r>
            <a:endParaRPr lang="en-US" altLang="zh-CN" sz="1600" b="1" dirty="0" smtClean="0">
              <a:solidFill>
                <a:schemeClr val="bg1"/>
              </a:solidFill>
              <a:cs typeface="+mn-ea"/>
              <a:sym typeface="+mn-lt"/>
            </a:endParaRPr>
          </a:p>
          <a:p>
            <a:pPr>
              <a:lnSpc>
                <a:spcPct val="130000"/>
              </a:lnSpc>
            </a:pPr>
            <a:r>
              <a:rPr lang="zh-CN" altLang="en-US" sz="1600" dirty="0" smtClean="0">
                <a:solidFill>
                  <a:schemeClr val="bg1"/>
                </a:solidFill>
                <a:cs typeface="+mn-ea"/>
                <a:sym typeface="+mn-lt"/>
              </a:rPr>
              <a:t>     “曲线编辑器”</a:t>
            </a:r>
            <a:r>
              <a:rPr lang="zh-CN" altLang="en-US" sz="1600" dirty="0">
                <a:solidFill>
                  <a:schemeClr val="bg1"/>
                </a:solidFill>
                <a:cs typeface="+mn-ea"/>
                <a:sym typeface="+mn-lt"/>
              </a:rPr>
              <a:t>是一种“轨迹视图”模式，使用功能曲线方式来表示运动。该模式可以直观地表现运动的插值以及软件在关键帧之间创建的对象变换，并且使用曲线上关键点的切线控制柄，还可以轻松观看和控制场景中对象的运动和动画效果。</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第八章 基础动画</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3373180"/>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第八章 基础动画</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52130" y="2394020"/>
            <a:ext cx="6337974" cy="3387973"/>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8</a:t>
            </a:r>
            <a:r>
              <a:rPr lang="en-US" altLang="zh-CN" sz="1200" dirty="0" smtClean="0">
                <a:solidFill>
                  <a:schemeClr val="bg1"/>
                </a:solidFill>
                <a:cs typeface="+mn-ea"/>
                <a:sym typeface="+mn-lt"/>
              </a:rPr>
              <a:t>-13</a:t>
            </a:r>
            <a:endParaRPr lang="zh-CN" altLang="en-US" sz="1200" dirty="0"/>
          </a:p>
        </p:txBody>
      </p:sp>
      <p:sp>
        <p:nvSpPr>
          <p:cNvPr id="10" name="文本框 9"/>
          <p:cNvSpPr txBox="1"/>
          <p:nvPr/>
        </p:nvSpPr>
        <p:spPr>
          <a:xfrm>
            <a:off x="2249062" y="901304"/>
            <a:ext cx="7493282" cy="1052596"/>
          </a:xfrm>
          <a:prstGeom prst="rect">
            <a:avLst/>
          </a:prstGeom>
          <a:noFill/>
          <a:effectLst/>
        </p:spPr>
        <p:txBody>
          <a:bodyPr wrap="square" rtlCol="0">
            <a:spAutoFit/>
          </a:bodyPr>
          <a:lstStyle/>
          <a:p>
            <a:pPr>
              <a:lnSpc>
                <a:spcPct val="130000"/>
              </a:lnSpc>
            </a:pPr>
            <a:endParaRPr lang="zh-CN" altLang="en-US" sz="1600" dirty="0">
              <a:solidFill>
                <a:schemeClr val="bg1"/>
              </a:solidFill>
              <a:cs typeface="+mn-ea"/>
              <a:sym typeface="+mn-lt"/>
            </a:endParaRPr>
          </a:p>
          <a:p>
            <a:pPr>
              <a:lnSpc>
                <a:spcPct val="130000"/>
              </a:lnSpc>
            </a:pPr>
            <a:r>
              <a:rPr lang="zh-CN" altLang="en-US" sz="1600" dirty="0" smtClean="0">
                <a:solidFill>
                  <a:schemeClr val="bg1"/>
                </a:solidFill>
                <a:cs typeface="+mn-ea"/>
                <a:sym typeface="+mn-lt"/>
              </a:rPr>
              <a:t>       点击</a:t>
            </a:r>
            <a:r>
              <a:rPr lang="zh-CN" altLang="en-US" sz="1600" dirty="0">
                <a:solidFill>
                  <a:schemeClr val="bg1"/>
                </a:solidFill>
                <a:cs typeface="+mn-ea"/>
                <a:sym typeface="+mn-lt"/>
              </a:rPr>
              <a:t>打开主菜单栏中的“图形编辑器”命令下拉菜单，点击菜单中的“轨迹视图</a:t>
            </a:r>
            <a:r>
              <a:rPr lang="en-US" altLang="zh-CN" sz="1600" dirty="0">
                <a:solidFill>
                  <a:schemeClr val="bg1"/>
                </a:solidFill>
                <a:cs typeface="+mn-ea"/>
                <a:sym typeface="+mn-lt"/>
              </a:rPr>
              <a:t>-</a:t>
            </a:r>
            <a:r>
              <a:rPr lang="zh-CN" altLang="en-US" sz="1600" dirty="0">
                <a:solidFill>
                  <a:schemeClr val="bg1"/>
                </a:solidFill>
                <a:cs typeface="+mn-ea"/>
                <a:sym typeface="+mn-lt"/>
              </a:rPr>
              <a:t>曲线编辑器”命令即可打开曲线编辑器。（如图</a:t>
            </a:r>
            <a:r>
              <a:rPr lang="en-US" altLang="zh-CN" sz="1600" dirty="0">
                <a:solidFill>
                  <a:schemeClr val="bg1"/>
                </a:solidFill>
                <a:cs typeface="+mn-ea"/>
                <a:sym typeface="+mn-lt"/>
              </a:rPr>
              <a:t>8-13</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spTree>
    <p:extLst>
      <p:ext uri="{BB962C8B-B14F-4D97-AF65-F5344CB8AC3E}">
        <p14:creationId xmlns:p14="http://schemas.microsoft.com/office/powerpoint/2010/main" val="2919821916"/>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6815580" y="0"/>
            <a:ext cx="5376420" cy="5376420"/>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直角三角形 3"/>
          <p:cNvSpPr/>
          <p:nvPr/>
        </p:nvSpPr>
        <p:spPr>
          <a:xfrm>
            <a:off x="-1" y="2743200"/>
            <a:ext cx="4374037" cy="4114800"/>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 name="直角三角形 5"/>
          <p:cNvSpPr/>
          <p:nvPr/>
        </p:nvSpPr>
        <p:spPr>
          <a:xfrm rot="5400000" flipV="1">
            <a:off x="9248502" y="0"/>
            <a:ext cx="2943498" cy="294349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TextBox 76"/>
          <p:cNvSpPr txBox="1"/>
          <p:nvPr/>
        </p:nvSpPr>
        <p:spPr>
          <a:xfrm>
            <a:off x="2070847" y="2982431"/>
            <a:ext cx="7633323" cy="923330"/>
          </a:xfrm>
          <a:prstGeom prst="rect">
            <a:avLst/>
          </a:prstGeom>
          <a:noFill/>
        </p:spPr>
        <p:txBody>
          <a:bodyPr wrap="square" rtlCol="0">
            <a:spAutoFit/>
          </a:bodyPr>
          <a:lstStyle/>
          <a:p>
            <a:pPr algn="ctr"/>
            <a:r>
              <a:rPr lang="en-US" altLang="zh-CN" sz="5400" dirty="0" smtClean="0">
                <a:solidFill>
                  <a:schemeClr val="bg1"/>
                </a:solidFill>
                <a:cs typeface="+mn-ea"/>
                <a:sym typeface="+mn-lt"/>
              </a:rPr>
              <a:t>THANKS!</a:t>
            </a:r>
            <a:endParaRPr lang="zh-CN" altLang="en-US" sz="5400"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297212" y="0"/>
            <a:ext cx="1894788" cy="189478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flipV="1">
            <a:off x="0" y="0"/>
            <a:ext cx="4194928" cy="4194928"/>
          </a:xfrm>
          <a:prstGeom prst="rtTriangle">
            <a:avLst/>
          </a:prstGeom>
          <a:solidFill>
            <a:srgbClr val="EF5350"/>
          </a:solidFill>
          <a:ln>
            <a:no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16200000">
            <a:off x="10916238" y="5582238"/>
            <a:ext cx="1275761" cy="1275761"/>
          </a:xfrm>
          <a:prstGeom prst="rtTriangle">
            <a:avLst/>
          </a:prstGeom>
          <a:solidFill>
            <a:srgbClr val="EF5350"/>
          </a:solidFill>
          <a:ln>
            <a:noFill/>
          </a:ln>
          <a:effectLst>
            <a:outerShdw blurRad="127000" dist="635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 Box 3"/>
          <p:cNvSpPr>
            <a:spLocks noChangeArrowheads="1"/>
          </p:cNvSpPr>
          <p:nvPr/>
        </p:nvSpPr>
        <p:spPr bwMode="auto">
          <a:xfrm>
            <a:off x="746622" y="544977"/>
            <a:ext cx="1587293" cy="1138773"/>
          </a:xfrm>
          <a:prstGeom prst="rect">
            <a:avLst/>
          </a:prstGeom>
        </p:spPr>
        <p:txBody>
          <a:bodyPr wrap="none">
            <a:spAutoFit/>
          </a:bodyPr>
          <a:lstStyle/>
          <a:p>
            <a:pPr algn="ctr">
              <a:spcBef>
                <a:spcPct val="0"/>
              </a:spcBef>
            </a:pPr>
            <a:r>
              <a:rPr lang="zh-CN" altLang="en-US" sz="4800" dirty="0" smtClean="0">
                <a:solidFill>
                  <a:schemeClr val="bg1"/>
                </a:solidFill>
                <a:cs typeface="+mn-ea"/>
                <a:sym typeface="+mn-lt"/>
              </a:rPr>
              <a:t>目 录</a:t>
            </a:r>
            <a:endParaRPr lang="en-US" altLang="zh-CN" sz="4800" dirty="0" smtClean="0">
              <a:solidFill>
                <a:schemeClr val="bg1"/>
              </a:solidFill>
              <a:cs typeface="+mn-ea"/>
              <a:sym typeface="+mn-lt"/>
            </a:endParaRPr>
          </a:p>
          <a:p>
            <a:pPr algn="ctr">
              <a:spcBef>
                <a:spcPct val="0"/>
              </a:spcBef>
            </a:pPr>
            <a:r>
              <a:rPr lang="en-US" altLang="zh-CN" dirty="0" smtClean="0">
                <a:solidFill>
                  <a:schemeClr val="bg1"/>
                </a:solidFill>
                <a:cs typeface="+mn-ea"/>
                <a:sym typeface="+mn-lt"/>
              </a:rPr>
              <a:t>COMPANY</a:t>
            </a:r>
            <a:endParaRPr lang="zh-CN" altLang="en-US" sz="2000" dirty="0" smtClean="0">
              <a:solidFill>
                <a:schemeClr val="bg1"/>
              </a:solidFill>
              <a:cs typeface="+mn-ea"/>
              <a:sym typeface="+mn-lt"/>
            </a:endParaRPr>
          </a:p>
        </p:txBody>
      </p:sp>
      <p:sp>
        <p:nvSpPr>
          <p:cNvPr id="13" name="椭圆 1"/>
          <p:cNvSpPr>
            <a:spLocks noChangeArrowheads="1"/>
          </p:cNvSpPr>
          <p:nvPr/>
        </p:nvSpPr>
        <p:spPr bwMode="auto">
          <a:xfrm>
            <a:off x="3895599" y="1683750"/>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14" name="TextBox 32"/>
          <p:cNvSpPr txBox="1">
            <a:spLocks noChangeArrowheads="1"/>
          </p:cNvSpPr>
          <p:nvPr/>
        </p:nvSpPr>
        <p:spPr bwMode="auto">
          <a:xfrm>
            <a:off x="3922149" y="1710122"/>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01</a:t>
            </a:r>
            <a:endParaRPr lang="zh-CN" altLang="en-US" dirty="0">
              <a:solidFill>
                <a:schemeClr val="bg1"/>
              </a:solidFill>
              <a:latin typeface="+mn-lt"/>
              <a:ea typeface="+mn-ea"/>
              <a:cs typeface="+mn-ea"/>
              <a:sym typeface="+mn-lt"/>
            </a:endParaRPr>
          </a:p>
        </p:txBody>
      </p:sp>
      <p:sp>
        <p:nvSpPr>
          <p:cNvPr id="16" name="TextBox 76"/>
          <p:cNvSpPr txBox="1"/>
          <p:nvPr/>
        </p:nvSpPr>
        <p:spPr>
          <a:xfrm>
            <a:off x="4475982" y="1710122"/>
            <a:ext cx="2698750" cy="369332"/>
          </a:xfrm>
          <a:prstGeom prst="rect">
            <a:avLst/>
          </a:prstGeom>
          <a:noFill/>
        </p:spPr>
        <p:txBody>
          <a:bodyPr wrap="square" rtlCol="0">
            <a:spAutoFit/>
          </a:bodyPr>
          <a:lstStyle/>
          <a:p>
            <a:r>
              <a:rPr lang="en-US" altLang="zh-CN" dirty="0">
                <a:solidFill>
                  <a:schemeClr val="bg1"/>
                </a:solidFill>
                <a:cs typeface="+mn-ea"/>
                <a:sym typeface="+mn-lt"/>
              </a:rPr>
              <a:t>3ds Max</a:t>
            </a:r>
            <a:r>
              <a:rPr lang="zh-CN" altLang="en-US" dirty="0">
                <a:solidFill>
                  <a:schemeClr val="bg1"/>
                </a:solidFill>
                <a:cs typeface="+mn-ea"/>
                <a:sym typeface="+mn-lt"/>
              </a:rPr>
              <a:t>基础知识</a:t>
            </a:r>
          </a:p>
        </p:txBody>
      </p:sp>
      <p:sp>
        <p:nvSpPr>
          <p:cNvPr id="29" name="直角三角形 28"/>
          <p:cNvSpPr/>
          <p:nvPr/>
        </p:nvSpPr>
        <p:spPr>
          <a:xfrm rot="5400000" flipH="1">
            <a:off x="719843" y="2402528"/>
            <a:ext cx="3729437" cy="5181506"/>
          </a:xfrm>
          <a:prstGeom prst="rtTriangle">
            <a:avLst/>
          </a:prstGeom>
          <a:solidFill>
            <a:srgbClr val="CAD0D8"/>
          </a:solidFill>
          <a:ln>
            <a:noFill/>
          </a:ln>
          <a:effectLst>
            <a:outerShdw blurRad="127000" dist="63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1"/>
          <p:cNvSpPr>
            <a:spLocks noChangeArrowheads="1"/>
          </p:cNvSpPr>
          <p:nvPr/>
        </p:nvSpPr>
        <p:spPr bwMode="auto">
          <a:xfrm>
            <a:off x="3895599" y="224827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1" name="TextBox 32"/>
          <p:cNvSpPr txBox="1">
            <a:spLocks noChangeArrowheads="1"/>
          </p:cNvSpPr>
          <p:nvPr/>
        </p:nvSpPr>
        <p:spPr bwMode="auto">
          <a:xfrm>
            <a:off x="3922149" y="227464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02</a:t>
            </a:r>
            <a:endParaRPr lang="zh-CN" altLang="en-US" dirty="0">
              <a:solidFill>
                <a:schemeClr val="bg1"/>
              </a:solidFill>
              <a:latin typeface="+mn-lt"/>
              <a:ea typeface="+mn-ea"/>
              <a:cs typeface="+mn-ea"/>
              <a:sym typeface="+mn-lt"/>
            </a:endParaRPr>
          </a:p>
        </p:txBody>
      </p:sp>
      <p:sp>
        <p:nvSpPr>
          <p:cNvPr id="32" name="TextBox 76"/>
          <p:cNvSpPr txBox="1"/>
          <p:nvPr/>
        </p:nvSpPr>
        <p:spPr>
          <a:xfrm>
            <a:off x="4475982" y="2274646"/>
            <a:ext cx="2698750" cy="369332"/>
          </a:xfrm>
          <a:prstGeom prst="rect">
            <a:avLst/>
          </a:prstGeom>
          <a:noFill/>
        </p:spPr>
        <p:txBody>
          <a:bodyPr wrap="square" rtlCol="0">
            <a:spAutoFit/>
          </a:bodyPr>
          <a:lstStyle/>
          <a:p>
            <a:r>
              <a:rPr lang="zh-CN" altLang="en-US" dirty="0">
                <a:solidFill>
                  <a:schemeClr val="bg1"/>
                </a:solidFill>
                <a:cs typeface="+mn-ea"/>
                <a:sym typeface="+mn-lt"/>
              </a:rPr>
              <a:t>基础建模技术</a:t>
            </a:r>
          </a:p>
        </p:txBody>
      </p:sp>
      <p:sp>
        <p:nvSpPr>
          <p:cNvPr id="33" name="椭圆 1"/>
          <p:cNvSpPr>
            <a:spLocks noChangeArrowheads="1"/>
          </p:cNvSpPr>
          <p:nvPr/>
        </p:nvSpPr>
        <p:spPr bwMode="auto">
          <a:xfrm>
            <a:off x="3895599" y="278202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4" name="TextBox 32"/>
          <p:cNvSpPr txBox="1">
            <a:spLocks noChangeArrowheads="1"/>
          </p:cNvSpPr>
          <p:nvPr/>
        </p:nvSpPr>
        <p:spPr bwMode="auto">
          <a:xfrm>
            <a:off x="3922149" y="280839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03</a:t>
            </a:r>
            <a:endParaRPr lang="zh-CN" altLang="en-US" dirty="0">
              <a:solidFill>
                <a:schemeClr val="bg1"/>
              </a:solidFill>
              <a:latin typeface="+mn-lt"/>
              <a:ea typeface="+mn-ea"/>
              <a:cs typeface="+mn-ea"/>
              <a:sym typeface="+mn-lt"/>
            </a:endParaRPr>
          </a:p>
        </p:txBody>
      </p:sp>
      <p:sp>
        <p:nvSpPr>
          <p:cNvPr id="35" name="TextBox 76"/>
          <p:cNvSpPr txBox="1"/>
          <p:nvPr/>
        </p:nvSpPr>
        <p:spPr>
          <a:xfrm>
            <a:off x="4475982" y="2808393"/>
            <a:ext cx="2698750" cy="369332"/>
          </a:xfrm>
          <a:prstGeom prst="rect">
            <a:avLst/>
          </a:prstGeom>
          <a:noFill/>
        </p:spPr>
        <p:txBody>
          <a:bodyPr wrap="square" rtlCol="0">
            <a:spAutoFit/>
          </a:bodyPr>
          <a:lstStyle/>
          <a:p>
            <a:r>
              <a:rPr lang="zh-CN" altLang="en-US" dirty="0">
                <a:solidFill>
                  <a:schemeClr val="bg1"/>
                </a:solidFill>
                <a:cs typeface="+mn-ea"/>
                <a:sym typeface="+mn-lt"/>
              </a:rPr>
              <a:t>高级建模技术</a:t>
            </a:r>
          </a:p>
        </p:txBody>
      </p:sp>
      <p:sp>
        <p:nvSpPr>
          <p:cNvPr id="36" name="椭圆 1"/>
          <p:cNvSpPr>
            <a:spLocks noChangeArrowheads="1"/>
          </p:cNvSpPr>
          <p:nvPr/>
        </p:nvSpPr>
        <p:spPr bwMode="auto">
          <a:xfrm>
            <a:off x="3895599" y="333907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7" name="TextBox 32"/>
          <p:cNvSpPr txBox="1">
            <a:spLocks noChangeArrowheads="1"/>
          </p:cNvSpPr>
          <p:nvPr/>
        </p:nvSpPr>
        <p:spPr bwMode="auto">
          <a:xfrm>
            <a:off x="3922149" y="336544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04</a:t>
            </a:r>
            <a:endParaRPr lang="zh-CN" altLang="en-US" dirty="0">
              <a:solidFill>
                <a:schemeClr val="bg1"/>
              </a:solidFill>
              <a:latin typeface="+mn-lt"/>
              <a:ea typeface="+mn-ea"/>
              <a:cs typeface="+mn-ea"/>
              <a:sym typeface="+mn-lt"/>
            </a:endParaRPr>
          </a:p>
        </p:txBody>
      </p:sp>
      <p:sp>
        <p:nvSpPr>
          <p:cNvPr id="38" name="TextBox 76"/>
          <p:cNvSpPr txBox="1"/>
          <p:nvPr/>
        </p:nvSpPr>
        <p:spPr>
          <a:xfrm>
            <a:off x="4475982" y="3365443"/>
            <a:ext cx="2698750" cy="369332"/>
          </a:xfrm>
          <a:prstGeom prst="rect">
            <a:avLst/>
          </a:prstGeom>
          <a:noFill/>
        </p:spPr>
        <p:txBody>
          <a:bodyPr wrap="square" rtlCol="0">
            <a:spAutoFit/>
          </a:bodyPr>
          <a:lstStyle/>
          <a:p>
            <a:r>
              <a:rPr lang="zh-CN" altLang="en-US" dirty="0">
                <a:solidFill>
                  <a:schemeClr val="bg1"/>
                </a:solidFill>
                <a:cs typeface="+mn-ea"/>
                <a:sym typeface="+mn-lt"/>
              </a:rPr>
              <a:t>摄影机与灯光</a:t>
            </a:r>
          </a:p>
        </p:txBody>
      </p:sp>
      <p:sp>
        <p:nvSpPr>
          <p:cNvPr id="39" name="椭圆 1"/>
          <p:cNvSpPr>
            <a:spLocks noChangeArrowheads="1"/>
          </p:cNvSpPr>
          <p:nvPr/>
        </p:nvSpPr>
        <p:spPr bwMode="auto">
          <a:xfrm>
            <a:off x="3895599" y="386534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0" name="TextBox 32"/>
          <p:cNvSpPr txBox="1">
            <a:spLocks noChangeArrowheads="1"/>
          </p:cNvSpPr>
          <p:nvPr/>
        </p:nvSpPr>
        <p:spPr bwMode="auto">
          <a:xfrm>
            <a:off x="3922149" y="389171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05</a:t>
            </a:r>
            <a:endParaRPr lang="zh-CN" altLang="en-US" dirty="0">
              <a:solidFill>
                <a:schemeClr val="bg1"/>
              </a:solidFill>
              <a:latin typeface="+mn-lt"/>
              <a:ea typeface="+mn-ea"/>
              <a:cs typeface="+mn-ea"/>
              <a:sym typeface="+mn-lt"/>
            </a:endParaRPr>
          </a:p>
        </p:txBody>
      </p:sp>
      <p:sp>
        <p:nvSpPr>
          <p:cNvPr id="41" name="TextBox 76"/>
          <p:cNvSpPr txBox="1"/>
          <p:nvPr/>
        </p:nvSpPr>
        <p:spPr>
          <a:xfrm>
            <a:off x="4475982" y="3891716"/>
            <a:ext cx="2698750" cy="369332"/>
          </a:xfrm>
          <a:prstGeom prst="rect">
            <a:avLst/>
          </a:prstGeom>
          <a:noFill/>
        </p:spPr>
        <p:txBody>
          <a:bodyPr wrap="square" rtlCol="0">
            <a:spAutoFit/>
          </a:bodyPr>
          <a:lstStyle/>
          <a:p>
            <a:r>
              <a:rPr lang="zh-CN" altLang="en-US" dirty="0">
                <a:solidFill>
                  <a:schemeClr val="bg1"/>
                </a:solidFill>
                <a:cs typeface="+mn-ea"/>
                <a:sym typeface="+mn-lt"/>
              </a:rPr>
              <a:t>材质与贴图</a:t>
            </a:r>
          </a:p>
        </p:txBody>
      </p:sp>
      <p:sp>
        <p:nvSpPr>
          <p:cNvPr id="42" name="椭圆 1"/>
          <p:cNvSpPr>
            <a:spLocks noChangeArrowheads="1"/>
          </p:cNvSpPr>
          <p:nvPr/>
        </p:nvSpPr>
        <p:spPr bwMode="auto">
          <a:xfrm>
            <a:off x="3895599" y="4442082"/>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3" name="TextBox 32"/>
          <p:cNvSpPr txBox="1">
            <a:spLocks noChangeArrowheads="1"/>
          </p:cNvSpPr>
          <p:nvPr/>
        </p:nvSpPr>
        <p:spPr bwMode="auto">
          <a:xfrm>
            <a:off x="3922149" y="4468454"/>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06</a:t>
            </a:r>
            <a:endParaRPr lang="zh-CN" altLang="en-US" dirty="0">
              <a:solidFill>
                <a:schemeClr val="bg1"/>
              </a:solidFill>
              <a:latin typeface="+mn-lt"/>
              <a:ea typeface="+mn-ea"/>
              <a:cs typeface="+mn-ea"/>
              <a:sym typeface="+mn-lt"/>
            </a:endParaRPr>
          </a:p>
        </p:txBody>
      </p:sp>
      <p:sp>
        <p:nvSpPr>
          <p:cNvPr id="44" name="TextBox 76"/>
          <p:cNvSpPr txBox="1"/>
          <p:nvPr/>
        </p:nvSpPr>
        <p:spPr>
          <a:xfrm>
            <a:off x="4475982" y="4468454"/>
            <a:ext cx="2698750" cy="369332"/>
          </a:xfrm>
          <a:prstGeom prst="rect">
            <a:avLst/>
          </a:prstGeom>
          <a:noFill/>
        </p:spPr>
        <p:txBody>
          <a:bodyPr wrap="square" rtlCol="0">
            <a:spAutoFit/>
          </a:bodyPr>
          <a:lstStyle/>
          <a:p>
            <a:r>
              <a:rPr lang="zh-CN" altLang="en-US" dirty="0">
                <a:solidFill>
                  <a:schemeClr val="bg1"/>
                </a:solidFill>
                <a:cs typeface="+mn-ea"/>
                <a:sym typeface="+mn-lt"/>
              </a:rPr>
              <a:t>渲染技术</a:t>
            </a:r>
          </a:p>
        </p:txBody>
      </p:sp>
      <p:sp>
        <p:nvSpPr>
          <p:cNvPr id="45" name="椭圆 1"/>
          <p:cNvSpPr>
            <a:spLocks noChangeArrowheads="1"/>
          </p:cNvSpPr>
          <p:nvPr/>
        </p:nvSpPr>
        <p:spPr bwMode="auto">
          <a:xfrm>
            <a:off x="7637105" y="1683750"/>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6" name="TextBox 32"/>
          <p:cNvSpPr txBox="1">
            <a:spLocks noChangeArrowheads="1"/>
          </p:cNvSpPr>
          <p:nvPr/>
        </p:nvSpPr>
        <p:spPr bwMode="auto">
          <a:xfrm>
            <a:off x="7663655" y="1710122"/>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07</a:t>
            </a:r>
            <a:endParaRPr lang="zh-CN" altLang="en-US" dirty="0">
              <a:solidFill>
                <a:schemeClr val="bg1"/>
              </a:solidFill>
              <a:latin typeface="+mn-lt"/>
              <a:ea typeface="+mn-ea"/>
              <a:cs typeface="+mn-ea"/>
              <a:sym typeface="+mn-lt"/>
            </a:endParaRPr>
          </a:p>
        </p:txBody>
      </p:sp>
      <p:sp>
        <p:nvSpPr>
          <p:cNvPr id="47" name="TextBox 76"/>
          <p:cNvSpPr txBox="1"/>
          <p:nvPr/>
        </p:nvSpPr>
        <p:spPr>
          <a:xfrm>
            <a:off x="8217488" y="1710122"/>
            <a:ext cx="2698750" cy="369332"/>
          </a:xfrm>
          <a:prstGeom prst="rect">
            <a:avLst/>
          </a:prstGeom>
          <a:noFill/>
        </p:spPr>
        <p:txBody>
          <a:bodyPr wrap="square" rtlCol="0">
            <a:spAutoFit/>
          </a:bodyPr>
          <a:lstStyle/>
          <a:p>
            <a:r>
              <a:rPr lang="zh-CN" altLang="en-US" dirty="0">
                <a:solidFill>
                  <a:schemeClr val="bg1"/>
                </a:solidFill>
                <a:cs typeface="+mn-ea"/>
                <a:sym typeface="+mn-lt"/>
              </a:rPr>
              <a:t>环境和效果</a:t>
            </a:r>
          </a:p>
        </p:txBody>
      </p:sp>
      <p:sp>
        <p:nvSpPr>
          <p:cNvPr id="48" name="椭圆 1"/>
          <p:cNvSpPr>
            <a:spLocks noChangeArrowheads="1"/>
          </p:cNvSpPr>
          <p:nvPr/>
        </p:nvSpPr>
        <p:spPr bwMode="auto">
          <a:xfrm>
            <a:off x="7637105" y="224827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9" name="TextBox 32"/>
          <p:cNvSpPr txBox="1">
            <a:spLocks noChangeArrowheads="1"/>
          </p:cNvSpPr>
          <p:nvPr/>
        </p:nvSpPr>
        <p:spPr bwMode="auto">
          <a:xfrm>
            <a:off x="7663655" y="227464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08</a:t>
            </a:r>
            <a:endParaRPr lang="zh-CN" altLang="en-US" dirty="0">
              <a:solidFill>
                <a:schemeClr val="bg1"/>
              </a:solidFill>
              <a:latin typeface="+mn-lt"/>
              <a:ea typeface="+mn-ea"/>
              <a:cs typeface="+mn-ea"/>
              <a:sym typeface="+mn-lt"/>
            </a:endParaRPr>
          </a:p>
        </p:txBody>
      </p:sp>
      <p:sp>
        <p:nvSpPr>
          <p:cNvPr id="50" name="TextBox 76"/>
          <p:cNvSpPr txBox="1"/>
          <p:nvPr/>
        </p:nvSpPr>
        <p:spPr>
          <a:xfrm>
            <a:off x="8217488" y="2274646"/>
            <a:ext cx="2698750" cy="369332"/>
          </a:xfrm>
          <a:prstGeom prst="rect">
            <a:avLst/>
          </a:prstGeom>
          <a:noFill/>
        </p:spPr>
        <p:txBody>
          <a:bodyPr wrap="square" rtlCol="0">
            <a:spAutoFit/>
          </a:bodyPr>
          <a:lstStyle/>
          <a:p>
            <a:r>
              <a:rPr lang="zh-CN" altLang="en-US" dirty="0">
                <a:solidFill>
                  <a:schemeClr val="bg1"/>
                </a:solidFill>
                <a:cs typeface="+mn-ea"/>
                <a:sym typeface="+mn-lt"/>
              </a:rPr>
              <a:t>基础动画</a:t>
            </a:r>
          </a:p>
        </p:txBody>
      </p:sp>
      <p:sp>
        <p:nvSpPr>
          <p:cNvPr id="51" name="椭圆 1"/>
          <p:cNvSpPr>
            <a:spLocks noChangeArrowheads="1"/>
          </p:cNvSpPr>
          <p:nvPr/>
        </p:nvSpPr>
        <p:spPr bwMode="auto">
          <a:xfrm>
            <a:off x="7637105" y="278202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2" name="TextBox 32"/>
          <p:cNvSpPr txBox="1">
            <a:spLocks noChangeArrowheads="1"/>
          </p:cNvSpPr>
          <p:nvPr/>
        </p:nvSpPr>
        <p:spPr bwMode="auto">
          <a:xfrm>
            <a:off x="7663655" y="280839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09</a:t>
            </a:r>
            <a:endParaRPr lang="zh-CN" altLang="en-US" dirty="0">
              <a:solidFill>
                <a:schemeClr val="bg1"/>
              </a:solidFill>
              <a:latin typeface="+mn-lt"/>
              <a:ea typeface="+mn-ea"/>
              <a:cs typeface="+mn-ea"/>
              <a:sym typeface="+mn-lt"/>
            </a:endParaRPr>
          </a:p>
        </p:txBody>
      </p:sp>
      <p:sp>
        <p:nvSpPr>
          <p:cNvPr id="53" name="TextBox 76"/>
          <p:cNvSpPr txBox="1"/>
          <p:nvPr/>
        </p:nvSpPr>
        <p:spPr>
          <a:xfrm>
            <a:off x="8217488" y="2808393"/>
            <a:ext cx="2698750" cy="369332"/>
          </a:xfrm>
          <a:prstGeom prst="rect">
            <a:avLst/>
          </a:prstGeom>
          <a:noFill/>
        </p:spPr>
        <p:txBody>
          <a:bodyPr wrap="square" rtlCol="0">
            <a:spAutoFit/>
          </a:bodyPr>
          <a:lstStyle/>
          <a:p>
            <a:r>
              <a:rPr lang="zh-CN" altLang="en-US" dirty="0">
                <a:solidFill>
                  <a:schemeClr val="bg1"/>
                </a:solidFill>
                <a:cs typeface="+mn-ea"/>
                <a:sym typeface="+mn-lt"/>
              </a:rPr>
              <a:t>角色动画</a:t>
            </a:r>
          </a:p>
        </p:txBody>
      </p:sp>
      <p:sp>
        <p:nvSpPr>
          <p:cNvPr id="54" name="椭圆 1"/>
          <p:cNvSpPr>
            <a:spLocks noChangeArrowheads="1"/>
          </p:cNvSpPr>
          <p:nvPr/>
        </p:nvSpPr>
        <p:spPr bwMode="auto">
          <a:xfrm>
            <a:off x="7637105" y="333907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5" name="TextBox 32"/>
          <p:cNvSpPr txBox="1">
            <a:spLocks noChangeArrowheads="1"/>
          </p:cNvSpPr>
          <p:nvPr/>
        </p:nvSpPr>
        <p:spPr bwMode="auto">
          <a:xfrm>
            <a:off x="7663655" y="336544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10</a:t>
            </a:r>
            <a:endParaRPr lang="zh-CN" altLang="en-US" dirty="0">
              <a:solidFill>
                <a:schemeClr val="bg1"/>
              </a:solidFill>
              <a:latin typeface="+mn-lt"/>
              <a:ea typeface="+mn-ea"/>
              <a:cs typeface="+mn-ea"/>
              <a:sym typeface="+mn-lt"/>
            </a:endParaRPr>
          </a:p>
        </p:txBody>
      </p:sp>
      <p:sp>
        <p:nvSpPr>
          <p:cNvPr id="56" name="TextBox 76"/>
          <p:cNvSpPr txBox="1"/>
          <p:nvPr/>
        </p:nvSpPr>
        <p:spPr>
          <a:xfrm>
            <a:off x="8217488" y="3365443"/>
            <a:ext cx="2698750" cy="369332"/>
          </a:xfrm>
          <a:prstGeom prst="rect">
            <a:avLst/>
          </a:prstGeom>
          <a:noFill/>
        </p:spPr>
        <p:txBody>
          <a:bodyPr wrap="square" rtlCol="0">
            <a:spAutoFit/>
          </a:bodyPr>
          <a:lstStyle/>
          <a:p>
            <a:r>
              <a:rPr lang="zh-CN" altLang="en-US" dirty="0">
                <a:solidFill>
                  <a:schemeClr val="bg1"/>
                </a:solidFill>
                <a:cs typeface="+mn-ea"/>
                <a:sym typeface="+mn-lt"/>
              </a:rPr>
              <a:t>动力学动画</a:t>
            </a:r>
          </a:p>
        </p:txBody>
      </p:sp>
      <p:sp>
        <p:nvSpPr>
          <p:cNvPr id="57" name="椭圆 1"/>
          <p:cNvSpPr>
            <a:spLocks noChangeArrowheads="1"/>
          </p:cNvSpPr>
          <p:nvPr/>
        </p:nvSpPr>
        <p:spPr bwMode="auto">
          <a:xfrm>
            <a:off x="7637105" y="386534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8" name="TextBox 32"/>
          <p:cNvSpPr txBox="1">
            <a:spLocks noChangeArrowheads="1"/>
          </p:cNvSpPr>
          <p:nvPr/>
        </p:nvSpPr>
        <p:spPr bwMode="auto">
          <a:xfrm>
            <a:off x="7663655" y="3891716"/>
            <a:ext cx="4240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11</a:t>
            </a:r>
            <a:endParaRPr lang="zh-CN" altLang="en-US" dirty="0">
              <a:solidFill>
                <a:schemeClr val="bg1"/>
              </a:solidFill>
              <a:latin typeface="+mn-lt"/>
              <a:ea typeface="+mn-ea"/>
              <a:cs typeface="+mn-ea"/>
              <a:sym typeface="+mn-lt"/>
            </a:endParaRPr>
          </a:p>
        </p:txBody>
      </p:sp>
      <p:sp>
        <p:nvSpPr>
          <p:cNvPr id="59" name="TextBox 76"/>
          <p:cNvSpPr txBox="1"/>
          <p:nvPr/>
        </p:nvSpPr>
        <p:spPr>
          <a:xfrm>
            <a:off x="8217488" y="3891716"/>
            <a:ext cx="2698750" cy="369332"/>
          </a:xfrm>
          <a:prstGeom prst="rect">
            <a:avLst/>
          </a:prstGeom>
          <a:noFill/>
        </p:spPr>
        <p:txBody>
          <a:bodyPr wrap="square" rtlCol="0">
            <a:spAutoFit/>
          </a:bodyPr>
          <a:lstStyle/>
          <a:p>
            <a:r>
              <a:rPr lang="zh-CN" altLang="en-US" dirty="0">
                <a:solidFill>
                  <a:schemeClr val="bg1"/>
                </a:solidFill>
                <a:cs typeface="+mn-ea"/>
                <a:sym typeface="+mn-lt"/>
              </a:rPr>
              <a:t>布料动画</a:t>
            </a:r>
          </a:p>
        </p:txBody>
      </p:sp>
      <p:sp>
        <p:nvSpPr>
          <p:cNvPr id="60" name="椭圆 1"/>
          <p:cNvSpPr>
            <a:spLocks noChangeArrowheads="1"/>
          </p:cNvSpPr>
          <p:nvPr/>
        </p:nvSpPr>
        <p:spPr bwMode="auto">
          <a:xfrm>
            <a:off x="7637105" y="4442082"/>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61" name="TextBox 32"/>
          <p:cNvSpPr txBox="1">
            <a:spLocks noChangeArrowheads="1"/>
          </p:cNvSpPr>
          <p:nvPr/>
        </p:nvSpPr>
        <p:spPr bwMode="auto">
          <a:xfrm>
            <a:off x="7663655" y="4468454"/>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12</a:t>
            </a:r>
            <a:endParaRPr lang="zh-CN" altLang="en-US" dirty="0">
              <a:solidFill>
                <a:schemeClr val="bg1"/>
              </a:solidFill>
              <a:latin typeface="+mn-lt"/>
              <a:ea typeface="+mn-ea"/>
              <a:cs typeface="+mn-ea"/>
              <a:sym typeface="+mn-lt"/>
            </a:endParaRPr>
          </a:p>
        </p:txBody>
      </p:sp>
      <p:sp>
        <p:nvSpPr>
          <p:cNvPr id="62" name="TextBox 76"/>
          <p:cNvSpPr txBox="1"/>
          <p:nvPr/>
        </p:nvSpPr>
        <p:spPr>
          <a:xfrm>
            <a:off x="8217488" y="4468454"/>
            <a:ext cx="2698750" cy="369332"/>
          </a:xfrm>
          <a:prstGeom prst="rect">
            <a:avLst/>
          </a:prstGeom>
          <a:noFill/>
        </p:spPr>
        <p:txBody>
          <a:bodyPr wrap="square" rtlCol="0">
            <a:spAutoFit/>
          </a:bodyPr>
          <a:lstStyle/>
          <a:p>
            <a:r>
              <a:rPr lang="zh-CN" altLang="en-US" dirty="0">
                <a:solidFill>
                  <a:schemeClr val="bg1"/>
                </a:solidFill>
                <a:cs typeface="+mn-ea"/>
                <a:sym typeface="+mn-lt"/>
              </a:rPr>
              <a:t>粒子动画</a:t>
            </a:r>
          </a:p>
        </p:txBody>
      </p:sp>
    </p:spTree>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12" name="直角三角形 11"/>
          <p:cNvSpPr/>
          <p:nvPr/>
        </p:nvSpPr>
        <p:spPr>
          <a:xfrm>
            <a:off x="0" y="1325670"/>
            <a:ext cx="6109779" cy="5532330"/>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直角三角形 6"/>
          <p:cNvSpPr/>
          <p:nvPr/>
        </p:nvSpPr>
        <p:spPr>
          <a:xfrm rot="5400000" flipV="1">
            <a:off x="8155756" y="83270"/>
            <a:ext cx="4119513" cy="3952973"/>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2658359"/>
            <a:ext cx="4637988" cy="4199641"/>
          </a:xfrm>
          <a:prstGeom prst="rtTriangle">
            <a:avLst/>
          </a:prstGeom>
          <a:solidFill>
            <a:srgbClr val="323C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9852581" y="-1571"/>
            <a:ext cx="2337847" cy="2340990"/>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TextBox 76"/>
          <p:cNvSpPr txBox="1"/>
          <p:nvPr/>
        </p:nvSpPr>
        <p:spPr>
          <a:xfrm>
            <a:off x="3505219" y="3148915"/>
            <a:ext cx="5181560" cy="707886"/>
          </a:xfrm>
          <a:prstGeom prst="rect">
            <a:avLst/>
          </a:prstGeom>
          <a:noFill/>
        </p:spPr>
        <p:txBody>
          <a:bodyPr wrap="square" rtlCol="0">
            <a:spAutoFit/>
          </a:bodyPr>
          <a:lstStyle/>
          <a:p>
            <a:pPr algn="ctr"/>
            <a:r>
              <a:rPr lang="zh-CN" altLang="en-US" sz="4000" dirty="0" smtClean="0">
                <a:solidFill>
                  <a:schemeClr val="bg1"/>
                </a:solidFill>
                <a:cs typeface="+mn-ea"/>
                <a:sym typeface="+mn-lt"/>
              </a:rPr>
              <a:t>基础动画</a:t>
            </a:r>
            <a:endParaRPr lang="zh-CN" altLang="en-US" sz="4000" dirty="0">
              <a:solidFill>
                <a:schemeClr val="bg1"/>
              </a:solidFill>
              <a:cs typeface="+mn-ea"/>
              <a:sym typeface="+mn-lt"/>
            </a:endParaRPr>
          </a:p>
        </p:txBody>
      </p:sp>
      <p:sp>
        <p:nvSpPr>
          <p:cNvPr id="16" name="TextBox 76"/>
          <p:cNvSpPr txBox="1"/>
          <p:nvPr/>
        </p:nvSpPr>
        <p:spPr>
          <a:xfrm>
            <a:off x="4336827" y="2153298"/>
            <a:ext cx="3545903" cy="646331"/>
          </a:xfrm>
          <a:prstGeom prst="rect">
            <a:avLst/>
          </a:prstGeom>
          <a:noFill/>
        </p:spPr>
        <p:txBody>
          <a:bodyPr wrap="square" rtlCol="0">
            <a:spAutoFit/>
          </a:bodyPr>
          <a:lstStyle/>
          <a:p>
            <a:pPr algn="ctr"/>
            <a:r>
              <a:rPr lang="zh-CN" altLang="en-US" sz="3600" dirty="0" smtClean="0">
                <a:solidFill>
                  <a:schemeClr val="bg1"/>
                </a:solidFill>
                <a:cs typeface="+mn-ea"/>
                <a:sym typeface="+mn-lt"/>
              </a:rPr>
              <a:t>第八章</a:t>
            </a:r>
            <a:endParaRPr lang="zh-CN" altLang="en-US" sz="3600" dirty="0">
              <a:solidFill>
                <a:schemeClr val="bg1"/>
              </a:solidFill>
              <a:cs typeface="+mn-ea"/>
              <a:sym typeface="+mn-lt"/>
            </a:endParaRPr>
          </a:p>
        </p:txBody>
      </p:sp>
    </p:spTree>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动画基础知识</a:t>
            </a:r>
            <a:endParaRPr lang="zh-CN" altLang="en-US" b="1" dirty="0">
              <a:solidFill>
                <a:schemeClr val="bg1"/>
              </a:solidFill>
              <a:cs typeface="+mn-ea"/>
              <a:sym typeface="+mn-lt"/>
            </a:endParaRPr>
          </a:p>
        </p:txBody>
      </p:sp>
      <p:sp>
        <p:nvSpPr>
          <p:cNvPr id="32" name="文本框 31"/>
          <p:cNvSpPr txBox="1"/>
          <p:nvPr/>
        </p:nvSpPr>
        <p:spPr>
          <a:xfrm>
            <a:off x="2125014" y="1893861"/>
            <a:ext cx="7493282" cy="2301336"/>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动画</a:t>
            </a:r>
            <a:r>
              <a:rPr lang="zh-CN" altLang="en-US" sz="1600" dirty="0">
                <a:solidFill>
                  <a:schemeClr val="bg1"/>
                </a:solidFill>
                <a:cs typeface="+mn-ea"/>
                <a:sym typeface="+mn-lt"/>
              </a:rPr>
              <a:t>以人的视觉残留原理为基础，就像快速查看一系列相关的静态图像，此时会感觉是一个连续的运动一样，在电脑动画领域，每一个单独图像称之为“帧”。单位时间内的帧数越多动画画面就越流畅；反之，动画画面则会产生抖动和闪烁的现象。一般情况下动画画面每秒播放</a:t>
            </a:r>
            <a:r>
              <a:rPr lang="en-US" altLang="zh-CN" sz="1600" dirty="0">
                <a:solidFill>
                  <a:schemeClr val="bg1"/>
                </a:solidFill>
                <a:cs typeface="+mn-ea"/>
                <a:sym typeface="+mn-lt"/>
              </a:rPr>
              <a:t>24</a:t>
            </a:r>
            <a:r>
              <a:rPr lang="zh-CN" altLang="en-US" sz="1600" dirty="0">
                <a:solidFill>
                  <a:schemeClr val="bg1"/>
                </a:solidFill>
                <a:cs typeface="+mn-ea"/>
                <a:sym typeface="+mn-lt"/>
              </a:rPr>
              <a:t>帧。</a:t>
            </a:r>
          </a:p>
          <a:p>
            <a:pPr>
              <a:lnSpc>
                <a:spcPct val="130000"/>
              </a:lnSpc>
            </a:pPr>
            <a:r>
              <a:rPr lang="zh-CN" altLang="en-US" sz="1600" dirty="0" smtClean="0">
                <a:solidFill>
                  <a:schemeClr val="bg1"/>
                </a:solidFill>
                <a:cs typeface="+mn-ea"/>
                <a:sym typeface="+mn-lt"/>
              </a:rPr>
              <a:t>       在</a:t>
            </a:r>
            <a:r>
              <a:rPr lang="en-US" altLang="zh-CN" sz="1600" dirty="0">
                <a:solidFill>
                  <a:schemeClr val="bg1"/>
                </a:solidFill>
                <a:cs typeface="+mn-ea"/>
                <a:sym typeface="+mn-lt"/>
              </a:rPr>
              <a:t>3ds Max</a:t>
            </a:r>
            <a:r>
              <a:rPr lang="zh-CN" altLang="en-US" sz="1600" dirty="0">
                <a:solidFill>
                  <a:schemeClr val="bg1"/>
                </a:solidFill>
                <a:cs typeface="+mn-ea"/>
                <a:sym typeface="+mn-lt"/>
              </a:rPr>
              <a:t>中制作动画时不必将每一帧都制作出来，只需制作对象运动的关键状态，这些记录运动关键状态的画面就称为“关键帧”，</a:t>
            </a:r>
            <a:r>
              <a:rPr lang="en-US" altLang="zh-CN" sz="1600" dirty="0">
                <a:solidFill>
                  <a:schemeClr val="bg1"/>
                </a:solidFill>
                <a:cs typeface="+mn-ea"/>
                <a:sym typeface="+mn-lt"/>
              </a:rPr>
              <a:t>3ds Max</a:t>
            </a:r>
            <a:r>
              <a:rPr lang="zh-CN" altLang="en-US" sz="1600" dirty="0">
                <a:solidFill>
                  <a:schemeClr val="bg1"/>
                </a:solidFill>
                <a:cs typeface="+mn-ea"/>
                <a:sym typeface="+mn-lt"/>
              </a:rPr>
              <a:t>会自动完成衔接关键帧之间的各帧画面。（如图</a:t>
            </a:r>
            <a:r>
              <a:rPr lang="en-US" altLang="zh-CN" sz="1600" dirty="0">
                <a:solidFill>
                  <a:schemeClr val="bg1"/>
                </a:solidFill>
                <a:cs typeface="+mn-ea"/>
                <a:sym typeface="+mn-lt"/>
              </a:rPr>
              <a:t>8-1</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smtClean="0">
                <a:solidFill>
                  <a:schemeClr val="bg1"/>
                </a:solidFill>
                <a:cs typeface="+mn-ea"/>
                <a:sym typeface="+mn-lt"/>
              </a:rPr>
              <a:t>第八章 基础动画</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第八章 基础动画</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0106" y="1581000"/>
            <a:ext cx="7445696" cy="4188204"/>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a:solidFill>
                  <a:schemeClr val="bg1"/>
                </a:solidFill>
                <a:cs typeface="+mn-ea"/>
                <a:sym typeface="+mn-lt"/>
              </a:rPr>
              <a:t>8</a:t>
            </a:r>
            <a:r>
              <a:rPr lang="en-US" altLang="zh-CN" sz="1200" dirty="0" smtClean="0">
                <a:solidFill>
                  <a:schemeClr val="bg1"/>
                </a:solidFill>
                <a:cs typeface="+mn-ea"/>
                <a:sym typeface="+mn-lt"/>
              </a:rPr>
              <a:t>-1</a:t>
            </a:r>
            <a:endParaRPr lang="zh-CN" altLang="en-US" sz="1200" dirty="0"/>
          </a:p>
        </p:txBody>
      </p:sp>
    </p:spTree>
    <p:extLst>
      <p:ext uri="{BB962C8B-B14F-4D97-AF65-F5344CB8AC3E}">
        <p14:creationId xmlns:p14="http://schemas.microsoft.com/office/powerpoint/2010/main" val="1937354778"/>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第八章 基础动画</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0106" y="2048064"/>
            <a:ext cx="6783894" cy="3626340"/>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8</a:t>
            </a:r>
            <a:r>
              <a:rPr lang="en-US" altLang="zh-CN" sz="1200" dirty="0" smtClean="0">
                <a:solidFill>
                  <a:schemeClr val="bg1"/>
                </a:solidFill>
                <a:cs typeface="+mn-ea"/>
                <a:sym typeface="+mn-lt"/>
              </a:rPr>
              <a:t>-2</a:t>
            </a:r>
            <a:endParaRPr lang="zh-CN" altLang="en-US" sz="1200" dirty="0"/>
          </a:p>
        </p:txBody>
      </p:sp>
      <p:sp>
        <p:nvSpPr>
          <p:cNvPr id="10" name="文本框 9"/>
          <p:cNvSpPr txBox="1"/>
          <p:nvPr/>
        </p:nvSpPr>
        <p:spPr>
          <a:xfrm>
            <a:off x="2249062" y="1077300"/>
            <a:ext cx="7493282" cy="732508"/>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在</a:t>
            </a:r>
            <a:r>
              <a:rPr lang="en-US" altLang="zh-CN" sz="1600" dirty="0">
                <a:solidFill>
                  <a:schemeClr val="bg1"/>
                </a:solidFill>
                <a:cs typeface="+mn-ea"/>
                <a:sym typeface="+mn-lt"/>
              </a:rPr>
              <a:t>3ds Max</a:t>
            </a:r>
            <a:r>
              <a:rPr lang="zh-CN" altLang="en-US" sz="1600" dirty="0">
                <a:solidFill>
                  <a:schemeClr val="bg1"/>
                </a:solidFill>
                <a:cs typeface="+mn-ea"/>
                <a:sym typeface="+mn-lt"/>
              </a:rPr>
              <a:t>中，用于制作和播放动画的工具位于软件界面的右下方的“动画控制区”。（如图</a:t>
            </a:r>
            <a:r>
              <a:rPr lang="en-US" altLang="zh-CN" sz="1600" dirty="0">
                <a:solidFill>
                  <a:schemeClr val="bg1"/>
                </a:solidFill>
                <a:cs typeface="+mn-ea"/>
                <a:sym typeface="+mn-lt"/>
              </a:rPr>
              <a:t>8-2</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spTree>
    <p:extLst>
      <p:ext uri="{BB962C8B-B14F-4D97-AF65-F5344CB8AC3E}">
        <p14:creationId xmlns:p14="http://schemas.microsoft.com/office/powerpoint/2010/main" val="416102445"/>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设置关键帧</a:t>
            </a:r>
            <a:endParaRPr lang="zh-CN" altLang="en-US" b="1" dirty="0">
              <a:solidFill>
                <a:schemeClr val="bg1"/>
              </a:solidFill>
              <a:cs typeface="+mn-ea"/>
              <a:sym typeface="+mn-lt"/>
            </a:endParaRPr>
          </a:p>
        </p:txBody>
      </p:sp>
      <p:sp>
        <p:nvSpPr>
          <p:cNvPr id="32" name="文本框 31"/>
          <p:cNvSpPr txBox="1"/>
          <p:nvPr/>
        </p:nvSpPr>
        <p:spPr>
          <a:xfrm>
            <a:off x="2125014" y="1893861"/>
            <a:ext cx="7493282" cy="700898"/>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在</a:t>
            </a:r>
            <a:r>
              <a:rPr lang="en-US" altLang="zh-CN" sz="1600" dirty="0">
                <a:solidFill>
                  <a:schemeClr val="bg1"/>
                </a:solidFill>
                <a:cs typeface="+mn-ea"/>
                <a:sym typeface="+mn-lt"/>
              </a:rPr>
              <a:t>3ds Max</a:t>
            </a:r>
            <a:r>
              <a:rPr lang="zh-CN" altLang="en-US" sz="1600" dirty="0">
                <a:solidFill>
                  <a:schemeClr val="bg1"/>
                </a:solidFill>
                <a:cs typeface="+mn-ea"/>
                <a:sym typeface="+mn-lt"/>
              </a:rPr>
              <a:t>中，设置关键帧的基本方式主要有两种，“自动关键点模式”和“设置关键点模式”。</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smtClean="0">
                <a:solidFill>
                  <a:schemeClr val="bg1"/>
                </a:solidFill>
                <a:cs typeface="+mn-ea"/>
                <a:sym typeface="+mn-lt"/>
              </a:rPr>
              <a:t>第八章 基础动画</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3123841"/>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第八章 基础动画</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0106" y="2155329"/>
            <a:ext cx="6783894" cy="3411810"/>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8</a:t>
            </a:r>
            <a:r>
              <a:rPr lang="en-US" altLang="zh-CN" sz="1200" dirty="0" smtClean="0">
                <a:solidFill>
                  <a:schemeClr val="bg1"/>
                </a:solidFill>
                <a:cs typeface="+mn-ea"/>
                <a:sym typeface="+mn-lt"/>
              </a:rPr>
              <a:t>-4</a:t>
            </a:r>
            <a:endParaRPr lang="zh-CN" altLang="en-US" sz="1200" dirty="0"/>
          </a:p>
        </p:txBody>
      </p:sp>
      <p:sp>
        <p:nvSpPr>
          <p:cNvPr id="10" name="文本框 9"/>
          <p:cNvSpPr txBox="1"/>
          <p:nvPr/>
        </p:nvSpPr>
        <p:spPr>
          <a:xfrm>
            <a:off x="2249062" y="901304"/>
            <a:ext cx="7493282" cy="1020985"/>
          </a:xfrm>
          <a:prstGeom prst="rect">
            <a:avLst/>
          </a:prstGeom>
          <a:noFill/>
          <a:effectLst/>
        </p:spPr>
        <p:txBody>
          <a:bodyPr wrap="square" rtlCol="0">
            <a:spAutoFit/>
          </a:bodyPr>
          <a:lstStyle/>
          <a:p>
            <a:pPr>
              <a:lnSpc>
                <a:spcPct val="130000"/>
              </a:lnSpc>
            </a:pPr>
            <a:r>
              <a:rPr lang="zh-CN" altLang="en-US" sz="1600" b="1" dirty="0">
                <a:solidFill>
                  <a:schemeClr val="bg1"/>
                </a:solidFill>
                <a:cs typeface="+mn-ea"/>
                <a:sym typeface="+mn-lt"/>
              </a:rPr>
              <a:t>自动关键点模式</a:t>
            </a:r>
          </a:p>
          <a:p>
            <a:pPr>
              <a:lnSpc>
                <a:spcPct val="130000"/>
              </a:lnSpc>
            </a:pPr>
            <a:r>
              <a:rPr lang="zh-CN" altLang="en-US" sz="1600" dirty="0" smtClean="0">
                <a:solidFill>
                  <a:schemeClr val="bg1"/>
                </a:solidFill>
                <a:cs typeface="+mn-ea"/>
                <a:sym typeface="+mn-lt"/>
              </a:rPr>
              <a:t>       点击</a:t>
            </a:r>
            <a:r>
              <a:rPr lang="zh-CN" altLang="en-US" sz="1600" dirty="0">
                <a:solidFill>
                  <a:schemeClr val="bg1"/>
                </a:solidFill>
                <a:cs typeface="+mn-ea"/>
                <a:sym typeface="+mn-lt"/>
              </a:rPr>
              <a:t>“切换自动关键点模式”按钮后，当前视口四周会出现红色提示框，表示已进入自动关键点模式。（如图</a:t>
            </a:r>
            <a:r>
              <a:rPr lang="en-US" altLang="zh-CN" sz="1600" dirty="0" smtClean="0">
                <a:solidFill>
                  <a:schemeClr val="bg1"/>
                </a:solidFill>
                <a:cs typeface="+mn-ea"/>
                <a:sym typeface="+mn-lt"/>
              </a:rPr>
              <a:t>8-4</a:t>
            </a:r>
            <a:r>
              <a:rPr lang="zh-CN" altLang="en-US" sz="1600" dirty="0" smtClean="0">
                <a:solidFill>
                  <a:schemeClr val="bg1"/>
                </a:solidFill>
                <a:cs typeface="+mn-ea"/>
                <a:sym typeface="+mn-lt"/>
              </a:rPr>
              <a:t>所示</a:t>
            </a:r>
            <a:r>
              <a:rPr lang="en-US" altLang="zh-CN" sz="1600" dirty="0" smtClean="0">
                <a:solidFill>
                  <a:schemeClr val="bg1"/>
                </a:solidFill>
                <a:cs typeface="+mn-ea"/>
                <a:sym typeface="+mn-lt"/>
              </a:rPr>
              <a:t>)</a:t>
            </a:r>
            <a:endParaRPr lang="en-US" altLang="zh-CN" sz="1600" dirty="0" smtClean="0">
              <a:solidFill>
                <a:schemeClr val="bg1"/>
              </a:solidFill>
              <a:cs typeface="+mn-ea"/>
              <a:sym typeface="+mn-lt"/>
            </a:endParaRPr>
          </a:p>
        </p:txBody>
      </p:sp>
    </p:spTree>
    <p:extLst>
      <p:ext uri="{BB962C8B-B14F-4D97-AF65-F5344CB8AC3E}">
        <p14:creationId xmlns:p14="http://schemas.microsoft.com/office/powerpoint/2010/main" val="3957884048"/>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第八章 基础动画</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3757" y="2532460"/>
            <a:ext cx="6783892" cy="3411810"/>
          </a:xfrm>
          <a:prstGeom prst="rect">
            <a:avLst/>
          </a:prstGeom>
        </p:spPr>
      </p:pic>
      <p:sp>
        <p:nvSpPr>
          <p:cNvPr id="3" name="矩形 2"/>
          <p:cNvSpPr/>
          <p:nvPr/>
        </p:nvSpPr>
        <p:spPr>
          <a:xfrm>
            <a:off x="5494476" y="608271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8</a:t>
            </a:r>
            <a:r>
              <a:rPr lang="en-US" altLang="zh-CN" sz="1200" dirty="0" smtClean="0">
                <a:solidFill>
                  <a:schemeClr val="bg1"/>
                </a:solidFill>
                <a:cs typeface="+mn-ea"/>
                <a:sym typeface="+mn-lt"/>
              </a:rPr>
              <a:t>-5</a:t>
            </a:r>
            <a:endParaRPr lang="zh-CN" altLang="en-US" sz="1200" dirty="0"/>
          </a:p>
        </p:txBody>
      </p:sp>
      <p:sp>
        <p:nvSpPr>
          <p:cNvPr id="10" name="文本框 9"/>
          <p:cNvSpPr txBox="1"/>
          <p:nvPr/>
        </p:nvSpPr>
        <p:spPr>
          <a:xfrm>
            <a:off x="2249062" y="901304"/>
            <a:ext cx="7493282" cy="1492716"/>
          </a:xfrm>
          <a:prstGeom prst="rect">
            <a:avLst/>
          </a:prstGeom>
          <a:noFill/>
          <a:effectLst/>
        </p:spPr>
        <p:txBody>
          <a:bodyPr wrap="square" rtlCol="0">
            <a:spAutoFit/>
          </a:bodyPr>
          <a:lstStyle/>
          <a:p>
            <a:pPr>
              <a:lnSpc>
                <a:spcPct val="130000"/>
              </a:lnSpc>
            </a:pPr>
            <a:r>
              <a:rPr lang="zh-CN" altLang="en-US" sz="1400" dirty="0" smtClean="0">
                <a:solidFill>
                  <a:schemeClr val="bg1"/>
                </a:solidFill>
                <a:cs typeface="+mn-ea"/>
                <a:sym typeface="+mn-lt"/>
              </a:rPr>
              <a:t>       在</a:t>
            </a:r>
            <a:r>
              <a:rPr lang="zh-CN" altLang="en-US" sz="1400" dirty="0">
                <a:solidFill>
                  <a:schemeClr val="bg1"/>
                </a:solidFill>
                <a:cs typeface="+mn-ea"/>
                <a:sym typeface="+mn-lt"/>
              </a:rPr>
              <a:t>自动关键点模式下，用户只需要设置对象的运动状态即可，</a:t>
            </a:r>
            <a:r>
              <a:rPr lang="en-US" altLang="zh-CN" sz="1400" dirty="0">
                <a:solidFill>
                  <a:schemeClr val="bg1"/>
                </a:solidFill>
                <a:cs typeface="+mn-ea"/>
                <a:sym typeface="+mn-lt"/>
              </a:rPr>
              <a:t>3ds Max</a:t>
            </a:r>
            <a:r>
              <a:rPr lang="zh-CN" altLang="en-US" sz="1400" dirty="0">
                <a:solidFill>
                  <a:schemeClr val="bg1"/>
                </a:solidFill>
                <a:cs typeface="+mn-ea"/>
                <a:sym typeface="+mn-lt"/>
              </a:rPr>
              <a:t>将自动为用户在时间尺上创建关键点以记录关键帧</a:t>
            </a:r>
            <a:r>
              <a:rPr lang="zh-CN" altLang="en-US" sz="1400" dirty="0" smtClean="0">
                <a:solidFill>
                  <a:schemeClr val="bg1"/>
                </a:solidFill>
                <a:cs typeface="+mn-ea"/>
                <a:sym typeface="+mn-lt"/>
              </a:rPr>
              <a:t>。</a:t>
            </a:r>
            <a:endParaRPr lang="en-US" altLang="zh-CN" sz="1400" dirty="0" smtClean="0">
              <a:solidFill>
                <a:schemeClr val="bg1"/>
              </a:solidFill>
              <a:cs typeface="+mn-ea"/>
              <a:sym typeface="+mn-lt"/>
            </a:endParaRPr>
          </a:p>
          <a:p>
            <a:pPr>
              <a:lnSpc>
                <a:spcPct val="130000"/>
              </a:lnSpc>
            </a:pPr>
            <a:r>
              <a:rPr lang="zh-CN" altLang="en-US" sz="1400" dirty="0">
                <a:solidFill>
                  <a:schemeClr val="bg1"/>
                </a:solidFill>
                <a:cs typeface="+mn-ea"/>
                <a:sym typeface="+mn-lt"/>
              </a:rPr>
              <a:t>具体操作方法为：</a:t>
            </a:r>
          </a:p>
          <a:p>
            <a:pPr>
              <a:lnSpc>
                <a:spcPct val="130000"/>
              </a:lnSpc>
            </a:pPr>
            <a:r>
              <a:rPr lang="zh-CN" altLang="en-US" sz="1400" dirty="0">
                <a:solidFill>
                  <a:schemeClr val="bg1"/>
                </a:solidFill>
                <a:cs typeface="+mn-ea"/>
                <a:sym typeface="+mn-lt"/>
              </a:rPr>
              <a:t>（</a:t>
            </a:r>
            <a:r>
              <a:rPr lang="en-US" altLang="zh-CN" sz="1400" dirty="0">
                <a:solidFill>
                  <a:schemeClr val="bg1"/>
                </a:solidFill>
                <a:cs typeface="+mn-ea"/>
                <a:sym typeface="+mn-lt"/>
              </a:rPr>
              <a:t>1</a:t>
            </a:r>
            <a:r>
              <a:rPr lang="zh-CN" altLang="en-US" sz="1400" dirty="0">
                <a:solidFill>
                  <a:schemeClr val="bg1"/>
                </a:solidFill>
                <a:cs typeface="+mn-ea"/>
                <a:sym typeface="+mn-lt"/>
              </a:rPr>
              <a:t>）点击激活“切换自动关键点模式”按钮，将时间滑块停留在时间尺的第</a:t>
            </a:r>
            <a:r>
              <a:rPr lang="en-US" altLang="zh-CN" sz="1400" dirty="0">
                <a:solidFill>
                  <a:schemeClr val="bg1"/>
                </a:solidFill>
                <a:cs typeface="+mn-ea"/>
                <a:sym typeface="+mn-lt"/>
              </a:rPr>
              <a:t>0</a:t>
            </a:r>
            <a:r>
              <a:rPr lang="zh-CN" altLang="en-US" sz="1400" dirty="0">
                <a:solidFill>
                  <a:schemeClr val="bg1"/>
                </a:solidFill>
                <a:cs typeface="+mn-ea"/>
                <a:sym typeface="+mn-lt"/>
              </a:rPr>
              <a:t>帧处（或上一个关键帧处），设置好对象的运动初始状态。（如图</a:t>
            </a:r>
            <a:r>
              <a:rPr lang="en-US" altLang="zh-CN" sz="1400" dirty="0">
                <a:solidFill>
                  <a:schemeClr val="bg1"/>
                </a:solidFill>
                <a:cs typeface="+mn-ea"/>
                <a:sym typeface="+mn-lt"/>
              </a:rPr>
              <a:t>8-5</a:t>
            </a:r>
            <a:r>
              <a:rPr lang="zh-CN" altLang="en-US" sz="1400" dirty="0">
                <a:solidFill>
                  <a:schemeClr val="bg1"/>
                </a:solidFill>
                <a:cs typeface="+mn-ea"/>
                <a:sym typeface="+mn-lt"/>
              </a:rPr>
              <a:t>所示）</a:t>
            </a:r>
            <a:endParaRPr lang="en-US" altLang="zh-CN" sz="1400" dirty="0" smtClean="0">
              <a:solidFill>
                <a:schemeClr val="bg1"/>
              </a:solidFill>
              <a:cs typeface="+mn-ea"/>
              <a:sym typeface="+mn-lt"/>
            </a:endParaRPr>
          </a:p>
        </p:txBody>
      </p:sp>
    </p:spTree>
    <p:extLst>
      <p:ext uri="{BB962C8B-B14F-4D97-AF65-F5344CB8AC3E}">
        <p14:creationId xmlns:p14="http://schemas.microsoft.com/office/powerpoint/2010/main" val="1587358311"/>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TotalTime>
  <Words>811</Words>
  <Application>Microsoft Office PowerPoint</Application>
  <PresentationFormat>宽屏</PresentationFormat>
  <Paragraphs>73</Paragraphs>
  <Slides>16</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16</vt:i4>
      </vt:variant>
    </vt:vector>
  </HeadingPairs>
  <TitlesOfParts>
    <vt:vector size="21" baseType="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Magical Rabbit</dc:creator>
  <cp:keywords/>
  <dc:description>第一PPT，www.1ppt.com</dc:description>
  <cp:lastModifiedBy>王小雨</cp:lastModifiedBy>
  <cp:revision>46</cp:revision>
  <dcterms:created xsi:type="dcterms:W3CDTF">2017-01-13T03:37:00Z</dcterms:created>
  <dcterms:modified xsi:type="dcterms:W3CDTF">2018-08-17T05:53:35Z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