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3"/>
  </p:notesMasterIdLst>
  <p:sldIdLst>
    <p:sldId id="256" r:id="rId2"/>
    <p:sldId id="275" r:id="rId3"/>
    <p:sldId id="276" r:id="rId4"/>
    <p:sldId id="258" r:id="rId5"/>
    <p:sldId id="281" r:id="rId6"/>
    <p:sldId id="293" r:id="rId7"/>
    <p:sldId id="282" r:id="rId8"/>
    <p:sldId id="284" r:id="rId9"/>
    <p:sldId id="283" r:id="rId10"/>
    <p:sldId id="294" r:id="rId11"/>
    <p:sldId id="285" r:id="rId12"/>
    <p:sldId id="295" r:id="rId13"/>
    <p:sldId id="296" r:id="rId14"/>
    <p:sldId id="297" r:id="rId15"/>
    <p:sldId id="298" r:id="rId16"/>
    <p:sldId id="299" r:id="rId17"/>
    <p:sldId id="301" r:id="rId18"/>
    <p:sldId id="286" r:id="rId19"/>
    <p:sldId id="302" r:id="rId20"/>
    <p:sldId id="305" r:id="rId21"/>
    <p:sldId id="304" r:id="rId22"/>
    <p:sldId id="303" r:id="rId23"/>
    <p:sldId id="308" r:id="rId24"/>
    <p:sldId id="310" r:id="rId25"/>
    <p:sldId id="311" r:id="rId26"/>
    <p:sldId id="312" r:id="rId27"/>
    <p:sldId id="309" r:id="rId28"/>
    <p:sldId id="313" r:id="rId29"/>
    <p:sldId id="314" r:id="rId30"/>
    <p:sldId id="315" r:id="rId31"/>
    <p:sldId id="316" r:id="rId32"/>
    <p:sldId id="317" r:id="rId33"/>
    <p:sldId id="318" r:id="rId34"/>
    <p:sldId id="319" r:id="rId35"/>
    <p:sldId id="320" r:id="rId36"/>
    <p:sldId id="321" r:id="rId37"/>
    <p:sldId id="322" r:id="rId38"/>
    <p:sldId id="323" r:id="rId39"/>
    <p:sldId id="324" r:id="rId40"/>
    <p:sldId id="325" r:id="rId41"/>
    <p:sldId id="326" r:id="rId42"/>
    <p:sldId id="327" r:id="rId43"/>
    <p:sldId id="328" r:id="rId44"/>
    <p:sldId id="329" r:id="rId45"/>
    <p:sldId id="330" r:id="rId46"/>
    <p:sldId id="331" r:id="rId47"/>
    <p:sldId id="332" r:id="rId48"/>
    <p:sldId id="333" r:id="rId49"/>
    <p:sldId id="334" r:id="rId50"/>
    <p:sldId id="335" r:id="rId51"/>
    <p:sldId id="280" r:id="rId5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5350"/>
    <a:srgbClr val="323C50"/>
    <a:srgbClr val="CAD0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74" d="100"/>
          <a:sy n="74" d="100"/>
        </p:scale>
        <p:origin x="540" y="7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67D56A-C7F4-4C76-A882-5BDCEC74F80B}" type="datetimeFigureOut">
              <a:rPr lang="zh-CN" altLang="en-US" smtClean="0"/>
              <a:t>2018/8/6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6BD595-1FE1-406D-92DE-A0ABBB21A35A}" type="slidenum">
              <a:rPr lang="zh-CN" altLang="en-US" smtClean="0"/>
              <a:t>‹#›</a:t>
            </a:fld>
            <a:endParaRPr lang="zh-CN" altLang="en-US"/>
          </a:p>
        </p:txBody>
      </p:sp>
    </p:spTree>
    <p:extLst>
      <p:ext uri="{BB962C8B-B14F-4D97-AF65-F5344CB8AC3E}">
        <p14:creationId xmlns:p14="http://schemas.microsoft.com/office/powerpoint/2010/main" val="1430687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F406A0-0D5A-443A-95E5-B85E563392F3}" type="slidenum">
              <a:rPr lang="zh-CN" altLang="en-US" smtClean="0"/>
              <a:t>‹#›</a:t>
            </a:fld>
            <a:endParaRPr lang="zh-CN" altLang="en-US"/>
          </a:p>
        </p:txBody>
      </p:sp>
      <p:sp>
        <p:nvSpPr>
          <p:cNvPr id="11" name="矩形 10"/>
          <p:cNvSpPr/>
          <p:nvPr userDrawn="1"/>
        </p:nvSpPr>
        <p:spPr>
          <a:xfrm>
            <a:off x="11297028" y="597392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F406A0-0D5A-443A-95E5-B85E563392F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6815580" y="0"/>
            <a:ext cx="5376420" cy="5376420"/>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3337088"/>
            <a:ext cx="4213781" cy="3520911"/>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9248502" y="0"/>
            <a:ext cx="2943498" cy="294349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3299938" y="2209356"/>
            <a:ext cx="5592123" cy="1877437"/>
          </a:xfrm>
          <a:prstGeom prst="rect">
            <a:avLst/>
          </a:prstGeom>
          <a:noFill/>
        </p:spPr>
        <p:txBody>
          <a:bodyPr wrap="square" rtlCol="0">
            <a:spAutoFit/>
          </a:bodyPr>
          <a:lstStyle/>
          <a:p>
            <a:pPr algn="ctr"/>
            <a:r>
              <a:rPr lang="en-US" altLang="zh-CN" sz="7200" dirty="0" smtClean="0">
                <a:solidFill>
                  <a:schemeClr val="bg1"/>
                </a:solidFill>
                <a:cs typeface="+mn-ea"/>
                <a:sym typeface="+mn-lt"/>
              </a:rPr>
              <a:t>3ds </a:t>
            </a:r>
            <a:r>
              <a:rPr lang="en-US" altLang="zh-CN" sz="7200" dirty="0">
                <a:solidFill>
                  <a:schemeClr val="bg1"/>
                </a:solidFill>
                <a:cs typeface="+mn-ea"/>
                <a:sym typeface="+mn-lt"/>
              </a:rPr>
              <a:t>Max </a:t>
            </a:r>
            <a:endParaRPr lang="en-US" altLang="zh-CN" sz="7200" dirty="0" smtClean="0">
              <a:solidFill>
                <a:schemeClr val="bg1"/>
              </a:solidFill>
              <a:cs typeface="+mn-ea"/>
              <a:sym typeface="+mn-lt"/>
            </a:endParaRPr>
          </a:p>
          <a:p>
            <a:pPr algn="ctr"/>
            <a:r>
              <a:rPr lang="zh-CN" altLang="en-US" sz="4400" dirty="0" smtClean="0">
                <a:solidFill>
                  <a:schemeClr val="bg1"/>
                </a:solidFill>
                <a:cs typeface="+mn-ea"/>
                <a:sym typeface="+mn-lt"/>
              </a:rPr>
              <a:t>三维</a:t>
            </a:r>
            <a:r>
              <a:rPr lang="zh-CN" altLang="en-US" sz="4400" dirty="0">
                <a:solidFill>
                  <a:schemeClr val="bg1"/>
                </a:solidFill>
                <a:cs typeface="+mn-ea"/>
                <a:sym typeface="+mn-lt"/>
              </a:rPr>
              <a:t>动画制作</a:t>
            </a:r>
          </a:p>
        </p:txBody>
      </p:sp>
      <p:cxnSp>
        <p:nvCxnSpPr>
          <p:cNvPr id="11" name="直接连接符 10"/>
          <p:cNvCxnSpPr/>
          <p:nvPr/>
        </p:nvCxnSpPr>
        <p:spPr>
          <a:xfrm>
            <a:off x="4314423" y="4086793"/>
            <a:ext cx="363184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0304" y="1996820"/>
            <a:ext cx="7845301" cy="3356563"/>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2-4</a:t>
            </a:r>
            <a:endParaRPr lang="zh-CN" altLang="en-US" sz="1200" dirty="0"/>
          </a:p>
        </p:txBody>
      </p:sp>
    </p:spTree>
    <p:extLst>
      <p:ext uri="{BB962C8B-B14F-4D97-AF65-F5344CB8AC3E}">
        <p14:creationId xmlns:p14="http://schemas.microsoft.com/office/powerpoint/2010/main" val="1370168162"/>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661160"/>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2.</a:t>
            </a:r>
            <a:r>
              <a:rPr lang="zh-CN" altLang="en-US" sz="1600" dirty="0">
                <a:solidFill>
                  <a:schemeClr val="bg1"/>
                </a:solidFill>
                <a:cs typeface="+mn-ea"/>
                <a:sym typeface="+mn-lt"/>
              </a:rPr>
              <a:t>圆锥体</a:t>
            </a:r>
          </a:p>
          <a:p>
            <a:pPr>
              <a:lnSpc>
                <a:spcPct val="130000"/>
              </a:lnSpc>
            </a:pPr>
            <a:r>
              <a:rPr lang="zh-CN" altLang="en-US" sz="1600" dirty="0">
                <a:solidFill>
                  <a:schemeClr val="bg1"/>
                </a:solidFill>
                <a:cs typeface="+mn-ea"/>
                <a:sym typeface="+mn-lt"/>
              </a:rPr>
              <a:t>圆锥体在现实生活中也经常看到，比如冰激凌的外壳、陀螺等。</a:t>
            </a:r>
          </a:p>
          <a:p>
            <a:pPr>
              <a:lnSpc>
                <a:spcPct val="130000"/>
              </a:lnSpc>
            </a:pPr>
            <a:r>
              <a:rPr lang="zh-CN" altLang="en-US" sz="1600" dirty="0">
                <a:solidFill>
                  <a:schemeClr val="bg1"/>
                </a:solidFill>
                <a:cs typeface="+mn-ea"/>
                <a:sym typeface="+mn-lt"/>
              </a:rPr>
              <a:t>圆锥体参数主要有：半径</a:t>
            </a:r>
            <a:r>
              <a:rPr lang="en-US" altLang="zh-CN" sz="1600" dirty="0">
                <a:solidFill>
                  <a:schemeClr val="bg1"/>
                </a:solidFill>
                <a:cs typeface="+mn-ea"/>
                <a:sym typeface="+mn-lt"/>
              </a:rPr>
              <a:t>1</a:t>
            </a:r>
            <a:r>
              <a:rPr lang="zh-CN" altLang="en-US" sz="1600" dirty="0">
                <a:solidFill>
                  <a:schemeClr val="bg1"/>
                </a:solidFill>
                <a:cs typeface="+mn-ea"/>
                <a:sym typeface="+mn-lt"/>
              </a:rPr>
              <a:t>、半径</a:t>
            </a:r>
            <a:r>
              <a:rPr lang="en-US" altLang="zh-CN" sz="1600" dirty="0">
                <a:solidFill>
                  <a:schemeClr val="bg1"/>
                </a:solidFill>
                <a:cs typeface="+mn-ea"/>
                <a:sym typeface="+mn-lt"/>
              </a:rPr>
              <a:t>2</a:t>
            </a:r>
            <a:r>
              <a:rPr lang="zh-CN" altLang="en-US" sz="1600" dirty="0">
                <a:solidFill>
                  <a:schemeClr val="bg1"/>
                </a:solidFill>
                <a:cs typeface="+mn-ea"/>
                <a:sym typeface="+mn-lt"/>
              </a:rPr>
              <a:t>、高度、高度分段、端面分段、边数。</a:t>
            </a:r>
          </a:p>
          <a:p>
            <a:pPr>
              <a:lnSpc>
                <a:spcPct val="130000"/>
              </a:lnSpc>
            </a:pPr>
            <a:r>
              <a:rPr lang="zh-CN" altLang="en-US" sz="1600" dirty="0">
                <a:solidFill>
                  <a:schemeClr val="bg1"/>
                </a:solidFill>
                <a:cs typeface="+mn-ea"/>
                <a:sym typeface="+mn-lt"/>
              </a:rPr>
              <a:t>注意：当两个半径中有一个为</a:t>
            </a:r>
            <a:r>
              <a:rPr lang="en-US" altLang="zh-CN" sz="1600" dirty="0">
                <a:solidFill>
                  <a:schemeClr val="bg1"/>
                </a:solidFill>
                <a:cs typeface="+mn-ea"/>
                <a:sym typeface="+mn-lt"/>
              </a:rPr>
              <a:t>0</a:t>
            </a:r>
            <a:r>
              <a:rPr lang="zh-CN" altLang="en-US" sz="1600" dirty="0">
                <a:solidFill>
                  <a:schemeClr val="bg1"/>
                </a:solidFill>
                <a:cs typeface="+mn-ea"/>
                <a:sym typeface="+mn-lt"/>
              </a:rPr>
              <a:t>时，才是真实意义上的圆锥，否则它就是锥形圆台。（如图</a:t>
            </a:r>
            <a:r>
              <a:rPr lang="en-US" altLang="zh-CN" sz="1600" dirty="0">
                <a:solidFill>
                  <a:schemeClr val="bg1"/>
                </a:solidFill>
                <a:cs typeface="+mn-ea"/>
                <a:sym typeface="+mn-lt"/>
              </a:rPr>
              <a:t>2-7</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3335334"/>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2387" y="1996820"/>
            <a:ext cx="7601135" cy="3356563"/>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2-7</a:t>
            </a:r>
            <a:endParaRPr lang="zh-CN" altLang="en-US" sz="1200" dirty="0"/>
          </a:p>
        </p:txBody>
      </p:sp>
    </p:spTree>
    <p:extLst>
      <p:ext uri="{BB962C8B-B14F-4D97-AF65-F5344CB8AC3E}">
        <p14:creationId xmlns:p14="http://schemas.microsoft.com/office/powerpoint/2010/main" val="1152795299"/>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020985"/>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3.</a:t>
            </a:r>
            <a:r>
              <a:rPr lang="zh-CN" altLang="en-US" sz="1600" dirty="0">
                <a:solidFill>
                  <a:schemeClr val="bg1"/>
                </a:solidFill>
                <a:cs typeface="+mn-ea"/>
                <a:sym typeface="+mn-lt"/>
              </a:rPr>
              <a:t>球体</a:t>
            </a:r>
          </a:p>
          <a:p>
            <a:pPr>
              <a:lnSpc>
                <a:spcPct val="130000"/>
              </a:lnSpc>
            </a:pPr>
            <a:r>
              <a:rPr lang="zh-CN" altLang="en-US" sz="1600" dirty="0">
                <a:solidFill>
                  <a:schemeClr val="bg1"/>
                </a:solidFill>
                <a:cs typeface="+mn-ea"/>
                <a:sym typeface="+mn-lt"/>
              </a:rPr>
              <a:t>球体也是现实生活中最常见的物体。在</a:t>
            </a:r>
            <a:r>
              <a:rPr lang="en-US" altLang="zh-CN" sz="1600" dirty="0">
                <a:solidFill>
                  <a:schemeClr val="bg1"/>
                </a:solidFill>
                <a:cs typeface="+mn-ea"/>
                <a:sym typeface="+mn-lt"/>
              </a:rPr>
              <a:t>3ds Max</a:t>
            </a:r>
            <a:r>
              <a:rPr lang="zh-CN" altLang="en-US" sz="1600" dirty="0">
                <a:solidFill>
                  <a:schemeClr val="bg1"/>
                </a:solidFill>
                <a:cs typeface="+mn-ea"/>
                <a:sym typeface="+mn-lt"/>
              </a:rPr>
              <a:t>中，可以创建完整的球体，也可以创建半球体或球体的其它部分。（如图</a:t>
            </a:r>
            <a:r>
              <a:rPr lang="en-US" altLang="zh-CN" sz="1600" dirty="0">
                <a:solidFill>
                  <a:schemeClr val="bg1"/>
                </a:solidFill>
                <a:cs typeface="+mn-ea"/>
                <a:sym typeface="+mn-lt"/>
              </a:rPr>
              <a:t>2-9</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7927964"/>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2387" y="2049052"/>
            <a:ext cx="7601135" cy="3252098"/>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2-9</a:t>
            </a:r>
            <a:endParaRPr lang="zh-CN" altLang="en-US" sz="1200" dirty="0"/>
          </a:p>
        </p:txBody>
      </p:sp>
    </p:spTree>
    <p:extLst>
      <p:ext uri="{BB962C8B-B14F-4D97-AF65-F5344CB8AC3E}">
        <p14:creationId xmlns:p14="http://schemas.microsoft.com/office/powerpoint/2010/main" val="2350264295"/>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341073"/>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4.</a:t>
            </a:r>
            <a:r>
              <a:rPr lang="zh-CN" altLang="en-US" sz="1600" dirty="0">
                <a:solidFill>
                  <a:schemeClr val="bg1"/>
                </a:solidFill>
                <a:cs typeface="+mn-ea"/>
                <a:sym typeface="+mn-lt"/>
              </a:rPr>
              <a:t>几何球体</a:t>
            </a:r>
          </a:p>
          <a:p>
            <a:pPr>
              <a:lnSpc>
                <a:spcPct val="130000"/>
              </a:lnSpc>
            </a:pPr>
            <a:r>
              <a:rPr lang="zh-CN" altLang="en-US" sz="1600" dirty="0">
                <a:solidFill>
                  <a:schemeClr val="bg1"/>
                </a:solidFill>
                <a:cs typeface="+mn-ea"/>
                <a:sym typeface="+mn-lt"/>
              </a:rPr>
              <a:t>几何球体的形状与球体的形状很接近，但两者并不相同。与标准球体相比，几何球体能够生成更规则的曲面。在指定相同面数的情况下，它们也可以使用比标准球体更平滑的剖面进行渲染。（如图</a:t>
            </a:r>
            <a:r>
              <a:rPr lang="en-US" altLang="zh-CN" sz="1600" dirty="0">
                <a:solidFill>
                  <a:schemeClr val="bg1"/>
                </a:solidFill>
                <a:cs typeface="+mn-ea"/>
                <a:sym typeface="+mn-lt"/>
              </a:rPr>
              <a:t>2-14</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3192598"/>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2388" y="2049052"/>
            <a:ext cx="7601133" cy="3252098"/>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2-14</a:t>
            </a:r>
            <a:endParaRPr lang="zh-CN" altLang="en-US" sz="1200" dirty="0"/>
          </a:p>
        </p:txBody>
      </p:sp>
    </p:spTree>
    <p:extLst>
      <p:ext uri="{BB962C8B-B14F-4D97-AF65-F5344CB8AC3E}">
        <p14:creationId xmlns:p14="http://schemas.microsoft.com/office/powerpoint/2010/main" val="2121768593"/>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6787" y="2049052"/>
            <a:ext cx="7352334" cy="3252098"/>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2-15</a:t>
            </a:r>
            <a:endParaRPr lang="zh-CN" altLang="en-US" sz="1200" dirty="0"/>
          </a:p>
        </p:txBody>
      </p:sp>
      <p:sp>
        <p:nvSpPr>
          <p:cNvPr id="10" name="文本框 9"/>
          <p:cNvSpPr txBox="1"/>
          <p:nvPr/>
        </p:nvSpPr>
        <p:spPr>
          <a:xfrm>
            <a:off x="2282388" y="1055483"/>
            <a:ext cx="7493282" cy="700898"/>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5.</a:t>
            </a:r>
            <a:r>
              <a:rPr lang="zh-CN" altLang="en-US" sz="1600" dirty="0">
                <a:solidFill>
                  <a:schemeClr val="bg1"/>
                </a:solidFill>
                <a:cs typeface="+mn-ea"/>
                <a:sym typeface="+mn-lt"/>
              </a:rPr>
              <a:t>圆柱体</a:t>
            </a:r>
          </a:p>
          <a:p>
            <a:pPr>
              <a:lnSpc>
                <a:spcPct val="130000"/>
              </a:lnSpc>
            </a:pPr>
            <a:r>
              <a:rPr lang="zh-CN" altLang="en-US" sz="1600" dirty="0">
                <a:solidFill>
                  <a:schemeClr val="bg1"/>
                </a:solidFill>
                <a:cs typeface="+mn-ea"/>
                <a:sym typeface="+mn-lt"/>
              </a:rPr>
              <a:t>圆柱体在现实中很常见，比如柱子和棍状物等。（如图</a:t>
            </a:r>
            <a:r>
              <a:rPr lang="en-US" altLang="zh-CN" sz="1600" dirty="0">
                <a:solidFill>
                  <a:schemeClr val="bg1"/>
                </a:solidFill>
                <a:cs typeface="+mn-ea"/>
                <a:sym typeface="+mn-lt"/>
              </a:rPr>
              <a:t>2-15</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spTree>
    <p:extLst>
      <p:ext uri="{BB962C8B-B14F-4D97-AF65-F5344CB8AC3E}">
        <p14:creationId xmlns:p14="http://schemas.microsoft.com/office/powerpoint/2010/main" val="76931739"/>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341073"/>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除了</a:t>
            </a:r>
            <a:r>
              <a:rPr lang="zh-CN" altLang="en-US" sz="1600" dirty="0">
                <a:solidFill>
                  <a:schemeClr val="bg1"/>
                </a:solidFill>
                <a:cs typeface="+mn-ea"/>
                <a:sym typeface="+mn-lt"/>
              </a:rPr>
              <a:t>以上几种标准基本体之外，</a:t>
            </a:r>
            <a:r>
              <a:rPr lang="en-US" altLang="zh-CN" sz="1600" dirty="0">
                <a:solidFill>
                  <a:schemeClr val="bg1"/>
                </a:solidFill>
                <a:cs typeface="+mn-ea"/>
                <a:sym typeface="+mn-lt"/>
              </a:rPr>
              <a:t>3dsMax</a:t>
            </a:r>
            <a:r>
              <a:rPr lang="zh-CN" altLang="en-US" sz="1600" dirty="0">
                <a:solidFill>
                  <a:schemeClr val="bg1"/>
                </a:solidFill>
                <a:cs typeface="+mn-ea"/>
                <a:sym typeface="+mn-lt"/>
              </a:rPr>
              <a:t>还提供了诸如管状体、四棱锥、平面，以及一些异型的扩展基本体可供用户创建。这些简单的几何形体是我们进一步建模的基础，许多复杂的模型都是在这些简单的几何形体的基础之上加工、修改而得到的，因此，掌握好这些基本几何形体的创建方法就显得十分重要。</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3931741"/>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二维图形</a:t>
            </a:r>
          </a:p>
        </p:txBody>
      </p:sp>
      <p:sp>
        <p:nvSpPr>
          <p:cNvPr id="32" name="文本框 31"/>
          <p:cNvSpPr txBox="1"/>
          <p:nvPr/>
        </p:nvSpPr>
        <p:spPr>
          <a:xfrm>
            <a:off x="2125014" y="1893861"/>
            <a:ext cx="7493282" cy="2301336"/>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       3ds </a:t>
            </a:r>
            <a:r>
              <a:rPr lang="en-US" altLang="zh-CN" sz="1600" dirty="0">
                <a:solidFill>
                  <a:schemeClr val="bg1"/>
                </a:solidFill>
                <a:cs typeface="+mn-ea"/>
                <a:sym typeface="+mn-lt"/>
              </a:rPr>
              <a:t>Max</a:t>
            </a:r>
            <a:r>
              <a:rPr lang="zh-CN" altLang="en-US" sz="1600" dirty="0">
                <a:solidFill>
                  <a:schemeClr val="bg1"/>
                </a:solidFill>
                <a:cs typeface="+mn-ea"/>
                <a:sym typeface="+mn-lt"/>
              </a:rPr>
              <a:t>提供了丰富的样条线和其他二维几何图形的创建命令，通过这些命令，可以创建和编辑出形态多样、富于变化的二维图形，为这些二维图形添加一些专用的修改器，就可以得到某些基本几何体所难达到的效果。创建二维图形并对其进行修改而得到三维模型的建模方式是非常重要的建模手段，这些建模手段的基础就是创建出基本的二维图形。本节将学习二维图形的创建方法，并详细了解各种二维图形的参数含义。在</a:t>
            </a:r>
            <a:r>
              <a:rPr lang="en-US" altLang="zh-CN" sz="1600" dirty="0">
                <a:solidFill>
                  <a:schemeClr val="bg1"/>
                </a:solidFill>
                <a:cs typeface="+mn-ea"/>
                <a:sym typeface="+mn-lt"/>
              </a:rPr>
              <a:t>3ds Max</a:t>
            </a:r>
            <a:r>
              <a:rPr lang="zh-CN" altLang="en-US" sz="1600" dirty="0">
                <a:solidFill>
                  <a:schemeClr val="bg1"/>
                </a:solidFill>
                <a:cs typeface="+mn-ea"/>
                <a:sym typeface="+mn-lt"/>
              </a:rPr>
              <a:t>中，这些二维图形又被称为样条线。在创建面板下，单击“图形”按钮，就可以切换至图形创建面板。（如图</a:t>
            </a:r>
            <a:r>
              <a:rPr lang="en-US" altLang="zh-CN" sz="1600" dirty="0">
                <a:solidFill>
                  <a:schemeClr val="bg1"/>
                </a:solidFill>
                <a:cs typeface="+mn-ea"/>
                <a:sym typeface="+mn-lt"/>
              </a:rPr>
              <a:t>2-17</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614336"/>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297212" y="0"/>
            <a:ext cx="1894788" cy="189478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flipV="1">
            <a:off x="0" y="0"/>
            <a:ext cx="4194928" cy="4194928"/>
          </a:xfrm>
          <a:prstGeom prst="rtTriangle">
            <a:avLst/>
          </a:prstGeom>
          <a:solidFill>
            <a:srgbClr val="EF5350"/>
          </a:solidFill>
          <a:ln>
            <a:no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16200000">
            <a:off x="10916238" y="5582238"/>
            <a:ext cx="1275761" cy="1275761"/>
          </a:xfrm>
          <a:prstGeom prst="rtTriangle">
            <a:avLst/>
          </a:prstGeom>
          <a:solidFill>
            <a:srgbClr val="EF5350"/>
          </a:solidFill>
          <a:ln>
            <a:noFill/>
          </a:ln>
          <a:effectLst>
            <a:outerShdw blurRad="127000" dist="635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 Box 3"/>
          <p:cNvSpPr>
            <a:spLocks noChangeArrowheads="1"/>
          </p:cNvSpPr>
          <p:nvPr/>
        </p:nvSpPr>
        <p:spPr bwMode="auto">
          <a:xfrm>
            <a:off x="746622" y="544977"/>
            <a:ext cx="1587293" cy="1138773"/>
          </a:xfrm>
          <a:prstGeom prst="rect">
            <a:avLst/>
          </a:prstGeom>
        </p:spPr>
        <p:txBody>
          <a:bodyPr wrap="none">
            <a:spAutoFit/>
          </a:bodyPr>
          <a:lstStyle/>
          <a:p>
            <a:pPr algn="ctr">
              <a:spcBef>
                <a:spcPct val="0"/>
              </a:spcBef>
            </a:pPr>
            <a:r>
              <a:rPr lang="zh-CN" altLang="en-US" sz="4800" dirty="0" smtClean="0">
                <a:solidFill>
                  <a:schemeClr val="bg1"/>
                </a:solidFill>
                <a:cs typeface="+mn-ea"/>
                <a:sym typeface="+mn-lt"/>
              </a:rPr>
              <a:t>目 录</a:t>
            </a:r>
            <a:endParaRPr lang="en-US" altLang="zh-CN" sz="4800" dirty="0" smtClean="0">
              <a:solidFill>
                <a:schemeClr val="bg1"/>
              </a:solidFill>
              <a:cs typeface="+mn-ea"/>
              <a:sym typeface="+mn-lt"/>
            </a:endParaRPr>
          </a:p>
          <a:p>
            <a:pPr algn="ctr">
              <a:spcBef>
                <a:spcPct val="0"/>
              </a:spcBef>
            </a:pPr>
            <a:r>
              <a:rPr lang="en-US" altLang="zh-CN" dirty="0" smtClean="0">
                <a:solidFill>
                  <a:schemeClr val="bg1"/>
                </a:solidFill>
                <a:cs typeface="+mn-ea"/>
                <a:sym typeface="+mn-lt"/>
              </a:rPr>
              <a:t>COMPANY</a:t>
            </a:r>
            <a:endParaRPr lang="zh-CN" altLang="en-US" sz="2000" dirty="0" smtClean="0">
              <a:solidFill>
                <a:schemeClr val="bg1"/>
              </a:solidFill>
              <a:cs typeface="+mn-ea"/>
              <a:sym typeface="+mn-lt"/>
            </a:endParaRPr>
          </a:p>
        </p:txBody>
      </p:sp>
      <p:sp>
        <p:nvSpPr>
          <p:cNvPr id="13" name="椭圆 1"/>
          <p:cNvSpPr>
            <a:spLocks noChangeArrowheads="1"/>
          </p:cNvSpPr>
          <p:nvPr/>
        </p:nvSpPr>
        <p:spPr bwMode="auto">
          <a:xfrm>
            <a:off x="3895599" y="1683750"/>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14" name="TextBox 32"/>
          <p:cNvSpPr txBox="1">
            <a:spLocks noChangeArrowheads="1"/>
          </p:cNvSpPr>
          <p:nvPr/>
        </p:nvSpPr>
        <p:spPr bwMode="auto">
          <a:xfrm>
            <a:off x="3922149" y="1710122"/>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01</a:t>
            </a:r>
            <a:endParaRPr lang="zh-CN" altLang="en-US" dirty="0">
              <a:solidFill>
                <a:schemeClr val="bg1"/>
              </a:solidFill>
              <a:latin typeface="+mn-lt"/>
              <a:ea typeface="+mn-ea"/>
              <a:cs typeface="+mn-ea"/>
              <a:sym typeface="+mn-lt"/>
            </a:endParaRPr>
          </a:p>
        </p:txBody>
      </p:sp>
      <p:sp>
        <p:nvSpPr>
          <p:cNvPr id="16" name="TextBox 76"/>
          <p:cNvSpPr txBox="1"/>
          <p:nvPr/>
        </p:nvSpPr>
        <p:spPr>
          <a:xfrm>
            <a:off x="4475982" y="1710122"/>
            <a:ext cx="2698750" cy="369332"/>
          </a:xfrm>
          <a:prstGeom prst="rect">
            <a:avLst/>
          </a:prstGeom>
          <a:noFill/>
        </p:spPr>
        <p:txBody>
          <a:bodyPr wrap="square" rtlCol="0">
            <a:spAutoFit/>
          </a:bodyPr>
          <a:lstStyle/>
          <a:p>
            <a:r>
              <a:rPr lang="en-US" altLang="zh-CN" dirty="0">
                <a:solidFill>
                  <a:schemeClr val="bg1"/>
                </a:solidFill>
                <a:cs typeface="+mn-ea"/>
                <a:sym typeface="+mn-lt"/>
              </a:rPr>
              <a:t>3ds Max</a:t>
            </a:r>
            <a:r>
              <a:rPr lang="zh-CN" altLang="en-US" dirty="0">
                <a:solidFill>
                  <a:schemeClr val="bg1"/>
                </a:solidFill>
                <a:cs typeface="+mn-ea"/>
                <a:sym typeface="+mn-lt"/>
              </a:rPr>
              <a:t>基础知识</a:t>
            </a:r>
          </a:p>
        </p:txBody>
      </p:sp>
      <p:sp>
        <p:nvSpPr>
          <p:cNvPr id="29" name="直角三角形 28"/>
          <p:cNvSpPr/>
          <p:nvPr/>
        </p:nvSpPr>
        <p:spPr>
          <a:xfrm rot="5400000" flipH="1">
            <a:off x="719843" y="2402528"/>
            <a:ext cx="3729437" cy="5181506"/>
          </a:xfrm>
          <a:prstGeom prst="rtTriangle">
            <a:avLst/>
          </a:prstGeom>
          <a:solidFill>
            <a:srgbClr val="CAD0D8"/>
          </a:solidFill>
          <a:ln>
            <a:noFill/>
          </a:ln>
          <a:effectLst>
            <a:outerShdw blurRad="127000" dist="63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1"/>
          <p:cNvSpPr>
            <a:spLocks noChangeArrowheads="1"/>
          </p:cNvSpPr>
          <p:nvPr/>
        </p:nvSpPr>
        <p:spPr bwMode="auto">
          <a:xfrm>
            <a:off x="3895599" y="224827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1" name="TextBox 32"/>
          <p:cNvSpPr txBox="1">
            <a:spLocks noChangeArrowheads="1"/>
          </p:cNvSpPr>
          <p:nvPr/>
        </p:nvSpPr>
        <p:spPr bwMode="auto">
          <a:xfrm>
            <a:off x="3922149" y="227464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02</a:t>
            </a:r>
            <a:endParaRPr lang="zh-CN" altLang="en-US" dirty="0">
              <a:solidFill>
                <a:schemeClr val="bg1"/>
              </a:solidFill>
              <a:latin typeface="+mn-lt"/>
              <a:ea typeface="+mn-ea"/>
              <a:cs typeface="+mn-ea"/>
              <a:sym typeface="+mn-lt"/>
            </a:endParaRPr>
          </a:p>
        </p:txBody>
      </p:sp>
      <p:sp>
        <p:nvSpPr>
          <p:cNvPr id="32" name="TextBox 76"/>
          <p:cNvSpPr txBox="1"/>
          <p:nvPr/>
        </p:nvSpPr>
        <p:spPr>
          <a:xfrm>
            <a:off x="4475982" y="2274646"/>
            <a:ext cx="2698750" cy="369332"/>
          </a:xfrm>
          <a:prstGeom prst="rect">
            <a:avLst/>
          </a:prstGeom>
          <a:noFill/>
        </p:spPr>
        <p:txBody>
          <a:bodyPr wrap="square" rtlCol="0">
            <a:spAutoFit/>
          </a:bodyPr>
          <a:lstStyle/>
          <a:p>
            <a:r>
              <a:rPr lang="zh-CN" altLang="en-US" dirty="0">
                <a:solidFill>
                  <a:schemeClr val="bg1"/>
                </a:solidFill>
                <a:cs typeface="+mn-ea"/>
                <a:sym typeface="+mn-lt"/>
              </a:rPr>
              <a:t>基础建模技术</a:t>
            </a:r>
          </a:p>
        </p:txBody>
      </p:sp>
      <p:sp>
        <p:nvSpPr>
          <p:cNvPr id="33" name="椭圆 1"/>
          <p:cNvSpPr>
            <a:spLocks noChangeArrowheads="1"/>
          </p:cNvSpPr>
          <p:nvPr/>
        </p:nvSpPr>
        <p:spPr bwMode="auto">
          <a:xfrm>
            <a:off x="3895599" y="278202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4" name="TextBox 32"/>
          <p:cNvSpPr txBox="1">
            <a:spLocks noChangeArrowheads="1"/>
          </p:cNvSpPr>
          <p:nvPr/>
        </p:nvSpPr>
        <p:spPr bwMode="auto">
          <a:xfrm>
            <a:off x="3922149" y="280839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03</a:t>
            </a:r>
            <a:endParaRPr lang="zh-CN" altLang="en-US" dirty="0">
              <a:solidFill>
                <a:schemeClr val="bg1"/>
              </a:solidFill>
              <a:latin typeface="+mn-lt"/>
              <a:ea typeface="+mn-ea"/>
              <a:cs typeface="+mn-ea"/>
              <a:sym typeface="+mn-lt"/>
            </a:endParaRPr>
          </a:p>
        </p:txBody>
      </p:sp>
      <p:sp>
        <p:nvSpPr>
          <p:cNvPr id="35" name="TextBox 76"/>
          <p:cNvSpPr txBox="1"/>
          <p:nvPr/>
        </p:nvSpPr>
        <p:spPr>
          <a:xfrm>
            <a:off x="4475982" y="2808393"/>
            <a:ext cx="2698750" cy="369332"/>
          </a:xfrm>
          <a:prstGeom prst="rect">
            <a:avLst/>
          </a:prstGeom>
          <a:noFill/>
        </p:spPr>
        <p:txBody>
          <a:bodyPr wrap="square" rtlCol="0">
            <a:spAutoFit/>
          </a:bodyPr>
          <a:lstStyle/>
          <a:p>
            <a:r>
              <a:rPr lang="zh-CN" altLang="en-US" dirty="0">
                <a:solidFill>
                  <a:schemeClr val="bg1"/>
                </a:solidFill>
                <a:cs typeface="+mn-ea"/>
                <a:sym typeface="+mn-lt"/>
              </a:rPr>
              <a:t>高级建模技术</a:t>
            </a:r>
          </a:p>
        </p:txBody>
      </p:sp>
      <p:sp>
        <p:nvSpPr>
          <p:cNvPr id="36" name="椭圆 1"/>
          <p:cNvSpPr>
            <a:spLocks noChangeArrowheads="1"/>
          </p:cNvSpPr>
          <p:nvPr/>
        </p:nvSpPr>
        <p:spPr bwMode="auto">
          <a:xfrm>
            <a:off x="3895599" y="333907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7" name="TextBox 32"/>
          <p:cNvSpPr txBox="1">
            <a:spLocks noChangeArrowheads="1"/>
          </p:cNvSpPr>
          <p:nvPr/>
        </p:nvSpPr>
        <p:spPr bwMode="auto">
          <a:xfrm>
            <a:off x="3922149" y="336544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04</a:t>
            </a:r>
            <a:endParaRPr lang="zh-CN" altLang="en-US" dirty="0">
              <a:solidFill>
                <a:schemeClr val="bg1"/>
              </a:solidFill>
              <a:latin typeface="+mn-lt"/>
              <a:ea typeface="+mn-ea"/>
              <a:cs typeface="+mn-ea"/>
              <a:sym typeface="+mn-lt"/>
            </a:endParaRPr>
          </a:p>
        </p:txBody>
      </p:sp>
      <p:sp>
        <p:nvSpPr>
          <p:cNvPr id="38" name="TextBox 76"/>
          <p:cNvSpPr txBox="1"/>
          <p:nvPr/>
        </p:nvSpPr>
        <p:spPr>
          <a:xfrm>
            <a:off x="4475982" y="3365443"/>
            <a:ext cx="2698750" cy="369332"/>
          </a:xfrm>
          <a:prstGeom prst="rect">
            <a:avLst/>
          </a:prstGeom>
          <a:noFill/>
        </p:spPr>
        <p:txBody>
          <a:bodyPr wrap="square" rtlCol="0">
            <a:spAutoFit/>
          </a:bodyPr>
          <a:lstStyle/>
          <a:p>
            <a:r>
              <a:rPr lang="zh-CN" altLang="en-US" dirty="0">
                <a:solidFill>
                  <a:schemeClr val="bg1"/>
                </a:solidFill>
                <a:cs typeface="+mn-ea"/>
                <a:sym typeface="+mn-lt"/>
              </a:rPr>
              <a:t>摄影机与灯光</a:t>
            </a:r>
          </a:p>
        </p:txBody>
      </p:sp>
      <p:sp>
        <p:nvSpPr>
          <p:cNvPr id="39" name="椭圆 1"/>
          <p:cNvSpPr>
            <a:spLocks noChangeArrowheads="1"/>
          </p:cNvSpPr>
          <p:nvPr/>
        </p:nvSpPr>
        <p:spPr bwMode="auto">
          <a:xfrm>
            <a:off x="3895599" y="386534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0" name="TextBox 32"/>
          <p:cNvSpPr txBox="1">
            <a:spLocks noChangeArrowheads="1"/>
          </p:cNvSpPr>
          <p:nvPr/>
        </p:nvSpPr>
        <p:spPr bwMode="auto">
          <a:xfrm>
            <a:off x="3922149" y="389171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05</a:t>
            </a:r>
            <a:endParaRPr lang="zh-CN" altLang="en-US" dirty="0">
              <a:solidFill>
                <a:schemeClr val="bg1"/>
              </a:solidFill>
              <a:latin typeface="+mn-lt"/>
              <a:ea typeface="+mn-ea"/>
              <a:cs typeface="+mn-ea"/>
              <a:sym typeface="+mn-lt"/>
            </a:endParaRPr>
          </a:p>
        </p:txBody>
      </p:sp>
      <p:sp>
        <p:nvSpPr>
          <p:cNvPr id="41" name="TextBox 76"/>
          <p:cNvSpPr txBox="1"/>
          <p:nvPr/>
        </p:nvSpPr>
        <p:spPr>
          <a:xfrm>
            <a:off x="4475982" y="3891716"/>
            <a:ext cx="2698750" cy="369332"/>
          </a:xfrm>
          <a:prstGeom prst="rect">
            <a:avLst/>
          </a:prstGeom>
          <a:noFill/>
        </p:spPr>
        <p:txBody>
          <a:bodyPr wrap="square" rtlCol="0">
            <a:spAutoFit/>
          </a:bodyPr>
          <a:lstStyle/>
          <a:p>
            <a:r>
              <a:rPr lang="zh-CN" altLang="en-US" dirty="0">
                <a:solidFill>
                  <a:schemeClr val="bg1"/>
                </a:solidFill>
                <a:cs typeface="+mn-ea"/>
                <a:sym typeface="+mn-lt"/>
              </a:rPr>
              <a:t>材质与贴图</a:t>
            </a:r>
          </a:p>
        </p:txBody>
      </p:sp>
      <p:sp>
        <p:nvSpPr>
          <p:cNvPr id="42" name="椭圆 1"/>
          <p:cNvSpPr>
            <a:spLocks noChangeArrowheads="1"/>
          </p:cNvSpPr>
          <p:nvPr/>
        </p:nvSpPr>
        <p:spPr bwMode="auto">
          <a:xfrm>
            <a:off x="3895599" y="4442082"/>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3" name="TextBox 32"/>
          <p:cNvSpPr txBox="1">
            <a:spLocks noChangeArrowheads="1"/>
          </p:cNvSpPr>
          <p:nvPr/>
        </p:nvSpPr>
        <p:spPr bwMode="auto">
          <a:xfrm>
            <a:off x="3922149" y="446845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06</a:t>
            </a:r>
            <a:endParaRPr lang="zh-CN" altLang="en-US" dirty="0">
              <a:solidFill>
                <a:schemeClr val="bg1"/>
              </a:solidFill>
              <a:latin typeface="+mn-lt"/>
              <a:ea typeface="+mn-ea"/>
              <a:cs typeface="+mn-ea"/>
              <a:sym typeface="+mn-lt"/>
            </a:endParaRPr>
          </a:p>
        </p:txBody>
      </p:sp>
      <p:sp>
        <p:nvSpPr>
          <p:cNvPr id="44" name="TextBox 76"/>
          <p:cNvSpPr txBox="1"/>
          <p:nvPr/>
        </p:nvSpPr>
        <p:spPr>
          <a:xfrm>
            <a:off x="4475982" y="4468454"/>
            <a:ext cx="2698750" cy="369332"/>
          </a:xfrm>
          <a:prstGeom prst="rect">
            <a:avLst/>
          </a:prstGeom>
          <a:noFill/>
        </p:spPr>
        <p:txBody>
          <a:bodyPr wrap="square" rtlCol="0">
            <a:spAutoFit/>
          </a:bodyPr>
          <a:lstStyle/>
          <a:p>
            <a:r>
              <a:rPr lang="zh-CN" altLang="en-US" dirty="0">
                <a:solidFill>
                  <a:schemeClr val="bg1"/>
                </a:solidFill>
                <a:cs typeface="+mn-ea"/>
                <a:sym typeface="+mn-lt"/>
              </a:rPr>
              <a:t>渲染技术</a:t>
            </a:r>
          </a:p>
        </p:txBody>
      </p:sp>
      <p:sp>
        <p:nvSpPr>
          <p:cNvPr id="45" name="椭圆 1"/>
          <p:cNvSpPr>
            <a:spLocks noChangeArrowheads="1"/>
          </p:cNvSpPr>
          <p:nvPr/>
        </p:nvSpPr>
        <p:spPr bwMode="auto">
          <a:xfrm>
            <a:off x="7637105" y="1683750"/>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6" name="TextBox 32"/>
          <p:cNvSpPr txBox="1">
            <a:spLocks noChangeArrowheads="1"/>
          </p:cNvSpPr>
          <p:nvPr/>
        </p:nvSpPr>
        <p:spPr bwMode="auto">
          <a:xfrm>
            <a:off x="7663655" y="1710122"/>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07</a:t>
            </a:r>
            <a:endParaRPr lang="zh-CN" altLang="en-US" dirty="0">
              <a:solidFill>
                <a:schemeClr val="bg1"/>
              </a:solidFill>
              <a:latin typeface="+mn-lt"/>
              <a:ea typeface="+mn-ea"/>
              <a:cs typeface="+mn-ea"/>
              <a:sym typeface="+mn-lt"/>
            </a:endParaRPr>
          </a:p>
        </p:txBody>
      </p:sp>
      <p:sp>
        <p:nvSpPr>
          <p:cNvPr id="47" name="TextBox 76"/>
          <p:cNvSpPr txBox="1"/>
          <p:nvPr/>
        </p:nvSpPr>
        <p:spPr>
          <a:xfrm>
            <a:off x="8217488" y="1710122"/>
            <a:ext cx="2698750" cy="369332"/>
          </a:xfrm>
          <a:prstGeom prst="rect">
            <a:avLst/>
          </a:prstGeom>
          <a:noFill/>
        </p:spPr>
        <p:txBody>
          <a:bodyPr wrap="square" rtlCol="0">
            <a:spAutoFit/>
          </a:bodyPr>
          <a:lstStyle/>
          <a:p>
            <a:r>
              <a:rPr lang="zh-CN" altLang="en-US" dirty="0">
                <a:solidFill>
                  <a:schemeClr val="bg1"/>
                </a:solidFill>
                <a:cs typeface="+mn-ea"/>
                <a:sym typeface="+mn-lt"/>
              </a:rPr>
              <a:t>环境和效果</a:t>
            </a:r>
          </a:p>
        </p:txBody>
      </p:sp>
      <p:sp>
        <p:nvSpPr>
          <p:cNvPr id="48" name="椭圆 1"/>
          <p:cNvSpPr>
            <a:spLocks noChangeArrowheads="1"/>
          </p:cNvSpPr>
          <p:nvPr/>
        </p:nvSpPr>
        <p:spPr bwMode="auto">
          <a:xfrm>
            <a:off x="7637105" y="224827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9" name="TextBox 32"/>
          <p:cNvSpPr txBox="1">
            <a:spLocks noChangeArrowheads="1"/>
          </p:cNvSpPr>
          <p:nvPr/>
        </p:nvSpPr>
        <p:spPr bwMode="auto">
          <a:xfrm>
            <a:off x="7663655" y="227464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08</a:t>
            </a:r>
            <a:endParaRPr lang="zh-CN" altLang="en-US" dirty="0">
              <a:solidFill>
                <a:schemeClr val="bg1"/>
              </a:solidFill>
              <a:latin typeface="+mn-lt"/>
              <a:ea typeface="+mn-ea"/>
              <a:cs typeface="+mn-ea"/>
              <a:sym typeface="+mn-lt"/>
            </a:endParaRPr>
          </a:p>
        </p:txBody>
      </p:sp>
      <p:sp>
        <p:nvSpPr>
          <p:cNvPr id="50" name="TextBox 76"/>
          <p:cNvSpPr txBox="1"/>
          <p:nvPr/>
        </p:nvSpPr>
        <p:spPr>
          <a:xfrm>
            <a:off x="8217488" y="2274646"/>
            <a:ext cx="2698750" cy="369332"/>
          </a:xfrm>
          <a:prstGeom prst="rect">
            <a:avLst/>
          </a:prstGeom>
          <a:noFill/>
        </p:spPr>
        <p:txBody>
          <a:bodyPr wrap="square" rtlCol="0">
            <a:spAutoFit/>
          </a:bodyPr>
          <a:lstStyle/>
          <a:p>
            <a:r>
              <a:rPr lang="zh-CN" altLang="en-US" dirty="0">
                <a:solidFill>
                  <a:schemeClr val="bg1"/>
                </a:solidFill>
                <a:cs typeface="+mn-ea"/>
                <a:sym typeface="+mn-lt"/>
              </a:rPr>
              <a:t>基础动画</a:t>
            </a:r>
          </a:p>
        </p:txBody>
      </p:sp>
      <p:sp>
        <p:nvSpPr>
          <p:cNvPr id="51" name="椭圆 1"/>
          <p:cNvSpPr>
            <a:spLocks noChangeArrowheads="1"/>
          </p:cNvSpPr>
          <p:nvPr/>
        </p:nvSpPr>
        <p:spPr bwMode="auto">
          <a:xfrm>
            <a:off x="7637105" y="278202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2" name="TextBox 32"/>
          <p:cNvSpPr txBox="1">
            <a:spLocks noChangeArrowheads="1"/>
          </p:cNvSpPr>
          <p:nvPr/>
        </p:nvSpPr>
        <p:spPr bwMode="auto">
          <a:xfrm>
            <a:off x="7663655" y="280839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09</a:t>
            </a:r>
            <a:endParaRPr lang="zh-CN" altLang="en-US" dirty="0">
              <a:solidFill>
                <a:schemeClr val="bg1"/>
              </a:solidFill>
              <a:latin typeface="+mn-lt"/>
              <a:ea typeface="+mn-ea"/>
              <a:cs typeface="+mn-ea"/>
              <a:sym typeface="+mn-lt"/>
            </a:endParaRPr>
          </a:p>
        </p:txBody>
      </p:sp>
      <p:sp>
        <p:nvSpPr>
          <p:cNvPr id="53" name="TextBox 76"/>
          <p:cNvSpPr txBox="1"/>
          <p:nvPr/>
        </p:nvSpPr>
        <p:spPr>
          <a:xfrm>
            <a:off x="8217488" y="2808393"/>
            <a:ext cx="2698750" cy="369332"/>
          </a:xfrm>
          <a:prstGeom prst="rect">
            <a:avLst/>
          </a:prstGeom>
          <a:noFill/>
        </p:spPr>
        <p:txBody>
          <a:bodyPr wrap="square" rtlCol="0">
            <a:spAutoFit/>
          </a:bodyPr>
          <a:lstStyle/>
          <a:p>
            <a:r>
              <a:rPr lang="zh-CN" altLang="en-US" dirty="0">
                <a:solidFill>
                  <a:schemeClr val="bg1"/>
                </a:solidFill>
                <a:cs typeface="+mn-ea"/>
                <a:sym typeface="+mn-lt"/>
              </a:rPr>
              <a:t>角色动画</a:t>
            </a:r>
          </a:p>
        </p:txBody>
      </p:sp>
      <p:sp>
        <p:nvSpPr>
          <p:cNvPr id="54" name="椭圆 1"/>
          <p:cNvSpPr>
            <a:spLocks noChangeArrowheads="1"/>
          </p:cNvSpPr>
          <p:nvPr/>
        </p:nvSpPr>
        <p:spPr bwMode="auto">
          <a:xfrm>
            <a:off x="7637105" y="333907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5" name="TextBox 32"/>
          <p:cNvSpPr txBox="1">
            <a:spLocks noChangeArrowheads="1"/>
          </p:cNvSpPr>
          <p:nvPr/>
        </p:nvSpPr>
        <p:spPr bwMode="auto">
          <a:xfrm>
            <a:off x="7663655" y="336544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10</a:t>
            </a:r>
            <a:endParaRPr lang="zh-CN" altLang="en-US" dirty="0">
              <a:solidFill>
                <a:schemeClr val="bg1"/>
              </a:solidFill>
              <a:latin typeface="+mn-lt"/>
              <a:ea typeface="+mn-ea"/>
              <a:cs typeface="+mn-ea"/>
              <a:sym typeface="+mn-lt"/>
            </a:endParaRPr>
          </a:p>
        </p:txBody>
      </p:sp>
      <p:sp>
        <p:nvSpPr>
          <p:cNvPr id="56" name="TextBox 76"/>
          <p:cNvSpPr txBox="1"/>
          <p:nvPr/>
        </p:nvSpPr>
        <p:spPr>
          <a:xfrm>
            <a:off x="8217488" y="3365443"/>
            <a:ext cx="2698750" cy="369332"/>
          </a:xfrm>
          <a:prstGeom prst="rect">
            <a:avLst/>
          </a:prstGeom>
          <a:noFill/>
        </p:spPr>
        <p:txBody>
          <a:bodyPr wrap="square" rtlCol="0">
            <a:spAutoFit/>
          </a:bodyPr>
          <a:lstStyle/>
          <a:p>
            <a:r>
              <a:rPr lang="zh-CN" altLang="en-US" dirty="0">
                <a:solidFill>
                  <a:schemeClr val="bg1"/>
                </a:solidFill>
                <a:cs typeface="+mn-ea"/>
                <a:sym typeface="+mn-lt"/>
              </a:rPr>
              <a:t>动力学动画</a:t>
            </a:r>
          </a:p>
        </p:txBody>
      </p:sp>
      <p:sp>
        <p:nvSpPr>
          <p:cNvPr id="57" name="椭圆 1"/>
          <p:cNvSpPr>
            <a:spLocks noChangeArrowheads="1"/>
          </p:cNvSpPr>
          <p:nvPr/>
        </p:nvSpPr>
        <p:spPr bwMode="auto">
          <a:xfrm>
            <a:off x="7637105" y="386534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8" name="TextBox 32"/>
          <p:cNvSpPr txBox="1">
            <a:spLocks noChangeArrowheads="1"/>
          </p:cNvSpPr>
          <p:nvPr/>
        </p:nvSpPr>
        <p:spPr bwMode="auto">
          <a:xfrm>
            <a:off x="7663655" y="3891716"/>
            <a:ext cx="4240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11</a:t>
            </a:r>
            <a:endParaRPr lang="zh-CN" altLang="en-US" dirty="0">
              <a:solidFill>
                <a:schemeClr val="bg1"/>
              </a:solidFill>
              <a:latin typeface="+mn-lt"/>
              <a:ea typeface="+mn-ea"/>
              <a:cs typeface="+mn-ea"/>
              <a:sym typeface="+mn-lt"/>
            </a:endParaRPr>
          </a:p>
        </p:txBody>
      </p:sp>
      <p:sp>
        <p:nvSpPr>
          <p:cNvPr id="59" name="TextBox 76"/>
          <p:cNvSpPr txBox="1"/>
          <p:nvPr/>
        </p:nvSpPr>
        <p:spPr>
          <a:xfrm>
            <a:off x="8217488" y="3891716"/>
            <a:ext cx="2698750" cy="369332"/>
          </a:xfrm>
          <a:prstGeom prst="rect">
            <a:avLst/>
          </a:prstGeom>
          <a:noFill/>
        </p:spPr>
        <p:txBody>
          <a:bodyPr wrap="square" rtlCol="0">
            <a:spAutoFit/>
          </a:bodyPr>
          <a:lstStyle/>
          <a:p>
            <a:r>
              <a:rPr lang="zh-CN" altLang="en-US" dirty="0">
                <a:solidFill>
                  <a:schemeClr val="bg1"/>
                </a:solidFill>
                <a:cs typeface="+mn-ea"/>
                <a:sym typeface="+mn-lt"/>
              </a:rPr>
              <a:t>布料动画</a:t>
            </a:r>
          </a:p>
        </p:txBody>
      </p:sp>
      <p:sp>
        <p:nvSpPr>
          <p:cNvPr id="60" name="椭圆 1"/>
          <p:cNvSpPr>
            <a:spLocks noChangeArrowheads="1"/>
          </p:cNvSpPr>
          <p:nvPr/>
        </p:nvSpPr>
        <p:spPr bwMode="auto">
          <a:xfrm>
            <a:off x="7637105" y="4442082"/>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61" name="TextBox 32"/>
          <p:cNvSpPr txBox="1">
            <a:spLocks noChangeArrowheads="1"/>
          </p:cNvSpPr>
          <p:nvPr/>
        </p:nvSpPr>
        <p:spPr bwMode="auto">
          <a:xfrm>
            <a:off x="7663655" y="446845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12</a:t>
            </a:r>
            <a:endParaRPr lang="zh-CN" altLang="en-US" dirty="0">
              <a:solidFill>
                <a:schemeClr val="bg1"/>
              </a:solidFill>
              <a:latin typeface="+mn-lt"/>
              <a:ea typeface="+mn-ea"/>
              <a:cs typeface="+mn-ea"/>
              <a:sym typeface="+mn-lt"/>
            </a:endParaRPr>
          </a:p>
        </p:txBody>
      </p:sp>
      <p:sp>
        <p:nvSpPr>
          <p:cNvPr id="62" name="TextBox 76"/>
          <p:cNvSpPr txBox="1"/>
          <p:nvPr/>
        </p:nvSpPr>
        <p:spPr>
          <a:xfrm>
            <a:off x="8217488" y="4468454"/>
            <a:ext cx="2698750" cy="369332"/>
          </a:xfrm>
          <a:prstGeom prst="rect">
            <a:avLst/>
          </a:prstGeom>
          <a:noFill/>
        </p:spPr>
        <p:txBody>
          <a:bodyPr wrap="square" rtlCol="0">
            <a:spAutoFit/>
          </a:bodyPr>
          <a:lstStyle/>
          <a:p>
            <a:r>
              <a:rPr lang="zh-CN" altLang="en-US" dirty="0">
                <a:solidFill>
                  <a:schemeClr val="bg1"/>
                </a:solidFill>
                <a:cs typeface="+mn-ea"/>
                <a:sym typeface="+mn-lt"/>
              </a:rPr>
              <a:t>粒子动画</a:t>
            </a: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6953" y="2049052"/>
            <a:ext cx="7332002" cy="3252098"/>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2-17</a:t>
            </a:r>
            <a:endParaRPr lang="zh-CN" altLang="en-US" sz="1200" dirty="0"/>
          </a:p>
        </p:txBody>
      </p:sp>
    </p:spTree>
    <p:extLst>
      <p:ext uri="{BB962C8B-B14F-4D97-AF65-F5344CB8AC3E}">
        <p14:creationId xmlns:p14="http://schemas.microsoft.com/office/powerpoint/2010/main" val="925350899"/>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981248"/>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下面</a:t>
            </a:r>
            <a:r>
              <a:rPr lang="zh-CN" altLang="en-US" sz="1600" dirty="0">
                <a:solidFill>
                  <a:schemeClr val="bg1"/>
                </a:solidFill>
                <a:cs typeface="+mn-ea"/>
                <a:sym typeface="+mn-lt"/>
              </a:rPr>
              <a:t>，我们重点讲解常用的几种样条线。</a:t>
            </a:r>
          </a:p>
          <a:p>
            <a:pPr>
              <a:lnSpc>
                <a:spcPct val="130000"/>
              </a:lnSpc>
            </a:pPr>
            <a:r>
              <a:rPr lang="en-US" altLang="zh-CN" sz="1600" dirty="0">
                <a:solidFill>
                  <a:schemeClr val="bg1"/>
                </a:solidFill>
                <a:cs typeface="+mn-ea"/>
                <a:sym typeface="+mn-lt"/>
              </a:rPr>
              <a:t>1.</a:t>
            </a:r>
            <a:r>
              <a:rPr lang="zh-CN" altLang="en-US" sz="1600" dirty="0">
                <a:solidFill>
                  <a:schemeClr val="bg1"/>
                </a:solidFill>
                <a:cs typeface="+mn-ea"/>
                <a:sym typeface="+mn-lt"/>
              </a:rPr>
              <a:t>线</a:t>
            </a:r>
          </a:p>
          <a:p>
            <a:pPr>
              <a:lnSpc>
                <a:spcPct val="130000"/>
              </a:lnSpc>
            </a:pPr>
            <a:r>
              <a:rPr lang="zh-CN" altLang="en-US" sz="1600" dirty="0" smtClean="0">
                <a:solidFill>
                  <a:schemeClr val="bg1"/>
                </a:solidFill>
                <a:cs typeface="+mn-ea"/>
                <a:sym typeface="+mn-lt"/>
              </a:rPr>
              <a:t>       线</a:t>
            </a:r>
            <a:r>
              <a:rPr lang="zh-CN" altLang="en-US" sz="1600" dirty="0">
                <a:solidFill>
                  <a:schemeClr val="bg1"/>
                </a:solidFill>
                <a:cs typeface="+mn-ea"/>
                <a:sym typeface="+mn-lt"/>
              </a:rPr>
              <a:t>在建模中是最常用的一种样条线，其使用方法非常灵活，形状也不受约束，可以封闭也可以不封闭，拐角处可以是尖锐也可以是平滑的。灵活使用线，用户可以随心所欲地绘制任何形状的封闭或开放型曲线进而绘制出建模所需要的各式各样的图形。（如图</a:t>
            </a:r>
            <a:r>
              <a:rPr lang="en-US" altLang="zh-CN" sz="1600" dirty="0">
                <a:solidFill>
                  <a:schemeClr val="bg1"/>
                </a:solidFill>
                <a:cs typeface="+mn-ea"/>
                <a:sym typeface="+mn-lt"/>
              </a:rPr>
              <a:t>2-18</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8454854"/>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8684" y="2049052"/>
            <a:ext cx="7368540" cy="3252098"/>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2-18</a:t>
            </a:r>
            <a:endParaRPr lang="zh-CN" altLang="en-US" sz="1200" dirty="0"/>
          </a:p>
        </p:txBody>
      </p:sp>
    </p:spTree>
    <p:extLst>
      <p:ext uri="{BB962C8B-B14F-4D97-AF65-F5344CB8AC3E}">
        <p14:creationId xmlns:p14="http://schemas.microsoft.com/office/powerpoint/2010/main" val="592157719"/>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2941511"/>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创建线的方法</a:t>
            </a:r>
          </a:p>
          <a:p>
            <a:pPr>
              <a:lnSpc>
                <a:spcPct val="130000"/>
              </a:lnSpc>
            </a:pPr>
            <a:r>
              <a:rPr lang="zh-CN" altLang="en-US" sz="1600" dirty="0" smtClean="0">
                <a:solidFill>
                  <a:schemeClr val="bg1"/>
                </a:solidFill>
                <a:cs typeface="+mn-ea"/>
                <a:sym typeface="+mn-lt"/>
              </a:rPr>
              <a:t>       在</a:t>
            </a:r>
            <a:r>
              <a:rPr lang="zh-CN" altLang="en-US" sz="1600" dirty="0">
                <a:solidFill>
                  <a:schemeClr val="bg1"/>
                </a:solidFill>
                <a:cs typeface="+mn-ea"/>
                <a:sym typeface="+mn-lt"/>
              </a:rPr>
              <a:t>“图形面板”中找到并单击“线”按钮，激活线命令。在视图区单击鼠标左键创建一个起始点，滑动鼠标至理想位置再次点击，就可以创建出第二个点，两点之间就形成了一根线段，依次点击鼠标可以创建出由多根线段组成的图形。如果想要结束创建，单击鼠标右键即可，也可以将结束点创建在起始点上，系统会提示“是否闭合样条线”，选择“是”，可以使起始点和结束点成为一个点，这样就创建出一个封闭的图形。使用线命令可以绘制由多个分段组成的自由形式的样条线。需要注意的是，在创建过程中，先后点击创建的点是有顺序的，这个顺序会影响到某些修改器的计算效果。</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4895942"/>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2941511"/>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小技巧</a:t>
            </a:r>
            <a:r>
              <a:rPr lang="zh-CN" altLang="en-US"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r>
              <a:rPr lang="zh-CN" altLang="en-US" sz="1600" dirty="0" smtClean="0">
                <a:solidFill>
                  <a:schemeClr val="bg1"/>
                </a:solidFill>
                <a:cs typeface="+mn-ea"/>
                <a:sym typeface="+mn-lt"/>
              </a:rPr>
              <a:t>在</a:t>
            </a:r>
            <a:r>
              <a:rPr lang="zh-CN" altLang="en-US" sz="1600" dirty="0">
                <a:solidFill>
                  <a:schemeClr val="bg1"/>
                </a:solidFill>
                <a:cs typeface="+mn-ea"/>
                <a:sym typeface="+mn-lt"/>
              </a:rPr>
              <a:t>绘制线的过程中，按住键盘上的</a:t>
            </a:r>
            <a:r>
              <a:rPr lang="en-US" altLang="zh-CN" sz="1600" dirty="0">
                <a:solidFill>
                  <a:schemeClr val="bg1"/>
                </a:solidFill>
                <a:cs typeface="+mn-ea"/>
                <a:sym typeface="+mn-lt"/>
              </a:rPr>
              <a:t>Shift</a:t>
            </a:r>
            <a:r>
              <a:rPr lang="zh-CN" altLang="en-US" sz="1600" dirty="0">
                <a:solidFill>
                  <a:schemeClr val="bg1"/>
                </a:solidFill>
                <a:cs typeface="+mn-ea"/>
                <a:sym typeface="+mn-lt"/>
              </a:rPr>
              <a:t>键，可以绘制水平或垂的直线段。有的读者可能会发现，在创建过程中是无法执行“撤销”（快捷键</a:t>
            </a:r>
            <a:r>
              <a:rPr lang="en-US" altLang="zh-CN" sz="1600" dirty="0" err="1">
                <a:solidFill>
                  <a:schemeClr val="bg1"/>
                </a:solidFill>
                <a:cs typeface="+mn-ea"/>
                <a:sym typeface="+mn-lt"/>
              </a:rPr>
              <a:t>Ctrl+Z</a:t>
            </a:r>
            <a:r>
              <a:rPr lang="zh-CN" altLang="en-US" sz="1600" dirty="0">
                <a:solidFill>
                  <a:schemeClr val="bg1"/>
                </a:solidFill>
                <a:cs typeface="+mn-ea"/>
                <a:sym typeface="+mn-lt"/>
              </a:rPr>
              <a:t>）命令的，需要创建完毕后才能执行，但这样的话会将整个创建好的图形撤销掉，如果在创建过程中对上一个或多个创建的点不满意，可以按</a:t>
            </a:r>
            <a:r>
              <a:rPr lang="en-US" altLang="zh-CN" sz="1600" dirty="0">
                <a:solidFill>
                  <a:schemeClr val="bg1"/>
                </a:solidFill>
                <a:cs typeface="+mn-ea"/>
                <a:sym typeface="+mn-lt"/>
              </a:rPr>
              <a:t>Backspace</a:t>
            </a:r>
            <a:r>
              <a:rPr lang="zh-CN" altLang="en-US" sz="1600" dirty="0">
                <a:solidFill>
                  <a:schemeClr val="bg1"/>
                </a:solidFill>
                <a:cs typeface="+mn-ea"/>
                <a:sym typeface="+mn-lt"/>
              </a:rPr>
              <a:t>回格键，这样就可以依次取消之前创建的点。这里还有一个小技巧，如果在绘制图形的过程中，绘制的图形超出了视图显示的范围，可以滚动滚轮键将视图缩小，但缩小视图之后可能存在不便观察的情况，那么这种时候，只需要将鼠标移动至视图区边缘并按下快捷键“</a:t>
            </a:r>
            <a:r>
              <a:rPr lang="en-US" altLang="zh-CN" sz="1600" dirty="0">
                <a:solidFill>
                  <a:schemeClr val="bg1"/>
                </a:solidFill>
                <a:cs typeface="+mn-ea"/>
                <a:sym typeface="+mn-lt"/>
              </a:rPr>
              <a:t>I”</a:t>
            </a:r>
            <a:r>
              <a:rPr lang="zh-CN" altLang="en-US" sz="1600" dirty="0">
                <a:solidFill>
                  <a:schemeClr val="bg1"/>
                </a:solidFill>
                <a:cs typeface="+mn-ea"/>
                <a:sym typeface="+mn-lt"/>
              </a:rPr>
              <a:t>键，这样视图就会以目前鼠标悬停的位置居中显示。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4935083"/>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981248"/>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另外</a:t>
            </a:r>
            <a:r>
              <a:rPr lang="zh-CN" altLang="en-US" sz="1600" dirty="0">
                <a:solidFill>
                  <a:schemeClr val="bg1"/>
                </a:solidFill>
                <a:cs typeface="+mn-ea"/>
                <a:sym typeface="+mn-lt"/>
              </a:rPr>
              <a:t>，在创建线或者其它样条线时，它们都会自动紧贴在该视图的栅格上，也就是说，在前、后、左、右视图上创建的样条线是竖着的；在顶、底视图创建的样条线是平躺着的；而在透视图等三维视图中创建样条线时，因为他们会自动紧贴到栅格上，这样的话，由于透视的关系，我们很难绘制出正确的二维图形。所以，在创建样条线的时候，我们要养成在对应朝向的二维视图创建的良好习惯，而尽量不要在透视图等三维视图进行创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5372035"/>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341073"/>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2.</a:t>
            </a:r>
            <a:r>
              <a:rPr lang="zh-CN" altLang="en-US" sz="1600" dirty="0">
                <a:solidFill>
                  <a:schemeClr val="bg1"/>
                </a:solidFill>
                <a:cs typeface="+mn-ea"/>
                <a:sym typeface="+mn-lt"/>
              </a:rPr>
              <a:t>矩形</a:t>
            </a:r>
          </a:p>
          <a:p>
            <a:pPr>
              <a:lnSpc>
                <a:spcPct val="130000"/>
              </a:lnSpc>
            </a:pPr>
            <a:r>
              <a:rPr lang="zh-CN" altLang="en-US" sz="1600" dirty="0">
                <a:solidFill>
                  <a:schemeClr val="bg1"/>
                </a:solidFill>
                <a:cs typeface="+mn-ea"/>
                <a:sym typeface="+mn-lt"/>
              </a:rPr>
              <a:t>单击“矩形”按钮激活“矩形”创建命令后，即可在视图区创建矩形。使用“矩形”命令可以绘制正方形和长方形样条线，也可以绘制转角带圆弧的圆角矩形。（如图</a:t>
            </a:r>
            <a:r>
              <a:rPr lang="en-US" altLang="zh-CN" sz="1600" dirty="0">
                <a:solidFill>
                  <a:schemeClr val="bg1"/>
                </a:solidFill>
                <a:cs typeface="+mn-ea"/>
                <a:sym typeface="+mn-lt"/>
              </a:rPr>
              <a:t>2-20</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4176447"/>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5041" y="2049052"/>
            <a:ext cx="7295825" cy="3252098"/>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2-20</a:t>
            </a:r>
          </a:p>
        </p:txBody>
      </p:sp>
    </p:spTree>
    <p:extLst>
      <p:ext uri="{BB962C8B-B14F-4D97-AF65-F5344CB8AC3E}">
        <p14:creationId xmlns:p14="http://schemas.microsoft.com/office/powerpoint/2010/main" val="3161862985"/>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020985"/>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3.</a:t>
            </a:r>
            <a:r>
              <a:rPr lang="zh-CN" altLang="en-US" sz="1600" dirty="0">
                <a:solidFill>
                  <a:schemeClr val="bg1"/>
                </a:solidFill>
                <a:cs typeface="+mn-ea"/>
                <a:sym typeface="+mn-lt"/>
              </a:rPr>
              <a:t>圆</a:t>
            </a:r>
          </a:p>
          <a:p>
            <a:pPr>
              <a:lnSpc>
                <a:spcPct val="130000"/>
              </a:lnSpc>
            </a:pPr>
            <a:r>
              <a:rPr lang="zh-CN" altLang="en-US" sz="1600" dirty="0">
                <a:solidFill>
                  <a:schemeClr val="bg1"/>
                </a:solidFill>
                <a:cs typeface="+mn-ea"/>
                <a:sym typeface="+mn-lt"/>
              </a:rPr>
              <a:t>单击“圆”按钮激活“圆”创建命令后，即可在视图区创建圆形。使用“圆”命令可以绘制由四个顶点组成的闭合圆形样条线。（如图</a:t>
            </a:r>
            <a:r>
              <a:rPr lang="en-US" altLang="zh-CN" sz="1600" dirty="0">
                <a:solidFill>
                  <a:schemeClr val="bg1"/>
                </a:solidFill>
                <a:cs typeface="+mn-ea"/>
                <a:sym typeface="+mn-lt"/>
              </a:rPr>
              <a:t>2-21</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0416333"/>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5041" y="2051726"/>
            <a:ext cx="7295825" cy="3246749"/>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2-21</a:t>
            </a:r>
          </a:p>
        </p:txBody>
      </p:sp>
    </p:spTree>
    <p:extLst>
      <p:ext uri="{BB962C8B-B14F-4D97-AF65-F5344CB8AC3E}">
        <p14:creationId xmlns:p14="http://schemas.microsoft.com/office/powerpoint/2010/main" val="3208478829"/>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12" name="直角三角形 11"/>
          <p:cNvSpPr/>
          <p:nvPr/>
        </p:nvSpPr>
        <p:spPr>
          <a:xfrm>
            <a:off x="0" y="1325670"/>
            <a:ext cx="6109779" cy="5532330"/>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直角三角形 6"/>
          <p:cNvSpPr/>
          <p:nvPr/>
        </p:nvSpPr>
        <p:spPr>
          <a:xfrm rot="5400000" flipV="1">
            <a:off x="8155756" y="83270"/>
            <a:ext cx="4119513" cy="3952973"/>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2658359"/>
            <a:ext cx="4637988" cy="4199641"/>
          </a:xfrm>
          <a:prstGeom prst="rtTriangle">
            <a:avLst/>
          </a:prstGeom>
          <a:solidFill>
            <a:srgbClr val="323C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9852581" y="-1571"/>
            <a:ext cx="2337847" cy="2340990"/>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TextBox 76"/>
          <p:cNvSpPr txBox="1"/>
          <p:nvPr/>
        </p:nvSpPr>
        <p:spPr>
          <a:xfrm>
            <a:off x="3505219" y="3148915"/>
            <a:ext cx="5181560" cy="707886"/>
          </a:xfrm>
          <a:prstGeom prst="rect">
            <a:avLst/>
          </a:prstGeom>
          <a:noFill/>
        </p:spPr>
        <p:txBody>
          <a:bodyPr wrap="square" rtlCol="0">
            <a:spAutoFit/>
          </a:bodyPr>
          <a:lstStyle/>
          <a:p>
            <a:pPr algn="ctr"/>
            <a:r>
              <a:rPr lang="zh-CN" altLang="en-US" sz="4000" dirty="0">
                <a:solidFill>
                  <a:schemeClr val="bg1"/>
                </a:solidFill>
                <a:cs typeface="+mn-ea"/>
                <a:sym typeface="+mn-lt"/>
              </a:rPr>
              <a:t>基础建模技术</a:t>
            </a:r>
          </a:p>
        </p:txBody>
      </p:sp>
      <p:sp>
        <p:nvSpPr>
          <p:cNvPr id="16" name="TextBox 76"/>
          <p:cNvSpPr txBox="1"/>
          <p:nvPr/>
        </p:nvSpPr>
        <p:spPr>
          <a:xfrm>
            <a:off x="4336827" y="2153298"/>
            <a:ext cx="3545903" cy="646331"/>
          </a:xfrm>
          <a:prstGeom prst="rect">
            <a:avLst/>
          </a:prstGeom>
          <a:noFill/>
        </p:spPr>
        <p:txBody>
          <a:bodyPr wrap="square" rtlCol="0">
            <a:spAutoFit/>
          </a:bodyPr>
          <a:lstStyle/>
          <a:p>
            <a:pPr algn="ctr"/>
            <a:r>
              <a:rPr lang="zh-CN" altLang="en-US" sz="3600" dirty="0" smtClean="0">
                <a:solidFill>
                  <a:schemeClr val="bg1"/>
                </a:solidFill>
                <a:cs typeface="+mn-ea"/>
                <a:sym typeface="+mn-lt"/>
              </a:rPr>
              <a:t>第二章</a:t>
            </a:r>
            <a:endParaRPr lang="zh-CN" altLang="en-US" sz="3600" dirty="0">
              <a:solidFill>
                <a:schemeClr val="bg1"/>
              </a:solidFill>
              <a:cs typeface="+mn-ea"/>
              <a:sym typeface="+mn-lt"/>
            </a:endParaRPr>
          </a:p>
        </p:txBody>
      </p:sp>
    </p:spTree>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020985"/>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4.</a:t>
            </a:r>
            <a:r>
              <a:rPr lang="zh-CN" altLang="en-US" sz="1600" dirty="0">
                <a:solidFill>
                  <a:schemeClr val="bg1"/>
                </a:solidFill>
                <a:cs typeface="+mn-ea"/>
                <a:sym typeface="+mn-lt"/>
              </a:rPr>
              <a:t>椭圆</a:t>
            </a:r>
          </a:p>
          <a:p>
            <a:pPr>
              <a:lnSpc>
                <a:spcPct val="130000"/>
              </a:lnSpc>
            </a:pPr>
            <a:r>
              <a:rPr lang="zh-CN" altLang="en-US" sz="1600" dirty="0">
                <a:solidFill>
                  <a:schemeClr val="bg1"/>
                </a:solidFill>
                <a:cs typeface="+mn-ea"/>
                <a:sym typeface="+mn-lt"/>
              </a:rPr>
              <a:t>单击“椭圆”按钮激活“椭圆”命令后，即可在视图区创建圆形或者椭圆形。（如图</a:t>
            </a:r>
            <a:r>
              <a:rPr lang="en-US" altLang="zh-CN" sz="1600" dirty="0">
                <a:solidFill>
                  <a:schemeClr val="bg1"/>
                </a:solidFill>
                <a:cs typeface="+mn-ea"/>
                <a:sym typeface="+mn-lt"/>
              </a:rPr>
              <a:t>2-22</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095334"/>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0390" y="2051726"/>
            <a:ext cx="7285127" cy="3246749"/>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2-22</a:t>
            </a:r>
          </a:p>
        </p:txBody>
      </p:sp>
    </p:spTree>
    <p:extLst>
      <p:ext uri="{BB962C8B-B14F-4D97-AF65-F5344CB8AC3E}">
        <p14:creationId xmlns:p14="http://schemas.microsoft.com/office/powerpoint/2010/main" val="3772423836"/>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020985"/>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5.</a:t>
            </a:r>
            <a:r>
              <a:rPr lang="zh-CN" altLang="en-US" sz="1600" dirty="0">
                <a:solidFill>
                  <a:schemeClr val="bg1"/>
                </a:solidFill>
                <a:cs typeface="+mn-ea"/>
                <a:sym typeface="+mn-lt"/>
              </a:rPr>
              <a:t>圆环</a:t>
            </a:r>
          </a:p>
          <a:p>
            <a:pPr>
              <a:lnSpc>
                <a:spcPct val="130000"/>
              </a:lnSpc>
            </a:pPr>
            <a:r>
              <a:rPr lang="zh-CN" altLang="en-US" sz="1600" dirty="0">
                <a:solidFill>
                  <a:schemeClr val="bg1"/>
                </a:solidFill>
                <a:cs typeface="+mn-ea"/>
                <a:sym typeface="+mn-lt"/>
              </a:rPr>
              <a:t>单击“圆环”按钮激活“圆环”命令后，即可在视图区创建圆环形，圆环包括两个同心圆，每个圆都由四个顶点组成。（如图</a:t>
            </a:r>
            <a:r>
              <a:rPr lang="en-US" altLang="zh-CN" sz="1600" dirty="0">
                <a:solidFill>
                  <a:schemeClr val="bg1"/>
                </a:solidFill>
                <a:cs typeface="+mn-ea"/>
                <a:sym typeface="+mn-lt"/>
              </a:rPr>
              <a:t>2-23</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5500110"/>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0390" y="2056777"/>
            <a:ext cx="7285127" cy="3236647"/>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2-23</a:t>
            </a:r>
          </a:p>
        </p:txBody>
      </p:sp>
    </p:spTree>
    <p:extLst>
      <p:ext uri="{BB962C8B-B14F-4D97-AF65-F5344CB8AC3E}">
        <p14:creationId xmlns:p14="http://schemas.microsoft.com/office/powerpoint/2010/main" val="1893646192"/>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020985"/>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6</a:t>
            </a:r>
            <a:r>
              <a:rPr lang="en-US" altLang="zh-CN" sz="1600" dirty="0">
                <a:solidFill>
                  <a:schemeClr val="bg1"/>
                </a:solidFill>
                <a:cs typeface="+mn-ea"/>
                <a:sym typeface="+mn-lt"/>
              </a:rPr>
              <a:t>.</a:t>
            </a:r>
            <a:r>
              <a:rPr lang="zh-CN" altLang="en-US" sz="1600" dirty="0">
                <a:solidFill>
                  <a:schemeClr val="bg1"/>
                </a:solidFill>
                <a:cs typeface="+mn-ea"/>
                <a:sym typeface="+mn-lt"/>
              </a:rPr>
              <a:t>多边形</a:t>
            </a:r>
          </a:p>
          <a:p>
            <a:pPr>
              <a:lnSpc>
                <a:spcPct val="130000"/>
              </a:lnSpc>
            </a:pPr>
            <a:r>
              <a:rPr lang="zh-CN" altLang="en-US" sz="1600" dirty="0">
                <a:solidFill>
                  <a:schemeClr val="bg1"/>
                </a:solidFill>
                <a:cs typeface="+mn-ea"/>
                <a:sym typeface="+mn-lt"/>
              </a:rPr>
              <a:t>单击“多边形”按钮激活“多边形”命令后，即可在视图区创建多边形，使用多边形命令可以绘制具有任意面数或顶点数的闭合样条线。（如图</a:t>
            </a:r>
            <a:r>
              <a:rPr lang="en-US" altLang="zh-CN" sz="1600" dirty="0">
                <a:solidFill>
                  <a:schemeClr val="bg1"/>
                </a:solidFill>
                <a:cs typeface="+mn-ea"/>
                <a:sym typeface="+mn-lt"/>
              </a:rPr>
              <a:t>2-24</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7913541"/>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6391" y="2056777"/>
            <a:ext cx="7273124" cy="3236647"/>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2-24</a:t>
            </a:r>
          </a:p>
        </p:txBody>
      </p:sp>
    </p:spTree>
    <p:extLst>
      <p:ext uri="{BB962C8B-B14F-4D97-AF65-F5344CB8AC3E}">
        <p14:creationId xmlns:p14="http://schemas.microsoft.com/office/powerpoint/2010/main" val="2137157511"/>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661160"/>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7.</a:t>
            </a:r>
            <a:r>
              <a:rPr lang="zh-CN" altLang="en-US" sz="1600" dirty="0">
                <a:solidFill>
                  <a:schemeClr val="bg1"/>
                </a:solidFill>
                <a:cs typeface="+mn-ea"/>
                <a:sym typeface="+mn-lt"/>
              </a:rPr>
              <a:t>星形</a:t>
            </a:r>
          </a:p>
          <a:p>
            <a:pPr>
              <a:lnSpc>
                <a:spcPct val="130000"/>
              </a:lnSpc>
            </a:pPr>
            <a:r>
              <a:rPr lang="zh-CN" altLang="en-US" sz="1600" dirty="0">
                <a:solidFill>
                  <a:schemeClr val="bg1"/>
                </a:solidFill>
                <a:cs typeface="+mn-ea"/>
                <a:sym typeface="+mn-lt"/>
              </a:rPr>
              <a:t>单击“星形”按钮激活“星形”命令后，即可在视图区创建星形，使用星形命令可以绘制具有多个点的闭合星形样条线，星形样条线使用两个半径来设置外部顶点和内部顶点之间的距离，“调节圆角半径”参数值可使星形的 顶点产生圆角效果。（如图</a:t>
            </a:r>
            <a:r>
              <a:rPr lang="en-US" altLang="zh-CN" sz="1600" dirty="0">
                <a:solidFill>
                  <a:schemeClr val="bg1"/>
                </a:solidFill>
                <a:cs typeface="+mn-ea"/>
                <a:sym typeface="+mn-lt"/>
              </a:rPr>
              <a:t>2-25</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4616401"/>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6391" y="2064775"/>
            <a:ext cx="7273124" cy="3220650"/>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2-25</a:t>
            </a:r>
          </a:p>
        </p:txBody>
      </p:sp>
    </p:spTree>
    <p:extLst>
      <p:ext uri="{BB962C8B-B14F-4D97-AF65-F5344CB8AC3E}">
        <p14:creationId xmlns:p14="http://schemas.microsoft.com/office/powerpoint/2010/main" val="3147811048"/>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020985"/>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8.</a:t>
            </a:r>
            <a:r>
              <a:rPr lang="zh-CN" altLang="en-US" sz="1600" dirty="0">
                <a:solidFill>
                  <a:schemeClr val="bg1"/>
                </a:solidFill>
                <a:cs typeface="+mn-ea"/>
                <a:sym typeface="+mn-lt"/>
              </a:rPr>
              <a:t>文本</a:t>
            </a:r>
          </a:p>
          <a:p>
            <a:pPr>
              <a:lnSpc>
                <a:spcPct val="130000"/>
              </a:lnSpc>
            </a:pPr>
            <a:r>
              <a:rPr lang="zh-CN" altLang="en-US" sz="1600" dirty="0">
                <a:solidFill>
                  <a:schemeClr val="bg1"/>
                </a:solidFill>
                <a:cs typeface="+mn-ea"/>
                <a:sym typeface="+mn-lt"/>
              </a:rPr>
              <a:t>使用“文本”样条线可以很方便地在视图中创建出文字，并且可以更改字体类型、字体大小以及段落属性等基本参数。（如图</a:t>
            </a:r>
            <a:r>
              <a:rPr lang="en-US" altLang="zh-CN" sz="1600" dirty="0">
                <a:solidFill>
                  <a:schemeClr val="bg1"/>
                </a:solidFill>
                <a:cs typeface="+mn-ea"/>
                <a:sym typeface="+mn-lt"/>
              </a:rPr>
              <a:t>2-26</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8639654"/>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6391" y="2064775"/>
            <a:ext cx="7273123" cy="3220650"/>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2-26</a:t>
            </a:r>
          </a:p>
        </p:txBody>
      </p:sp>
    </p:spTree>
    <p:extLst>
      <p:ext uri="{BB962C8B-B14F-4D97-AF65-F5344CB8AC3E}">
        <p14:creationId xmlns:p14="http://schemas.microsoft.com/office/powerpoint/2010/main" val="3254712426"/>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建模基础知识</a:t>
            </a:r>
          </a:p>
        </p:txBody>
      </p:sp>
      <p:sp>
        <p:nvSpPr>
          <p:cNvPr id="32" name="文本框 31"/>
          <p:cNvSpPr txBox="1"/>
          <p:nvPr/>
        </p:nvSpPr>
        <p:spPr>
          <a:xfrm>
            <a:off x="2125014" y="1893861"/>
            <a:ext cx="7493282" cy="2301336"/>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建模</a:t>
            </a:r>
            <a:r>
              <a:rPr lang="zh-CN" altLang="en-US" sz="1600" dirty="0">
                <a:solidFill>
                  <a:schemeClr val="bg1"/>
                </a:solidFill>
                <a:cs typeface="+mn-ea"/>
                <a:sym typeface="+mn-lt"/>
              </a:rPr>
              <a:t>是一项复杂的技术，需要从基础了解起。使用</a:t>
            </a:r>
            <a:r>
              <a:rPr lang="en-US" altLang="zh-CN" sz="1600" dirty="0">
                <a:solidFill>
                  <a:schemeClr val="bg1"/>
                </a:solidFill>
                <a:cs typeface="+mn-ea"/>
                <a:sym typeface="+mn-lt"/>
              </a:rPr>
              <a:t>3ds Max</a:t>
            </a:r>
            <a:r>
              <a:rPr lang="zh-CN" altLang="en-US" sz="1600" dirty="0">
                <a:solidFill>
                  <a:schemeClr val="bg1"/>
                </a:solidFill>
                <a:cs typeface="+mn-ea"/>
                <a:sym typeface="+mn-lt"/>
              </a:rPr>
              <a:t>制作作品时，一般都遵循“建模→材质→灯光→动画→渲染”这几个基本流程。建模是一幅作品的基础，没有模型，后面的一切就是无稽之谈</a:t>
            </a:r>
            <a:r>
              <a:rPr lang="zh-CN" altLang="en-US"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endParaRPr lang="zh-CN" altLang="en-US" sz="1600" dirty="0">
              <a:solidFill>
                <a:schemeClr val="bg1"/>
              </a:solidFill>
              <a:cs typeface="+mn-ea"/>
              <a:sym typeface="+mn-lt"/>
            </a:endParaRPr>
          </a:p>
          <a:p>
            <a:pPr>
              <a:lnSpc>
                <a:spcPct val="130000"/>
              </a:lnSpc>
            </a:pPr>
            <a:r>
              <a:rPr lang="zh-CN" altLang="en-US" sz="1600" dirty="0" smtClean="0">
                <a:solidFill>
                  <a:schemeClr val="bg1"/>
                </a:solidFill>
                <a:cs typeface="+mn-ea"/>
                <a:sym typeface="+mn-lt"/>
              </a:rPr>
              <a:t>       建模</a:t>
            </a:r>
            <a:r>
              <a:rPr lang="zh-CN" altLang="en-US" sz="1600" dirty="0">
                <a:solidFill>
                  <a:schemeClr val="bg1"/>
                </a:solidFill>
                <a:cs typeface="+mn-ea"/>
                <a:sym typeface="+mn-lt"/>
              </a:rPr>
              <a:t>的方法有很多种，在实际建模创作时，我们会发现，很多物体并不能通过单一的建模手段来实现，而是必须通过运用多种方法的组合，才能够完成我们的建模。所以说，熟练掌握各种建模技术，并能够将它们灵活运用才是最重要的。</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复合对象</a:t>
            </a:r>
          </a:p>
        </p:txBody>
      </p:sp>
      <p:sp>
        <p:nvSpPr>
          <p:cNvPr id="32" name="文本框 31"/>
          <p:cNvSpPr txBox="1"/>
          <p:nvPr/>
        </p:nvSpPr>
        <p:spPr>
          <a:xfrm>
            <a:off x="2125014" y="1893861"/>
            <a:ext cx="7493282" cy="1341073"/>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复合</a:t>
            </a:r>
            <a:r>
              <a:rPr lang="zh-CN" altLang="en-US" sz="1600" dirty="0">
                <a:solidFill>
                  <a:schemeClr val="bg1"/>
                </a:solidFill>
                <a:cs typeface="+mn-ea"/>
                <a:sym typeface="+mn-lt"/>
              </a:rPr>
              <a:t>对象通常将两个或多个现有对象组合成单个对象，主要命令有：变形、散布、一致、连接、水滴网格、图形合并、布尔、地形、放样、网格、</a:t>
            </a:r>
            <a:r>
              <a:rPr lang="en-US" altLang="zh-CN" sz="1600" dirty="0" err="1">
                <a:solidFill>
                  <a:schemeClr val="bg1"/>
                </a:solidFill>
                <a:cs typeface="+mn-ea"/>
                <a:sym typeface="+mn-lt"/>
              </a:rPr>
              <a:t>ProBoolean</a:t>
            </a:r>
            <a:r>
              <a:rPr lang="en-US" altLang="zh-CN" sz="1600" dirty="0">
                <a:solidFill>
                  <a:schemeClr val="bg1"/>
                </a:solidFill>
                <a:cs typeface="+mn-ea"/>
                <a:sym typeface="+mn-lt"/>
              </a:rPr>
              <a:t> </a:t>
            </a:r>
            <a:r>
              <a:rPr lang="zh-CN" altLang="en-US" sz="1600" dirty="0">
                <a:solidFill>
                  <a:schemeClr val="bg1"/>
                </a:solidFill>
                <a:cs typeface="+mn-ea"/>
                <a:sym typeface="+mn-lt"/>
              </a:rPr>
              <a:t>和 </a:t>
            </a:r>
            <a:r>
              <a:rPr lang="en-US" altLang="zh-CN" sz="1600" dirty="0" err="1">
                <a:solidFill>
                  <a:schemeClr val="bg1"/>
                </a:solidFill>
                <a:cs typeface="+mn-ea"/>
                <a:sym typeface="+mn-lt"/>
              </a:rPr>
              <a:t>ProCutter</a:t>
            </a:r>
            <a:r>
              <a:rPr lang="zh-CN" altLang="en-US" sz="1600" dirty="0">
                <a:solidFill>
                  <a:schemeClr val="bg1"/>
                </a:solidFill>
                <a:cs typeface="+mn-ea"/>
                <a:sym typeface="+mn-lt"/>
              </a:rPr>
              <a:t>等。通过这些命令，我们可以将将多个对象进行各种形式的合并操作。</a:t>
            </a:r>
          </a:p>
          <a:p>
            <a:pPr>
              <a:lnSpc>
                <a:spcPct val="130000"/>
              </a:lnSpc>
            </a:pPr>
            <a:r>
              <a:rPr lang="zh-CN" altLang="en-US" sz="1600" dirty="0" smtClean="0">
                <a:solidFill>
                  <a:schemeClr val="bg1"/>
                </a:solidFill>
                <a:cs typeface="+mn-ea"/>
                <a:sym typeface="+mn-lt"/>
              </a:rPr>
              <a:t>       下面</a:t>
            </a:r>
            <a:r>
              <a:rPr lang="zh-CN" altLang="en-US" sz="1600" dirty="0">
                <a:solidFill>
                  <a:schemeClr val="bg1"/>
                </a:solidFill>
                <a:cs typeface="+mn-ea"/>
                <a:sym typeface="+mn-lt"/>
              </a:rPr>
              <a:t>，我们就介绍几种常用的复合对象。</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3087369"/>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020985"/>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smtClean="0">
                <a:solidFill>
                  <a:schemeClr val="bg1"/>
                </a:solidFill>
                <a:cs typeface="+mn-ea"/>
                <a:sym typeface="+mn-lt"/>
              </a:rPr>
              <a:t>布尔</a:t>
            </a:r>
            <a:r>
              <a:rPr lang="en-US" altLang="zh-CN" sz="1600" dirty="0" smtClean="0">
                <a:solidFill>
                  <a:schemeClr val="bg1"/>
                </a:solidFill>
                <a:cs typeface="+mn-ea"/>
                <a:sym typeface="+mn-lt"/>
              </a:rPr>
              <a:t>】</a:t>
            </a:r>
          </a:p>
          <a:p>
            <a:pPr>
              <a:lnSpc>
                <a:spcPct val="130000"/>
              </a:lnSpc>
            </a:pPr>
            <a:r>
              <a:rPr lang="zh-CN" altLang="en-US" sz="1600" dirty="0" smtClean="0">
                <a:solidFill>
                  <a:schemeClr val="bg1"/>
                </a:solidFill>
                <a:cs typeface="+mn-ea"/>
                <a:sym typeface="+mn-lt"/>
              </a:rPr>
              <a:t>       布尔运算</a:t>
            </a:r>
            <a:r>
              <a:rPr lang="zh-CN" altLang="en-US" sz="1600" dirty="0">
                <a:solidFill>
                  <a:schemeClr val="bg1"/>
                </a:solidFill>
                <a:cs typeface="+mn-ea"/>
                <a:sym typeface="+mn-lt"/>
              </a:rPr>
              <a:t>是通过对两个以上的对象进行并集、差集、交集运算，从而得到新的物体形态。（如图</a:t>
            </a:r>
            <a:r>
              <a:rPr lang="en-US" altLang="zh-CN" sz="1600" dirty="0">
                <a:solidFill>
                  <a:schemeClr val="bg1"/>
                </a:solidFill>
                <a:cs typeface="+mn-ea"/>
                <a:sym typeface="+mn-lt"/>
              </a:rPr>
              <a:t>2-28</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7645118"/>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4389" y="2064775"/>
            <a:ext cx="7257126" cy="3220650"/>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2-28</a:t>
            </a:r>
          </a:p>
        </p:txBody>
      </p:sp>
    </p:spTree>
    <p:extLst>
      <p:ext uri="{BB962C8B-B14F-4D97-AF65-F5344CB8AC3E}">
        <p14:creationId xmlns:p14="http://schemas.microsoft.com/office/powerpoint/2010/main" val="2194816772"/>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020985"/>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尔运算类型</a:t>
            </a:r>
          </a:p>
          <a:p>
            <a:pPr>
              <a:lnSpc>
                <a:spcPct val="130000"/>
              </a:lnSpc>
            </a:pPr>
            <a:r>
              <a:rPr lang="zh-CN" altLang="en-US" sz="1600" dirty="0" smtClean="0">
                <a:solidFill>
                  <a:schemeClr val="bg1"/>
                </a:solidFill>
                <a:cs typeface="+mn-ea"/>
                <a:sym typeface="+mn-lt"/>
              </a:rPr>
              <a:t>       在</a:t>
            </a:r>
            <a:r>
              <a:rPr lang="zh-CN" altLang="en-US" sz="1600" dirty="0">
                <a:solidFill>
                  <a:schemeClr val="bg1"/>
                </a:solidFill>
                <a:cs typeface="+mn-ea"/>
                <a:sym typeface="+mn-lt"/>
              </a:rPr>
              <a:t>对布尔运算的创建方法有一个初步的认识之后，接下来需要为读者介绍</a:t>
            </a:r>
            <a:r>
              <a:rPr lang="en-US" altLang="zh-CN" sz="1600" dirty="0">
                <a:solidFill>
                  <a:schemeClr val="bg1"/>
                </a:solidFill>
                <a:cs typeface="+mn-ea"/>
                <a:sym typeface="+mn-lt"/>
              </a:rPr>
              <a:t>3ds Max</a:t>
            </a:r>
            <a:r>
              <a:rPr lang="zh-CN" altLang="en-US" sz="1600" dirty="0">
                <a:solidFill>
                  <a:schemeClr val="bg1"/>
                </a:solidFill>
                <a:cs typeface="+mn-ea"/>
                <a:sym typeface="+mn-lt"/>
              </a:rPr>
              <a:t>中所提供的几种布尔运算类型。</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4400332"/>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249062" y="1219199"/>
            <a:ext cx="7493282" cy="700898"/>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1.“</a:t>
            </a:r>
            <a:r>
              <a:rPr lang="zh-CN" altLang="en-US" sz="1600" dirty="0">
                <a:solidFill>
                  <a:schemeClr val="bg1"/>
                </a:solidFill>
                <a:cs typeface="+mn-ea"/>
                <a:sym typeface="+mn-lt"/>
              </a:rPr>
              <a:t>并集”：该类型的布尔操作包含两个操作对象的体积，将两对象重叠的部分移除。（如图</a:t>
            </a:r>
            <a:r>
              <a:rPr lang="en-US" altLang="zh-CN" sz="1600" dirty="0">
                <a:solidFill>
                  <a:schemeClr val="bg1"/>
                </a:solidFill>
                <a:cs typeface="+mn-ea"/>
                <a:sym typeface="+mn-lt"/>
              </a:rPr>
              <a:t>2-30</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0339" y="2259825"/>
            <a:ext cx="7512005" cy="3213965"/>
          </a:xfrm>
          <a:prstGeom prst="rect">
            <a:avLst/>
          </a:prstGeom>
        </p:spPr>
      </p:pic>
      <p:sp>
        <p:nvSpPr>
          <p:cNvPr id="10" name="矩形 9"/>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2-30</a:t>
            </a:r>
          </a:p>
        </p:txBody>
      </p:sp>
    </p:spTree>
    <p:extLst>
      <p:ext uri="{BB962C8B-B14F-4D97-AF65-F5344CB8AC3E}">
        <p14:creationId xmlns:p14="http://schemas.microsoft.com/office/powerpoint/2010/main" val="2391797198"/>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249062" y="1219199"/>
            <a:ext cx="7493282" cy="700898"/>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2.“</a:t>
            </a:r>
            <a:r>
              <a:rPr lang="zh-CN" altLang="en-US" sz="1600" dirty="0">
                <a:solidFill>
                  <a:schemeClr val="bg1"/>
                </a:solidFill>
                <a:cs typeface="+mn-ea"/>
                <a:sym typeface="+mn-lt"/>
              </a:rPr>
              <a:t>交集”：该类型布尔操作只包含两个操作对象复叠的部分，将两对象重叠部分之外的内容移除。（如图</a:t>
            </a:r>
            <a:r>
              <a:rPr lang="en-US" altLang="zh-CN" sz="1600" dirty="0">
                <a:solidFill>
                  <a:schemeClr val="bg1"/>
                </a:solidFill>
                <a:cs typeface="+mn-ea"/>
                <a:sym typeface="+mn-lt"/>
              </a:rPr>
              <a:t>2-31</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0339" y="2259825"/>
            <a:ext cx="7512005" cy="3213964"/>
          </a:xfrm>
          <a:prstGeom prst="rect">
            <a:avLst/>
          </a:prstGeom>
        </p:spPr>
      </p:pic>
      <p:sp>
        <p:nvSpPr>
          <p:cNvPr id="10" name="矩形 9"/>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2-31</a:t>
            </a:r>
          </a:p>
        </p:txBody>
      </p:sp>
    </p:spTree>
    <p:extLst>
      <p:ext uri="{BB962C8B-B14F-4D97-AF65-F5344CB8AC3E}">
        <p14:creationId xmlns:p14="http://schemas.microsoft.com/office/powerpoint/2010/main" val="3092968523"/>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249062" y="1219199"/>
            <a:ext cx="7493282" cy="700898"/>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3</a:t>
            </a:r>
            <a:r>
              <a:rPr lang="en-US" altLang="zh-CN" sz="1600" dirty="0">
                <a:solidFill>
                  <a:schemeClr val="bg1"/>
                </a:solidFill>
                <a:cs typeface="+mn-ea"/>
                <a:sym typeface="+mn-lt"/>
              </a:rPr>
              <a:t>.“</a:t>
            </a:r>
            <a:r>
              <a:rPr lang="zh-CN" altLang="en-US" sz="1600" dirty="0">
                <a:solidFill>
                  <a:schemeClr val="bg1"/>
                </a:solidFill>
                <a:cs typeface="+mn-ea"/>
                <a:sym typeface="+mn-lt"/>
              </a:rPr>
              <a:t>差集（</a:t>
            </a:r>
            <a:r>
              <a:rPr lang="en-US" altLang="zh-CN" sz="1600" dirty="0">
                <a:solidFill>
                  <a:schemeClr val="bg1"/>
                </a:solidFill>
                <a:cs typeface="+mn-ea"/>
                <a:sym typeface="+mn-lt"/>
              </a:rPr>
              <a:t>A-B</a:t>
            </a:r>
            <a:r>
              <a:rPr lang="zh-CN" altLang="en-US" sz="1600" dirty="0">
                <a:solidFill>
                  <a:schemeClr val="bg1"/>
                </a:solidFill>
                <a:cs typeface="+mn-ea"/>
                <a:sym typeface="+mn-lt"/>
              </a:rPr>
              <a:t>）”：该类型布尔操作从操作对象</a:t>
            </a:r>
            <a:r>
              <a:rPr lang="en-US" altLang="zh-CN" sz="1600" dirty="0">
                <a:solidFill>
                  <a:schemeClr val="bg1"/>
                </a:solidFill>
                <a:cs typeface="+mn-ea"/>
                <a:sym typeface="+mn-lt"/>
              </a:rPr>
              <a:t>A</a:t>
            </a:r>
            <a:r>
              <a:rPr lang="zh-CN" altLang="en-US" sz="1600" dirty="0">
                <a:solidFill>
                  <a:schemeClr val="bg1"/>
                </a:solidFill>
                <a:cs typeface="+mn-ea"/>
                <a:sym typeface="+mn-lt"/>
              </a:rPr>
              <a:t>上减去操作对象</a:t>
            </a:r>
            <a:r>
              <a:rPr lang="en-US" altLang="zh-CN" sz="1600" dirty="0">
                <a:solidFill>
                  <a:schemeClr val="bg1"/>
                </a:solidFill>
                <a:cs typeface="+mn-ea"/>
                <a:sym typeface="+mn-lt"/>
              </a:rPr>
              <a:t>A</a:t>
            </a:r>
            <a:r>
              <a:rPr lang="zh-CN" altLang="en-US" sz="1600" dirty="0">
                <a:solidFill>
                  <a:schemeClr val="bg1"/>
                </a:solidFill>
                <a:cs typeface="+mn-ea"/>
                <a:sym typeface="+mn-lt"/>
              </a:rPr>
              <a:t>与操作对象</a:t>
            </a:r>
            <a:r>
              <a:rPr lang="en-US" altLang="zh-CN" sz="1600" dirty="0">
                <a:solidFill>
                  <a:schemeClr val="bg1"/>
                </a:solidFill>
                <a:cs typeface="+mn-ea"/>
                <a:sym typeface="+mn-lt"/>
              </a:rPr>
              <a:t>B</a:t>
            </a:r>
            <a:r>
              <a:rPr lang="zh-CN" altLang="en-US" sz="1600" dirty="0">
                <a:solidFill>
                  <a:schemeClr val="bg1"/>
                </a:solidFill>
                <a:cs typeface="+mn-ea"/>
                <a:sym typeface="+mn-lt"/>
              </a:rPr>
              <a:t>重叠的部分。（如图</a:t>
            </a:r>
            <a:r>
              <a:rPr lang="en-US" altLang="zh-CN" sz="1600" dirty="0">
                <a:solidFill>
                  <a:schemeClr val="bg1"/>
                </a:solidFill>
                <a:cs typeface="+mn-ea"/>
                <a:sym typeface="+mn-lt"/>
              </a:rPr>
              <a:t>2-32</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0340" y="2259825"/>
            <a:ext cx="7512003" cy="3213964"/>
          </a:xfrm>
          <a:prstGeom prst="rect">
            <a:avLst/>
          </a:prstGeom>
        </p:spPr>
      </p:pic>
      <p:sp>
        <p:nvSpPr>
          <p:cNvPr id="10" name="矩形 9"/>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2-32</a:t>
            </a:r>
          </a:p>
        </p:txBody>
      </p:sp>
    </p:spTree>
    <p:extLst>
      <p:ext uri="{BB962C8B-B14F-4D97-AF65-F5344CB8AC3E}">
        <p14:creationId xmlns:p14="http://schemas.microsoft.com/office/powerpoint/2010/main" val="413384276"/>
      </p:ext>
    </p:extLst>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249062" y="1219199"/>
            <a:ext cx="7493282" cy="700898"/>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4.“</a:t>
            </a:r>
            <a:r>
              <a:rPr lang="zh-CN" altLang="en-US" sz="1600" dirty="0">
                <a:solidFill>
                  <a:schemeClr val="bg1"/>
                </a:solidFill>
                <a:cs typeface="+mn-ea"/>
                <a:sym typeface="+mn-lt"/>
              </a:rPr>
              <a:t>差集（</a:t>
            </a:r>
            <a:r>
              <a:rPr lang="en-US" altLang="zh-CN" sz="1600" dirty="0">
                <a:solidFill>
                  <a:schemeClr val="bg1"/>
                </a:solidFill>
                <a:cs typeface="+mn-ea"/>
                <a:sym typeface="+mn-lt"/>
              </a:rPr>
              <a:t>B-A</a:t>
            </a:r>
            <a:r>
              <a:rPr lang="zh-CN" altLang="en-US" sz="1600" dirty="0">
                <a:solidFill>
                  <a:schemeClr val="bg1"/>
                </a:solidFill>
                <a:cs typeface="+mn-ea"/>
                <a:sym typeface="+mn-lt"/>
              </a:rPr>
              <a:t>）”：该类型布尔操作与“差集（</a:t>
            </a:r>
            <a:r>
              <a:rPr lang="en-US" altLang="zh-CN" sz="1600" dirty="0">
                <a:solidFill>
                  <a:schemeClr val="bg1"/>
                </a:solidFill>
                <a:cs typeface="+mn-ea"/>
                <a:sym typeface="+mn-lt"/>
              </a:rPr>
              <a:t>A-B</a:t>
            </a:r>
            <a:r>
              <a:rPr lang="zh-CN" altLang="en-US" sz="1600" dirty="0">
                <a:solidFill>
                  <a:schemeClr val="bg1"/>
                </a:solidFill>
                <a:cs typeface="+mn-ea"/>
                <a:sym typeface="+mn-lt"/>
              </a:rPr>
              <a:t>）”类型相反。（如图</a:t>
            </a:r>
            <a:r>
              <a:rPr lang="en-US" altLang="zh-CN" sz="1600" dirty="0">
                <a:solidFill>
                  <a:schemeClr val="bg1"/>
                </a:solidFill>
                <a:cs typeface="+mn-ea"/>
                <a:sym typeface="+mn-lt"/>
              </a:rPr>
              <a:t>2-33</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0340" y="2259825"/>
            <a:ext cx="7512003" cy="3213963"/>
          </a:xfrm>
          <a:prstGeom prst="rect">
            <a:avLst/>
          </a:prstGeom>
        </p:spPr>
      </p:pic>
      <p:sp>
        <p:nvSpPr>
          <p:cNvPr id="10" name="矩形 9"/>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2-33</a:t>
            </a:r>
          </a:p>
        </p:txBody>
      </p:sp>
    </p:spTree>
    <p:extLst>
      <p:ext uri="{BB962C8B-B14F-4D97-AF65-F5344CB8AC3E}">
        <p14:creationId xmlns:p14="http://schemas.microsoft.com/office/powerpoint/2010/main" val="2596991281"/>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249062" y="1219199"/>
            <a:ext cx="7493282" cy="1661160"/>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5.“</a:t>
            </a:r>
            <a:r>
              <a:rPr lang="zh-CN" altLang="en-US" sz="1600" dirty="0">
                <a:solidFill>
                  <a:schemeClr val="bg1"/>
                </a:solidFill>
                <a:cs typeface="+mn-ea"/>
                <a:sym typeface="+mn-lt"/>
              </a:rPr>
              <a:t>切割”布尔操作为“优化”、“分割”、“移除内部”和“移除外部”</a:t>
            </a:r>
            <a:r>
              <a:rPr lang="en-US" altLang="zh-CN" sz="1600" dirty="0">
                <a:solidFill>
                  <a:schemeClr val="bg1"/>
                </a:solidFill>
                <a:cs typeface="+mn-ea"/>
                <a:sym typeface="+mn-lt"/>
              </a:rPr>
              <a:t>4</a:t>
            </a:r>
            <a:r>
              <a:rPr lang="zh-CN" altLang="en-US" sz="1600" dirty="0">
                <a:solidFill>
                  <a:schemeClr val="bg1"/>
                </a:solidFill>
                <a:cs typeface="+mn-ea"/>
                <a:sym typeface="+mn-lt"/>
              </a:rPr>
              <a:t>种类型。“优化”类型在操作对象</a:t>
            </a:r>
            <a:r>
              <a:rPr lang="en-US" altLang="zh-CN" sz="1600" dirty="0">
                <a:solidFill>
                  <a:schemeClr val="bg1"/>
                </a:solidFill>
                <a:cs typeface="+mn-ea"/>
                <a:sym typeface="+mn-lt"/>
              </a:rPr>
              <a:t>B</a:t>
            </a:r>
            <a:r>
              <a:rPr lang="zh-CN" altLang="en-US" sz="1600" dirty="0">
                <a:solidFill>
                  <a:schemeClr val="bg1"/>
                </a:solidFill>
                <a:cs typeface="+mn-ea"/>
                <a:sym typeface="+mn-lt"/>
              </a:rPr>
              <a:t>与操作对象</a:t>
            </a:r>
            <a:r>
              <a:rPr lang="en-US" altLang="zh-CN" sz="1600" dirty="0">
                <a:solidFill>
                  <a:schemeClr val="bg1"/>
                </a:solidFill>
                <a:cs typeface="+mn-ea"/>
                <a:sym typeface="+mn-lt"/>
              </a:rPr>
              <a:t>A</a:t>
            </a:r>
            <a:r>
              <a:rPr lang="zh-CN" altLang="en-US" sz="1600" dirty="0">
                <a:solidFill>
                  <a:schemeClr val="bg1"/>
                </a:solidFill>
                <a:cs typeface="+mn-ea"/>
                <a:sym typeface="+mn-lt"/>
              </a:rPr>
              <a:t>面的相交处添加新的顶点和边；“分割”类型类似于“优化”类型，只是新产生顶点和边与源对象属于同一个网格的两个元素；“移除内部”类型可以删除位于操作对象</a:t>
            </a:r>
            <a:r>
              <a:rPr lang="en-US" altLang="zh-CN" sz="1600" dirty="0">
                <a:solidFill>
                  <a:schemeClr val="bg1"/>
                </a:solidFill>
                <a:cs typeface="+mn-ea"/>
                <a:sym typeface="+mn-lt"/>
              </a:rPr>
              <a:t>B</a:t>
            </a:r>
            <a:r>
              <a:rPr lang="zh-CN" altLang="en-US" sz="1600" dirty="0">
                <a:solidFill>
                  <a:schemeClr val="bg1"/>
                </a:solidFill>
                <a:cs typeface="+mn-ea"/>
                <a:sym typeface="+mn-lt"/>
              </a:rPr>
              <a:t>内部的操作对象</a:t>
            </a:r>
            <a:r>
              <a:rPr lang="en-US" altLang="zh-CN" sz="1600" dirty="0">
                <a:solidFill>
                  <a:schemeClr val="bg1"/>
                </a:solidFill>
                <a:cs typeface="+mn-ea"/>
                <a:sym typeface="+mn-lt"/>
              </a:rPr>
              <a:t>A</a:t>
            </a:r>
            <a:r>
              <a:rPr lang="zh-CN" altLang="en-US" sz="1600" dirty="0">
                <a:solidFill>
                  <a:schemeClr val="bg1"/>
                </a:solidFill>
                <a:cs typeface="+mn-ea"/>
                <a:sym typeface="+mn-lt"/>
              </a:rPr>
              <a:t>的所有面；“移除内部”类型可以删除位于操作对象</a:t>
            </a:r>
            <a:r>
              <a:rPr lang="en-US" altLang="zh-CN" sz="1600" dirty="0">
                <a:solidFill>
                  <a:schemeClr val="bg1"/>
                </a:solidFill>
                <a:cs typeface="+mn-ea"/>
                <a:sym typeface="+mn-lt"/>
              </a:rPr>
              <a:t>B</a:t>
            </a:r>
            <a:r>
              <a:rPr lang="zh-CN" altLang="en-US" sz="1600" dirty="0">
                <a:solidFill>
                  <a:schemeClr val="bg1"/>
                </a:solidFill>
                <a:cs typeface="+mn-ea"/>
                <a:sym typeface="+mn-lt"/>
              </a:rPr>
              <a:t>外部的操作对象</a:t>
            </a:r>
            <a:r>
              <a:rPr lang="en-US" altLang="zh-CN" sz="1600" dirty="0">
                <a:solidFill>
                  <a:schemeClr val="bg1"/>
                </a:solidFill>
                <a:cs typeface="+mn-ea"/>
                <a:sym typeface="+mn-lt"/>
              </a:rPr>
              <a:t>A</a:t>
            </a:r>
            <a:r>
              <a:rPr lang="zh-CN" altLang="en-US" sz="1600" dirty="0">
                <a:solidFill>
                  <a:schemeClr val="bg1"/>
                </a:solidFill>
                <a:cs typeface="+mn-ea"/>
                <a:sym typeface="+mn-lt"/>
              </a:rPr>
              <a:t>的所有面。</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7228452"/>
      </p:ext>
    </p:extLst>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1372683"/>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放样</a:t>
            </a:r>
            <a:r>
              <a:rPr lang="en-US" altLang="zh-CN" sz="1600" dirty="0" smtClean="0">
                <a:solidFill>
                  <a:schemeClr val="bg1"/>
                </a:solidFill>
                <a:cs typeface="+mn-ea"/>
                <a:sym typeface="+mn-lt"/>
              </a:rPr>
              <a:t>】</a:t>
            </a:r>
          </a:p>
          <a:p>
            <a:pPr>
              <a:lnSpc>
                <a:spcPct val="130000"/>
              </a:lnSpc>
            </a:pPr>
            <a:r>
              <a:rPr lang="zh-CN" altLang="en-US" sz="1600" dirty="0">
                <a:solidFill>
                  <a:schemeClr val="bg1"/>
                </a:solidFill>
                <a:cs typeface="+mn-ea"/>
                <a:sym typeface="+mn-lt"/>
              </a:rPr>
              <a:t>       “放样”是将一个二维图形作为沿某个路径的截面，从而形成复杂的三维对象。“放样”是一种特殊的建模方法，能快速地创建出多种模型。同时它也是复合建模对象中最复杂也最强大的一种。（如图</a:t>
            </a:r>
            <a:r>
              <a:rPr lang="en-US" altLang="zh-CN" sz="1600" dirty="0">
                <a:solidFill>
                  <a:schemeClr val="bg1"/>
                </a:solidFill>
                <a:cs typeface="+mn-ea"/>
                <a:sym typeface="+mn-lt"/>
              </a:rPr>
              <a:t>2-35</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1117996"/>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249062" y="1186419"/>
            <a:ext cx="7493282" cy="1341073"/>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       3ds </a:t>
            </a:r>
            <a:r>
              <a:rPr lang="en-US" altLang="zh-CN" sz="1600" dirty="0">
                <a:solidFill>
                  <a:schemeClr val="bg1"/>
                </a:solidFill>
                <a:cs typeface="+mn-ea"/>
                <a:sym typeface="+mn-lt"/>
              </a:rPr>
              <a:t>Max</a:t>
            </a:r>
            <a:r>
              <a:rPr lang="zh-CN" altLang="en-US" sz="1600" dirty="0">
                <a:solidFill>
                  <a:schemeClr val="bg1"/>
                </a:solidFill>
                <a:cs typeface="+mn-ea"/>
                <a:sym typeface="+mn-lt"/>
              </a:rPr>
              <a:t>内置了丰富的对象可供我们创建，当然，这些可创建的对象还能够通过安装插件、脚本等方式进一步扩展。在</a:t>
            </a:r>
            <a:r>
              <a:rPr lang="en-US" altLang="zh-CN" sz="1600" dirty="0">
                <a:solidFill>
                  <a:schemeClr val="bg1"/>
                </a:solidFill>
                <a:cs typeface="+mn-ea"/>
                <a:sym typeface="+mn-lt"/>
              </a:rPr>
              <a:t>3ds Max</a:t>
            </a:r>
            <a:r>
              <a:rPr lang="zh-CN" altLang="en-US" sz="1600" dirty="0">
                <a:solidFill>
                  <a:schemeClr val="bg1"/>
                </a:solidFill>
                <a:cs typeface="+mn-ea"/>
                <a:sym typeface="+mn-lt"/>
              </a:rPr>
              <a:t>中创建对象的方法主要有两种：</a:t>
            </a:r>
          </a:p>
          <a:p>
            <a:pPr>
              <a:lnSpc>
                <a:spcPct val="130000"/>
              </a:lnSpc>
            </a:pPr>
            <a:r>
              <a:rPr lang="en-US" altLang="zh-CN" sz="1600" dirty="0">
                <a:solidFill>
                  <a:schemeClr val="bg1"/>
                </a:solidFill>
                <a:cs typeface="+mn-ea"/>
                <a:sym typeface="+mn-lt"/>
              </a:rPr>
              <a:t>1.</a:t>
            </a:r>
            <a:r>
              <a:rPr lang="zh-CN" altLang="en-US" sz="1600" dirty="0">
                <a:solidFill>
                  <a:schemeClr val="bg1"/>
                </a:solidFill>
                <a:cs typeface="+mn-ea"/>
                <a:sym typeface="+mn-lt"/>
              </a:rPr>
              <a:t>点击菜单栏的</a:t>
            </a:r>
            <a:r>
              <a:rPr lang="en-US" altLang="zh-CN" sz="1600" dirty="0">
                <a:solidFill>
                  <a:schemeClr val="bg1"/>
                </a:solidFill>
                <a:cs typeface="+mn-ea"/>
                <a:sym typeface="+mn-lt"/>
              </a:rPr>
              <a:t>【</a:t>
            </a:r>
            <a:r>
              <a:rPr lang="zh-CN" altLang="en-US" sz="1600" dirty="0">
                <a:solidFill>
                  <a:schemeClr val="bg1"/>
                </a:solidFill>
                <a:cs typeface="+mn-ea"/>
                <a:sym typeface="+mn-lt"/>
              </a:rPr>
              <a:t>创建</a:t>
            </a:r>
            <a:r>
              <a:rPr lang="en-US" altLang="zh-CN" sz="1600" dirty="0">
                <a:solidFill>
                  <a:schemeClr val="bg1"/>
                </a:solidFill>
                <a:cs typeface="+mn-ea"/>
                <a:sym typeface="+mn-lt"/>
              </a:rPr>
              <a:t>】</a:t>
            </a:r>
            <a:r>
              <a:rPr lang="zh-CN" altLang="en-US" sz="1600" dirty="0">
                <a:solidFill>
                  <a:schemeClr val="bg1"/>
                </a:solidFill>
                <a:cs typeface="+mn-ea"/>
                <a:sym typeface="+mn-lt"/>
              </a:rPr>
              <a:t>命令，在弹出的下拉列表中选中需要创建的对象名称后，即可进行创建。（如图</a:t>
            </a:r>
            <a:r>
              <a:rPr lang="en-US" altLang="zh-CN" sz="1600" dirty="0">
                <a:solidFill>
                  <a:schemeClr val="bg1"/>
                </a:solidFill>
                <a:cs typeface="+mn-ea"/>
                <a:sym typeface="+mn-lt"/>
              </a:rPr>
              <a:t>2-1</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1836" y="2765067"/>
            <a:ext cx="6658377" cy="3548535"/>
          </a:xfrm>
          <a:prstGeom prst="rect">
            <a:avLst/>
          </a:prstGeom>
        </p:spPr>
      </p:pic>
      <p:sp>
        <p:nvSpPr>
          <p:cNvPr id="11" name="矩形 10"/>
          <p:cNvSpPr/>
          <p:nvPr/>
        </p:nvSpPr>
        <p:spPr>
          <a:xfrm>
            <a:off x="5551255" y="6412677"/>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a:solidFill>
                  <a:schemeClr val="bg1"/>
                </a:solidFill>
                <a:cs typeface="+mn-ea"/>
                <a:sym typeface="+mn-lt"/>
              </a:rPr>
              <a:t>2</a:t>
            </a:r>
            <a:r>
              <a:rPr lang="en-US" altLang="zh-CN" sz="1200" dirty="0" smtClean="0">
                <a:solidFill>
                  <a:schemeClr val="bg1"/>
                </a:solidFill>
                <a:cs typeface="+mn-ea"/>
                <a:sym typeface="+mn-lt"/>
              </a:rPr>
              <a:t>-1</a:t>
            </a:r>
            <a:endParaRPr lang="zh-CN" altLang="en-US" sz="1200" dirty="0"/>
          </a:p>
        </p:txBody>
      </p:sp>
    </p:spTree>
    <p:extLst>
      <p:ext uri="{BB962C8B-B14F-4D97-AF65-F5344CB8AC3E}">
        <p14:creationId xmlns:p14="http://schemas.microsoft.com/office/powerpoint/2010/main" val="3721973518"/>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6391" y="2119220"/>
            <a:ext cx="7273123" cy="3111760"/>
          </a:xfrm>
          <a:prstGeom prst="rect">
            <a:avLst/>
          </a:prstGeom>
        </p:spPr>
      </p:pic>
      <p:sp>
        <p:nvSpPr>
          <p:cNvPr id="3" name="矩形 2"/>
          <p:cNvSpPr/>
          <p:nvPr/>
        </p:nvSpPr>
        <p:spPr>
          <a:xfrm>
            <a:off x="5541234" y="5944270"/>
            <a:ext cx="644728"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2-35</a:t>
            </a:r>
          </a:p>
        </p:txBody>
      </p:sp>
    </p:spTree>
    <p:extLst>
      <p:ext uri="{BB962C8B-B14F-4D97-AF65-F5344CB8AC3E}">
        <p14:creationId xmlns:p14="http://schemas.microsoft.com/office/powerpoint/2010/main" val="2547414555"/>
      </p:ext>
    </p:extLst>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6815580" y="0"/>
            <a:ext cx="5376420" cy="5376420"/>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直角三角形 3"/>
          <p:cNvSpPr/>
          <p:nvPr/>
        </p:nvSpPr>
        <p:spPr>
          <a:xfrm>
            <a:off x="-1" y="2743200"/>
            <a:ext cx="4374037" cy="4114800"/>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 name="直角三角形 5"/>
          <p:cNvSpPr/>
          <p:nvPr/>
        </p:nvSpPr>
        <p:spPr>
          <a:xfrm rot="5400000" flipV="1">
            <a:off x="9248502" y="0"/>
            <a:ext cx="2943498" cy="294349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TextBox 76"/>
          <p:cNvSpPr txBox="1"/>
          <p:nvPr/>
        </p:nvSpPr>
        <p:spPr>
          <a:xfrm>
            <a:off x="2070847" y="2982431"/>
            <a:ext cx="7633323" cy="923330"/>
          </a:xfrm>
          <a:prstGeom prst="rect">
            <a:avLst/>
          </a:prstGeom>
          <a:noFill/>
        </p:spPr>
        <p:txBody>
          <a:bodyPr wrap="square" rtlCol="0">
            <a:spAutoFit/>
          </a:bodyPr>
          <a:lstStyle/>
          <a:p>
            <a:pPr algn="ctr"/>
            <a:r>
              <a:rPr lang="en-US" altLang="zh-CN" sz="5400" dirty="0" smtClean="0">
                <a:solidFill>
                  <a:schemeClr val="bg1"/>
                </a:solidFill>
                <a:cs typeface="+mn-ea"/>
                <a:sym typeface="+mn-lt"/>
              </a:rPr>
              <a:t>THANKS!</a:t>
            </a:r>
            <a:endParaRPr lang="zh-CN" altLang="en-US" sz="54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249062" y="1186419"/>
            <a:ext cx="7493282" cy="700898"/>
          </a:xfrm>
          <a:prstGeom prst="rect">
            <a:avLst/>
          </a:prstGeom>
          <a:noFill/>
          <a:effectLst/>
        </p:spPr>
        <p:txBody>
          <a:bodyPr wrap="square" rtlCol="0">
            <a:spAutoFit/>
          </a:bodyPr>
          <a:lstStyle/>
          <a:p>
            <a:pPr>
              <a:lnSpc>
                <a:spcPct val="130000"/>
              </a:lnSpc>
            </a:pPr>
            <a:r>
              <a:rPr lang="en-US" altLang="zh-CN" sz="1600" dirty="0">
                <a:solidFill>
                  <a:schemeClr val="bg1"/>
                </a:solidFill>
                <a:cs typeface="+mn-ea"/>
                <a:sym typeface="+mn-lt"/>
              </a:rPr>
              <a:t>2.</a:t>
            </a:r>
            <a:r>
              <a:rPr lang="zh-CN" altLang="en-US" sz="1600" dirty="0">
                <a:solidFill>
                  <a:schemeClr val="bg1"/>
                </a:solidFill>
                <a:cs typeface="+mn-ea"/>
                <a:sym typeface="+mn-lt"/>
              </a:rPr>
              <a:t>另一种方法则更为便捷和常用，我们可以直接在命令面板的“创建”选项卡中选中需要创建的对象名称，即可进行创建。（如图</a:t>
            </a:r>
            <a:r>
              <a:rPr lang="en-US" altLang="zh-CN" sz="1600" dirty="0">
                <a:solidFill>
                  <a:schemeClr val="bg1"/>
                </a:solidFill>
                <a:cs typeface="+mn-ea"/>
                <a:sym typeface="+mn-lt"/>
              </a:rPr>
              <a:t>2-2</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1836" y="2765067"/>
            <a:ext cx="6658377" cy="3548534"/>
          </a:xfrm>
          <a:prstGeom prst="rect">
            <a:avLst/>
          </a:prstGeom>
        </p:spPr>
      </p:pic>
      <p:sp>
        <p:nvSpPr>
          <p:cNvPr id="11" name="矩形 10"/>
          <p:cNvSpPr/>
          <p:nvPr/>
        </p:nvSpPr>
        <p:spPr>
          <a:xfrm>
            <a:off x="5551255" y="6412677"/>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2-2</a:t>
            </a:r>
            <a:endParaRPr lang="zh-CN" altLang="en-US" sz="1200" dirty="0"/>
          </a:p>
        </p:txBody>
      </p:sp>
    </p:spTree>
    <p:extLst>
      <p:ext uri="{BB962C8B-B14F-4D97-AF65-F5344CB8AC3E}">
        <p14:creationId xmlns:p14="http://schemas.microsoft.com/office/powerpoint/2010/main" val="1955139164"/>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a:solidFill>
                  <a:schemeClr val="bg1"/>
                </a:solidFill>
                <a:cs typeface="+mn-ea"/>
                <a:sym typeface="+mn-lt"/>
              </a:rPr>
              <a:t>标准基本体</a:t>
            </a:r>
          </a:p>
        </p:txBody>
      </p:sp>
      <p:sp>
        <p:nvSpPr>
          <p:cNvPr id="32" name="文本框 31"/>
          <p:cNvSpPr txBox="1"/>
          <p:nvPr/>
        </p:nvSpPr>
        <p:spPr>
          <a:xfrm>
            <a:off x="2125014" y="1893861"/>
            <a:ext cx="7493282" cy="1981248"/>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       3ds</a:t>
            </a:r>
            <a:r>
              <a:rPr lang="en-US" altLang="zh-CN" sz="1600" dirty="0">
                <a:solidFill>
                  <a:schemeClr val="bg1"/>
                </a:solidFill>
                <a:cs typeface="+mn-ea"/>
                <a:sym typeface="+mn-lt"/>
              </a:rPr>
              <a:t>Max</a:t>
            </a:r>
            <a:r>
              <a:rPr lang="zh-CN" altLang="en-US" sz="1600" dirty="0">
                <a:solidFill>
                  <a:schemeClr val="bg1"/>
                </a:solidFill>
                <a:cs typeface="+mn-ea"/>
                <a:sym typeface="+mn-lt"/>
              </a:rPr>
              <a:t>为用户提供了多种基本的几何体，我们可以用它们来组合创建一些简单的模型，还可以将基本体结合到更复杂的对象中，并使用修改器进一步细化操作。进入“创建”面板下的“几何体”次命令面板，在该面板顶部的下拉列表栏中选择“标准基本体”选项，即可打开标准三维形体的创建命令面板，该面板中包含了</a:t>
            </a:r>
            <a:r>
              <a:rPr lang="en-US" altLang="zh-CN" sz="1600" dirty="0">
                <a:solidFill>
                  <a:schemeClr val="bg1"/>
                </a:solidFill>
                <a:cs typeface="+mn-ea"/>
                <a:sym typeface="+mn-lt"/>
              </a:rPr>
              <a:t>10</a:t>
            </a:r>
            <a:r>
              <a:rPr lang="zh-CN" altLang="en-US" sz="1600" dirty="0">
                <a:solidFill>
                  <a:schemeClr val="bg1"/>
                </a:solidFill>
                <a:cs typeface="+mn-ea"/>
                <a:sym typeface="+mn-lt"/>
              </a:rPr>
              <a:t>种标准基本体，包括：长方体、圆锥体、球体、几何球体、圆柱体、管状体、圆环、四棱锥、茶壶、平面。（如图</a:t>
            </a:r>
            <a:r>
              <a:rPr lang="en-US" altLang="zh-CN" sz="1600" dirty="0">
                <a:solidFill>
                  <a:schemeClr val="bg1"/>
                </a:solidFill>
                <a:cs typeface="+mn-ea"/>
                <a:sym typeface="+mn-lt"/>
              </a:rPr>
              <a:t>2-3</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935375"/>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5915" y="1581000"/>
            <a:ext cx="3154079" cy="4188204"/>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smtClean="0">
                <a:solidFill>
                  <a:schemeClr val="bg1"/>
                </a:solidFill>
                <a:cs typeface="+mn-ea"/>
                <a:sym typeface="+mn-lt"/>
              </a:rPr>
              <a:t>图</a:t>
            </a:r>
            <a:r>
              <a:rPr lang="en-US" altLang="zh-CN" sz="1200" dirty="0" smtClean="0">
                <a:solidFill>
                  <a:schemeClr val="bg1"/>
                </a:solidFill>
                <a:cs typeface="+mn-ea"/>
                <a:sym typeface="+mn-lt"/>
              </a:rPr>
              <a:t>2-3</a:t>
            </a:r>
            <a:endParaRPr lang="zh-CN" altLang="en-US" sz="1200" dirty="0"/>
          </a:p>
        </p:txBody>
      </p:sp>
    </p:spTree>
    <p:extLst>
      <p:ext uri="{BB962C8B-B14F-4D97-AF65-F5344CB8AC3E}">
        <p14:creationId xmlns:p14="http://schemas.microsoft.com/office/powerpoint/2010/main" val="1937354778"/>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2301336"/>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下面</a:t>
            </a:r>
            <a:r>
              <a:rPr lang="zh-CN" altLang="en-US" sz="1600" dirty="0">
                <a:solidFill>
                  <a:schemeClr val="bg1"/>
                </a:solidFill>
                <a:cs typeface="+mn-ea"/>
                <a:sym typeface="+mn-lt"/>
              </a:rPr>
              <a:t>，我们就对几种常用的标准基本体进行讲解。</a:t>
            </a:r>
          </a:p>
          <a:p>
            <a:pPr>
              <a:lnSpc>
                <a:spcPct val="130000"/>
              </a:lnSpc>
            </a:pPr>
            <a:r>
              <a:rPr lang="en-US" altLang="zh-CN" sz="1600" dirty="0">
                <a:solidFill>
                  <a:schemeClr val="bg1"/>
                </a:solidFill>
                <a:cs typeface="+mn-ea"/>
                <a:sym typeface="+mn-lt"/>
              </a:rPr>
              <a:t>1.</a:t>
            </a:r>
            <a:r>
              <a:rPr lang="zh-CN" altLang="en-US" sz="1600" dirty="0">
                <a:solidFill>
                  <a:schemeClr val="bg1"/>
                </a:solidFill>
                <a:cs typeface="+mn-ea"/>
                <a:sym typeface="+mn-lt"/>
              </a:rPr>
              <a:t>长方体</a:t>
            </a:r>
          </a:p>
          <a:p>
            <a:pPr>
              <a:lnSpc>
                <a:spcPct val="130000"/>
              </a:lnSpc>
            </a:pPr>
            <a:r>
              <a:rPr lang="zh-CN" altLang="en-US" sz="1600" dirty="0" smtClean="0">
                <a:solidFill>
                  <a:schemeClr val="bg1"/>
                </a:solidFill>
                <a:cs typeface="+mn-ea"/>
                <a:sym typeface="+mn-lt"/>
              </a:rPr>
              <a:t>       长方体</a:t>
            </a:r>
            <a:r>
              <a:rPr lang="zh-CN" altLang="en-US" sz="1600" dirty="0">
                <a:solidFill>
                  <a:schemeClr val="bg1"/>
                </a:solidFill>
                <a:cs typeface="+mn-ea"/>
                <a:sym typeface="+mn-lt"/>
              </a:rPr>
              <a:t>是建模中最常用的几何体，现实中与长方体接近的物体有很多。可以直接使用长方体创建出很多模型，比如桌椅、墙体等，同时还可以将长方体用作多边形建模的基础物体。它的形状是由“长度”、“宽度”和“高度”</a:t>
            </a:r>
            <a:r>
              <a:rPr lang="en-US" altLang="zh-CN" sz="1600" dirty="0">
                <a:solidFill>
                  <a:schemeClr val="bg1"/>
                </a:solidFill>
                <a:cs typeface="+mn-ea"/>
                <a:sym typeface="+mn-lt"/>
              </a:rPr>
              <a:t>3</a:t>
            </a:r>
            <a:r>
              <a:rPr lang="zh-CN" altLang="en-US" sz="1600" dirty="0">
                <a:solidFill>
                  <a:schemeClr val="bg1"/>
                </a:solidFill>
                <a:cs typeface="+mn-ea"/>
                <a:sym typeface="+mn-lt"/>
              </a:rPr>
              <a:t>个参数值来决定的，它的网格分段结构由对应的“长度分段”、“高度分段”和“宽度分段”</a:t>
            </a:r>
            <a:r>
              <a:rPr lang="en-US" altLang="zh-CN" sz="1600" dirty="0">
                <a:solidFill>
                  <a:schemeClr val="bg1"/>
                </a:solidFill>
                <a:cs typeface="+mn-ea"/>
                <a:sym typeface="+mn-lt"/>
              </a:rPr>
              <a:t>3</a:t>
            </a:r>
            <a:r>
              <a:rPr lang="zh-CN" altLang="en-US" sz="1600" dirty="0">
                <a:solidFill>
                  <a:schemeClr val="bg1"/>
                </a:solidFill>
                <a:cs typeface="+mn-ea"/>
                <a:sym typeface="+mn-lt"/>
              </a:rPr>
              <a:t>个参数来决定。（如图</a:t>
            </a:r>
            <a:r>
              <a:rPr lang="en-US" altLang="zh-CN" sz="1600" dirty="0">
                <a:solidFill>
                  <a:schemeClr val="bg1"/>
                </a:solidFill>
                <a:cs typeface="+mn-ea"/>
                <a:sym typeface="+mn-lt"/>
              </a:rPr>
              <a:t>2-4</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089033" cy="338554"/>
          </a:xfrm>
          <a:prstGeom prst="rect">
            <a:avLst/>
          </a:prstGeom>
          <a:noFill/>
        </p:spPr>
        <p:txBody>
          <a:bodyPr wrap="none" rtlCol="0">
            <a:spAutoFit/>
          </a:bodyPr>
          <a:lstStyle/>
          <a:p>
            <a:r>
              <a:rPr lang="zh-CN" altLang="en-US" sz="1600" b="1" dirty="0">
                <a:solidFill>
                  <a:schemeClr val="bg1"/>
                </a:solidFill>
                <a:cs typeface="+mn-ea"/>
                <a:sym typeface="+mn-lt"/>
              </a:rPr>
              <a:t>第二章 基础建模技术</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354408"/>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TotalTime>
  <Words>2630</Words>
  <Application>Microsoft Office PowerPoint</Application>
  <PresentationFormat>宽屏</PresentationFormat>
  <Paragraphs>162</Paragraphs>
  <Slides>51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51</vt:i4>
      </vt:variant>
    </vt:vector>
  </HeadingPairs>
  <TitlesOfParts>
    <vt:vector size="56" baseType="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Magical Rabbit</dc:creator>
  <cp:keywords/>
  <dc:description>第一PPT，www.1ppt.com</dc:description>
  <cp:lastModifiedBy>王小雨</cp:lastModifiedBy>
  <cp:revision>48</cp:revision>
  <dcterms:created xsi:type="dcterms:W3CDTF">2017-01-13T03:37:00Z</dcterms:created>
  <dcterms:modified xsi:type="dcterms:W3CDTF">2018-08-06T07:04:46Z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