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43"/>
  </p:handoutMasterIdLst>
  <p:sldIdLst>
    <p:sldId id="257" r:id="rId4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3" r:id="rId17"/>
    <p:sldId id="343" r:id="rId18"/>
    <p:sldId id="274" r:id="rId19"/>
    <p:sldId id="276" r:id="rId20"/>
    <p:sldId id="278" r:id="rId21"/>
    <p:sldId id="281" r:id="rId22"/>
    <p:sldId id="365" r:id="rId23"/>
    <p:sldId id="285" r:id="rId24"/>
    <p:sldId id="291" r:id="rId25"/>
    <p:sldId id="300" r:id="rId26"/>
    <p:sldId id="384" r:id="rId27"/>
    <p:sldId id="301" r:id="rId28"/>
    <p:sldId id="303" r:id="rId29"/>
    <p:sldId id="325" r:id="rId30"/>
    <p:sldId id="306" r:id="rId31"/>
    <p:sldId id="324" r:id="rId32"/>
    <p:sldId id="311" r:id="rId33"/>
    <p:sldId id="270" r:id="rId34"/>
    <p:sldId id="312" r:id="rId35"/>
    <p:sldId id="313" r:id="rId36"/>
    <p:sldId id="314" r:id="rId37"/>
    <p:sldId id="315" r:id="rId38"/>
    <p:sldId id="316" r:id="rId39"/>
    <p:sldId id="317" r:id="rId40"/>
    <p:sldId id="318" r:id="rId41"/>
    <p:sldId id="383" r:id="rId4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D5"/>
    <a:srgbClr val="FFFFDD"/>
    <a:srgbClr val="C8FFB7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/>
    <p:restoredTop sz="94086"/>
  </p:normalViewPr>
  <p:slideViewPr>
    <p:cSldViewPr showGuides="1">
      <p:cViewPr>
        <p:scale>
          <a:sx n="50" d="100"/>
          <a:sy n="50" d="100"/>
        </p:scale>
        <p:origin x="-1734" y="-726"/>
      </p:cViewPr>
      <p:guideLst>
        <p:guide orient="horz" pos="213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15364" name="幻灯片图像占位符 4099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365" name="文本占位符 4100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512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410" name="文本占位符 5122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1741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921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8" name="文本占位符 9218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1945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126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6" name="文本占位符 11266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21507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331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554" name="文本占位符 13314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536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2" name="文本占位符 15362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25603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3276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34818" name="文本占位符 32770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3481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849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45058" name="文本占位符 84994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</p:spPr>
        <p:txBody>
          <a:bodyPr anchor="t"/>
          <a:p>
            <a:pPr lvl="0" indent="0"/>
            <a:endParaRPr lang="zh-CN" altLang="en-US" dirty="0"/>
          </a:p>
        </p:txBody>
      </p:sp>
      <p:sp>
        <p:nvSpPr>
          <p:cNvPr id="4505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D919C87-CF25-4B6F-B3AD-5784A4DB5BF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fontAlgn="base"/>
            <a:fld id="{9A0DB2DC-4C9A-4742-B13C-FB6460FD3503}" type="slidenum">
              <a:rPr lang="zh-CN" sz="1200" strike="noStrike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04850"/>
            <a:ext cx="2057400" cy="5619750"/>
          </a:xfrm>
        </p:spPr>
        <p:txBody>
          <a:bodyPr vert="eaVert"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52930" cy="56197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3314" name="矩形 18433" descr="花束"/>
          <p:cNvSpPr/>
          <p:nvPr userDrawn="1"/>
        </p:nvSpPr>
        <p:spPr>
          <a:xfrm>
            <a:off x="0" y="692150"/>
            <a:ext cx="9144000" cy="144463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315" name="组合 18434"/>
          <p:cNvGrpSpPr/>
          <p:nvPr/>
        </p:nvGrpSpPr>
        <p:grpSpPr>
          <a:xfrm>
            <a:off x="0" y="0"/>
            <a:ext cx="712788" cy="6846888"/>
            <a:chOff x="0" y="0"/>
            <a:chExt cx="449" cy="4313"/>
          </a:xfrm>
        </p:grpSpPr>
        <p:sp>
          <p:nvSpPr>
            <p:cNvPr id="13316" name="矩形 18435"/>
            <p:cNvSpPr/>
            <p:nvPr/>
          </p:nvSpPr>
          <p:spPr>
            <a:xfrm>
              <a:off x="0" y="0"/>
              <a:ext cx="448" cy="431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任意多边形 18436"/>
            <p:cNvSpPr/>
            <p:nvPr/>
          </p:nvSpPr>
          <p:spPr>
            <a:xfrm>
              <a:off x="0" y="0"/>
              <a:ext cx="449" cy="4313"/>
            </a:xfrm>
            <a:custGeom>
              <a:avLst/>
              <a:gdLst/>
              <a:ahLst/>
              <a:cxnLst/>
              <a:pathLst>
                <a:path w="449" h="4313">
                  <a:moveTo>
                    <a:pt x="0" y="0"/>
                  </a:moveTo>
                  <a:lnTo>
                    <a:pt x="0" y="4312"/>
                  </a:lnTo>
                  <a:lnTo>
                    <a:pt x="149" y="4312"/>
                  </a:lnTo>
                  <a:lnTo>
                    <a:pt x="149" y="0"/>
                  </a:lnTo>
                  <a:lnTo>
                    <a:pt x="299" y="0"/>
                  </a:lnTo>
                  <a:lnTo>
                    <a:pt x="299" y="4312"/>
                  </a:lnTo>
                  <a:lnTo>
                    <a:pt x="448" y="4312"/>
                  </a:lnTo>
                  <a:lnTo>
                    <a:pt x="448" y="0"/>
                  </a:lnTo>
                  <a:lnTo>
                    <a:pt x="448" y="149"/>
                  </a:lnTo>
                  <a:lnTo>
                    <a:pt x="0" y="149"/>
                  </a:lnTo>
                  <a:lnTo>
                    <a:pt x="0" y="297"/>
                  </a:lnTo>
                  <a:lnTo>
                    <a:pt x="448" y="297"/>
                  </a:lnTo>
                  <a:lnTo>
                    <a:pt x="448" y="446"/>
                  </a:lnTo>
                  <a:lnTo>
                    <a:pt x="0" y="446"/>
                  </a:lnTo>
                  <a:lnTo>
                    <a:pt x="0" y="595"/>
                  </a:lnTo>
                  <a:lnTo>
                    <a:pt x="448" y="595"/>
                  </a:lnTo>
                  <a:lnTo>
                    <a:pt x="448" y="743"/>
                  </a:lnTo>
                  <a:lnTo>
                    <a:pt x="0" y="743"/>
                  </a:lnTo>
                  <a:lnTo>
                    <a:pt x="0" y="892"/>
                  </a:lnTo>
                  <a:lnTo>
                    <a:pt x="448" y="892"/>
                  </a:lnTo>
                  <a:lnTo>
                    <a:pt x="448" y="1041"/>
                  </a:lnTo>
                  <a:lnTo>
                    <a:pt x="0" y="1041"/>
                  </a:lnTo>
                  <a:lnTo>
                    <a:pt x="0" y="1190"/>
                  </a:lnTo>
                  <a:lnTo>
                    <a:pt x="448" y="1190"/>
                  </a:lnTo>
                  <a:lnTo>
                    <a:pt x="448" y="1338"/>
                  </a:lnTo>
                  <a:lnTo>
                    <a:pt x="0" y="1338"/>
                  </a:lnTo>
                  <a:lnTo>
                    <a:pt x="0" y="1487"/>
                  </a:lnTo>
                  <a:lnTo>
                    <a:pt x="448" y="1487"/>
                  </a:lnTo>
                  <a:lnTo>
                    <a:pt x="448" y="1636"/>
                  </a:lnTo>
                  <a:lnTo>
                    <a:pt x="0" y="1636"/>
                  </a:lnTo>
                  <a:lnTo>
                    <a:pt x="0" y="1784"/>
                  </a:lnTo>
                  <a:lnTo>
                    <a:pt x="448" y="1784"/>
                  </a:lnTo>
                  <a:lnTo>
                    <a:pt x="448" y="1933"/>
                  </a:lnTo>
                  <a:lnTo>
                    <a:pt x="0" y="1933"/>
                  </a:lnTo>
                  <a:lnTo>
                    <a:pt x="0" y="2082"/>
                  </a:lnTo>
                  <a:lnTo>
                    <a:pt x="448" y="2082"/>
                  </a:lnTo>
                  <a:lnTo>
                    <a:pt x="448" y="2230"/>
                  </a:lnTo>
                  <a:lnTo>
                    <a:pt x="0" y="2230"/>
                  </a:lnTo>
                  <a:lnTo>
                    <a:pt x="0" y="2379"/>
                  </a:lnTo>
                  <a:lnTo>
                    <a:pt x="448" y="2379"/>
                  </a:lnTo>
                  <a:lnTo>
                    <a:pt x="448" y="2528"/>
                  </a:lnTo>
                  <a:lnTo>
                    <a:pt x="0" y="2528"/>
                  </a:lnTo>
                  <a:lnTo>
                    <a:pt x="0" y="2676"/>
                  </a:lnTo>
                  <a:lnTo>
                    <a:pt x="448" y="2676"/>
                  </a:lnTo>
                  <a:lnTo>
                    <a:pt x="448" y="2825"/>
                  </a:lnTo>
                  <a:lnTo>
                    <a:pt x="0" y="2825"/>
                  </a:lnTo>
                  <a:lnTo>
                    <a:pt x="0" y="2974"/>
                  </a:lnTo>
                  <a:lnTo>
                    <a:pt x="448" y="2974"/>
                  </a:lnTo>
                  <a:lnTo>
                    <a:pt x="448" y="3122"/>
                  </a:lnTo>
                  <a:lnTo>
                    <a:pt x="0" y="3122"/>
                  </a:lnTo>
                  <a:lnTo>
                    <a:pt x="0" y="3271"/>
                  </a:lnTo>
                  <a:lnTo>
                    <a:pt x="448" y="3271"/>
                  </a:lnTo>
                  <a:lnTo>
                    <a:pt x="448" y="3420"/>
                  </a:lnTo>
                  <a:lnTo>
                    <a:pt x="0" y="3420"/>
                  </a:lnTo>
                  <a:lnTo>
                    <a:pt x="0" y="3569"/>
                  </a:lnTo>
                  <a:lnTo>
                    <a:pt x="448" y="3569"/>
                  </a:lnTo>
                  <a:lnTo>
                    <a:pt x="448" y="3717"/>
                  </a:lnTo>
                  <a:lnTo>
                    <a:pt x="0" y="3717"/>
                  </a:lnTo>
                  <a:lnTo>
                    <a:pt x="0" y="3866"/>
                  </a:lnTo>
                  <a:lnTo>
                    <a:pt x="448" y="3866"/>
                  </a:lnTo>
                  <a:lnTo>
                    <a:pt x="448" y="4015"/>
                  </a:lnTo>
                  <a:lnTo>
                    <a:pt x="0" y="4015"/>
                  </a:lnTo>
                  <a:lnTo>
                    <a:pt x="0" y="4163"/>
                  </a:lnTo>
                  <a:lnTo>
                    <a:pt x="448" y="4163"/>
                  </a:lnTo>
                  <a:lnTo>
                    <a:pt x="448" y="4312"/>
                  </a:lnTo>
                  <a:lnTo>
                    <a:pt x="0" y="4312"/>
                  </a:lnTo>
                  <a:lnTo>
                    <a:pt x="0" y="4312"/>
                  </a:lnTo>
                  <a:lnTo>
                    <a:pt x="448" y="4312"/>
                  </a:lnTo>
                  <a:lnTo>
                    <a:pt x="44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699999" algn="ctr" rotWithShape="0">
                <a:schemeClr val="bg2">
                  <a:alpha val="50000"/>
                </a:schemeClr>
              </a:outerShdw>
            </a:effectLst>
          </p:spPr>
          <p:txBody>
            <a:bodyPr/>
            <a:p>
              <a:endParaRPr lang="zh-CN" altLang="en-US"/>
            </a:p>
          </p:txBody>
        </p:sp>
      </p:grpSp>
      <p:sp>
        <p:nvSpPr>
          <p:cNvPr id="13318" name="矩形 18442"/>
          <p:cNvSpPr/>
          <p:nvPr userDrawn="1"/>
        </p:nvSpPr>
        <p:spPr>
          <a:xfrm>
            <a:off x="0" y="0"/>
            <a:ext cx="731838" cy="38830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accent1"/>
            </a:outerShdw>
          </a:effectLst>
        </p:spPr>
        <p:txBody>
          <a:bodyPr vert="eaVert" lIns="0" tIns="0" rIns="0" bIns="0" anchor="t">
            <a:spAutoFit/>
          </a:bodyPr>
          <a:p>
            <a:pPr lvl="0" indent="0"/>
            <a:r>
              <a:rPr lang="zh-CN" altLang="en-US" sz="4800" dirty="0">
                <a:solidFill>
                  <a:srgbClr val="C59819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华文新魏" pitchFamily="2" charset="-122"/>
              </a:rPr>
              <a:t>殷商青铜艺术</a:t>
            </a:r>
            <a:endParaRPr lang="zh-CN" altLang="en-US" sz="4800" dirty="0">
              <a:solidFill>
                <a:srgbClr val="C59819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3319" name="文本框 18443"/>
          <p:cNvSpPr txBox="1"/>
          <p:nvPr userDrawn="1"/>
        </p:nvSpPr>
        <p:spPr>
          <a:xfrm>
            <a:off x="44450" y="4365625"/>
            <a:ext cx="639763" cy="20923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0" tIns="0" rIns="0" bIns="0" anchor="t">
            <a:spAutoFit/>
          </a:bodyPr>
          <a:p>
            <a:pPr lvl="0" indent="0"/>
            <a:r>
              <a:rPr lang="zh-CN" altLang="en-US" sz="1800" b="1" dirty="0"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广西师范大学</a:t>
            </a:r>
            <a:endParaRPr lang="zh-CN" altLang="en-US" sz="1800" b="1"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dirty="0"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华文行楷" pitchFamily="2" charset="-122"/>
              </a:rPr>
              <a:t>              刘世军</a:t>
            </a:r>
            <a:endParaRPr lang="zh-CN" altLang="en-US" dirty="0"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18438" name="标题 18437"/>
          <p:cNvSpPr>
            <a:spLocks noGrp="1"/>
          </p:cNvSpPr>
          <p:nvPr>
            <p:ph type="ctrTitle" sz="quarter"/>
          </p:nvPr>
        </p:nvSpPr>
        <p:spPr>
          <a:xfrm>
            <a:off x="755650" y="0"/>
            <a:ext cx="8208963" cy="7651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lstStyle>
            <a:lvl1pPr lvl="0" algn="l">
              <a:defRPr>
                <a:ea typeface="华文新魏" pitchFamily="2" charset="-122"/>
              </a:defRPr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8439" name="副标题 18438"/>
          <p:cNvSpPr>
            <a:spLocks noGrp="1"/>
          </p:cNvSpPr>
          <p:nvPr>
            <p:ph type="subTitle" sz="quarter" idx="1"/>
          </p:nvPr>
        </p:nvSpPr>
        <p:spPr>
          <a:xfrm>
            <a:off x="755650" y="908050"/>
            <a:ext cx="8388350" cy="5762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/>
          <a:lstStyle>
            <a:lvl1pPr marL="0" lvl="0" indent="0" algn="ctr">
              <a:buNone/>
              <a:defRPr>
                <a:solidFill>
                  <a:schemeClr val="hlink"/>
                </a:solidFill>
                <a:ea typeface="华文行楷" pitchFamily="2" charset="-122"/>
              </a:defRPr>
            </a:lvl1pPr>
            <a:lvl2pPr marL="457200" lvl="1" indent="0" algn="ctr">
              <a:buNone/>
              <a:defRPr>
                <a:solidFill>
                  <a:schemeClr val="hlink"/>
                </a:solidFill>
                <a:ea typeface="华文行楷" pitchFamily="2" charset="-122"/>
              </a:defRPr>
            </a:lvl2pPr>
            <a:lvl3pPr marL="914400" lvl="2" indent="0" algn="ctr">
              <a:buNone/>
              <a:defRPr>
                <a:solidFill>
                  <a:schemeClr val="hlink"/>
                </a:solidFill>
                <a:ea typeface="华文行楷" pitchFamily="2" charset="-122"/>
              </a:defRPr>
            </a:lvl3pPr>
            <a:lvl4pPr marL="1371600" lvl="3" indent="0" algn="ctr">
              <a:buNone/>
              <a:defRPr>
                <a:solidFill>
                  <a:schemeClr val="hlink"/>
                </a:solidFill>
                <a:ea typeface="华文行楷" pitchFamily="2" charset="-122"/>
              </a:defRPr>
            </a:lvl4pPr>
            <a:lvl5pPr marL="1828800" lvl="4" indent="0" algn="ctr">
              <a:buNone/>
              <a:defRPr>
                <a:solidFill>
                  <a:schemeClr val="hlink"/>
                </a:solidFill>
                <a:ea typeface="华文行楷" pitchFamily="2" charset="-122"/>
              </a:defRPr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18440" name="日期占位符 18439"/>
          <p:cNvSpPr>
            <a:spLocks noGrp="1"/>
          </p:cNvSpPr>
          <p:nvPr>
            <p:ph type="dt" sz="quarter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p>
            <a:pPr eaLnBrk="0" fontAlgn="base" hangingPunct="0"/>
            <a:endParaRPr lang="zh-CN" altLang="en-US" noProof="1" dirty="0"/>
          </a:p>
        </p:txBody>
      </p:sp>
      <p:sp>
        <p:nvSpPr>
          <p:cNvPr id="18441" name="页脚占位符 1844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p>
            <a:pPr eaLnBrk="0" fontAlgn="base" hangingPunct="0"/>
            <a:endParaRPr lang="zh-CN" noProof="1" dirty="0"/>
          </a:p>
        </p:txBody>
      </p:sp>
      <p:sp>
        <p:nvSpPr>
          <p:cNvPr id="18442" name="灯片编号占位符 1844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p>
            <a:pPr eaLnBrk="0" fontAlgn="base" hangingPunct="0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787474" cy="4133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08864" y="1981200"/>
            <a:ext cx="3787474" cy="41338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590550"/>
            <a:ext cx="1943100" cy="55245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590550"/>
            <a:ext cx="5716657" cy="55245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0" fontAlgn="base" hangingPunct="0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32504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35163"/>
            <a:ext cx="4032504" cy="4389437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ctr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kern="1200" cap="none" spc="0" normalizeH="0" baseline="0" noProof="0">
              <a:solidFill>
                <a:schemeClr val="tx2">
                  <a:shade val="9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algn="r" fontAlgn="base"/>
            <a:fld id="{9A0DB2DC-4C9A-4742-B13C-FB6460FD3503}" type="slidenum">
              <a:rPr lang="zh-CN" sz="1200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任意多边形 6"/>
          <p:cNvSpPr/>
          <p:nvPr/>
        </p:nvSpPr>
        <p:spPr bwMode="auto">
          <a:xfrm>
            <a:off x="-9525" y="-7937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4381500" y="-7937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388" name="组合 1"/>
          <p:cNvGrpSpPr/>
          <p:nvPr/>
        </p:nvGrpSpPr>
        <p:grpSpPr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29" name="标题占位符 8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lIns="0" rIns="0" bIns="0" anchor="b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文本占位符 29"/>
          <p:cNvSpPr>
            <a:spLocks noGrp="1"/>
          </p:cNvSpPr>
          <p:nvPr>
            <p:ph type="body"/>
          </p:nvPr>
        </p:nvSpPr>
        <p:spPr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730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46380"/>
            <a:r>
              <a:rPr lang="zh-CN" altLang="en-US" dirty="0"/>
              <a:t>第二级</a:t>
            </a:r>
            <a:endParaRPr lang="zh-CN" altLang="en-US" dirty="0"/>
          </a:p>
          <a:p>
            <a:pPr lvl="2" indent="-245745"/>
            <a:r>
              <a:rPr lang="zh-CN" altLang="en-US" dirty="0"/>
              <a:t>第三级</a:t>
            </a:r>
            <a:endParaRPr lang="zh-CN" altLang="en-US" dirty="0"/>
          </a:p>
          <a:p>
            <a:pPr lvl="3" indent="-209550"/>
            <a:r>
              <a:rPr lang="zh-CN" altLang="en-US" dirty="0"/>
              <a:t>第四级</a:t>
            </a:r>
            <a:endParaRPr lang="zh-CN" altLang="en-US" dirty="0"/>
          </a:p>
          <a:p>
            <a:pPr lvl="4" indent="-2095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4" name="日期占位符 2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D919C87-CF25-4B6F-B3AD-5784A4DB5BF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页脚占位符 18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p>
            <a:pPr lvl="0" algn="r" fontAlgn="base"/>
            <a:fld id="{9A0DB2DC-4C9A-4742-B13C-FB6460FD3503}" type="slidenum">
              <a:rPr lang="zh-CN" sz="1200" strike="noStrike" noProof="1" dirty="0">
                <a:solidFill>
                  <a:srgbClr val="D1EAEE"/>
                </a:solidFill>
                <a:latin typeface="Constantia" panose="02030602050306030303" pitchFamily="18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>
              <a:solidFill>
                <a:srgbClr val="D1EAEE"/>
              </a:solidFill>
              <a:latin typeface="Constantia" panose="02030602050306030303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ctr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50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3050" lvl="0" indent="-2730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40080" lvl="1" indent="-24638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-2457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187450" lvl="3" indent="-2095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462405" lvl="4" indent="-2095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17409"/>
          <p:cNvGrpSpPr/>
          <p:nvPr/>
        </p:nvGrpSpPr>
        <p:grpSpPr>
          <a:xfrm>
            <a:off x="0" y="0"/>
            <a:ext cx="712788" cy="6846888"/>
            <a:chOff x="0" y="0"/>
            <a:chExt cx="449" cy="4313"/>
          </a:xfrm>
        </p:grpSpPr>
        <p:sp>
          <p:nvSpPr>
            <p:cNvPr id="2051" name="矩形 17410"/>
            <p:cNvSpPr/>
            <p:nvPr/>
          </p:nvSpPr>
          <p:spPr>
            <a:xfrm>
              <a:off x="0" y="0"/>
              <a:ext cx="448" cy="431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2" name="任意多边形 17411"/>
            <p:cNvSpPr/>
            <p:nvPr/>
          </p:nvSpPr>
          <p:spPr>
            <a:xfrm>
              <a:off x="0" y="0"/>
              <a:ext cx="449" cy="4313"/>
            </a:xfrm>
            <a:custGeom>
              <a:avLst/>
              <a:gdLst/>
              <a:ahLst/>
              <a:cxnLst/>
              <a:pathLst>
                <a:path w="449" h="4313">
                  <a:moveTo>
                    <a:pt x="0" y="0"/>
                  </a:moveTo>
                  <a:lnTo>
                    <a:pt x="0" y="4312"/>
                  </a:lnTo>
                  <a:lnTo>
                    <a:pt x="149" y="4312"/>
                  </a:lnTo>
                  <a:lnTo>
                    <a:pt x="149" y="0"/>
                  </a:lnTo>
                  <a:lnTo>
                    <a:pt x="299" y="0"/>
                  </a:lnTo>
                  <a:lnTo>
                    <a:pt x="299" y="4312"/>
                  </a:lnTo>
                  <a:lnTo>
                    <a:pt x="448" y="4312"/>
                  </a:lnTo>
                  <a:lnTo>
                    <a:pt x="448" y="0"/>
                  </a:lnTo>
                  <a:lnTo>
                    <a:pt x="448" y="149"/>
                  </a:lnTo>
                  <a:lnTo>
                    <a:pt x="0" y="149"/>
                  </a:lnTo>
                  <a:lnTo>
                    <a:pt x="0" y="297"/>
                  </a:lnTo>
                  <a:lnTo>
                    <a:pt x="448" y="297"/>
                  </a:lnTo>
                  <a:lnTo>
                    <a:pt x="448" y="446"/>
                  </a:lnTo>
                  <a:lnTo>
                    <a:pt x="0" y="446"/>
                  </a:lnTo>
                  <a:lnTo>
                    <a:pt x="0" y="595"/>
                  </a:lnTo>
                  <a:lnTo>
                    <a:pt x="448" y="595"/>
                  </a:lnTo>
                  <a:lnTo>
                    <a:pt x="448" y="743"/>
                  </a:lnTo>
                  <a:lnTo>
                    <a:pt x="0" y="743"/>
                  </a:lnTo>
                  <a:lnTo>
                    <a:pt x="0" y="892"/>
                  </a:lnTo>
                  <a:lnTo>
                    <a:pt x="448" y="892"/>
                  </a:lnTo>
                  <a:lnTo>
                    <a:pt x="448" y="1041"/>
                  </a:lnTo>
                  <a:lnTo>
                    <a:pt x="0" y="1041"/>
                  </a:lnTo>
                  <a:lnTo>
                    <a:pt x="0" y="1190"/>
                  </a:lnTo>
                  <a:lnTo>
                    <a:pt x="448" y="1190"/>
                  </a:lnTo>
                  <a:lnTo>
                    <a:pt x="448" y="1338"/>
                  </a:lnTo>
                  <a:lnTo>
                    <a:pt x="0" y="1338"/>
                  </a:lnTo>
                  <a:lnTo>
                    <a:pt x="0" y="1487"/>
                  </a:lnTo>
                  <a:lnTo>
                    <a:pt x="448" y="1487"/>
                  </a:lnTo>
                  <a:lnTo>
                    <a:pt x="448" y="1636"/>
                  </a:lnTo>
                  <a:lnTo>
                    <a:pt x="0" y="1636"/>
                  </a:lnTo>
                  <a:lnTo>
                    <a:pt x="0" y="1784"/>
                  </a:lnTo>
                  <a:lnTo>
                    <a:pt x="448" y="1784"/>
                  </a:lnTo>
                  <a:lnTo>
                    <a:pt x="448" y="1933"/>
                  </a:lnTo>
                  <a:lnTo>
                    <a:pt x="0" y="1933"/>
                  </a:lnTo>
                  <a:lnTo>
                    <a:pt x="0" y="2082"/>
                  </a:lnTo>
                  <a:lnTo>
                    <a:pt x="448" y="2082"/>
                  </a:lnTo>
                  <a:lnTo>
                    <a:pt x="448" y="2230"/>
                  </a:lnTo>
                  <a:lnTo>
                    <a:pt x="0" y="2230"/>
                  </a:lnTo>
                  <a:lnTo>
                    <a:pt x="0" y="2379"/>
                  </a:lnTo>
                  <a:lnTo>
                    <a:pt x="448" y="2379"/>
                  </a:lnTo>
                  <a:lnTo>
                    <a:pt x="448" y="2528"/>
                  </a:lnTo>
                  <a:lnTo>
                    <a:pt x="0" y="2528"/>
                  </a:lnTo>
                  <a:lnTo>
                    <a:pt x="0" y="2676"/>
                  </a:lnTo>
                  <a:lnTo>
                    <a:pt x="448" y="2676"/>
                  </a:lnTo>
                  <a:lnTo>
                    <a:pt x="448" y="2825"/>
                  </a:lnTo>
                  <a:lnTo>
                    <a:pt x="0" y="2825"/>
                  </a:lnTo>
                  <a:lnTo>
                    <a:pt x="0" y="2974"/>
                  </a:lnTo>
                  <a:lnTo>
                    <a:pt x="448" y="2974"/>
                  </a:lnTo>
                  <a:lnTo>
                    <a:pt x="448" y="3122"/>
                  </a:lnTo>
                  <a:lnTo>
                    <a:pt x="0" y="3122"/>
                  </a:lnTo>
                  <a:lnTo>
                    <a:pt x="0" y="3271"/>
                  </a:lnTo>
                  <a:lnTo>
                    <a:pt x="448" y="3271"/>
                  </a:lnTo>
                  <a:lnTo>
                    <a:pt x="448" y="3420"/>
                  </a:lnTo>
                  <a:lnTo>
                    <a:pt x="0" y="3420"/>
                  </a:lnTo>
                  <a:lnTo>
                    <a:pt x="0" y="3569"/>
                  </a:lnTo>
                  <a:lnTo>
                    <a:pt x="448" y="3569"/>
                  </a:lnTo>
                  <a:lnTo>
                    <a:pt x="448" y="3717"/>
                  </a:lnTo>
                  <a:lnTo>
                    <a:pt x="0" y="3717"/>
                  </a:lnTo>
                  <a:lnTo>
                    <a:pt x="0" y="3866"/>
                  </a:lnTo>
                  <a:lnTo>
                    <a:pt x="448" y="3866"/>
                  </a:lnTo>
                  <a:lnTo>
                    <a:pt x="448" y="4015"/>
                  </a:lnTo>
                  <a:lnTo>
                    <a:pt x="0" y="4015"/>
                  </a:lnTo>
                  <a:lnTo>
                    <a:pt x="0" y="4163"/>
                  </a:lnTo>
                  <a:lnTo>
                    <a:pt x="448" y="4163"/>
                  </a:lnTo>
                  <a:lnTo>
                    <a:pt x="448" y="4312"/>
                  </a:lnTo>
                  <a:lnTo>
                    <a:pt x="0" y="4312"/>
                  </a:lnTo>
                  <a:lnTo>
                    <a:pt x="0" y="4312"/>
                  </a:lnTo>
                  <a:lnTo>
                    <a:pt x="448" y="4312"/>
                  </a:lnTo>
                  <a:lnTo>
                    <a:pt x="448" y="0"/>
                  </a:lnTo>
                  <a:lnTo>
                    <a:pt x="0" y="0"/>
                  </a:lnTo>
                </a:path>
              </a:pathLst>
            </a:custGeom>
            <a:no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7961" dir="2699999" algn="ctr" rotWithShape="0">
                <a:schemeClr val="bg2">
                  <a:alpha val="50000"/>
                </a:schemeClr>
              </a:outerShdw>
            </a:effectLst>
          </p:spPr>
          <p:txBody>
            <a:bodyPr/>
            <a:p>
              <a:endParaRPr lang="zh-CN" altLang="en-US"/>
            </a:p>
          </p:txBody>
        </p:sp>
      </p:grpSp>
      <p:sp>
        <p:nvSpPr>
          <p:cNvPr id="17413" name="标题 17412"/>
          <p:cNvSpPr>
            <a:spLocks noGrp="1"/>
          </p:cNvSpPr>
          <p:nvPr>
            <p:ph type="title"/>
          </p:nvPr>
        </p:nvSpPr>
        <p:spPr>
          <a:xfrm>
            <a:off x="1066800" y="590550"/>
            <a:ext cx="7772400" cy="11620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/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17414" name="文本占位符 17413"/>
          <p:cNvSpPr>
            <a:spLocks noGrp="1"/>
          </p:cNvSpPr>
          <p:nvPr>
            <p:ph type="body" idx="1"/>
          </p:nvPr>
        </p:nvSpPr>
        <p:spPr>
          <a:xfrm>
            <a:off x="1066800" y="1981200"/>
            <a:ext cx="7729538" cy="41338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p>
            <a:pPr lvl="0" fontAlgn="base"/>
            <a:r>
              <a:rPr lang="zh-CN" altLang="en-US" strike="noStrike" noProof="1" dirty="0"/>
              <a:t>单击此处编辑母版文本样式</a:t>
            </a:r>
            <a:endParaRPr lang="zh-CN" altLang="en-US" strike="noStrike" noProof="1" dirty="0"/>
          </a:p>
          <a:p>
            <a:pPr lvl="1" fontAlgn="base"/>
            <a:r>
              <a:rPr lang="zh-CN" altLang="en-US" strike="noStrike" noProof="1" dirty="0"/>
              <a:t>第二级</a:t>
            </a:r>
            <a:endParaRPr lang="zh-CN" altLang="en-US" strike="noStrike" noProof="1" dirty="0"/>
          </a:p>
          <a:p>
            <a:pPr lvl="2" fontAlgn="base"/>
            <a:r>
              <a:rPr lang="zh-CN" altLang="en-US" strike="noStrike" noProof="1" dirty="0"/>
              <a:t>第三级</a:t>
            </a:r>
            <a:endParaRPr lang="zh-CN" altLang="en-US" strike="noStrike" noProof="1" dirty="0"/>
          </a:p>
          <a:p>
            <a:pPr lvl="3" fontAlgn="base"/>
            <a:r>
              <a:rPr lang="zh-CN" altLang="en-US" strike="noStrike" noProof="1" dirty="0"/>
              <a:t>第四级</a:t>
            </a:r>
            <a:endParaRPr lang="zh-CN" altLang="en-US" strike="noStrike" noProof="1" dirty="0"/>
          </a:p>
          <a:p>
            <a:pPr lvl="4" fontAlgn="base"/>
            <a:r>
              <a:rPr lang="zh-CN" altLang="en-US" strike="noStrike" noProof="1" dirty="0"/>
              <a:t>第五级</a:t>
            </a:r>
            <a:endParaRPr lang="zh-CN" altLang="en-US" strike="noStrike" noProof="1" dirty="0"/>
          </a:p>
        </p:txBody>
      </p:sp>
      <p:sp>
        <p:nvSpPr>
          <p:cNvPr id="17415" name="日期占位符 17414"/>
          <p:cNvSpPr>
            <a:spLocks noGrp="1"/>
          </p:cNvSpPr>
          <p:nvPr>
            <p:ph type="dt" sz="half" idx="2"/>
          </p:nvPr>
        </p:nvSpPr>
        <p:spPr>
          <a:xfrm>
            <a:off x="10668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>
              <a:defRPr sz="1400"/>
            </a:lvl1pPr>
          </a:lstStyle>
          <a:p>
            <a:pPr lvl="0" eaLnBrk="0" fontAlgn="base" hangingPunct="0"/>
            <a:endParaRPr lang="zh-CN" altLang="en-US" strike="noStrike" noProof="1" dirty="0"/>
          </a:p>
        </p:txBody>
      </p:sp>
      <p:sp>
        <p:nvSpPr>
          <p:cNvPr id="17416" name="页脚占位符 17415"/>
          <p:cNvSpPr>
            <a:spLocks noGrp="1"/>
          </p:cNvSpPr>
          <p:nvPr>
            <p:ph type="ftr" sz="quarter" idx="3"/>
          </p:nvPr>
        </p:nvSpPr>
        <p:spPr>
          <a:xfrm>
            <a:off x="3505200" y="63246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ctr">
              <a:defRPr sz="1400"/>
            </a:lvl1pPr>
          </a:lstStyle>
          <a:p>
            <a:pPr lvl="0" eaLnBrk="0" fontAlgn="base" hangingPunct="0"/>
            <a:endParaRPr lang="zh-CN" strike="noStrike" noProof="1" dirty="0"/>
          </a:p>
        </p:txBody>
      </p:sp>
      <p:sp>
        <p:nvSpPr>
          <p:cNvPr id="17417" name="灯片编号占位符 17416"/>
          <p:cNvSpPr>
            <a:spLocks noGrp="1"/>
          </p:cNvSpPr>
          <p:nvPr>
            <p:ph type="sldNum" sz="quarter" idx="4"/>
          </p:nvPr>
        </p:nvSpPr>
        <p:spPr>
          <a:xfrm>
            <a:off x="6934200" y="63246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ctr"/>
          <a:lstStyle>
            <a:lvl1pPr algn="r">
              <a:defRPr sz="1400"/>
            </a:lvl1pPr>
          </a:lstStyle>
          <a:p>
            <a:pPr lvl="0" eaLnBrk="0" fontAlgn="base" hangingPunct="0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2058" name="矩形 17417"/>
          <p:cNvSpPr/>
          <p:nvPr userDrawn="1"/>
        </p:nvSpPr>
        <p:spPr>
          <a:xfrm>
            <a:off x="0" y="0"/>
            <a:ext cx="731838" cy="38830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accent1">
                <a:alpha val="50000"/>
              </a:schemeClr>
            </a:outerShdw>
          </a:effectLst>
        </p:spPr>
        <p:txBody>
          <a:bodyPr vert="eaVert" lIns="0" tIns="0" rIns="0" bIns="0" anchor="t">
            <a:spAutoFit/>
          </a:bodyPr>
          <a:p>
            <a:pPr lvl="0" indent="0"/>
            <a:r>
              <a:rPr lang="zh-CN" altLang="en-US" sz="4800" dirty="0">
                <a:solidFill>
                  <a:srgbClr val="C59819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华文新魏" pitchFamily="2" charset="-122"/>
              </a:rPr>
              <a:t>殷商青铜艺术</a:t>
            </a:r>
            <a:endParaRPr lang="zh-CN" altLang="en-US" sz="4800" dirty="0">
              <a:solidFill>
                <a:srgbClr val="C59819"/>
              </a:solidFill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2059" name="文本框 17418"/>
          <p:cNvSpPr txBox="1"/>
          <p:nvPr userDrawn="1"/>
        </p:nvSpPr>
        <p:spPr>
          <a:xfrm>
            <a:off x="44450" y="4365625"/>
            <a:ext cx="639763" cy="20923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0" tIns="0" rIns="0" bIns="0" anchor="t">
            <a:spAutoFit/>
          </a:bodyPr>
          <a:p>
            <a:pPr lvl="0" indent="0"/>
            <a:r>
              <a:rPr lang="zh-CN" altLang="en-US" sz="1800" b="1" dirty="0"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rPr>
              <a:t>广西师范大学</a:t>
            </a:r>
            <a:endParaRPr lang="zh-CN" altLang="en-US" sz="1800" b="1" dirty="0"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dirty="0"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华文行楷" pitchFamily="2" charset="-122"/>
              </a:rPr>
              <a:t>              刘世军</a:t>
            </a:r>
            <a:endParaRPr lang="zh-CN" altLang="en-US" dirty="0">
              <a:effectDag name="">
                <a:effect ref="fillLine"/>
                <a:cont type="tree" name="">
                  <a:effect ref="fillLine"/>
                  <a:outerShdw dist="38100" dir="13500000" algn="br">
                    <a:srgbClr val="FFFFFF"/>
                  </a:outerShdw>
                </a:cont>
                <a:cont type="tree" name="">
                  <a:effect ref="fillLine"/>
                  <a:outerShdw dist="38100" dir="2700000" algn="tl">
                    <a:srgbClr val="999999"/>
                  </a:outerShdw>
                </a:cont>
              </a:effectDag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C0C0C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Char char="•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Char char="•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C0C0C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media" Target="file:///F:\ljp\&#27468;\&#35768;&#23913;\Ludwig%20van%20Beethoven-G&#22823;&#35843;&#23567;&#27493;&#33310;&#26354;.mp3" TargetMode="External"/><Relationship Id="rId2" Type="http://schemas.openxmlformats.org/officeDocument/2006/relationships/audio" Target="file:///F:\ljp\&#27468;\&#35768;&#23913;\Ludwig%20van%20Beethoven-G&#22823;&#35843;&#23567;&#27493;&#33310;&#26354;.mp3" TargetMode="Externa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0.jpe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40.jpeg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audio" Target="../media/audio1.wav"/><Relationship Id="rId5" Type="http://schemas.openxmlformats.org/officeDocument/2006/relationships/image" Target="../media/image45.jpeg"/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2.wav"/><Relationship Id="rId1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2.jpeg"/><Relationship Id="rId1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audio" Target="../media/audio1.wav"/><Relationship Id="rId1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3.wav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3.wav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3.wav"/><Relationship Id="rId1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3.wav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3.wav"/><Relationship Id="rId1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audio" Target="../media/audio3.wav"/><Relationship Id="rId2" Type="http://schemas.openxmlformats.org/officeDocument/2006/relationships/image" Target="../media/image63.jpeg"/><Relationship Id="rId1" Type="http://schemas.openxmlformats.org/officeDocument/2006/relationships/image" Target="../media/image6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3.wav"/><Relationship Id="rId1" Type="http://schemas.openxmlformats.org/officeDocument/2006/relationships/image" Target="../media/image6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图片 3073" descr="pue5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6405563" y="3284538"/>
            <a:ext cx="2738437" cy="3573462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999999"/>
            </a:prstShdw>
          </a:effectLst>
        </p:spPr>
      </p:pic>
      <p:sp>
        <p:nvSpPr>
          <p:cNvPr id="3075" name="标题 3074"/>
          <p:cNvSpPr>
            <a:spLocks noGrp="1"/>
          </p:cNvSpPr>
          <p:nvPr>
            <p:ph type="ctrTitle"/>
          </p:nvPr>
        </p:nvSpPr>
        <p:spPr>
          <a:xfrm>
            <a:off x="685800" y="2060575"/>
            <a:ext cx="7772400" cy="1325563"/>
          </a:xfrm>
        </p:spPr>
        <p:txBody>
          <a:bodyPr lIns="0" rIns="0" bIns="0" anchor="b"/>
          <a:p>
            <a:pPr defTabSz="914400" fontAlgn="t"/>
            <a:r>
              <a:rPr lang="zh-CN" altLang="en-US" sz="7200" strike="noStrike" kern="1200" baseline="0" noProof="1" dirty="0">
                <a:solidFill>
                  <a:srgbClr val="C5981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Calibri" panose="020F0502020204030204" pitchFamily="34" charset="0"/>
                <a:ea typeface="华文新魏" pitchFamily="2" charset="-122"/>
              </a:rPr>
              <a:t>殷商青铜艺术</a:t>
            </a:r>
            <a:endParaRPr lang="zh-CN" altLang="en-US" sz="7200" strike="noStrike" kern="1200" baseline="0" noProof="1" dirty="0">
              <a:solidFill>
                <a:srgbClr val="C59819"/>
              </a:solidFill>
              <a:effectLst>
                <a:outerShdw blurRad="38100" dist="38100" dir="2700000">
                  <a:srgbClr val="000000"/>
                </a:outerShdw>
              </a:effectLst>
              <a:latin typeface="Calibri" panose="020F0502020204030204" pitchFamily="34" charset="0"/>
              <a:ea typeface="华文新魏" pitchFamily="2" charset="-122"/>
            </a:endParaRPr>
          </a:p>
        </p:txBody>
      </p:sp>
      <p:sp>
        <p:nvSpPr>
          <p:cNvPr id="3076" name="副标题 3075"/>
          <p:cNvSpPr>
            <a:spLocks noGrp="1"/>
          </p:cNvSpPr>
          <p:nvPr>
            <p:ph type="subTitle" idx="1"/>
          </p:nvPr>
        </p:nvSpPr>
        <p:spPr>
          <a:xfrm>
            <a:off x="1371600" y="4006850"/>
            <a:ext cx="6400800" cy="835025"/>
          </a:xfrm>
        </p:spPr>
        <p:txBody>
          <a:bodyPr/>
          <a:p>
            <a:pPr defTabSz="914400" fontAlgn="base">
              <a:buSzPct val="95000"/>
            </a:pPr>
            <a:r>
              <a:rPr lang="zh-CN" altLang="en-US" sz="2800" strike="noStrike" kern="1200" baseline="0" noProof="1" dirty="0">
                <a:effectLst>
                  <a:outerShdw blurRad="38100" dist="38100" dir="2700000">
                    <a:srgbClr val="FFFFFF"/>
                  </a:outerShdw>
                </a:effectLst>
                <a:latin typeface="Constantia" panose="02030602050306030303" pitchFamily="18" charset="0"/>
                <a:ea typeface="黑体" panose="02010609060101010101" pitchFamily="2" charset="-122"/>
              </a:rPr>
              <a:t>主讲： </a:t>
            </a:r>
            <a:r>
              <a:rPr lang="zh-CN" altLang="en-US" sz="4800" strike="noStrike" kern="1200" baseline="0" noProof="1" dirty="0">
                <a:effectLst>
                  <a:outerShdw blurRad="38100" dist="38100" dir="2700000">
                    <a:srgbClr val="FFFFFF"/>
                  </a:outerShdw>
                </a:effectLst>
                <a:latin typeface="Constantia" panose="02030602050306030303" pitchFamily="18" charset="0"/>
                <a:ea typeface="华文行楷" pitchFamily="2" charset="-122"/>
              </a:rPr>
              <a:t>刘世军</a:t>
            </a:r>
            <a:endParaRPr lang="zh-CN" altLang="en-US" sz="4800" strike="noStrike" kern="1200" baseline="0" noProof="1" dirty="0">
              <a:effectLst>
                <a:outerShdw blurRad="38100" dist="38100" dir="2700000">
                  <a:srgbClr val="FFFFFF"/>
                </a:outerShdw>
              </a:effectLst>
              <a:latin typeface="Constantia" panose="02030602050306030303" pitchFamily="18" charset="0"/>
              <a:ea typeface="华文行楷" pitchFamily="2" charset="-122"/>
            </a:endParaRPr>
          </a:p>
        </p:txBody>
      </p:sp>
      <p:pic>
        <p:nvPicPr>
          <p:cNvPr id="16388" name="图片 3076" descr="pue5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6405563" y="3284538"/>
            <a:ext cx="2738437" cy="357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Ludwig van Beethoven-G大调小步舞曲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675" y="623887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" numSld="999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一、烹饪器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5603" name="副标题 25602"/>
          <p:cNvSpPr>
            <a:spLocks noGrp="1"/>
          </p:cNvSpPr>
          <p:nvPr>
            <p:ph type="subTitle" sz="quarter" idx="1"/>
          </p:nvPr>
        </p:nvSpPr>
        <p:spPr>
          <a:xfrm>
            <a:off x="1258888" y="1844675"/>
            <a:ext cx="1441450" cy="1008063"/>
          </a:xfrm>
        </p:spPr>
        <p:txBody>
          <a:bodyPr lIns="92075" tIns="46038" rIns="92075" bIns="46038" anchor="t"/>
          <a:p>
            <a:pPr defTabSz="914400" fontAlgn="base"/>
            <a:r>
              <a:rPr lang="zh-CN" altLang="zh-CN" strike="noStrike" kern="1200" baseline="0" noProof="1" dirty="0">
                <a:solidFill>
                  <a:schemeClr val="accent1"/>
                </a:solidFill>
                <a:latin typeface="Arial" panose="020B0604020202020204" pitchFamily="34" charset="0"/>
                <a:ea typeface="华文行楷" pitchFamily="2" charset="-122"/>
              </a:rPr>
              <a:t>鬲</a:t>
            </a:r>
            <a:endParaRPr lang="en-US" altLang="zh-CN" strike="noStrike" kern="1200" baseline="0" noProof="1" dirty="0">
              <a:solidFill>
                <a:schemeClr val="accent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grpSp>
        <p:nvGrpSpPr>
          <p:cNvPr id="30723" name="组合 25603"/>
          <p:cNvGrpSpPr/>
          <p:nvPr/>
        </p:nvGrpSpPr>
        <p:grpSpPr>
          <a:xfrm>
            <a:off x="971550" y="981075"/>
            <a:ext cx="2166938" cy="4059238"/>
            <a:chOff x="1565" y="1192"/>
            <a:chExt cx="1365" cy="2557"/>
          </a:xfrm>
        </p:grpSpPr>
        <p:sp>
          <p:nvSpPr>
            <p:cNvPr id="30724" name="圆角矩形 25604"/>
            <p:cNvSpPr/>
            <p:nvPr/>
          </p:nvSpPr>
          <p:spPr>
            <a:xfrm>
              <a:off x="1565" y="1401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5" name="圆角矩形 25605"/>
            <p:cNvSpPr/>
            <p:nvPr/>
          </p:nvSpPr>
          <p:spPr>
            <a:xfrm>
              <a:off x="1586" y="1406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6" name="圆角矩形 25606"/>
            <p:cNvSpPr/>
            <p:nvPr/>
          </p:nvSpPr>
          <p:spPr>
            <a:xfrm>
              <a:off x="1597" y="2706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7" name="圆角矩形 25607"/>
            <p:cNvSpPr/>
            <p:nvPr/>
          </p:nvSpPr>
          <p:spPr>
            <a:xfrm>
              <a:off x="1597" y="1420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8" name="椭圆 25608"/>
            <p:cNvSpPr/>
            <p:nvPr/>
          </p:nvSpPr>
          <p:spPr>
            <a:xfrm>
              <a:off x="2034" y="1207"/>
              <a:ext cx="405" cy="405"/>
            </a:xfrm>
            <a:prstGeom prst="ellipse">
              <a:avLst/>
            </a:prstGeom>
            <a:solidFill>
              <a:srgbClr val="333333"/>
            </a:solidFill>
            <a:ln w="3810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9" name="椭圆 25609"/>
            <p:cNvSpPr/>
            <p:nvPr/>
          </p:nvSpPr>
          <p:spPr>
            <a:xfrm>
              <a:off x="2038" y="1210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0" name="椭圆 25610"/>
            <p:cNvSpPr/>
            <p:nvPr/>
          </p:nvSpPr>
          <p:spPr>
            <a:xfrm>
              <a:off x="2043" y="1212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1" name="椭圆 25611"/>
            <p:cNvSpPr/>
            <p:nvPr/>
          </p:nvSpPr>
          <p:spPr>
            <a:xfrm>
              <a:off x="2047" y="1216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2" name="椭圆 25612"/>
            <p:cNvSpPr/>
            <p:nvPr/>
          </p:nvSpPr>
          <p:spPr>
            <a:xfrm>
              <a:off x="2069" y="1226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4" name="文本框 25613"/>
            <p:cNvSpPr txBox="1"/>
            <p:nvPr/>
          </p:nvSpPr>
          <p:spPr>
            <a:xfrm>
              <a:off x="2006" y="1192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zh-CN" sz="4000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华文行楷" pitchFamily="2" charset="-122"/>
                  <a:cs typeface="+mn-ea"/>
                </a:rPr>
                <a:t>鬲</a:t>
              </a:r>
              <a:endParaRPr lang="zh-CN" altLang="zh-CN" sz="4000" strike="noStrike" noProof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endParaRPr>
            </a:p>
          </p:txBody>
        </p:sp>
        <p:sp>
          <p:nvSpPr>
            <p:cNvPr id="25615" name="文本框 25614"/>
            <p:cNvSpPr txBox="1"/>
            <p:nvPr/>
          </p:nvSpPr>
          <p:spPr>
            <a:xfrm>
              <a:off x="1613" y="1687"/>
              <a:ext cx="129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煮</a:t>
              </a:r>
              <a:r>
                <a:rPr lang="zh-CN" altLang="en-US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粥</a:t>
              </a:r>
              <a:endParaRPr lang="zh-CN" altLang="en-US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en-US" altLang="zh-CN" sz="3200" b="1" i="1" strike="noStrike" noProof="1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de</a:t>
              </a:r>
              <a:endParaRPr lang="en-US" altLang="zh-CN" sz="3200" b="1" i="1" strike="noStrike" noProof="1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器物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30735" name="圆角矩形 25615"/>
            <p:cNvSpPr/>
            <p:nvPr/>
          </p:nvSpPr>
          <p:spPr>
            <a:xfrm>
              <a:off x="1567" y="3201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36" name="圆角矩形 25616"/>
            <p:cNvSpPr/>
            <p:nvPr/>
          </p:nvSpPr>
          <p:spPr>
            <a:xfrm>
              <a:off x="1595" y="3216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0737" name="图片 25617" descr="200762311559819"/>
          <p:cNvPicPr>
            <a:picLocks noChangeAspect="1"/>
          </p:cNvPicPr>
          <p:nvPr/>
        </p:nvPicPr>
        <p:blipFill>
          <a:blip r:embed="rId1"/>
          <a:srcRect t="5247"/>
          <a:stretch>
            <a:fillRect/>
          </a:stretch>
        </p:blipFill>
        <p:spPr>
          <a:xfrm>
            <a:off x="3779838" y="1052513"/>
            <a:ext cx="4537075" cy="5589587"/>
          </a:xfrm>
          <a:prstGeom prst="rect">
            <a:avLst/>
          </a:prstGeom>
          <a:noFill/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26625" descr="xin_1109020910115312440322"/>
          <p:cNvPicPr>
            <a:picLocks noChangeAspect="1"/>
          </p:cNvPicPr>
          <p:nvPr/>
        </p:nvPicPr>
        <p:blipFill>
          <a:blip r:embed="rId1"/>
          <a:srcRect t="5986" b="4298"/>
          <a:stretch>
            <a:fillRect/>
          </a:stretch>
        </p:blipFill>
        <p:spPr>
          <a:xfrm>
            <a:off x="4211638" y="44450"/>
            <a:ext cx="4602162" cy="540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标题 26626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一、烹饪器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6628" name="副标题 26627"/>
          <p:cNvSpPr>
            <a:spLocks noGrp="1"/>
          </p:cNvSpPr>
          <p:nvPr>
            <p:ph type="subTitle" sz="quarter" idx="1"/>
          </p:nvPr>
        </p:nvSpPr>
        <p:spPr>
          <a:xfrm>
            <a:off x="1258888" y="1844675"/>
            <a:ext cx="1441450" cy="1008063"/>
          </a:xfrm>
        </p:spPr>
        <p:txBody>
          <a:bodyPr lIns="92075" tIns="46038" rIns="92075" bIns="46038" anchor="t"/>
          <a:p>
            <a:pPr defTabSz="914400" fontAlgn="base"/>
            <a:r>
              <a:rPr lang="ja-JP" altLang="en-US" sz="3600" strike="noStrike" kern="1200" baseline="0" noProof="1" dirty="0">
                <a:solidFill>
                  <a:srgbClr val="2978AF"/>
                </a:solidFill>
                <a:latin typeface="Arial" panose="020B0604020202020204" pitchFamily="34" charset="0"/>
                <a:ea typeface="华文细黑" pitchFamily="-92" charset="-122"/>
              </a:rPr>
              <a:t>甗</a:t>
            </a:r>
            <a:endParaRPr lang="en-US" altLang="zh-CN" sz="3600" strike="noStrike" kern="1200" baseline="0" noProof="1" dirty="0">
              <a:solidFill>
                <a:srgbClr val="2978AF"/>
              </a:solidFill>
              <a:latin typeface="Arial" panose="020B0604020202020204" pitchFamily="34" charset="0"/>
              <a:ea typeface="华文细黑" pitchFamily="-92" charset="-122"/>
            </a:endParaRPr>
          </a:p>
        </p:txBody>
      </p:sp>
      <p:grpSp>
        <p:nvGrpSpPr>
          <p:cNvPr id="31748" name="组合 26628"/>
          <p:cNvGrpSpPr/>
          <p:nvPr/>
        </p:nvGrpSpPr>
        <p:grpSpPr>
          <a:xfrm>
            <a:off x="971550" y="898525"/>
            <a:ext cx="2166938" cy="4141788"/>
            <a:chOff x="1565" y="1140"/>
            <a:chExt cx="1365" cy="2609"/>
          </a:xfrm>
        </p:grpSpPr>
        <p:sp>
          <p:nvSpPr>
            <p:cNvPr id="31749" name="圆角矩形 26629"/>
            <p:cNvSpPr/>
            <p:nvPr/>
          </p:nvSpPr>
          <p:spPr>
            <a:xfrm>
              <a:off x="1565" y="1401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0" name="圆角矩形 26630"/>
            <p:cNvSpPr/>
            <p:nvPr/>
          </p:nvSpPr>
          <p:spPr>
            <a:xfrm>
              <a:off x="1586" y="1406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1" name="圆角矩形 26631"/>
            <p:cNvSpPr/>
            <p:nvPr/>
          </p:nvSpPr>
          <p:spPr>
            <a:xfrm>
              <a:off x="1597" y="2706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2" name="圆角矩形 26632"/>
            <p:cNvSpPr/>
            <p:nvPr/>
          </p:nvSpPr>
          <p:spPr>
            <a:xfrm>
              <a:off x="1597" y="1420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3" name="椭圆 26633"/>
            <p:cNvSpPr/>
            <p:nvPr/>
          </p:nvSpPr>
          <p:spPr>
            <a:xfrm>
              <a:off x="2034" y="1207"/>
              <a:ext cx="405" cy="405"/>
            </a:xfrm>
            <a:prstGeom prst="ellipse">
              <a:avLst/>
            </a:prstGeom>
            <a:solidFill>
              <a:srgbClr val="333333"/>
            </a:solidFill>
            <a:ln w="3810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4" name="椭圆 26634"/>
            <p:cNvSpPr/>
            <p:nvPr/>
          </p:nvSpPr>
          <p:spPr>
            <a:xfrm>
              <a:off x="2038" y="1210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5" name="椭圆 26635"/>
            <p:cNvSpPr/>
            <p:nvPr/>
          </p:nvSpPr>
          <p:spPr>
            <a:xfrm>
              <a:off x="2043" y="1212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6" name="椭圆 26636"/>
            <p:cNvSpPr/>
            <p:nvPr/>
          </p:nvSpPr>
          <p:spPr>
            <a:xfrm>
              <a:off x="2047" y="1216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57" name="椭圆 26637"/>
            <p:cNvSpPr/>
            <p:nvPr/>
          </p:nvSpPr>
          <p:spPr>
            <a:xfrm>
              <a:off x="2069" y="1226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9" name="文本框 26638"/>
            <p:cNvSpPr txBox="1"/>
            <p:nvPr/>
          </p:nvSpPr>
          <p:spPr>
            <a:xfrm>
              <a:off x="2006" y="1140"/>
              <a:ext cx="43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zh-CN" sz="4000" b="1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甗</a:t>
              </a:r>
              <a:endParaRPr lang="zh-CN" altLang="zh-CN" sz="4000" b="1" strike="noStrike" noProof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40" name="文本框 26639"/>
            <p:cNvSpPr txBox="1"/>
            <p:nvPr/>
          </p:nvSpPr>
          <p:spPr>
            <a:xfrm>
              <a:off x="1613" y="1687"/>
              <a:ext cx="1296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fontAlgn="base"/>
              <a:r>
                <a:rPr lang="zh-CN" altLang="en-US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两用</a:t>
              </a:r>
              <a:endParaRPr lang="zh-CN" altLang="en-US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en-US" altLang="zh-CN" sz="3200" b="1" i="1" strike="noStrike" noProof="1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de</a:t>
              </a:r>
              <a:endParaRPr lang="en-US" altLang="zh-CN" sz="3200" b="1" i="1" strike="noStrike" noProof="1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器物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zh-CN" altLang="en-US" sz="1800" b="1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（ </a:t>
              </a:r>
              <a:r>
                <a:rPr lang="zh-CN" altLang="en-US" sz="1800" b="1" i="1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上蒸下煮 </a:t>
              </a:r>
              <a:r>
                <a:rPr lang="zh-CN" altLang="en-US" sz="1800" b="1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）</a:t>
              </a:r>
              <a:endParaRPr lang="zh-CN" altLang="en-US" sz="1800" b="1" strike="noStrike" noProof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0" name="圆角矩形 26640"/>
            <p:cNvSpPr/>
            <p:nvPr/>
          </p:nvSpPr>
          <p:spPr>
            <a:xfrm>
              <a:off x="1567" y="3201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61" name="圆角矩形 26641"/>
            <p:cNvSpPr/>
            <p:nvPr/>
          </p:nvSpPr>
          <p:spPr>
            <a:xfrm>
              <a:off x="1595" y="3216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643" name="棱台 26642"/>
          <p:cNvSpPr/>
          <p:nvPr/>
        </p:nvSpPr>
        <p:spPr>
          <a:xfrm>
            <a:off x="827088" y="5516563"/>
            <a:ext cx="8137525" cy="1225550"/>
          </a:xfrm>
          <a:prstGeom prst="bevel">
            <a:avLst>
              <a:gd name="adj" fmla="val 6611"/>
            </a:avLst>
          </a:prstGeom>
          <a:solidFill>
            <a:srgbClr val="FFFF99">
              <a:alpha val="75000"/>
            </a:srgbClr>
          </a:solidFill>
          <a:ln w="9525">
            <a:noFill/>
          </a:ln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indent="812800" algn="l" fontAlgn="base"/>
            <a:r>
              <a:rPr lang="ja-JP" altLang="en-US" sz="2800" b="1" strike="noStrike" noProof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甗</a:t>
            </a:r>
            <a:r>
              <a:rPr lang="ja-JP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（音</a:t>
            </a:r>
            <a:r>
              <a:rPr lang="ja-JP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yǎn</a:t>
            </a:r>
            <a:r>
              <a:rPr lang="ja-JP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是一种两用烹饪器，上蒸下煮，类似于现代的蒸锅。</a:t>
            </a:r>
            <a:endParaRPr lang="zh-CN" altLang="en-US" sz="2800" b="1" strike="noStrike" noProof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一、烹饪器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7651" name="副标题 27650"/>
          <p:cNvSpPr>
            <a:spLocks noGrp="1"/>
          </p:cNvSpPr>
          <p:nvPr>
            <p:ph type="subTitle" sz="quarter" idx="1"/>
          </p:nvPr>
        </p:nvSpPr>
        <p:spPr>
          <a:xfrm>
            <a:off x="1258888" y="1844675"/>
            <a:ext cx="1441450" cy="1008063"/>
          </a:xfrm>
        </p:spPr>
        <p:txBody>
          <a:bodyPr lIns="92075" tIns="46038" rIns="92075" bIns="46038" anchor="t"/>
          <a:p>
            <a:pPr defTabSz="914400" fontAlgn="base"/>
            <a:r>
              <a:rPr lang="ja-JP" altLang="en-US" sz="3600" strike="noStrike" kern="1200" baseline="0" noProof="1" dirty="0">
                <a:solidFill>
                  <a:srgbClr val="2978AF"/>
                </a:solidFill>
                <a:latin typeface="Arial" panose="020B0604020202020204" pitchFamily="34" charset="0"/>
                <a:ea typeface="华文细黑" pitchFamily="-92" charset="-122"/>
              </a:rPr>
              <a:t>甗</a:t>
            </a:r>
            <a:endParaRPr lang="en-US" altLang="zh-CN" sz="3600" strike="noStrike" kern="1200" baseline="0" noProof="1" dirty="0">
              <a:solidFill>
                <a:srgbClr val="2978AF"/>
              </a:solidFill>
              <a:latin typeface="Arial" panose="020B0604020202020204" pitchFamily="34" charset="0"/>
              <a:ea typeface="华文细黑" pitchFamily="-92" charset="-122"/>
            </a:endParaRPr>
          </a:p>
        </p:txBody>
      </p:sp>
      <p:grpSp>
        <p:nvGrpSpPr>
          <p:cNvPr id="32771" name="组合 27651"/>
          <p:cNvGrpSpPr/>
          <p:nvPr/>
        </p:nvGrpSpPr>
        <p:grpSpPr>
          <a:xfrm>
            <a:off x="971550" y="898525"/>
            <a:ext cx="2166938" cy="4141788"/>
            <a:chOff x="1565" y="1140"/>
            <a:chExt cx="1365" cy="2609"/>
          </a:xfrm>
        </p:grpSpPr>
        <p:sp>
          <p:nvSpPr>
            <p:cNvPr id="32772" name="圆角矩形 27652"/>
            <p:cNvSpPr/>
            <p:nvPr/>
          </p:nvSpPr>
          <p:spPr>
            <a:xfrm>
              <a:off x="1565" y="1401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3" name="圆角矩形 27653"/>
            <p:cNvSpPr/>
            <p:nvPr/>
          </p:nvSpPr>
          <p:spPr>
            <a:xfrm>
              <a:off x="1586" y="1406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4" name="圆角矩形 27654"/>
            <p:cNvSpPr/>
            <p:nvPr/>
          </p:nvSpPr>
          <p:spPr>
            <a:xfrm>
              <a:off x="1597" y="2706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圆角矩形 27655"/>
            <p:cNvSpPr/>
            <p:nvPr/>
          </p:nvSpPr>
          <p:spPr>
            <a:xfrm>
              <a:off x="1597" y="1420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6" name="椭圆 27656"/>
            <p:cNvSpPr/>
            <p:nvPr/>
          </p:nvSpPr>
          <p:spPr>
            <a:xfrm>
              <a:off x="2034" y="1207"/>
              <a:ext cx="405" cy="405"/>
            </a:xfrm>
            <a:prstGeom prst="ellipse">
              <a:avLst/>
            </a:prstGeom>
            <a:solidFill>
              <a:srgbClr val="333333"/>
            </a:solidFill>
            <a:ln w="3810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7" name="椭圆 27657"/>
            <p:cNvSpPr/>
            <p:nvPr/>
          </p:nvSpPr>
          <p:spPr>
            <a:xfrm>
              <a:off x="2038" y="1210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8" name="椭圆 27658"/>
            <p:cNvSpPr/>
            <p:nvPr/>
          </p:nvSpPr>
          <p:spPr>
            <a:xfrm>
              <a:off x="2043" y="1212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9" name="椭圆 27659"/>
            <p:cNvSpPr/>
            <p:nvPr/>
          </p:nvSpPr>
          <p:spPr>
            <a:xfrm>
              <a:off x="2047" y="1216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80" name="椭圆 27660"/>
            <p:cNvSpPr/>
            <p:nvPr/>
          </p:nvSpPr>
          <p:spPr>
            <a:xfrm>
              <a:off x="2069" y="1226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2" name="文本框 27661"/>
            <p:cNvSpPr txBox="1"/>
            <p:nvPr/>
          </p:nvSpPr>
          <p:spPr>
            <a:xfrm>
              <a:off x="2006" y="1140"/>
              <a:ext cx="43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zh-CN" sz="4000" b="1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甗</a:t>
              </a:r>
              <a:endParaRPr lang="zh-CN" altLang="zh-CN" sz="4000" b="1" strike="noStrike" noProof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3" name="文本框 27662"/>
            <p:cNvSpPr txBox="1"/>
            <p:nvPr/>
          </p:nvSpPr>
          <p:spPr>
            <a:xfrm>
              <a:off x="1613" y="1687"/>
              <a:ext cx="1296" cy="11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fontAlgn="base"/>
              <a:r>
                <a:rPr lang="zh-CN" altLang="en-US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两用</a:t>
              </a:r>
              <a:endParaRPr lang="zh-CN" altLang="en-US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en-US" altLang="zh-CN" sz="3200" b="1" i="1" strike="noStrike" noProof="1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de</a:t>
              </a:r>
              <a:endParaRPr lang="en-US" altLang="zh-CN" sz="3200" b="1" i="1" strike="noStrike" noProof="1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器物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zh-CN" altLang="en-US" sz="1800" b="1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（ </a:t>
              </a:r>
              <a:r>
                <a:rPr lang="zh-CN" altLang="en-US" sz="1800" b="1" i="1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上蒸下煮 </a:t>
              </a:r>
              <a:r>
                <a:rPr lang="zh-CN" altLang="en-US" sz="1800" b="1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）</a:t>
              </a:r>
              <a:endParaRPr lang="zh-CN" altLang="en-US" sz="1800" b="1" strike="noStrike" noProof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83" name="圆角矩形 27663"/>
            <p:cNvSpPr/>
            <p:nvPr/>
          </p:nvSpPr>
          <p:spPr>
            <a:xfrm>
              <a:off x="1567" y="3201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84" name="圆角矩形 27664"/>
            <p:cNvSpPr/>
            <p:nvPr/>
          </p:nvSpPr>
          <p:spPr>
            <a:xfrm>
              <a:off x="1595" y="3216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2785" name="图片 27665" descr="s20060119124801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75" y="908050"/>
            <a:ext cx="4799013" cy="580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z="4800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二、食器</a:t>
            </a:r>
            <a:endParaRPr lang="zh-CN" altLang="en-US" sz="4800" strike="noStrike" kern="1200" baseline="0" noProof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33794" name="图片 31762" descr="2007717141035865"/>
          <p:cNvPicPr>
            <a:picLocks noChangeAspect="1"/>
          </p:cNvPicPr>
          <p:nvPr/>
        </p:nvPicPr>
        <p:blipFill>
          <a:blip r:embed="rId1"/>
          <a:srcRect l="8179" r="6766"/>
          <a:stretch>
            <a:fillRect/>
          </a:stretch>
        </p:blipFill>
        <p:spPr>
          <a:xfrm>
            <a:off x="3779838" y="981075"/>
            <a:ext cx="4968875" cy="4381500"/>
          </a:xfrm>
          <a:prstGeom prst="rect">
            <a:avLst/>
          </a:prstGeom>
          <a:noFill/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33795" name="组合 31768"/>
          <p:cNvGrpSpPr/>
          <p:nvPr/>
        </p:nvGrpSpPr>
        <p:grpSpPr>
          <a:xfrm>
            <a:off x="962025" y="973138"/>
            <a:ext cx="2386013" cy="2095500"/>
            <a:chOff x="2897" y="845"/>
            <a:chExt cx="1743" cy="1611"/>
          </a:xfrm>
        </p:grpSpPr>
        <p:sp>
          <p:nvSpPr>
            <p:cNvPr id="33796" name="菱形 31769"/>
            <p:cNvSpPr/>
            <p:nvPr/>
          </p:nvSpPr>
          <p:spPr>
            <a:xfrm>
              <a:off x="2897" y="1109"/>
              <a:ext cx="1731" cy="1347"/>
            </a:xfrm>
            <a:prstGeom prst="diamond">
              <a:avLst/>
            </a:prstGeom>
            <a:solidFill>
              <a:srgbClr val="FFFFCC"/>
            </a:solidFill>
            <a:ln w="9525"/>
            <a:scene3d>
              <a:camera prst="legacyObliqueBottom">
                <a:rot lat="0" lon="0" rev="0"/>
              </a:camera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anchor="t">
              <a:flatTx/>
            </a:bodyPr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7" name="菱形 31770"/>
            <p:cNvSpPr/>
            <p:nvPr/>
          </p:nvSpPr>
          <p:spPr>
            <a:xfrm>
              <a:off x="2898" y="966"/>
              <a:ext cx="1731" cy="1347"/>
            </a:xfrm>
            <a:prstGeom prst="diamond">
              <a:avLst/>
            </a:prstGeom>
            <a:solidFill>
              <a:srgbClr val="FFCC66"/>
            </a:solidFill>
            <a:ln w="9525"/>
            <a:scene3d>
              <a:camera prst="legacyObliqueBottom">
                <a:rot lat="0" lon="0" rev="0"/>
              </a:camera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CC66"/>
              </a:extrusionClr>
            </a:sp3d>
          </p:spPr>
          <p:txBody>
            <a:bodyPr anchor="t">
              <a:flatTx/>
            </a:bodyPr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798" name="菱形 31771"/>
            <p:cNvSpPr/>
            <p:nvPr/>
          </p:nvSpPr>
          <p:spPr>
            <a:xfrm>
              <a:off x="2909" y="845"/>
              <a:ext cx="1731" cy="1347"/>
            </a:xfrm>
            <a:prstGeom prst="diamond">
              <a:avLst/>
            </a:prstGeom>
            <a:gradFill rotWithShape="1">
              <a:gsLst>
                <a:gs pos="0">
                  <a:srgbClr val="A96500"/>
                </a:gs>
                <a:gs pos="100000">
                  <a:srgbClr val="FF9900"/>
                </a:gs>
              </a:gsLst>
              <a:lin ang="5400000" scaled="1"/>
              <a:tileRect/>
            </a:gradFill>
            <a:ln w="9525"/>
            <a:scene3d>
              <a:camera prst="legacyObliqueBottom">
                <a:rot lat="0" lon="0" rev="0"/>
              </a:camera>
              <a:lightRig rig="legacyFlat2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FF9900"/>
              </a:extrusionClr>
            </a:sp3d>
          </p:spPr>
          <p:txBody>
            <a:bodyPr anchor="t">
              <a:flatTx/>
            </a:bodyPr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1747" name="副标题 31746"/>
          <p:cNvSpPr>
            <a:spLocks noGrp="1"/>
          </p:cNvSpPr>
          <p:nvPr>
            <p:ph type="subTitle" sz="quarter" idx="1"/>
          </p:nvPr>
        </p:nvSpPr>
        <p:spPr>
          <a:xfrm>
            <a:off x="1258888" y="1268413"/>
            <a:ext cx="1728788" cy="1081088"/>
          </a:xfrm>
        </p:spPr>
        <p:txBody>
          <a:bodyPr lIns="92075" tIns="46038" rIns="92075" bIns="46038" anchor="t"/>
          <a:p>
            <a:pPr defTabSz="914400" fontAlgn="base"/>
            <a:r>
              <a:rPr lang="zh-CN" altLang="en-US" sz="6400" strike="noStrike" kern="1200" baseline="0" noProof="1" dirty="0">
                <a:latin typeface="Arial" panose="020B0604020202020204" pitchFamily="34" charset="0"/>
                <a:ea typeface="华文新魏" pitchFamily="2" charset="-122"/>
              </a:rPr>
              <a:t>簋</a:t>
            </a:r>
            <a:endParaRPr lang="zh-CN" altLang="en-US" sz="6400" strike="noStrike" kern="1200" baseline="0" noProof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1815" name="棱台 31814"/>
          <p:cNvSpPr/>
          <p:nvPr/>
        </p:nvSpPr>
        <p:spPr>
          <a:xfrm>
            <a:off x="898525" y="5516563"/>
            <a:ext cx="8137525" cy="1225550"/>
          </a:xfrm>
          <a:prstGeom prst="bevel">
            <a:avLst>
              <a:gd name="adj" fmla="val 6611"/>
            </a:avLst>
          </a:prstGeom>
          <a:solidFill>
            <a:srgbClr val="FFFF99">
              <a:alpha val="75000"/>
            </a:srgbClr>
          </a:solidFill>
          <a:ln w="9525">
            <a:noFill/>
          </a:ln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indent="812800" algn="l" fontAlgn="base"/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商代食器中以</a:t>
            </a:r>
            <a:r>
              <a:rPr lang="zh-CN" altLang="en-US" sz="2800" b="1" strike="noStrike" noProof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簋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（读为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guǐ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）最多，它是用来盛装食物（如黍稷）的，也用来盛放祭品。</a:t>
            </a:r>
            <a:endParaRPr lang="zh-CN" altLang="en-US" sz="2800" b="1" strike="noStrike" noProof="1" dirty="0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42888"/>
            <a:ext cx="7772400" cy="11096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fontAlgn="base"/>
            <a:r>
              <a:rPr lang="zh-CN" altLang="en-US" sz="40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藏礼于器之</a:t>
            </a:r>
            <a:r>
              <a:rPr lang="zh-CN" altLang="en-US" sz="40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九鼎八</a:t>
            </a:r>
            <a:r>
              <a:rPr lang="zh-CN" altLang="en-US" sz="4000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sym typeface="+mn-ea"/>
              </a:rPr>
              <a:t>簋</a:t>
            </a:r>
            <a:endParaRPr lang="zh-CN" altLang="en-US" sz="4000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87755" y="1210310"/>
            <a:ext cx="7729855" cy="5240020"/>
          </a:xfrm>
        </p:spPr>
        <p:txBody>
          <a:bodyPr/>
          <a:p>
            <a:pPr fontAlgn="base"/>
            <a:r>
              <a:rPr lang="zh-CN" altLang="en-US" strike="noStrike" noProof="1"/>
              <a:t>传说夏禹收九牧之金铸九鼎于荆山之下，以象征</a:t>
            </a:r>
            <a:r>
              <a:rPr lang="zh-CN" altLang="en-US" strike="noStrike" noProof="1">
                <a:solidFill>
                  <a:schemeClr val="accent1">
                    <a:lumMod val="75000"/>
                  </a:schemeClr>
                </a:solidFill>
              </a:rPr>
              <a:t>九州</a:t>
            </a:r>
            <a:r>
              <a:rPr lang="zh-CN" altLang="en-US" strike="noStrike" noProof="1"/>
              <a:t>，鼎就从一般的炊器而发展为传国重器。国灭则鼎迁，夏朝灭，商朝兴，九鼎迁于商都亳(bó)京;商朝灭，周朝兴，九鼎又迁于周都镐(hào)京。历商至周，都把定都或建立王朝称为</a:t>
            </a:r>
            <a:r>
              <a:rPr lang="en-US" altLang="zh-CN" strike="noStrike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“</a:t>
            </a:r>
            <a:r>
              <a:rPr lang="zh-CN" altLang="en-US" strike="noStrike" noProof="1">
                <a:solidFill>
                  <a:srgbClr val="FF0000"/>
                </a:solidFill>
              </a:rPr>
              <a:t>定鼎</a:t>
            </a:r>
            <a:r>
              <a:rPr lang="en-US" altLang="zh-CN" strike="noStrike" noProof="1">
                <a:solidFill>
                  <a:srgbClr val="FF0000"/>
                </a:solidFill>
              </a:rPr>
              <a:t>”</a:t>
            </a:r>
            <a:r>
              <a:rPr lang="zh-CN" altLang="en-US" strike="noStrike" noProof="1"/>
              <a:t>。 从此，</a:t>
            </a:r>
            <a:r>
              <a:rPr lang="en-US" altLang="zh-CN" strike="noStrike" noProof="1"/>
              <a:t>“</a:t>
            </a:r>
            <a:r>
              <a:rPr lang="zh-CN" altLang="en-US" strike="noStrike" noProof="1"/>
              <a:t>九鼎八簋</a:t>
            </a:r>
            <a:r>
              <a:rPr lang="en-US" altLang="zh-CN" strike="noStrike" noProof="1"/>
              <a:t>”</a:t>
            </a:r>
            <a:r>
              <a:rPr lang="zh-CN" altLang="en-US" strike="noStrike" noProof="1"/>
              <a:t>成为中央政权的象征。</a:t>
            </a:r>
            <a:endParaRPr lang="zh-CN" altLang="en-US" strike="noStrike" noProof="1"/>
          </a:p>
          <a:p>
            <a:pPr fontAlgn="base"/>
            <a:r>
              <a:rPr lang="zh-CN" altLang="en-US" strike="noStrike" noProof="1"/>
              <a:t>祭祀、宴飨、征伐等礼仪活动中：天子用</a:t>
            </a:r>
            <a:r>
              <a:rPr lang="zh-CN" altLang="en-US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九鼎八簋</a:t>
            </a:r>
            <a:r>
              <a:rPr lang="zh-CN" altLang="en-US" strike="noStrike" noProof="1"/>
              <a:t>，诸侯七鼎六簋，大夫五鼎四簋，元士三鼎一簋。</a:t>
            </a:r>
            <a:endParaRPr lang="zh-CN" altLang="en-US" strike="noStrike" noProof="1"/>
          </a:p>
        </p:txBody>
      </p:sp>
    </p:spTree>
  </p:cSld>
  <p:clrMapOvr>
    <a:masterClrMapping/>
  </p:clrMapOvr>
  <p:transition>
    <p:pull dir="l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8" name="标题 36867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三、酒器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6869" name="副标题 36868"/>
          <p:cNvSpPr>
            <a:spLocks noGrp="1"/>
          </p:cNvSpPr>
          <p:nvPr>
            <p:ph type="subTitle" sz="quarter" idx="1"/>
          </p:nvPr>
        </p:nvSpPr>
        <p:spPr/>
        <p:txBody>
          <a:bodyPr lIns="92075" tIns="46038" rIns="92075" bIns="46038" anchor="t"/>
          <a:p>
            <a:pPr defTabSz="914400" fontAlgn="base"/>
            <a:r>
              <a:rPr lang="zh-CN" altLang="en-US" sz="3600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酒器</a:t>
            </a:r>
            <a:r>
              <a:rPr lang="en-US" altLang="zh-CN" sz="3600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-</a:t>
            </a:r>
            <a:r>
              <a:rPr lang="zh-CN" altLang="en-US" sz="3600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礼器</a:t>
            </a:r>
            <a:endParaRPr lang="zh-CN" altLang="en-US" sz="3600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36867" name="图片 36869" descr="boguan_502_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5575" y="3406775"/>
            <a:ext cx="3159125" cy="3423285"/>
          </a:xfrm>
          <a:prstGeom prst="rect">
            <a:avLst/>
          </a:prstGeom>
          <a:noFill/>
          <a:ln w="57150" cap="flat" cmpd="thickThin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6871" name="矩形 36870"/>
          <p:cNvSpPr/>
          <p:nvPr/>
        </p:nvSpPr>
        <p:spPr>
          <a:xfrm>
            <a:off x="1295400" y="1583055"/>
            <a:ext cx="7848600" cy="429387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accent1">
                <a:alpha val="50000"/>
              </a:schemeClr>
            </a:outerShdw>
          </a:effectLst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indent="1066800" algn="l" fontAlgn="base"/>
            <a:r>
              <a:rPr lang="zh-CN" altLang="en-US" sz="36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爵，</a:t>
            </a:r>
            <a:r>
              <a:rPr lang="zh-CN" altLang="en-US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为常见的酒器，其形制为深腹、圜底、三尖足、前有</a:t>
            </a:r>
            <a:r>
              <a:rPr lang="zh-CN" altLang="en-US" sz="2400" b="1" noProof="1" dirty="0">
                <a:solidFill>
                  <a:schemeClr val="accent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流</a:t>
            </a:r>
            <a:r>
              <a:rPr lang="zh-CN" altLang="en-US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、后有尾，侧面有把手，口沿上有的分立两柱。</a:t>
            </a:r>
            <a:r>
              <a:rPr lang="en-US" altLang="x-none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《</a:t>
            </a:r>
            <a:r>
              <a:rPr lang="zh-CN" altLang="en-US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礼记﹒王制</a:t>
            </a:r>
            <a:r>
              <a:rPr lang="en-US" altLang="x-none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》</a:t>
            </a:r>
            <a:r>
              <a:rPr lang="zh-CN" altLang="en-US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x-none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王者之制禄爵</a:t>
            </a:r>
            <a:r>
              <a:rPr lang="zh-CN" altLang="en-US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x-none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公、侯、伯</a:t>
            </a:r>
            <a:r>
              <a:rPr lang="zh-CN" altLang="en-US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x-none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子</a:t>
            </a:r>
            <a:r>
              <a:rPr lang="zh-CN" altLang="en-US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、</a:t>
            </a:r>
            <a:r>
              <a:rPr lang="en-US" altLang="x-none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男</a:t>
            </a:r>
            <a:r>
              <a:rPr lang="zh-CN" altLang="en-US" sz="24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，凡五等。由此可看出酒器也是一种礼器，因为它显示了人的地位。</a:t>
            </a:r>
            <a:endParaRPr lang="zh-CN" altLang="en-US" sz="24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36871"/>
          <p:cNvSpPr/>
          <p:nvPr/>
        </p:nvSpPr>
        <p:spPr>
          <a:xfrm>
            <a:off x="4438650" y="3200400"/>
            <a:ext cx="2682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·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三、酒器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4035" name="副标题 44034"/>
          <p:cNvSpPr>
            <a:spLocks noGrp="1"/>
          </p:cNvSpPr>
          <p:nvPr>
            <p:ph type="subTitle" sz="quarter" idx="1"/>
          </p:nvPr>
        </p:nvSpPr>
        <p:spPr>
          <a:xfrm>
            <a:off x="755650" y="908050"/>
            <a:ext cx="8388350" cy="865188"/>
          </a:xfrm>
        </p:spPr>
        <p:txBody>
          <a:bodyPr lIns="92075" tIns="46038" rIns="92075" bIns="46038" anchor="t"/>
          <a:p>
            <a:pPr defTabSz="914400" fontAlgn="base">
              <a:lnSpc>
                <a:spcPct val="90000"/>
              </a:lnSpc>
            </a:pPr>
            <a:r>
              <a:rPr lang="zh-CN" altLang="en-US" sz="4800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多彩的商朝酒器</a:t>
            </a:r>
            <a:endParaRPr lang="zh-CN" altLang="en-US" sz="4800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4038" name="矩形 44037"/>
          <p:cNvSpPr/>
          <p:nvPr/>
        </p:nvSpPr>
        <p:spPr>
          <a:xfrm>
            <a:off x="1042988" y="1628775"/>
            <a:ext cx="7775575" cy="1728788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accent1">
                <a:alpha val="50000"/>
              </a:schemeClr>
            </a:outerShdw>
          </a:effectLst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indent="711200" algn="l" fontAlgn="base"/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商人好酒，故酒器最为发达，有：爵、 </a:t>
            </a:r>
            <a:r>
              <a:rPr lang="en-US" altLang="x-none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斝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(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读为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jiǎ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 角、觚（读为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gū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）、觯（读为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zhì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）、壶、卣（读为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yǒu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）、觥（读为</a:t>
            </a:r>
            <a:r>
              <a:rPr lang="zh-CN" altLang="en-US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gōng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）、尊、彝等。</a:t>
            </a:r>
            <a:endParaRPr lang="zh-CN" altLang="en-US" sz="28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711200" algn="l" fontAlgn="base"/>
            <a:endParaRPr lang="zh-CN" altLang="en-US" sz="24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4071" name="组合 44070"/>
          <p:cNvGrpSpPr/>
          <p:nvPr/>
        </p:nvGrpSpPr>
        <p:grpSpPr>
          <a:xfrm>
            <a:off x="0" y="3398838"/>
            <a:ext cx="32835850" cy="3459162"/>
            <a:chOff x="-2291" y="3230"/>
            <a:chExt cx="20684" cy="2179"/>
          </a:xfrm>
        </p:grpSpPr>
        <p:grpSp>
          <p:nvGrpSpPr>
            <p:cNvPr id="37893" name="组合 44061"/>
            <p:cNvGrpSpPr/>
            <p:nvPr/>
          </p:nvGrpSpPr>
          <p:grpSpPr>
            <a:xfrm>
              <a:off x="-2291" y="3230"/>
              <a:ext cx="10342" cy="2179"/>
              <a:chOff x="22" y="2143"/>
              <a:chExt cx="10342" cy="2179"/>
            </a:xfrm>
          </p:grpSpPr>
          <p:pic>
            <p:nvPicPr>
              <p:cNvPr id="37894" name="内容占位符 44040" descr="s2006052314453852"/>
              <p:cNvPicPr>
                <a:picLocks noChangeAspect="1"/>
              </p:cNvPicPr>
              <p:nvPr>
                <p:ph sz="quarter" idx="4294967295"/>
              </p:nvPr>
            </p:nvPicPr>
            <p:blipFill>
              <a:blip r:embed="rId1"/>
              <a:stretch>
                <a:fillRect/>
              </a:stretch>
            </p:blipFill>
            <p:spPr>
              <a:xfrm>
                <a:off x="2925" y="2144"/>
                <a:ext cx="1714" cy="2176"/>
              </a:xfrm>
            </p:spPr>
          </p:pic>
          <p:pic>
            <p:nvPicPr>
              <p:cNvPr id="37895" name="内容占位符 44041" descr="boguan_502_3"/>
              <p:cNvPicPr>
                <a:picLocks noChangeAspect="1"/>
              </p:cNvPicPr>
              <p:nvPr>
                <p:ph sz="quarter" idx="4294967295"/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4604" y="2144"/>
                <a:ext cx="1392" cy="2176"/>
              </a:xfrm>
            </p:spPr>
          </p:pic>
          <p:pic>
            <p:nvPicPr>
              <p:cNvPr id="37896" name="内容占位符 44043" descr="11513737687256765"/>
              <p:cNvPicPr>
                <a:picLocks noChangeAspect="1"/>
              </p:cNvPicPr>
              <p:nvPr>
                <p:ph sz="quarter" idx="4294967295"/>
              </p:nvPr>
            </p:nvPicPr>
            <p:blipFill>
              <a:blip r:embed="rId3"/>
              <a:stretch>
                <a:fillRect/>
              </a:stretch>
            </p:blipFill>
            <p:spPr>
              <a:xfrm>
                <a:off x="5992" y="2144"/>
                <a:ext cx="1492" cy="2176"/>
              </a:xfrm>
            </p:spPr>
          </p:pic>
          <p:pic>
            <p:nvPicPr>
              <p:cNvPr id="37897" name="图片 44044" descr="s200605162247025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84" y="2144"/>
                <a:ext cx="1369" cy="21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898" name="图片 44045" descr="boguan_502_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843" y="2144"/>
                <a:ext cx="1521" cy="21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899" name="内容占位符 44039" descr="s2006011912482779"/>
              <p:cNvPicPr>
                <a:picLocks noChangeAspect="1"/>
              </p:cNvPicPr>
              <p:nvPr>
                <p:ph sz="quarter" idx="4294967295"/>
              </p:nvPr>
            </p:nvPicPr>
            <p:blipFill>
              <a:blip r:embed="rId6"/>
              <a:srcRect b="15811"/>
              <a:stretch>
                <a:fillRect/>
              </a:stretch>
            </p:blipFill>
            <p:spPr>
              <a:xfrm>
                <a:off x="1519" y="2143"/>
                <a:ext cx="1421" cy="2174"/>
              </a:xfrm>
            </p:spPr>
          </p:pic>
          <p:pic>
            <p:nvPicPr>
              <p:cNvPr id="37900" name="文本占位符 44042" descr="s2006052314443672"/>
              <p:cNvPicPr>
                <a:picLocks noChangeAspect="1"/>
              </p:cNvPicPr>
              <p:nvPr>
                <p:ph type="body"/>
              </p:nvPr>
            </p:nvPicPr>
            <p:blipFill>
              <a:blip r:embed="rId7"/>
              <a:stretch>
                <a:fillRect/>
              </a:stretch>
            </p:blipFill>
            <p:spPr>
              <a:xfrm>
                <a:off x="22" y="2143"/>
                <a:ext cx="1521" cy="2177"/>
              </a:xfrm>
            </p:spPr>
          </p:pic>
        </p:grpSp>
        <p:grpSp>
          <p:nvGrpSpPr>
            <p:cNvPr id="37901" name="组合 44062"/>
            <p:cNvGrpSpPr/>
            <p:nvPr/>
          </p:nvGrpSpPr>
          <p:grpSpPr>
            <a:xfrm>
              <a:off x="8051" y="3230"/>
              <a:ext cx="10342" cy="2179"/>
              <a:chOff x="22" y="2143"/>
              <a:chExt cx="10342" cy="2179"/>
            </a:xfrm>
          </p:grpSpPr>
          <p:pic>
            <p:nvPicPr>
              <p:cNvPr id="37902" name="图片 44063" descr="s2006052314453852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925" y="2144"/>
                <a:ext cx="1714" cy="21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903" name="图片 44064" descr="boguan_502_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604" y="2144"/>
                <a:ext cx="1392" cy="21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904" name="图片 44065" descr="1151373768725676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92" y="2144"/>
                <a:ext cx="1492" cy="217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905" name="图片 44066" descr="s200605162247025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84" y="2144"/>
                <a:ext cx="1369" cy="21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906" name="图片 44067" descr="boguan_502_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843" y="2144"/>
                <a:ext cx="1521" cy="21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907" name="图片 44068" descr="s2006011912482779"/>
              <p:cNvPicPr>
                <a:picLocks noChangeAspect="1"/>
              </p:cNvPicPr>
              <p:nvPr/>
            </p:nvPicPr>
            <p:blipFill>
              <a:blip r:embed="rId6"/>
              <a:srcRect b="15811"/>
              <a:stretch>
                <a:fillRect/>
              </a:stretch>
            </p:blipFill>
            <p:spPr>
              <a:xfrm>
                <a:off x="1519" y="2143"/>
                <a:ext cx="1421" cy="21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7908" name="图片 44069" descr="s200605231444367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" y="2143"/>
                <a:ext cx="1521" cy="2177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grpSp>
        <p:nvGrpSpPr>
          <p:cNvPr id="37909" name="组合 44071"/>
          <p:cNvGrpSpPr/>
          <p:nvPr/>
        </p:nvGrpSpPr>
        <p:grpSpPr>
          <a:xfrm>
            <a:off x="0" y="0"/>
            <a:ext cx="731838" cy="6846888"/>
            <a:chOff x="136" y="136"/>
            <a:chExt cx="461" cy="4313"/>
          </a:xfrm>
        </p:grpSpPr>
        <p:grpSp>
          <p:nvGrpSpPr>
            <p:cNvPr id="37910" name="组合 44072"/>
            <p:cNvGrpSpPr/>
            <p:nvPr/>
          </p:nvGrpSpPr>
          <p:grpSpPr>
            <a:xfrm>
              <a:off x="136" y="136"/>
              <a:ext cx="449" cy="4313"/>
              <a:chOff x="0" y="0"/>
              <a:chExt cx="449" cy="4313"/>
            </a:xfrm>
          </p:grpSpPr>
          <p:sp>
            <p:nvSpPr>
              <p:cNvPr id="37911" name="矩形 44073"/>
              <p:cNvSpPr/>
              <p:nvPr/>
            </p:nvSpPr>
            <p:spPr>
              <a:xfrm>
                <a:off x="0" y="0"/>
                <a:ext cx="448" cy="4312"/>
              </a:xfrm>
              <a:prstGeom prst="rect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912" name="任意多边形 44074"/>
              <p:cNvSpPr/>
              <p:nvPr/>
            </p:nvSpPr>
            <p:spPr>
              <a:xfrm>
                <a:off x="0" y="0"/>
                <a:ext cx="449" cy="4313"/>
              </a:xfrm>
              <a:custGeom>
                <a:avLst/>
                <a:gdLst/>
                <a:ahLst/>
                <a:cxnLst/>
                <a:pathLst>
                  <a:path w="449" h="4313">
                    <a:moveTo>
                      <a:pt x="0" y="0"/>
                    </a:moveTo>
                    <a:lnTo>
                      <a:pt x="0" y="4312"/>
                    </a:lnTo>
                    <a:lnTo>
                      <a:pt x="149" y="4312"/>
                    </a:lnTo>
                    <a:lnTo>
                      <a:pt x="149" y="0"/>
                    </a:lnTo>
                    <a:lnTo>
                      <a:pt x="299" y="0"/>
                    </a:lnTo>
                    <a:lnTo>
                      <a:pt x="299" y="4312"/>
                    </a:lnTo>
                    <a:lnTo>
                      <a:pt x="448" y="4312"/>
                    </a:lnTo>
                    <a:lnTo>
                      <a:pt x="448" y="0"/>
                    </a:lnTo>
                    <a:lnTo>
                      <a:pt x="448" y="149"/>
                    </a:lnTo>
                    <a:lnTo>
                      <a:pt x="0" y="149"/>
                    </a:lnTo>
                    <a:lnTo>
                      <a:pt x="0" y="297"/>
                    </a:lnTo>
                    <a:lnTo>
                      <a:pt x="448" y="297"/>
                    </a:lnTo>
                    <a:lnTo>
                      <a:pt x="448" y="446"/>
                    </a:lnTo>
                    <a:lnTo>
                      <a:pt x="0" y="446"/>
                    </a:lnTo>
                    <a:lnTo>
                      <a:pt x="0" y="595"/>
                    </a:lnTo>
                    <a:lnTo>
                      <a:pt x="448" y="595"/>
                    </a:lnTo>
                    <a:lnTo>
                      <a:pt x="448" y="743"/>
                    </a:lnTo>
                    <a:lnTo>
                      <a:pt x="0" y="743"/>
                    </a:lnTo>
                    <a:lnTo>
                      <a:pt x="0" y="892"/>
                    </a:lnTo>
                    <a:lnTo>
                      <a:pt x="448" y="892"/>
                    </a:lnTo>
                    <a:lnTo>
                      <a:pt x="448" y="1041"/>
                    </a:lnTo>
                    <a:lnTo>
                      <a:pt x="0" y="1041"/>
                    </a:lnTo>
                    <a:lnTo>
                      <a:pt x="0" y="1190"/>
                    </a:lnTo>
                    <a:lnTo>
                      <a:pt x="448" y="1190"/>
                    </a:lnTo>
                    <a:lnTo>
                      <a:pt x="448" y="1338"/>
                    </a:lnTo>
                    <a:lnTo>
                      <a:pt x="0" y="1338"/>
                    </a:lnTo>
                    <a:lnTo>
                      <a:pt x="0" y="1487"/>
                    </a:lnTo>
                    <a:lnTo>
                      <a:pt x="448" y="1487"/>
                    </a:lnTo>
                    <a:lnTo>
                      <a:pt x="448" y="1636"/>
                    </a:lnTo>
                    <a:lnTo>
                      <a:pt x="0" y="1636"/>
                    </a:lnTo>
                    <a:lnTo>
                      <a:pt x="0" y="1784"/>
                    </a:lnTo>
                    <a:lnTo>
                      <a:pt x="448" y="1784"/>
                    </a:lnTo>
                    <a:lnTo>
                      <a:pt x="448" y="1933"/>
                    </a:lnTo>
                    <a:lnTo>
                      <a:pt x="0" y="1933"/>
                    </a:lnTo>
                    <a:lnTo>
                      <a:pt x="0" y="2082"/>
                    </a:lnTo>
                    <a:lnTo>
                      <a:pt x="448" y="2082"/>
                    </a:lnTo>
                    <a:lnTo>
                      <a:pt x="448" y="2230"/>
                    </a:lnTo>
                    <a:lnTo>
                      <a:pt x="0" y="2230"/>
                    </a:lnTo>
                    <a:lnTo>
                      <a:pt x="0" y="2379"/>
                    </a:lnTo>
                    <a:lnTo>
                      <a:pt x="448" y="2379"/>
                    </a:lnTo>
                    <a:lnTo>
                      <a:pt x="448" y="2528"/>
                    </a:lnTo>
                    <a:lnTo>
                      <a:pt x="0" y="2528"/>
                    </a:lnTo>
                    <a:lnTo>
                      <a:pt x="0" y="2676"/>
                    </a:lnTo>
                    <a:lnTo>
                      <a:pt x="448" y="2676"/>
                    </a:lnTo>
                    <a:lnTo>
                      <a:pt x="448" y="2825"/>
                    </a:lnTo>
                    <a:lnTo>
                      <a:pt x="0" y="2825"/>
                    </a:lnTo>
                    <a:lnTo>
                      <a:pt x="0" y="2974"/>
                    </a:lnTo>
                    <a:lnTo>
                      <a:pt x="448" y="2974"/>
                    </a:lnTo>
                    <a:lnTo>
                      <a:pt x="448" y="3122"/>
                    </a:lnTo>
                    <a:lnTo>
                      <a:pt x="0" y="3122"/>
                    </a:lnTo>
                    <a:lnTo>
                      <a:pt x="0" y="3271"/>
                    </a:lnTo>
                    <a:lnTo>
                      <a:pt x="448" y="3271"/>
                    </a:lnTo>
                    <a:lnTo>
                      <a:pt x="448" y="3420"/>
                    </a:lnTo>
                    <a:lnTo>
                      <a:pt x="0" y="3420"/>
                    </a:lnTo>
                    <a:lnTo>
                      <a:pt x="0" y="3569"/>
                    </a:lnTo>
                    <a:lnTo>
                      <a:pt x="448" y="3569"/>
                    </a:lnTo>
                    <a:lnTo>
                      <a:pt x="448" y="3717"/>
                    </a:lnTo>
                    <a:lnTo>
                      <a:pt x="0" y="3717"/>
                    </a:lnTo>
                    <a:lnTo>
                      <a:pt x="0" y="3866"/>
                    </a:lnTo>
                    <a:lnTo>
                      <a:pt x="448" y="3866"/>
                    </a:lnTo>
                    <a:lnTo>
                      <a:pt x="448" y="4015"/>
                    </a:lnTo>
                    <a:lnTo>
                      <a:pt x="0" y="4015"/>
                    </a:lnTo>
                    <a:lnTo>
                      <a:pt x="0" y="4163"/>
                    </a:lnTo>
                    <a:lnTo>
                      <a:pt x="448" y="4163"/>
                    </a:lnTo>
                    <a:lnTo>
                      <a:pt x="448" y="4312"/>
                    </a:lnTo>
                    <a:lnTo>
                      <a:pt x="0" y="4312"/>
                    </a:lnTo>
                    <a:lnTo>
                      <a:pt x="0" y="4312"/>
                    </a:lnTo>
                    <a:lnTo>
                      <a:pt x="448" y="4312"/>
                    </a:lnTo>
                    <a:lnTo>
                      <a:pt x="448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7961" dir="2699999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37913" name="矩形 44075"/>
            <p:cNvSpPr/>
            <p:nvPr/>
          </p:nvSpPr>
          <p:spPr>
            <a:xfrm>
              <a:off x="136" y="136"/>
              <a:ext cx="461" cy="2446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accent1"/>
              </a:outerShdw>
            </a:effectLst>
          </p:spPr>
          <p:txBody>
            <a:bodyPr vert="eaVert" lIns="0" tIns="0" rIns="0" bIns="0" anchor="t">
              <a:spAutoFit/>
            </a:bodyPr>
            <a:p>
              <a:pPr lvl="0" indent="0"/>
              <a:r>
                <a:rPr lang="zh-CN" altLang="en-US" sz="4800" dirty="0">
                  <a:solidFill>
                    <a:schemeClr val="bg2"/>
                  </a:solidFill>
                  <a:effectDag name="">
                    <a:effect ref="fillLine"/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</a:effectDag>
                  <a:latin typeface="Arial" panose="020B0604020202020204" pitchFamily="34" charset="0"/>
                  <a:ea typeface="华文新魏" pitchFamily="2" charset="-122"/>
                </a:rPr>
                <a:t>殷商青铜艺术</a:t>
              </a:r>
              <a:endParaRPr lang="zh-CN" altLang="en-US" sz="4800" dirty="0">
                <a:solidFill>
                  <a:schemeClr val="bg2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37914" name="文本框 44076"/>
            <p:cNvSpPr txBox="1"/>
            <p:nvPr/>
          </p:nvSpPr>
          <p:spPr>
            <a:xfrm>
              <a:off x="164" y="2886"/>
              <a:ext cx="403" cy="132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lIns="0" tIns="0" rIns="0" bIns="0" anchor="t">
              <a:spAutoFit/>
            </a:bodyPr>
            <a:p>
              <a:pPr lvl="0" indent="0"/>
              <a:r>
                <a:rPr lang="zh-CN" altLang="en-US" sz="1800" b="1" dirty="0">
                  <a:solidFill>
                    <a:schemeClr val="bg2"/>
                  </a:solidFill>
                  <a:effectDag name="">
                    <a:effect ref="fillLine"/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</a:effectDag>
                  <a:latin typeface="Arial" panose="020B0604020202020204" pitchFamily="34" charset="0"/>
                  <a:ea typeface="宋体" panose="02010600030101010101" pitchFamily="2" charset="-122"/>
                </a:rPr>
                <a:t>广西师范大学</a:t>
              </a:r>
              <a:endParaRPr lang="zh-CN" altLang="en-US" sz="1800" b="1" dirty="0">
                <a:solidFill>
                  <a:schemeClr val="bg2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/>
              <a:r>
                <a:rPr lang="zh-CN" altLang="en-US" dirty="0">
                  <a:solidFill>
                    <a:schemeClr val="bg2"/>
                  </a:solidFill>
                  <a:effectDag name="">
                    <a:effect ref="fillLine"/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</a:effectDag>
                  <a:latin typeface="Arial" panose="020B0604020202020204" pitchFamily="34" charset="0"/>
                  <a:ea typeface="华文行楷" pitchFamily="2" charset="-122"/>
                </a:rPr>
                <a:t>              刘世军</a:t>
              </a:r>
              <a:endParaRPr lang="zh-CN" altLang="en-US" dirty="0">
                <a:solidFill>
                  <a:schemeClr val="bg2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华文行楷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88889E-6 4.81481E-6 L -1.79549 4.81481E-6 " pathEditMode="relative" rAng="0" ptsTypes="AA">
                                      <p:cBhvr>
                                        <p:cTn id="6" dur="24000" fill="hold"/>
                                        <p:tgtEl>
                                          <p:spTgt spid="440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标题 47105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三、酒器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7107" name="副标题 47106"/>
          <p:cNvSpPr>
            <a:spLocks noGrp="1"/>
          </p:cNvSpPr>
          <p:nvPr>
            <p:ph type="subTitle" sz="quarter" idx="1"/>
          </p:nvPr>
        </p:nvSpPr>
        <p:spPr>
          <a:xfrm>
            <a:off x="755650" y="908050"/>
            <a:ext cx="8388350" cy="865188"/>
          </a:xfrm>
        </p:spPr>
        <p:txBody>
          <a:bodyPr lIns="92075" tIns="46038" rIns="92075" bIns="46038" anchor="t"/>
          <a:p>
            <a:pPr algn="l" defTabSz="914400" fontAlgn="base"/>
            <a:r>
              <a:rPr lang="zh-CN" altLang="en-US" sz="4800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觥</a:t>
            </a:r>
            <a:endParaRPr lang="zh-CN" altLang="en-US" sz="4800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47110" name="矩形 47109"/>
          <p:cNvSpPr/>
          <p:nvPr/>
        </p:nvSpPr>
        <p:spPr>
          <a:xfrm>
            <a:off x="1547813" y="1195388"/>
            <a:ext cx="7596188" cy="23050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accent1">
                <a:alpha val="50000"/>
              </a:schemeClr>
            </a:outerShdw>
          </a:effectLst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algn="l" fontAlgn="base"/>
            <a:r>
              <a:rPr lang="en-US" altLang="x-none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（音</a:t>
            </a:r>
            <a:r>
              <a:rPr lang="en-US" altLang="x-none" sz="2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gōng</a:t>
            </a:r>
            <a:r>
              <a:rPr lang="en-US" altLang="x-none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），《诗经》屡言“兕觥”，可见其重要。盛酒饮酒皆用之。“觥”制作极为华丽，多做成动物形象，有的一器兼塑四十多种动物形象于一身。</a:t>
            </a:r>
            <a:endParaRPr lang="en-US" altLang="zh-CN" sz="2800" b="1" strike="noStrike" noProof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38916" name="图片 1" descr="fuyi_38373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2908300"/>
            <a:ext cx="4902200" cy="374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三、酒器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52227" name="副标题 52226"/>
          <p:cNvSpPr>
            <a:spLocks noGrp="1"/>
          </p:cNvSpPr>
          <p:nvPr>
            <p:ph type="subTitle" sz="quarter" idx="1"/>
          </p:nvPr>
        </p:nvSpPr>
        <p:spPr>
          <a:xfrm>
            <a:off x="1100138" y="1100138"/>
            <a:ext cx="8043863" cy="569913"/>
          </a:xfrm>
        </p:spPr>
        <p:txBody>
          <a:bodyPr lIns="92075" tIns="46038" rIns="92075" bIns="46038" anchor="t"/>
          <a:p>
            <a:pPr algn="l" defTabSz="914400" fontAlgn="base"/>
            <a:r>
              <a:rPr lang="zh-CN" altLang="en-US" sz="4800" b="1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盉</a:t>
            </a:r>
            <a:endParaRPr lang="zh-CN" altLang="en-US" sz="4800" b="1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52228" name="矩形 52227"/>
          <p:cNvSpPr/>
          <p:nvPr/>
        </p:nvSpPr>
        <p:spPr>
          <a:xfrm>
            <a:off x="934403" y="946150"/>
            <a:ext cx="3890963" cy="53943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accent1">
                <a:alpha val="50000"/>
              </a:schemeClr>
            </a:outerShdw>
          </a:effectLst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indent="723900" algn="l" fontAlgn="base"/>
            <a:endParaRPr lang="en-US" altLang="zh-CN" sz="2800" b="1" strike="noStrike" noProof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lvl="0" indent="723900" algn="l" fontAlgn="base"/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（音hé ），合水于酒之器，用以调节酒之厚薄。</a:t>
            </a:r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做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工亦较华丽。</a:t>
            </a:r>
            <a:r>
              <a:rPr lang="zh-CN" altLang="en-US" sz="4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尊</a:t>
            </a:r>
            <a:r>
              <a:rPr lang="zh-CN" altLang="en-US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用于盛酒或温酒。侈口，长颈，圆腹或方腹，高圈足。盛行于商代和西周</a:t>
            </a:r>
            <a:r>
              <a:rPr lang="zh-CN" altLang="en-US" b="1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ea"/>
              </a:rPr>
              <a:t>。</a:t>
            </a:r>
            <a:r>
              <a:rPr lang="zh-CN" altLang="en-US" sz="4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彝</a:t>
            </a:r>
            <a:r>
              <a:rPr lang="zh-CN" altLang="en-US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为容酒器</a:t>
            </a:r>
            <a:r>
              <a:rPr lang="zh-CN" altLang="en-US" b="1" dirty="0">
                <a:solidFill>
                  <a:schemeClr val="tx1"/>
                </a:solidFill>
                <a:ea typeface="宋体" panose="02010600030101010101" pitchFamily="2" charset="-122"/>
                <a:cs typeface="+mn-ea"/>
                <a:sym typeface="+mn-ea"/>
              </a:rPr>
              <a:t>。</a:t>
            </a:r>
            <a:r>
              <a:rPr lang="en-US" altLang="zh-CN" strike="noStrike" noProof="1" dirty="0">
                <a:latin typeface="Arial" panose="020B0604020202020204" pitchFamily="34" charset="0"/>
                <a:ea typeface="华文行楷" pitchFamily="2" charset="-122"/>
                <a:cs typeface="+mn-ea"/>
              </a:rPr>
              <a:t> </a:t>
            </a:r>
            <a:br>
              <a:rPr lang="en-US" altLang="zh-CN" b="1" dirty="0"/>
            </a:br>
            <a:endParaRPr lang="en-US" altLang="zh-CN" b="1" strike="noStrike" noProof="1" dirty="0"/>
          </a:p>
        </p:txBody>
      </p:sp>
      <p:grpSp>
        <p:nvGrpSpPr>
          <p:cNvPr id="52242" name="组合 52241"/>
          <p:cNvGrpSpPr/>
          <p:nvPr/>
        </p:nvGrpSpPr>
        <p:grpSpPr>
          <a:xfrm>
            <a:off x="4826000" y="0"/>
            <a:ext cx="4318000" cy="47213838"/>
            <a:chOff x="3040" y="0"/>
            <a:chExt cx="2720" cy="29741"/>
          </a:xfrm>
        </p:grpSpPr>
        <p:grpSp>
          <p:nvGrpSpPr>
            <p:cNvPr id="39941" name="组合 52234"/>
            <p:cNvGrpSpPr/>
            <p:nvPr/>
          </p:nvGrpSpPr>
          <p:grpSpPr>
            <a:xfrm>
              <a:off x="3040" y="0"/>
              <a:ext cx="2720" cy="14880"/>
              <a:chOff x="3040" y="-2738"/>
              <a:chExt cx="2720" cy="14880"/>
            </a:xfrm>
          </p:grpSpPr>
          <p:pic>
            <p:nvPicPr>
              <p:cNvPr id="39942" name="图片 52233" descr="xin_240802220854343602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040" y="8692"/>
                <a:ext cx="2720" cy="34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9943" name="图片 52231" descr="200687420466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40" y="3159"/>
                <a:ext cx="2720" cy="276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9944" name="图片 52229" descr="s200601191518125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0" y="-2738"/>
                <a:ext cx="2720" cy="3994"/>
              </a:xfrm>
              <a:prstGeom prst="rect">
                <a:avLst/>
              </a:prstGeom>
              <a:noFill/>
              <a:ln w="57150">
                <a:noFill/>
              </a:ln>
            </p:spPr>
          </p:pic>
          <p:pic>
            <p:nvPicPr>
              <p:cNvPr id="39945" name="图片 52230" descr="s200606061457489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40" y="709"/>
                <a:ext cx="2720" cy="25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9946" name="图片 52232" descr="200762315123585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40" y="5925"/>
                <a:ext cx="2720" cy="30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39947" name="组合 52235"/>
            <p:cNvGrpSpPr/>
            <p:nvPr/>
          </p:nvGrpSpPr>
          <p:grpSpPr>
            <a:xfrm>
              <a:off x="3040" y="14861"/>
              <a:ext cx="2720" cy="14880"/>
              <a:chOff x="3040" y="-2738"/>
              <a:chExt cx="2720" cy="14880"/>
            </a:xfrm>
          </p:grpSpPr>
          <p:pic>
            <p:nvPicPr>
              <p:cNvPr id="39948" name="图片 52236" descr="xin_240802220854343602016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040" y="8692"/>
                <a:ext cx="2720" cy="345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9949" name="图片 52237" descr="200687420466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40" y="3159"/>
                <a:ext cx="2720" cy="276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9950" name="图片 52238" descr="s200601191518125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0" y="-2738"/>
                <a:ext cx="2720" cy="3994"/>
              </a:xfrm>
              <a:prstGeom prst="rect">
                <a:avLst/>
              </a:prstGeom>
              <a:noFill/>
              <a:ln w="57150">
                <a:noFill/>
              </a:ln>
            </p:spPr>
          </p:pic>
          <p:pic>
            <p:nvPicPr>
              <p:cNvPr id="39951" name="图片 52239" descr="s2006060614574890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40" y="709"/>
                <a:ext cx="2720" cy="25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9952" name="图片 52240" descr="200762315123585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40" y="5925"/>
                <a:ext cx="2720" cy="30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11111E-6 3.7037E-7 L 1.11111E-6 -3.44213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sy_201003290803471630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590550"/>
            <a:ext cx="5900420" cy="5918200"/>
          </a:xfrm>
          <a:prstGeom prst="rect">
            <a:avLst/>
          </a:prstGeom>
        </p:spPr>
      </p:pic>
      <p:sp>
        <p:nvSpPr>
          <p:cNvPr id="5" name="左箭头标注 4"/>
          <p:cNvSpPr/>
          <p:nvPr/>
        </p:nvSpPr>
        <p:spPr>
          <a:xfrm>
            <a:off x="6967220" y="2132330"/>
            <a:ext cx="1489075" cy="3358515"/>
          </a:xfrm>
          <a:prstGeom prst="leftArrowCallou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四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羊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方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尊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900113" y="0"/>
            <a:ext cx="8243888" cy="1125538"/>
          </a:xfrm>
        </p:spPr>
        <p:txBody>
          <a:bodyPr lIns="92075" tIns="46038" rIns="92075" bIns="46038" anchor="ctr"/>
          <a:p>
            <a:pPr fontAlgn="base"/>
            <a:r>
              <a:rPr lang="zh-CN" altLang="en-US" sz="4800" strike="noStrike" noProof="1" dirty="0">
                <a:ea typeface="华文新魏" pitchFamily="2" charset="-122"/>
              </a:rPr>
              <a:t>青铜工艺</a:t>
            </a:r>
            <a:endParaRPr lang="zh-CN" altLang="en-US" sz="4800" strike="noStrike" noProof="1">
              <a:ea typeface="华文新魏" pitchFamily="2" charset="-122"/>
            </a:endParaRPr>
          </a:p>
        </p:txBody>
      </p:sp>
      <p:sp>
        <p:nvSpPr>
          <p:cNvPr id="8195" name="文本占位符 8194"/>
          <p:cNvSpPr>
            <a:spLocks noGrp="1"/>
          </p:cNvSpPr>
          <p:nvPr>
            <p:ph idx="1"/>
          </p:nvPr>
        </p:nvSpPr>
        <p:spPr>
          <a:xfrm>
            <a:off x="971550" y="1341438"/>
            <a:ext cx="7729538" cy="4133850"/>
          </a:xfrm>
        </p:spPr>
        <p:txBody>
          <a:bodyPr lIns="92075" tIns="46038" rIns="92075" bIns="46038"/>
          <a:p>
            <a:pPr marL="535305" indent="-535305" fontAlgn="base"/>
            <a:r>
              <a:rPr lang="en-US" altLang="zh-CN" sz="3600" strike="noStrike" noProof="1" dirty="0">
                <a:latin typeface="华文行楷" pitchFamily="2" charset="-122"/>
                <a:ea typeface="华文行楷" pitchFamily="2" charset="-122"/>
              </a:rPr>
              <a:t>“</a:t>
            </a:r>
            <a:r>
              <a:rPr lang="zh-CN" altLang="en-US" sz="3600" strike="noStrike" noProof="1" dirty="0">
                <a:latin typeface="华文行楷" pitchFamily="2" charset="-122"/>
                <a:ea typeface="华文行楷" pitchFamily="2" charset="-122"/>
              </a:rPr>
              <a:t>青铜”指红铜与锡的合金，因它的颜色呈现出灰青色，故名青铜。</a:t>
            </a:r>
            <a:endParaRPr lang="zh-CN" altLang="en-US" sz="3600" strike="noStrike" noProof="1">
              <a:latin typeface="华文行楷" pitchFamily="2" charset="-122"/>
              <a:ea typeface="华文行楷" pitchFamily="2" charset="-122"/>
            </a:endParaRPr>
          </a:p>
          <a:p>
            <a:pPr marL="535305" indent="-535305" fontAlgn="base"/>
            <a:r>
              <a:rPr lang="zh-CN" altLang="en-US" sz="3600" strike="noStrike" noProof="1" dirty="0">
                <a:latin typeface="华文行楷" pitchFamily="2" charset="-122"/>
                <a:ea typeface="华文行楷" pitchFamily="2" charset="-122"/>
              </a:rPr>
              <a:t>商周时期是我国青铜时代的高峰。</a:t>
            </a:r>
            <a:r>
              <a:rPr lang="zh-CN" altLang="zh-CN" b="1" strike="noStrike" noProof="1" dirty="0"/>
              <a:t>1</a:t>
            </a:r>
            <a:r>
              <a:rPr lang="zh-CN" altLang="en-US" b="1" strike="noStrike" noProof="1" dirty="0"/>
              <a:t>、</a:t>
            </a:r>
            <a:r>
              <a:rPr lang="zh-CN" altLang="x-none" b="1" strike="noStrike" noProof="1" dirty="0"/>
              <a:t>商朝的青铜以殷墟为中心。</a:t>
            </a:r>
            <a:endParaRPr lang="zh-CN" altLang="zh-CN" b="1" strike="noStrike" noProof="1" dirty="0"/>
          </a:p>
          <a:p>
            <a:pPr marL="535305" indent="-535305" fontAlgn="base"/>
            <a:r>
              <a:rPr lang="zh-CN" altLang="zh-CN" b="1" strike="noStrike" noProof="1" dirty="0"/>
              <a:t>2</a:t>
            </a:r>
            <a:r>
              <a:rPr lang="zh-CN" altLang="en-US" b="1" strike="noStrike" noProof="1" dirty="0"/>
              <a:t>、</a:t>
            </a:r>
            <a:r>
              <a:rPr lang="zh-CN" altLang="x-none" b="1" strike="noStrike" noProof="1" dirty="0"/>
              <a:t>商代青铜装饰纹样为：饕餮纹，夔纹，龙纹以及人形纹。</a:t>
            </a:r>
            <a:endParaRPr lang="zh-CN" altLang="en-US" b="1" strike="noStrike" noProof="1" dirty="0"/>
          </a:p>
          <a:p>
            <a:pPr marL="535305" indent="-535305" fontAlgn="base">
              <a:spcBef>
                <a:spcPct val="0"/>
              </a:spcBef>
              <a:buClrTx/>
              <a:buNone/>
            </a:pPr>
            <a:endParaRPr lang="zh-CN" altLang="en-US" sz="3600" strike="noStrike" noProof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8196" name="矩形 8195"/>
          <p:cNvSpPr/>
          <p:nvPr/>
        </p:nvSpPr>
        <p:spPr>
          <a:xfrm>
            <a:off x="1620838" y="3213100"/>
            <a:ext cx="7523163" cy="2519363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marL="723900" lvl="0" indent="-723900" fontAlgn="base">
              <a:buNone/>
            </a:pPr>
            <a:endParaRPr sz="3600" b="1" strike="noStrike" noProof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3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5">
                                            <p:txEl>
                                              <p:charRg st="3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5">
                                            <p:txEl>
                                              <p:charRg st="3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charRg st="3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5">
                                            <p:txEl>
                                              <p:charRg st="31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6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charRg st="6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charRg st="6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5">
                                            <p:txEl>
                                              <p:charRg st="61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95">
                                            <p:txEl>
                                              <p:charRg st="61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63494" descr="xin_3009020910105781045521"/>
          <p:cNvPicPr>
            <a:picLocks noChangeAspect="1"/>
          </p:cNvPicPr>
          <p:nvPr/>
        </p:nvPicPr>
        <p:blipFill>
          <a:blip r:embed="rId1"/>
          <a:srcRect t="15987" b="9727"/>
          <a:stretch>
            <a:fillRect/>
          </a:stretch>
        </p:blipFill>
        <p:spPr>
          <a:xfrm>
            <a:off x="4356100" y="1844675"/>
            <a:ext cx="4752975" cy="269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2" name="图片 63493" descr="s2006011912454976"/>
          <p:cNvPicPr>
            <a:picLocks noChangeAspect="1"/>
          </p:cNvPicPr>
          <p:nvPr/>
        </p:nvPicPr>
        <p:blipFill>
          <a:blip r:embed="rId2"/>
          <a:srcRect b="13969"/>
          <a:stretch>
            <a:fillRect/>
          </a:stretch>
        </p:blipFill>
        <p:spPr>
          <a:xfrm>
            <a:off x="792163" y="3789363"/>
            <a:ext cx="4427537" cy="293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0" name="标题 63489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四、水器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3491" name="副标题 63490"/>
          <p:cNvSpPr>
            <a:spLocks noGrp="1"/>
          </p:cNvSpPr>
          <p:nvPr>
            <p:ph type="subTitle" sz="quarter" idx="1"/>
          </p:nvPr>
        </p:nvSpPr>
        <p:spPr/>
        <p:txBody>
          <a:bodyPr lIns="92075" tIns="46038" rIns="92075" bIns="46038" anchor="t"/>
          <a:p>
            <a:pPr defTabSz="914400" fontAlgn="base"/>
            <a:endParaRPr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63493" name="矩形 63492"/>
          <p:cNvSpPr/>
          <p:nvPr/>
        </p:nvSpPr>
        <p:spPr>
          <a:xfrm>
            <a:off x="755650" y="908050"/>
            <a:ext cx="8353425" cy="223393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accent1">
                <a:alpha val="50000"/>
              </a:schemeClr>
            </a:outerShdw>
          </a:effectLst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algn="l" fontAlgn="base"/>
            <a:r>
              <a:rPr lang="zh-CN" altLang="en-US" sz="3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有鉴、盘等。</a:t>
            </a:r>
            <a:endParaRPr lang="zh-CN" altLang="en-US" sz="36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 fontAlgn="base"/>
            <a:r>
              <a:rPr lang="zh-CN" altLang="en-US" sz="3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</a:t>
            </a:r>
            <a:r>
              <a:rPr lang="zh-CN" altLang="en-US" sz="3600" b="1" strike="noStrike" noProof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鉴</a:t>
            </a:r>
            <a:r>
              <a:rPr lang="zh-CN" altLang="en-US" sz="3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《说文》：“鉴，大盆也。”古代盛水或冰的器皿。</a:t>
            </a:r>
            <a:endParaRPr lang="zh-CN" altLang="en-US" sz="36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  <a:p>
            <a:pPr lvl="0" algn="l" fontAlgn="base"/>
            <a:r>
              <a:rPr lang="zh-CN" altLang="en-US" sz="3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</a:t>
            </a:r>
            <a:r>
              <a:rPr lang="zh-CN" altLang="en-US" sz="3600" b="1" strike="noStrike" noProof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盘</a:t>
            </a:r>
            <a:r>
              <a:rPr lang="zh-CN" altLang="en-US" sz="36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是洗手时装水用的。</a:t>
            </a:r>
            <a:endParaRPr lang="zh-CN" altLang="en-US" sz="3600" b="1" strike="noStrike" noProof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标题 70657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五、兵器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70659" name="副标题 70658"/>
          <p:cNvSpPr>
            <a:spLocks noGrp="1"/>
          </p:cNvSpPr>
          <p:nvPr>
            <p:ph type="subTitle" sz="quarter" idx="1"/>
          </p:nvPr>
        </p:nvSpPr>
        <p:spPr>
          <a:xfrm>
            <a:off x="755650" y="908050"/>
            <a:ext cx="8388350" cy="865188"/>
          </a:xfrm>
        </p:spPr>
        <p:txBody>
          <a:bodyPr lIns="92075" tIns="46038" rIns="92075" bIns="46038" anchor="t"/>
          <a:p>
            <a:pPr algn="l" defTabSz="914400" fontAlgn="base"/>
            <a:r>
              <a:rPr lang="en-US" altLang="zh-CN" sz="4800" b="1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 </a:t>
            </a:r>
            <a:endParaRPr lang="en-US" altLang="zh-CN" sz="4800" b="1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70660" name="矩形 70659"/>
          <p:cNvSpPr/>
          <p:nvPr/>
        </p:nvSpPr>
        <p:spPr>
          <a:xfrm>
            <a:off x="755650" y="908050"/>
            <a:ext cx="3455988" cy="23050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accent1">
                <a:alpha val="50000"/>
              </a:schemeClr>
            </a:outerShdw>
          </a:effectLst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algn="l" fontAlgn="base"/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有戈、矛、斧、刀、矢镞等。这些武器除实用外，有作为仪仗用的，也有用作陪葬品。</a:t>
            </a:r>
            <a:endParaRPr lang="zh-CN" altLang="en-US" sz="2800" b="1" strike="noStrike" noProof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70684" name="组合 70683"/>
          <p:cNvGrpSpPr/>
          <p:nvPr/>
        </p:nvGrpSpPr>
        <p:grpSpPr>
          <a:xfrm>
            <a:off x="4321175" y="-21053425"/>
            <a:ext cx="4822825" cy="27911425"/>
            <a:chOff x="2722" y="-13262"/>
            <a:chExt cx="3038" cy="17582"/>
          </a:xfrm>
        </p:grpSpPr>
        <p:grpSp>
          <p:nvGrpSpPr>
            <p:cNvPr id="41989" name="组合 70677"/>
            <p:cNvGrpSpPr/>
            <p:nvPr/>
          </p:nvGrpSpPr>
          <p:grpSpPr>
            <a:xfrm>
              <a:off x="2722" y="-4489"/>
              <a:ext cx="3038" cy="8809"/>
              <a:chOff x="3016" y="-1128"/>
              <a:chExt cx="3038" cy="8809"/>
            </a:xfrm>
          </p:grpSpPr>
          <p:pic>
            <p:nvPicPr>
              <p:cNvPr id="41990" name="图片 70673" descr="xin_16090209095415645152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016" y="754"/>
                <a:ext cx="3038" cy="23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991" name="图片 70674" descr="110_OYHJKbyfM2v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16" y="2931"/>
                <a:ext cx="3038" cy="30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992" name="图片 70675" descr="xin_5908020810494212720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16" y="-1128"/>
                <a:ext cx="3038" cy="22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993" name="图片 70676" descr="2007040211071455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16" y="5970"/>
                <a:ext cx="3038" cy="171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41994" name="组合 70678"/>
            <p:cNvGrpSpPr/>
            <p:nvPr/>
          </p:nvGrpSpPr>
          <p:grpSpPr>
            <a:xfrm>
              <a:off x="2722" y="-13262"/>
              <a:ext cx="3038" cy="8809"/>
              <a:chOff x="3016" y="-1128"/>
              <a:chExt cx="3038" cy="8809"/>
            </a:xfrm>
          </p:grpSpPr>
          <p:pic>
            <p:nvPicPr>
              <p:cNvPr id="41995" name="图片 70679" descr="xin_16090209095415645152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3016" y="754"/>
                <a:ext cx="3038" cy="239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996" name="图片 70680" descr="110_OYHJKbyfM2vg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16" y="2931"/>
                <a:ext cx="3038" cy="30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997" name="图片 70681" descr="xin_59080208104942127201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16" y="-1128"/>
                <a:ext cx="3038" cy="225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1998" name="图片 70682" descr="2007040211071455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16" y="5970"/>
                <a:ext cx="3038" cy="171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2222E-6 3.7037E-6 L -4.72222E-6 2.03495 " pathEditMode="relative" rAng="0" ptsTypes="AA">
                                      <p:cBhvr>
                                        <p:cTn id="6" dur="120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标题 80897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六、乐器、仿生器等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80899" name="副标题 80898"/>
          <p:cNvSpPr>
            <a:spLocks noGrp="1"/>
          </p:cNvSpPr>
          <p:nvPr>
            <p:ph type="subTitle" sz="quarter" idx="1"/>
          </p:nvPr>
        </p:nvSpPr>
        <p:spPr>
          <a:xfrm>
            <a:off x="755650" y="908050"/>
            <a:ext cx="8388350" cy="865188"/>
          </a:xfrm>
        </p:spPr>
        <p:txBody>
          <a:bodyPr lIns="92075" tIns="46038" rIns="92075" bIns="46038" anchor="t"/>
          <a:p>
            <a:pPr algn="l" defTabSz="914400" fontAlgn="base"/>
            <a:r>
              <a:rPr lang="en-US" altLang="zh-CN" sz="4800" b="1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 </a:t>
            </a:r>
            <a:endParaRPr lang="en-US" altLang="zh-CN" sz="4800" b="1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80900" name="矩形 80899"/>
          <p:cNvSpPr/>
          <p:nvPr/>
        </p:nvSpPr>
        <p:spPr>
          <a:xfrm>
            <a:off x="755650" y="908050"/>
            <a:ext cx="8388350" cy="2233613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accent1">
                <a:alpha val="50000"/>
              </a:schemeClr>
            </a:outerShdw>
          </a:effectLst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algn="l" fontAlgn="base"/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乐器有：铙、鼓、钟等。</a:t>
            </a:r>
            <a:endParaRPr lang="zh-CN" altLang="en-US" sz="2800" b="1" strike="noStrike" noProof="1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lvl="0" algn="l" fontAlgn="base"/>
            <a:r>
              <a:rPr lang="zh-CN" altLang="en-US" sz="28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商代青铜器还有各种仿生器形，有犀、人面盉、人面方尊、象尊、牛尊、羊鬲等，还有禁、俎等杂器。</a:t>
            </a:r>
            <a:endParaRPr lang="zh-CN" altLang="en-US" sz="2800" b="1" strike="noStrike" noProof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80953" name="组合 80952"/>
          <p:cNvGrpSpPr/>
          <p:nvPr/>
        </p:nvGrpSpPr>
        <p:grpSpPr>
          <a:xfrm>
            <a:off x="0" y="3019425"/>
            <a:ext cx="52424013" cy="3838575"/>
            <a:chOff x="-1112" y="2069"/>
            <a:chExt cx="33023" cy="2418"/>
          </a:xfrm>
        </p:grpSpPr>
        <p:grpSp>
          <p:nvGrpSpPr>
            <p:cNvPr id="43013" name="组合 80931"/>
            <p:cNvGrpSpPr/>
            <p:nvPr/>
          </p:nvGrpSpPr>
          <p:grpSpPr>
            <a:xfrm>
              <a:off x="-1112" y="2069"/>
              <a:ext cx="16512" cy="2418"/>
              <a:chOff x="-3425" y="1902"/>
              <a:chExt cx="16512" cy="2418"/>
            </a:xfrm>
          </p:grpSpPr>
          <p:grpSp>
            <p:nvGrpSpPr>
              <p:cNvPr id="43014" name="组合 80922"/>
              <p:cNvGrpSpPr/>
              <p:nvPr/>
            </p:nvGrpSpPr>
            <p:grpSpPr>
              <a:xfrm>
                <a:off x="4468" y="1916"/>
                <a:ext cx="2036" cy="2404"/>
                <a:chOff x="4468" y="1916"/>
                <a:chExt cx="2036" cy="2404"/>
              </a:xfrm>
            </p:grpSpPr>
            <p:pic>
              <p:nvPicPr>
                <p:cNvPr id="43015" name="图片 80917" descr="xin_530902091002906677113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468" y="1916"/>
                  <a:ext cx="2036" cy="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19" name="文本框 80918"/>
                <p:cNvSpPr txBox="1"/>
                <p:nvPr/>
              </p:nvSpPr>
              <p:spPr>
                <a:xfrm>
                  <a:off x="4719" y="1971"/>
                  <a:ext cx="384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铃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17" name="组合 80916"/>
              <p:cNvGrpSpPr/>
              <p:nvPr/>
            </p:nvGrpSpPr>
            <p:grpSpPr>
              <a:xfrm>
                <a:off x="-3425" y="1902"/>
                <a:ext cx="3877" cy="2403"/>
                <a:chOff x="612" y="1902"/>
                <a:chExt cx="3877" cy="2403"/>
              </a:xfrm>
            </p:grpSpPr>
            <p:pic>
              <p:nvPicPr>
                <p:cNvPr id="43018" name="图片 80911" descr="xin_10090209101129691822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12" y="1902"/>
                  <a:ext cx="3877" cy="24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14" name="文本框 80913"/>
                <p:cNvSpPr txBox="1"/>
                <p:nvPr/>
              </p:nvSpPr>
              <p:spPr>
                <a:xfrm>
                  <a:off x="682" y="1971"/>
                  <a:ext cx="384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鼓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20" name="组合 80921"/>
              <p:cNvGrpSpPr/>
              <p:nvPr/>
            </p:nvGrpSpPr>
            <p:grpSpPr>
              <a:xfrm>
                <a:off x="340" y="1916"/>
                <a:ext cx="4340" cy="2404"/>
                <a:chOff x="340" y="1916"/>
                <a:chExt cx="4340" cy="2404"/>
              </a:xfrm>
            </p:grpSpPr>
            <p:pic>
              <p:nvPicPr>
                <p:cNvPr id="43021" name="图片 80914" descr="xin_0509200220001214024536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40" y="1916"/>
                  <a:ext cx="4340" cy="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16" name="文本框 80915"/>
                <p:cNvSpPr txBox="1"/>
                <p:nvPr/>
              </p:nvSpPr>
              <p:spPr>
                <a:xfrm>
                  <a:off x="385" y="1971"/>
                  <a:ext cx="384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铙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23" name="组合 80930"/>
              <p:cNvGrpSpPr/>
              <p:nvPr/>
            </p:nvGrpSpPr>
            <p:grpSpPr>
              <a:xfrm>
                <a:off x="6327" y="1918"/>
                <a:ext cx="1718" cy="2402"/>
                <a:chOff x="6327" y="1918"/>
                <a:chExt cx="1718" cy="2402"/>
              </a:xfrm>
            </p:grpSpPr>
            <p:pic>
              <p:nvPicPr>
                <p:cNvPr id="43024" name="图片 80919" descr="xin_340902091015125130522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327" y="1918"/>
                  <a:ext cx="1718" cy="2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21" name="文本框 80920"/>
                <p:cNvSpPr txBox="1"/>
                <p:nvPr/>
              </p:nvSpPr>
              <p:spPr>
                <a:xfrm>
                  <a:off x="6376" y="1971"/>
                  <a:ext cx="768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编钟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26" name="组合 80929"/>
              <p:cNvGrpSpPr/>
              <p:nvPr/>
            </p:nvGrpSpPr>
            <p:grpSpPr>
              <a:xfrm>
                <a:off x="7915" y="1917"/>
                <a:ext cx="1909" cy="2403"/>
                <a:chOff x="7915" y="1917"/>
                <a:chExt cx="1909" cy="2403"/>
              </a:xfrm>
            </p:grpSpPr>
            <p:pic>
              <p:nvPicPr>
                <p:cNvPr id="43027" name="图片 80923" descr="xin_2009020910163283246412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915" y="1917"/>
                  <a:ext cx="1909" cy="24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25" name="文本框 80924"/>
                <p:cNvSpPr txBox="1"/>
                <p:nvPr/>
              </p:nvSpPr>
              <p:spPr>
                <a:xfrm>
                  <a:off x="8006" y="1971"/>
                  <a:ext cx="384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缶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29" name="组合 80928"/>
              <p:cNvGrpSpPr/>
              <p:nvPr/>
            </p:nvGrpSpPr>
            <p:grpSpPr>
              <a:xfrm>
                <a:off x="9820" y="1915"/>
                <a:ext cx="3267" cy="2405"/>
                <a:chOff x="9820" y="1915"/>
                <a:chExt cx="3267" cy="2405"/>
              </a:xfrm>
            </p:grpSpPr>
            <p:pic>
              <p:nvPicPr>
                <p:cNvPr id="43030" name="图片 80927" descr="xin_380802220904812204941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1725" y="1915"/>
                  <a:ext cx="1362" cy="240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3031" name="图片 80925" descr="s2006061215505879"/>
                <p:cNvPicPr>
                  <a:picLocks noChangeAspect="1"/>
                </p:cNvPicPr>
                <p:nvPr/>
              </p:nvPicPr>
              <p:blipFill>
                <a:blip r:embed="rId7"/>
                <a:srcRect t="1935"/>
                <a:stretch>
                  <a:fillRect/>
                </a:stretch>
              </p:blipFill>
              <p:spPr>
                <a:xfrm>
                  <a:off x="9820" y="1918"/>
                  <a:ext cx="1911" cy="2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27" name="文本框 80926"/>
                <p:cNvSpPr txBox="1"/>
                <p:nvPr/>
              </p:nvSpPr>
              <p:spPr>
                <a:xfrm>
                  <a:off x="11184" y="1933"/>
                  <a:ext cx="768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号尊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</p:grpSp>
        <p:grpSp>
          <p:nvGrpSpPr>
            <p:cNvPr id="43033" name="组合 80932"/>
            <p:cNvGrpSpPr/>
            <p:nvPr/>
          </p:nvGrpSpPr>
          <p:grpSpPr>
            <a:xfrm>
              <a:off x="15399" y="2069"/>
              <a:ext cx="16512" cy="2418"/>
              <a:chOff x="-3425" y="1902"/>
              <a:chExt cx="16512" cy="2418"/>
            </a:xfrm>
          </p:grpSpPr>
          <p:grpSp>
            <p:nvGrpSpPr>
              <p:cNvPr id="43034" name="组合 80933"/>
              <p:cNvGrpSpPr/>
              <p:nvPr/>
            </p:nvGrpSpPr>
            <p:grpSpPr>
              <a:xfrm>
                <a:off x="4468" y="1916"/>
                <a:ext cx="2036" cy="2404"/>
                <a:chOff x="4468" y="1916"/>
                <a:chExt cx="2036" cy="2404"/>
              </a:xfrm>
            </p:grpSpPr>
            <p:pic>
              <p:nvPicPr>
                <p:cNvPr id="43035" name="图片 80934" descr="xin_530902091002906677113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4468" y="1916"/>
                  <a:ext cx="2036" cy="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36" name="文本框 80935"/>
                <p:cNvSpPr txBox="1"/>
                <p:nvPr/>
              </p:nvSpPr>
              <p:spPr>
                <a:xfrm>
                  <a:off x="4719" y="1971"/>
                  <a:ext cx="384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铃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37" name="组合 80936"/>
              <p:cNvGrpSpPr/>
              <p:nvPr/>
            </p:nvGrpSpPr>
            <p:grpSpPr>
              <a:xfrm>
                <a:off x="-3425" y="1902"/>
                <a:ext cx="3877" cy="2403"/>
                <a:chOff x="612" y="1902"/>
                <a:chExt cx="3877" cy="2403"/>
              </a:xfrm>
            </p:grpSpPr>
            <p:pic>
              <p:nvPicPr>
                <p:cNvPr id="43038" name="图片 80937" descr="xin_100902091011296918222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12" y="1902"/>
                  <a:ext cx="3877" cy="24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39" name="文本框 80938"/>
                <p:cNvSpPr txBox="1"/>
                <p:nvPr/>
              </p:nvSpPr>
              <p:spPr>
                <a:xfrm>
                  <a:off x="682" y="1971"/>
                  <a:ext cx="384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鼓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40" name="组合 80939"/>
              <p:cNvGrpSpPr/>
              <p:nvPr/>
            </p:nvGrpSpPr>
            <p:grpSpPr>
              <a:xfrm>
                <a:off x="340" y="1916"/>
                <a:ext cx="4340" cy="2404"/>
                <a:chOff x="340" y="1916"/>
                <a:chExt cx="4340" cy="2404"/>
              </a:xfrm>
            </p:grpSpPr>
            <p:pic>
              <p:nvPicPr>
                <p:cNvPr id="43041" name="图片 80940" descr="xin_0509200220001214024536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40" y="1916"/>
                  <a:ext cx="4340" cy="240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42" name="文本框 80941"/>
                <p:cNvSpPr txBox="1"/>
                <p:nvPr/>
              </p:nvSpPr>
              <p:spPr>
                <a:xfrm>
                  <a:off x="385" y="1971"/>
                  <a:ext cx="384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铙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43" name="组合 80942"/>
              <p:cNvGrpSpPr/>
              <p:nvPr/>
            </p:nvGrpSpPr>
            <p:grpSpPr>
              <a:xfrm>
                <a:off x="6327" y="1918"/>
                <a:ext cx="1718" cy="2402"/>
                <a:chOff x="6327" y="1918"/>
                <a:chExt cx="1718" cy="2402"/>
              </a:xfrm>
            </p:grpSpPr>
            <p:pic>
              <p:nvPicPr>
                <p:cNvPr id="43044" name="图片 80943" descr="xin_3409020910151251305220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327" y="1918"/>
                  <a:ext cx="1718" cy="2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45" name="文本框 80944"/>
                <p:cNvSpPr txBox="1"/>
                <p:nvPr/>
              </p:nvSpPr>
              <p:spPr>
                <a:xfrm>
                  <a:off x="6376" y="1971"/>
                  <a:ext cx="768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编钟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46" name="组合 80945"/>
              <p:cNvGrpSpPr/>
              <p:nvPr/>
            </p:nvGrpSpPr>
            <p:grpSpPr>
              <a:xfrm>
                <a:off x="7915" y="1917"/>
                <a:ext cx="1909" cy="2403"/>
                <a:chOff x="7915" y="1917"/>
                <a:chExt cx="1909" cy="2403"/>
              </a:xfrm>
            </p:grpSpPr>
            <p:pic>
              <p:nvPicPr>
                <p:cNvPr id="43047" name="图片 80946" descr="xin_2009020910163283246412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915" y="1917"/>
                  <a:ext cx="1909" cy="24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48" name="文本框 80947"/>
                <p:cNvSpPr txBox="1"/>
                <p:nvPr/>
              </p:nvSpPr>
              <p:spPr>
                <a:xfrm>
                  <a:off x="8006" y="1971"/>
                  <a:ext cx="384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缶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  <p:grpSp>
            <p:nvGrpSpPr>
              <p:cNvPr id="43049" name="组合 80948"/>
              <p:cNvGrpSpPr/>
              <p:nvPr/>
            </p:nvGrpSpPr>
            <p:grpSpPr>
              <a:xfrm>
                <a:off x="9820" y="1915"/>
                <a:ext cx="3267" cy="2405"/>
                <a:chOff x="9820" y="1915"/>
                <a:chExt cx="3267" cy="2405"/>
              </a:xfrm>
            </p:grpSpPr>
            <p:pic>
              <p:nvPicPr>
                <p:cNvPr id="43050" name="图片 80949" descr="xin_3808022209048122049416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1725" y="1915"/>
                  <a:ext cx="1362" cy="240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43051" name="图片 80950" descr="s2006061215505879"/>
                <p:cNvPicPr>
                  <a:picLocks noChangeAspect="1"/>
                </p:cNvPicPr>
                <p:nvPr/>
              </p:nvPicPr>
              <p:blipFill>
                <a:blip r:embed="rId7"/>
                <a:srcRect t="1935"/>
                <a:stretch>
                  <a:fillRect/>
                </a:stretch>
              </p:blipFill>
              <p:spPr>
                <a:xfrm>
                  <a:off x="9820" y="1918"/>
                  <a:ext cx="1911" cy="24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80952" name="文本框 80951"/>
                <p:cNvSpPr txBox="1"/>
                <p:nvPr/>
              </p:nvSpPr>
              <p:spPr>
                <a:xfrm>
                  <a:off x="11184" y="1933"/>
                  <a:ext cx="768" cy="461"/>
                </a:xfrm>
                <a:prstGeom prst="rect">
                  <a:avLst/>
                </a:prstGeom>
                <a:noFill/>
                <a:ln w="9525">
                  <a:noFill/>
                </a:ln>
                <a:effectLst>
                  <a:outerShdw dist="35921" dir="2699999" algn="ctr" rotWithShape="0">
                    <a:schemeClr val="tx1">
                      <a:alpha val="50000"/>
                    </a:schemeClr>
                  </a:outerShdw>
                </a:effectLst>
              </p:spPr>
              <p:txBody>
                <a:bodyPr wrap="none" lIns="0" tIns="0" rIns="0" bIns="0" anchor="t">
                  <a:spAutoFit/>
                </a:bodyPr>
                <a:p>
                  <a:pPr lvl="0" fontAlgn="base"/>
                  <a:r>
                    <a:rPr lang="zh-CN" altLang="en-US" sz="4800" strike="noStrike" noProof="1" dirty="0">
                      <a:solidFill>
                        <a:schemeClr val="accent1"/>
                      </a:solidFill>
                      <a:effectLst>
                        <a:outerShdw blurRad="38100" dist="38100" dir="2700000">
                          <a:srgbClr val="C0C0C0"/>
                        </a:outerShdw>
                      </a:effectLst>
                      <a:latin typeface="Arial" panose="020B0604020202020204" pitchFamily="34" charset="0"/>
                      <a:ea typeface="隶书" pitchFamily="49" charset="-122"/>
                      <a:cs typeface="+mn-ea"/>
                    </a:rPr>
                    <a:t>号尊</a:t>
                  </a:r>
                  <a:endParaRPr lang="zh-CN" altLang="en-US" sz="4800" strike="noStrike" noProof="1" dirty="0">
                    <a:solidFill>
                      <a:schemeClr val="accent1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隶书" pitchFamily="49" charset="-122"/>
                  </a:endParaRPr>
                </a:p>
              </p:txBody>
            </p:sp>
          </p:grpSp>
        </p:grpSp>
      </p:grpSp>
      <p:grpSp>
        <p:nvGrpSpPr>
          <p:cNvPr id="43053" name="组合 80958"/>
          <p:cNvGrpSpPr/>
          <p:nvPr/>
        </p:nvGrpSpPr>
        <p:grpSpPr>
          <a:xfrm>
            <a:off x="0" y="0"/>
            <a:ext cx="731838" cy="6846888"/>
            <a:chOff x="136" y="136"/>
            <a:chExt cx="461" cy="4313"/>
          </a:xfrm>
        </p:grpSpPr>
        <p:grpSp>
          <p:nvGrpSpPr>
            <p:cNvPr id="43054" name="组合 80953"/>
            <p:cNvGrpSpPr/>
            <p:nvPr/>
          </p:nvGrpSpPr>
          <p:grpSpPr>
            <a:xfrm>
              <a:off x="136" y="136"/>
              <a:ext cx="449" cy="4313"/>
              <a:chOff x="0" y="0"/>
              <a:chExt cx="449" cy="4313"/>
            </a:xfrm>
          </p:grpSpPr>
          <p:sp>
            <p:nvSpPr>
              <p:cNvPr id="43055" name="矩形 80954"/>
              <p:cNvSpPr/>
              <p:nvPr/>
            </p:nvSpPr>
            <p:spPr>
              <a:xfrm>
                <a:off x="0" y="0"/>
                <a:ext cx="448" cy="4312"/>
              </a:xfrm>
              <a:prstGeom prst="rect">
                <a:avLst/>
              </a:pr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3056" name="任意多边形 80955"/>
              <p:cNvSpPr/>
              <p:nvPr/>
            </p:nvSpPr>
            <p:spPr>
              <a:xfrm>
                <a:off x="0" y="0"/>
                <a:ext cx="449" cy="4313"/>
              </a:xfrm>
              <a:custGeom>
                <a:avLst/>
                <a:gdLst/>
                <a:ahLst/>
                <a:cxnLst/>
                <a:pathLst>
                  <a:path w="449" h="4313">
                    <a:moveTo>
                      <a:pt x="0" y="0"/>
                    </a:moveTo>
                    <a:lnTo>
                      <a:pt x="0" y="4312"/>
                    </a:lnTo>
                    <a:lnTo>
                      <a:pt x="149" y="4312"/>
                    </a:lnTo>
                    <a:lnTo>
                      <a:pt x="149" y="0"/>
                    </a:lnTo>
                    <a:lnTo>
                      <a:pt x="299" y="0"/>
                    </a:lnTo>
                    <a:lnTo>
                      <a:pt x="299" y="4312"/>
                    </a:lnTo>
                    <a:lnTo>
                      <a:pt x="448" y="4312"/>
                    </a:lnTo>
                    <a:lnTo>
                      <a:pt x="448" y="0"/>
                    </a:lnTo>
                    <a:lnTo>
                      <a:pt x="448" y="149"/>
                    </a:lnTo>
                    <a:lnTo>
                      <a:pt x="0" y="149"/>
                    </a:lnTo>
                    <a:lnTo>
                      <a:pt x="0" y="297"/>
                    </a:lnTo>
                    <a:lnTo>
                      <a:pt x="448" y="297"/>
                    </a:lnTo>
                    <a:lnTo>
                      <a:pt x="448" y="446"/>
                    </a:lnTo>
                    <a:lnTo>
                      <a:pt x="0" y="446"/>
                    </a:lnTo>
                    <a:lnTo>
                      <a:pt x="0" y="595"/>
                    </a:lnTo>
                    <a:lnTo>
                      <a:pt x="448" y="595"/>
                    </a:lnTo>
                    <a:lnTo>
                      <a:pt x="448" y="743"/>
                    </a:lnTo>
                    <a:lnTo>
                      <a:pt x="0" y="743"/>
                    </a:lnTo>
                    <a:lnTo>
                      <a:pt x="0" y="892"/>
                    </a:lnTo>
                    <a:lnTo>
                      <a:pt x="448" y="892"/>
                    </a:lnTo>
                    <a:lnTo>
                      <a:pt x="448" y="1041"/>
                    </a:lnTo>
                    <a:lnTo>
                      <a:pt x="0" y="1041"/>
                    </a:lnTo>
                    <a:lnTo>
                      <a:pt x="0" y="1190"/>
                    </a:lnTo>
                    <a:lnTo>
                      <a:pt x="448" y="1190"/>
                    </a:lnTo>
                    <a:lnTo>
                      <a:pt x="448" y="1338"/>
                    </a:lnTo>
                    <a:lnTo>
                      <a:pt x="0" y="1338"/>
                    </a:lnTo>
                    <a:lnTo>
                      <a:pt x="0" y="1487"/>
                    </a:lnTo>
                    <a:lnTo>
                      <a:pt x="448" y="1487"/>
                    </a:lnTo>
                    <a:lnTo>
                      <a:pt x="448" y="1636"/>
                    </a:lnTo>
                    <a:lnTo>
                      <a:pt x="0" y="1636"/>
                    </a:lnTo>
                    <a:lnTo>
                      <a:pt x="0" y="1784"/>
                    </a:lnTo>
                    <a:lnTo>
                      <a:pt x="448" y="1784"/>
                    </a:lnTo>
                    <a:lnTo>
                      <a:pt x="448" y="1933"/>
                    </a:lnTo>
                    <a:lnTo>
                      <a:pt x="0" y="1933"/>
                    </a:lnTo>
                    <a:lnTo>
                      <a:pt x="0" y="2082"/>
                    </a:lnTo>
                    <a:lnTo>
                      <a:pt x="448" y="2082"/>
                    </a:lnTo>
                    <a:lnTo>
                      <a:pt x="448" y="2230"/>
                    </a:lnTo>
                    <a:lnTo>
                      <a:pt x="0" y="2230"/>
                    </a:lnTo>
                    <a:lnTo>
                      <a:pt x="0" y="2379"/>
                    </a:lnTo>
                    <a:lnTo>
                      <a:pt x="448" y="2379"/>
                    </a:lnTo>
                    <a:lnTo>
                      <a:pt x="448" y="2528"/>
                    </a:lnTo>
                    <a:lnTo>
                      <a:pt x="0" y="2528"/>
                    </a:lnTo>
                    <a:lnTo>
                      <a:pt x="0" y="2676"/>
                    </a:lnTo>
                    <a:lnTo>
                      <a:pt x="448" y="2676"/>
                    </a:lnTo>
                    <a:lnTo>
                      <a:pt x="448" y="2825"/>
                    </a:lnTo>
                    <a:lnTo>
                      <a:pt x="0" y="2825"/>
                    </a:lnTo>
                    <a:lnTo>
                      <a:pt x="0" y="2974"/>
                    </a:lnTo>
                    <a:lnTo>
                      <a:pt x="448" y="2974"/>
                    </a:lnTo>
                    <a:lnTo>
                      <a:pt x="448" y="3122"/>
                    </a:lnTo>
                    <a:lnTo>
                      <a:pt x="0" y="3122"/>
                    </a:lnTo>
                    <a:lnTo>
                      <a:pt x="0" y="3271"/>
                    </a:lnTo>
                    <a:lnTo>
                      <a:pt x="448" y="3271"/>
                    </a:lnTo>
                    <a:lnTo>
                      <a:pt x="448" y="3420"/>
                    </a:lnTo>
                    <a:lnTo>
                      <a:pt x="0" y="3420"/>
                    </a:lnTo>
                    <a:lnTo>
                      <a:pt x="0" y="3569"/>
                    </a:lnTo>
                    <a:lnTo>
                      <a:pt x="448" y="3569"/>
                    </a:lnTo>
                    <a:lnTo>
                      <a:pt x="448" y="3717"/>
                    </a:lnTo>
                    <a:lnTo>
                      <a:pt x="0" y="3717"/>
                    </a:lnTo>
                    <a:lnTo>
                      <a:pt x="0" y="3866"/>
                    </a:lnTo>
                    <a:lnTo>
                      <a:pt x="448" y="3866"/>
                    </a:lnTo>
                    <a:lnTo>
                      <a:pt x="448" y="4015"/>
                    </a:lnTo>
                    <a:lnTo>
                      <a:pt x="0" y="4015"/>
                    </a:lnTo>
                    <a:lnTo>
                      <a:pt x="0" y="4163"/>
                    </a:lnTo>
                    <a:lnTo>
                      <a:pt x="448" y="4163"/>
                    </a:lnTo>
                    <a:lnTo>
                      <a:pt x="448" y="4312"/>
                    </a:lnTo>
                    <a:lnTo>
                      <a:pt x="0" y="4312"/>
                    </a:lnTo>
                    <a:lnTo>
                      <a:pt x="0" y="4312"/>
                    </a:lnTo>
                    <a:lnTo>
                      <a:pt x="448" y="4312"/>
                    </a:lnTo>
                    <a:lnTo>
                      <a:pt x="448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rnd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17961" dir="2699999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3057" name="矩形 80956"/>
            <p:cNvSpPr/>
            <p:nvPr/>
          </p:nvSpPr>
          <p:spPr>
            <a:xfrm>
              <a:off x="136" y="136"/>
              <a:ext cx="461" cy="2446"/>
            </a:xfrm>
            <a:prstGeom prst="rect">
              <a:avLst/>
            </a:prstGeom>
            <a:noFill/>
            <a:ln w="9525">
              <a:noFill/>
            </a:ln>
            <a:effectLst>
              <a:outerShdw dist="35921" dir="2699999" algn="ctr" rotWithShape="0">
                <a:schemeClr val="accent1"/>
              </a:outerShdw>
            </a:effectLst>
          </p:spPr>
          <p:txBody>
            <a:bodyPr vert="eaVert" lIns="0" tIns="0" rIns="0" bIns="0" anchor="t">
              <a:spAutoFit/>
            </a:bodyPr>
            <a:p>
              <a:pPr lvl="0" indent="0"/>
              <a:r>
                <a:rPr lang="zh-CN" altLang="en-US" sz="4800" dirty="0">
                  <a:solidFill>
                    <a:schemeClr val="bg2"/>
                  </a:solidFill>
                  <a:effectDag name="">
                    <a:effect ref="fillLine"/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</a:effectDag>
                  <a:latin typeface="Arial" panose="020B0604020202020204" pitchFamily="34" charset="0"/>
                  <a:ea typeface="华文新魏" pitchFamily="2" charset="-122"/>
                </a:rPr>
                <a:t>殷商青铜艺术</a:t>
              </a:r>
              <a:endParaRPr lang="zh-CN" altLang="en-US" sz="4800" dirty="0">
                <a:solidFill>
                  <a:schemeClr val="bg2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华文新魏" pitchFamily="2" charset="-122"/>
              </a:endParaRPr>
            </a:p>
          </p:txBody>
        </p:sp>
        <p:sp>
          <p:nvSpPr>
            <p:cNvPr id="43058" name="文本框 80957"/>
            <p:cNvSpPr txBox="1"/>
            <p:nvPr/>
          </p:nvSpPr>
          <p:spPr>
            <a:xfrm>
              <a:off x="164" y="2886"/>
              <a:ext cx="403" cy="1321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lIns="0" tIns="0" rIns="0" bIns="0" anchor="t">
              <a:spAutoFit/>
            </a:bodyPr>
            <a:p>
              <a:pPr lvl="0" indent="0"/>
              <a:r>
                <a:rPr lang="zh-CN" altLang="en-US" sz="1800" b="1" dirty="0">
                  <a:solidFill>
                    <a:schemeClr val="bg2"/>
                  </a:solidFill>
                  <a:effectDag name="">
                    <a:effect ref="fillLine"/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</a:effectDag>
                  <a:latin typeface="Arial" panose="020B0604020202020204" pitchFamily="34" charset="0"/>
                  <a:ea typeface="宋体" panose="02010600030101010101" pitchFamily="2" charset="-122"/>
                </a:rPr>
                <a:t>广西师范大学</a:t>
              </a:r>
              <a:endParaRPr lang="zh-CN" altLang="en-US" sz="1800" b="1" dirty="0">
                <a:solidFill>
                  <a:schemeClr val="bg2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/>
              <a:r>
                <a:rPr lang="zh-CN" altLang="en-US" dirty="0">
                  <a:solidFill>
                    <a:schemeClr val="bg2"/>
                  </a:solidFill>
                  <a:effectDag name="">
                    <a:effect ref="fillLine"/>
                    <a:cont type="tree" name="">
                      <a:effect ref="fillLine"/>
                      <a:outerShdw dist="38100" dir="13500000" algn="br">
                        <a:srgbClr val="FFFFFF"/>
                      </a:outerShdw>
                    </a:cont>
                    <a:cont type="tree" name="">
                      <a:effect ref="fillLine"/>
                      <a:outerShdw dist="38100" dir="2700000" algn="tl">
                        <a:srgbClr val="999999"/>
                      </a:outerShdw>
                    </a:cont>
                  </a:effectDag>
                  <a:latin typeface="Arial" panose="020B0604020202020204" pitchFamily="34" charset="0"/>
                  <a:ea typeface="华文行楷" pitchFamily="2" charset="-122"/>
                </a:rPr>
                <a:t>              刘世军</a:t>
              </a:r>
              <a:endParaRPr lang="zh-CN" altLang="en-US" dirty="0">
                <a:solidFill>
                  <a:schemeClr val="bg2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华文行楷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5E-6 3.7037E-6 L -2.8665 3.7037E-6 " pathEditMode="relative" rAng="0" ptsTypes="AA">
                                      <p:cBhvr>
                                        <p:cTn id="6" dur="24000" fill="hold"/>
                                        <p:tgtEl>
                                          <p:spTgt spid="809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17414" name="组合 17413"/>
          <p:cNvGrpSpPr/>
          <p:nvPr/>
        </p:nvGrpSpPr>
        <p:grpSpPr>
          <a:xfrm>
            <a:off x="952500" y="600710"/>
            <a:ext cx="7950835" cy="5666105"/>
            <a:chOff x="0" y="-152"/>
            <a:chExt cx="4087" cy="3265"/>
          </a:xfrm>
        </p:grpSpPr>
        <p:sp>
          <p:nvSpPr>
            <p:cNvPr id="17415" name="直接连接符 17414"/>
            <p:cNvSpPr/>
            <p:nvPr/>
          </p:nvSpPr>
          <p:spPr>
            <a:xfrm>
              <a:off x="1044" y="1479"/>
              <a:ext cx="408" cy="0"/>
            </a:xfrm>
            <a:prstGeom prst="line">
              <a:avLst/>
            </a:prstGeom>
            <a:ln w="101600" cap="flat" cmpd="sng">
              <a:solidFill>
                <a:srgbClr val="369688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7416" name="文本框 17415"/>
            <p:cNvSpPr txBox="1"/>
            <p:nvPr/>
          </p:nvSpPr>
          <p:spPr>
            <a:xfrm>
              <a:off x="0" y="935"/>
              <a:ext cx="1090" cy="8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  <a:buClrTx/>
                <a:buFont typeface="宋体" panose="02010600030101010101" pitchFamily="2" charset="-122"/>
                <a:buBlip>
                  <a:blip r:embed="rId1"/>
                </a:buBlip>
              </a:pPr>
              <a:r>
                <a:rPr lang="en-US" altLang="zh-CN" sz="2400">
                  <a:solidFill>
                    <a:srgbClr val="BF6E0D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400">
                  <a:solidFill>
                    <a:srgbClr val="FFFF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问题：请分别告知右侧几件青铜酒器的名称</a:t>
              </a:r>
              <a:endParaRPr lang="zh-CN" altLang="en-US" sz="2400">
                <a:solidFill>
                  <a:srgbClr val="FFFF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pic>
          <p:nvPicPr>
            <p:cNvPr id="17417" name="图片 17416" descr="2·19青铜兽面纹觥"/>
            <p:cNvPicPr>
              <a:picLocks noChangeAspect="1"/>
            </p:cNvPicPr>
            <p:nvPr/>
          </p:nvPicPr>
          <p:blipFill>
            <a:blip r:embed="rId2">
              <a:lum contrast="6000"/>
            </a:blip>
            <a:stretch>
              <a:fillRect/>
            </a:stretch>
          </p:blipFill>
          <p:spPr>
            <a:xfrm>
              <a:off x="2940" y="1570"/>
              <a:ext cx="1147" cy="15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8" name="图片 17417" descr="2·13龙纹青铜方觚"/>
            <p:cNvPicPr>
              <a:picLocks noChangeAspect="1"/>
            </p:cNvPicPr>
            <p:nvPr/>
          </p:nvPicPr>
          <p:blipFill>
            <a:blip r:embed="rId3">
              <a:lum contrast="6000"/>
            </a:blip>
            <a:stretch>
              <a:fillRect/>
            </a:stretch>
          </p:blipFill>
          <p:spPr>
            <a:xfrm>
              <a:off x="1578" y="-152"/>
              <a:ext cx="1160" cy="15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9" name="图片 17418" descr="2·15青铜“何”尊"/>
            <p:cNvPicPr>
              <a:picLocks noChangeAspect="1"/>
            </p:cNvPicPr>
            <p:nvPr/>
          </p:nvPicPr>
          <p:blipFill>
            <a:blip r:embed="rId4">
              <a:lum contrast="6000"/>
            </a:blip>
            <a:stretch>
              <a:fillRect/>
            </a:stretch>
          </p:blipFill>
          <p:spPr>
            <a:xfrm>
              <a:off x="1543" y="1570"/>
              <a:ext cx="1195" cy="15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20" name="图片 17419" descr="2·18青铜“丰”卣"/>
            <p:cNvPicPr>
              <a:picLocks noChangeAspect="1"/>
            </p:cNvPicPr>
            <p:nvPr/>
          </p:nvPicPr>
          <p:blipFill>
            <a:blip r:embed="rId5">
              <a:lum contrast="6000"/>
            </a:blip>
            <a:stretch>
              <a:fillRect/>
            </a:stretch>
          </p:blipFill>
          <p:spPr>
            <a:xfrm>
              <a:off x="2894" y="-86"/>
              <a:ext cx="1193" cy="143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421" name="组合 17420"/>
          <p:cNvGrpSpPr/>
          <p:nvPr/>
        </p:nvGrpSpPr>
        <p:grpSpPr>
          <a:xfrm>
            <a:off x="3954161" y="3098608"/>
            <a:ext cx="4322900" cy="3595508"/>
            <a:chOff x="-124" y="3"/>
            <a:chExt cx="2483" cy="1953"/>
          </a:xfrm>
        </p:grpSpPr>
        <p:sp>
          <p:nvSpPr>
            <p:cNvPr id="17422" name="文本框 17421"/>
            <p:cNvSpPr txBox="1"/>
            <p:nvPr/>
          </p:nvSpPr>
          <p:spPr>
            <a:xfrm>
              <a:off x="-94" y="3"/>
              <a:ext cx="1088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2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觚</a:t>
              </a:r>
              <a:endParaRPr lang="zh-CN" altLang="en-US" sz="2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17423" name="文本框 17422"/>
            <p:cNvSpPr txBox="1"/>
            <p:nvPr/>
          </p:nvSpPr>
          <p:spPr>
            <a:xfrm>
              <a:off x="1448" y="3"/>
              <a:ext cx="865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200" b="1">
                  <a:solidFill>
                    <a:srgbClr val="FFFFD5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卣</a:t>
              </a:r>
              <a:endParaRPr lang="zh-CN" altLang="en-US" sz="2200" b="1">
                <a:solidFill>
                  <a:srgbClr val="FFFFD5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17424" name="文本框 17423"/>
            <p:cNvSpPr txBox="1"/>
            <p:nvPr/>
          </p:nvSpPr>
          <p:spPr>
            <a:xfrm>
              <a:off x="-124" y="1724"/>
              <a:ext cx="414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200" b="1">
                  <a:solidFill>
                    <a:srgbClr val="FFFFD5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尊</a:t>
              </a:r>
              <a:endParaRPr lang="zh-CN" altLang="en-US" sz="2200" b="1">
                <a:solidFill>
                  <a:srgbClr val="FFFFD5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17425" name="文本框 17424"/>
            <p:cNvSpPr txBox="1"/>
            <p:nvPr/>
          </p:nvSpPr>
          <p:spPr>
            <a:xfrm>
              <a:off x="1404" y="1724"/>
              <a:ext cx="955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</a:rPr>
                <a:t>觥</a:t>
              </a:r>
              <a:endParaRPr lang="zh-CN" altLang="en-US" sz="2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advClick="0">
    <p:zoom dir="in"/>
    <p:sndAc>
      <p:stSnd>
        <p:snd r:embed="rId6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title"/>
          </p:nvPr>
        </p:nvSpPr>
        <p:spPr>
          <a:xfrm>
            <a:off x="843598" y="287020"/>
            <a:ext cx="8243888" cy="1125538"/>
          </a:xfrm>
        </p:spPr>
        <p:txBody>
          <a:bodyPr lIns="92075" tIns="46038" rIns="92075" bIns="46038" anchor="ctr"/>
          <a:p>
            <a:pPr fontAlgn="base"/>
            <a:r>
              <a:rPr lang="zh-CN" altLang="en-US" sz="4800" strike="noStrike" noProof="1" dirty="0">
                <a:ea typeface="华文新魏" pitchFamily="2" charset="-122"/>
              </a:rPr>
              <a:t>装饰纹样</a:t>
            </a:r>
            <a:endParaRPr lang="zh-CN" altLang="en-US" sz="4800" strike="noStrike" noProof="1">
              <a:ea typeface="华文新魏" pitchFamily="2" charset="-122"/>
            </a:endParaRPr>
          </a:p>
        </p:txBody>
      </p:sp>
      <p:sp>
        <p:nvSpPr>
          <p:cNvPr id="83971" name="文本占位符 83970"/>
          <p:cNvSpPr>
            <a:spLocks noGrp="1"/>
          </p:cNvSpPr>
          <p:nvPr>
            <p:ph idx="1"/>
          </p:nvPr>
        </p:nvSpPr>
        <p:spPr>
          <a:xfrm>
            <a:off x="1908175" y="1412875"/>
            <a:ext cx="6115050" cy="4926013"/>
          </a:xfrm>
          <a:prstGeom prst="horizontalScroll">
            <a:avLst>
              <a:gd name="adj" fmla="val 12500"/>
            </a:avLst>
          </a:prstGeom>
          <a:solidFill>
            <a:srgbClr val="FFFFD5">
              <a:alpha val="100000"/>
            </a:srgbClr>
          </a:solidFill>
          <a:ln>
            <a:solidFill>
              <a:schemeClr val="bg2"/>
            </a:solidFill>
            <a:miter/>
          </a:ln>
        </p:spPr>
        <p:txBody>
          <a:bodyPr vert="eaVert" wrap="square" lIns="360000" tIns="360000" rIns="360000" bIns="720000">
            <a:spAutoFit/>
          </a:bodyPr>
          <a:p>
            <a:pPr marL="0" indent="1162050" fontAlgn="base">
              <a:lnSpc>
                <a:spcPct val="150000"/>
              </a:lnSpc>
              <a:buNone/>
            </a:pPr>
            <a:r>
              <a:rPr lang="zh-CN" altLang="en-US" sz="4000" strike="noStrike" noProof="1" dirty="0">
                <a:solidFill>
                  <a:schemeClr val="bg2"/>
                </a:solidFill>
                <a:latin typeface="华文行楷" pitchFamily="2" charset="-122"/>
                <a:ea typeface="华文行楷" pitchFamily="2" charset="-122"/>
              </a:rPr>
              <a:t>商代青铜器的装饰花纹基本上是以</a:t>
            </a:r>
            <a:r>
              <a:rPr lang="zh-CN" altLang="en-US" sz="4000" strike="noStrike" noProof="1" dirty="0">
                <a:solidFill>
                  <a:schemeClr val="accent1"/>
                </a:solidFill>
                <a:latin typeface="华文行楷" pitchFamily="2" charset="-122"/>
                <a:ea typeface="华文行楷" pitchFamily="2" charset="-122"/>
              </a:rPr>
              <a:t>动物纹</a:t>
            </a:r>
            <a:r>
              <a:rPr lang="zh-CN" altLang="en-US" sz="4000" strike="noStrike" noProof="1" dirty="0">
                <a:solidFill>
                  <a:schemeClr val="bg2"/>
                </a:solidFill>
                <a:latin typeface="华文行楷" pitchFamily="2" charset="-122"/>
                <a:ea typeface="华文行楷" pitchFamily="2" charset="-122"/>
              </a:rPr>
              <a:t>为主。</a:t>
            </a:r>
            <a:endParaRPr lang="zh-CN" altLang="en-US" sz="4000" strike="noStrike" noProof="1">
              <a:solidFill>
                <a:schemeClr val="bg2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>
    <p:pull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图片 91142" descr="221449_1729102389_dnqaqfy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1165" y="1773238"/>
            <a:ext cx="6337300" cy="4938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40" name="标题 91139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殷商青铜的装饰纹样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" name="棱台 2"/>
          <p:cNvSpPr/>
          <p:nvPr/>
        </p:nvSpPr>
        <p:spPr>
          <a:xfrm>
            <a:off x="1908175" y="1993900"/>
            <a:ext cx="5922963" cy="2504436"/>
          </a:xfrm>
          <a:prstGeom prst="bevel">
            <a:avLst>
              <a:gd name="adj" fmla="val 4361"/>
            </a:avLst>
          </a:prstGeom>
          <a:solidFill>
            <a:srgbClr val="FFFF99">
              <a:alpha val="75000"/>
            </a:srgbClr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indent="895350" fontAlgn="base"/>
            <a:r>
              <a:rPr lang="zh-CN" altLang="en-US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成一个兽面，大眼，有鼻，双角。有人称之为怪兽纹；有人认为是由双鸡相对组成一个羊头，鸡羊谐音为吉祥；有人认为是戒之在贪，《吕氏春秋》：“饕餮，有首无身，食人未咽害及其身，以言报更也。”</a:t>
            </a:r>
            <a:r>
              <a:rPr lang="en-US" altLang="zh-CN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……</a:t>
            </a:r>
            <a:endParaRPr lang="en-US" altLang="zh-CN" b="1" strike="noStrike" noProof="1" dirty="0">
              <a:solidFill>
                <a:schemeClr val="bg2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1141" name="副标题 91140"/>
          <p:cNvSpPr>
            <a:spLocks noGrp="1"/>
          </p:cNvSpPr>
          <p:nvPr>
            <p:ph type="subTitle" sz="quarter" idx="1"/>
          </p:nvPr>
        </p:nvSpPr>
        <p:spPr>
          <a:xfrm>
            <a:off x="755650" y="908050"/>
            <a:ext cx="8388350" cy="720725"/>
          </a:xfrm>
        </p:spPr>
        <p:txBody>
          <a:bodyPr lIns="92075" tIns="46038" rIns="92075" bIns="46038" anchor="t"/>
          <a:p>
            <a:pPr algn="l" defTabSz="914400" fontAlgn="base">
              <a:lnSpc>
                <a:spcPct val="90000"/>
              </a:lnSpc>
            </a:pPr>
            <a:r>
              <a:rPr lang="en-US" altLang="zh-CN" sz="4000" b="1" strike="noStrike" kern="1200" baseline="0" noProof="1" dirty="0">
                <a:latin typeface="宋体" panose="02010600030101010101" pitchFamily="2" charset="-122"/>
                <a:ea typeface="华文行楷" pitchFamily="2" charset="-122"/>
              </a:rPr>
              <a:t>1</a:t>
            </a:r>
            <a:r>
              <a:rPr lang="zh-CN" altLang="en-US" sz="4000" b="1" strike="noStrike" kern="1200" baseline="0" noProof="1" dirty="0">
                <a:latin typeface="宋体" panose="02010600030101010101" pitchFamily="2" charset="-122"/>
                <a:ea typeface="华文行楷" pitchFamily="2" charset="-122"/>
              </a:rPr>
              <a:t>、</a:t>
            </a:r>
            <a:r>
              <a:rPr lang="zh-CN" altLang="en-US" sz="4000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饕餮纹</a:t>
            </a:r>
            <a:endParaRPr lang="zh-CN" altLang="en-US" sz="4000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91140" grpId="0"/>
      <p:bldP spid="91141" grpId="0" build="p"/>
      <p:bldP spid="3" grpId="0" bldLvl="0" animBg="1"/>
      <p:bldP spid="3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5954" name="标题 125953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pPr fontAlgn="base"/>
            <a:endParaRPr strike="noStrike" noProof="1" dirty="0"/>
          </a:p>
        </p:txBody>
      </p:sp>
      <p:sp>
        <p:nvSpPr>
          <p:cNvPr id="125955" name="文本占位符 125954"/>
          <p:cNvSpPr>
            <a:spLocks noGrp="1"/>
          </p:cNvSpPr>
          <p:nvPr>
            <p:ph idx="1"/>
          </p:nvPr>
        </p:nvSpPr>
        <p:spPr/>
        <p:txBody>
          <a:bodyPr lIns="92075" tIns="46038" rIns="92075" bIns="46038"/>
          <a:p>
            <a:pPr fontAlgn="base"/>
            <a:endParaRPr strike="noStrike" noProof="1" dirty="0"/>
          </a:p>
        </p:txBody>
      </p:sp>
      <p:pic>
        <p:nvPicPr>
          <p:cNvPr id="23554" name="内容占位符 23553" descr="2·25商周青铜器兽面纹"/>
          <p:cNvPicPr>
            <a:picLocks noChangeAspect="1"/>
          </p:cNvPicPr>
          <p:nvPr>
            <p:ph sz="half" idx="2"/>
          </p:nvPr>
        </p:nvPicPr>
        <p:blipFill>
          <a:blip r:embed="rId1">
            <a:lum bright="6000" contrast="6000"/>
          </a:blip>
          <a:stretch>
            <a:fillRect/>
          </a:stretch>
        </p:blipFill>
        <p:spPr>
          <a:xfrm>
            <a:off x="969010" y="847090"/>
            <a:ext cx="7967980" cy="5164455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图片 95238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1989138"/>
            <a:ext cx="7489825" cy="4011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5" name="标题 95234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青铜器的装饰纹样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95236" name="副标题 95235"/>
          <p:cNvSpPr>
            <a:spLocks noGrp="1"/>
          </p:cNvSpPr>
          <p:nvPr>
            <p:ph type="subTitle" sz="quarter" idx="1"/>
          </p:nvPr>
        </p:nvSpPr>
        <p:spPr>
          <a:xfrm>
            <a:off x="755650" y="908050"/>
            <a:ext cx="8388350" cy="720725"/>
          </a:xfrm>
        </p:spPr>
        <p:txBody>
          <a:bodyPr lIns="92075" tIns="46038" rIns="92075" bIns="46038" anchor="t"/>
          <a:p>
            <a:pPr algn="l" defTabSz="914400" fontAlgn="base">
              <a:lnSpc>
                <a:spcPct val="90000"/>
              </a:lnSpc>
            </a:pPr>
            <a:r>
              <a:rPr lang="en-US" altLang="zh-CN" sz="4000" b="1" strike="noStrike" kern="1200" baseline="0" noProof="1" dirty="0">
                <a:latin typeface="宋体" panose="02010600030101010101" pitchFamily="2" charset="-122"/>
                <a:ea typeface="华文行楷" pitchFamily="2" charset="-122"/>
              </a:rPr>
              <a:t>2</a:t>
            </a:r>
            <a:r>
              <a:rPr lang="zh-CN" altLang="en-US" sz="4000" b="1" strike="noStrike" kern="1200" baseline="0" noProof="1" dirty="0">
                <a:latin typeface="宋体" panose="02010600030101010101" pitchFamily="2" charset="-122"/>
                <a:ea typeface="华文行楷" pitchFamily="2" charset="-122"/>
              </a:rPr>
              <a:t>、</a:t>
            </a:r>
            <a:r>
              <a:rPr lang="zh-CN" altLang="en-US" sz="4000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夔 纹</a:t>
            </a:r>
            <a:endParaRPr lang="zh-CN" altLang="en-US" sz="4000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95237" name="棱台 95236"/>
          <p:cNvSpPr/>
          <p:nvPr/>
        </p:nvSpPr>
        <p:spPr>
          <a:xfrm>
            <a:off x="1258888" y="1916113"/>
            <a:ext cx="7634288" cy="3282950"/>
          </a:xfrm>
          <a:prstGeom prst="bevel">
            <a:avLst>
              <a:gd name="adj" fmla="val 3111"/>
            </a:avLst>
          </a:prstGeom>
          <a:solidFill>
            <a:srgbClr val="FFFF99">
              <a:alpha val="89999"/>
            </a:srgbClr>
          </a:solidFill>
          <a:ln w="9525" cap="flat" cmpd="sng">
            <a:solidFill>
              <a:srgbClr val="FFFF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indent="711200" fontAlgn="base"/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青铜器上的装饰纹样之一。图案表现传说中的一种近似龙的动物</a:t>
            </a:r>
            <a:r>
              <a:rPr lang="en-US" altLang="zh-CN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“</a:t>
            </a:r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夔</a:t>
            </a:r>
            <a:r>
              <a:rPr lang="en-US" altLang="zh-CN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”</a:t>
            </a:r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，多为一角一足，口张开，尾上卷。自宋代以来的著录中，在青铜器上，凡是表现一足的类似爬虫的物像，都称之为夔或夔龙，这与古籍“夔一足”的记载有关。</a:t>
            </a:r>
            <a:r>
              <a:rPr lang="en-US" altLang="zh-CN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《</a:t>
            </a:r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说文</a:t>
            </a:r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攵部</a:t>
            </a:r>
            <a:r>
              <a:rPr lang="en-US" altLang="zh-CN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》</a:t>
            </a:r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zh-CN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“</a:t>
            </a:r>
            <a:r>
              <a:rPr lang="zh-CN" altLang="en-US" sz="2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夔，神也，如龙一足。</a:t>
            </a:r>
            <a:r>
              <a:rPr lang="en-US" altLang="zh-CN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”</a:t>
            </a:r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盛行于商和西周前期。</a:t>
            </a:r>
            <a:r>
              <a:rPr lang="en-US" altLang="zh-CN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 </a:t>
            </a:r>
            <a:endParaRPr lang="en-US" altLang="zh-CN" sz="2800" b="1" strike="noStrike" noProof="1" dirty="0">
              <a:solidFill>
                <a:schemeClr val="bg2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5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2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5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237"/>
                  </p:tgtEl>
                </p:cond>
              </p:nextCondLst>
            </p:seq>
          </p:childTnLst>
        </p:cTn>
      </p:par>
    </p:tnLst>
    <p:bldLst>
      <p:bldP spid="95237" grpId="0" bldLvl="0" animBg="1"/>
      <p:bldP spid="95237" grpId="1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标题 124929"/>
          <p:cNvSpPr>
            <a:spLocks noGrp="1"/>
          </p:cNvSpPr>
          <p:nvPr>
            <p:ph type="title"/>
          </p:nvPr>
        </p:nvSpPr>
        <p:spPr>
          <a:xfrm>
            <a:off x="1116013" y="0"/>
            <a:ext cx="7772400" cy="1162050"/>
          </a:xfrm>
        </p:spPr>
        <p:txBody>
          <a:bodyPr lIns="92075" tIns="46038" rIns="92075" bIns="46038" anchor="ctr"/>
          <a:p>
            <a:pPr fontAlgn="base"/>
            <a:r>
              <a:rPr lang="en-US" altLang="zh-CN" strike="noStrike" noProof="1" dirty="0">
                <a:ln w="10160">
                  <a:noFill/>
                  <a:prstDash val="solid"/>
                </a:ln>
                <a:solidFill>
                  <a:srgbClr val="92D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trike="noStrike" noProof="1" dirty="0">
                <a:ln w="10160">
                  <a:noFill/>
                  <a:prstDash val="solid"/>
                </a:ln>
                <a:solidFill>
                  <a:srgbClr val="92D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、蟠螭纹</a:t>
            </a:r>
            <a:endParaRPr lang="zh-CN" altLang="en-US" strike="noStrike" noProof="1" dirty="0">
              <a:ln w="10160">
                <a:noFill/>
                <a:prstDash val="solid"/>
              </a:ln>
              <a:solidFill>
                <a:srgbClr val="92D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4931" name="文本占位符 124930"/>
          <p:cNvSpPr>
            <a:spLocks noGrp="1"/>
          </p:cNvSpPr>
          <p:nvPr>
            <p:ph idx="1"/>
          </p:nvPr>
        </p:nvSpPr>
        <p:spPr>
          <a:xfrm>
            <a:off x="1116013" y="1052513"/>
            <a:ext cx="7729538" cy="4133850"/>
          </a:xfrm>
        </p:spPr>
        <p:txBody>
          <a:bodyPr lIns="92075" tIns="46038" rIns="92075" bIns="46038"/>
          <a:p>
            <a:pPr fontAlgn="base"/>
            <a:r>
              <a:rPr lang="zh-CN" altLang="en-US" strike="noStrike" noProof="1" dirty="0"/>
              <a:t>蟠螭纹是</a:t>
            </a:r>
            <a:r>
              <a:rPr lang="zh-CN" altLang="en-US" u="sng" strike="noStrike" noProof="1" dirty="0"/>
              <a:t>青铜器</a:t>
            </a:r>
            <a:r>
              <a:rPr lang="zh-CN" altLang="en-US" strike="noStrike" noProof="1" dirty="0"/>
              <a:t>纹饰的一种，是一种没有角的龙</a:t>
            </a:r>
            <a:r>
              <a:rPr lang="en-US" altLang="zh-CN" strike="noStrike" noProof="1" dirty="0"/>
              <a:t>——</a:t>
            </a:r>
            <a:r>
              <a:rPr lang="zh-CN" altLang="en-US" strike="noStrike" noProof="1" dirty="0"/>
              <a:t>螭，张口、卷尾、蟠屈。有的作二方连续排列，有的构成四方连续纹样。 </a:t>
            </a:r>
            <a:endParaRPr lang="zh-CN" altLang="en-US" strike="noStrike" noProof="1" dirty="0"/>
          </a:p>
        </p:txBody>
      </p:sp>
      <p:pic>
        <p:nvPicPr>
          <p:cNvPr id="49155" name="图片 124931" descr="t010689af1d095463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2100" y="2787650"/>
            <a:ext cx="5041900" cy="4070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124932" descr="11020068_281456"/>
          <p:cNvPicPr>
            <a:picLocks noChangeAspect="1"/>
          </p:cNvPicPr>
          <p:nvPr/>
        </p:nvPicPr>
        <p:blipFill>
          <a:blip r:embed="rId2"/>
          <a:srcRect l="4649" t="4793" r="3500" b="6519"/>
          <a:stretch>
            <a:fillRect/>
          </a:stretch>
        </p:blipFill>
        <p:spPr>
          <a:xfrm>
            <a:off x="900113" y="3933825"/>
            <a:ext cx="3024187" cy="1903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标题 101377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青铜器的装饰纹样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01379" name="副标题 101378"/>
          <p:cNvSpPr>
            <a:spLocks noGrp="1"/>
          </p:cNvSpPr>
          <p:nvPr>
            <p:ph type="subTitle" sz="quarter" idx="1"/>
          </p:nvPr>
        </p:nvSpPr>
        <p:spPr>
          <a:xfrm>
            <a:off x="755650" y="908050"/>
            <a:ext cx="8388350" cy="720725"/>
          </a:xfrm>
        </p:spPr>
        <p:txBody>
          <a:bodyPr lIns="92075" tIns="46038" rIns="92075" bIns="46038" anchor="t"/>
          <a:p>
            <a:pPr algn="l" defTabSz="914400" fontAlgn="base">
              <a:lnSpc>
                <a:spcPct val="90000"/>
              </a:lnSpc>
            </a:pPr>
            <a:r>
              <a:rPr lang="en-US" altLang="zh-CN" sz="4000" b="1" strike="noStrike" kern="1200" baseline="0" noProof="1" dirty="0">
                <a:latin typeface="宋体" panose="02010600030101010101" pitchFamily="2" charset="-122"/>
                <a:ea typeface="华文行楷" pitchFamily="2" charset="-122"/>
              </a:rPr>
              <a:t>4</a:t>
            </a:r>
            <a:r>
              <a:rPr lang="zh-CN" altLang="en-US" sz="4000" b="1" strike="noStrike" kern="1200" baseline="0" noProof="1" dirty="0">
                <a:latin typeface="宋体" panose="02010600030101010101" pitchFamily="2" charset="-122"/>
                <a:ea typeface="华文行楷" pitchFamily="2" charset="-122"/>
              </a:rPr>
              <a:t>、</a:t>
            </a:r>
            <a:r>
              <a:rPr lang="zh-CN" altLang="en-US" sz="4000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凤鸟纹</a:t>
            </a:r>
            <a:endParaRPr lang="zh-CN" altLang="en-US" sz="4000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pic>
        <p:nvPicPr>
          <p:cNvPr id="50179" name="图片 101384" descr="Redocn_2012060508500909"/>
          <p:cNvPicPr>
            <a:picLocks noChangeAspect="1"/>
          </p:cNvPicPr>
          <p:nvPr/>
        </p:nvPicPr>
        <p:blipFill>
          <a:blip r:embed="rId1"/>
          <a:srcRect b="4872"/>
          <a:stretch>
            <a:fillRect/>
          </a:stretch>
        </p:blipFill>
        <p:spPr>
          <a:xfrm>
            <a:off x="971550" y="1628775"/>
            <a:ext cx="5538788" cy="497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0" name="图片 101385" descr="xin_49120306094317110480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100" y="2276475"/>
            <a:ext cx="2374900" cy="2808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内容占位符 10241" descr="pue5"/>
          <p:cNvPicPr>
            <a:picLocks noChangeAspect="1"/>
          </p:cNvPicPr>
          <p:nvPr>
            <p:ph idx="1"/>
          </p:nvPr>
        </p:nvPicPr>
        <p:blipFill>
          <a:blip r:embed="rId1">
            <a:clrChange>
              <a:clrFrom>
                <a:srgbClr val="F7F5F6"/>
              </a:clrFrom>
              <a:clrTo>
                <a:srgbClr val="F7F5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4025" y="2205038"/>
            <a:ext cx="2339975" cy="3052762"/>
          </a:xfrm>
        </p:spPr>
      </p:pic>
      <p:sp>
        <p:nvSpPr>
          <p:cNvPr id="10243" name="标题 10242"/>
          <p:cNvSpPr>
            <a:spLocks noGrp="1"/>
          </p:cNvSpPr>
          <p:nvPr>
            <p:ph type="title"/>
          </p:nvPr>
        </p:nvSpPr>
        <p:spPr>
          <a:xfrm>
            <a:off x="1116013" y="0"/>
            <a:ext cx="7772400" cy="1162050"/>
          </a:xfrm>
        </p:spPr>
        <p:txBody>
          <a:bodyPr lIns="92075" tIns="46038" rIns="92075" bIns="46038" anchor="ctr"/>
          <a:p>
            <a:pPr fontAlgn="base"/>
            <a:r>
              <a:rPr lang="zh-CN" altLang="en-US" sz="4800" strike="noStrike" noProof="1" dirty="0">
                <a:ea typeface="华文新魏" pitchFamily="2" charset="-122"/>
              </a:rPr>
              <a:t>青铜的制作</a:t>
            </a:r>
            <a:endParaRPr lang="zh-CN" altLang="en-US" sz="4800" strike="noStrike" noProof="1">
              <a:ea typeface="华文新魏" pitchFamily="2" charset="-122"/>
            </a:endParaRPr>
          </a:p>
        </p:txBody>
      </p:sp>
      <p:sp>
        <p:nvSpPr>
          <p:cNvPr id="10244" name="任意多边形 10243"/>
          <p:cNvSpPr>
            <a:spLocks noEditPoints="1"/>
          </p:cNvSpPr>
          <p:nvPr/>
        </p:nvSpPr>
        <p:spPr>
          <a:xfrm>
            <a:off x="1763713" y="2349500"/>
            <a:ext cx="5943600" cy="4038600"/>
          </a:xfrm>
          <a:custGeom>
            <a:avLst/>
            <a:gdLst/>
            <a:ahLst/>
            <a:cxnLst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lnTo>
                  <a:pt x="1244" y="0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accent1"/>
              </a:gs>
            </a:gsLst>
            <a:lin ang="5400000" scaled="1"/>
            <a:tileRect/>
          </a:gradFill>
          <a:ln w="0">
            <a:noFill/>
          </a:ln>
          <a:effectLst>
            <a:outerShdw dist="206741" dir="8249373" algn="ctr" rotWithShape="0">
              <a:srgbClr val="C1D1D3">
                <a:alpha val="50000"/>
              </a:srgbClr>
            </a:outerShdw>
          </a:effectLst>
        </p:spPr>
        <p:txBody>
          <a:bodyPr/>
          <a:p>
            <a:endParaRPr lang="zh-CN" altLang="en-US"/>
          </a:p>
        </p:txBody>
      </p:sp>
      <p:grpSp>
        <p:nvGrpSpPr>
          <p:cNvPr id="10245" name="组合 10244"/>
          <p:cNvGrpSpPr/>
          <p:nvPr/>
        </p:nvGrpSpPr>
        <p:grpSpPr>
          <a:xfrm>
            <a:off x="3708400" y="4581525"/>
            <a:ext cx="1704975" cy="1885950"/>
            <a:chOff x="3990" y="2870"/>
            <a:chExt cx="1074" cy="1188"/>
          </a:xfrm>
        </p:grpSpPr>
        <p:sp>
          <p:nvSpPr>
            <p:cNvPr id="20485" name="椭圆 10245"/>
            <p:cNvSpPr/>
            <p:nvPr/>
          </p:nvSpPr>
          <p:spPr>
            <a:xfrm rot="-723406">
              <a:off x="4033" y="3638"/>
              <a:ext cx="906" cy="420"/>
            </a:xfrm>
            <a:prstGeom prst="ellipse">
              <a:avLst/>
            </a:prstGeom>
            <a:solidFill>
              <a:srgbClr val="0F2145">
                <a:alpha val="30000"/>
              </a:srgb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6" name="椭圆 10246"/>
            <p:cNvSpPr/>
            <p:nvPr/>
          </p:nvSpPr>
          <p:spPr>
            <a:xfrm>
              <a:off x="3990" y="2870"/>
              <a:ext cx="1074" cy="1075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7" name="椭圆 10247"/>
            <p:cNvSpPr/>
            <p:nvPr/>
          </p:nvSpPr>
          <p:spPr>
            <a:xfrm>
              <a:off x="4003" y="2876"/>
              <a:ext cx="1049" cy="104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8" name="椭圆 10248"/>
            <p:cNvSpPr/>
            <p:nvPr/>
          </p:nvSpPr>
          <p:spPr>
            <a:xfrm>
              <a:off x="4014" y="2886"/>
              <a:ext cx="998" cy="98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489" name="椭圆 10249"/>
            <p:cNvSpPr/>
            <p:nvPr/>
          </p:nvSpPr>
          <p:spPr>
            <a:xfrm>
              <a:off x="4072" y="2914"/>
              <a:ext cx="888" cy="7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1" name="文本框 10250"/>
            <p:cNvSpPr txBox="1"/>
            <p:nvPr/>
          </p:nvSpPr>
          <p:spPr>
            <a:xfrm>
              <a:off x="4103" y="3129"/>
              <a:ext cx="8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en-US" sz="4400" strike="noStrike" noProof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华文新魏" pitchFamily="2" charset="-122"/>
                  <a:cs typeface="+mn-ea"/>
                </a:rPr>
                <a:t>装饰</a:t>
              </a:r>
              <a:endParaRPr lang="zh-CN" altLang="en-US" sz="4400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endParaRPr>
            </a:p>
          </p:txBody>
        </p:sp>
      </p:grpSp>
      <p:grpSp>
        <p:nvGrpSpPr>
          <p:cNvPr id="10252" name="组合 10251"/>
          <p:cNvGrpSpPr/>
          <p:nvPr/>
        </p:nvGrpSpPr>
        <p:grpSpPr>
          <a:xfrm>
            <a:off x="1403350" y="2133600"/>
            <a:ext cx="1371600" cy="1597025"/>
            <a:chOff x="4150" y="3203"/>
            <a:chExt cx="864" cy="1006"/>
          </a:xfrm>
        </p:grpSpPr>
        <p:sp>
          <p:nvSpPr>
            <p:cNvPr id="20492" name="椭圆 10252"/>
            <p:cNvSpPr/>
            <p:nvPr/>
          </p:nvSpPr>
          <p:spPr>
            <a:xfrm rot="-772996">
              <a:off x="4197" y="3822"/>
              <a:ext cx="714" cy="387"/>
            </a:xfrm>
            <a:prstGeom prst="ellipse">
              <a:avLst/>
            </a:prstGeom>
            <a:solidFill>
              <a:srgbClr val="0F2145">
                <a:alpha val="30000"/>
              </a:srgb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0493" name="组合 10253"/>
            <p:cNvGrpSpPr/>
            <p:nvPr/>
          </p:nvGrpSpPr>
          <p:grpSpPr>
            <a:xfrm>
              <a:off x="4150" y="3203"/>
              <a:ext cx="864" cy="906"/>
              <a:chOff x="732" y="2112"/>
              <a:chExt cx="842" cy="860"/>
            </a:xfrm>
          </p:grpSpPr>
          <p:sp>
            <p:nvSpPr>
              <p:cNvPr id="20494" name="椭圆 10254"/>
              <p:cNvSpPr/>
              <p:nvPr/>
            </p:nvSpPr>
            <p:spPr>
              <a:xfrm>
                <a:off x="732" y="2112"/>
                <a:ext cx="842" cy="860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5" name="椭圆 10255"/>
              <p:cNvSpPr/>
              <p:nvPr/>
            </p:nvSpPr>
            <p:spPr>
              <a:xfrm>
                <a:off x="743" y="2117"/>
                <a:ext cx="821" cy="83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6" name="椭圆 10256"/>
              <p:cNvSpPr/>
              <p:nvPr/>
            </p:nvSpPr>
            <p:spPr>
              <a:xfrm>
                <a:off x="751" y="2125"/>
                <a:ext cx="781" cy="784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97" name="椭圆 10257"/>
              <p:cNvSpPr/>
              <p:nvPr/>
            </p:nvSpPr>
            <p:spPr>
              <a:xfrm>
                <a:off x="795" y="2147"/>
                <a:ext cx="695" cy="6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9" name="文本框 10258"/>
              <p:cNvSpPr txBox="1"/>
              <p:nvPr/>
            </p:nvSpPr>
            <p:spPr>
              <a:xfrm>
                <a:off x="804" y="2339"/>
                <a:ext cx="674" cy="3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p>
                <a:pPr lvl="0" algn="ctr" fontAlgn="base"/>
                <a:r>
                  <a:rPr lang="zh-CN" altLang="en-US" sz="3600" strike="noStrike" noProof="1" dirty="0">
                    <a:solidFill>
                      <a:schemeClr val="bg2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Arial" panose="020B0604020202020204" pitchFamily="34" charset="0"/>
                    <a:ea typeface="华文新魏" pitchFamily="2" charset="-122"/>
                    <a:cs typeface="+mn-ea"/>
                  </a:rPr>
                  <a:t>制范</a:t>
                </a:r>
                <a:endParaRPr lang="zh-CN" altLang="en-US" sz="36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华文新魏" pitchFamily="2" charset="-122"/>
                </a:endParaRPr>
              </a:p>
            </p:txBody>
          </p:sp>
        </p:grpSp>
      </p:grpSp>
      <p:grpSp>
        <p:nvGrpSpPr>
          <p:cNvPr id="10260" name="组合 10259"/>
          <p:cNvGrpSpPr/>
          <p:nvPr/>
        </p:nvGrpSpPr>
        <p:grpSpPr>
          <a:xfrm>
            <a:off x="2843213" y="1700213"/>
            <a:ext cx="1100137" cy="1139825"/>
            <a:chOff x="1340" y="1174"/>
            <a:chExt cx="693" cy="718"/>
          </a:xfrm>
        </p:grpSpPr>
        <p:sp>
          <p:nvSpPr>
            <p:cNvPr id="20500" name="椭圆 10260"/>
            <p:cNvSpPr/>
            <p:nvPr/>
          </p:nvSpPr>
          <p:spPr>
            <a:xfrm>
              <a:off x="1340" y="1556"/>
              <a:ext cx="576" cy="336"/>
            </a:xfrm>
            <a:prstGeom prst="ellipse">
              <a:avLst/>
            </a:prstGeom>
            <a:solidFill>
              <a:srgbClr val="0F2145">
                <a:alpha val="30000"/>
              </a:srgb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1" name="椭圆 10261"/>
            <p:cNvSpPr/>
            <p:nvPr/>
          </p:nvSpPr>
          <p:spPr>
            <a:xfrm>
              <a:off x="1388" y="1174"/>
              <a:ext cx="645" cy="645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2" name="椭圆 10262"/>
            <p:cNvSpPr/>
            <p:nvPr/>
          </p:nvSpPr>
          <p:spPr>
            <a:xfrm>
              <a:off x="1396" y="1177"/>
              <a:ext cx="630" cy="63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3" name="椭圆 10263"/>
            <p:cNvSpPr/>
            <p:nvPr/>
          </p:nvSpPr>
          <p:spPr>
            <a:xfrm>
              <a:off x="1403" y="1184"/>
              <a:ext cx="599" cy="588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4" name="椭圆 10264"/>
            <p:cNvSpPr/>
            <p:nvPr/>
          </p:nvSpPr>
          <p:spPr>
            <a:xfrm>
              <a:off x="1437" y="1200"/>
              <a:ext cx="534" cy="47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6" name="文本框 10265"/>
            <p:cNvSpPr txBox="1"/>
            <p:nvPr/>
          </p:nvSpPr>
          <p:spPr>
            <a:xfrm>
              <a:off x="1403" y="1299"/>
              <a:ext cx="628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en-US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华文新魏" pitchFamily="2" charset="-122"/>
                  <a:cs typeface="+mn-ea"/>
                </a:rPr>
                <a:t>炼矿</a:t>
              </a:r>
              <a:endParaRPr lang="zh-CN" altLang="en-US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endParaRPr>
            </a:p>
          </p:txBody>
        </p:sp>
      </p:grpSp>
      <p:grpSp>
        <p:nvGrpSpPr>
          <p:cNvPr id="10267" name="组合 10266"/>
          <p:cNvGrpSpPr/>
          <p:nvPr/>
        </p:nvGrpSpPr>
        <p:grpSpPr>
          <a:xfrm>
            <a:off x="1403350" y="3789363"/>
            <a:ext cx="1704975" cy="1885950"/>
            <a:chOff x="3990" y="2870"/>
            <a:chExt cx="1074" cy="1188"/>
          </a:xfrm>
        </p:grpSpPr>
        <p:sp>
          <p:nvSpPr>
            <p:cNvPr id="20507" name="椭圆 10267"/>
            <p:cNvSpPr/>
            <p:nvPr/>
          </p:nvSpPr>
          <p:spPr>
            <a:xfrm rot="-723406">
              <a:off x="4033" y="3638"/>
              <a:ext cx="906" cy="420"/>
            </a:xfrm>
            <a:prstGeom prst="ellipse">
              <a:avLst/>
            </a:prstGeom>
            <a:solidFill>
              <a:srgbClr val="0F2145">
                <a:alpha val="30000"/>
              </a:srgbClr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8" name="椭圆 10268"/>
            <p:cNvSpPr/>
            <p:nvPr/>
          </p:nvSpPr>
          <p:spPr>
            <a:xfrm>
              <a:off x="3990" y="2870"/>
              <a:ext cx="1074" cy="1075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09" name="椭圆 10269"/>
            <p:cNvSpPr/>
            <p:nvPr/>
          </p:nvSpPr>
          <p:spPr>
            <a:xfrm>
              <a:off x="4003" y="2876"/>
              <a:ext cx="1049" cy="1048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0" name="椭圆 10270"/>
            <p:cNvSpPr/>
            <p:nvPr/>
          </p:nvSpPr>
          <p:spPr>
            <a:xfrm>
              <a:off x="4014" y="2886"/>
              <a:ext cx="998" cy="98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511" name="椭圆 10271"/>
            <p:cNvSpPr/>
            <p:nvPr/>
          </p:nvSpPr>
          <p:spPr>
            <a:xfrm>
              <a:off x="4072" y="2914"/>
              <a:ext cx="888" cy="7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73" name="文本框 10272"/>
            <p:cNvSpPr txBox="1"/>
            <p:nvPr/>
          </p:nvSpPr>
          <p:spPr>
            <a:xfrm>
              <a:off x="4135" y="3159"/>
              <a:ext cx="75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en-US" sz="4000" strike="noStrike" noProof="1" dirty="0">
                  <a:solidFill>
                    <a:srgbClr val="00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华文新魏" pitchFamily="2" charset="-122"/>
                  <a:cs typeface="+mn-ea"/>
                </a:rPr>
                <a:t>熔铸</a:t>
              </a:r>
              <a:endParaRPr lang="zh-CN" altLang="en-US" sz="4000" strike="noStrike" noProof="1" dirty="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新魏" pitchFamily="2" charset="-122"/>
              </a:endParaRPr>
            </a:p>
          </p:txBody>
        </p:sp>
      </p:grpSp>
      <p:sp>
        <p:nvSpPr>
          <p:cNvPr id="10274" name="棱台 10273"/>
          <p:cNvSpPr/>
          <p:nvPr/>
        </p:nvSpPr>
        <p:spPr>
          <a:xfrm>
            <a:off x="2987675" y="1196975"/>
            <a:ext cx="4795838" cy="5084236"/>
          </a:xfrm>
          <a:prstGeom prst="bevel">
            <a:avLst>
              <a:gd name="adj" fmla="val 3116"/>
            </a:avLst>
          </a:prstGeom>
          <a:solidFill>
            <a:srgbClr val="FFFF99">
              <a:alpha val="80000"/>
            </a:srgbClr>
          </a:solidFill>
          <a:ln w="57150">
            <a:noFill/>
          </a:ln>
        </p:spPr>
        <p:txBody>
          <a:bodyPr>
            <a:spAutoFit/>
          </a:bodyPr>
          <a:p>
            <a:pPr lvl="0" indent="722630" fontAlgn="base">
              <a:spcBef>
                <a:spcPct val="20000"/>
              </a:spcBef>
              <a:buClr>
                <a:schemeClr val="tx2"/>
              </a:buClr>
            </a:pPr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根据器形先用泥土做出一个模，在泥模上进行刻，雕，划出各种花纹。再将泥模烘干，用滤过的细泥制成若干泥片，拼附在模型的外面，使成器形并印压出花纹，这就是外范。在外范的中心还要制一个内范。内范与外范之间用绳索和厚泥加固，就可以注铜液。这就是所谓的泥范法，亦称</a:t>
            </a:r>
            <a:r>
              <a:rPr lang="zh-CN" altLang="en-US" sz="28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陶范法</a:t>
            </a:r>
            <a:r>
              <a:rPr lang="zh-CN" altLang="en-US" sz="2800" b="1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。</a:t>
            </a:r>
            <a:endParaRPr lang="zh-CN" altLang="en-US" sz="2800" b="1" strike="noStrike" noProof="1" dirty="0">
              <a:solidFill>
                <a:schemeClr val="bg2"/>
              </a:solidFill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5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4"/>
                  </p:tgtEl>
                </p:cond>
              </p:nextCondLst>
            </p:seq>
          </p:childTnLst>
        </p:cTn>
      </p:par>
    </p:tnLst>
    <p:bldLst>
      <p:bldP spid="10274" grpId="0" bldLvl="0" animBg="1"/>
      <p:bldP spid="10274" grpId="1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内容占位符 28673" descr="per_profile_bk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760538" y="1195388"/>
            <a:ext cx="6337300" cy="5394325"/>
          </a:xfrm>
        </p:spPr>
      </p:pic>
      <p:sp>
        <p:nvSpPr>
          <p:cNvPr id="28675" name="标题 28674"/>
          <p:cNvSpPr>
            <a:spLocks noGrp="1"/>
          </p:cNvSpPr>
          <p:nvPr>
            <p:ph type="title"/>
          </p:nvPr>
        </p:nvSpPr>
        <p:spPr>
          <a:xfrm>
            <a:off x="1042988" y="115888"/>
            <a:ext cx="7772400" cy="936625"/>
          </a:xfrm>
        </p:spPr>
        <p:txBody>
          <a:bodyPr lIns="92075" tIns="46038" rIns="92075" bIns="46038" anchor="ctr"/>
          <a:p>
            <a:pPr fontAlgn="base"/>
            <a:r>
              <a:rPr lang="zh-CN" altLang="en-US" sz="4800" strike="noStrike" noProof="1" dirty="0">
                <a:ea typeface="华文新魏" pitchFamily="2" charset="-122"/>
              </a:rPr>
              <a:t>三星堆青铜器</a:t>
            </a:r>
            <a:endParaRPr lang="zh-CN" altLang="en-US" sz="4800" strike="noStrike" noProof="1" dirty="0">
              <a:ea typeface="华文新魏" pitchFamily="2" charset="-122"/>
            </a:endParaRPr>
          </a:p>
        </p:txBody>
      </p:sp>
      <p:sp>
        <p:nvSpPr>
          <p:cNvPr id="28676" name="文本占位符 28675"/>
          <p:cNvSpPr>
            <a:spLocks noGrp="1"/>
          </p:cNvSpPr>
          <p:nvPr>
            <p:ph type="body" sz="half" idx="1"/>
          </p:nvPr>
        </p:nvSpPr>
        <p:spPr>
          <a:xfrm>
            <a:off x="2300288" y="1698625"/>
            <a:ext cx="5257800" cy="4133850"/>
          </a:xfrm>
        </p:spPr>
        <p:txBody>
          <a:bodyPr lIns="92075" tIns="46038" rIns="92075" bIns="46038"/>
          <a:p>
            <a:pPr marL="0" indent="711200" fontAlgn="base">
              <a:buNone/>
            </a:pPr>
            <a:r>
              <a:rPr lang="ja-JP" altLang="en-US" sz="2800" b="1" strike="noStrike" noProof="1" dirty="0">
                <a:solidFill>
                  <a:schemeClr val="bg2"/>
                </a:solidFill>
                <a:latin typeface="宋体" panose="02010600030101010101" pitchFamily="2" charset="-122"/>
              </a:rPr>
              <a:t>1986年出土于四川广汉，年代相当于商后期。出土物中包括青铜人像、人面像及一些不明功用的大型雕塑。人头像（或面像）的刻画极其夸张，眼、耳极大，眉毛宽阔，眼为杏叶形或呈柱形凸起，初步推测可能与祭祀有关，被认为是早期巴蜀文化的代表。</a:t>
            </a:r>
            <a:endParaRPr lang="en-US" altLang="zh-CN" sz="2800" b="1" strike="noStrike" noProof="1" dirty="0">
              <a:solidFill>
                <a:schemeClr val="bg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0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6">
                                            <p:txEl>
                                              <p:charRg st="0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>
                                            <p:txEl>
                                              <p:charRg st="0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6">
                                            <p:txEl>
                                              <p:charRg st="0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标题 102401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pPr fontAlgn="base"/>
            <a:endParaRPr strike="noStrike" noProof="1" dirty="0"/>
          </a:p>
        </p:txBody>
      </p:sp>
      <p:pic>
        <p:nvPicPr>
          <p:cNvPr id="52226" name="文本占位符 102403" descr="20071271852214230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16013" y="620713"/>
            <a:ext cx="3698875" cy="5688012"/>
          </a:xfrm>
        </p:spPr>
      </p:pic>
      <p:pic>
        <p:nvPicPr>
          <p:cNvPr id="52227" name="图片 102404" descr="2007127185221348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549275"/>
            <a:ext cx="3756025" cy="5780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r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标题 103425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pPr fontAlgn="base"/>
            <a:endParaRPr strike="noStrike" noProof="1" dirty="0"/>
          </a:p>
        </p:txBody>
      </p:sp>
      <p:pic>
        <p:nvPicPr>
          <p:cNvPr id="53250" name="文本占位符 103427" descr="20071271856281663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42988" y="620713"/>
            <a:ext cx="3605212" cy="5545137"/>
          </a:xfrm>
        </p:spPr>
      </p:pic>
      <p:pic>
        <p:nvPicPr>
          <p:cNvPr id="53251" name="图片 103428" descr="2007127185221449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549275"/>
            <a:ext cx="3603625" cy="554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r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50" name="标题 104449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pPr fontAlgn="base"/>
            <a:endParaRPr strike="noStrike" noProof="1" dirty="0"/>
          </a:p>
        </p:txBody>
      </p:sp>
      <p:pic>
        <p:nvPicPr>
          <p:cNvPr id="54274" name="文本占位符 104451" descr="20071271852218730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71550" y="692150"/>
            <a:ext cx="7859713" cy="5108575"/>
          </a:xfrm>
        </p:spPr>
      </p:pic>
    </p:spTree>
  </p:cSld>
  <p:clrMapOvr>
    <a:masterClrMapping/>
  </p:clrMapOvr>
  <p:transition spd="slow">
    <p:push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标题 105473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pPr fontAlgn="base"/>
            <a:endParaRPr strike="noStrike" noProof="1" dirty="0"/>
          </a:p>
        </p:txBody>
      </p:sp>
      <p:pic>
        <p:nvPicPr>
          <p:cNvPr id="55298" name="文本占位符 105475" descr="2007127185628710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71563" y="549275"/>
            <a:ext cx="3652837" cy="5616575"/>
          </a:xfrm>
        </p:spPr>
      </p:pic>
      <p:pic>
        <p:nvPicPr>
          <p:cNvPr id="55299" name="图片 105476" descr="2007127185628306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620713"/>
            <a:ext cx="3652838" cy="5616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r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8" name="标题 106497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pPr fontAlgn="base"/>
            <a:endParaRPr strike="noStrike" noProof="1" dirty="0"/>
          </a:p>
        </p:txBody>
      </p:sp>
      <p:pic>
        <p:nvPicPr>
          <p:cNvPr id="56322" name="文本占位符 106499" descr="20071271856285118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16013" y="692150"/>
            <a:ext cx="7632700" cy="4960938"/>
          </a:xfrm>
        </p:spPr>
      </p:pic>
    </p:spTree>
  </p:cSld>
  <p:clrMapOvr>
    <a:masterClrMapping/>
  </p:clrMapOvr>
  <p:transition spd="slow">
    <p:push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标题 107521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pPr fontAlgn="base"/>
            <a:endParaRPr strike="noStrike" noProof="1" dirty="0"/>
          </a:p>
        </p:txBody>
      </p:sp>
      <p:pic>
        <p:nvPicPr>
          <p:cNvPr id="57346" name="文本占位符 107523" descr="20071271856288675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42988" y="620713"/>
            <a:ext cx="3744912" cy="5761037"/>
          </a:xfrm>
        </p:spPr>
      </p:pic>
      <p:pic>
        <p:nvPicPr>
          <p:cNvPr id="57347" name="图片 107524" descr="2007127185221150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620713"/>
            <a:ext cx="3743325" cy="5761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sh dir="r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标题 108545"/>
          <p:cNvSpPr>
            <a:spLocks noGrp="1"/>
          </p:cNvSpPr>
          <p:nvPr>
            <p:ph type="title"/>
          </p:nvPr>
        </p:nvSpPr>
        <p:spPr/>
        <p:txBody>
          <a:bodyPr lIns="92075" tIns="46038" rIns="92075" bIns="46038" anchor="ctr"/>
          <a:p>
            <a:pPr fontAlgn="base"/>
            <a:endParaRPr strike="noStrike" noProof="1" dirty="0"/>
          </a:p>
        </p:txBody>
      </p:sp>
      <p:pic>
        <p:nvPicPr>
          <p:cNvPr id="58370" name="文本占位符 108547" descr="10453204632_image00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87450" y="692150"/>
            <a:ext cx="7632700" cy="5800725"/>
          </a:xfrm>
        </p:spPr>
      </p:pic>
    </p:spTree>
  </p:cSld>
  <p:clrMapOvr>
    <a:masterClrMapping/>
  </p:clrMapOvr>
  <p:transition spd="slow">
    <p:push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殷商青铜艺术的美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狞厉之美。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12289"/>
          <p:cNvGrpSpPr/>
          <p:nvPr/>
        </p:nvGrpSpPr>
        <p:grpSpPr>
          <a:xfrm>
            <a:off x="-1662112" y="1412875"/>
            <a:ext cx="4770437" cy="4824413"/>
            <a:chOff x="-1047" y="890"/>
            <a:chExt cx="3005" cy="3039"/>
          </a:xfrm>
        </p:grpSpPr>
        <p:sp>
          <p:nvSpPr>
            <p:cNvPr id="22530" name="任意多边形 12290"/>
            <p:cNvSpPr/>
            <p:nvPr/>
          </p:nvSpPr>
          <p:spPr>
            <a:xfrm rot="5400000">
              <a:off x="-1064" y="907"/>
              <a:ext cx="3039" cy="3005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162" y="10638"/>
                </a:cxn>
                <a:cxn ang="270">
                  <a:pos x="10800" y="322"/>
                </a:cxn>
                <a:cxn ang="0">
                  <a:pos x="21437" y="10638"/>
                </a:cxn>
              </a:cxnLst>
              <a:pathLst>
                <a:path w="21600" h="21600">
                  <a:moveTo>
                    <a:pt x="323" y="10641"/>
                  </a:moveTo>
                  <a:cubicBezTo>
                    <a:pt x="409" y="4927"/>
                    <a:pt x="5067" y="322"/>
                    <a:pt x="10800" y="322"/>
                  </a:cubicBezTo>
                  <a:cubicBezTo>
                    <a:pt x="16534" y="322"/>
                    <a:pt x="21192" y="4927"/>
                    <a:pt x="21277" y="10640"/>
                  </a:cubicBezTo>
                  <a:lnTo>
                    <a:pt x="21598" y="10636"/>
                  </a:lnTo>
                  <a:cubicBezTo>
                    <a:pt x="21509" y="4583"/>
                    <a:pt x="16708" y="-164"/>
                    <a:pt x="10798" y="-164"/>
                  </a:cubicBezTo>
                  <a:cubicBezTo>
                    <a:pt x="4888" y="-164"/>
                    <a:pt x="87" y="4583"/>
                    <a:pt x="-1" y="10472"/>
                  </a:cubicBezTo>
                  <a:close/>
                </a:path>
              </a:pathLst>
            </a:custGeom>
            <a:gradFill rotWithShape="1">
              <a:gsLst>
                <a:gs pos="0">
                  <a:srgbClr val="8B8B8B"/>
                </a:gs>
                <a:gs pos="50000">
                  <a:schemeClr val="bg2"/>
                </a:gs>
                <a:gs pos="100000">
                  <a:srgbClr val="8B8B8B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2531" name="任意多边形 12291"/>
            <p:cNvSpPr/>
            <p:nvPr/>
          </p:nvSpPr>
          <p:spPr>
            <a:xfrm rot="5400000" flipH="1">
              <a:off x="-805" y="1178"/>
              <a:ext cx="2540" cy="2475"/>
            </a:xfrm>
            <a:custGeom>
              <a:avLst/>
              <a:gdLst/>
              <a:ahLst/>
              <a:cxnLst>
                <a:cxn ang="270">
                  <a:pos x="10800" y="0"/>
                </a:cxn>
                <a:cxn ang="180">
                  <a:pos x="5372" y="10800"/>
                </a:cxn>
                <a:cxn ang="270">
                  <a:pos x="10800" y="10744"/>
                </a:cxn>
                <a:cxn ang="0">
                  <a:pos x="16228" y="10800"/>
                </a:cxn>
              </a:cxnLst>
              <a:pathLst>
                <a:path w="21600" h="21600">
                  <a:moveTo>
                    <a:pt x="10744" y="10800"/>
                  </a:moveTo>
                  <a:cubicBezTo>
                    <a:pt x="10744" y="10769"/>
                    <a:pt x="10769" y="10744"/>
                    <a:pt x="10800" y="10744"/>
                  </a:cubicBezTo>
                  <a:cubicBezTo>
                    <a:pt x="10831" y="10744"/>
                    <a:pt x="10856" y="10769"/>
                    <a:pt x="10856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6000"/>
                  </a:schemeClr>
                </a:gs>
                <a:gs pos="100000">
                  <a:srgbClr val="FFFFFF">
                    <a:alpha val="48000"/>
                  </a:srgbClr>
                </a:gs>
              </a:gsLst>
              <a:lin ang="5400000" scaled="1"/>
              <a:tileRect/>
            </a:gradFill>
            <a:ln w="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293" name="矩形 12292"/>
            <p:cNvSpPr/>
            <p:nvPr/>
          </p:nvSpPr>
          <p:spPr>
            <a:xfrm>
              <a:off x="793" y="1518"/>
              <a:ext cx="500" cy="1803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p>
              <a:pPr lvl="0" fontAlgn="base"/>
              <a:r>
                <a:rPr lang="zh-CN" altLang="zh-CN" sz="4000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华文行楷" pitchFamily="2" charset="-122"/>
                  <a:ea typeface="华文行楷" pitchFamily="2" charset="-122"/>
                  <a:cs typeface="+mn-ea"/>
                </a:rPr>
                <a:t>《</a:t>
              </a:r>
              <a:r>
                <a:rPr lang="zh-CN" altLang="x-none" sz="4000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华文行楷" pitchFamily="2" charset="-122"/>
                  <a:ea typeface="华文行楷" pitchFamily="2" charset="-122"/>
                  <a:cs typeface="+mn-ea"/>
                </a:rPr>
                <a:t>考工记</a:t>
              </a:r>
              <a:r>
                <a:rPr lang="zh-CN" altLang="zh-CN" sz="4000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华文行楷" pitchFamily="2" charset="-122"/>
                  <a:ea typeface="华文行楷" pitchFamily="2" charset="-122"/>
                  <a:cs typeface="+mn-ea"/>
                </a:rPr>
                <a:t>》</a:t>
              </a:r>
              <a:endParaRPr lang="zh-CN" altLang="zh-CN" sz="4000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12294" name="标题 12293"/>
          <p:cNvSpPr>
            <a:spLocks noGrp="1"/>
          </p:cNvSpPr>
          <p:nvPr>
            <p:ph type="title"/>
          </p:nvPr>
        </p:nvSpPr>
        <p:spPr>
          <a:xfrm>
            <a:off x="1116013" y="0"/>
            <a:ext cx="7772400" cy="981075"/>
          </a:xfrm>
        </p:spPr>
        <p:txBody>
          <a:bodyPr lIns="92075" tIns="46038" rIns="92075" bIns="46038" anchor="ctr"/>
          <a:p>
            <a:pPr fontAlgn="base"/>
            <a:r>
              <a:rPr lang="zh-CN" altLang="en-US" sz="4800" strike="noStrike" noProof="1" dirty="0">
                <a:ea typeface="华文新魏" pitchFamily="2" charset="-122"/>
              </a:rPr>
              <a:t>青铜比例</a:t>
            </a:r>
            <a:endParaRPr lang="zh-CN" altLang="en-US" sz="4800" strike="noStrike" noProof="1">
              <a:ea typeface="华文新魏" pitchFamily="2" charset="-122"/>
            </a:endParaRPr>
          </a:p>
        </p:txBody>
      </p:sp>
      <p:grpSp>
        <p:nvGrpSpPr>
          <p:cNvPr id="12295" name="组合 12294"/>
          <p:cNvGrpSpPr/>
          <p:nvPr/>
        </p:nvGrpSpPr>
        <p:grpSpPr>
          <a:xfrm>
            <a:off x="1908175" y="1552575"/>
            <a:ext cx="6075363" cy="508000"/>
            <a:chOff x="1374" y="821"/>
            <a:chExt cx="3827" cy="320"/>
          </a:xfrm>
        </p:grpSpPr>
        <p:sp>
          <p:nvSpPr>
            <p:cNvPr id="12296" name="圆角矩形 12295"/>
            <p:cNvSpPr/>
            <p:nvPr/>
          </p:nvSpPr>
          <p:spPr>
            <a:xfrm>
              <a:off x="1574" y="821"/>
              <a:ext cx="3627" cy="320"/>
            </a:xfrm>
            <a:prstGeom prst="roundRect">
              <a:avLst>
                <a:gd name="adj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0" fontAlgn="base" hangingPunct="0"/>
              <a:r>
                <a:rPr lang="zh-CN" altLang="x-none" sz="2400" b="1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六分其金而锡居其一，谓之钟鼎之齐。</a:t>
              </a:r>
              <a:endParaRPr lang="zh-CN" altLang="x-none" sz="2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36" name="组合 12296"/>
            <p:cNvGrpSpPr/>
            <p:nvPr/>
          </p:nvGrpSpPr>
          <p:grpSpPr>
            <a:xfrm>
              <a:off x="1374" y="877"/>
              <a:ext cx="240" cy="240"/>
              <a:chOff x="2078" y="1680"/>
              <a:chExt cx="1615" cy="1615"/>
            </a:xfrm>
          </p:grpSpPr>
          <p:sp>
            <p:nvSpPr>
              <p:cNvPr id="22537" name="椭圆 12297"/>
              <p:cNvSpPr/>
              <p:nvPr/>
            </p:nvSpPr>
            <p:spPr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  <a:tileRect/>
              </a:gradFill>
              <a:ln w="5715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8" name="椭圆 12298"/>
              <p:cNvSpPr/>
              <p:nvPr/>
            </p:nvSpPr>
            <p:spPr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9" name="椭圆 12299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hlink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0" name="椭圆 12300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1" name="椭圆 12301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78A1C"/>
                  </a:gs>
                  <a:gs pos="50000">
                    <a:schemeClr val="hlink"/>
                  </a:gs>
                  <a:gs pos="100000">
                    <a:srgbClr val="378A1C"/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2" name="椭圆 12302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304" name="组合 12303"/>
          <p:cNvGrpSpPr/>
          <p:nvPr/>
        </p:nvGrpSpPr>
        <p:grpSpPr>
          <a:xfrm>
            <a:off x="2613025" y="2344738"/>
            <a:ext cx="6062663" cy="508000"/>
            <a:chOff x="1710" y="1306"/>
            <a:chExt cx="3819" cy="320"/>
          </a:xfrm>
        </p:grpSpPr>
        <p:sp>
          <p:nvSpPr>
            <p:cNvPr id="12305" name="圆角矩形 12304"/>
            <p:cNvSpPr/>
            <p:nvPr/>
          </p:nvSpPr>
          <p:spPr>
            <a:xfrm>
              <a:off x="1902" y="1306"/>
              <a:ext cx="3627" cy="320"/>
            </a:xfrm>
            <a:prstGeom prst="roundRect">
              <a:avLst>
                <a:gd name="adj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0" fontAlgn="base" hangingPunct="0"/>
              <a:r>
                <a:rPr lang="zh-CN" altLang="x-none" sz="2400" b="1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五分其金而锡居其一，谓之斧斤之齐。</a:t>
              </a:r>
              <a:endParaRPr lang="zh-CN" altLang="x-none" sz="2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45" name="组合 12305"/>
            <p:cNvGrpSpPr/>
            <p:nvPr/>
          </p:nvGrpSpPr>
          <p:grpSpPr>
            <a:xfrm>
              <a:off x="1710" y="1373"/>
              <a:ext cx="240" cy="240"/>
              <a:chOff x="2078" y="1680"/>
              <a:chExt cx="1615" cy="1615"/>
            </a:xfrm>
          </p:grpSpPr>
          <p:sp>
            <p:nvSpPr>
              <p:cNvPr id="22546" name="椭圆 12306"/>
              <p:cNvSpPr/>
              <p:nvPr/>
            </p:nvSpPr>
            <p:spPr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  <a:tileRect/>
              </a:gradFill>
              <a:ln w="5715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7" name="椭圆 12307"/>
              <p:cNvSpPr/>
              <p:nvPr/>
            </p:nvSpPr>
            <p:spPr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8" name="椭圆 12308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hlink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49" name="椭圆 12309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48BE67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0" name="椭圆 12310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78A1C"/>
                  </a:gs>
                  <a:gs pos="50000">
                    <a:schemeClr val="hlink"/>
                  </a:gs>
                  <a:gs pos="100000">
                    <a:srgbClr val="378A1C"/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1" name="椭圆 12311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48BE67"/>
                  </a:gs>
                  <a:gs pos="100000">
                    <a:srgbClr val="235C32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313" name="组合 12312"/>
          <p:cNvGrpSpPr/>
          <p:nvPr/>
        </p:nvGrpSpPr>
        <p:grpSpPr>
          <a:xfrm>
            <a:off x="2882900" y="3136900"/>
            <a:ext cx="6062663" cy="508000"/>
            <a:chOff x="1806" y="1853"/>
            <a:chExt cx="3819" cy="320"/>
          </a:xfrm>
        </p:grpSpPr>
        <p:sp>
          <p:nvSpPr>
            <p:cNvPr id="12314" name="圆角矩形 12313"/>
            <p:cNvSpPr/>
            <p:nvPr/>
          </p:nvSpPr>
          <p:spPr>
            <a:xfrm>
              <a:off x="1998" y="1853"/>
              <a:ext cx="3627" cy="320"/>
            </a:xfrm>
            <a:prstGeom prst="roundRect">
              <a:avLst>
                <a:gd name="adj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0" fontAlgn="base" hangingPunct="0"/>
              <a:r>
                <a:rPr lang="zh-CN" altLang="x-none" sz="2400" b="1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四分其金而锡居其一，谓之弋戟之齐。</a:t>
              </a:r>
              <a:endParaRPr lang="zh-CN" altLang="x-none" sz="2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54" name="组合 12314"/>
            <p:cNvGrpSpPr/>
            <p:nvPr/>
          </p:nvGrpSpPr>
          <p:grpSpPr>
            <a:xfrm>
              <a:off x="1806" y="1901"/>
              <a:ext cx="240" cy="240"/>
              <a:chOff x="2078" y="1680"/>
              <a:chExt cx="1615" cy="1615"/>
            </a:xfrm>
          </p:grpSpPr>
          <p:sp>
            <p:nvSpPr>
              <p:cNvPr id="22555" name="椭圆 12315"/>
              <p:cNvSpPr/>
              <p:nvPr/>
            </p:nvSpPr>
            <p:spPr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  <a:tileRect/>
              </a:gradFill>
              <a:ln w="5715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6" name="椭圆 12316"/>
              <p:cNvSpPr/>
              <p:nvPr/>
            </p:nvSpPr>
            <p:spPr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7" name="椭圆 12317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hlink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8" name="椭圆 12318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0F5368"/>
                  </a:gs>
                </a:gsLst>
                <a:lin ang="54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59" name="椭圆 12319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78A1C"/>
                  </a:gs>
                  <a:gs pos="50000">
                    <a:schemeClr val="hlink"/>
                  </a:gs>
                  <a:gs pos="100000">
                    <a:srgbClr val="378A1C"/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0" name="椭圆 12320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21B3E1"/>
                  </a:gs>
                  <a:gs pos="100000">
                    <a:srgbClr val="10576D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322" name="组合 12321"/>
          <p:cNvGrpSpPr/>
          <p:nvPr/>
        </p:nvGrpSpPr>
        <p:grpSpPr>
          <a:xfrm>
            <a:off x="2882900" y="3930650"/>
            <a:ext cx="6094413" cy="508000"/>
            <a:chOff x="1710" y="2365"/>
            <a:chExt cx="3839" cy="320"/>
          </a:xfrm>
        </p:grpSpPr>
        <p:sp>
          <p:nvSpPr>
            <p:cNvPr id="12323" name="圆角矩形 12322"/>
            <p:cNvSpPr/>
            <p:nvPr/>
          </p:nvSpPr>
          <p:spPr>
            <a:xfrm>
              <a:off x="1922" y="2365"/>
              <a:ext cx="3627" cy="320"/>
            </a:xfrm>
            <a:prstGeom prst="roundRect">
              <a:avLst>
                <a:gd name="adj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0" fontAlgn="base" hangingPunct="0"/>
              <a:r>
                <a:rPr lang="zh-CN" altLang="x-none" sz="2400" b="1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三分其金而锡居其一，谓之大刃之齐。</a:t>
              </a:r>
              <a:endParaRPr lang="zh-CN" altLang="x-none" sz="2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63" name="组合 12323"/>
            <p:cNvGrpSpPr/>
            <p:nvPr/>
          </p:nvGrpSpPr>
          <p:grpSpPr>
            <a:xfrm>
              <a:off x="1710" y="2429"/>
              <a:ext cx="240" cy="240"/>
              <a:chOff x="2078" y="1680"/>
              <a:chExt cx="1615" cy="1615"/>
            </a:xfrm>
          </p:grpSpPr>
          <p:sp>
            <p:nvSpPr>
              <p:cNvPr id="22564" name="椭圆 12324"/>
              <p:cNvSpPr/>
              <p:nvPr/>
            </p:nvSpPr>
            <p:spPr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  <a:tileRect/>
              </a:gradFill>
              <a:ln w="5715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5" name="椭圆 12325"/>
              <p:cNvSpPr/>
              <p:nvPr/>
            </p:nvSpPr>
            <p:spPr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6" name="椭圆 12326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hlink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7" name="椭圆 12327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8D67E1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8" name="椭圆 12328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78A1C"/>
                  </a:gs>
                  <a:gs pos="50000">
                    <a:schemeClr val="hlink"/>
                  </a:gs>
                  <a:gs pos="100000">
                    <a:srgbClr val="378A1C"/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69" name="椭圆 12329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8D67E1"/>
                  </a:gs>
                  <a:gs pos="100000">
                    <a:srgbClr val="45326D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331" name="组合 12330"/>
          <p:cNvGrpSpPr/>
          <p:nvPr/>
        </p:nvGrpSpPr>
        <p:grpSpPr>
          <a:xfrm>
            <a:off x="2619375" y="4722813"/>
            <a:ext cx="6056313" cy="508000"/>
            <a:chOff x="1422" y="2886"/>
            <a:chExt cx="3815" cy="320"/>
          </a:xfrm>
        </p:grpSpPr>
        <p:sp>
          <p:nvSpPr>
            <p:cNvPr id="12332" name="圆角矩形 12331"/>
            <p:cNvSpPr/>
            <p:nvPr/>
          </p:nvSpPr>
          <p:spPr>
            <a:xfrm>
              <a:off x="1610" y="2886"/>
              <a:ext cx="3627" cy="320"/>
            </a:xfrm>
            <a:prstGeom prst="roundRect">
              <a:avLst>
                <a:gd name="adj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0" fontAlgn="base" hangingPunct="0"/>
              <a:r>
                <a:rPr lang="zh-CN" altLang="x-none" sz="2400" b="1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五分其金而锡居其二，谓之削杀之齐。</a:t>
              </a:r>
              <a:endParaRPr lang="zh-CN" altLang="x-none" sz="2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72" name="组合 12332"/>
            <p:cNvGrpSpPr/>
            <p:nvPr/>
          </p:nvGrpSpPr>
          <p:grpSpPr>
            <a:xfrm>
              <a:off x="1422" y="2917"/>
              <a:ext cx="224" cy="240"/>
              <a:chOff x="2078" y="1680"/>
              <a:chExt cx="1615" cy="1615"/>
            </a:xfrm>
          </p:grpSpPr>
          <p:sp>
            <p:nvSpPr>
              <p:cNvPr id="22573" name="椭圆 12333"/>
              <p:cNvSpPr/>
              <p:nvPr/>
            </p:nvSpPr>
            <p:spPr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  <a:tileRect/>
              </a:gradFill>
              <a:ln w="5715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4" name="椭圆 12334"/>
              <p:cNvSpPr/>
              <p:nvPr/>
            </p:nvSpPr>
            <p:spPr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5" name="椭圆 12335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hlink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6" name="椭圆 12336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E35E23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7" name="椭圆 12337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78A1C"/>
                  </a:gs>
                  <a:gs pos="50000">
                    <a:schemeClr val="hlink"/>
                  </a:gs>
                  <a:gs pos="100000">
                    <a:srgbClr val="378A1C"/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78" name="椭圆 12338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E35E23"/>
                  </a:gs>
                  <a:gs pos="100000">
                    <a:srgbClr val="6E2E11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2340" name="组合 12339"/>
          <p:cNvGrpSpPr/>
          <p:nvPr/>
        </p:nvGrpSpPr>
        <p:grpSpPr>
          <a:xfrm>
            <a:off x="2051050" y="5516563"/>
            <a:ext cx="6056313" cy="508000"/>
            <a:chOff x="1014" y="3339"/>
            <a:chExt cx="3815" cy="320"/>
          </a:xfrm>
        </p:grpSpPr>
        <p:sp>
          <p:nvSpPr>
            <p:cNvPr id="12341" name="圆角矩形 12340"/>
            <p:cNvSpPr/>
            <p:nvPr/>
          </p:nvSpPr>
          <p:spPr>
            <a:xfrm>
              <a:off x="1202" y="3339"/>
              <a:ext cx="3627" cy="320"/>
            </a:xfrm>
            <a:prstGeom prst="roundRect">
              <a:avLst>
                <a:gd name="adj" fmla="val 5000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0" fontAlgn="base" hangingPunct="0"/>
              <a:r>
                <a:rPr lang="zh-CN" altLang="x-none" sz="2400" b="1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金锡半，谓之鉴燧之齐。</a:t>
              </a:r>
              <a:endParaRPr lang="zh-CN" altLang="x-none" sz="24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2581" name="组合 12341"/>
            <p:cNvGrpSpPr/>
            <p:nvPr/>
          </p:nvGrpSpPr>
          <p:grpSpPr>
            <a:xfrm>
              <a:off x="1014" y="3370"/>
              <a:ext cx="224" cy="240"/>
              <a:chOff x="2078" y="1680"/>
              <a:chExt cx="1615" cy="1615"/>
            </a:xfrm>
          </p:grpSpPr>
          <p:sp>
            <p:nvSpPr>
              <p:cNvPr id="22582" name="椭圆 12342"/>
              <p:cNvSpPr/>
              <p:nvPr/>
            </p:nvSpPr>
            <p:spPr>
              <a:xfrm>
                <a:off x="2078" y="1680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  <a:tileRect/>
              </a:gradFill>
              <a:ln w="5715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3" name="椭圆 12343"/>
              <p:cNvSpPr/>
              <p:nvPr/>
            </p:nvSpPr>
            <p:spPr>
              <a:xfrm>
                <a:off x="2170" y="1771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4" name="椭圆 12344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50000">
                    <a:schemeClr val="hlink"/>
                  </a:gs>
                  <a:gs pos="100000">
                    <a:srgbClr val="FFFFFF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5" name="椭圆 12345"/>
              <p:cNvSpPr/>
              <p:nvPr/>
            </p:nvSpPr>
            <p:spPr>
              <a:xfrm>
                <a:off x="2254" y="1856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B9904D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6" name="椭圆 12346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378A1C"/>
                  </a:gs>
                  <a:gs pos="50000">
                    <a:schemeClr val="hlink"/>
                  </a:gs>
                  <a:gs pos="100000">
                    <a:srgbClr val="378A1C"/>
                  </a:gs>
                </a:gsLst>
                <a:lin ang="189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87" name="椭圆 12347"/>
              <p:cNvSpPr/>
              <p:nvPr/>
            </p:nvSpPr>
            <p:spPr>
              <a:xfrm>
                <a:off x="2337" y="1939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B9904D"/>
                  </a:gs>
                  <a:gs pos="100000">
                    <a:srgbClr val="5A4625"/>
                  </a:gs>
                </a:gsLst>
                <a:lin ang="2700000" scaled="1"/>
                <a:tileRect/>
              </a:gradFill>
              <a:ln w="38100">
                <a:noFill/>
              </a:ln>
            </p:spPr>
            <p:txBody>
              <a:bodyPr anchor="t"/>
              <a:p>
                <a:pPr lvl="0" indent="0"/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1116013" y="0"/>
            <a:ext cx="7772400" cy="1162050"/>
          </a:xfrm>
        </p:spPr>
        <p:txBody>
          <a:bodyPr lIns="92075" tIns="46038" rIns="92075" bIns="46038" anchor="ctr"/>
          <a:p>
            <a:pPr fontAlgn="base"/>
            <a:r>
              <a:rPr lang="zh-CN" altLang="en-US" sz="4800" strike="noStrike" noProof="1" dirty="0">
                <a:ea typeface="华文新魏" pitchFamily="2" charset="-122"/>
              </a:rPr>
              <a:t>青铜器的造型</a:t>
            </a:r>
            <a:endParaRPr lang="zh-CN" altLang="en-US" sz="4800" strike="noStrike" noProof="1">
              <a:ea typeface="华文新魏" pitchFamily="2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sz="half" idx="1"/>
          </p:nvPr>
        </p:nvSpPr>
        <p:spPr>
          <a:xfrm>
            <a:off x="4932363" y="1700213"/>
            <a:ext cx="2095500" cy="4176713"/>
          </a:xfrm>
        </p:spPr>
        <p:txBody>
          <a:bodyPr wrap="none" lIns="92075" tIns="46038" rIns="92075" bIns="46038"/>
          <a:p>
            <a:pPr marL="0" indent="0" fontAlgn="base">
              <a:buNone/>
            </a:pPr>
            <a:r>
              <a:rPr lang="zh-CN" altLang="en-US" b="1" strike="noStrike" noProof="1" dirty="0"/>
              <a:t>烹饪器</a:t>
            </a:r>
            <a:endParaRPr lang="zh-CN" altLang="en-US" b="1" strike="noStrike" noProof="1" dirty="0"/>
          </a:p>
          <a:p>
            <a:pPr marL="0" indent="0" fontAlgn="base">
              <a:buNone/>
            </a:pPr>
            <a:r>
              <a:rPr lang="zh-CN" altLang="en-US" b="1" strike="noStrike" noProof="1" dirty="0"/>
              <a:t>食器</a:t>
            </a:r>
            <a:endParaRPr lang="zh-CN" altLang="en-US" b="1" strike="noStrike" noProof="1" dirty="0"/>
          </a:p>
          <a:p>
            <a:pPr marL="0" indent="0" fontAlgn="base">
              <a:buNone/>
            </a:pPr>
            <a:r>
              <a:rPr lang="zh-CN" altLang="en-US" b="1" strike="noStrike" noProof="1" dirty="0"/>
              <a:t>酒器</a:t>
            </a:r>
            <a:endParaRPr lang="zh-CN" altLang="en-US" b="1" strike="noStrike" noProof="1" dirty="0"/>
          </a:p>
          <a:p>
            <a:pPr marL="0" indent="0" fontAlgn="base">
              <a:buNone/>
            </a:pPr>
            <a:r>
              <a:rPr lang="zh-CN" altLang="en-US" b="1" strike="noStrike" noProof="1" dirty="0"/>
              <a:t>水器</a:t>
            </a:r>
            <a:endParaRPr lang="zh-CN" altLang="en-US" b="1" strike="noStrike" noProof="1" dirty="0"/>
          </a:p>
          <a:p>
            <a:pPr marL="0" indent="0" fontAlgn="base">
              <a:buNone/>
            </a:pPr>
            <a:r>
              <a:rPr lang="zh-CN" altLang="en-US" b="1" strike="noStrike" noProof="1" dirty="0"/>
              <a:t>兵器</a:t>
            </a:r>
            <a:endParaRPr lang="zh-CN" altLang="en-US" b="1" strike="noStrike" noProof="1" dirty="0"/>
          </a:p>
          <a:p>
            <a:pPr marL="0" indent="0" fontAlgn="base">
              <a:buNone/>
            </a:pPr>
            <a:r>
              <a:rPr lang="zh-CN" altLang="en-US" b="1" strike="noStrike" noProof="1" dirty="0"/>
              <a:t>乐器</a:t>
            </a:r>
            <a:endParaRPr lang="zh-CN" altLang="en-US" b="1" strike="noStrike" noProof="1" dirty="0"/>
          </a:p>
          <a:p>
            <a:pPr marL="0" indent="0" fontAlgn="base">
              <a:buNone/>
            </a:pPr>
            <a:r>
              <a:rPr lang="zh-CN" altLang="en-US" b="1" strike="noStrike" noProof="1" dirty="0"/>
              <a:t>杂器</a:t>
            </a:r>
            <a:endParaRPr lang="zh-CN" altLang="en-US" b="1" strike="noStrike" noProof="1">
              <a:solidFill>
                <a:schemeClr val="hlink"/>
              </a:solidFill>
            </a:endParaRPr>
          </a:p>
        </p:txBody>
      </p:sp>
      <p:sp>
        <p:nvSpPr>
          <p:cNvPr id="14340" name="矩形 14339"/>
          <p:cNvSpPr/>
          <p:nvPr/>
        </p:nvSpPr>
        <p:spPr>
          <a:xfrm>
            <a:off x="2541588" y="1892300"/>
            <a:ext cx="733425" cy="36861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2075" tIns="46038" rIns="92075" bIns="46038"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>
              <a:buClr>
                <a:schemeClr val="tx1"/>
              </a:buClr>
              <a:defRPr sz="2400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1143000" lvl="2" indent="-228600">
              <a:defRPr sz="2000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600200" lvl="3" indent="-228600">
              <a:defRPr sz="1800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2057400" lvl="4" indent="-228600">
              <a:defRPr sz="1800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marL="0" lvl="0" indent="0" fontAlgn="base">
              <a:buNone/>
            </a:pP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按生活用途的不同</a:t>
            </a:r>
            <a:endParaRPr lang="zh-CN" altLang="en-US" sz="3600" b="1" strike="noStrike" noProof="1">
              <a:solidFill>
                <a:schemeClr val="hlink"/>
              </a:solidFill>
            </a:endParaRPr>
          </a:p>
        </p:txBody>
      </p:sp>
      <p:sp>
        <p:nvSpPr>
          <p:cNvPr id="24580" name="左大括号 14340"/>
          <p:cNvSpPr/>
          <p:nvPr/>
        </p:nvSpPr>
        <p:spPr>
          <a:xfrm>
            <a:off x="4356100" y="1908175"/>
            <a:ext cx="433388" cy="3668713"/>
          </a:xfrm>
          <a:prstGeom prst="leftBrace">
            <a:avLst>
              <a:gd name="adj1" fmla="val 70425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矩形 14341"/>
          <p:cNvSpPr/>
          <p:nvPr/>
        </p:nvSpPr>
        <p:spPr>
          <a:xfrm>
            <a:off x="3203575" y="3422650"/>
            <a:ext cx="1439863" cy="64135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>
            <a:sp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>
              <a:buClr>
                <a:schemeClr val="tx1"/>
              </a:buClr>
              <a:defRPr sz="2400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1143000" lvl="2" indent="-228600">
              <a:defRPr sz="2000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600200" lvl="3" indent="-228600">
              <a:defRPr sz="1800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2057400" lvl="4" indent="-228600">
              <a:defRPr sz="1800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marL="0" lvl="0" indent="0" fontAlgn="base">
              <a:buNone/>
            </a:pP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分类</a:t>
            </a:r>
            <a:endParaRPr lang="zh-CN" altLang="en-US" sz="3600" b="1" strike="noStrike" noProof="1">
              <a:solidFill>
                <a:schemeClr val="hlink"/>
              </a:solidFill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6443663" y="1989138"/>
            <a:ext cx="288925" cy="1295400"/>
          </a:xfrm>
          <a:prstGeom prst="rightBrace">
            <a:avLst/>
          </a:prstGeom>
          <a:ln>
            <a:solidFill>
              <a:schemeClr val="tx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/>
        </p:nvSpPr>
        <p:spPr>
          <a:xfrm>
            <a:off x="6877050" y="2492375"/>
            <a:ext cx="1006475" cy="3603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trike="noStrike" noProof="1">
                <a:solidFill>
                  <a:schemeClr val="tx1"/>
                </a:solidFill>
              </a:rPr>
              <a:t>礼器</a:t>
            </a:r>
            <a:endParaRPr lang="zh-CN" altLang="en-US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一、烹饪器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1507" name="副标题 21506"/>
          <p:cNvSpPr>
            <a:spLocks noGrp="1"/>
          </p:cNvSpPr>
          <p:nvPr>
            <p:ph type="subTitle" sz="quarter" idx="1"/>
          </p:nvPr>
        </p:nvSpPr>
        <p:spPr>
          <a:xfrm>
            <a:off x="1258888" y="1844675"/>
            <a:ext cx="1441450" cy="1008063"/>
          </a:xfrm>
        </p:spPr>
        <p:txBody>
          <a:bodyPr lIns="92075" tIns="46038" rIns="92075" bIns="46038" anchor="t"/>
          <a:p>
            <a:pPr defTabSz="914400" fontAlgn="base"/>
            <a:r>
              <a:rPr lang="zh-CN" altLang="en-US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鼎</a:t>
            </a:r>
            <a:endParaRPr lang="zh-CN" altLang="en-US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grpSp>
        <p:nvGrpSpPr>
          <p:cNvPr id="26627" name="组合 21507"/>
          <p:cNvGrpSpPr/>
          <p:nvPr/>
        </p:nvGrpSpPr>
        <p:grpSpPr>
          <a:xfrm>
            <a:off x="971550" y="981075"/>
            <a:ext cx="2166938" cy="4059238"/>
            <a:chOff x="1565" y="1192"/>
            <a:chExt cx="1365" cy="2557"/>
          </a:xfrm>
        </p:grpSpPr>
        <p:sp>
          <p:nvSpPr>
            <p:cNvPr id="26628" name="圆角矩形 21508"/>
            <p:cNvSpPr/>
            <p:nvPr/>
          </p:nvSpPr>
          <p:spPr>
            <a:xfrm>
              <a:off x="1565" y="1401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29" name="圆角矩形 21509"/>
            <p:cNvSpPr/>
            <p:nvPr/>
          </p:nvSpPr>
          <p:spPr>
            <a:xfrm>
              <a:off x="1586" y="1406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0" name="圆角矩形 21510"/>
            <p:cNvSpPr/>
            <p:nvPr/>
          </p:nvSpPr>
          <p:spPr>
            <a:xfrm>
              <a:off x="1597" y="2706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1" name="圆角矩形 21511"/>
            <p:cNvSpPr/>
            <p:nvPr/>
          </p:nvSpPr>
          <p:spPr>
            <a:xfrm>
              <a:off x="1597" y="1420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2" name="椭圆 21512"/>
            <p:cNvSpPr/>
            <p:nvPr/>
          </p:nvSpPr>
          <p:spPr>
            <a:xfrm>
              <a:off x="2034" y="1207"/>
              <a:ext cx="405" cy="405"/>
            </a:xfrm>
            <a:prstGeom prst="ellipse">
              <a:avLst/>
            </a:prstGeom>
            <a:solidFill>
              <a:srgbClr val="333333"/>
            </a:solidFill>
            <a:ln w="3810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3" name="椭圆 21513"/>
            <p:cNvSpPr/>
            <p:nvPr/>
          </p:nvSpPr>
          <p:spPr>
            <a:xfrm>
              <a:off x="2038" y="1210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4" name="椭圆 21514"/>
            <p:cNvSpPr/>
            <p:nvPr/>
          </p:nvSpPr>
          <p:spPr>
            <a:xfrm>
              <a:off x="2043" y="1212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5" name="椭圆 21515"/>
            <p:cNvSpPr/>
            <p:nvPr/>
          </p:nvSpPr>
          <p:spPr>
            <a:xfrm>
              <a:off x="2047" y="1216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36" name="椭圆 21516"/>
            <p:cNvSpPr/>
            <p:nvPr/>
          </p:nvSpPr>
          <p:spPr>
            <a:xfrm>
              <a:off x="2069" y="1226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8" name="文本框 21517"/>
            <p:cNvSpPr txBox="1"/>
            <p:nvPr/>
          </p:nvSpPr>
          <p:spPr>
            <a:xfrm>
              <a:off x="2006" y="1192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en-US" sz="4000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华文行楷" pitchFamily="2" charset="-122"/>
                  <a:cs typeface="+mn-ea"/>
                </a:rPr>
                <a:t>鼎</a:t>
              </a:r>
              <a:endParaRPr lang="zh-CN" altLang="en-US" sz="4000" strike="noStrike" noProof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endParaRPr>
            </a:p>
          </p:txBody>
        </p:sp>
        <p:sp>
          <p:nvSpPr>
            <p:cNvPr id="21519" name="文本框 21518"/>
            <p:cNvSpPr txBox="1"/>
            <p:nvPr/>
          </p:nvSpPr>
          <p:spPr>
            <a:xfrm>
              <a:off x="1613" y="1687"/>
              <a:ext cx="129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煮肉食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en-US" altLang="zh-CN" sz="3200" b="1" i="1" strike="noStrike" noProof="1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de</a:t>
              </a:r>
              <a:endParaRPr lang="en-US" altLang="zh-CN" sz="3200" b="1" i="1" strike="noStrike" noProof="1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器物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6639" name="圆角矩形 21519"/>
            <p:cNvSpPr/>
            <p:nvPr/>
          </p:nvSpPr>
          <p:spPr>
            <a:xfrm>
              <a:off x="1567" y="3201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640" name="圆角矩形 21520"/>
            <p:cNvSpPr/>
            <p:nvPr/>
          </p:nvSpPr>
          <p:spPr>
            <a:xfrm>
              <a:off x="1595" y="3216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6641" name="图片 21521" descr="464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549275"/>
            <a:ext cx="3994150" cy="4392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23" name="棱台 21522"/>
          <p:cNvSpPr/>
          <p:nvPr/>
        </p:nvSpPr>
        <p:spPr>
          <a:xfrm>
            <a:off x="827088" y="5156200"/>
            <a:ext cx="8137525" cy="1585913"/>
          </a:xfrm>
          <a:prstGeom prst="bevel">
            <a:avLst>
              <a:gd name="adj" fmla="val 6611"/>
            </a:avLst>
          </a:prstGeom>
          <a:solidFill>
            <a:srgbClr val="FFFF99">
              <a:alpha val="75000"/>
            </a:srgbClr>
          </a:solidFill>
          <a:ln w="9525">
            <a:noFill/>
          </a:ln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indent="812800" algn="l" fontAlgn="base"/>
            <a:r>
              <a:rPr lang="en-US" altLang="zh-CN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“</a:t>
            </a:r>
            <a:r>
              <a:rPr lang="zh-CN" altLang="x-none" sz="2800" b="1" strike="noStrike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鼎</a:t>
            </a:r>
            <a:r>
              <a:rPr lang="en-US" altLang="zh-CN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”</a:t>
            </a:r>
            <a:r>
              <a:rPr lang="zh-CN" altLang="x-none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一般为圆体三足，也有方体四足的。它不仅是生活用品，也是权力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、</a:t>
            </a:r>
            <a:r>
              <a:rPr lang="zh-CN" altLang="x-none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地位的象征。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最著名的是</a:t>
            </a:r>
            <a:r>
              <a:rPr lang="en-US" altLang="zh-CN" sz="2800" b="1" strike="noStrike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“</a:t>
            </a:r>
            <a:r>
              <a:rPr lang="zh-CN" altLang="en-US" sz="2800" b="1" strike="noStrike" noProof="1" dirty="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司母戊大方鼎”。</a:t>
            </a:r>
            <a:endParaRPr lang="zh-CN" altLang="en-US" sz="2800" b="1" strike="noStrike" noProof="1" dirty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一、烹饪器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2531" name="副标题 22530"/>
          <p:cNvSpPr>
            <a:spLocks noGrp="1"/>
          </p:cNvSpPr>
          <p:nvPr>
            <p:ph type="subTitle" sz="quarter" idx="1"/>
          </p:nvPr>
        </p:nvSpPr>
        <p:spPr>
          <a:xfrm>
            <a:off x="1258888" y="1844675"/>
            <a:ext cx="1441450" cy="1008063"/>
          </a:xfrm>
        </p:spPr>
        <p:txBody>
          <a:bodyPr lIns="92075" tIns="46038" rIns="92075" bIns="46038" anchor="t"/>
          <a:p>
            <a:pPr defTabSz="914400" fontAlgn="base"/>
            <a:r>
              <a:rPr lang="zh-CN" altLang="en-US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鼎</a:t>
            </a:r>
            <a:endParaRPr lang="zh-CN" altLang="en-US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grpSp>
        <p:nvGrpSpPr>
          <p:cNvPr id="27651" name="组合 22531"/>
          <p:cNvGrpSpPr/>
          <p:nvPr/>
        </p:nvGrpSpPr>
        <p:grpSpPr>
          <a:xfrm>
            <a:off x="971550" y="981075"/>
            <a:ext cx="2166938" cy="4059238"/>
            <a:chOff x="1565" y="1192"/>
            <a:chExt cx="1365" cy="2557"/>
          </a:xfrm>
        </p:grpSpPr>
        <p:sp>
          <p:nvSpPr>
            <p:cNvPr id="27652" name="圆角矩形 22532"/>
            <p:cNvSpPr/>
            <p:nvPr/>
          </p:nvSpPr>
          <p:spPr>
            <a:xfrm>
              <a:off x="1565" y="1401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3" name="圆角矩形 22533"/>
            <p:cNvSpPr/>
            <p:nvPr/>
          </p:nvSpPr>
          <p:spPr>
            <a:xfrm>
              <a:off x="1586" y="1406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4" name="圆角矩形 22534"/>
            <p:cNvSpPr/>
            <p:nvPr/>
          </p:nvSpPr>
          <p:spPr>
            <a:xfrm>
              <a:off x="1597" y="2706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5" name="圆角矩形 22535"/>
            <p:cNvSpPr/>
            <p:nvPr/>
          </p:nvSpPr>
          <p:spPr>
            <a:xfrm>
              <a:off x="1597" y="1420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6" name="椭圆 22536"/>
            <p:cNvSpPr/>
            <p:nvPr/>
          </p:nvSpPr>
          <p:spPr>
            <a:xfrm>
              <a:off x="2034" y="1207"/>
              <a:ext cx="405" cy="405"/>
            </a:xfrm>
            <a:prstGeom prst="ellipse">
              <a:avLst/>
            </a:prstGeom>
            <a:solidFill>
              <a:srgbClr val="333333"/>
            </a:solidFill>
            <a:ln w="3810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7" name="椭圆 22537"/>
            <p:cNvSpPr/>
            <p:nvPr/>
          </p:nvSpPr>
          <p:spPr>
            <a:xfrm>
              <a:off x="2038" y="1210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8" name="椭圆 22538"/>
            <p:cNvSpPr/>
            <p:nvPr/>
          </p:nvSpPr>
          <p:spPr>
            <a:xfrm>
              <a:off x="2043" y="1212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59" name="椭圆 22539"/>
            <p:cNvSpPr/>
            <p:nvPr/>
          </p:nvSpPr>
          <p:spPr>
            <a:xfrm>
              <a:off x="2047" y="1216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0" name="椭圆 22540"/>
            <p:cNvSpPr/>
            <p:nvPr/>
          </p:nvSpPr>
          <p:spPr>
            <a:xfrm>
              <a:off x="2069" y="1226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2" name="文本框 22541"/>
            <p:cNvSpPr txBox="1"/>
            <p:nvPr/>
          </p:nvSpPr>
          <p:spPr>
            <a:xfrm>
              <a:off x="2006" y="1192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en-US" sz="4000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华文行楷" pitchFamily="2" charset="-122"/>
                  <a:cs typeface="+mn-ea"/>
                </a:rPr>
                <a:t>鼎</a:t>
              </a:r>
              <a:endParaRPr lang="zh-CN" altLang="en-US" sz="4000" strike="noStrike" noProof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endParaRPr>
            </a:p>
          </p:txBody>
        </p:sp>
        <p:sp>
          <p:nvSpPr>
            <p:cNvPr id="22543" name="文本框 22542"/>
            <p:cNvSpPr txBox="1"/>
            <p:nvPr/>
          </p:nvSpPr>
          <p:spPr>
            <a:xfrm>
              <a:off x="1613" y="1687"/>
              <a:ext cx="129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煮肉食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en-US" altLang="zh-CN" sz="3200" b="1" i="1" strike="noStrike" noProof="1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de</a:t>
              </a:r>
              <a:endParaRPr lang="en-US" altLang="zh-CN" sz="3200" b="1" i="1" strike="noStrike" noProof="1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器物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7663" name="圆角矩形 22543"/>
            <p:cNvSpPr/>
            <p:nvPr/>
          </p:nvSpPr>
          <p:spPr>
            <a:xfrm>
              <a:off x="1567" y="3201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664" name="圆角矩形 22544"/>
            <p:cNvSpPr/>
            <p:nvPr/>
          </p:nvSpPr>
          <p:spPr>
            <a:xfrm>
              <a:off x="1595" y="3216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7665" name="图片 22545" descr="s20060519113327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38" y="908050"/>
            <a:ext cx="4090987" cy="587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14525" y="5340350"/>
            <a:ext cx="186499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/>
            <a:r>
              <a:rPr lang="zh-CN" altLang="en-US" strike="noStrike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乳丁纹鼎</a:t>
            </a:r>
            <a:endParaRPr lang="zh-CN" altLang="en-US" strike="noStrike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一、烹饪器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3555" name="副标题 23554"/>
          <p:cNvSpPr>
            <a:spLocks noGrp="1"/>
          </p:cNvSpPr>
          <p:nvPr>
            <p:ph type="subTitle" sz="quarter" idx="1"/>
          </p:nvPr>
        </p:nvSpPr>
        <p:spPr>
          <a:xfrm>
            <a:off x="1258888" y="1844675"/>
            <a:ext cx="1441450" cy="1008063"/>
          </a:xfrm>
        </p:spPr>
        <p:txBody>
          <a:bodyPr lIns="92075" tIns="46038" rIns="92075" bIns="46038" anchor="t"/>
          <a:p>
            <a:pPr defTabSz="914400" fontAlgn="base"/>
            <a:r>
              <a:rPr lang="zh-CN" altLang="en-US" strike="noStrike" kern="1200" baseline="0" noProof="1" dirty="0">
                <a:latin typeface="Arial" panose="020B0604020202020204" pitchFamily="34" charset="0"/>
                <a:ea typeface="华文行楷" pitchFamily="2" charset="-122"/>
              </a:rPr>
              <a:t>鼎</a:t>
            </a:r>
            <a:endParaRPr lang="zh-CN" altLang="en-US" strike="noStrike" kern="1200" baseline="0" noProof="1" dirty="0">
              <a:latin typeface="Arial" panose="020B0604020202020204" pitchFamily="34" charset="0"/>
              <a:ea typeface="华文行楷" pitchFamily="2" charset="-122"/>
            </a:endParaRPr>
          </a:p>
        </p:txBody>
      </p:sp>
      <p:grpSp>
        <p:nvGrpSpPr>
          <p:cNvPr id="28675" name="组合 23555"/>
          <p:cNvGrpSpPr/>
          <p:nvPr/>
        </p:nvGrpSpPr>
        <p:grpSpPr>
          <a:xfrm>
            <a:off x="971550" y="981075"/>
            <a:ext cx="2166938" cy="4059238"/>
            <a:chOff x="1565" y="1192"/>
            <a:chExt cx="1365" cy="2557"/>
          </a:xfrm>
        </p:grpSpPr>
        <p:sp>
          <p:nvSpPr>
            <p:cNvPr id="28676" name="圆角矩形 23556"/>
            <p:cNvSpPr/>
            <p:nvPr/>
          </p:nvSpPr>
          <p:spPr>
            <a:xfrm>
              <a:off x="1565" y="1401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7" name="圆角矩形 23557"/>
            <p:cNvSpPr/>
            <p:nvPr/>
          </p:nvSpPr>
          <p:spPr>
            <a:xfrm>
              <a:off x="1586" y="1406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8" name="圆角矩形 23558"/>
            <p:cNvSpPr/>
            <p:nvPr/>
          </p:nvSpPr>
          <p:spPr>
            <a:xfrm>
              <a:off x="1597" y="2706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79" name="圆角矩形 23559"/>
            <p:cNvSpPr/>
            <p:nvPr/>
          </p:nvSpPr>
          <p:spPr>
            <a:xfrm>
              <a:off x="1597" y="1420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0" name="椭圆 23560"/>
            <p:cNvSpPr/>
            <p:nvPr/>
          </p:nvSpPr>
          <p:spPr>
            <a:xfrm>
              <a:off x="2034" y="1207"/>
              <a:ext cx="405" cy="405"/>
            </a:xfrm>
            <a:prstGeom prst="ellipse">
              <a:avLst/>
            </a:prstGeom>
            <a:solidFill>
              <a:srgbClr val="333333"/>
            </a:solidFill>
            <a:ln w="3810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1" name="椭圆 23561"/>
            <p:cNvSpPr/>
            <p:nvPr/>
          </p:nvSpPr>
          <p:spPr>
            <a:xfrm>
              <a:off x="2038" y="1210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2" name="椭圆 23562"/>
            <p:cNvSpPr/>
            <p:nvPr/>
          </p:nvSpPr>
          <p:spPr>
            <a:xfrm>
              <a:off x="2043" y="1212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3" name="椭圆 23563"/>
            <p:cNvSpPr/>
            <p:nvPr/>
          </p:nvSpPr>
          <p:spPr>
            <a:xfrm>
              <a:off x="2047" y="1216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4" name="椭圆 23564"/>
            <p:cNvSpPr/>
            <p:nvPr/>
          </p:nvSpPr>
          <p:spPr>
            <a:xfrm>
              <a:off x="2069" y="1226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66" name="文本框 23565"/>
            <p:cNvSpPr txBox="1"/>
            <p:nvPr/>
          </p:nvSpPr>
          <p:spPr>
            <a:xfrm>
              <a:off x="2006" y="1192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en-US" sz="4000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华文行楷" pitchFamily="2" charset="-122"/>
                  <a:cs typeface="+mn-ea"/>
                </a:rPr>
                <a:t>鼎</a:t>
              </a:r>
              <a:endParaRPr lang="zh-CN" altLang="en-US" sz="4000" strike="noStrike" noProof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endParaRPr>
            </a:p>
          </p:txBody>
        </p:sp>
        <p:sp>
          <p:nvSpPr>
            <p:cNvPr id="23567" name="文本框 23566"/>
            <p:cNvSpPr txBox="1"/>
            <p:nvPr/>
          </p:nvSpPr>
          <p:spPr>
            <a:xfrm>
              <a:off x="1613" y="1687"/>
              <a:ext cx="129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煮肉食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en-US" altLang="zh-CN" sz="3200" b="1" i="1" strike="noStrike" noProof="1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  <a:cs typeface="+mn-ea"/>
                </a:rPr>
                <a:t>de</a:t>
              </a:r>
              <a:endParaRPr lang="en-US" altLang="zh-CN" sz="3200" b="1" i="1" strike="noStrike" noProof="1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器物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8687" name="圆角矩形 23567"/>
            <p:cNvSpPr/>
            <p:nvPr/>
          </p:nvSpPr>
          <p:spPr>
            <a:xfrm>
              <a:off x="1567" y="3201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688" name="圆角矩形 23568"/>
            <p:cNvSpPr/>
            <p:nvPr/>
          </p:nvSpPr>
          <p:spPr>
            <a:xfrm>
              <a:off x="1595" y="3216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28689" name="图片 23569" descr="s20060519113440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0" y="1196975"/>
            <a:ext cx="4789488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右箭头标注 1"/>
          <p:cNvSpPr/>
          <p:nvPr/>
        </p:nvSpPr>
        <p:spPr>
          <a:xfrm>
            <a:off x="2700338" y="4851400"/>
            <a:ext cx="1008063" cy="1530350"/>
          </a:xfrm>
          <a:prstGeom prst="rightArrowCallou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trike="noStrike" noProof="1"/>
              <a:t>人面纹鼎</a:t>
            </a:r>
            <a:endParaRPr lang="zh-CN" altLang="en-US" strike="noStrike" noProof="1"/>
          </a:p>
        </p:txBody>
      </p:sp>
    </p:spTree>
  </p:cSld>
  <p:clrMapOvr>
    <a:masterClrMapping/>
  </p:clrMapOvr>
  <p:transition>
    <p:comb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ctrTitle" sz="quarter"/>
          </p:nvPr>
        </p:nvSpPr>
        <p:spPr/>
        <p:txBody>
          <a:bodyPr lIns="92075" tIns="46038" rIns="92075" bIns="46038" anchor="ctr"/>
          <a:p>
            <a:pPr defTabSz="914400" fontAlgn="base"/>
            <a:r>
              <a:rPr lang="zh-CN" altLang="en-US" strike="noStrike" kern="1200" baseline="0" noProof="1" dirty="0">
                <a:latin typeface="Times New Roman" panose="02020603050405020304" pitchFamily="18" charset="0"/>
                <a:ea typeface="华文新魏" pitchFamily="2" charset="-122"/>
              </a:rPr>
              <a:t>一、烹饪器</a:t>
            </a:r>
            <a:endParaRPr lang="zh-CN" altLang="en-US" strike="noStrike" kern="1200" baseline="0" noProof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4579" name="副标题 24578"/>
          <p:cNvSpPr>
            <a:spLocks noGrp="1"/>
          </p:cNvSpPr>
          <p:nvPr>
            <p:ph type="subTitle" sz="quarter" idx="1"/>
          </p:nvPr>
        </p:nvSpPr>
        <p:spPr>
          <a:xfrm>
            <a:off x="1258888" y="1844675"/>
            <a:ext cx="1441450" cy="1008063"/>
          </a:xfrm>
        </p:spPr>
        <p:txBody>
          <a:bodyPr lIns="92075" tIns="46038" rIns="92075" bIns="46038" anchor="t"/>
          <a:p>
            <a:pPr defTabSz="914400" fontAlgn="base"/>
            <a:r>
              <a:rPr lang="zh-CN" altLang="zh-CN" strike="noStrike" kern="1200" baseline="0" noProof="1" dirty="0">
                <a:solidFill>
                  <a:schemeClr val="accent1"/>
                </a:solidFill>
                <a:latin typeface="Arial" panose="020B0604020202020204" pitchFamily="34" charset="0"/>
                <a:ea typeface="华文行楷" pitchFamily="2" charset="-122"/>
              </a:rPr>
              <a:t>鬲</a:t>
            </a:r>
            <a:endParaRPr lang="en-US" altLang="zh-CN" strike="noStrike" kern="1200" baseline="0" noProof="1" dirty="0">
              <a:solidFill>
                <a:schemeClr val="accent1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  <p:grpSp>
        <p:nvGrpSpPr>
          <p:cNvPr id="29699" name="组合 24579"/>
          <p:cNvGrpSpPr/>
          <p:nvPr/>
        </p:nvGrpSpPr>
        <p:grpSpPr>
          <a:xfrm>
            <a:off x="971550" y="981075"/>
            <a:ext cx="2166938" cy="4059238"/>
            <a:chOff x="1565" y="1192"/>
            <a:chExt cx="1365" cy="2557"/>
          </a:xfrm>
        </p:grpSpPr>
        <p:sp>
          <p:nvSpPr>
            <p:cNvPr id="29700" name="圆角矩形 24580"/>
            <p:cNvSpPr/>
            <p:nvPr/>
          </p:nvSpPr>
          <p:spPr>
            <a:xfrm>
              <a:off x="1565" y="1401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圆角矩形 24581"/>
            <p:cNvSpPr/>
            <p:nvPr/>
          </p:nvSpPr>
          <p:spPr>
            <a:xfrm>
              <a:off x="1586" y="1406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圆角矩形 24582"/>
            <p:cNvSpPr/>
            <p:nvPr/>
          </p:nvSpPr>
          <p:spPr>
            <a:xfrm>
              <a:off x="1597" y="2706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圆角矩形 24583"/>
            <p:cNvSpPr/>
            <p:nvPr/>
          </p:nvSpPr>
          <p:spPr>
            <a:xfrm>
              <a:off x="1597" y="1420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椭圆 24584"/>
            <p:cNvSpPr/>
            <p:nvPr/>
          </p:nvSpPr>
          <p:spPr>
            <a:xfrm>
              <a:off x="2034" y="1207"/>
              <a:ext cx="405" cy="405"/>
            </a:xfrm>
            <a:prstGeom prst="ellipse">
              <a:avLst/>
            </a:prstGeom>
            <a:solidFill>
              <a:srgbClr val="333333"/>
            </a:solidFill>
            <a:ln w="38100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5" name="椭圆 24585"/>
            <p:cNvSpPr/>
            <p:nvPr/>
          </p:nvSpPr>
          <p:spPr>
            <a:xfrm>
              <a:off x="2038" y="1210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6" name="椭圆 24586"/>
            <p:cNvSpPr/>
            <p:nvPr/>
          </p:nvSpPr>
          <p:spPr>
            <a:xfrm>
              <a:off x="2043" y="1212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7" name="椭圆 24587"/>
            <p:cNvSpPr/>
            <p:nvPr/>
          </p:nvSpPr>
          <p:spPr>
            <a:xfrm>
              <a:off x="2047" y="1216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08" name="椭圆 24588"/>
            <p:cNvSpPr/>
            <p:nvPr/>
          </p:nvSpPr>
          <p:spPr>
            <a:xfrm>
              <a:off x="2069" y="1226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90" name="文本框 24589"/>
            <p:cNvSpPr txBox="1"/>
            <p:nvPr/>
          </p:nvSpPr>
          <p:spPr>
            <a:xfrm>
              <a:off x="2006" y="1192"/>
              <a:ext cx="43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algn="ctr" fontAlgn="base"/>
              <a:r>
                <a:rPr lang="zh-CN" altLang="zh-CN" sz="4000" strike="noStrike" noProof="1" dirty="0">
                  <a:solidFill>
                    <a:schemeClr val="accent1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华文行楷" pitchFamily="2" charset="-122"/>
                  <a:cs typeface="+mn-ea"/>
                </a:rPr>
                <a:t>鬲</a:t>
              </a:r>
              <a:endParaRPr lang="zh-CN" altLang="zh-CN" sz="4000" strike="noStrike" noProof="1" dirty="0">
                <a:solidFill>
                  <a:schemeClr val="accent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endParaRPr>
            </a:p>
          </p:txBody>
        </p:sp>
        <p:sp>
          <p:nvSpPr>
            <p:cNvPr id="24591" name="文本框 24590"/>
            <p:cNvSpPr txBox="1"/>
            <p:nvPr/>
          </p:nvSpPr>
          <p:spPr>
            <a:xfrm>
              <a:off x="1613" y="1687"/>
              <a:ext cx="1296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煮</a:t>
              </a:r>
              <a:r>
                <a:rPr lang="zh-CN" altLang="en-US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粥</a:t>
              </a:r>
              <a:endParaRPr lang="zh-CN" altLang="en-US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  <a:p>
              <a:pPr lvl="0" algn="ctr" fontAlgn="base"/>
              <a:r>
                <a:rPr lang="en-US" altLang="zh-CN" sz="3200" b="1" i="1" strike="noStrike" noProof="1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ea"/>
                </a:rPr>
                <a:t>de</a:t>
              </a:r>
              <a:endParaRPr lang="en-US" altLang="zh-CN" sz="3200" b="1" i="1" strike="noStrike" noProof="1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x-none" sz="3200" strike="noStrike" noProof="1" dirty="0">
                  <a:solidFill>
                    <a:schemeClr val="bg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2" charset="-122"/>
                  <a:cs typeface="+mn-ea"/>
                </a:rPr>
                <a:t>器物</a:t>
              </a:r>
              <a:endParaRPr lang="zh-CN" altLang="x-none" sz="3200" strike="noStrike" noProof="1" dirty="0">
                <a:solidFill>
                  <a:schemeClr val="bg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9711" name="圆角矩形 24591"/>
            <p:cNvSpPr/>
            <p:nvPr/>
          </p:nvSpPr>
          <p:spPr>
            <a:xfrm>
              <a:off x="1567" y="3201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712" name="圆角矩形 24592"/>
            <p:cNvSpPr/>
            <p:nvPr/>
          </p:nvSpPr>
          <p:spPr>
            <a:xfrm>
              <a:off x="1595" y="3216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anchor="t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594" name="棱台 24593"/>
          <p:cNvSpPr/>
          <p:nvPr/>
        </p:nvSpPr>
        <p:spPr>
          <a:xfrm>
            <a:off x="827088" y="5156200"/>
            <a:ext cx="8137525" cy="1585913"/>
          </a:xfrm>
          <a:prstGeom prst="bevel">
            <a:avLst>
              <a:gd name="adj" fmla="val 6611"/>
            </a:avLst>
          </a:prstGeom>
          <a:solidFill>
            <a:srgbClr val="FFFF99">
              <a:alpha val="75000"/>
            </a:srgbClr>
          </a:solidFill>
          <a:ln w="9525">
            <a:noFill/>
          </a:ln>
        </p:spPr>
        <p:txBody>
          <a:bodyPr lIns="92075" tIns="46038" rIns="92075" bIns="46038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None/>
              <a:defRPr sz="3200" b="0" i="0" u="none" kern="1200" baseline="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itchFamily="2" charset="-122"/>
              </a:defRPr>
            </a:lvl1pPr>
            <a:lvl2pPr marL="457200" lvl="1" indent="0" algn="ctr">
              <a:buClr>
                <a:schemeClr val="tx1"/>
              </a:buClr>
              <a:buNone/>
              <a:defRPr sz="28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2pPr>
            <a:lvl3pPr marL="914400" lvl="2" indent="0" algn="ctr">
              <a:buNone/>
              <a:defRPr sz="24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3pPr>
            <a:lvl4pPr marL="1371600" lvl="3" indent="0" algn="ctr">
              <a:buNone/>
              <a:defRPr sz="2000"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4pPr>
            <a:lvl5pPr marL="1828800" lvl="4" indent="0" algn="ctr">
              <a:buNone/>
              <a:defRPr kern="1200">
                <a:solidFill>
                  <a:schemeClr val="hlink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华文行楷" pitchFamily="2" charset="-122"/>
              </a:defRPr>
            </a:lvl5pPr>
          </a:lstStyle>
          <a:p>
            <a:pPr lvl="0" indent="812800" algn="l" fontAlgn="base"/>
            <a:r>
              <a:rPr lang="en-US" altLang="zh-CN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《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尔雅</a:t>
            </a:r>
            <a:r>
              <a:rPr lang="en-US" altLang="zh-CN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》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：</a:t>
            </a:r>
            <a:r>
              <a:rPr lang="en-US" altLang="zh-CN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“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款足者谓之</a:t>
            </a:r>
            <a:r>
              <a:rPr lang="zh-CN" altLang="en-US" sz="2800" b="1" strike="noStrike" noProof="1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鬲（lì）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。</a:t>
            </a:r>
            <a:r>
              <a:rPr lang="en-US" altLang="zh-CN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”</a:t>
            </a:r>
            <a:r>
              <a:rPr lang="zh-CN" altLang="en-US" sz="2800" b="1" strike="noStrike" noProof="1" dirty="0">
                <a:solidFill>
                  <a:schemeClr val="bg2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款足指的是袋状足，即足部中空，这是为了扩大器体受热面积，缩短煮食时间而设计的。</a:t>
            </a:r>
            <a:endParaRPr lang="zh-CN" altLang="en-US" sz="2800" b="1" strike="noStrike" noProof="1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9714" name="图片 24594" descr="222254_490610505_gurzkli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260350"/>
            <a:ext cx="5076825" cy="4743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mb dir="vert"/>
  </p:transition>
</p:sld>
</file>

<file path=ppt/theme/theme1.xml><?xml version="1.0" encoding="utf-8"?>
<a:theme xmlns:a="http://schemas.openxmlformats.org/drawingml/2006/main" name="1_流畅">
  <a:themeElements>
    <a:clrScheme name="">
      <a:dk1>
        <a:srgbClr val="FFFFFF"/>
      </a:dk1>
      <a:lt1>
        <a:srgbClr val="000000"/>
      </a:lt1>
      <a:dk2>
        <a:srgbClr val="DBF5F9"/>
      </a:dk2>
      <a:lt2>
        <a:srgbClr val="04617B"/>
      </a:lt2>
      <a:accent1>
        <a:srgbClr val="0F6FC6"/>
      </a:accent1>
      <a:accent2>
        <a:srgbClr val="009DD9"/>
      </a:accent2>
      <a:accent3>
        <a:srgbClr val="AAAAAA"/>
      </a:accent3>
      <a:accent4>
        <a:srgbClr val="DCDCDC"/>
      </a:accent4>
      <a:accent5>
        <a:srgbClr val="AABBDF"/>
      </a:accent5>
      <a:accent6>
        <a:srgbClr val="008CC2"/>
      </a:accent6>
      <a:hlink>
        <a:srgbClr val="E2D700"/>
      </a:hlink>
      <a:folHlink>
        <a:srgbClr val="85DFD0"/>
      </a:folHlink>
    </a:clrScheme>
    <a:fontScheme name="">
      <a:majorFont>
        <a:latin typeface="Calibri"/>
        <a:ea typeface="宋体"/>
        <a:cs typeface=""/>
      </a:majorFont>
      <a:minorFont>
        <a:latin typeface="Constant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00"/>
        </a:lt1>
        <a:dk2>
          <a:srgbClr val="DBF5F9"/>
        </a:dk2>
        <a:lt2>
          <a:srgbClr val="04617B"/>
        </a:lt2>
        <a:accent1>
          <a:srgbClr val="0F6FC6"/>
        </a:accent1>
        <a:accent2>
          <a:srgbClr val="009DD9"/>
        </a:accent2>
        <a:accent3>
          <a:srgbClr val="AAAAAA"/>
        </a:accent3>
        <a:accent4>
          <a:srgbClr val="DCDCDC"/>
        </a:accent4>
        <a:accent5>
          <a:srgbClr val="AABBDF"/>
        </a:accent5>
        <a:accent6>
          <a:srgbClr val="008CC2"/>
        </a:accent6>
        <a:hlink>
          <a:srgbClr val="E2D700"/>
        </a:hlink>
        <a:folHlink>
          <a:srgbClr val="85DFD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ECKS">
  <a:themeElements>
    <a:clrScheme name="">
      <a:dk1>
        <a:srgbClr val="FFFFFF"/>
      </a:dk1>
      <a:lt1>
        <a:srgbClr val="009999"/>
      </a:lt1>
      <a:dk2>
        <a:srgbClr val="FFCC00"/>
      </a:dk2>
      <a:lt2>
        <a:srgbClr val="000000"/>
      </a:lt2>
      <a:accent1>
        <a:srgbClr val="FF6633"/>
      </a:accent1>
      <a:accent2>
        <a:srgbClr val="FF9933"/>
      </a:accent2>
      <a:accent3>
        <a:srgbClr val="AACACA"/>
      </a:accent3>
      <a:accent4>
        <a:srgbClr val="DCDCDC"/>
      </a:accent4>
      <a:accent5>
        <a:srgbClr val="FFB9AD"/>
      </a:accent5>
      <a:accent6>
        <a:srgbClr val="E5892D"/>
      </a:accent6>
      <a:hlink>
        <a:srgbClr val="66FF33"/>
      </a:hlink>
      <a:folHlink>
        <a:srgbClr val="00FFFF"/>
      </a:folHlink>
    </a:clrScheme>
    <a:fontScheme name="">
      <a:majorFont>
        <a:latin typeface="Times New Roman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9999"/>
        </a:lt1>
        <a:dk2>
          <a:srgbClr val="FFCC00"/>
        </a:dk2>
        <a:lt2>
          <a:srgbClr val="000000"/>
        </a:lt2>
        <a:accent1>
          <a:srgbClr val="FF6633"/>
        </a:accent1>
        <a:accent2>
          <a:srgbClr val="FF9933"/>
        </a:accent2>
        <a:accent3>
          <a:srgbClr val="AACACA"/>
        </a:accent3>
        <a:accent4>
          <a:srgbClr val="DCDCDC"/>
        </a:accent4>
        <a:accent5>
          <a:srgbClr val="FFB9AD"/>
        </a:accent5>
        <a:accent6>
          <a:srgbClr val="E5892D"/>
        </a:accent6>
        <a:hlink>
          <a:srgbClr val="66FF33"/>
        </a:hlink>
        <a:folHlink>
          <a:srgbClr val="00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74B8BF"/>
        </a:lt2>
        <a:accent1>
          <a:srgbClr val="FF33FF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ADFF"/>
        </a:accent5>
        <a:accent6>
          <a:srgbClr val="E5892D"/>
        </a:accent6>
        <a:hlink>
          <a:srgbClr val="33CC33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393939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323232"/>
        </a:accent6>
        <a:hlink>
          <a:srgbClr val="DDDDD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1964</Words>
  <Application>WPS 演示</Application>
  <PresentationFormat>在屏幕上显示</PresentationFormat>
  <Paragraphs>275</Paragraphs>
  <Slides>38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6" baseType="lpstr">
      <vt:lpstr>Arial</vt:lpstr>
      <vt:lpstr>宋体</vt:lpstr>
      <vt:lpstr>Wingdings</vt:lpstr>
      <vt:lpstr>Constantia</vt:lpstr>
      <vt:lpstr>Wingdings 2</vt:lpstr>
      <vt:lpstr>华文新魏</vt:lpstr>
      <vt:lpstr>华文行楷</vt:lpstr>
      <vt:lpstr>Calibri</vt:lpstr>
      <vt:lpstr>黑体</vt:lpstr>
      <vt:lpstr>微软雅黑</vt:lpstr>
      <vt:lpstr>Times New Roman</vt:lpstr>
      <vt:lpstr>Wingdings</vt:lpstr>
      <vt:lpstr>华文细黑</vt:lpstr>
      <vt:lpstr>隶书</vt:lpstr>
      <vt:lpstr>楷体</vt:lpstr>
      <vt:lpstr>宋体</vt:lpstr>
      <vt:lpstr>1_流畅</vt:lpstr>
      <vt:lpstr>CHECKS</vt:lpstr>
      <vt:lpstr>殷商青铜艺术</vt:lpstr>
      <vt:lpstr>青铜工艺</vt:lpstr>
      <vt:lpstr>青铜的制作</vt:lpstr>
      <vt:lpstr>青铜比例</vt:lpstr>
      <vt:lpstr>青铜器的造型</vt:lpstr>
      <vt:lpstr>一、烹饪器</vt:lpstr>
      <vt:lpstr>一、烹饪器</vt:lpstr>
      <vt:lpstr>一、烹饪器</vt:lpstr>
      <vt:lpstr>一、烹饪器</vt:lpstr>
      <vt:lpstr>一、烹饪器</vt:lpstr>
      <vt:lpstr>一、烹饪器</vt:lpstr>
      <vt:lpstr>一、烹饪器</vt:lpstr>
      <vt:lpstr>二、食器</vt:lpstr>
      <vt:lpstr>藏礼于器之九鼎八簋</vt:lpstr>
      <vt:lpstr>三、酒器</vt:lpstr>
      <vt:lpstr>三、酒器</vt:lpstr>
      <vt:lpstr>三、酒器</vt:lpstr>
      <vt:lpstr>三、酒器</vt:lpstr>
      <vt:lpstr>PowerPoint 演示文稿</vt:lpstr>
      <vt:lpstr>四、水器</vt:lpstr>
      <vt:lpstr>五、兵器</vt:lpstr>
      <vt:lpstr>六、乐器、仿生器等</vt:lpstr>
      <vt:lpstr>PowerPoint 演示文稿</vt:lpstr>
      <vt:lpstr>装饰纹样</vt:lpstr>
      <vt:lpstr>殷商青铜的装饰纹样</vt:lpstr>
      <vt:lpstr>PowerPoint 演示文稿</vt:lpstr>
      <vt:lpstr>青铜器的装饰纹样</vt:lpstr>
      <vt:lpstr>3、蟠螭纹</vt:lpstr>
      <vt:lpstr>青铜器的装饰纹样</vt:lpstr>
      <vt:lpstr>三星堆青铜器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殷商青铜艺术的美</vt:lpstr>
    </vt:vector>
  </TitlesOfParts>
  <Company>03jdz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夏商青铜艺术</dc:title>
  <dc:creator>Guoping</dc:creator>
  <cp:lastModifiedBy>Administrator</cp:lastModifiedBy>
  <cp:revision>84</cp:revision>
  <dcterms:created xsi:type="dcterms:W3CDTF">2008-09-02T18:38:00Z</dcterms:created>
  <dcterms:modified xsi:type="dcterms:W3CDTF">2017-08-23T02:41:07Z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