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Default Extension="mp3" ContentType="audio/m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slideMasters/slideMaster2.xml" ContentType="application/vnd.openxmlformats-officedocument.presentationml.slideMaster+xml"/>
  <Override PartName="/ppt/slideLayouts/slideLayout6.xml" ContentType="application/vnd.openxmlformats-officedocument.presentationml.slideLayout+xml"/>
  <Override PartName="/ppt/tags/tag1.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slides/slide1.xml" ContentType="application/vnd.openxmlformats-officedocument.presentationml.slide+xml"/>
  <Override PartName="/ppt/theme/themeOverride1.xml" ContentType="application/vnd.openxmlformats-officedocument.themeOverr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Slides/notesSlide2.xml" ContentType="application/vnd.openxmlformats-officedocument.presentationml.notesSlide+xml"/>
  <Override PartName="/ppt/slides/slide5.xml" ContentType="application/vnd.openxmlformats-officedocument.presentationml.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slides/slide6.xml" ContentType="application/vnd.openxmlformats-officedocument.presentationml.slide+xml"/>
  <Override PartName="/ppt/slides/slide7.xml" ContentType="application/vnd.openxmlformats-officedocument.presentationml.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slides/slide9.xml" ContentType="application/vnd.openxmlformats-officedocument.presentationml.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slides/slide10.xml" ContentType="application/vnd.openxmlformats-officedocument.presentationml.slide+xml"/>
  <Override PartName="/ppt/tags/tag17.xml" ContentType="application/vnd.openxmlformats-officedocument.presentationml.tags+xml"/>
  <Override PartName="/ppt/notesSlides/notesSlide7.xml" ContentType="application/vnd.openxmlformats-officedocument.presentationml.notesSlide+xml"/>
  <Override PartName="/ppt/slides/slide11.xml" ContentType="application/vnd.openxmlformats-officedocument.presentationml.slide+xml"/>
  <Override PartName="/ppt/tags/tag18.xml" ContentType="application/vnd.openxmlformats-officedocument.presentationml.tags+xml"/>
  <Override PartName="/ppt/notesSlides/notesSlide8.xml" ContentType="application/vnd.openxmlformats-officedocument.presentationml.notesSlide+xml"/>
  <Override PartName="/ppt/slides/slide12.xml" ContentType="application/vnd.openxmlformats-officedocument.presentationml.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slides/slide13.xml" ContentType="application/vnd.openxmlformats-officedocument.presentationml.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slides/slide14.xml" ContentType="application/vnd.openxmlformats-officedocument.presentationml.slide+xml"/>
  <Override PartName="/ppt/tags/tag25.xml" ContentType="application/vnd.openxmlformats-officedocument.presentationml.tags+xml"/>
  <Override PartName="/ppt/notesSlides/notesSlide11.xml" ContentType="application/vnd.openxmlformats-officedocument.presentationml.notesSlide+xml"/>
  <Override PartName="/ppt/slides/slide15.xml" ContentType="application/vnd.openxmlformats-officedocument.presentationml.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slides/slide16.xml" ContentType="application/vnd.openxmlformats-officedocument.presentationml.slide+xml"/>
  <Override PartName="/ppt/notesSlides/notesSlide13.xml" ContentType="application/vnd.openxmlformats-officedocument.presentationml.notesSlide+xml"/>
  <Override PartName="/ppt/slides/slide17.xml" ContentType="application/vnd.openxmlformats-officedocument.presentationml.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slides/slide18.xml" ContentType="application/vnd.openxmlformats-officedocument.presentationml.slide+xml"/>
  <Override PartName="/ppt/slides/slide19.xml" ContentType="application/vnd.openxmlformats-officedocument.presentationml.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slides/slide21.xml" ContentType="application/vnd.openxmlformats-officedocument.presentationml.slide+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slides/slide22.xml" ContentType="application/vnd.openxmlformats-officedocument.presentationml.slide+xml"/>
  <Override PartName="/ppt/tags/tag38.xml" ContentType="application/vnd.openxmlformats-officedocument.presentationml.tags+xml"/>
  <Override PartName="/ppt/notesSlides/notesSlide18.xml" ContentType="application/vnd.openxmlformats-officedocument.presentationml.notesSlide+xml"/>
  <Override PartName="/ppt/slides/slide23.xml" ContentType="application/vnd.openxmlformats-officedocument.presentationml.slide+xml"/>
  <Override PartName="/ppt/tags/tag39.xml" ContentType="application/vnd.openxmlformats-officedocument.presentationml.tags+xml"/>
  <Override PartName="/ppt/notesSlides/notesSlide19.xml" ContentType="application/vnd.openxmlformats-officedocument.presentationml.notesSlide+xml"/>
  <Override PartName="/ppt/slides/slide24.xml" ContentType="application/vnd.openxmlformats-officedocument.presentationml.slide+xml"/>
  <Override PartName="/ppt/tags/tag40.xml" ContentType="application/vnd.openxmlformats-officedocument.presentationml.tags+xml"/>
  <Override PartName="/ppt/notesSlides/notesSlide20.xml" ContentType="application/vnd.openxmlformats-officedocument.presentationml.notesSlide+xml"/>
  <Override PartName="/ppt/slides/slide25.xml" ContentType="application/vnd.openxmlformats-officedocument.presentationml.slide+xml"/>
  <Override PartName="/ppt/tags/tag41.xml" ContentType="application/vnd.openxmlformats-officedocument.presentationml.tags+xml"/>
  <Override PartName="/ppt/notesSlides/notesSlide21.xml" ContentType="application/vnd.openxmlformats-officedocument.presentationml.notesSlide+xml"/>
  <Override PartName="/ppt/slides/slide26.xml" ContentType="application/vnd.openxmlformats-officedocument.presentationml.slide+xml"/>
  <Override PartName="/ppt/tags/tag42.xml" ContentType="application/vnd.openxmlformats-officedocument.presentationml.tags+xml"/>
  <Override PartName="/ppt/notesSlides/notesSlide22.xml" ContentType="application/vnd.openxmlformats-officedocument.presentationml.notesSlide+xml"/>
  <Override PartName="/ppt/slides/slide27.xml" ContentType="application/vnd.openxmlformats-officedocument.presentationml.slide+xml"/>
  <Override PartName="/ppt/tags/tag43.xml" ContentType="application/vnd.openxmlformats-officedocument.presentationml.tags+xml"/>
  <Override PartName="/ppt/notesSlides/notesSlide23.xml" ContentType="application/vnd.openxmlformats-officedocument.presentationml.notesSlide+xml"/>
  <Override PartName="/ppt/slides/slide28.xml" ContentType="application/vnd.openxmlformats-officedocument.presentationml.slide+xml"/>
  <Override PartName="/ppt/tags/tag44.xml" ContentType="application/vnd.openxmlformats-officedocument.presentationml.tags+xml"/>
  <Override PartName="/ppt/notesSlides/notesSlide24.xml" ContentType="application/vnd.openxmlformats-officedocument.presentationml.notesSlide+xml"/>
  <Override PartName="/ppt/slides/slide29.xml" ContentType="application/vnd.openxmlformats-officedocument.presentationml.slide+xml"/>
  <Override PartName="/ppt/tags/tag45.xml" ContentType="application/vnd.openxmlformats-officedocument.presentationml.tags+xml"/>
  <Override PartName="/ppt/notesSlides/notesSlide25.xml" ContentType="application/vnd.openxmlformats-officedocument.presentationml.notesSlide+xml"/>
  <Override PartName="/ppt/slides/slide30.xml" ContentType="application/vnd.openxmlformats-officedocument.presentationml.slide+xml"/>
  <Override PartName="/ppt/tags/tag46.xml" ContentType="application/vnd.openxmlformats-officedocument.presentationml.tags+xml"/>
  <Override PartName="/ppt/notesSlides/notesSlide26.xml" ContentType="application/vnd.openxmlformats-officedocument.presentationml.notesSlide+xml"/>
  <Override PartName="/ppt/slides/slide31.xml" ContentType="application/vnd.openxmlformats-officedocument.presentationml.slide+xml"/>
  <Override PartName="/ppt/tags/tag47.xml" ContentType="application/vnd.openxmlformats-officedocument.presentationml.tags+xml"/>
  <Override PartName="/ppt/notesSlides/notesSlide27.xml" ContentType="application/vnd.openxmlformats-officedocument.presentationml.notesSlide+xml"/>
  <Override PartName="/ppt/slides/slide32.xml" ContentType="application/vnd.openxmlformats-officedocument.presentationml.slide+xml"/>
  <Override PartName="/ppt/tags/tag48.xml" ContentType="application/vnd.openxmlformats-officedocument.presentationml.tags+xml"/>
  <Override PartName="/ppt/notesSlides/notesSlide28.xml" ContentType="application/vnd.openxmlformats-officedocument.presentationml.notesSlide+xml"/>
  <Override PartName="/ppt/slides/slide33.xml" ContentType="application/vnd.openxmlformats-officedocument.presentationml.slide+xml"/>
  <Override PartName="/ppt/tags/tag49.xml" ContentType="application/vnd.openxmlformats-officedocument.presentationml.tags+xml"/>
  <Override PartName="/ppt/notesSlides/notesSlide29.xml" ContentType="application/vnd.openxmlformats-officedocument.presentationml.notesSlide+xml"/>
  <Override PartName="/ppt/slides/slide34.xml" ContentType="application/vnd.openxmlformats-officedocument.presentationml.slide+xml"/>
  <Override PartName="/ppt/tags/tag50.xml" ContentType="application/vnd.openxmlformats-officedocument.presentationml.tags+xml"/>
  <Override PartName="/ppt/notesSlides/notesSlide30.xml" ContentType="application/vnd.openxmlformats-officedocument.presentationml.notesSlide+xml"/>
  <Override PartName="/ppt/slides/slide35.xml" ContentType="application/vnd.openxmlformats-officedocument.presentationml.slide+xml"/>
  <Override PartName="/ppt/tags/tag51.xml" ContentType="application/vnd.openxmlformats-officedocument.presentationml.tags+xml"/>
  <Override PartName="/ppt/notesSlides/notesSlide31.xml" ContentType="application/vnd.openxmlformats-officedocument.presentationml.notesSlide+xml"/>
  <Override PartName="/ppt/slides/slide36.xml" ContentType="application/vnd.openxmlformats-officedocument.presentationml.slide+xml"/>
  <Override PartName="/ppt/tags/tag52.xml" ContentType="application/vnd.openxmlformats-officedocument.presentationml.tags+xml"/>
  <Override PartName="/ppt/notesSlides/notesSlide32.xml" ContentType="application/vnd.openxmlformats-officedocument.presentationml.notesSlide+xml"/>
  <Override PartName="/ppt/slides/slide37.xml" ContentType="application/vnd.openxmlformats-officedocument.presentationml.slide+xml"/>
  <Override PartName="/ppt/tags/tag53.xml" ContentType="application/vnd.openxmlformats-officedocument.presentationml.tags+xml"/>
  <Override PartName="/ppt/notesSlides/notesSlide33.xml" ContentType="application/vnd.openxmlformats-officedocument.presentationml.notesSlide+xml"/>
  <Override PartName="/ppt/slides/slide38.xml" ContentType="application/vnd.openxmlformats-officedocument.presentationml.slide+xml"/>
  <Override PartName="/ppt/tags/tag54.xml" ContentType="application/vnd.openxmlformats-officedocument.presentationml.tags+xml"/>
  <Override PartName="/ppt/notesSlides/notesSlide34.xml" ContentType="application/vnd.openxmlformats-officedocument.presentationml.notesSlide+xml"/>
  <Override PartName="/ppt/slides/slide39.xml" ContentType="application/vnd.openxmlformats-officedocument.presentationml.slide+xml"/>
  <Override PartName="/ppt/tags/tag55.xml" ContentType="application/vnd.openxmlformats-officedocument.presentationml.tags+xml"/>
  <Override PartName="/ppt/notesSlides/notesSlide35.xml" ContentType="application/vnd.openxmlformats-officedocument.presentationml.notesSlide+xml"/>
  <Override PartName="/ppt/slides/slide40.xml" ContentType="application/vnd.openxmlformats-officedocument.presentationml.slide+xml"/>
  <Override PartName="/ppt/tags/tag56.xml" ContentType="application/vnd.openxmlformats-officedocument.presentationml.tags+xml"/>
  <Override PartName="/ppt/notesSlides/notesSlide36.xml" ContentType="application/vnd.openxmlformats-officedocument.presentationml.notesSlide+xml"/>
  <Override PartName="/ppt/slides/slide41.xml" ContentType="application/vnd.openxmlformats-officedocument.presentationml.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7.xml" ContentType="application/vnd.openxmlformats-officedocument.presentationml.notesSlide+xml"/>
  <Override PartName="/ppt/slides/slide42.xml" ContentType="application/vnd.openxmlformats-officedocument.presentationml.slide+xml"/>
  <Override PartName="/ppt/notesSlides/notesSlide38.xml" ContentType="application/vnd.openxmlformats-officedocument.presentationml.notesSlide+xml"/>
  <Override PartName="/ppt/slides/slide43.xml" ContentType="application/vnd.openxmlformats-officedocument.presentationml.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9.xml" ContentType="application/vnd.openxmlformats-officedocument.presentationml.notesSlide+xml"/>
  <Override PartName="/ppt/slides/slide44.xml" ContentType="application/vnd.openxmlformats-officedocument.presentationml.slide+xml"/>
  <Override PartName="/ppt/slides/slide45.xml" ContentType="application/vnd.openxmlformats-officedocument.presentationml.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40.xml" ContentType="application/vnd.openxmlformats-officedocument.presentationml.notesSlide+xml"/>
  <Override PartName="/ppt/slides/slide46.xml" ContentType="application/vnd.openxmlformats-officedocument.presentationml.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41.xml" ContentType="application/vnd.openxmlformats-officedocument.presentationml.notesSlide+xml"/>
  <Override PartName="/ppt/slides/slide47.xml" ContentType="application/vnd.openxmlformats-officedocument.presentationml.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42.xml" ContentType="application/vnd.openxmlformats-officedocument.presentationml.notesSlide+xml"/>
  <Override PartName="/ppt/slides/slide48.xml" ContentType="application/vnd.openxmlformats-officedocument.presentationml.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43.xml" ContentType="application/vnd.openxmlformats-officedocument.presentationml.notesSlide+xml"/>
  <Override PartName="/ppt/slides/slide49.xml" ContentType="application/vnd.openxmlformats-officedocument.presentationml.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4.xml" ContentType="application/vnd.openxmlformats-officedocument.presentationml.notesSlide+xml"/>
  <Override PartName="/ppt/slides/slide50.xml" ContentType="application/vnd.openxmlformats-officedocument.presentationml.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45.xml" ContentType="application/vnd.openxmlformats-officedocument.presentationml.notesSlide+xml"/>
  <Override PartName="/ppt/slides/slide51.xml" ContentType="application/vnd.openxmlformats-officedocument.presentationml.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46.xml" ContentType="application/vnd.openxmlformats-officedocument.presentationml.notesSlide+xml"/>
  <Override PartName="/ppt/slides/slide52.xml" ContentType="application/vnd.openxmlformats-officedocument.presentationml.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47.xml" ContentType="application/vnd.openxmlformats-officedocument.presentationml.notesSlide+xml"/>
  <Override PartName="/ppt/slides/slide53.xml" ContentType="application/vnd.openxmlformats-officedocument.presentationml.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48.xml" ContentType="application/vnd.openxmlformats-officedocument.presentationml.notesSlide+xml"/>
  <Override PartName="/ppt/slides/slide54.xml" ContentType="application/vnd.openxmlformats-officedocument.presentationml.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49.xml" ContentType="application/vnd.openxmlformats-officedocument.presentationml.notesSlide+xml"/>
  <Override PartName="/ppt/slides/slide55.xml" ContentType="application/vnd.openxmlformats-officedocument.presentationml.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50.xml" ContentType="application/vnd.openxmlformats-officedocument.presentationml.notesSlide+xml"/>
  <Override PartName="/ppt/slides/slide56.xml" ContentType="application/vnd.openxmlformats-officedocument.presentationml.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51.xml" ContentType="application/vnd.openxmlformats-officedocument.presentationml.notesSlide+xml"/>
  <Override PartName="/ppt/slides/slide57.xml" ContentType="application/vnd.openxmlformats-officedocument.presentationml.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52.xml" ContentType="application/vnd.openxmlformats-officedocument.presentationml.notesSlide+xml"/>
  <Override PartName="/ppt/slides/slide58.xml" ContentType="application/vnd.openxmlformats-officedocument.presentationml.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53.xml" ContentType="application/vnd.openxmlformats-officedocument.presentationml.notesSlide+xml"/>
  <Override PartName="/ppt/slides/slide59.xml" ContentType="application/vnd.openxmlformats-officedocument.presentationml.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54.xml" ContentType="application/vnd.openxmlformats-officedocument.presentationml.notesSlide+xml"/>
  <Override PartName="/ppt/slides/slide60.xml" ContentType="application/vnd.openxmlformats-officedocument.presentationml.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55.xml" ContentType="application/vnd.openxmlformats-officedocument.presentationml.notesSlide+xml"/>
  <Override PartName="/ppt/slides/slide61.xml" ContentType="application/vnd.openxmlformats-officedocument.presentationml.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56.xml" ContentType="application/vnd.openxmlformats-officedocument.presentationml.notesSlide+xml"/>
  <Override PartName="/ppt/slides/slide62.xml" ContentType="application/vnd.openxmlformats-officedocument.presentationml.slide+xml"/>
  <Override PartName="/ppt/notesSlides/notesSlide57.xml" ContentType="application/vnd.openxmlformats-officedocument.presentationml.notesSlide+xml"/>
  <Override PartName="/ppt/slides/slide63.xml" ContentType="application/vnd.openxmlformats-officedocument.presentationml.slide+xml"/>
  <Override PartName="/ppt/slides/slide64.xml" ContentType="application/vnd.openxmlformats-officedocument.presentationml.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58.xml" ContentType="application/vnd.openxmlformats-officedocument.presentationml.notesSlide+xml"/>
  <Override PartName="/ppt/slides/slide65.xml" ContentType="application/vnd.openxmlformats-officedocument.presentationml.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59.xml" ContentType="application/vnd.openxmlformats-officedocument.presentationml.notesSlide+xml"/>
  <Override PartName="/ppt/slides/slide66.xml" ContentType="application/vnd.openxmlformats-officedocument.presentationml.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60.xml" ContentType="application/vnd.openxmlformats-officedocument.presentationml.notesSlide+xml"/>
  <Override PartName="/ppt/slides/slide67.xml" ContentType="application/vnd.openxmlformats-officedocument.presentationml.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61.xml" ContentType="application/vnd.openxmlformats-officedocument.presentationml.notesSlide+xml"/>
  <Override PartName="/ppt/slides/slide68.xml" ContentType="application/vnd.openxmlformats-officedocument.presentationml.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62.xml" ContentType="application/vnd.openxmlformats-officedocument.presentationml.notesSlide+xml"/>
  <Override PartName="/ppt/slides/slide69.xml" ContentType="application/vnd.openxmlformats-officedocument.presentationml.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63.xml" ContentType="application/vnd.openxmlformats-officedocument.presentationml.notesSlide+xml"/>
  <Override PartName="/ppt/slides/slide70.xml" ContentType="application/vnd.openxmlformats-officedocument.presentationml.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64.xml" ContentType="application/vnd.openxmlformats-officedocument.presentationml.notesSlide+xml"/>
  <Override PartName="/ppt/slides/slide71.xml" ContentType="application/vnd.openxmlformats-officedocument.presentationml.slide+xml"/>
  <Override PartName="/ppt/notesSlides/notesSlide65.xml" ContentType="application/vnd.openxmlformats-officedocument.presentationml.notesSlide+xml"/>
  <Override PartName="/ppt/slides/slide72.xml" ContentType="application/vnd.openxmlformats-officedocument.presentationml.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66.xml" ContentType="application/vnd.openxmlformats-officedocument.presentationml.notesSlide+xml"/>
  <Override PartName="/ppt/slides/slide73.xml" ContentType="application/vnd.openxmlformats-officedocument.presentationml.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67.xml" ContentType="application/vnd.openxmlformats-officedocument.presentationml.notesSlide+xml"/>
  <Override PartName="/ppt/slides/slide74.xml" ContentType="application/vnd.openxmlformats-officedocument.presentationml.slide+xml"/>
  <Override PartName="/ppt/notesSlides/notesSlide68.xml" ContentType="application/vnd.openxmlformats-officedocument.presentationml.notesSlide+xml"/>
  <Override PartName="/ppt/slides/slide75.xml" ContentType="application/vnd.openxmlformats-officedocument.presentationml.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69.xml" ContentType="application/vnd.openxmlformats-officedocument.presentationml.notesSlide+xml"/>
  <Override PartName="/ppt/slides/slide76.xml" ContentType="application/vnd.openxmlformats-officedocument.presentationml.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70.xml" ContentType="application/vnd.openxmlformats-officedocument.presentationml.notesSlide+xml"/>
  <Override PartName="/ppt/slides/slide77.xml" ContentType="application/vnd.openxmlformats-officedocument.presentationml.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71.xml" ContentType="application/vnd.openxmlformats-officedocument.presentationml.notesSlide+xml"/>
  <Override PartName="/ppt/slides/slide78.xml" ContentType="application/vnd.openxmlformats-officedocument.presentationml.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72.xml" ContentType="application/vnd.openxmlformats-officedocument.presentationml.notesSlide+xml"/>
  <Override PartName="/ppt/slides/slide79.xml" ContentType="application/vnd.openxmlformats-officedocument.presentationml.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73.xml" ContentType="application/vnd.openxmlformats-officedocument.presentationml.notesSlide+xml"/>
  <Override PartName="/ppt/slides/slide80.xml" ContentType="application/vnd.openxmlformats-officedocument.presentationml.slide+xml"/>
  <Override PartName="/ppt/notesSlides/notesSlide74.xml" ContentType="application/vnd.openxmlformats-officedocument.presentationml.notesSlide+xml"/>
  <Override PartName="/ppt/slides/slide81.xml" ContentType="application/vnd.openxmlformats-officedocument.presentationml.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75.xml" ContentType="application/vnd.openxmlformats-officedocument.presentationml.notesSlide+xml"/>
  <Override PartName="/ppt/slides/slide82.xml" ContentType="application/vnd.openxmlformats-officedocument.presentationml.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76.xml" ContentType="application/vnd.openxmlformats-officedocument.presentationml.notesSlide+xml"/>
  <Override PartName="/ppt/slides/slide83.xml" ContentType="application/vnd.openxmlformats-officedocument.presentationml.slide+xml"/>
  <Override PartName="/ppt/tags/tag167.xml" ContentType="application/vnd.openxmlformats-officedocument.presentationml.tags+xml"/>
  <Override PartName="/ppt/notesSlides/notesSlide77.xml" ContentType="application/vnd.openxmlformats-officedocument.presentationml.notesSlide+xml"/>
  <Override PartName="/ppt/slides/slide84.xml" ContentType="application/vnd.openxmlformats-officedocument.presentationml.slide+xml"/>
  <Override PartName="/ppt/tags/tag168.xml" ContentType="application/vnd.openxmlformats-officedocument.presentationml.tags+xml"/>
  <Override PartName="/ppt/notesSlides/notesSlide78.xml" ContentType="application/vnd.openxmlformats-officedocument.presentationml.notesSlide+xml"/>
  <Override PartName="/ppt/slides/slide85.xml" ContentType="application/vnd.openxmlformats-officedocument.presentationml.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79.xml" ContentType="application/vnd.openxmlformats-officedocument.presentationml.notesSlide+xml"/>
  <Override PartName="/ppt/slides/slide86.xml" ContentType="application/vnd.openxmlformats-officedocument.presentationml.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80.xml" ContentType="application/vnd.openxmlformats-officedocument.presentationml.notesSlide+xml"/>
  <Override PartName="/ppt/slides/slide87.xml" ContentType="application/vnd.openxmlformats-officedocument.presentationml.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81.xml" ContentType="application/vnd.openxmlformats-officedocument.presentationml.notesSlide+xml"/>
  <Override PartName="/ppt/slides/slide88.xml" ContentType="application/vnd.openxmlformats-officedocument.presentationml.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82.xml" ContentType="application/vnd.openxmlformats-officedocument.presentationml.notesSlide+xml"/>
  <Override PartName="/ppt/slides/slide89.xml" ContentType="application/vnd.openxmlformats-officedocument.presentationml.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83.xml" ContentType="application/vnd.openxmlformats-officedocument.presentationml.notesSlide+xml"/>
  <Override PartName="/ppt/slides/slide90.xml" ContentType="application/vnd.openxmlformats-officedocument.presentationml.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84.xml" ContentType="application/vnd.openxmlformats-officedocument.presentationml.notesSlide+xml"/>
  <Override PartName="/ppt/slides/slide91.xml" ContentType="application/vnd.openxmlformats-officedocument.presentationml.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85.xml" ContentType="application/vnd.openxmlformats-officedocument.presentationml.notesSlide+xml"/>
  <Override PartName="/ppt/slides/slide92.xml" ContentType="application/vnd.openxmlformats-officedocument.presentationml.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86.xml" ContentType="application/vnd.openxmlformats-officedocument.presentationml.notesSlide+xml"/>
  <Override PartName="/ppt/slides/slide93.xml" ContentType="application/vnd.openxmlformats-officedocument.presentationml.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87.xml" ContentType="application/vnd.openxmlformats-officedocument.presentationml.notesSlide+xml"/>
  <Override PartName="/ppt/slides/slide94.xml" ContentType="application/vnd.openxmlformats-officedocument.presentationml.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88.xml" ContentType="application/vnd.openxmlformats-officedocument.presentationml.notesSlide+xml"/>
  <Override PartName="/ppt/slides/slide95.xml" ContentType="application/vnd.openxmlformats-officedocument.presentationml.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89.xml" ContentType="application/vnd.openxmlformats-officedocument.presentationml.notesSlide+xml"/>
  <Override PartName="/ppt/slides/slide96.xml" ContentType="application/vnd.openxmlformats-officedocument.presentationml.slide+xml"/>
  <Override PartName="/ppt/notesSlides/notesSlide90.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 id="2147483649" r:id="rId2"/>
  </p:sldMasterIdLst>
  <p:notesMasterIdLst>
    <p:notesMasterId r:id="rId3"/>
  </p:notesMasterIdLst>
  <p:handoutMasterIdLst>
    <p:handoutMasterId r:id="rId4"/>
  </p:handoutMasterIdLst>
  <p:sldIdLst>
    <p:sldId id="257" r:id="rId5"/>
    <p:sldId id="258" r:id="rId6"/>
    <p:sldId id="259" r:id="rId7"/>
    <p:sldId id="260" r:id="rId8"/>
    <p:sldId id="261" r:id="rId9"/>
    <p:sldId id="262" r:id="rId10"/>
    <p:sldId id="263" r:id="rId11"/>
    <p:sldId id="264" r:id="rId12"/>
    <p:sldId id="265"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Lst>
  <p:sldSz type="screen16x9" cy="5143500" cx="9144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7E7E7E"/>
    <a:srgbClr val="BFBFBF"/>
    <a:srgbClr val="778495"/>
    <a:srgbClr val="51A8D2"/>
    <a:srgbClr val="ECECEC"/>
    <a:srgbClr val="EEEEEE"/>
    <a:srgbClr val="BDDCE8"/>
    <a:srgbClr val="B9DEE9"/>
    <a:srgbClr val="55A7D5"/>
    <a:srgbClr val="469CCA"/>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1935" autoAdjust="0"/>
    <p:restoredTop sz="88187" autoAdjust="0"/>
  </p:normalViewPr>
  <p:slideViewPr>
    <p:cSldViewPr>
      <p:cViewPr>
        <p:scale>
          <a:sx n="73" d="100"/>
          <a:sy n="73" d="100"/>
        </p:scale>
        <p:origin x="-1674" y="-1302"/>
      </p:cViewPr>
      <p:guideLst>
        <p:guide orient="horz" pos="194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945"/>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00" Type="http://schemas.openxmlformats.org/officeDocument/2006/relationships/slide" Target="slides/slide96.xml"/><Relationship Id="rId101" Type="http://schemas.openxmlformats.org/officeDocument/2006/relationships/tableStyles" Target="tableStyles.xml"/><Relationship Id="rId102" Type="http://schemas.openxmlformats.org/officeDocument/2006/relationships/presProps" Target="presProps.xml"/><Relationship Id="rId10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453" name=""/>
        <p:cNvGrpSpPr/>
        <p:nvPr/>
      </p:nvGrpSpPr>
      <p:grpSpPr>
        <a:xfrm>
          <a:off x="0" y="0"/>
          <a:ext cx="0" cy="0"/>
          <a:chOff x="0" y="0"/>
          <a:chExt cx="0" cy="0"/>
        </a:xfrm>
      </p:grpSpPr>
      <p:sp>
        <p:nvSpPr>
          <p:cNvPr id="1049454" name="页眉占位符 1"/>
          <p:cNvSpPr>
            <a:spLocks noGrp="1"/>
          </p:cNvSpPr>
          <p:nvPr>
            <p:ph type="hdr" sz="quarter"/>
          </p:nvPr>
        </p:nvSpPr>
        <p:spPr>
          <a:xfrm>
            <a:off x="0" y="0"/>
            <a:ext cx="2971800" cy="457200"/>
          </a:xfrm>
          <a:prstGeom prst="rect"/>
        </p:spPr>
        <p:txBody>
          <a:bodyPr bIns="45720" lIns="91440" rIns="91440" rtlCol="0" tIns="45720" vert="horz"/>
          <a:lstStyle>
            <a:lvl1pPr algn="l">
              <a:defRPr sz="1200"/>
            </a:lvl1pPr>
          </a:lstStyle>
          <a:p>
            <a:endParaRPr altLang="en-US" lang="zh-CN"/>
          </a:p>
        </p:txBody>
      </p:sp>
      <p:sp>
        <p:nvSpPr>
          <p:cNvPr id="1049455" name="日期占位符 2"/>
          <p:cNvSpPr>
            <a:spLocks noGrp="1"/>
          </p:cNvSpPr>
          <p:nvPr>
            <p:ph type="dt" sz="quarter" idx="1"/>
          </p:nvPr>
        </p:nvSpPr>
        <p:spPr>
          <a:xfrm>
            <a:off x="3884613" y="0"/>
            <a:ext cx="2971800" cy="457200"/>
          </a:xfrm>
          <a:prstGeom prst="rect"/>
        </p:spPr>
        <p:txBody>
          <a:bodyPr bIns="45720" lIns="91440" rIns="91440" rtlCol="0" tIns="45720" vert="horz"/>
          <a:lstStyle>
            <a:lvl1pPr algn="r">
              <a:defRPr sz="1200"/>
            </a:lvl1pPr>
          </a:lstStyle>
          <a:p>
            <a:fld id="{2353A075-29DF-4CAE-8BA7-CDA0ED456C88}" type="datetimeFigureOut">
              <a:rPr altLang="en-US" lang="zh-CN" smtClean="0"/>
            </a:fld>
            <a:endParaRPr altLang="en-US" lang="zh-CN"/>
          </a:p>
        </p:txBody>
      </p:sp>
      <p:sp>
        <p:nvSpPr>
          <p:cNvPr id="1049456" name="页脚占位符 3"/>
          <p:cNvSpPr>
            <a:spLocks noGrp="1"/>
          </p:cNvSpPr>
          <p:nvPr>
            <p:ph type="ftr" sz="quarter" idx="2"/>
          </p:nvPr>
        </p:nvSpPr>
        <p:spPr>
          <a:xfrm>
            <a:off x="0" y="8685213"/>
            <a:ext cx="2971800" cy="457200"/>
          </a:xfrm>
          <a:prstGeom prst="rect"/>
        </p:spPr>
        <p:txBody>
          <a:bodyPr anchor="b" bIns="45720" lIns="91440" rIns="91440" rtlCol="0" tIns="45720" vert="horz"/>
          <a:lstStyle>
            <a:lvl1pPr algn="l">
              <a:defRPr sz="1200"/>
            </a:lvl1pPr>
          </a:lstStyle>
          <a:p>
            <a:endParaRPr altLang="en-US" lang="zh-CN"/>
          </a:p>
        </p:txBody>
      </p:sp>
      <p:sp>
        <p:nvSpPr>
          <p:cNvPr id="1049457" name="灯片编号占位符 4"/>
          <p:cNvSpPr>
            <a:spLocks noGrp="1"/>
          </p:cNvSpPr>
          <p:nvPr>
            <p:ph type="sldNum" sz="quarter" idx="3"/>
          </p:nvPr>
        </p:nvSpPr>
        <p:spPr>
          <a:xfrm>
            <a:off x="3884613" y="8685213"/>
            <a:ext cx="2971800" cy="457200"/>
          </a:xfrm>
          <a:prstGeom prst="rect"/>
        </p:spPr>
        <p:txBody>
          <a:bodyPr anchor="b" bIns="45720" lIns="91440" rIns="91440" rtlCol="0" tIns="45720" vert="horz"/>
          <a:lstStyle>
            <a:lvl1pPr algn="r">
              <a:defRPr sz="1200"/>
            </a:lvl1pPr>
          </a:lstStyle>
          <a:p>
            <a:fld id="{3E3924EE-29F1-4E68-A53A-86CBCBDF827A}" type="slidenum">
              <a:rPr altLang="en-US" lang="zh-CN" smtClean="0"/>
            </a:fld>
            <a:endParaRPr altLang="en-US" lang="zh-CN"/>
          </a:p>
        </p:txBody>
      </p:sp>
    </p:spTree>
  </p:cSld>
  <p:clrMap accent1="accent1" accent2="accent2" accent3="accent3" accent4="accent4" accent5="accent5" accent6="accent6" bg1="lt1" bg2="lt2" tx1="dk1" tx2="dk2"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452" name=""/>
        <p:cNvGrpSpPr/>
        <p:nvPr/>
      </p:nvGrpSpPr>
      <p:grpSpPr>
        <a:xfrm>
          <a:off x="0" y="0"/>
          <a:ext cx="0" cy="0"/>
          <a:chOff x="0" y="0"/>
          <a:chExt cx="0" cy="0"/>
        </a:xfrm>
      </p:grpSpPr>
      <p:sp>
        <p:nvSpPr>
          <p:cNvPr id="1049448" name="页眉占位符 1"/>
          <p:cNvSpPr>
            <a:spLocks noGrp="1"/>
          </p:cNvSpPr>
          <p:nvPr>
            <p:ph type="hdr" sz="quarter"/>
          </p:nvPr>
        </p:nvSpPr>
        <p:spPr>
          <a:xfrm>
            <a:off x="0" y="0"/>
            <a:ext cx="2971800" cy="457200"/>
          </a:xfrm>
          <a:prstGeom prst="rect"/>
        </p:spPr>
        <p:txBody>
          <a:bodyPr bIns="45720" lIns="91440" rIns="91440" rtlCol="0" tIns="45720" vert="horz"/>
          <a:lstStyle>
            <a:lvl1pPr algn="l">
              <a:defRPr sz="1200"/>
            </a:lvl1pPr>
          </a:lstStyle>
          <a:p>
            <a:endParaRPr altLang="en-US" lang="zh-CN"/>
          </a:p>
        </p:txBody>
      </p:sp>
      <p:sp>
        <p:nvSpPr>
          <p:cNvPr id="1049449" name="日期占位符 2"/>
          <p:cNvSpPr>
            <a:spLocks noGrp="1"/>
          </p:cNvSpPr>
          <p:nvPr>
            <p:ph type="dt" idx="1"/>
          </p:nvPr>
        </p:nvSpPr>
        <p:spPr>
          <a:xfrm>
            <a:off x="3884613" y="0"/>
            <a:ext cx="2971800" cy="457200"/>
          </a:xfrm>
          <a:prstGeom prst="rect"/>
        </p:spPr>
        <p:txBody>
          <a:bodyPr bIns="45720" lIns="91440" rIns="91440" rtlCol="0" tIns="45720" vert="horz"/>
          <a:lstStyle>
            <a:lvl1pPr algn="r">
              <a:defRPr sz="1200"/>
            </a:lvl1pPr>
          </a:lstStyle>
          <a:p>
            <a:fld id="{6A2B73EA-EE91-4E33-A9C1-8BF5DD7139A2}" type="datetimeFigureOut">
              <a:rPr altLang="en-US" lang="zh-CN" smtClean="0"/>
            </a:fld>
            <a:endParaRPr altLang="en-US" lang="zh-CN"/>
          </a:p>
        </p:txBody>
      </p:sp>
      <p:sp>
        <p:nvSpPr>
          <p:cNvPr id="1049450" name="幻灯片图像占位符 3"/>
          <p:cNvSpPr>
            <a:spLocks noChangeAspect="1" noRot="1" noGrp="1"/>
          </p:cNvSpPr>
          <p:nvPr>
            <p:ph type="sldImg" idx="2"/>
          </p:nvPr>
        </p:nvSpPr>
        <p:spPr>
          <a:xfrm>
            <a:off x="381000" y="685800"/>
            <a:ext cx="6096000" cy="3429000"/>
          </a:xfrm>
          <a:prstGeom prst="rect"/>
          <a:noFill/>
          <a:ln w="12700">
            <a:solidFill>
              <a:prstClr val="black"/>
            </a:solidFill>
          </a:ln>
        </p:spPr>
        <p:txBody>
          <a:bodyPr anchor="ctr" bIns="45720" lIns="91440" rIns="91440" rtlCol="0" tIns="45720" vert="horz"/>
          <a:p>
            <a:endParaRPr altLang="en-US" lang="zh-CN"/>
          </a:p>
        </p:txBody>
      </p:sp>
      <p:sp>
        <p:nvSpPr>
          <p:cNvPr id="1049451" name="备注占位符 4"/>
          <p:cNvSpPr>
            <a:spLocks noGrp="1"/>
          </p:cNvSpPr>
          <p:nvPr>
            <p:ph type="body" sz="quarter" idx="3"/>
          </p:nvPr>
        </p:nvSpPr>
        <p:spPr>
          <a:xfrm>
            <a:off x="685800" y="4343400"/>
            <a:ext cx="5486400" cy="4114800"/>
          </a:xfrm>
          <a:prstGeom prst="rect"/>
        </p:spPr>
        <p:txBody>
          <a:bodyPr bIns="45720" lIns="91440" rIns="91440" rtlCol="0" tIns="45720" vert="horz"/>
          <a:p>
            <a:pPr lvl="0"/>
            <a:r>
              <a:rPr altLang="en-US" lang="zh-CN"/>
              <a:t>单击此处编辑母版文本样式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9452" name="页脚占位符 5"/>
          <p:cNvSpPr>
            <a:spLocks noGrp="1"/>
          </p:cNvSpPr>
          <p:nvPr>
            <p:ph type="ftr" sz="quarter" idx="4"/>
          </p:nvPr>
        </p:nvSpPr>
        <p:spPr>
          <a:xfrm>
            <a:off x="0" y="8685213"/>
            <a:ext cx="2971800" cy="457200"/>
          </a:xfrm>
          <a:prstGeom prst="rect"/>
        </p:spPr>
        <p:txBody>
          <a:bodyPr anchor="b" bIns="45720" lIns="91440" rIns="91440" rtlCol="0" tIns="45720" vert="horz"/>
          <a:lstStyle>
            <a:lvl1pPr algn="l">
              <a:defRPr sz="1200"/>
            </a:lvl1pPr>
          </a:lstStyle>
          <a:p>
            <a:endParaRPr altLang="en-US" lang="zh-CN"/>
          </a:p>
        </p:txBody>
      </p:sp>
      <p:sp>
        <p:nvSpPr>
          <p:cNvPr id="1049453" name="灯片编号占位符 6"/>
          <p:cNvSpPr>
            <a:spLocks noGrp="1"/>
          </p:cNvSpPr>
          <p:nvPr>
            <p:ph type="sldNum" sz="quarter" idx="5"/>
          </p:nvPr>
        </p:nvSpPr>
        <p:spPr>
          <a:xfrm>
            <a:off x="3884613" y="8685213"/>
            <a:ext cx="2971800" cy="457200"/>
          </a:xfrm>
          <a:prstGeom prst="rect"/>
        </p:spPr>
        <p:txBody>
          <a:bodyPr anchor="b" bIns="45720" lIns="91440" rIns="91440" rtlCol="0" tIns="45720" vert="horz"/>
          <a:lstStyle>
            <a:lvl1pPr algn="r">
              <a:defRPr sz="1200"/>
            </a:lvl1pPr>
          </a:lstStyle>
          <a:p>
            <a:fld id="{7392B679-AE23-4750-8FB0-6513430B8953}" type="slidenum">
              <a:rPr altLang="en-US" lang="zh-CN" smtClean="0"/>
            </a:fld>
            <a:endParaRPr altLang="en-US" lang="zh-CN"/>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23" name=""/>
        <p:cNvGrpSpPr/>
        <p:nvPr/>
      </p:nvGrpSpPr>
      <p:grpSpPr>
        <a:xfrm>
          <a:off x="0" y="0"/>
          <a:ext cx="0" cy="0"/>
          <a:chOff x="0" y="0"/>
          <a:chExt cx="0" cy="0"/>
        </a:xfrm>
      </p:grpSpPr>
      <p:sp>
        <p:nvSpPr>
          <p:cNvPr id="1048584" name="幻灯片图像占位符 1"/>
          <p:cNvSpPr>
            <a:spLocks noChangeAspect="1" noRot="1" noGrp="1"/>
          </p:cNvSpPr>
          <p:nvPr>
            <p:ph type="sldImg"/>
          </p:nvPr>
        </p:nvSpPr>
        <p:spPr/>
      </p:sp>
      <p:sp>
        <p:nvSpPr>
          <p:cNvPr id="1048585" name="备注占位符 2"/>
          <p:cNvSpPr>
            <a:spLocks noGrp="1"/>
          </p:cNvSpPr>
          <p:nvPr>
            <p:ph type="body" idx="1"/>
          </p:nvPr>
        </p:nvSpPr>
        <p:spPr/>
        <p:txBody>
          <a:bodyPr/>
          <a:p>
            <a:endParaRPr altLang="en-US" lang="zh-CN"/>
          </a:p>
        </p:txBody>
      </p:sp>
      <p:sp>
        <p:nvSpPr>
          <p:cNvPr id="1048586" name="灯片编号占位符 3"/>
          <p:cNvSpPr>
            <a:spLocks noGrp="1"/>
          </p:cNvSpPr>
          <p:nvPr>
            <p:ph type="sldNum" sz="quarter" idx="10"/>
          </p:nvPr>
        </p:nvSpPr>
        <p:spPr/>
        <p:txBody>
          <a:bodyPr/>
          <a:p>
            <a:fld id="{7392B679-AE23-4750-8FB0-6513430B8953}" type="slidenum">
              <a:rPr altLang="en-US" lang="zh-CN" smtClean="0"/>
            </a:fld>
            <a:endParaRPr altLang="en-US"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71" name=""/>
        <p:cNvGrpSpPr/>
        <p:nvPr/>
      </p:nvGrpSpPr>
      <p:grpSpPr>
        <a:xfrm>
          <a:off x="0" y="0"/>
          <a:ext cx="0" cy="0"/>
          <a:chOff x="0" y="0"/>
          <a:chExt cx="0" cy="0"/>
        </a:xfrm>
      </p:grpSpPr>
      <p:sp>
        <p:nvSpPr>
          <p:cNvPr id="1048710" name="幻灯片图像占位符 1"/>
          <p:cNvSpPr>
            <a:spLocks noChangeAspect="1" noRot="1" noGrp="1"/>
          </p:cNvSpPr>
          <p:nvPr>
            <p:ph type="sldImg"/>
          </p:nvPr>
        </p:nvSpPr>
        <p:spPr/>
      </p:sp>
      <p:sp>
        <p:nvSpPr>
          <p:cNvPr id="1048711" name="备注占位符 2"/>
          <p:cNvSpPr>
            <a:spLocks noGrp="1"/>
          </p:cNvSpPr>
          <p:nvPr>
            <p:ph type="body" idx="1"/>
          </p:nvPr>
        </p:nvSpPr>
        <p:spPr/>
        <p:txBody>
          <a:bodyPr/>
          <a:p>
            <a:endParaRPr altLang="en-US" lang="zh-CN"/>
          </a:p>
        </p:txBody>
      </p:sp>
      <p:sp>
        <p:nvSpPr>
          <p:cNvPr id="1048712" name="灯片编号占位符 3"/>
          <p:cNvSpPr>
            <a:spLocks noGrp="1"/>
          </p:cNvSpPr>
          <p:nvPr>
            <p:ph type="sldNum" sz="quarter" idx="10"/>
          </p:nvPr>
        </p:nvSpPr>
        <p:spPr/>
        <p:txBody>
          <a:bodyPr/>
          <a:p>
            <a:fld id="{26B4C6F1-4C00-4D46-B382-503309AF3C7F}" type="slidenum">
              <a:rPr altLang="en-US" lang="zh-CN" smtClean="0"/>
            </a:fld>
            <a:endParaRPr altLang="en-US" 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74" name=""/>
        <p:cNvGrpSpPr/>
        <p:nvPr/>
      </p:nvGrpSpPr>
      <p:grpSpPr>
        <a:xfrm>
          <a:off x="0" y="0"/>
          <a:ext cx="0" cy="0"/>
          <a:chOff x="0" y="0"/>
          <a:chExt cx="0" cy="0"/>
        </a:xfrm>
      </p:grpSpPr>
      <p:sp>
        <p:nvSpPr>
          <p:cNvPr id="1048718" name="幻灯片图像占位符 1"/>
          <p:cNvSpPr>
            <a:spLocks noChangeAspect="1" noRot="1" noGrp="1"/>
          </p:cNvSpPr>
          <p:nvPr>
            <p:ph type="sldImg"/>
          </p:nvPr>
        </p:nvSpPr>
        <p:spPr/>
      </p:sp>
      <p:sp>
        <p:nvSpPr>
          <p:cNvPr id="1048719" name="备注占位符 2"/>
          <p:cNvSpPr>
            <a:spLocks noGrp="1"/>
          </p:cNvSpPr>
          <p:nvPr>
            <p:ph type="body" idx="1"/>
          </p:nvPr>
        </p:nvSpPr>
        <p:spPr/>
        <p:txBody>
          <a:bodyPr/>
          <a:p>
            <a:endParaRPr altLang="en-US" lang="zh-CN"/>
          </a:p>
        </p:txBody>
      </p:sp>
      <p:sp>
        <p:nvSpPr>
          <p:cNvPr id="1048720"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77" name=""/>
        <p:cNvGrpSpPr/>
        <p:nvPr/>
      </p:nvGrpSpPr>
      <p:grpSpPr>
        <a:xfrm>
          <a:off x="0" y="0"/>
          <a:ext cx="0" cy="0"/>
          <a:chOff x="0" y="0"/>
          <a:chExt cx="0" cy="0"/>
        </a:xfrm>
      </p:grpSpPr>
      <p:sp>
        <p:nvSpPr>
          <p:cNvPr id="1048724" name="幻灯片图像占位符 1"/>
          <p:cNvSpPr>
            <a:spLocks noChangeAspect="1" noRot="1" noGrp="1"/>
          </p:cNvSpPr>
          <p:nvPr>
            <p:ph type="sldImg"/>
          </p:nvPr>
        </p:nvSpPr>
        <p:spPr/>
      </p:sp>
      <p:sp>
        <p:nvSpPr>
          <p:cNvPr id="1048725" name="备注占位符 2"/>
          <p:cNvSpPr>
            <a:spLocks noGrp="1"/>
          </p:cNvSpPr>
          <p:nvPr>
            <p:ph type="body" idx="1"/>
          </p:nvPr>
        </p:nvSpPr>
        <p:spPr/>
        <p:txBody>
          <a:bodyPr/>
          <a:p>
            <a:endParaRPr altLang="en-US" lang="zh-CN"/>
          </a:p>
        </p:txBody>
      </p:sp>
      <p:sp>
        <p:nvSpPr>
          <p:cNvPr id="1048726"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80" name=""/>
        <p:cNvGrpSpPr/>
        <p:nvPr/>
      </p:nvGrpSpPr>
      <p:grpSpPr>
        <a:xfrm>
          <a:off x="0" y="0"/>
          <a:ext cx="0" cy="0"/>
          <a:chOff x="0" y="0"/>
          <a:chExt cx="0" cy="0"/>
        </a:xfrm>
      </p:grpSpPr>
      <p:sp>
        <p:nvSpPr>
          <p:cNvPr id="1048732" name="幻灯片图像占位符 1"/>
          <p:cNvSpPr>
            <a:spLocks noChangeAspect="1" noRot="1" noGrp="1"/>
          </p:cNvSpPr>
          <p:nvPr>
            <p:ph type="sldImg"/>
          </p:nvPr>
        </p:nvSpPr>
        <p:spPr/>
      </p:sp>
      <p:sp>
        <p:nvSpPr>
          <p:cNvPr id="1048733" name="备注占位符 2"/>
          <p:cNvSpPr>
            <a:spLocks noGrp="1"/>
          </p:cNvSpPr>
          <p:nvPr>
            <p:ph type="body" idx="1"/>
          </p:nvPr>
        </p:nvSpPr>
        <p:spPr/>
        <p:txBody>
          <a:bodyPr/>
          <a:p>
            <a:endParaRPr altLang="en-US" lang="zh-CN"/>
          </a:p>
        </p:txBody>
      </p:sp>
      <p:sp>
        <p:nvSpPr>
          <p:cNvPr id="1048734" name="灯片编号占位符 3"/>
          <p:cNvSpPr>
            <a:spLocks noGrp="1"/>
          </p:cNvSpPr>
          <p:nvPr>
            <p:ph type="sldNum" sz="quarter" idx="10"/>
          </p:nvPr>
        </p:nvSpPr>
        <p:spPr/>
        <p:txBody>
          <a:bodyPr/>
          <a:p>
            <a:fld id="{7392B679-AE23-4750-8FB0-6513430B8953}" type="slidenum">
              <a:rPr altLang="en-US" lang="zh-CN" smtClean="0"/>
            </a:fld>
            <a:endParaRPr altLang="en-US" 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83" name=""/>
        <p:cNvGrpSpPr/>
        <p:nvPr/>
      </p:nvGrpSpPr>
      <p:grpSpPr>
        <a:xfrm>
          <a:off x="0" y="0"/>
          <a:ext cx="0" cy="0"/>
          <a:chOff x="0" y="0"/>
          <a:chExt cx="0" cy="0"/>
        </a:xfrm>
      </p:grpSpPr>
      <p:sp>
        <p:nvSpPr>
          <p:cNvPr id="1048737" name="幻灯片图像占位符 1"/>
          <p:cNvSpPr>
            <a:spLocks noChangeAspect="1" noRot="1" noGrp="1"/>
          </p:cNvSpPr>
          <p:nvPr>
            <p:ph type="sldImg"/>
          </p:nvPr>
        </p:nvSpPr>
        <p:spPr/>
      </p:sp>
      <p:sp>
        <p:nvSpPr>
          <p:cNvPr id="1048738" name="备注占位符 2"/>
          <p:cNvSpPr>
            <a:spLocks noGrp="1"/>
          </p:cNvSpPr>
          <p:nvPr>
            <p:ph type="body" idx="1"/>
          </p:nvPr>
        </p:nvSpPr>
        <p:spPr/>
        <p:txBody>
          <a:bodyPr/>
          <a:p>
            <a:endParaRPr altLang="en-US" lang="zh-CN"/>
          </a:p>
        </p:txBody>
      </p:sp>
      <p:sp>
        <p:nvSpPr>
          <p:cNvPr id="1048739"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90" name=""/>
        <p:cNvGrpSpPr/>
        <p:nvPr/>
      </p:nvGrpSpPr>
      <p:grpSpPr>
        <a:xfrm>
          <a:off x="0" y="0"/>
          <a:ext cx="0" cy="0"/>
          <a:chOff x="0" y="0"/>
          <a:chExt cx="0" cy="0"/>
        </a:xfrm>
      </p:grpSpPr>
      <p:sp>
        <p:nvSpPr>
          <p:cNvPr id="1048762" name="幻灯片图像占位符 1"/>
          <p:cNvSpPr>
            <a:spLocks noChangeAspect="1" noRot="1" noGrp="1"/>
          </p:cNvSpPr>
          <p:nvPr>
            <p:ph type="sldImg"/>
          </p:nvPr>
        </p:nvSpPr>
        <p:spPr/>
      </p:sp>
      <p:sp>
        <p:nvSpPr>
          <p:cNvPr id="1048763" name="备注占位符 2"/>
          <p:cNvSpPr>
            <a:spLocks noGrp="1"/>
          </p:cNvSpPr>
          <p:nvPr>
            <p:ph type="body" idx="1"/>
          </p:nvPr>
        </p:nvSpPr>
        <p:spPr/>
        <p:txBody>
          <a:bodyPr/>
          <a:p>
            <a:endParaRPr altLang="en-US" lang="zh-CN"/>
          </a:p>
        </p:txBody>
      </p:sp>
      <p:sp>
        <p:nvSpPr>
          <p:cNvPr id="1048764"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93" name=""/>
        <p:cNvGrpSpPr/>
        <p:nvPr/>
      </p:nvGrpSpPr>
      <p:grpSpPr>
        <a:xfrm>
          <a:off x="0" y="0"/>
          <a:ext cx="0" cy="0"/>
          <a:chOff x="0" y="0"/>
          <a:chExt cx="0" cy="0"/>
        </a:xfrm>
      </p:grpSpPr>
      <p:sp>
        <p:nvSpPr>
          <p:cNvPr id="1048770" name="幻灯片图像占位符 1"/>
          <p:cNvSpPr>
            <a:spLocks noChangeAspect="1" noRot="1" noGrp="1"/>
          </p:cNvSpPr>
          <p:nvPr>
            <p:ph type="sldImg"/>
          </p:nvPr>
        </p:nvSpPr>
        <p:spPr/>
      </p:sp>
      <p:sp>
        <p:nvSpPr>
          <p:cNvPr id="1048771" name="备注占位符 2"/>
          <p:cNvSpPr>
            <a:spLocks noGrp="1"/>
          </p:cNvSpPr>
          <p:nvPr>
            <p:ph type="body" idx="1"/>
          </p:nvPr>
        </p:nvSpPr>
        <p:spPr/>
        <p:txBody>
          <a:bodyPr/>
          <a:p>
            <a:endParaRPr altLang="en-US" lang="zh-CN"/>
          </a:p>
        </p:txBody>
      </p:sp>
      <p:sp>
        <p:nvSpPr>
          <p:cNvPr id="1048772"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96" name=""/>
        <p:cNvGrpSpPr/>
        <p:nvPr/>
      </p:nvGrpSpPr>
      <p:grpSpPr>
        <a:xfrm>
          <a:off x="0" y="0"/>
          <a:ext cx="0" cy="0"/>
          <a:chOff x="0" y="0"/>
          <a:chExt cx="0" cy="0"/>
        </a:xfrm>
      </p:grpSpPr>
      <p:sp>
        <p:nvSpPr>
          <p:cNvPr id="1048777" name="幻灯片图像占位符 1"/>
          <p:cNvSpPr>
            <a:spLocks noChangeAspect="1" noRot="1" noGrp="1"/>
          </p:cNvSpPr>
          <p:nvPr>
            <p:ph type="sldImg"/>
          </p:nvPr>
        </p:nvSpPr>
        <p:spPr/>
      </p:sp>
      <p:sp>
        <p:nvSpPr>
          <p:cNvPr id="1048778" name="备注占位符 2"/>
          <p:cNvSpPr>
            <a:spLocks noGrp="1"/>
          </p:cNvSpPr>
          <p:nvPr>
            <p:ph type="body" idx="1"/>
          </p:nvPr>
        </p:nvSpPr>
        <p:spPr/>
        <p:txBody>
          <a:bodyPr/>
          <a:p>
            <a:endParaRPr altLang="en-US" lang="zh-CN"/>
          </a:p>
        </p:txBody>
      </p:sp>
      <p:sp>
        <p:nvSpPr>
          <p:cNvPr id="1048779"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99" name=""/>
        <p:cNvGrpSpPr/>
        <p:nvPr/>
      </p:nvGrpSpPr>
      <p:grpSpPr>
        <a:xfrm>
          <a:off x="0" y="0"/>
          <a:ext cx="0" cy="0"/>
          <a:chOff x="0" y="0"/>
          <a:chExt cx="0" cy="0"/>
        </a:xfrm>
      </p:grpSpPr>
      <p:sp>
        <p:nvSpPr>
          <p:cNvPr id="1048785" name="幻灯片图像占位符 1"/>
          <p:cNvSpPr>
            <a:spLocks noChangeAspect="1" noRot="1" noGrp="1"/>
          </p:cNvSpPr>
          <p:nvPr>
            <p:ph type="sldImg"/>
          </p:nvPr>
        </p:nvSpPr>
        <p:spPr/>
      </p:sp>
      <p:sp>
        <p:nvSpPr>
          <p:cNvPr id="1048786" name="备注占位符 2"/>
          <p:cNvSpPr>
            <a:spLocks noGrp="1"/>
          </p:cNvSpPr>
          <p:nvPr>
            <p:ph type="body" idx="1"/>
          </p:nvPr>
        </p:nvSpPr>
        <p:spPr/>
        <p:txBody>
          <a:bodyPr/>
          <a:p>
            <a:endParaRPr altLang="en-US" lang="zh-CN"/>
          </a:p>
        </p:txBody>
      </p:sp>
      <p:sp>
        <p:nvSpPr>
          <p:cNvPr id="1048787"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202" name=""/>
        <p:cNvGrpSpPr/>
        <p:nvPr/>
      </p:nvGrpSpPr>
      <p:grpSpPr>
        <a:xfrm>
          <a:off x="0" y="0"/>
          <a:ext cx="0" cy="0"/>
          <a:chOff x="0" y="0"/>
          <a:chExt cx="0" cy="0"/>
        </a:xfrm>
      </p:grpSpPr>
      <p:sp>
        <p:nvSpPr>
          <p:cNvPr id="1048792" name="幻灯片图像占位符 1"/>
          <p:cNvSpPr>
            <a:spLocks noChangeAspect="1" noRot="1" noGrp="1"/>
          </p:cNvSpPr>
          <p:nvPr>
            <p:ph type="sldImg"/>
          </p:nvPr>
        </p:nvSpPr>
        <p:spPr/>
      </p:sp>
      <p:sp>
        <p:nvSpPr>
          <p:cNvPr id="1048793" name="备注占位符 2"/>
          <p:cNvSpPr>
            <a:spLocks noGrp="1"/>
          </p:cNvSpPr>
          <p:nvPr>
            <p:ph type="body" idx="1"/>
          </p:nvPr>
        </p:nvSpPr>
        <p:spPr/>
        <p:txBody>
          <a:bodyPr/>
          <a:p>
            <a:endParaRPr altLang="en-US" lang="zh-CN"/>
          </a:p>
        </p:txBody>
      </p:sp>
      <p:sp>
        <p:nvSpPr>
          <p:cNvPr id="1048794"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28" name=""/>
        <p:cNvGrpSpPr/>
        <p:nvPr/>
      </p:nvGrpSpPr>
      <p:grpSpPr>
        <a:xfrm>
          <a:off x="0" y="0"/>
          <a:ext cx="0" cy="0"/>
          <a:chOff x="0" y="0"/>
          <a:chExt cx="0" cy="0"/>
        </a:xfrm>
      </p:grpSpPr>
      <p:sp>
        <p:nvSpPr>
          <p:cNvPr id="1048620" name="幻灯片图像占位符 1"/>
          <p:cNvSpPr>
            <a:spLocks noChangeAspect="1" noRot="1" noGrp="1"/>
          </p:cNvSpPr>
          <p:nvPr>
            <p:ph type="sldImg"/>
          </p:nvPr>
        </p:nvSpPr>
        <p:spPr/>
      </p:sp>
      <p:sp>
        <p:nvSpPr>
          <p:cNvPr id="1048621" name="备注占位符 2"/>
          <p:cNvSpPr>
            <a:spLocks noGrp="1"/>
          </p:cNvSpPr>
          <p:nvPr>
            <p:ph type="body" idx="1"/>
          </p:nvPr>
        </p:nvSpPr>
        <p:spPr/>
        <p:txBody>
          <a:bodyPr/>
          <a:p>
            <a:endParaRPr altLang="en-US" lang="zh-CN"/>
          </a:p>
        </p:txBody>
      </p:sp>
      <p:sp>
        <p:nvSpPr>
          <p:cNvPr id="1048622" name="灯片编号占位符 3"/>
          <p:cNvSpPr>
            <a:spLocks noGrp="1"/>
          </p:cNvSpPr>
          <p:nvPr>
            <p:ph type="sldNum" sz="quarter" idx="10"/>
          </p:nvPr>
        </p:nvSpPr>
        <p:spPr/>
        <p:txBody>
          <a:bodyPr/>
          <a:p>
            <a:fld id="{7392B679-AE23-4750-8FB0-6513430B8953}" type="slidenum">
              <a:rPr altLang="en-US" lang="zh-CN" smtClean="0"/>
            </a:fld>
            <a:endParaRPr altLang="en-US" 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205" name=""/>
        <p:cNvGrpSpPr/>
        <p:nvPr/>
      </p:nvGrpSpPr>
      <p:grpSpPr>
        <a:xfrm>
          <a:off x="0" y="0"/>
          <a:ext cx="0" cy="0"/>
          <a:chOff x="0" y="0"/>
          <a:chExt cx="0" cy="0"/>
        </a:xfrm>
      </p:grpSpPr>
      <p:sp>
        <p:nvSpPr>
          <p:cNvPr id="1048798" name="幻灯片图像占位符 1"/>
          <p:cNvSpPr>
            <a:spLocks noChangeAspect="1" noRot="1" noGrp="1"/>
          </p:cNvSpPr>
          <p:nvPr>
            <p:ph type="sldImg"/>
          </p:nvPr>
        </p:nvSpPr>
        <p:spPr/>
      </p:sp>
      <p:sp>
        <p:nvSpPr>
          <p:cNvPr id="1048799" name="备注占位符 2"/>
          <p:cNvSpPr>
            <a:spLocks noGrp="1"/>
          </p:cNvSpPr>
          <p:nvPr>
            <p:ph type="body" idx="1"/>
          </p:nvPr>
        </p:nvSpPr>
        <p:spPr/>
        <p:txBody>
          <a:bodyPr/>
          <a:p>
            <a:endParaRPr altLang="en-US" lang="zh-CN"/>
          </a:p>
        </p:txBody>
      </p:sp>
      <p:sp>
        <p:nvSpPr>
          <p:cNvPr id="1048800"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208" name=""/>
        <p:cNvGrpSpPr/>
        <p:nvPr/>
      </p:nvGrpSpPr>
      <p:grpSpPr>
        <a:xfrm>
          <a:off x="0" y="0"/>
          <a:ext cx="0" cy="0"/>
          <a:chOff x="0" y="0"/>
          <a:chExt cx="0" cy="0"/>
        </a:xfrm>
      </p:grpSpPr>
      <p:sp>
        <p:nvSpPr>
          <p:cNvPr id="1048806" name="幻灯片图像占位符 1"/>
          <p:cNvSpPr>
            <a:spLocks noChangeAspect="1" noRot="1" noGrp="1"/>
          </p:cNvSpPr>
          <p:nvPr>
            <p:ph type="sldImg"/>
          </p:nvPr>
        </p:nvSpPr>
        <p:spPr/>
      </p:sp>
      <p:sp>
        <p:nvSpPr>
          <p:cNvPr id="1048807" name="备注占位符 2"/>
          <p:cNvSpPr>
            <a:spLocks noGrp="1"/>
          </p:cNvSpPr>
          <p:nvPr>
            <p:ph type="body" idx="1"/>
          </p:nvPr>
        </p:nvSpPr>
        <p:spPr/>
        <p:txBody>
          <a:bodyPr/>
          <a:p>
            <a:endParaRPr altLang="en-US" lang="zh-CN"/>
          </a:p>
        </p:txBody>
      </p:sp>
      <p:sp>
        <p:nvSpPr>
          <p:cNvPr id="1048808"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211" name=""/>
        <p:cNvGrpSpPr/>
        <p:nvPr/>
      </p:nvGrpSpPr>
      <p:grpSpPr>
        <a:xfrm>
          <a:off x="0" y="0"/>
          <a:ext cx="0" cy="0"/>
          <a:chOff x="0" y="0"/>
          <a:chExt cx="0" cy="0"/>
        </a:xfrm>
      </p:grpSpPr>
      <p:sp>
        <p:nvSpPr>
          <p:cNvPr id="1048812" name="幻灯片图像占位符 1"/>
          <p:cNvSpPr>
            <a:spLocks noChangeAspect="1" noRot="1" noGrp="1"/>
          </p:cNvSpPr>
          <p:nvPr>
            <p:ph type="sldImg"/>
          </p:nvPr>
        </p:nvSpPr>
        <p:spPr/>
      </p:sp>
      <p:sp>
        <p:nvSpPr>
          <p:cNvPr id="1048813" name="备注占位符 2"/>
          <p:cNvSpPr>
            <a:spLocks noGrp="1"/>
          </p:cNvSpPr>
          <p:nvPr>
            <p:ph type="body" idx="1"/>
          </p:nvPr>
        </p:nvSpPr>
        <p:spPr/>
        <p:txBody>
          <a:bodyPr/>
          <a:p>
            <a:endParaRPr altLang="en-US" lang="zh-CN"/>
          </a:p>
        </p:txBody>
      </p:sp>
      <p:sp>
        <p:nvSpPr>
          <p:cNvPr id="1048814"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214" name=""/>
        <p:cNvGrpSpPr/>
        <p:nvPr/>
      </p:nvGrpSpPr>
      <p:grpSpPr>
        <a:xfrm>
          <a:off x="0" y="0"/>
          <a:ext cx="0" cy="0"/>
          <a:chOff x="0" y="0"/>
          <a:chExt cx="0" cy="0"/>
        </a:xfrm>
      </p:grpSpPr>
      <p:sp>
        <p:nvSpPr>
          <p:cNvPr id="1048818" name="幻灯片图像占位符 1"/>
          <p:cNvSpPr>
            <a:spLocks noChangeAspect="1" noRot="1" noGrp="1"/>
          </p:cNvSpPr>
          <p:nvPr>
            <p:ph type="sldImg"/>
          </p:nvPr>
        </p:nvSpPr>
        <p:spPr/>
      </p:sp>
      <p:sp>
        <p:nvSpPr>
          <p:cNvPr id="1048819" name="备注占位符 2"/>
          <p:cNvSpPr>
            <a:spLocks noGrp="1"/>
          </p:cNvSpPr>
          <p:nvPr>
            <p:ph type="body" idx="1"/>
          </p:nvPr>
        </p:nvSpPr>
        <p:spPr/>
        <p:txBody>
          <a:bodyPr/>
          <a:p>
            <a:endParaRPr altLang="en-US" lang="zh-CN"/>
          </a:p>
        </p:txBody>
      </p:sp>
      <p:sp>
        <p:nvSpPr>
          <p:cNvPr id="1048820"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217" name=""/>
        <p:cNvGrpSpPr/>
        <p:nvPr/>
      </p:nvGrpSpPr>
      <p:grpSpPr>
        <a:xfrm>
          <a:off x="0" y="0"/>
          <a:ext cx="0" cy="0"/>
          <a:chOff x="0" y="0"/>
          <a:chExt cx="0" cy="0"/>
        </a:xfrm>
      </p:grpSpPr>
      <p:sp>
        <p:nvSpPr>
          <p:cNvPr id="1048824" name="幻灯片图像占位符 1"/>
          <p:cNvSpPr>
            <a:spLocks noChangeAspect="1" noRot="1" noGrp="1"/>
          </p:cNvSpPr>
          <p:nvPr>
            <p:ph type="sldImg"/>
          </p:nvPr>
        </p:nvSpPr>
        <p:spPr/>
      </p:sp>
      <p:sp>
        <p:nvSpPr>
          <p:cNvPr id="1048825" name="备注占位符 2"/>
          <p:cNvSpPr>
            <a:spLocks noGrp="1"/>
          </p:cNvSpPr>
          <p:nvPr>
            <p:ph type="body" idx="1"/>
          </p:nvPr>
        </p:nvSpPr>
        <p:spPr/>
        <p:txBody>
          <a:bodyPr/>
          <a:p>
            <a:endParaRPr altLang="en-US" lang="zh-CN"/>
          </a:p>
        </p:txBody>
      </p:sp>
      <p:sp>
        <p:nvSpPr>
          <p:cNvPr id="1048826"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220" name=""/>
        <p:cNvGrpSpPr/>
        <p:nvPr/>
      </p:nvGrpSpPr>
      <p:grpSpPr>
        <a:xfrm>
          <a:off x="0" y="0"/>
          <a:ext cx="0" cy="0"/>
          <a:chOff x="0" y="0"/>
          <a:chExt cx="0" cy="0"/>
        </a:xfrm>
      </p:grpSpPr>
      <p:sp>
        <p:nvSpPr>
          <p:cNvPr id="1048830" name="幻灯片图像占位符 1"/>
          <p:cNvSpPr>
            <a:spLocks noChangeAspect="1" noRot="1" noGrp="1"/>
          </p:cNvSpPr>
          <p:nvPr>
            <p:ph type="sldImg"/>
          </p:nvPr>
        </p:nvSpPr>
        <p:spPr/>
      </p:sp>
      <p:sp>
        <p:nvSpPr>
          <p:cNvPr id="1048831" name="备注占位符 2"/>
          <p:cNvSpPr>
            <a:spLocks noGrp="1"/>
          </p:cNvSpPr>
          <p:nvPr>
            <p:ph type="body" idx="1"/>
          </p:nvPr>
        </p:nvSpPr>
        <p:spPr/>
        <p:txBody>
          <a:bodyPr/>
          <a:p>
            <a:endParaRPr altLang="en-US" lang="zh-CN"/>
          </a:p>
        </p:txBody>
      </p:sp>
      <p:sp>
        <p:nvSpPr>
          <p:cNvPr id="1048832"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223" name=""/>
        <p:cNvGrpSpPr/>
        <p:nvPr/>
      </p:nvGrpSpPr>
      <p:grpSpPr>
        <a:xfrm>
          <a:off x="0" y="0"/>
          <a:ext cx="0" cy="0"/>
          <a:chOff x="0" y="0"/>
          <a:chExt cx="0" cy="0"/>
        </a:xfrm>
      </p:grpSpPr>
      <p:sp>
        <p:nvSpPr>
          <p:cNvPr id="1048836" name="幻灯片图像占位符 1"/>
          <p:cNvSpPr>
            <a:spLocks noChangeAspect="1" noRot="1" noGrp="1"/>
          </p:cNvSpPr>
          <p:nvPr>
            <p:ph type="sldImg"/>
          </p:nvPr>
        </p:nvSpPr>
        <p:spPr/>
      </p:sp>
      <p:sp>
        <p:nvSpPr>
          <p:cNvPr id="1048837" name="备注占位符 2"/>
          <p:cNvSpPr>
            <a:spLocks noGrp="1"/>
          </p:cNvSpPr>
          <p:nvPr>
            <p:ph type="body" idx="1"/>
          </p:nvPr>
        </p:nvSpPr>
        <p:spPr/>
        <p:txBody>
          <a:bodyPr/>
          <a:p>
            <a:endParaRPr altLang="en-US" lang="zh-CN"/>
          </a:p>
        </p:txBody>
      </p:sp>
      <p:sp>
        <p:nvSpPr>
          <p:cNvPr id="1048838"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226" name=""/>
        <p:cNvGrpSpPr/>
        <p:nvPr/>
      </p:nvGrpSpPr>
      <p:grpSpPr>
        <a:xfrm>
          <a:off x="0" y="0"/>
          <a:ext cx="0" cy="0"/>
          <a:chOff x="0" y="0"/>
          <a:chExt cx="0" cy="0"/>
        </a:xfrm>
      </p:grpSpPr>
      <p:sp>
        <p:nvSpPr>
          <p:cNvPr id="1048844" name="幻灯片图像占位符 1"/>
          <p:cNvSpPr>
            <a:spLocks noChangeAspect="1" noRot="1" noGrp="1"/>
          </p:cNvSpPr>
          <p:nvPr>
            <p:ph type="sldImg"/>
          </p:nvPr>
        </p:nvSpPr>
        <p:spPr/>
      </p:sp>
      <p:sp>
        <p:nvSpPr>
          <p:cNvPr id="1048845" name="备注占位符 2"/>
          <p:cNvSpPr>
            <a:spLocks noGrp="1"/>
          </p:cNvSpPr>
          <p:nvPr>
            <p:ph type="body" idx="1"/>
          </p:nvPr>
        </p:nvSpPr>
        <p:spPr/>
        <p:txBody>
          <a:bodyPr/>
          <a:p>
            <a:endParaRPr altLang="en-US" lang="zh-CN"/>
          </a:p>
        </p:txBody>
      </p:sp>
      <p:sp>
        <p:nvSpPr>
          <p:cNvPr id="1048846"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229" name=""/>
        <p:cNvGrpSpPr/>
        <p:nvPr/>
      </p:nvGrpSpPr>
      <p:grpSpPr>
        <a:xfrm>
          <a:off x="0" y="0"/>
          <a:ext cx="0" cy="0"/>
          <a:chOff x="0" y="0"/>
          <a:chExt cx="0" cy="0"/>
        </a:xfrm>
      </p:grpSpPr>
      <p:sp>
        <p:nvSpPr>
          <p:cNvPr id="1048850" name="幻灯片图像占位符 1"/>
          <p:cNvSpPr>
            <a:spLocks noChangeAspect="1" noRot="1" noGrp="1"/>
          </p:cNvSpPr>
          <p:nvPr>
            <p:ph type="sldImg"/>
          </p:nvPr>
        </p:nvSpPr>
        <p:spPr/>
      </p:sp>
      <p:sp>
        <p:nvSpPr>
          <p:cNvPr id="1048851" name="备注占位符 2"/>
          <p:cNvSpPr>
            <a:spLocks noGrp="1"/>
          </p:cNvSpPr>
          <p:nvPr>
            <p:ph type="body" idx="1"/>
          </p:nvPr>
        </p:nvSpPr>
        <p:spPr/>
        <p:txBody>
          <a:bodyPr/>
          <a:p>
            <a:endParaRPr altLang="en-US" lang="zh-CN"/>
          </a:p>
        </p:txBody>
      </p:sp>
      <p:sp>
        <p:nvSpPr>
          <p:cNvPr id="1048852"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232" name=""/>
        <p:cNvGrpSpPr/>
        <p:nvPr/>
      </p:nvGrpSpPr>
      <p:grpSpPr>
        <a:xfrm>
          <a:off x="0" y="0"/>
          <a:ext cx="0" cy="0"/>
          <a:chOff x="0" y="0"/>
          <a:chExt cx="0" cy="0"/>
        </a:xfrm>
      </p:grpSpPr>
      <p:sp>
        <p:nvSpPr>
          <p:cNvPr id="1048856" name="幻灯片图像占位符 1"/>
          <p:cNvSpPr>
            <a:spLocks noChangeAspect="1" noRot="1" noGrp="1"/>
          </p:cNvSpPr>
          <p:nvPr>
            <p:ph type="sldImg"/>
          </p:nvPr>
        </p:nvSpPr>
        <p:spPr/>
      </p:sp>
      <p:sp>
        <p:nvSpPr>
          <p:cNvPr id="1048857" name="备注占位符 2"/>
          <p:cNvSpPr>
            <a:spLocks noGrp="1"/>
          </p:cNvSpPr>
          <p:nvPr>
            <p:ph type="body" idx="1"/>
          </p:nvPr>
        </p:nvSpPr>
        <p:spPr/>
        <p:txBody>
          <a:bodyPr/>
          <a:p>
            <a:endParaRPr altLang="en-US" lang="zh-CN"/>
          </a:p>
        </p:txBody>
      </p:sp>
      <p:sp>
        <p:nvSpPr>
          <p:cNvPr id="1048858"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43" name=""/>
        <p:cNvGrpSpPr/>
        <p:nvPr/>
      </p:nvGrpSpPr>
      <p:grpSpPr>
        <a:xfrm>
          <a:off x="0" y="0"/>
          <a:ext cx="0" cy="0"/>
          <a:chOff x="0" y="0"/>
          <a:chExt cx="0" cy="0"/>
        </a:xfrm>
      </p:grpSpPr>
      <p:sp>
        <p:nvSpPr>
          <p:cNvPr id="1048637" name="幻灯片图像占位符 1"/>
          <p:cNvSpPr>
            <a:spLocks noChangeAspect="1" noRot="1" noGrp="1"/>
          </p:cNvSpPr>
          <p:nvPr>
            <p:ph type="sldImg"/>
          </p:nvPr>
        </p:nvSpPr>
        <p:spPr/>
      </p:sp>
      <p:sp>
        <p:nvSpPr>
          <p:cNvPr id="1048638" name="备注占位符 2"/>
          <p:cNvSpPr>
            <a:spLocks noGrp="1"/>
          </p:cNvSpPr>
          <p:nvPr>
            <p:ph type="body" idx="1"/>
          </p:nvPr>
        </p:nvSpPr>
        <p:spPr/>
        <p:txBody>
          <a:bodyPr/>
          <a:p>
            <a:endParaRPr altLang="en-US" lang="zh-CN"/>
          </a:p>
        </p:txBody>
      </p:sp>
      <p:sp>
        <p:nvSpPr>
          <p:cNvPr id="1048639"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235" name=""/>
        <p:cNvGrpSpPr/>
        <p:nvPr/>
      </p:nvGrpSpPr>
      <p:grpSpPr>
        <a:xfrm>
          <a:off x="0" y="0"/>
          <a:ext cx="0" cy="0"/>
          <a:chOff x="0" y="0"/>
          <a:chExt cx="0" cy="0"/>
        </a:xfrm>
      </p:grpSpPr>
      <p:sp>
        <p:nvSpPr>
          <p:cNvPr id="1048862" name="幻灯片图像占位符 1"/>
          <p:cNvSpPr>
            <a:spLocks noChangeAspect="1" noRot="1" noGrp="1"/>
          </p:cNvSpPr>
          <p:nvPr>
            <p:ph type="sldImg"/>
          </p:nvPr>
        </p:nvSpPr>
        <p:spPr/>
      </p:sp>
      <p:sp>
        <p:nvSpPr>
          <p:cNvPr id="1048863" name="备注占位符 2"/>
          <p:cNvSpPr>
            <a:spLocks noGrp="1"/>
          </p:cNvSpPr>
          <p:nvPr>
            <p:ph type="body" idx="1"/>
          </p:nvPr>
        </p:nvSpPr>
        <p:spPr/>
        <p:txBody>
          <a:bodyPr/>
          <a:p>
            <a:endParaRPr altLang="en-US" lang="zh-CN"/>
          </a:p>
        </p:txBody>
      </p:sp>
      <p:sp>
        <p:nvSpPr>
          <p:cNvPr id="1048864"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238" name=""/>
        <p:cNvGrpSpPr/>
        <p:nvPr/>
      </p:nvGrpSpPr>
      <p:grpSpPr>
        <a:xfrm>
          <a:off x="0" y="0"/>
          <a:ext cx="0" cy="0"/>
          <a:chOff x="0" y="0"/>
          <a:chExt cx="0" cy="0"/>
        </a:xfrm>
      </p:grpSpPr>
      <p:sp>
        <p:nvSpPr>
          <p:cNvPr id="1048868" name="幻灯片图像占位符 1"/>
          <p:cNvSpPr>
            <a:spLocks noChangeAspect="1" noRot="1" noGrp="1"/>
          </p:cNvSpPr>
          <p:nvPr>
            <p:ph type="sldImg"/>
          </p:nvPr>
        </p:nvSpPr>
        <p:spPr/>
      </p:sp>
      <p:sp>
        <p:nvSpPr>
          <p:cNvPr id="1048869" name="备注占位符 2"/>
          <p:cNvSpPr>
            <a:spLocks noGrp="1"/>
          </p:cNvSpPr>
          <p:nvPr>
            <p:ph type="body" idx="1"/>
          </p:nvPr>
        </p:nvSpPr>
        <p:spPr/>
        <p:txBody>
          <a:bodyPr/>
          <a:p>
            <a:endParaRPr altLang="en-US" lang="zh-CN"/>
          </a:p>
        </p:txBody>
      </p:sp>
      <p:sp>
        <p:nvSpPr>
          <p:cNvPr id="1048870"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241" name=""/>
        <p:cNvGrpSpPr/>
        <p:nvPr/>
      </p:nvGrpSpPr>
      <p:grpSpPr>
        <a:xfrm>
          <a:off x="0" y="0"/>
          <a:ext cx="0" cy="0"/>
          <a:chOff x="0" y="0"/>
          <a:chExt cx="0" cy="0"/>
        </a:xfrm>
      </p:grpSpPr>
      <p:sp>
        <p:nvSpPr>
          <p:cNvPr id="1048874" name="幻灯片图像占位符 1"/>
          <p:cNvSpPr>
            <a:spLocks noChangeAspect="1" noRot="1" noGrp="1"/>
          </p:cNvSpPr>
          <p:nvPr>
            <p:ph type="sldImg"/>
          </p:nvPr>
        </p:nvSpPr>
        <p:spPr/>
      </p:sp>
      <p:sp>
        <p:nvSpPr>
          <p:cNvPr id="1048875" name="备注占位符 2"/>
          <p:cNvSpPr>
            <a:spLocks noGrp="1"/>
          </p:cNvSpPr>
          <p:nvPr>
            <p:ph type="body" idx="1"/>
          </p:nvPr>
        </p:nvSpPr>
        <p:spPr/>
        <p:txBody>
          <a:bodyPr/>
          <a:p>
            <a:endParaRPr altLang="en-US" lang="zh-CN"/>
          </a:p>
        </p:txBody>
      </p:sp>
      <p:sp>
        <p:nvSpPr>
          <p:cNvPr id="1048876"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244" name=""/>
        <p:cNvGrpSpPr/>
        <p:nvPr/>
      </p:nvGrpSpPr>
      <p:grpSpPr>
        <a:xfrm>
          <a:off x="0" y="0"/>
          <a:ext cx="0" cy="0"/>
          <a:chOff x="0" y="0"/>
          <a:chExt cx="0" cy="0"/>
        </a:xfrm>
      </p:grpSpPr>
      <p:sp>
        <p:nvSpPr>
          <p:cNvPr id="1048880" name="幻灯片图像占位符 1"/>
          <p:cNvSpPr>
            <a:spLocks noChangeAspect="1" noRot="1" noGrp="1"/>
          </p:cNvSpPr>
          <p:nvPr>
            <p:ph type="sldImg"/>
          </p:nvPr>
        </p:nvSpPr>
        <p:spPr/>
      </p:sp>
      <p:sp>
        <p:nvSpPr>
          <p:cNvPr id="1048881" name="备注占位符 2"/>
          <p:cNvSpPr>
            <a:spLocks noGrp="1"/>
          </p:cNvSpPr>
          <p:nvPr>
            <p:ph type="body" idx="1"/>
          </p:nvPr>
        </p:nvSpPr>
        <p:spPr/>
        <p:txBody>
          <a:bodyPr/>
          <a:p>
            <a:endParaRPr altLang="en-US" lang="zh-CN"/>
          </a:p>
        </p:txBody>
      </p:sp>
      <p:sp>
        <p:nvSpPr>
          <p:cNvPr id="1048882"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247" name=""/>
        <p:cNvGrpSpPr/>
        <p:nvPr/>
      </p:nvGrpSpPr>
      <p:grpSpPr>
        <a:xfrm>
          <a:off x="0" y="0"/>
          <a:ext cx="0" cy="0"/>
          <a:chOff x="0" y="0"/>
          <a:chExt cx="0" cy="0"/>
        </a:xfrm>
      </p:grpSpPr>
      <p:sp>
        <p:nvSpPr>
          <p:cNvPr id="1048886" name="幻灯片图像占位符 1"/>
          <p:cNvSpPr>
            <a:spLocks noChangeAspect="1" noRot="1" noGrp="1"/>
          </p:cNvSpPr>
          <p:nvPr>
            <p:ph type="sldImg"/>
          </p:nvPr>
        </p:nvSpPr>
        <p:spPr/>
      </p:sp>
      <p:sp>
        <p:nvSpPr>
          <p:cNvPr id="1048887" name="备注占位符 2"/>
          <p:cNvSpPr>
            <a:spLocks noGrp="1"/>
          </p:cNvSpPr>
          <p:nvPr>
            <p:ph type="body" idx="1"/>
          </p:nvPr>
        </p:nvSpPr>
        <p:spPr/>
        <p:txBody>
          <a:bodyPr/>
          <a:p>
            <a:endParaRPr altLang="en-US" lang="zh-CN"/>
          </a:p>
        </p:txBody>
      </p:sp>
      <p:sp>
        <p:nvSpPr>
          <p:cNvPr id="1048888"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250" name=""/>
        <p:cNvGrpSpPr/>
        <p:nvPr/>
      </p:nvGrpSpPr>
      <p:grpSpPr>
        <a:xfrm>
          <a:off x="0" y="0"/>
          <a:ext cx="0" cy="0"/>
          <a:chOff x="0" y="0"/>
          <a:chExt cx="0" cy="0"/>
        </a:xfrm>
      </p:grpSpPr>
      <p:sp>
        <p:nvSpPr>
          <p:cNvPr id="1048893" name="幻灯片图像占位符 1"/>
          <p:cNvSpPr>
            <a:spLocks noChangeAspect="1" noRot="1" noGrp="1"/>
          </p:cNvSpPr>
          <p:nvPr>
            <p:ph type="sldImg"/>
          </p:nvPr>
        </p:nvSpPr>
        <p:spPr/>
      </p:sp>
      <p:sp>
        <p:nvSpPr>
          <p:cNvPr id="1048894" name="备注占位符 2"/>
          <p:cNvSpPr>
            <a:spLocks noGrp="1"/>
          </p:cNvSpPr>
          <p:nvPr>
            <p:ph type="body" idx="1"/>
          </p:nvPr>
        </p:nvSpPr>
        <p:spPr/>
        <p:txBody>
          <a:bodyPr/>
          <a:p>
            <a:endParaRPr altLang="en-US" lang="zh-CN"/>
          </a:p>
        </p:txBody>
      </p:sp>
      <p:sp>
        <p:nvSpPr>
          <p:cNvPr id="1048895"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253" name=""/>
        <p:cNvGrpSpPr/>
        <p:nvPr/>
      </p:nvGrpSpPr>
      <p:grpSpPr>
        <a:xfrm>
          <a:off x="0" y="0"/>
          <a:ext cx="0" cy="0"/>
          <a:chOff x="0" y="0"/>
          <a:chExt cx="0" cy="0"/>
        </a:xfrm>
      </p:grpSpPr>
      <p:sp>
        <p:nvSpPr>
          <p:cNvPr id="1048899" name="幻灯片图像占位符 1"/>
          <p:cNvSpPr>
            <a:spLocks noChangeAspect="1" noRot="1" noGrp="1"/>
          </p:cNvSpPr>
          <p:nvPr>
            <p:ph type="sldImg"/>
          </p:nvPr>
        </p:nvSpPr>
        <p:spPr/>
      </p:sp>
      <p:sp>
        <p:nvSpPr>
          <p:cNvPr id="1048900" name="备注占位符 2"/>
          <p:cNvSpPr>
            <a:spLocks noGrp="1"/>
          </p:cNvSpPr>
          <p:nvPr>
            <p:ph type="body" idx="1"/>
          </p:nvPr>
        </p:nvSpPr>
        <p:spPr/>
        <p:txBody>
          <a:bodyPr/>
          <a:p>
            <a:endParaRPr altLang="en-US" lang="zh-CN"/>
          </a:p>
        </p:txBody>
      </p:sp>
      <p:sp>
        <p:nvSpPr>
          <p:cNvPr id="1048901"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256" name=""/>
        <p:cNvGrpSpPr/>
        <p:nvPr/>
      </p:nvGrpSpPr>
      <p:grpSpPr>
        <a:xfrm>
          <a:off x="0" y="0"/>
          <a:ext cx="0" cy="0"/>
          <a:chOff x="0" y="0"/>
          <a:chExt cx="0" cy="0"/>
        </a:xfrm>
      </p:grpSpPr>
      <p:sp>
        <p:nvSpPr>
          <p:cNvPr id="1048904" name="幻灯片图像占位符 1"/>
          <p:cNvSpPr>
            <a:spLocks noChangeAspect="1" noRot="1" noGrp="1"/>
          </p:cNvSpPr>
          <p:nvPr>
            <p:ph type="sldImg"/>
          </p:nvPr>
        </p:nvSpPr>
        <p:spPr/>
      </p:sp>
      <p:sp>
        <p:nvSpPr>
          <p:cNvPr id="1048905" name="备注占位符 2"/>
          <p:cNvSpPr>
            <a:spLocks noGrp="1"/>
          </p:cNvSpPr>
          <p:nvPr>
            <p:ph type="body" idx="1"/>
          </p:nvPr>
        </p:nvSpPr>
        <p:spPr/>
        <p:txBody>
          <a:bodyPr/>
          <a:p>
            <a:endParaRPr altLang="en-US" lang="zh-CN"/>
          </a:p>
        </p:txBody>
      </p:sp>
      <p:sp>
        <p:nvSpPr>
          <p:cNvPr id="1048906"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259" name=""/>
        <p:cNvGrpSpPr/>
        <p:nvPr/>
      </p:nvGrpSpPr>
      <p:grpSpPr>
        <a:xfrm>
          <a:off x="0" y="0"/>
          <a:ext cx="0" cy="0"/>
          <a:chOff x="0" y="0"/>
          <a:chExt cx="0" cy="0"/>
        </a:xfrm>
      </p:grpSpPr>
      <p:sp>
        <p:nvSpPr>
          <p:cNvPr id="1048912" name="幻灯片图像占位符 1"/>
          <p:cNvSpPr>
            <a:spLocks noChangeAspect="1" noRot="1" noGrp="1"/>
          </p:cNvSpPr>
          <p:nvPr>
            <p:ph type="sldImg"/>
          </p:nvPr>
        </p:nvSpPr>
        <p:spPr/>
      </p:sp>
      <p:sp>
        <p:nvSpPr>
          <p:cNvPr id="1048913" name="备注占位符 2"/>
          <p:cNvSpPr>
            <a:spLocks noGrp="1"/>
          </p:cNvSpPr>
          <p:nvPr>
            <p:ph type="body" idx="1"/>
          </p:nvPr>
        </p:nvSpPr>
        <p:spPr/>
        <p:txBody>
          <a:bodyPr/>
          <a:p>
            <a:endParaRPr altLang="en-US" lang="zh-CN"/>
          </a:p>
        </p:txBody>
      </p:sp>
      <p:sp>
        <p:nvSpPr>
          <p:cNvPr id="1048914" name="灯片编号占位符 3"/>
          <p:cNvSpPr>
            <a:spLocks noGrp="1"/>
          </p:cNvSpPr>
          <p:nvPr>
            <p:ph type="sldNum" sz="quarter" idx="10"/>
          </p:nvPr>
        </p:nvSpPr>
        <p:spPr/>
        <p:txBody>
          <a:bodyPr/>
          <a:p>
            <a:fld id="{7392B679-AE23-4750-8FB0-6513430B8953}" type="slidenum">
              <a:rPr altLang="en-US" lang="zh-CN" smtClean="0"/>
            </a:fld>
            <a:endParaRPr altLang="en-US" 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262" name=""/>
        <p:cNvGrpSpPr/>
        <p:nvPr/>
      </p:nvGrpSpPr>
      <p:grpSpPr>
        <a:xfrm>
          <a:off x="0" y="0"/>
          <a:ext cx="0" cy="0"/>
          <a:chOff x="0" y="0"/>
          <a:chExt cx="0" cy="0"/>
        </a:xfrm>
      </p:grpSpPr>
      <p:sp>
        <p:nvSpPr>
          <p:cNvPr id="1048917" name="幻灯片图像占位符 1"/>
          <p:cNvSpPr>
            <a:spLocks noChangeAspect="1" noRot="1" noGrp="1"/>
          </p:cNvSpPr>
          <p:nvPr>
            <p:ph type="sldImg"/>
          </p:nvPr>
        </p:nvSpPr>
        <p:spPr/>
      </p:sp>
      <p:sp>
        <p:nvSpPr>
          <p:cNvPr id="1048918" name="备注占位符 2"/>
          <p:cNvSpPr>
            <a:spLocks noGrp="1"/>
          </p:cNvSpPr>
          <p:nvPr>
            <p:ph type="body" idx="1"/>
          </p:nvPr>
        </p:nvSpPr>
        <p:spPr/>
        <p:txBody>
          <a:bodyPr/>
          <a:p>
            <a:endParaRPr altLang="en-US" lang="zh-CN"/>
          </a:p>
        </p:txBody>
      </p:sp>
      <p:sp>
        <p:nvSpPr>
          <p:cNvPr id="1048919"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53" name=""/>
        <p:cNvGrpSpPr/>
        <p:nvPr/>
      </p:nvGrpSpPr>
      <p:grpSpPr>
        <a:xfrm>
          <a:off x="0" y="0"/>
          <a:ext cx="0" cy="0"/>
          <a:chOff x="0" y="0"/>
          <a:chExt cx="0" cy="0"/>
        </a:xfrm>
      </p:grpSpPr>
      <p:sp>
        <p:nvSpPr>
          <p:cNvPr id="1048665" name="幻灯片图像占位符 1"/>
          <p:cNvSpPr>
            <a:spLocks noChangeAspect="1" noRot="1" noGrp="1"/>
          </p:cNvSpPr>
          <p:nvPr>
            <p:ph type="sldImg"/>
          </p:nvPr>
        </p:nvSpPr>
        <p:spPr/>
      </p:sp>
      <p:sp>
        <p:nvSpPr>
          <p:cNvPr id="1048666" name="备注占位符 2"/>
          <p:cNvSpPr>
            <a:spLocks noGrp="1"/>
          </p:cNvSpPr>
          <p:nvPr>
            <p:ph type="body" idx="1"/>
          </p:nvPr>
        </p:nvSpPr>
        <p:spPr/>
        <p:txBody>
          <a:bodyPr/>
          <a:p>
            <a:endParaRPr altLang="en-US" lang="zh-CN"/>
          </a:p>
        </p:txBody>
      </p:sp>
      <p:sp>
        <p:nvSpPr>
          <p:cNvPr id="1048667"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275" name=""/>
        <p:cNvGrpSpPr/>
        <p:nvPr/>
      </p:nvGrpSpPr>
      <p:grpSpPr>
        <a:xfrm>
          <a:off x="0" y="0"/>
          <a:ext cx="0" cy="0"/>
          <a:chOff x="0" y="0"/>
          <a:chExt cx="0" cy="0"/>
        </a:xfrm>
      </p:grpSpPr>
      <p:sp>
        <p:nvSpPr>
          <p:cNvPr id="1048957" name="幻灯片图像占位符 1"/>
          <p:cNvSpPr>
            <a:spLocks noChangeAspect="1" noRot="1" noGrp="1"/>
          </p:cNvSpPr>
          <p:nvPr>
            <p:ph type="sldImg"/>
          </p:nvPr>
        </p:nvSpPr>
        <p:spPr/>
      </p:sp>
      <p:sp>
        <p:nvSpPr>
          <p:cNvPr id="1048958" name="备注占位符 2"/>
          <p:cNvSpPr>
            <a:spLocks noGrp="1"/>
          </p:cNvSpPr>
          <p:nvPr>
            <p:ph type="body" idx="1"/>
          </p:nvPr>
        </p:nvSpPr>
        <p:spPr/>
        <p:txBody>
          <a:bodyPr/>
          <a:p>
            <a:endParaRPr altLang="en-US" lang="zh-CN"/>
          </a:p>
        </p:txBody>
      </p:sp>
      <p:sp>
        <p:nvSpPr>
          <p:cNvPr id="1048959"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278" name=""/>
        <p:cNvGrpSpPr/>
        <p:nvPr/>
      </p:nvGrpSpPr>
      <p:grpSpPr>
        <a:xfrm>
          <a:off x="0" y="0"/>
          <a:ext cx="0" cy="0"/>
          <a:chOff x="0" y="0"/>
          <a:chExt cx="0" cy="0"/>
        </a:xfrm>
      </p:grpSpPr>
      <p:sp>
        <p:nvSpPr>
          <p:cNvPr id="1048966" name="幻灯片图像占位符 1"/>
          <p:cNvSpPr>
            <a:spLocks noChangeAspect="1" noRot="1" noGrp="1"/>
          </p:cNvSpPr>
          <p:nvPr>
            <p:ph type="sldImg"/>
          </p:nvPr>
        </p:nvSpPr>
        <p:spPr/>
      </p:sp>
      <p:sp>
        <p:nvSpPr>
          <p:cNvPr id="1048967" name="备注占位符 2"/>
          <p:cNvSpPr>
            <a:spLocks noGrp="1"/>
          </p:cNvSpPr>
          <p:nvPr>
            <p:ph type="body" idx="1"/>
          </p:nvPr>
        </p:nvSpPr>
        <p:spPr/>
        <p:txBody>
          <a:bodyPr/>
          <a:p>
            <a:endParaRPr altLang="en-US" lang="zh-CN"/>
          </a:p>
        </p:txBody>
      </p:sp>
      <p:sp>
        <p:nvSpPr>
          <p:cNvPr id="1048968"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281" name=""/>
        <p:cNvGrpSpPr/>
        <p:nvPr/>
      </p:nvGrpSpPr>
      <p:grpSpPr>
        <a:xfrm>
          <a:off x="0" y="0"/>
          <a:ext cx="0" cy="0"/>
          <a:chOff x="0" y="0"/>
          <a:chExt cx="0" cy="0"/>
        </a:xfrm>
      </p:grpSpPr>
      <p:sp>
        <p:nvSpPr>
          <p:cNvPr id="1048979" name="幻灯片图像占位符 1"/>
          <p:cNvSpPr>
            <a:spLocks noChangeAspect="1" noRot="1" noGrp="1"/>
          </p:cNvSpPr>
          <p:nvPr>
            <p:ph type="sldImg"/>
          </p:nvPr>
        </p:nvSpPr>
        <p:spPr/>
      </p:sp>
      <p:sp>
        <p:nvSpPr>
          <p:cNvPr id="1048980" name="备注占位符 2"/>
          <p:cNvSpPr>
            <a:spLocks noGrp="1"/>
          </p:cNvSpPr>
          <p:nvPr>
            <p:ph type="body" idx="1"/>
          </p:nvPr>
        </p:nvSpPr>
        <p:spPr/>
        <p:txBody>
          <a:bodyPr/>
          <a:p>
            <a:endParaRPr altLang="en-US" lang="zh-CN"/>
          </a:p>
        </p:txBody>
      </p:sp>
      <p:sp>
        <p:nvSpPr>
          <p:cNvPr id="1048981"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284" name=""/>
        <p:cNvGrpSpPr/>
        <p:nvPr/>
      </p:nvGrpSpPr>
      <p:grpSpPr>
        <a:xfrm>
          <a:off x="0" y="0"/>
          <a:ext cx="0" cy="0"/>
          <a:chOff x="0" y="0"/>
          <a:chExt cx="0" cy="0"/>
        </a:xfrm>
      </p:grpSpPr>
      <p:sp>
        <p:nvSpPr>
          <p:cNvPr id="1048989" name="幻灯片图像占位符 1"/>
          <p:cNvSpPr>
            <a:spLocks noChangeAspect="1" noRot="1" noGrp="1"/>
          </p:cNvSpPr>
          <p:nvPr>
            <p:ph type="sldImg"/>
          </p:nvPr>
        </p:nvSpPr>
        <p:spPr/>
      </p:sp>
      <p:sp>
        <p:nvSpPr>
          <p:cNvPr id="1048990" name="备注占位符 2"/>
          <p:cNvSpPr>
            <a:spLocks noGrp="1"/>
          </p:cNvSpPr>
          <p:nvPr>
            <p:ph type="body" idx="1"/>
          </p:nvPr>
        </p:nvSpPr>
        <p:spPr/>
        <p:txBody>
          <a:bodyPr/>
          <a:p>
            <a:endParaRPr altLang="en-US" lang="zh-CN"/>
          </a:p>
        </p:txBody>
      </p:sp>
      <p:sp>
        <p:nvSpPr>
          <p:cNvPr id="1048991"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287" name=""/>
        <p:cNvGrpSpPr/>
        <p:nvPr/>
      </p:nvGrpSpPr>
      <p:grpSpPr>
        <a:xfrm>
          <a:off x="0" y="0"/>
          <a:ext cx="0" cy="0"/>
          <a:chOff x="0" y="0"/>
          <a:chExt cx="0" cy="0"/>
        </a:xfrm>
      </p:grpSpPr>
      <p:sp>
        <p:nvSpPr>
          <p:cNvPr id="1049000" name="幻灯片图像占位符 1"/>
          <p:cNvSpPr>
            <a:spLocks noChangeAspect="1" noRot="1" noGrp="1"/>
          </p:cNvSpPr>
          <p:nvPr>
            <p:ph type="sldImg"/>
          </p:nvPr>
        </p:nvSpPr>
        <p:spPr/>
      </p:sp>
      <p:sp>
        <p:nvSpPr>
          <p:cNvPr id="1049001" name="备注占位符 2"/>
          <p:cNvSpPr>
            <a:spLocks noGrp="1"/>
          </p:cNvSpPr>
          <p:nvPr>
            <p:ph type="body" idx="1"/>
          </p:nvPr>
        </p:nvSpPr>
        <p:spPr/>
        <p:txBody>
          <a:bodyPr/>
          <a:p>
            <a:endParaRPr altLang="en-US" lang="zh-CN"/>
          </a:p>
        </p:txBody>
      </p:sp>
      <p:sp>
        <p:nvSpPr>
          <p:cNvPr id="1049002"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290" name=""/>
        <p:cNvGrpSpPr/>
        <p:nvPr/>
      </p:nvGrpSpPr>
      <p:grpSpPr>
        <a:xfrm>
          <a:off x="0" y="0"/>
          <a:ext cx="0" cy="0"/>
          <a:chOff x="0" y="0"/>
          <a:chExt cx="0" cy="0"/>
        </a:xfrm>
      </p:grpSpPr>
      <p:sp>
        <p:nvSpPr>
          <p:cNvPr id="1049010" name="幻灯片图像占位符 1"/>
          <p:cNvSpPr>
            <a:spLocks noChangeAspect="1" noRot="1" noGrp="1"/>
          </p:cNvSpPr>
          <p:nvPr>
            <p:ph type="sldImg"/>
          </p:nvPr>
        </p:nvSpPr>
        <p:spPr/>
      </p:sp>
      <p:sp>
        <p:nvSpPr>
          <p:cNvPr id="1049011" name="备注占位符 2"/>
          <p:cNvSpPr>
            <a:spLocks noGrp="1"/>
          </p:cNvSpPr>
          <p:nvPr>
            <p:ph type="body" idx="1"/>
          </p:nvPr>
        </p:nvSpPr>
        <p:spPr/>
        <p:txBody>
          <a:bodyPr/>
          <a:p>
            <a:endParaRPr altLang="en-US" lang="zh-CN"/>
          </a:p>
        </p:txBody>
      </p:sp>
      <p:sp>
        <p:nvSpPr>
          <p:cNvPr id="1049012"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293" name=""/>
        <p:cNvGrpSpPr/>
        <p:nvPr/>
      </p:nvGrpSpPr>
      <p:grpSpPr>
        <a:xfrm>
          <a:off x="0" y="0"/>
          <a:ext cx="0" cy="0"/>
          <a:chOff x="0" y="0"/>
          <a:chExt cx="0" cy="0"/>
        </a:xfrm>
      </p:grpSpPr>
      <p:sp>
        <p:nvSpPr>
          <p:cNvPr id="1049019" name="幻灯片图像占位符 1"/>
          <p:cNvSpPr>
            <a:spLocks noChangeAspect="1" noRot="1" noGrp="1"/>
          </p:cNvSpPr>
          <p:nvPr>
            <p:ph type="sldImg"/>
          </p:nvPr>
        </p:nvSpPr>
        <p:spPr/>
      </p:sp>
      <p:sp>
        <p:nvSpPr>
          <p:cNvPr id="1049020" name="备注占位符 2"/>
          <p:cNvSpPr>
            <a:spLocks noGrp="1"/>
          </p:cNvSpPr>
          <p:nvPr>
            <p:ph type="body" idx="1"/>
          </p:nvPr>
        </p:nvSpPr>
        <p:spPr/>
        <p:txBody>
          <a:bodyPr/>
          <a:p>
            <a:endParaRPr altLang="en-US" lang="zh-CN"/>
          </a:p>
        </p:txBody>
      </p:sp>
      <p:sp>
        <p:nvSpPr>
          <p:cNvPr id="1049021"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296" name=""/>
        <p:cNvGrpSpPr/>
        <p:nvPr/>
      </p:nvGrpSpPr>
      <p:grpSpPr>
        <a:xfrm>
          <a:off x="0" y="0"/>
          <a:ext cx="0" cy="0"/>
          <a:chOff x="0" y="0"/>
          <a:chExt cx="0" cy="0"/>
        </a:xfrm>
      </p:grpSpPr>
      <p:sp>
        <p:nvSpPr>
          <p:cNvPr id="1049031" name="幻灯片图像占位符 1"/>
          <p:cNvSpPr>
            <a:spLocks noChangeAspect="1" noRot="1" noGrp="1"/>
          </p:cNvSpPr>
          <p:nvPr>
            <p:ph type="sldImg"/>
          </p:nvPr>
        </p:nvSpPr>
        <p:spPr/>
      </p:sp>
      <p:sp>
        <p:nvSpPr>
          <p:cNvPr id="1049032" name="备注占位符 2"/>
          <p:cNvSpPr>
            <a:spLocks noGrp="1"/>
          </p:cNvSpPr>
          <p:nvPr>
            <p:ph type="body" idx="1"/>
          </p:nvPr>
        </p:nvSpPr>
        <p:spPr/>
        <p:txBody>
          <a:bodyPr/>
          <a:p>
            <a:endParaRPr altLang="en-US" lang="zh-CN"/>
          </a:p>
        </p:txBody>
      </p:sp>
      <p:sp>
        <p:nvSpPr>
          <p:cNvPr id="104903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299" name=""/>
        <p:cNvGrpSpPr/>
        <p:nvPr/>
      </p:nvGrpSpPr>
      <p:grpSpPr>
        <a:xfrm>
          <a:off x="0" y="0"/>
          <a:ext cx="0" cy="0"/>
          <a:chOff x="0" y="0"/>
          <a:chExt cx="0" cy="0"/>
        </a:xfrm>
      </p:grpSpPr>
      <p:sp>
        <p:nvSpPr>
          <p:cNvPr id="1049041" name="幻灯片图像占位符 1"/>
          <p:cNvSpPr>
            <a:spLocks noChangeAspect="1" noRot="1" noGrp="1"/>
          </p:cNvSpPr>
          <p:nvPr>
            <p:ph type="sldImg"/>
          </p:nvPr>
        </p:nvSpPr>
        <p:spPr/>
      </p:sp>
      <p:sp>
        <p:nvSpPr>
          <p:cNvPr id="1049042" name="备注占位符 2"/>
          <p:cNvSpPr>
            <a:spLocks noGrp="1"/>
          </p:cNvSpPr>
          <p:nvPr>
            <p:ph type="body" idx="1"/>
          </p:nvPr>
        </p:nvSpPr>
        <p:spPr/>
        <p:txBody>
          <a:bodyPr/>
          <a:p>
            <a:endParaRPr altLang="en-US" lang="zh-CN"/>
          </a:p>
        </p:txBody>
      </p:sp>
      <p:sp>
        <p:nvSpPr>
          <p:cNvPr id="104904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302" name=""/>
        <p:cNvGrpSpPr/>
        <p:nvPr/>
      </p:nvGrpSpPr>
      <p:grpSpPr>
        <a:xfrm>
          <a:off x="0" y="0"/>
          <a:ext cx="0" cy="0"/>
          <a:chOff x="0" y="0"/>
          <a:chExt cx="0" cy="0"/>
        </a:xfrm>
      </p:grpSpPr>
      <p:sp>
        <p:nvSpPr>
          <p:cNvPr id="1049051" name="幻灯片图像占位符 1"/>
          <p:cNvSpPr>
            <a:spLocks noChangeAspect="1" noRot="1" noGrp="1"/>
          </p:cNvSpPr>
          <p:nvPr>
            <p:ph type="sldImg"/>
          </p:nvPr>
        </p:nvSpPr>
        <p:spPr/>
      </p:sp>
      <p:sp>
        <p:nvSpPr>
          <p:cNvPr id="1049052" name="备注占位符 2"/>
          <p:cNvSpPr>
            <a:spLocks noGrp="1"/>
          </p:cNvSpPr>
          <p:nvPr>
            <p:ph type="body" idx="1"/>
          </p:nvPr>
        </p:nvSpPr>
        <p:spPr/>
        <p:txBody>
          <a:bodyPr/>
          <a:p>
            <a:endParaRPr altLang="en-US" lang="zh-CN"/>
          </a:p>
        </p:txBody>
      </p:sp>
      <p:sp>
        <p:nvSpPr>
          <p:cNvPr id="104905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56" name=""/>
        <p:cNvGrpSpPr/>
        <p:nvPr/>
      </p:nvGrpSpPr>
      <p:grpSpPr>
        <a:xfrm>
          <a:off x="0" y="0"/>
          <a:ext cx="0" cy="0"/>
          <a:chOff x="0" y="0"/>
          <a:chExt cx="0" cy="0"/>
        </a:xfrm>
      </p:grpSpPr>
      <p:sp>
        <p:nvSpPr>
          <p:cNvPr id="1048671" name="幻灯片图像占位符 1"/>
          <p:cNvSpPr>
            <a:spLocks noChangeAspect="1" noRot="1" noGrp="1"/>
          </p:cNvSpPr>
          <p:nvPr>
            <p:ph type="sldImg"/>
          </p:nvPr>
        </p:nvSpPr>
        <p:spPr/>
      </p:sp>
      <p:sp>
        <p:nvSpPr>
          <p:cNvPr id="1048672" name="备注占位符 2"/>
          <p:cNvSpPr>
            <a:spLocks noGrp="1"/>
          </p:cNvSpPr>
          <p:nvPr>
            <p:ph type="body" idx="1"/>
          </p:nvPr>
        </p:nvSpPr>
        <p:spPr/>
        <p:txBody>
          <a:bodyPr/>
          <a:p>
            <a:endParaRPr altLang="en-US" lang="zh-CN"/>
          </a:p>
        </p:txBody>
      </p:sp>
      <p:sp>
        <p:nvSpPr>
          <p:cNvPr id="104867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305" name=""/>
        <p:cNvGrpSpPr/>
        <p:nvPr/>
      </p:nvGrpSpPr>
      <p:grpSpPr>
        <a:xfrm>
          <a:off x="0" y="0"/>
          <a:ext cx="0" cy="0"/>
          <a:chOff x="0" y="0"/>
          <a:chExt cx="0" cy="0"/>
        </a:xfrm>
      </p:grpSpPr>
      <p:sp>
        <p:nvSpPr>
          <p:cNvPr id="1049061" name="幻灯片图像占位符 1"/>
          <p:cNvSpPr>
            <a:spLocks noChangeAspect="1" noRot="1" noGrp="1"/>
          </p:cNvSpPr>
          <p:nvPr>
            <p:ph type="sldImg"/>
          </p:nvPr>
        </p:nvSpPr>
        <p:spPr/>
      </p:sp>
      <p:sp>
        <p:nvSpPr>
          <p:cNvPr id="1049062" name="备注占位符 2"/>
          <p:cNvSpPr>
            <a:spLocks noGrp="1"/>
          </p:cNvSpPr>
          <p:nvPr>
            <p:ph type="body" idx="1"/>
          </p:nvPr>
        </p:nvSpPr>
        <p:spPr/>
        <p:txBody>
          <a:bodyPr/>
          <a:p>
            <a:endParaRPr altLang="en-US" lang="zh-CN"/>
          </a:p>
        </p:txBody>
      </p:sp>
      <p:sp>
        <p:nvSpPr>
          <p:cNvPr id="104906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308" name=""/>
        <p:cNvGrpSpPr/>
        <p:nvPr/>
      </p:nvGrpSpPr>
      <p:grpSpPr>
        <a:xfrm>
          <a:off x="0" y="0"/>
          <a:ext cx="0" cy="0"/>
          <a:chOff x="0" y="0"/>
          <a:chExt cx="0" cy="0"/>
        </a:xfrm>
      </p:grpSpPr>
      <p:sp>
        <p:nvSpPr>
          <p:cNvPr id="1049071" name="幻灯片图像占位符 1"/>
          <p:cNvSpPr>
            <a:spLocks noChangeAspect="1" noRot="1" noGrp="1"/>
          </p:cNvSpPr>
          <p:nvPr>
            <p:ph type="sldImg"/>
          </p:nvPr>
        </p:nvSpPr>
        <p:spPr/>
      </p:sp>
      <p:sp>
        <p:nvSpPr>
          <p:cNvPr id="1049072" name="备注占位符 2"/>
          <p:cNvSpPr>
            <a:spLocks noGrp="1"/>
          </p:cNvSpPr>
          <p:nvPr>
            <p:ph type="body" idx="1"/>
          </p:nvPr>
        </p:nvSpPr>
        <p:spPr/>
        <p:txBody>
          <a:bodyPr/>
          <a:p>
            <a:endParaRPr altLang="en-US" lang="zh-CN"/>
          </a:p>
        </p:txBody>
      </p:sp>
      <p:sp>
        <p:nvSpPr>
          <p:cNvPr id="104907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311" name=""/>
        <p:cNvGrpSpPr/>
        <p:nvPr/>
      </p:nvGrpSpPr>
      <p:grpSpPr>
        <a:xfrm>
          <a:off x="0" y="0"/>
          <a:ext cx="0" cy="0"/>
          <a:chOff x="0" y="0"/>
          <a:chExt cx="0" cy="0"/>
        </a:xfrm>
      </p:grpSpPr>
      <p:sp>
        <p:nvSpPr>
          <p:cNvPr id="1049081" name="幻灯片图像占位符 1"/>
          <p:cNvSpPr>
            <a:spLocks noChangeAspect="1" noRot="1" noGrp="1"/>
          </p:cNvSpPr>
          <p:nvPr>
            <p:ph type="sldImg"/>
          </p:nvPr>
        </p:nvSpPr>
        <p:spPr/>
      </p:sp>
      <p:sp>
        <p:nvSpPr>
          <p:cNvPr id="1049082" name="备注占位符 2"/>
          <p:cNvSpPr>
            <a:spLocks noGrp="1"/>
          </p:cNvSpPr>
          <p:nvPr>
            <p:ph type="body" idx="1"/>
          </p:nvPr>
        </p:nvSpPr>
        <p:spPr/>
        <p:txBody>
          <a:bodyPr/>
          <a:p>
            <a:endParaRPr altLang="en-US" lang="zh-CN"/>
          </a:p>
        </p:txBody>
      </p:sp>
      <p:sp>
        <p:nvSpPr>
          <p:cNvPr id="104908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314" name=""/>
        <p:cNvGrpSpPr/>
        <p:nvPr/>
      </p:nvGrpSpPr>
      <p:grpSpPr>
        <a:xfrm>
          <a:off x="0" y="0"/>
          <a:ext cx="0" cy="0"/>
          <a:chOff x="0" y="0"/>
          <a:chExt cx="0" cy="0"/>
        </a:xfrm>
      </p:grpSpPr>
      <p:sp>
        <p:nvSpPr>
          <p:cNvPr id="1049091" name="幻灯片图像占位符 1"/>
          <p:cNvSpPr>
            <a:spLocks noChangeAspect="1" noRot="1" noGrp="1"/>
          </p:cNvSpPr>
          <p:nvPr>
            <p:ph type="sldImg"/>
          </p:nvPr>
        </p:nvSpPr>
        <p:spPr/>
      </p:sp>
      <p:sp>
        <p:nvSpPr>
          <p:cNvPr id="1049092" name="备注占位符 2"/>
          <p:cNvSpPr>
            <a:spLocks noGrp="1"/>
          </p:cNvSpPr>
          <p:nvPr>
            <p:ph type="body" idx="1"/>
          </p:nvPr>
        </p:nvSpPr>
        <p:spPr/>
        <p:txBody>
          <a:bodyPr/>
          <a:p>
            <a:endParaRPr altLang="en-US" lang="zh-CN"/>
          </a:p>
        </p:txBody>
      </p:sp>
      <p:sp>
        <p:nvSpPr>
          <p:cNvPr id="104909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317" name=""/>
        <p:cNvGrpSpPr/>
        <p:nvPr/>
      </p:nvGrpSpPr>
      <p:grpSpPr>
        <a:xfrm>
          <a:off x="0" y="0"/>
          <a:ext cx="0" cy="0"/>
          <a:chOff x="0" y="0"/>
          <a:chExt cx="0" cy="0"/>
        </a:xfrm>
      </p:grpSpPr>
      <p:sp>
        <p:nvSpPr>
          <p:cNvPr id="1049100" name="幻灯片图像占位符 1"/>
          <p:cNvSpPr>
            <a:spLocks noChangeAspect="1" noRot="1" noGrp="1"/>
          </p:cNvSpPr>
          <p:nvPr>
            <p:ph type="sldImg"/>
          </p:nvPr>
        </p:nvSpPr>
        <p:spPr/>
      </p:sp>
      <p:sp>
        <p:nvSpPr>
          <p:cNvPr id="1049101" name="备注占位符 2"/>
          <p:cNvSpPr>
            <a:spLocks noGrp="1"/>
          </p:cNvSpPr>
          <p:nvPr>
            <p:ph type="body" idx="1"/>
          </p:nvPr>
        </p:nvSpPr>
        <p:spPr/>
        <p:txBody>
          <a:bodyPr/>
          <a:p>
            <a:endParaRPr altLang="en-US" lang="zh-CN"/>
          </a:p>
        </p:txBody>
      </p:sp>
      <p:sp>
        <p:nvSpPr>
          <p:cNvPr id="1049102"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320" name=""/>
        <p:cNvGrpSpPr/>
        <p:nvPr/>
      </p:nvGrpSpPr>
      <p:grpSpPr>
        <a:xfrm>
          <a:off x="0" y="0"/>
          <a:ext cx="0" cy="0"/>
          <a:chOff x="0" y="0"/>
          <a:chExt cx="0" cy="0"/>
        </a:xfrm>
      </p:grpSpPr>
      <p:sp>
        <p:nvSpPr>
          <p:cNvPr id="1049112" name="幻灯片图像占位符 1"/>
          <p:cNvSpPr>
            <a:spLocks noChangeAspect="1" noRot="1" noGrp="1"/>
          </p:cNvSpPr>
          <p:nvPr>
            <p:ph type="sldImg"/>
          </p:nvPr>
        </p:nvSpPr>
        <p:spPr/>
      </p:sp>
      <p:sp>
        <p:nvSpPr>
          <p:cNvPr id="1049113" name="备注占位符 2"/>
          <p:cNvSpPr>
            <a:spLocks noGrp="1"/>
          </p:cNvSpPr>
          <p:nvPr>
            <p:ph type="body" idx="1"/>
          </p:nvPr>
        </p:nvSpPr>
        <p:spPr/>
        <p:txBody>
          <a:bodyPr/>
          <a:p>
            <a:endParaRPr altLang="en-US" lang="zh-CN"/>
          </a:p>
        </p:txBody>
      </p:sp>
      <p:sp>
        <p:nvSpPr>
          <p:cNvPr id="1049114"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323" name=""/>
        <p:cNvGrpSpPr/>
        <p:nvPr/>
      </p:nvGrpSpPr>
      <p:grpSpPr>
        <a:xfrm>
          <a:off x="0" y="0"/>
          <a:ext cx="0" cy="0"/>
          <a:chOff x="0" y="0"/>
          <a:chExt cx="0" cy="0"/>
        </a:xfrm>
      </p:grpSpPr>
      <p:sp>
        <p:nvSpPr>
          <p:cNvPr id="1049117" name="幻灯片图像占位符 1"/>
          <p:cNvSpPr>
            <a:spLocks noChangeAspect="1" noRot="1" noGrp="1"/>
          </p:cNvSpPr>
          <p:nvPr>
            <p:ph type="sldImg"/>
          </p:nvPr>
        </p:nvSpPr>
        <p:spPr/>
      </p:sp>
      <p:sp>
        <p:nvSpPr>
          <p:cNvPr id="1049118" name="备注占位符 2"/>
          <p:cNvSpPr>
            <a:spLocks noGrp="1"/>
          </p:cNvSpPr>
          <p:nvPr>
            <p:ph type="body" idx="1"/>
          </p:nvPr>
        </p:nvSpPr>
        <p:spPr/>
        <p:txBody>
          <a:bodyPr/>
          <a:p>
            <a:endParaRPr altLang="en-US" lang="zh-CN"/>
          </a:p>
        </p:txBody>
      </p:sp>
      <p:sp>
        <p:nvSpPr>
          <p:cNvPr id="1049119"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326" name=""/>
        <p:cNvGrpSpPr/>
        <p:nvPr/>
      </p:nvGrpSpPr>
      <p:grpSpPr>
        <a:xfrm>
          <a:off x="0" y="0"/>
          <a:ext cx="0" cy="0"/>
          <a:chOff x="0" y="0"/>
          <a:chExt cx="0" cy="0"/>
        </a:xfrm>
      </p:grpSpPr>
      <p:sp>
        <p:nvSpPr>
          <p:cNvPr id="1049125" name="幻灯片图像占位符 1"/>
          <p:cNvSpPr>
            <a:spLocks noChangeAspect="1" noRot="1" noGrp="1"/>
          </p:cNvSpPr>
          <p:nvPr>
            <p:ph type="sldImg"/>
          </p:nvPr>
        </p:nvSpPr>
        <p:spPr/>
      </p:sp>
      <p:sp>
        <p:nvSpPr>
          <p:cNvPr id="1049126" name="备注占位符 2"/>
          <p:cNvSpPr>
            <a:spLocks noGrp="1"/>
          </p:cNvSpPr>
          <p:nvPr>
            <p:ph type="body" idx="1"/>
          </p:nvPr>
        </p:nvSpPr>
        <p:spPr/>
        <p:txBody>
          <a:bodyPr/>
          <a:p>
            <a:endParaRPr altLang="en-US" lang="zh-CN"/>
          </a:p>
        </p:txBody>
      </p:sp>
      <p:sp>
        <p:nvSpPr>
          <p:cNvPr id="1049127" name="灯片编号占位符 3"/>
          <p:cNvSpPr>
            <a:spLocks noGrp="1"/>
          </p:cNvSpPr>
          <p:nvPr>
            <p:ph type="sldNum" sz="quarter" idx="10"/>
          </p:nvPr>
        </p:nvSpPr>
        <p:spPr/>
        <p:txBody>
          <a:bodyPr/>
          <a:p>
            <a:fld id="{7392B679-AE23-4750-8FB0-6513430B8953}" type="slidenum">
              <a:rPr altLang="en-US" lang="zh-CN" smtClean="0"/>
            </a:fld>
            <a:endParaRPr altLang="en-US" 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338" name=""/>
        <p:cNvGrpSpPr/>
        <p:nvPr/>
      </p:nvGrpSpPr>
      <p:grpSpPr>
        <a:xfrm>
          <a:off x="0" y="0"/>
          <a:ext cx="0" cy="0"/>
          <a:chOff x="0" y="0"/>
          <a:chExt cx="0" cy="0"/>
        </a:xfrm>
      </p:grpSpPr>
      <p:sp>
        <p:nvSpPr>
          <p:cNvPr id="1049146" name="幻灯片图像占位符 1"/>
          <p:cNvSpPr>
            <a:spLocks noChangeAspect="1" noRot="1" noGrp="1"/>
          </p:cNvSpPr>
          <p:nvPr>
            <p:ph type="sldImg"/>
          </p:nvPr>
        </p:nvSpPr>
        <p:spPr/>
      </p:sp>
      <p:sp>
        <p:nvSpPr>
          <p:cNvPr id="1049147" name="备注占位符 2"/>
          <p:cNvSpPr>
            <a:spLocks noGrp="1"/>
          </p:cNvSpPr>
          <p:nvPr>
            <p:ph type="body" idx="1"/>
          </p:nvPr>
        </p:nvSpPr>
        <p:spPr/>
        <p:txBody>
          <a:bodyPr/>
          <a:p>
            <a:endParaRPr altLang="en-US" lang="zh-CN"/>
          </a:p>
        </p:txBody>
      </p:sp>
      <p:sp>
        <p:nvSpPr>
          <p:cNvPr id="1049148"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341" name=""/>
        <p:cNvGrpSpPr/>
        <p:nvPr/>
      </p:nvGrpSpPr>
      <p:grpSpPr>
        <a:xfrm>
          <a:off x="0" y="0"/>
          <a:ext cx="0" cy="0"/>
          <a:chOff x="0" y="0"/>
          <a:chExt cx="0" cy="0"/>
        </a:xfrm>
      </p:grpSpPr>
      <p:sp>
        <p:nvSpPr>
          <p:cNvPr id="1049156" name="幻灯片图像占位符 1"/>
          <p:cNvSpPr>
            <a:spLocks noChangeAspect="1" noRot="1" noGrp="1"/>
          </p:cNvSpPr>
          <p:nvPr>
            <p:ph type="sldImg"/>
          </p:nvPr>
        </p:nvSpPr>
        <p:spPr/>
      </p:sp>
      <p:sp>
        <p:nvSpPr>
          <p:cNvPr id="1049157" name="备注占位符 2"/>
          <p:cNvSpPr>
            <a:spLocks noGrp="1"/>
          </p:cNvSpPr>
          <p:nvPr>
            <p:ph type="body" idx="1"/>
          </p:nvPr>
        </p:nvSpPr>
        <p:spPr/>
        <p:txBody>
          <a:bodyPr/>
          <a:p>
            <a:endParaRPr altLang="en-US" lang="zh-CN"/>
          </a:p>
        </p:txBody>
      </p:sp>
      <p:sp>
        <p:nvSpPr>
          <p:cNvPr id="1049158"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59" name=""/>
        <p:cNvGrpSpPr/>
        <p:nvPr/>
      </p:nvGrpSpPr>
      <p:grpSpPr>
        <a:xfrm>
          <a:off x="0" y="0"/>
          <a:ext cx="0" cy="0"/>
          <a:chOff x="0" y="0"/>
          <a:chExt cx="0" cy="0"/>
        </a:xfrm>
      </p:grpSpPr>
      <p:sp>
        <p:nvSpPr>
          <p:cNvPr id="1048678" name="幻灯片图像占位符 1"/>
          <p:cNvSpPr>
            <a:spLocks noChangeAspect="1" noRot="1" noGrp="1"/>
          </p:cNvSpPr>
          <p:nvPr>
            <p:ph type="sldImg"/>
          </p:nvPr>
        </p:nvSpPr>
        <p:spPr/>
      </p:sp>
      <p:sp>
        <p:nvSpPr>
          <p:cNvPr id="1048679" name="备注占位符 2"/>
          <p:cNvSpPr>
            <a:spLocks noGrp="1"/>
          </p:cNvSpPr>
          <p:nvPr>
            <p:ph type="body" idx="1"/>
          </p:nvPr>
        </p:nvSpPr>
        <p:spPr/>
        <p:txBody>
          <a:bodyPr/>
          <a:p>
            <a:endParaRPr altLang="en-US" lang="zh-CN"/>
          </a:p>
        </p:txBody>
      </p:sp>
      <p:sp>
        <p:nvSpPr>
          <p:cNvPr id="1048680"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344" name=""/>
        <p:cNvGrpSpPr/>
        <p:nvPr/>
      </p:nvGrpSpPr>
      <p:grpSpPr>
        <a:xfrm>
          <a:off x="0" y="0"/>
          <a:ext cx="0" cy="0"/>
          <a:chOff x="0" y="0"/>
          <a:chExt cx="0" cy="0"/>
        </a:xfrm>
      </p:grpSpPr>
      <p:sp>
        <p:nvSpPr>
          <p:cNvPr id="1049166" name="幻灯片图像占位符 1"/>
          <p:cNvSpPr>
            <a:spLocks noChangeAspect="1" noRot="1" noGrp="1"/>
          </p:cNvSpPr>
          <p:nvPr>
            <p:ph type="sldImg"/>
          </p:nvPr>
        </p:nvSpPr>
        <p:spPr/>
      </p:sp>
      <p:sp>
        <p:nvSpPr>
          <p:cNvPr id="1049167" name="备注占位符 2"/>
          <p:cNvSpPr>
            <a:spLocks noGrp="1"/>
          </p:cNvSpPr>
          <p:nvPr>
            <p:ph type="body" idx="1"/>
          </p:nvPr>
        </p:nvSpPr>
        <p:spPr/>
        <p:txBody>
          <a:bodyPr/>
          <a:p>
            <a:endParaRPr altLang="en-US" lang="zh-CN"/>
          </a:p>
        </p:txBody>
      </p:sp>
      <p:sp>
        <p:nvSpPr>
          <p:cNvPr id="1049168"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347" name=""/>
        <p:cNvGrpSpPr/>
        <p:nvPr/>
      </p:nvGrpSpPr>
      <p:grpSpPr>
        <a:xfrm>
          <a:off x="0" y="0"/>
          <a:ext cx="0" cy="0"/>
          <a:chOff x="0" y="0"/>
          <a:chExt cx="0" cy="0"/>
        </a:xfrm>
      </p:grpSpPr>
      <p:sp>
        <p:nvSpPr>
          <p:cNvPr id="1049175" name="幻灯片图像占位符 1"/>
          <p:cNvSpPr>
            <a:spLocks noChangeAspect="1" noRot="1" noGrp="1"/>
          </p:cNvSpPr>
          <p:nvPr>
            <p:ph type="sldImg"/>
          </p:nvPr>
        </p:nvSpPr>
        <p:spPr/>
      </p:sp>
      <p:sp>
        <p:nvSpPr>
          <p:cNvPr id="1049176" name="备注占位符 2"/>
          <p:cNvSpPr>
            <a:spLocks noGrp="1"/>
          </p:cNvSpPr>
          <p:nvPr>
            <p:ph type="body" idx="1"/>
          </p:nvPr>
        </p:nvSpPr>
        <p:spPr/>
        <p:txBody>
          <a:bodyPr/>
          <a:p>
            <a:endParaRPr altLang="en-US" lang="zh-CN"/>
          </a:p>
        </p:txBody>
      </p:sp>
      <p:sp>
        <p:nvSpPr>
          <p:cNvPr id="1049177"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350" name=""/>
        <p:cNvGrpSpPr/>
        <p:nvPr/>
      </p:nvGrpSpPr>
      <p:grpSpPr>
        <a:xfrm>
          <a:off x="0" y="0"/>
          <a:ext cx="0" cy="0"/>
          <a:chOff x="0" y="0"/>
          <a:chExt cx="0" cy="0"/>
        </a:xfrm>
      </p:grpSpPr>
      <p:sp>
        <p:nvSpPr>
          <p:cNvPr id="1049183" name="幻灯片图像占位符 1"/>
          <p:cNvSpPr>
            <a:spLocks noChangeAspect="1" noRot="1" noGrp="1"/>
          </p:cNvSpPr>
          <p:nvPr>
            <p:ph type="sldImg"/>
          </p:nvPr>
        </p:nvSpPr>
        <p:spPr/>
      </p:sp>
      <p:sp>
        <p:nvSpPr>
          <p:cNvPr id="1049184" name="备注占位符 2"/>
          <p:cNvSpPr>
            <a:spLocks noGrp="1"/>
          </p:cNvSpPr>
          <p:nvPr>
            <p:ph type="body" idx="1"/>
          </p:nvPr>
        </p:nvSpPr>
        <p:spPr/>
        <p:txBody>
          <a:bodyPr/>
          <a:p>
            <a:endParaRPr altLang="en-US" lang="zh-CN"/>
          </a:p>
        </p:txBody>
      </p:sp>
      <p:sp>
        <p:nvSpPr>
          <p:cNvPr id="1049185"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353" name=""/>
        <p:cNvGrpSpPr/>
        <p:nvPr/>
      </p:nvGrpSpPr>
      <p:grpSpPr>
        <a:xfrm>
          <a:off x="0" y="0"/>
          <a:ext cx="0" cy="0"/>
          <a:chOff x="0" y="0"/>
          <a:chExt cx="0" cy="0"/>
        </a:xfrm>
      </p:grpSpPr>
      <p:sp>
        <p:nvSpPr>
          <p:cNvPr id="1049191" name="幻灯片图像占位符 1"/>
          <p:cNvSpPr>
            <a:spLocks noChangeAspect="1" noRot="1" noGrp="1"/>
          </p:cNvSpPr>
          <p:nvPr>
            <p:ph type="sldImg"/>
          </p:nvPr>
        </p:nvSpPr>
        <p:spPr/>
      </p:sp>
      <p:sp>
        <p:nvSpPr>
          <p:cNvPr id="1049192" name="备注占位符 2"/>
          <p:cNvSpPr>
            <a:spLocks noGrp="1"/>
          </p:cNvSpPr>
          <p:nvPr>
            <p:ph type="body" idx="1"/>
          </p:nvPr>
        </p:nvSpPr>
        <p:spPr/>
        <p:txBody>
          <a:bodyPr/>
          <a:p>
            <a:endParaRPr altLang="en-US" lang="zh-CN"/>
          </a:p>
        </p:txBody>
      </p:sp>
      <p:sp>
        <p:nvSpPr>
          <p:cNvPr id="104919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356" name=""/>
        <p:cNvGrpSpPr/>
        <p:nvPr/>
      </p:nvGrpSpPr>
      <p:grpSpPr>
        <a:xfrm>
          <a:off x="0" y="0"/>
          <a:ext cx="0" cy="0"/>
          <a:chOff x="0" y="0"/>
          <a:chExt cx="0" cy="0"/>
        </a:xfrm>
      </p:grpSpPr>
      <p:sp>
        <p:nvSpPr>
          <p:cNvPr id="1049196" name="幻灯片图像占位符 1"/>
          <p:cNvSpPr>
            <a:spLocks noChangeAspect="1" noRot="1" noGrp="1"/>
          </p:cNvSpPr>
          <p:nvPr>
            <p:ph type="sldImg"/>
          </p:nvPr>
        </p:nvSpPr>
        <p:spPr/>
      </p:sp>
      <p:sp>
        <p:nvSpPr>
          <p:cNvPr id="1049197" name="备注占位符 2"/>
          <p:cNvSpPr>
            <a:spLocks noGrp="1"/>
          </p:cNvSpPr>
          <p:nvPr>
            <p:ph type="body" idx="1"/>
          </p:nvPr>
        </p:nvSpPr>
        <p:spPr/>
        <p:txBody>
          <a:bodyPr/>
          <a:p>
            <a:endParaRPr altLang="en-US" lang="zh-CN"/>
          </a:p>
        </p:txBody>
      </p:sp>
      <p:sp>
        <p:nvSpPr>
          <p:cNvPr id="1049198"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360" name=""/>
        <p:cNvGrpSpPr/>
        <p:nvPr/>
      </p:nvGrpSpPr>
      <p:grpSpPr>
        <a:xfrm>
          <a:off x="0" y="0"/>
          <a:ext cx="0" cy="0"/>
          <a:chOff x="0" y="0"/>
          <a:chExt cx="0" cy="0"/>
        </a:xfrm>
      </p:grpSpPr>
      <p:sp>
        <p:nvSpPr>
          <p:cNvPr id="1049206" name="幻灯片图像占位符 1"/>
          <p:cNvSpPr>
            <a:spLocks noChangeAspect="1" noRot="1" noGrp="1"/>
          </p:cNvSpPr>
          <p:nvPr>
            <p:ph type="sldImg"/>
          </p:nvPr>
        </p:nvSpPr>
        <p:spPr/>
      </p:sp>
      <p:sp>
        <p:nvSpPr>
          <p:cNvPr id="1049207" name="备注占位符 2"/>
          <p:cNvSpPr>
            <a:spLocks noGrp="1"/>
          </p:cNvSpPr>
          <p:nvPr>
            <p:ph type="body" idx="1"/>
          </p:nvPr>
        </p:nvSpPr>
        <p:spPr/>
        <p:txBody>
          <a:bodyPr/>
          <a:p>
            <a:endParaRPr altLang="en-US" lang="zh-CN"/>
          </a:p>
        </p:txBody>
      </p:sp>
      <p:sp>
        <p:nvSpPr>
          <p:cNvPr id="1049208" name="灯片编号占位符 3"/>
          <p:cNvSpPr>
            <a:spLocks noGrp="1"/>
          </p:cNvSpPr>
          <p:nvPr>
            <p:ph type="sldNum" sz="quarter" idx="10"/>
          </p:nvPr>
        </p:nvSpPr>
        <p:spPr/>
        <p:txBody>
          <a:bodyPr/>
          <a:p>
            <a:fld id="{7392B679-AE23-4750-8FB0-6513430B8953}" type="slidenum">
              <a:rPr altLang="en-US" lang="zh-CN" smtClean="0"/>
            </a:fld>
            <a:endParaRPr altLang="en-US" lang="zh-C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363" name=""/>
        <p:cNvGrpSpPr/>
        <p:nvPr/>
      </p:nvGrpSpPr>
      <p:grpSpPr>
        <a:xfrm>
          <a:off x="0" y="0"/>
          <a:ext cx="0" cy="0"/>
          <a:chOff x="0" y="0"/>
          <a:chExt cx="0" cy="0"/>
        </a:xfrm>
      </p:grpSpPr>
      <p:sp>
        <p:nvSpPr>
          <p:cNvPr id="1049211" name="幻灯片图像占位符 1"/>
          <p:cNvSpPr>
            <a:spLocks noChangeAspect="1" noRot="1" noGrp="1"/>
          </p:cNvSpPr>
          <p:nvPr>
            <p:ph type="sldImg"/>
          </p:nvPr>
        </p:nvSpPr>
        <p:spPr/>
      </p:sp>
      <p:sp>
        <p:nvSpPr>
          <p:cNvPr id="1049212" name="备注占位符 2"/>
          <p:cNvSpPr>
            <a:spLocks noGrp="1"/>
          </p:cNvSpPr>
          <p:nvPr>
            <p:ph type="body" idx="1"/>
          </p:nvPr>
        </p:nvSpPr>
        <p:spPr/>
        <p:txBody>
          <a:bodyPr/>
          <a:p>
            <a:endParaRPr altLang="en-US" lang="zh-CN"/>
          </a:p>
        </p:txBody>
      </p:sp>
      <p:sp>
        <p:nvSpPr>
          <p:cNvPr id="1049213"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366" name=""/>
        <p:cNvGrpSpPr/>
        <p:nvPr/>
      </p:nvGrpSpPr>
      <p:grpSpPr>
        <a:xfrm>
          <a:off x="0" y="0"/>
          <a:ext cx="0" cy="0"/>
          <a:chOff x="0" y="0"/>
          <a:chExt cx="0" cy="0"/>
        </a:xfrm>
      </p:grpSpPr>
      <p:sp>
        <p:nvSpPr>
          <p:cNvPr id="1049219" name="幻灯片图像占位符 1"/>
          <p:cNvSpPr>
            <a:spLocks noChangeAspect="1" noRot="1" noGrp="1"/>
          </p:cNvSpPr>
          <p:nvPr>
            <p:ph type="sldImg"/>
          </p:nvPr>
        </p:nvSpPr>
        <p:spPr/>
      </p:sp>
      <p:sp>
        <p:nvSpPr>
          <p:cNvPr id="1049220" name="备注占位符 2"/>
          <p:cNvSpPr>
            <a:spLocks noGrp="1"/>
          </p:cNvSpPr>
          <p:nvPr>
            <p:ph type="body" idx="1"/>
          </p:nvPr>
        </p:nvSpPr>
        <p:spPr/>
        <p:txBody>
          <a:bodyPr/>
          <a:p>
            <a:endParaRPr altLang="en-US" lang="zh-CN"/>
          </a:p>
        </p:txBody>
      </p:sp>
      <p:sp>
        <p:nvSpPr>
          <p:cNvPr id="1049221"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373" name=""/>
        <p:cNvGrpSpPr/>
        <p:nvPr/>
      </p:nvGrpSpPr>
      <p:grpSpPr>
        <a:xfrm>
          <a:off x="0" y="0"/>
          <a:ext cx="0" cy="0"/>
          <a:chOff x="0" y="0"/>
          <a:chExt cx="0" cy="0"/>
        </a:xfrm>
      </p:grpSpPr>
      <p:sp>
        <p:nvSpPr>
          <p:cNvPr id="1049242" name="幻灯片图像占位符 1"/>
          <p:cNvSpPr>
            <a:spLocks noChangeAspect="1" noRot="1" noGrp="1"/>
          </p:cNvSpPr>
          <p:nvPr>
            <p:ph type="sldImg"/>
          </p:nvPr>
        </p:nvSpPr>
        <p:spPr/>
      </p:sp>
      <p:sp>
        <p:nvSpPr>
          <p:cNvPr id="1049243" name="备注占位符 2"/>
          <p:cNvSpPr>
            <a:spLocks noGrp="1"/>
          </p:cNvSpPr>
          <p:nvPr>
            <p:ph type="body" idx="1"/>
          </p:nvPr>
        </p:nvSpPr>
        <p:spPr/>
        <p:txBody>
          <a:bodyPr/>
          <a:p>
            <a:endParaRPr altLang="en-US" lang="zh-CN"/>
          </a:p>
        </p:txBody>
      </p:sp>
      <p:sp>
        <p:nvSpPr>
          <p:cNvPr id="1049244" name="灯片编号占位符 3"/>
          <p:cNvSpPr>
            <a:spLocks noGrp="1"/>
          </p:cNvSpPr>
          <p:nvPr>
            <p:ph type="sldNum" sz="quarter" idx="10"/>
          </p:nvPr>
        </p:nvSpPr>
        <p:spPr/>
        <p:txBody>
          <a:bodyPr/>
          <a:p>
            <a:fld id="{7392B679-AE23-4750-8FB0-6513430B8953}" type="slidenum">
              <a:rPr altLang="en-US" lang="zh-CN" smtClean="0"/>
            </a:fld>
            <a:endParaRPr altLang="en-US" lang="zh-C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376" name=""/>
        <p:cNvGrpSpPr/>
        <p:nvPr/>
      </p:nvGrpSpPr>
      <p:grpSpPr>
        <a:xfrm>
          <a:off x="0" y="0"/>
          <a:ext cx="0" cy="0"/>
          <a:chOff x="0" y="0"/>
          <a:chExt cx="0" cy="0"/>
        </a:xfrm>
      </p:grpSpPr>
      <p:sp>
        <p:nvSpPr>
          <p:cNvPr id="1049247" name="幻灯片图像占位符 1"/>
          <p:cNvSpPr>
            <a:spLocks noChangeAspect="1" noRot="1" noGrp="1"/>
          </p:cNvSpPr>
          <p:nvPr>
            <p:ph type="sldImg"/>
          </p:nvPr>
        </p:nvSpPr>
        <p:spPr/>
      </p:sp>
      <p:sp>
        <p:nvSpPr>
          <p:cNvPr id="1049248" name="备注占位符 2"/>
          <p:cNvSpPr>
            <a:spLocks noGrp="1"/>
          </p:cNvSpPr>
          <p:nvPr>
            <p:ph type="body" idx="1"/>
          </p:nvPr>
        </p:nvSpPr>
        <p:spPr/>
        <p:txBody>
          <a:bodyPr/>
          <a:p>
            <a:endParaRPr altLang="en-US" lang="zh-CN"/>
          </a:p>
        </p:txBody>
      </p:sp>
      <p:sp>
        <p:nvSpPr>
          <p:cNvPr id="1049249"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62" name=""/>
        <p:cNvGrpSpPr/>
        <p:nvPr/>
      </p:nvGrpSpPr>
      <p:grpSpPr>
        <a:xfrm>
          <a:off x="0" y="0"/>
          <a:ext cx="0" cy="0"/>
          <a:chOff x="0" y="0"/>
          <a:chExt cx="0" cy="0"/>
        </a:xfrm>
      </p:grpSpPr>
      <p:sp>
        <p:nvSpPr>
          <p:cNvPr id="1048685" name="幻灯片图像占位符 1"/>
          <p:cNvSpPr>
            <a:spLocks noChangeAspect="1" noRot="1" noGrp="1"/>
          </p:cNvSpPr>
          <p:nvPr>
            <p:ph type="sldImg"/>
          </p:nvPr>
        </p:nvSpPr>
        <p:spPr/>
      </p:sp>
      <p:sp>
        <p:nvSpPr>
          <p:cNvPr id="1048686" name="备注占位符 2"/>
          <p:cNvSpPr>
            <a:spLocks noGrp="1"/>
          </p:cNvSpPr>
          <p:nvPr>
            <p:ph type="body" idx="1"/>
          </p:nvPr>
        </p:nvSpPr>
        <p:spPr/>
        <p:txBody>
          <a:bodyPr/>
          <a:p>
            <a:endParaRPr altLang="en-US" lang="zh-CN"/>
          </a:p>
        </p:txBody>
      </p:sp>
      <p:sp>
        <p:nvSpPr>
          <p:cNvPr id="1048687"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380" name=""/>
        <p:cNvGrpSpPr/>
        <p:nvPr/>
      </p:nvGrpSpPr>
      <p:grpSpPr>
        <a:xfrm>
          <a:off x="0" y="0"/>
          <a:ext cx="0" cy="0"/>
          <a:chOff x="0" y="0"/>
          <a:chExt cx="0" cy="0"/>
        </a:xfrm>
      </p:grpSpPr>
      <p:sp>
        <p:nvSpPr>
          <p:cNvPr id="1049257" name="幻灯片图像占位符 1"/>
          <p:cNvSpPr>
            <a:spLocks noChangeAspect="1" noRot="1" noGrp="1"/>
          </p:cNvSpPr>
          <p:nvPr>
            <p:ph type="sldImg"/>
          </p:nvPr>
        </p:nvSpPr>
        <p:spPr/>
      </p:sp>
      <p:sp>
        <p:nvSpPr>
          <p:cNvPr id="1049258" name="备注占位符 2"/>
          <p:cNvSpPr>
            <a:spLocks noGrp="1"/>
          </p:cNvSpPr>
          <p:nvPr>
            <p:ph type="body" idx="1"/>
          </p:nvPr>
        </p:nvSpPr>
        <p:spPr/>
        <p:txBody>
          <a:bodyPr/>
          <a:p>
            <a:endParaRPr altLang="en-US" lang="zh-CN"/>
          </a:p>
        </p:txBody>
      </p:sp>
      <p:sp>
        <p:nvSpPr>
          <p:cNvPr id="1049259"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383" name=""/>
        <p:cNvGrpSpPr/>
        <p:nvPr/>
      </p:nvGrpSpPr>
      <p:grpSpPr>
        <a:xfrm>
          <a:off x="0" y="0"/>
          <a:ext cx="0" cy="0"/>
          <a:chOff x="0" y="0"/>
          <a:chExt cx="0" cy="0"/>
        </a:xfrm>
      </p:grpSpPr>
      <p:sp>
        <p:nvSpPr>
          <p:cNvPr id="1049264" name="幻灯片图像占位符 1"/>
          <p:cNvSpPr>
            <a:spLocks noChangeAspect="1" noRot="1" noGrp="1"/>
          </p:cNvSpPr>
          <p:nvPr>
            <p:ph type="sldImg"/>
          </p:nvPr>
        </p:nvSpPr>
        <p:spPr/>
      </p:sp>
      <p:sp>
        <p:nvSpPr>
          <p:cNvPr id="1049265" name="备注占位符 2"/>
          <p:cNvSpPr>
            <a:spLocks noGrp="1"/>
          </p:cNvSpPr>
          <p:nvPr>
            <p:ph type="body" idx="1"/>
          </p:nvPr>
        </p:nvSpPr>
        <p:spPr/>
        <p:txBody>
          <a:bodyPr/>
          <a:p>
            <a:endParaRPr altLang="en-US" lang="zh-CN"/>
          </a:p>
        </p:txBody>
      </p:sp>
      <p:sp>
        <p:nvSpPr>
          <p:cNvPr id="1049266"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386" name=""/>
        <p:cNvGrpSpPr/>
        <p:nvPr/>
      </p:nvGrpSpPr>
      <p:grpSpPr>
        <a:xfrm>
          <a:off x="0" y="0"/>
          <a:ext cx="0" cy="0"/>
          <a:chOff x="0" y="0"/>
          <a:chExt cx="0" cy="0"/>
        </a:xfrm>
      </p:grpSpPr>
      <p:sp>
        <p:nvSpPr>
          <p:cNvPr id="1049271" name="幻灯片图像占位符 1"/>
          <p:cNvSpPr>
            <a:spLocks noChangeAspect="1" noRot="1" noGrp="1"/>
          </p:cNvSpPr>
          <p:nvPr>
            <p:ph type="sldImg"/>
          </p:nvPr>
        </p:nvSpPr>
        <p:spPr/>
      </p:sp>
      <p:sp>
        <p:nvSpPr>
          <p:cNvPr id="1049272" name="备注占位符 2"/>
          <p:cNvSpPr>
            <a:spLocks noGrp="1"/>
          </p:cNvSpPr>
          <p:nvPr>
            <p:ph type="body" idx="1"/>
          </p:nvPr>
        </p:nvSpPr>
        <p:spPr/>
        <p:txBody>
          <a:bodyPr/>
          <a:p>
            <a:endParaRPr altLang="en-US" lang="zh-CN"/>
          </a:p>
        </p:txBody>
      </p:sp>
      <p:sp>
        <p:nvSpPr>
          <p:cNvPr id="104927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389" name=""/>
        <p:cNvGrpSpPr/>
        <p:nvPr/>
      </p:nvGrpSpPr>
      <p:grpSpPr>
        <a:xfrm>
          <a:off x="0" y="0"/>
          <a:ext cx="0" cy="0"/>
          <a:chOff x="0" y="0"/>
          <a:chExt cx="0" cy="0"/>
        </a:xfrm>
      </p:grpSpPr>
      <p:sp>
        <p:nvSpPr>
          <p:cNvPr id="1049279" name="幻灯片图像占位符 1"/>
          <p:cNvSpPr>
            <a:spLocks noChangeAspect="1" noRot="1" noGrp="1"/>
          </p:cNvSpPr>
          <p:nvPr>
            <p:ph type="sldImg"/>
          </p:nvPr>
        </p:nvSpPr>
        <p:spPr/>
      </p:sp>
      <p:sp>
        <p:nvSpPr>
          <p:cNvPr id="1049280" name="备注占位符 2"/>
          <p:cNvSpPr>
            <a:spLocks noGrp="1"/>
          </p:cNvSpPr>
          <p:nvPr>
            <p:ph type="body" idx="1"/>
          </p:nvPr>
        </p:nvSpPr>
        <p:spPr/>
        <p:txBody>
          <a:bodyPr/>
          <a:p>
            <a:endParaRPr altLang="en-US" lang="zh-CN"/>
          </a:p>
        </p:txBody>
      </p:sp>
      <p:sp>
        <p:nvSpPr>
          <p:cNvPr id="1049281"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392" name=""/>
        <p:cNvGrpSpPr/>
        <p:nvPr/>
      </p:nvGrpSpPr>
      <p:grpSpPr>
        <a:xfrm>
          <a:off x="0" y="0"/>
          <a:ext cx="0" cy="0"/>
          <a:chOff x="0" y="0"/>
          <a:chExt cx="0" cy="0"/>
        </a:xfrm>
      </p:grpSpPr>
      <p:sp>
        <p:nvSpPr>
          <p:cNvPr id="1049286" name="幻灯片图像占位符 1"/>
          <p:cNvSpPr>
            <a:spLocks noChangeAspect="1" noRot="1" noGrp="1"/>
          </p:cNvSpPr>
          <p:nvPr>
            <p:ph type="sldImg"/>
          </p:nvPr>
        </p:nvSpPr>
        <p:spPr/>
      </p:sp>
      <p:sp>
        <p:nvSpPr>
          <p:cNvPr id="1049287" name="备注占位符 2"/>
          <p:cNvSpPr>
            <a:spLocks noGrp="1"/>
          </p:cNvSpPr>
          <p:nvPr>
            <p:ph type="body" idx="1"/>
          </p:nvPr>
        </p:nvSpPr>
        <p:spPr/>
        <p:txBody>
          <a:bodyPr/>
          <a:p>
            <a:endParaRPr altLang="en-US" lang="zh-CN"/>
          </a:p>
        </p:txBody>
      </p:sp>
      <p:sp>
        <p:nvSpPr>
          <p:cNvPr id="1049288" name="灯片编号占位符 3"/>
          <p:cNvSpPr>
            <a:spLocks noGrp="1"/>
          </p:cNvSpPr>
          <p:nvPr>
            <p:ph type="sldNum" sz="quarter" idx="10"/>
          </p:nvPr>
        </p:nvSpPr>
        <p:spPr/>
        <p:txBody>
          <a:bodyPr/>
          <a:p>
            <a:fld id="{7392B679-AE23-4750-8FB0-6513430B8953}" type="slidenum">
              <a:rPr altLang="en-US" lang="zh-CN" smtClean="0"/>
            </a:fld>
            <a:endParaRPr altLang="en-US" lang="zh-CN"/>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395" name=""/>
        <p:cNvGrpSpPr/>
        <p:nvPr/>
      </p:nvGrpSpPr>
      <p:grpSpPr>
        <a:xfrm>
          <a:off x="0" y="0"/>
          <a:ext cx="0" cy="0"/>
          <a:chOff x="0" y="0"/>
          <a:chExt cx="0" cy="0"/>
        </a:xfrm>
      </p:grpSpPr>
      <p:sp>
        <p:nvSpPr>
          <p:cNvPr id="1049291" name="幻灯片图像占位符 1"/>
          <p:cNvSpPr>
            <a:spLocks noChangeAspect="1" noRot="1" noGrp="1"/>
          </p:cNvSpPr>
          <p:nvPr>
            <p:ph type="sldImg"/>
          </p:nvPr>
        </p:nvSpPr>
        <p:spPr/>
      </p:sp>
      <p:sp>
        <p:nvSpPr>
          <p:cNvPr id="1049292" name="备注占位符 2"/>
          <p:cNvSpPr>
            <a:spLocks noGrp="1"/>
          </p:cNvSpPr>
          <p:nvPr>
            <p:ph type="body" idx="1"/>
          </p:nvPr>
        </p:nvSpPr>
        <p:spPr/>
        <p:txBody>
          <a:bodyPr/>
          <a:p>
            <a:endParaRPr altLang="en-US" lang="zh-CN"/>
          </a:p>
        </p:txBody>
      </p:sp>
      <p:sp>
        <p:nvSpPr>
          <p:cNvPr id="1049293"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401" name=""/>
        <p:cNvGrpSpPr/>
        <p:nvPr/>
      </p:nvGrpSpPr>
      <p:grpSpPr>
        <a:xfrm>
          <a:off x="0" y="0"/>
          <a:ext cx="0" cy="0"/>
          <a:chOff x="0" y="0"/>
          <a:chExt cx="0" cy="0"/>
        </a:xfrm>
      </p:grpSpPr>
      <p:sp>
        <p:nvSpPr>
          <p:cNvPr id="1049312" name="幻灯片图像占位符 1"/>
          <p:cNvSpPr>
            <a:spLocks noChangeAspect="1" noRot="1" noGrp="1"/>
          </p:cNvSpPr>
          <p:nvPr>
            <p:ph type="sldImg"/>
          </p:nvPr>
        </p:nvSpPr>
        <p:spPr/>
      </p:sp>
      <p:sp>
        <p:nvSpPr>
          <p:cNvPr id="1049313" name="备注占位符 2"/>
          <p:cNvSpPr>
            <a:spLocks noGrp="1"/>
          </p:cNvSpPr>
          <p:nvPr>
            <p:ph type="body" idx="1"/>
          </p:nvPr>
        </p:nvSpPr>
        <p:spPr/>
        <p:txBody>
          <a:bodyPr/>
          <a:p>
            <a:endParaRPr altLang="en-US" lang="zh-CN"/>
          </a:p>
        </p:txBody>
      </p:sp>
      <p:sp>
        <p:nvSpPr>
          <p:cNvPr id="1049314" name="灯片编号占位符 3"/>
          <p:cNvSpPr>
            <a:spLocks noGrp="1"/>
          </p:cNvSpPr>
          <p:nvPr>
            <p:ph type="sldNum" sz="quarter" idx="10"/>
          </p:nvPr>
        </p:nvSpPr>
        <p:spPr/>
        <p:txBody>
          <a:bodyPr/>
          <a:p>
            <a:fld id="{28116E82-425C-4C60-82B1-3495F9D10054}" type="slidenum">
              <a:rPr altLang="en-US" lang="zh-CN" smtClean="0"/>
            </a:fld>
            <a:endParaRPr altLang="en-US" lang="zh-CN"/>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404" name=""/>
        <p:cNvGrpSpPr/>
        <p:nvPr/>
      </p:nvGrpSpPr>
      <p:grpSpPr>
        <a:xfrm>
          <a:off x="0" y="0"/>
          <a:ext cx="0" cy="0"/>
          <a:chOff x="0" y="0"/>
          <a:chExt cx="0" cy="0"/>
        </a:xfrm>
      </p:grpSpPr>
      <p:sp>
        <p:nvSpPr>
          <p:cNvPr id="1049318" name="幻灯片图像占位符 1"/>
          <p:cNvSpPr>
            <a:spLocks noChangeAspect="1" noRot="1" noGrp="1"/>
          </p:cNvSpPr>
          <p:nvPr>
            <p:ph type="sldImg"/>
          </p:nvPr>
        </p:nvSpPr>
        <p:spPr/>
      </p:sp>
      <p:sp>
        <p:nvSpPr>
          <p:cNvPr id="1049319" name="备注占位符 2"/>
          <p:cNvSpPr>
            <a:spLocks noGrp="1"/>
          </p:cNvSpPr>
          <p:nvPr>
            <p:ph type="body" idx="1"/>
          </p:nvPr>
        </p:nvSpPr>
        <p:spPr/>
        <p:txBody>
          <a:bodyPr/>
          <a:p>
            <a:endParaRPr altLang="en-US" lang="zh-CN"/>
          </a:p>
        </p:txBody>
      </p:sp>
      <p:sp>
        <p:nvSpPr>
          <p:cNvPr id="1049320"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407" name=""/>
        <p:cNvGrpSpPr/>
        <p:nvPr/>
      </p:nvGrpSpPr>
      <p:grpSpPr>
        <a:xfrm>
          <a:off x="0" y="0"/>
          <a:ext cx="0" cy="0"/>
          <a:chOff x="0" y="0"/>
          <a:chExt cx="0" cy="0"/>
        </a:xfrm>
      </p:grpSpPr>
      <p:sp>
        <p:nvSpPr>
          <p:cNvPr id="1049324" name="幻灯片图像占位符 1"/>
          <p:cNvSpPr>
            <a:spLocks noChangeAspect="1" noRot="1" noGrp="1"/>
          </p:cNvSpPr>
          <p:nvPr>
            <p:ph type="sldImg"/>
          </p:nvPr>
        </p:nvSpPr>
        <p:spPr/>
      </p:sp>
      <p:sp>
        <p:nvSpPr>
          <p:cNvPr id="1049325" name="备注占位符 2"/>
          <p:cNvSpPr>
            <a:spLocks noGrp="1"/>
          </p:cNvSpPr>
          <p:nvPr>
            <p:ph type="body" idx="1"/>
          </p:nvPr>
        </p:nvSpPr>
        <p:spPr/>
        <p:txBody>
          <a:bodyPr/>
          <a:p>
            <a:endParaRPr altLang="en-US" lang="zh-CN"/>
          </a:p>
        </p:txBody>
      </p:sp>
      <p:sp>
        <p:nvSpPr>
          <p:cNvPr id="1049326"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410" name=""/>
        <p:cNvGrpSpPr/>
        <p:nvPr/>
      </p:nvGrpSpPr>
      <p:grpSpPr>
        <a:xfrm>
          <a:off x="0" y="0"/>
          <a:ext cx="0" cy="0"/>
          <a:chOff x="0" y="0"/>
          <a:chExt cx="0" cy="0"/>
        </a:xfrm>
      </p:grpSpPr>
      <p:sp>
        <p:nvSpPr>
          <p:cNvPr id="1049329" name="幻灯片图像占位符 1"/>
          <p:cNvSpPr>
            <a:spLocks noChangeAspect="1" noRot="1" noGrp="1"/>
          </p:cNvSpPr>
          <p:nvPr>
            <p:ph type="sldImg"/>
          </p:nvPr>
        </p:nvSpPr>
        <p:spPr/>
      </p:sp>
      <p:sp>
        <p:nvSpPr>
          <p:cNvPr id="1049330" name="备注占位符 2"/>
          <p:cNvSpPr>
            <a:spLocks noGrp="1"/>
          </p:cNvSpPr>
          <p:nvPr>
            <p:ph type="body" idx="1"/>
          </p:nvPr>
        </p:nvSpPr>
        <p:spPr/>
        <p:txBody>
          <a:bodyPr/>
          <a:p>
            <a:endParaRPr altLang="en-US" lang="zh-CN"/>
          </a:p>
        </p:txBody>
      </p:sp>
      <p:sp>
        <p:nvSpPr>
          <p:cNvPr id="1049331" name="灯片编号占位符 3"/>
          <p:cNvSpPr>
            <a:spLocks noGrp="1"/>
          </p:cNvSpPr>
          <p:nvPr>
            <p:ph type="sldNum" sz="quarter" idx="10"/>
          </p:nvPr>
        </p:nvSpPr>
        <p:spPr/>
        <p:txBody>
          <a:bodyPr/>
          <a:p>
            <a:fld id="{26B4C6F1-4C00-4D46-B382-503309AF3C7F}" type="slidenum">
              <a:rPr altLang="en-US" lang="zh-CN" smtClean="0"/>
            </a:fld>
            <a:endParaRPr altLang="en-US" 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65" name=""/>
        <p:cNvGrpSpPr/>
        <p:nvPr/>
      </p:nvGrpSpPr>
      <p:grpSpPr>
        <a:xfrm>
          <a:off x="0" y="0"/>
          <a:ext cx="0" cy="0"/>
          <a:chOff x="0" y="0"/>
          <a:chExt cx="0" cy="0"/>
        </a:xfrm>
      </p:grpSpPr>
      <p:sp>
        <p:nvSpPr>
          <p:cNvPr id="1048693" name="幻灯片图像占位符 1"/>
          <p:cNvSpPr>
            <a:spLocks noChangeAspect="1" noRot="1" noGrp="1"/>
          </p:cNvSpPr>
          <p:nvPr>
            <p:ph type="sldImg"/>
          </p:nvPr>
        </p:nvSpPr>
        <p:spPr/>
      </p:sp>
      <p:sp>
        <p:nvSpPr>
          <p:cNvPr id="1048694" name="备注占位符 2"/>
          <p:cNvSpPr>
            <a:spLocks noGrp="1"/>
          </p:cNvSpPr>
          <p:nvPr>
            <p:ph type="body" idx="1"/>
          </p:nvPr>
        </p:nvSpPr>
        <p:spPr/>
        <p:txBody>
          <a:bodyPr/>
          <a:p>
            <a:endParaRPr altLang="en-US" lang="zh-CN"/>
          </a:p>
        </p:txBody>
      </p:sp>
      <p:sp>
        <p:nvSpPr>
          <p:cNvPr id="1048695"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413" name=""/>
        <p:cNvGrpSpPr/>
        <p:nvPr/>
      </p:nvGrpSpPr>
      <p:grpSpPr>
        <a:xfrm>
          <a:off x="0" y="0"/>
          <a:ext cx="0" cy="0"/>
          <a:chOff x="0" y="0"/>
          <a:chExt cx="0" cy="0"/>
        </a:xfrm>
      </p:grpSpPr>
      <p:sp>
        <p:nvSpPr>
          <p:cNvPr id="1049335" name="幻灯片图像占位符 1"/>
          <p:cNvSpPr>
            <a:spLocks noChangeAspect="1" noRot="1" noGrp="1"/>
          </p:cNvSpPr>
          <p:nvPr>
            <p:ph type="sldImg"/>
          </p:nvPr>
        </p:nvSpPr>
        <p:spPr/>
      </p:sp>
      <p:sp>
        <p:nvSpPr>
          <p:cNvPr id="1049336" name="备注占位符 2"/>
          <p:cNvSpPr>
            <a:spLocks noGrp="1"/>
          </p:cNvSpPr>
          <p:nvPr>
            <p:ph type="body" idx="1"/>
          </p:nvPr>
        </p:nvSpPr>
        <p:spPr/>
        <p:txBody>
          <a:bodyPr/>
          <a:p>
            <a:endParaRPr altLang="en-US" lang="zh-CN"/>
          </a:p>
        </p:txBody>
      </p:sp>
      <p:sp>
        <p:nvSpPr>
          <p:cNvPr id="1049337"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416" name=""/>
        <p:cNvGrpSpPr/>
        <p:nvPr/>
      </p:nvGrpSpPr>
      <p:grpSpPr>
        <a:xfrm>
          <a:off x="0" y="0"/>
          <a:ext cx="0" cy="0"/>
          <a:chOff x="0" y="0"/>
          <a:chExt cx="0" cy="0"/>
        </a:xfrm>
      </p:grpSpPr>
      <p:sp>
        <p:nvSpPr>
          <p:cNvPr id="1049341" name="幻灯片图像占位符 1"/>
          <p:cNvSpPr>
            <a:spLocks noChangeAspect="1" noRot="1" noGrp="1"/>
          </p:cNvSpPr>
          <p:nvPr>
            <p:ph type="sldImg"/>
          </p:nvPr>
        </p:nvSpPr>
        <p:spPr/>
      </p:sp>
      <p:sp>
        <p:nvSpPr>
          <p:cNvPr id="1049342" name="备注占位符 2"/>
          <p:cNvSpPr>
            <a:spLocks noGrp="1"/>
          </p:cNvSpPr>
          <p:nvPr>
            <p:ph type="body" idx="1"/>
          </p:nvPr>
        </p:nvSpPr>
        <p:spPr/>
        <p:txBody>
          <a:bodyPr/>
          <a:p>
            <a:endParaRPr altLang="en-US" lang="zh-CN"/>
          </a:p>
        </p:txBody>
      </p:sp>
      <p:sp>
        <p:nvSpPr>
          <p:cNvPr id="104934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419" name=""/>
        <p:cNvGrpSpPr/>
        <p:nvPr/>
      </p:nvGrpSpPr>
      <p:grpSpPr>
        <a:xfrm>
          <a:off x="0" y="0"/>
          <a:ext cx="0" cy="0"/>
          <a:chOff x="0" y="0"/>
          <a:chExt cx="0" cy="0"/>
        </a:xfrm>
      </p:grpSpPr>
      <p:sp>
        <p:nvSpPr>
          <p:cNvPr id="1049347" name="幻灯片图像占位符 1"/>
          <p:cNvSpPr>
            <a:spLocks noChangeAspect="1" noRot="1" noGrp="1"/>
          </p:cNvSpPr>
          <p:nvPr>
            <p:ph type="sldImg"/>
          </p:nvPr>
        </p:nvSpPr>
        <p:spPr/>
      </p:sp>
      <p:sp>
        <p:nvSpPr>
          <p:cNvPr id="1049348" name="备注占位符 2"/>
          <p:cNvSpPr>
            <a:spLocks noGrp="1"/>
          </p:cNvSpPr>
          <p:nvPr>
            <p:ph type="body" idx="1"/>
          </p:nvPr>
        </p:nvSpPr>
        <p:spPr/>
        <p:txBody>
          <a:bodyPr/>
          <a:p>
            <a:endParaRPr altLang="en-US" lang="zh-CN"/>
          </a:p>
        </p:txBody>
      </p:sp>
      <p:sp>
        <p:nvSpPr>
          <p:cNvPr id="1049349"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422" name=""/>
        <p:cNvGrpSpPr/>
        <p:nvPr/>
      </p:nvGrpSpPr>
      <p:grpSpPr>
        <a:xfrm>
          <a:off x="0" y="0"/>
          <a:ext cx="0" cy="0"/>
          <a:chOff x="0" y="0"/>
          <a:chExt cx="0" cy="0"/>
        </a:xfrm>
      </p:grpSpPr>
      <p:sp>
        <p:nvSpPr>
          <p:cNvPr id="1049353" name="幻灯片图像占位符 1"/>
          <p:cNvSpPr>
            <a:spLocks noChangeAspect="1" noRot="1" noGrp="1"/>
          </p:cNvSpPr>
          <p:nvPr>
            <p:ph type="sldImg"/>
          </p:nvPr>
        </p:nvSpPr>
        <p:spPr/>
      </p:sp>
      <p:sp>
        <p:nvSpPr>
          <p:cNvPr id="1049354" name="备注占位符 2"/>
          <p:cNvSpPr>
            <a:spLocks noGrp="1"/>
          </p:cNvSpPr>
          <p:nvPr>
            <p:ph type="body" idx="1"/>
          </p:nvPr>
        </p:nvSpPr>
        <p:spPr/>
        <p:txBody>
          <a:bodyPr/>
          <a:p>
            <a:endParaRPr altLang="en-US" lang="zh-CN"/>
          </a:p>
        </p:txBody>
      </p:sp>
      <p:sp>
        <p:nvSpPr>
          <p:cNvPr id="1049355"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425" name=""/>
        <p:cNvGrpSpPr/>
        <p:nvPr/>
      </p:nvGrpSpPr>
      <p:grpSpPr>
        <a:xfrm>
          <a:off x="0" y="0"/>
          <a:ext cx="0" cy="0"/>
          <a:chOff x="0" y="0"/>
          <a:chExt cx="0" cy="0"/>
        </a:xfrm>
      </p:grpSpPr>
      <p:sp>
        <p:nvSpPr>
          <p:cNvPr id="1049359" name="幻灯片图像占位符 1"/>
          <p:cNvSpPr>
            <a:spLocks noChangeAspect="1" noRot="1" noGrp="1"/>
          </p:cNvSpPr>
          <p:nvPr>
            <p:ph type="sldImg"/>
          </p:nvPr>
        </p:nvSpPr>
        <p:spPr/>
      </p:sp>
      <p:sp>
        <p:nvSpPr>
          <p:cNvPr id="1049360" name="备注占位符 2"/>
          <p:cNvSpPr>
            <a:spLocks noGrp="1"/>
          </p:cNvSpPr>
          <p:nvPr>
            <p:ph type="body" idx="1"/>
          </p:nvPr>
        </p:nvSpPr>
        <p:spPr/>
        <p:txBody>
          <a:bodyPr/>
          <a:p>
            <a:endParaRPr altLang="en-US" lang="zh-CN"/>
          </a:p>
        </p:txBody>
      </p:sp>
      <p:sp>
        <p:nvSpPr>
          <p:cNvPr id="1049361"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428" name=""/>
        <p:cNvGrpSpPr/>
        <p:nvPr/>
      </p:nvGrpSpPr>
      <p:grpSpPr>
        <a:xfrm>
          <a:off x="0" y="0"/>
          <a:ext cx="0" cy="0"/>
          <a:chOff x="0" y="0"/>
          <a:chExt cx="0" cy="0"/>
        </a:xfrm>
      </p:grpSpPr>
      <p:sp>
        <p:nvSpPr>
          <p:cNvPr id="1049365" name="幻灯片图像占位符 1"/>
          <p:cNvSpPr>
            <a:spLocks noChangeAspect="1" noRot="1" noGrp="1"/>
          </p:cNvSpPr>
          <p:nvPr>
            <p:ph type="sldImg"/>
          </p:nvPr>
        </p:nvSpPr>
        <p:spPr/>
      </p:sp>
      <p:sp>
        <p:nvSpPr>
          <p:cNvPr id="1049366" name="备注占位符 2"/>
          <p:cNvSpPr>
            <a:spLocks noGrp="1"/>
          </p:cNvSpPr>
          <p:nvPr>
            <p:ph type="body" idx="1"/>
          </p:nvPr>
        </p:nvSpPr>
        <p:spPr/>
        <p:txBody>
          <a:bodyPr/>
          <a:p>
            <a:endParaRPr altLang="en-US" lang="zh-CN"/>
          </a:p>
        </p:txBody>
      </p:sp>
      <p:sp>
        <p:nvSpPr>
          <p:cNvPr id="1049367"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431" name=""/>
        <p:cNvGrpSpPr/>
        <p:nvPr/>
      </p:nvGrpSpPr>
      <p:grpSpPr>
        <a:xfrm>
          <a:off x="0" y="0"/>
          <a:ext cx="0" cy="0"/>
          <a:chOff x="0" y="0"/>
          <a:chExt cx="0" cy="0"/>
        </a:xfrm>
      </p:grpSpPr>
      <p:sp>
        <p:nvSpPr>
          <p:cNvPr id="1049371" name="幻灯片图像占位符 1"/>
          <p:cNvSpPr>
            <a:spLocks noChangeAspect="1" noRot="1" noGrp="1"/>
          </p:cNvSpPr>
          <p:nvPr>
            <p:ph type="sldImg"/>
          </p:nvPr>
        </p:nvSpPr>
        <p:spPr/>
      </p:sp>
      <p:sp>
        <p:nvSpPr>
          <p:cNvPr id="1049372" name="备注占位符 2"/>
          <p:cNvSpPr>
            <a:spLocks noGrp="1"/>
          </p:cNvSpPr>
          <p:nvPr>
            <p:ph type="body" idx="1"/>
          </p:nvPr>
        </p:nvSpPr>
        <p:spPr/>
        <p:txBody>
          <a:bodyPr/>
          <a:p>
            <a:endParaRPr altLang="en-US" lang="zh-CN"/>
          </a:p>
        </p:txBody>
      </p:sp>
      <p:sp>
        <p:nvSpPr>
          <p:cNvPr id="1049373"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434" name=""/>
        <p:cNvGrpSpPr/>
        <p:nvPr/>
      </p:nvGrpSpPr>
      <p:grpSpPr>
        <a:xfrm>
          <a:off x="0" y="0"/>
          <a:ext cx="0" cy="0"/>
          <a:chOff x="0" y="0"/>
          <a:chExt cx="0" cy="0"/>
        </a:xfrm>
      </p:grpSpPr>
      <p:sp>
        <p:nvSpPr>
          <p:cNvPr id="1049377" name="幻灯片图像占位符 1"/>
          <p:cNvSpPr>
            <a:spLocks noChangeAspect="1" noRot="1" noGrp="1"/>
          </p:cNvSpPr>
          <p:nvPr>
            <p:ph type="sldImg"/>
          </p:nvPr>
        </p:nvSpPr>
        <p:spPr/>
      </p:sp>
      <p:sp>
        <p:nvSpPr>
          <p:cNvPr id="1049378" name="备注占位符 2"/>
          <p:cNvSpPr>
            <a:spLocks noGrp="1"/>
          </p:cNvSpPr>
          <p:nvPr>
            <p:ph type="body" idx="1"/>
          </p:nvPr>
        </p:nvSpPr>
        <p:spPr/>
        <p:txBody>
          <a:bodyPr/>
          <a:p>
            <a:endParaRPr altLang="en-US" lang="zh-CN"/>
          </a:p>
        </p:txBody>
      </p:sp>
      <p:sp>
        <p:nvSpPr>
          <p:cNvPr id="1049379"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437" name=""/>
        <p:cNvGrpSpPr/>
        <p:nvPr/>
      </p:nvGrpSpPr>
      <p:grpSpPr>
        <a:xfrm>
          <a:off x="0" y="0"/>
          <a:ext cx="0" cy="0"/>
          <a:chOff x="0" y="0"/>
          <a:chExt cx="0" cy="0"/>
        </a:xfrm>
      </p:grpSpPr>
      <p:sp>
        <p:nvSpPr>
          <p:cNvPr id="1049383" name="幻灯片图像占位符 1"/>
          <p:cNvSpPr>
            <a:spLocks noChangeAspect="1" noRot="1" noGrp="1"/>
          </p:cNvSpPr>
          <p:nvPr>
            <p:ph type="sldImg"/>
          </p:nvPr>
        </p:nvSpPr>
        <p:spPr/>
      </p:sp>
      <p:sp>
        <p:nvSpPr>
          <p:cNvPr id="1049384" name="备注占位符 2"/>
          <p:cNvSpPr>
            <a:spLocks noGrp="1"/>
          </p:cNvSpPr>
          <p:nvPr>
            <p:ph type="body" idx="1"/>
          </p:nvPr>
        </p:nvSpPr>
        <p:spPr/>
        <p:txBody>
          <a:bodyPr/>
          <a:p>
            <a:endParaRPr altLang="en-US" lang="zh-CN"/>
          </a:p>
        </p:txBody>
      </p:sp>
      <p:sp>
        <p:nvSpPr>
          <p:cNvPr id="1049385"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440" name=""/>
        <p:cNvGrpSpPr/>
        <p:nvPr/>
      </p:nvGrpSpPr>
      <p:grpSpPr>
        <a:xfrm>
          <a:off x="0" y="0"/>
          <a:ext cx="0" cy="0"/>
          <a:chOff x="0" y="0"/>
          <a:chExt cx="0" cy="0"/>
        </a:xfrm>
      </p:grpSpPr>
      <p:sp>
        <p:nvSpPr>
          <p:cNvPr id="1049388" name="幻灯片图像占位符 1"/>
          <p:cNvSpPr>
            <a:spLocks noChangeAspect="1" noRot="1" noGrp="1"/>
          </p:cNvSpPr>
          <p:nvPr>
            <p:ph type="sldImg"/>
          </p:nvPr>
        </p:nvSpPr>
        <p:spPr/>
      </p:sp>
      <p:sp>
        <p:nvSpPr>
          <p:cNvPr id="1049389" name="备注占位符 2"/>
          <p:cNvSpPr>
            <a:spLocks noGrp="1"/>
          </p:cNvSpPr>
          <p:nvPr>
            <p:ph type="body" idx="1"/>
          </p:nvPr>
        </p:nvSpPr>
        <p:spPr/>
        <p:txBody>
          <a:bodyPr/>
          <a:p>
            <a:endParaRPr altLang="en-US" lang="zh-CN"/>
          </a:p>
        </p:txBody>
      </p:sp>
      <p:sp>
        <p:nvSpPr>
          <p:cNvPr id="1049390" name="灯片编号占位符 3"/>
          <p:cNvSpPr>
            <a:spLocks noGrp="1"/>
          </p:cNvSpPr>
          <p:nvPr>
            <p:ph type="sldNum" sz="quarter" idx="10"/>
          </p:nvPr>
        </p:nvSpPr>
        <p:spPr/>
        <p:txBody>
          <a:bodyPr/>
          <a:p>
            <a:pPr algn="r" defTabSz="914400" eaLnBrk="0" fontAlgn="base" hangingPunct="0" indent="0" latinLnBrk="0" lvl="0" marL="0" marR="0">
              <a:lnSpc>
                <a:spcPct val="100000"/>
              </a:lnSpc>
              <a:spcBef>
                <a:spcPct val="0"/>
              </a:spcBef>
              <a:spcAft>
                <a:spcPct val="0"/>
              </a:spcAft>
              <a:buClrTx/>
              <a:buSzTx/>
              <a:buFontTx/>
              <a:buNone/>
            </a:pPr>
            <a:fld id="{39AD698A-D66C-4FA1-BBD8-F72AE9E6E751}" type="slidenum">
              <a:rPr altLang="en-US" baseline="0" b="0" cap="none" sz="1200" i="0" kern="1200" kumimoji="0" lang="zh-CN" noProof="0" normalizeH="0" spc="0" strike="noStrike" u="none" smtClean="0">
                <a:ln>
                  <a:noFill/>
                </a:ln>
                <a:solidFill>
                  <a:prstClr val="black"/>
                </a:solidFill>
                <a:effectLst/>
                <a:uLnTx/>
                <a:uFillTx/>
                <a:latin typeface="Calibri" panose="020F0502020204030204" charset="0"/>
                <a:ea typeface="微软雅黑" panose="020B0503020204020204" pitchFamily="34" charset="-122"/>
              </a:rPr>
            </a:fld>
            <a:endParaRPr altLang="en-US" baseline="0" b="0" cap="none" sz="1200" i="0" kern="1200" kumimoji="0" lang="zh-CN" noProof="0" normalizeH="0" spc="0" strike="noStrike" u="none">
              <a:ln>
                <a:noFill/>
              </a:ln>
              <a:solidFill>
                <a:prstClr val="black"/>
              </a:solidFill>
              <a:effectLst/>
              <a:uLnTx/>
              <a:uFillTx/>
              <a:latin typeface="Calibri" panose="020F0502020204030204" charset="0"/>
              <a:ea typeface="微软雅黑"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68" name=""/>
        <p:cNvGrpSpPr/>
        <p:nvPr/>
      </p:nvGrpSpPr>
      <p:grpSpPr>
        <a:xfrm>
          <a:off x="0" y="0"/>
          <a:ext cx="0" cy="0"/>
          <a:chOff x="0" y="0"/>
          <a:chExt cx="0" cy="0"/>
        </a:xfrm>
      </p:grpSpPr>
      <p:sp>
        <p:nvSpPr>
          <p:cNvPr id="1048702" name="幻灯片图像占位符 1"/>
          <p:cNvSpPr>
            <a:spLocks noChangeAspect="1" noRot="1" noGrp="1"/>
          </p:cNvSpPr>
          <p:nvPr>
            <p:ph type="sldImg"/>
          </p:nvPr>
        </p:nvSpPr>
        <p:spPr/>
      </p:sp>
      <p:sp>
        <p:nvSpPr>
          <p:cNvPr id="1048703" name="备注占位符 2"/>
          <p:cNvSpPr>
            <a:spLocks noGrp="1"/>
          </p:cNvSpPr>
          <p:nvPr>
            <p:ph type="body" idx="1"/>
          </p:nvPr>
        </p:nvSpPr>
        <p:spPr/>
        <p:txBody>
          <a:bodyPr/>
          <a:p>
            <a:endParaRPr altLang="en-US" lang="zh-CN"/>
          </a:p>
        </p:txBody>
      </p:sp>
      <p:sp>
        <p:nvSpPr>
          <p:cNvPr id="1048704" name="灯片编号占位符 3"/>
          <p:cNvSpPr>
            <a:spLocks noGrp="1"/>
          </p:cNvSpPr>
          <p:nvPr>
            <p:ph type="sldNum" sz="quarter" idx="10"/>
          </p:nvPr>
        </p:nvSpPr>
        <p:spPr/>
        <p:txBody>
          <a:bodyPr/>
          <a:p>
            <a:fld id="{AF109863-D141-4167-B2C3-70DCAF360D03}" type="slidenum">
              <a:rPr altLang="en-US" lang="zh-CN" smtClean="0"/>
            </a:fld>
            <a:endParaRPr altLang="en-US" lang="zh-CN"/>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443" name=""/>
        <p:cNvGrpSpPr/>
        <p:nvPr/>
      </p:nvGrpSpPr>
      <p:grpSpPr>
        <a:xfrm>
          <a:off x="0" y="0"/>
          <a:ext cx="0" cy="0"/>
          <a:chOff x="0" y="0"/>
          <a:chExt cx="0" cy="0"/>
        </a:xfrm>
      </p:grpSpPr>
      <p:sp>
        <p:nvSpPr>
          <p:cNvPr id="1049395" name="幻灯片图像占位符 1"/>
          <p:cNvSpPr>
            <a:spLocks noChangeAspect="1" noRot="1" noGrp="1"/>
          </p:cNvSpPr>
          <p:nvPr>
            <p:ph type="sldImg"/>
          </p:nvPr>
        </p:nvSpPr>
        <p:spPr/>
      </p:sp>
      <p:sp>
        <p:nvSpPr>
          <p:cNvPr id="1049396" name="备注占位符 2"/>
          <p:cNvSpPr>
            <a:spLocks noGrp="1"/>
          </p:cNvSpPr>
          <p:nvPr>
            <p:ph type="body" idx="1"/>
          </p:nvPr>
        </p:nvSpPr>
        <p:spPr/>
        <p:txBody>
          <a:bodyPr/>
          <a:p>
            <a:endParaRPr altLang="en-US" lang="zh-CN"/>
          </a:p>
        </p:txBody>
      </p:sp>
      <p:sp>
        <p:nvSpPr>
          <p:cNvPr id="1049397" name="灯片编号占位符 3"/>
          <p:cNvSpPr>
            <a:spLocks noGrp="1"/>
          </p:cNvSpPr>
          <p:nvPr>
            <p:ph type="sldNum" sz="quarter" idx="10"/>
          </p:nvPr>
        </p:nvSpPr>
        <p:spPr/>
        <p:txBody>
          <a:bodyPr/>
          <a:p>
            <a:fld id="{7392B679-AE23-4750-8FB0-6513430B8953}" type="slidenum">
              <a:rPr altLang="en-US" lang="zh-CN" smtClean="0"/>
            </a:fld>
            <a:endParaRPr altLang="en-US"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tags" Target="../tags/tag1.xml"/><Relationship Id="rId3"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44" name=""/>
        <p:cNvGrpSpPr/>
        <p:nvPr/>
      </p:nvGrpSpPr>
      <p:grpSpPr>
        <a:xfrm>
          <a:off x="0" y="0"/>
          <a:ext cx="0" cy="0"/>
          <a:chOff x="0" y="0"/>
          <a:chExt cx="0" cy="0"/>
        </a:xfrm>
      </p:grpSpPr>
    </p:spTree>
  </p:cSld>
  <p:clrMapOvr>
    <a:masterClrMapping/>
  </p:clrMapOvr>
  <p:transition spd="med"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twoTxTwoObj">
  <p:cSld name="比较">
    <p:spTree>
      <p:nvGrpSpPr>
        <p:cNvPr id="450" name=""/>
        <p:cNvGrpSpPr/>
        <p:nvPr/>
      </p:nvGrpSpPr>
      <p:grpSpPr>
        <a:xfrm>
          <a:off x="0" y="0"/>
          <a:ext cx="0" cy="0"/>
          <a:chOff x="0" y="0"/>
          <a:chExt cx="0" cy="0"/>
        </a:xfrm>
      </p:grpSpPr>
      <p:sp>
        <p:nvSpPr>
          <p:cNvPr id="1049432" name="标题 1"/>
          <p:cNvSpPr>
            <a:spLocks noGrp="1"/>
          </p:cNvSpPr>
          <p:nvPr>
            <p:ph type="title"/>
          </p:nvPr>
        </p:nvSpPr>
        <p:spPr>
          <a:xfrm>
            <a:off x="629841" y="273844"/>
            <a:ext cx="7886700" cy="994172"/>
          </a:xfrm>
        </p:spPr>
        <p:txBody>
          <a:bodyPr anchor="ctr" anchorCtr="0"/>
          <a:p>
            <a:r>
              <a:rPr altLang="en-US" lang="zh-CN"/>
              <a:t>单击此处编辑母版标题样式</a:t>
            </a:r>
            <a:endParaRPr altLang="en-US" lang="zh-CN"/>
          </a:p>
        </p:txBody>
      </p:sp>
      <p:sp>
        <p:nvSpPr>
          <p:cNvPr id="1049433" name="文本占位符 2"/>
          <p:cNvSpPr>
            <a:spLocks noGrp="1"/>
          </p:cNvSpPr>
          <p:nvPr>
            <p:ph type="body" idx="1"/>
          </p:nvPr>
        </p:nvSpPr>
        <p:spPr>
          <a:xfrm>
            <a:off x="629841" y="1308721"/>
            <a:ext cx="3868340" cy="617934"/>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altLang="en-US" dirty="0" lang="zh-CN"/>
              <a:t>单击此处编辑母版文本样式</a:t>
            </a:r>
            <a:endParaRPr altLang="en-US" dirty="0" lang="zh-CN"/>
          </a:p>
        </p:txBody>
      </p:sp>
      <p:sp>
        <p:nvSpPr>
          <p:cNvPr id="1049434" name="内容占位符 3"/>
          <p:cNvSpPr>
            <a:spLocks noGrp="1"/>
          </p:cNvSpPr>
          <p:nvPr>
            <p:ph sz="half" idx="2"/>
          </p:nvPr>
        </p:nvSpPr>
        <p:spPr>
          <a:xfrm>
            <a:off x="629841" y="1961707"/>
            <a:ext cx="3868340" cy="2680541"/>
          </a:xfrm>
        </p:spPr>
        <p:txBody>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435" name="文本占位符 4"/>
          <p:cNvSpPr>
            <a:spLocks noGrp="1"/>
          </p:cNvSpPr>
          <p:nvPr>
            <p:ph type="body" sz="quarter" idx="3"/>
          </p:nvPr>
        </p:nvSpPr>
        <p:spPr>
          <a:xfrm>
            <a:off x="4629150" y="1308721"/>
            <a:ext cx="3887391" cy="617934"/>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altLang="en-US" dirty="0" lang="zh-CN"/>
              <a:t>单击此处编辑母版文本样式</a:t>
            </a:r>
            <a:endParaRPr altLang="en-US" dirty="0" lang="zh-CN"/>
          </a:p>
        </p:txBody>
      </p:sp>
      <p:sp>
        <p:nvSpPr>
          <p:cNvPr id="1049436" name="内容占位符 5"/>
          <p:cNvSpPr>
            <a:spLocks noGrp="1"/>
          </p:cNvSpPr>
          <p:nvPr>
            <p:ph sz="quarter" idx="4"/>
          </p:nvPr>
        </p:nvSpPr>
        <p:spPr>
          <a:xfrm>
            <a:off x="4629150" y="1961707"/>
            <a:ext cx="3887391" cy="2680541"/>
          </a:xfrm>
        </p:spPr>
        <p:txBody>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437" name="日期占位符 6"/>
          <p:cNvSpPr>
            <a:spLocks noGrp="1"/>
          </p:cNvSpPr>
          <p:nvPr>
            <p:ph type="dt" sz="half" idx="10"/>
          </p:nvPr>
        </p:nvSpPr>
        <p:spPr/>
        <p:txBody>
          <a:bodyPr/>
          <a:p>
            <a:fld id="{760FBDFE-C587-4B4C-A407-44438C67B59E}" type="datetimeFigureOut">
              <a:rPr altLang="en-US" lang="zh-CN" smtClean="0"/>
            </a:fld>
            <a:endParaRPr altLang="en-US" lang="zh-CN"/>
          </a:p>
        </p:txBody>
      </p:sp>
      <p:sp>
        <p:nvSpPr>
          <p:cNvPr id="1049438" name="页脚占位符 7"/>
          <p:cNvSpPr>
            <a:spLocks noGrp="1"/>
          </p:cNvSpPr>
          <p:nvPr>
            <p:ph type="ftr" sz="quarter" idx="11"/>
          </p:nvPr>
        </p:nvSpPr>
        <p:spPr/>
        <p:txBody>
          <a:bodyPr/>
          <a:p>
            <a:endParaRPr altLang="en-US" lang="zh-CN"/>
          </a:p>
        </p:txBody>
      </p:sp>
      <p:sp>
        <p:nvSpPr>
          <p:cNvPr id="1049439" name="灯片编号占位符 8"/>
          <p:cNvSpPr>
            <a:spLocks noGrp="1"/>
          </p:cNvSpPr>
          <p:nvPr>
            <p:ph type="sldNum" sz="quarter" idx="12"/>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447" name=""/>
        <p:cNvGrpSpPr/>
        <p:nvPr/>
      </p:nvGrpSpPr>
      <p:grpSpPr>
        <a:xfrm>
          <a:off x="0" y="0"/>
          <a:ext cx="0" cy="0"/>
          <a:chOff x="0" y="0"/>
          <a:chExt cx="0" cy="0"/>
        </a:xfrm>
      </p:grpSpPr>
      <p:pic>
        <p:nvPicPr>
          <p:cNvPr id="2097399" name="图片 10"/>
          <p:cNvPicPr>
            <a:picLocks noChangeAspect="1"/>
          </p:cNvPicPr>
          <p:nvPr/>
        </p:nvPicPr>
        <p:blipFill>
          <a:blip xmlns:r="http://schemas.openxmlformats.org/officeDocument/2006/relationships" r:embed="rId1" cstate="email">
            <a:grayscl/>
          </a:blip>
          <a:srcRect/>
          <a:stretch>
            <a:fillRect/>
          </a:stretch>
        </p:blipFill>
        <p:spPr>
          <a:xfrm>
            <a:off x="0" y="1472471"/>
            <a:ext cx="8001729" cy="2232420"/>
          </a:xfrm>
          <a:custGeom>
            <a:avLst/>
            <a:gdLst>
              <a:gd name="connsiteX0" fmla="*/ 0 w 10668972"/>
              <a:gd name="connsiteY0" fmla="*/ 0 h 2976560"/>
              <a:gd name="connsiteX1" fmla="*/ 10668972 w 10668972"/>
              <a:gd name="connsiteY1" fmla="*/ 0 h 2976560"/>
              <a:gd name="connsiteX2" fmla="*/ 10668972 w 10668972"/>
              <a:gd name="connsiteY2" fmla="*/ 2976560 h 2976560"/>
              <a:gd name="connsiteX3" fmla="*/ 0 w 10668972"/>
              <a:gd name="connsiteY3" fmla="*/ 2976560 h 2976560"/>
            </a:gdLst>
            <a:ahLst/>
            <a:cxnLst>
              <a:cxn ang="0">
                <a:pos x="connsiteX0" y="connsiteY0"/>
              </a:cxn>
              <a:cxn ang="0">
                <a:pos x="connsiteX1" y="connsiteY1"/>
              </a:cxn>
              <a:cxn ang="0">
                <a:pos x="connsiteX2" y="connsiteY2"/>
              </a:cxn>
              <a:cxn ang="0">
                <a:pos x="connsiteX3" y="connsiteY3"/>
              </a:cxn>
            </a:cxnLst>
            <a:rect l="l" t="t" r="r" b="b"/>
            <a:pathLst>
              <a:path w="10668972" h="2976560">
                <a:moveTo>
                  <a:pt x="0" y="0"/>
                </a:moveTo>
                <a:lnTo>
                  <a:pt x="10668972" y="0"/>
                </a:lnTo>
                <a:lnTo>
                  <a:pt x="10668972" y="2976560"/>
                </a:lnTo>
                <a:lnTo>
                  <a:pt x="0" y="2976560"/>
                </a:lnTo>
                <a:close/>
              </a:path>
            </a:pathLst>
          </a:custGeom>
        </p:spPr>
      </p:pic>
      <p:sp>
        <p:nvSpPr>
          <p:cNvPr id="1049414" name="矩形 11"/>
          <p:cNvSpPr/>
          <p:nvPr/>
        </p:nvSpPr>
        <p:spPr>
          <a:xfrm>
            <a:off x="1000125" y="733172"/>
            <a:ext cx="3028950" cy="4410328"/>
          </a:xfrm>
          <a:prstGeom prst="rect"/>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350" lang="zh-CN">
              <a:latin typeface="+mj-ea"/>
              <a:ea typeface="+mj-ea"/>
            </a:endParaRPr>
          </a:p>
        </p:txBody>
      </p:sp>
      <p:sp>
        <p:nvSpPr>
          <p:cNvPr id="1049415" name="矩形 12"/>
          <p:cNvSpPr/>
          <p:nvPr/>
        </p:nvSpPr>
        <p:spPr>
          <a:xfrm>
            <a:off x="7970044" y="1471613"/>
            <a:ext cx="141446" cy="2232184"/>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350" lang="zh-CN">
              <a:latin typeface="+mj-ea"/>
              <a:ea typeface="+mj-ea"/>
            </a:endParaRPr>
          </a:p>
        </p:txBody>
      </p:sp>
      <p:sp>
        <p:nvSpPr>
          <p:cNvPr id="1049416" name="标题 1"/>
          <p:cNvSpPr>
            <a:spLocks noGrp="1"/>
          </p:cNvSpPr>
          <p:nvPr>
            <p:ph type="title" hasCustomPrompt="1"/>
          </p:nvPr>
        </p:nvSpPr>
        <p:spPr>
          <a:xfrm>
            <a:off x="1000125" y="1891144"/>
            <a:ext cx="3028950" cy="888206"/>
          </a:xfrm>
        </p:spPr>
        <p:txBody>
          <a:bodyPr anchor="b" bIns="46800" lIns="90000" rIns="90000" tIns="46800">
            <a:normAutofit/>
          </a:bodyPr>
          <a:lstStyle>
            <a:lvl1pPr algn="ctr">
              <a:defRPr sz="4500">
                <a:solidFill>
                  <a:schemeClr val="bg1"/>
                </a:solidFill>
              </a:defRPr>
            </a:lvl1pPr>
          </a:lstStyle>
          <a:p>
            <a:r>
              <a:rPr altLang="en-US" dirty="0" lang="zh-CN"/>
              <a:t>编辑标题</a:t>
            </a:r>
            <a:endParaRPr altLang="en-US" dirty="0" lang="zh-CN"/>
          </a:p>
        </p:txBody>
      </p:sp>
      <p:sp>
        <p:nvSpPr>
          <p:cNvPr id="1049417" name="日期占位符 2"/>
          <p:cNvSpPr>
            <a:spLocks noGrp="1"/>
          </p:cNvSpPr>
          <p:nvPr>
            <p:ph type="dt" sz="half" idx="10"/>
          </p:nvPr>
        </p:nvSpPr>
        <p:spPr/>
        <p:txBody>
          <a:bodyPr bIns="46800" lIns="90000" rIns="90000" tIns="46800">
            <a:normAutofit/>
          </a:bodyPr>
          <a:p>
            <a:fld id="{8628A9B8-04D2-4A69-A357-9BB7020E0D53}" type="datetimeFigureOut">
              <a:rPr altLang="en-US" lang="zh-CN" smtClean="0"/>
            </a:fld>
            <a:endParaRPr altLang="en-US" lang="zh-CN"/>
          </a:p>
        </p:txBody>
      </p:sp>
      <p:sp>
        <p:nvSpPr>
          <p:cNvPr id="1049418" name="页脚占位符 3"/>
          <p:cNvSpPr>
            <a:spLocks noGrp="1"/>
          </p:cNvSpPr>
          <p:nvPr>
            <p:ph type="ftr" sz="quarter" idx="11"/>
          </p:nvPr>
        </p:nvSpPr>
        <p:spPr/>
        <p:txBody>
          <a:bodyPr bIns="46800" lIns="90000" rIns="90000" tIns="46800">
            <a:normAutofit/>
          </a:bodyPr>
          <a:p>
            <a:endParaRPr altLang="en-US" lang="zh-CN"/>
          </a:p>
        </p:txBody>
      </p:sp>
      <p:sp>
        <p:nvSpPr>
          <p:cNvPr id="1049419" name="灯片编号占位符 4"/>
          <p:cNvSpPr>
            <a:spLocks noGrp="1"/>
          </p:cNvSpPr>
          <p:nvPr>
            <p:ph type="sldNum" sz="quarter" idx="12"/>
          </p:nvPr>
        </p:nvSpPr>
        <p:spPr/>
        <p:txBody>
          <a:bodyPr bIns="46800" lIns="90000" rIns="90000" tIns="46800">
            <a:normAutofit/>
          </a:bodyPr>
          <a:p>
            <a:fld id="{8E904701-D507-46B8-A747-8AB024B2BAD0}" type="slidenum">
              <a:rPr altLang="en-US" lang="zh-CN" smtClean="0"/>
            </a:fld>
            <a:endParaRPr altLang="en-US" lang="zh-CN"/>
          </a:p>
        </p:txBody>
      </p:sp>
      <p:sp>
        <p:nvSpPr>
          <p:cNvPr id="1049420" name="文本占位符 9"/>
          <p:cNvSpPr>
            <a:spLocks noGrp="1"/>
          </p:cNvSpPr>
          <p:nvPr>
            <p:ph type="body" sz="quarter" idx="13"/>
          </p:nvPr>
        </p:nvSpPr>
        <p:spPr>
          <a:xfrm>
            <a:off x="1000125" y="2840181"/>
            <a:ext cx="3028950" cy="863615"/>
          </a:xfrm>
        </p:spPr>
        <p:txBody>
          <a:bodyPr bIns="46800" lIns="90000" rIns="90000" tIns="46800">
            <a:normAutofit/>
          </a:bodyPr>
          <a:lstStyle>
            <a:lvl1pPr algn="ctr" indent="0" marL="0">
              <a:buFontTx/>
              <a:buNone/>
              <a:defRPr sz="1350">
                <a:solidFill>
                  <a:schemeClr val="bg1"/>
                </a:solidFill>
              </a:defRPr>
            </a:lvl1pPr>
            <a:lvl2pPr algn="r" indent="0" marL="342900">
              <a:buFontTx/>
              <a:buNone/>
            </a:lvl2pPr>
            <a:lvl3pPr algn="r" indent="0" marL="685800">
              <a:buFontTx/>
              <a:buNone/>
            </a:lvl3pPr>
            <a:lvl4pPr algn="r" indent="0" marL="1028700">
              <a:buFontTx/>
              <a:buNone/>
            </a:lvl4pPr>
            <a:lvl5pPr algn="r" indent="0" marL="1371600">
              <a:buFontTx/>
              <a:buNone/>
            </a:lvl5pPr>
          </a:lstStyle>
          <a:p>
            <a:pPr lvl="0"/>
            <a:r>
              <a:rPr altLang="en-US" dirty="0" lang="zh-CN"/>
              <a:t>单击此处编辑母版文本样式</a:t>
            </a:r>
            <a:endParaRPr altLang="en-US" dirty="0"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type="blank">
  <p:cSld name="空白">
    <p:bg>
      <p:bgPr>
        <a:solidFill>
          <a:schemeClr val="bg2"/>
        </a:solidFill>
      </p:bgPr>
    </p:bg>
    <p:spTree>
      <p:nvGrpSpPr>
        <p:cNvPr id="150" name=""/>
        <p:cNvGrpSpPr/>
        <p:nvPr/>
      </p:nvGrpSpPr>
      <p:grpSpPr>
        <a:xfrm>
          <a:off x="0" y="0"/>
          <a:ext cx="0" cy="0"/>
          <a:chOff x="0" y="0"/>
          <a:chExt cx="0" cy="0"/>
        </a:xfrm>
      </p:grpSpPr>
      <p:sp>
        <p:nvSpPr>
          <p:cNvPr id="1048658" name="日期占位符 1"/>
          <p:cNvSpPr>
            <a:spLocks noGrp="1"/>
          </p:cNvSpPr>
          <p:nvPr>
            <p:ph type="dt" sz="half" idx="10"/>
          </p:nvPr>
        </p:nvSpPr>
        <p:spPr/>
        <p:txBody>
          <a:bodyPr/>
          <a:p>
            <a:fld id="{760FBDFE-C587-4B4C-A407-44438C67B59E}" type="datetimeFigureOut">
              <a:rPr altLang="en-US" lang="zh-CN" smtClean="0"/>
            </a:fld>
            <a:endParaRPr altLang="en-US" lang="zh-CN"/>
          </a:p>
        </p:txBody>
      </p:sp>
      <p:sp>
        <p:nvSpPr>
          <p:cNvPr id="1048659" name="页脚占位符 2"/>
          <p:cNvSpPr>
            <a:spLocks noGrp="1"/>
          </p:cNvSpPr>
          <p:nvPr>
            <p:ph type="ftr" sz="quarter" idx="11"/>
          </p:nvPr>
        </p:nvSpPr>
        <p:spPr/>
        <p:txBody>
          <a:bodyPr/>
          <a:p>
            <a:endParaRPr altLang="en-US" lang="zh-CN"/>
          </a:p>
        </p:txBody>
      </p:sp>
      <p:sp>
        <p:nvSpPr>
          <p:cNvPr id="1048660" name="灯片编号占位符 3"/>
          <p:cNvSpPr>
            <a:spLocks noGrp="1"/>
          </p:cNvSpPr>
          <p:nvPr>
            <p:ph type="sldNum" sz="quarter" idx="12"/>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type="picTx">
  <p:cSld name="图片与标题">
    <p:spTree>
      <p:nvGrpSpPr>
        <p:cNvPr id="140" name=""/>
        <p:cNvGrpSpPr/>
        <p:nvPr/>
      </p:nvGrpSpPr>
      <p:grpSpPr>
        <a:xfrm>
          <a:off x="0" y="0"/>
          <a:ext cx="0" cy="0"/>
          <a:chOff x="0" y="0"/>
          <a:chExt cx="0" cy="0"/>
        </a:xfrm>
      </p:grpSpPr>
      <p:sp>
        <p:nvSpPr>
          <p:cNvPr id="1048629" name="标题 1"/>
          <p:cNvSpPr>
            <a:spLocks noGrp="1"/>
          </p:cNvSpPr>
          <p:nvPr>
            <p:ph type="title" hasCustomPrompt="1"/>
          </p:nvPr>
        </p:nvSpPr>
        <p:spPr>
          <a:xfrm>
            <a:off x="628650" y="535255"/>
            <a:ext cx="3511241" cy="1071121"/>
          </a:xfrm>
        </p:spPr>
        <p:txBody>
          <a:bodyPr anchor="t" anchorCtr="0">
            <a:normAutofit/>
          </a:bodyPr>
          <a:lstStyle>
            <a:lvl1pPr>
              <a:defRPr sz="2700"/>
            </a:lvl1pPr>
          </a:lstStyle>
          <a:p>
            <a:r>
              <a:rPr altLang="en-US" dirty="0" lang="zh-CN"/>
              <a:t>单击此处编辑标题</a:t>
            </a:r>
            <a:endParaRPr altLang="en-US" dirty="0" lang="zh-CN"/>
          </a:p>
        </p:txBody>
      </p:sp>
      <p:sp>
        <p:nvSpPr>
          <p:cNvPr id="1048630" name="图片占位符 2"/>
          <p:cNvSpPr>
            <a:spLocks noChangeAspect="1" noGrp="1"/>
          </p:cNvSpPr>
          <p:nvPr>
            <p:ph type="pic" idx="1"/>
          </p:nvPr>
        </p:nvSpPr>
        <p:spPr>
          <a:xfrm>
            <a:off x="4231888" y="535255"/>
            <a:ext cx="4283912" cy="4052700"/>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altLang="en-US" dirty="0" lang="zh-CN"/>
          </a:p>
        </p:txBody>
      </p:sp>
      <p:sp>
        <p:nvSpPr>
          <p:cNvPr id="1048631" name="文本占位符 3"/>
          <p:cNvSpPr>
            <a:spLocks noGrp="1"/>
          </p:cNvSpPr>
          <p:nvPr>
            <p:ph type="body" sz="half" idx="2"/>
          </p:nvPr>
        </p:nvSpPr>
        <p:spPr>
          <a:xfrm>
            <a:off x="628650" y="1735405"/>
            <a:ext cx="3511241" cy="2858691"/>
          </a:xfrm>
        </p:spPr>
        <p:txBody>
          <a:bodyPr>
            <a:normAutofit/>
          </a:bodyPr>
          <a:lstStyle>
            <a:lvl1pPr indent="0" marL="0">
              <a:buNone/>
              <a:defRPr sz="135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altLang="en-US" dirty="0" lang="zh-CN"/>
              <a:t>单击此处编辑母版文本样式</a:t>
            </a:r>
            <a:endParaRPr altLang="en-US" dirty="0" lang="zh-CN"/>
          </a:p>
        </p:txBody>
      </p:sp>
      <p:sp>
        <p:nvSpPr>
          <p:cNvPr id="1048632" name="日期占位符 4"/>
          <p:cNvSpPr>
            <a:spLocks noGrp="1"/>
          </p:cNvSpPr>
          <p:nvPr>
            <p:ph type="dt" sz="half" idx="10"/>
          </p:nvPr>
        </p:nvSpPr>
        <p:spPr/>
        <p:txBody>
          <a:bodyPr/>
          <a:p>
            <a:fld id="{9EFD9D74-47D9-4702-A33C-335B63B48DBF}" type="datetimeFigureOut">
              <a:rPr altLang="en-US" lang="zh-CN" smtClean="0"/>
            </a:fld>
            <a:endParaRPr altLang="en-US" dirty="0" lang="zh-CN"/>
          </a:p>
        </p:txBody>
      </p:sp>
      <p:sp>
        <p:nvSpPr>
          <p:cNvPr id="1048633" name="页脚占位符 5"/>
          <p:cNvSpPr>
            <a:spLocks noGrp="1"/>
          </p:cNvSpPr>
          <p:nvPr>
            <p:ph type="ftr" sz="quarter" idx="11"/>
          </p:nvPr>
        </p:nvSpPr>
        <p:spPr/>
        <p:txBody>
          <a:bodyPr/>
          <a:p>
            <a:endParaRPr altLang="en-US" dirty="0" lang="zh-CN"/>
          </a:p>
        </p:txBody>
      </p:sp>
      <p:sp>
        <p:nvSpPr>
          <p:cNvPr id="1048634" name="灯片编号占位符 6"/>
          <p:cNvSpPr>
            <a:spLocks noGrp="1"/>
          </p:cNvSpPr>
          <p:nvPr>
            <p:ph type="sldNum" sz="quarter" idx="12"/>
          </p:nvPr>
        </p:nvSpPr>
        <p:spPr/>
        <p:txBody>
          <a:bodyPr/>
          <a:p>
            <a:fld id="{FABC47A4-756D-490B-A52F-7D9E2C9FC05F}" type="slidenum">
              <a:rPr altLang="en-US" lang="zh-CN" smtClean="0"/>
            </a:fld>
            <a:endParaRPr altLang="en-US" 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type="vertTitleAndTx">
  <p:cSld name="竖排标题与文本">
    <p:spTree>
      <p:nvGrpSpPr>
        <p:cNvPr id="449" name=""/>
        <p:cNvGrpSpPr/>
        <p:nvPr/>
      </p:nvGrpSpPr>
      <p:grpSpPr>
        <a:xfrm>
          <a:off x="0" y="0"/>
          <a:ext cx="0" cy="0"/>
          <a:chOff x="0" y="0"/>
          <a:chExt cx="0" cy="0"/>
        </a:xfrm>
      </p:grpSpPr>
      <p:sp>
        <p:nvSpPr>
          <p:cNvPr id="1049427" name="竖排标题 1"/>
          <p:cNvSpPr>
            <a:spLocks noGrp="1"/>
          </p:cNvSpPr>
          <p:nvPr>
            <p:ph type="title" orient="vert" hasCustomPrompt="1"/>
          </p:nvPr>
        </p:nvSpPr>
        <p:spPr>
          <a:xfrm>
            <a:off x="7833674" y="273844"/>
            <a:ext cx="681676" cy="4358879"/>
          </a:xfrm>
        </p:spPr>
        <p:txBody>
          <a:bodyPr vert="eaVert">
            <a:normAutofit/>
          </a:bodyPr>
          <a:lstStyle>
            <a:lvl1pPr>
              <a:defRPr sz="3300"/>
            </a:lvl1pPr>
          </a:lstStyle>
          <a:p>
            <a:r>
              <a:rPr altLang="en-US" dirty="0" lang="zh-CN"/>
              <a:t>单击此处编辑标题</a:t>
            </a:r>
            <a:endParaRPr altLang="en-US" dirty="0" lang="zh-CN"/>
          </a:p>
        </p:txBody>
      </p:sp>
      <p:sp>
        <p:nvSpPr>
          <p:cNvPr id="1049428" name="竖排文字占位符 2"/>
          <p:cNvSpPr>
            <a:spLocks noGrp="1"/>
          </p:cNvSpPr>
          <p:nvPr>
            <p:ph type="body" orient="vert" idx="1"/>
          </p:nvPr>
        </p:nvSpPr>
        <p:spPr>
          <a:xfrm>
            <a:off x="628649" y="273844"/>
            <a:ext cx="7084832" cy="4358879"/>
          </a:xfrm>
        </p:spPr>
        <p:txBody>
          <a:bodyPr vert="eaVert"/>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429" name="日期占位符 3"/>
          <p:cNvSpPr>
            <a:spLocks noGrp="1"/>
          </p:cNvSpPr>
          <p:nvPr>
            <p:ph type="dt" sz="half" idx="10"/>
          </p:nvPr>
        </p:nvSpPr>
        <p:spPr/>
        <p:txBody>
          <a:bodyPr/>
          <a:p>
            <a:fld id="{760FBDFE-C587-4B4C-A407-44438C67B59E}" type="datetimeFigureOut">
              <a:rPr altLang="en-US" lang="zh-CN" smtClean="0"/>
            </a:fld>
            <a:endParaRPr altLang="en-US" lang="zh-CN"/>
          </a:p>
        </p:txBody>
      </p:sp>
      <p:sp>
        <p:nvSpPr>
          <p:cNvPr id="1049430" name="页脚占位符 4"/>
          <p:cNvSpPr>
            <a:spLocks noGrp="1"/>
          </p:cNvSpPr>
          <p:nvPr>
            <p:ph type="ftr" sz="quarter" idx="11"/>
          </p:nvPr>
        </p:nvSpPr>
        <p:spPr/>
        <p:txBody>
          <a:bodyPr/>
          <a:p>
            <a:endParaRPr altLang="en-US" lang="zh-CN"/>
          </a:p>
        </p:txBody>
      </p:sp>
      <p:sp>
        <p:nvSpPr>
          <p:cNvPr id="1049431" name="灯片编号占位符 5"/>
          <p:cNvSpPr>
            <a:spLocks noGrp="1"/>
          </p:cNvSpPr>
          <p:nvPr>
            <p:ph type="sldNum" sz="quarter" idx="12"/>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445" name=""/>
        <p:cNvGrpSpPr/>
        <p:nvPr/>
      </p:nvGrpSpPr>
      <p:grpSpPr>
        <a:xfrm>
          <a:off x="0" y="0"/>
          <a:ext cx="0" cy="0"/>
          <a:chOff x="0" y="0"/>
          <a:chExt cx="0" cy="0"/>
        </a:xfrm>
      </p:grpSpPr>
      <p:sp>
        <p:nvSpPr>
          <p:cNvPr id="1049402" name="日期占位符 2"/>
          <p:cNvSpPr>
            <a:spLocks noGrp="1"/>
          </p:cNvSpPr>
          <p:nvPr>
            <p:ph type="dt" sz="half" idx="10"/>
          </p:nvPr>
        </p:nvSpPr>
        <p:spPr/>
        <p:txBody>
          <a:bodyPr/>
          <a:p>
            <a:fld id="{760FBDFE-C587-4B4C-A407-44438C67B59E}" type="datetimeFigureOut">
              <a:rPr altLang="en-US" lang="zh-CN" smtClean="0"/>
            </a:fld>
            <a:endParaRPr altLang="en-US" lang="zh-CN"/>
          </a:p>
        </p:txBody>
      </p:sp>
      <p:sp>
        <p:nvSpPr>
          <p:cNvPr id="1049403" name="页脚占位符 3"/>
          <p:cNvSpPr>
            <a:spLocks noGrp="1"/>
          </p:cNvSpPr>
          <p:nvPr>
            <p:ph type="ftr" sz="quarter" idx="11"/>
          </p:nvPr>
        </p:nvSpPr>
        <p:spPr/>
        <p:txBody>
          <a:bodyPr/>
          <a:p>
            <a:endParaRPr altLang="en-US" lang="zh-CN"/>
          </a:p>
        </p:txBody>
      </p:sp>
      <p:sp>
        <p:nvSpPr>
          <p:cNvPr id="1049404" name="灯片编号占位符 4"/>
          <p:cNvSpPr>
            <a:spLocks noGrp="1"/>
          </p:cNvSpPr>
          <p:nvPr>
            <p:ph type="sldNum" sz="quarter" idx="12"/>
          </p:nvPr>
        </p:nvSpPr>
        <p:spPr/>
        <p:txBody>
          <a:bodyPr/>
          <a:p>
            <a:fld id="{49AE70B2-8BF9-45C0-BB95-33D1B9D3A854}" type="slidenum">
              <a:rPr altLang="en-US" lang="zh-CN" smtClean="0"/>
            </a:fld>
            <a:endParaRPr altLang="en-US" lang="zh-CN"/>
          </a:p>
        </p:txBody>
      </p:sp>
      <p:sp>
        <p:nvSpPr>
          <p:cNvPr id="1049405" name="内容占位符 6"/>
          <p:cNvSpPr>
            <a:spLocks noGrp="1"/>
          </p:cNvSpPr>
          <p:nvPr>
            <p:ph sz="quarter" idx="13"/>
          </p:nvPr>
        </p:nvSpPr>
        <p:spPr>
          <a:xfrm>
            <a:off x="628650" y="413657"/>
            <a:ext cx="7886700" cy="4169228"/>
          </a:xfrm>
        </p:spPr>
        <p:txBody>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10" name=""/>
        <p:cNvGrpSpPr/>
        <p:nvPr/>
      </p:nvGrpSpPr>
      <p:grpSpPr>
        <a:xfrm>
          <a:off x="0" y="0"/>
          <a:ext cx="0" cy="0"/>
          <a:chOff x="0" y="0"/>
          <a:chExt cx="0" cy="0"/>
        </a:xfrm>
      </p:grpSpPr>
    </p:spTree>
  </p:cSld>
  <p:clrMapOvr>
    <a:masterClrMapping/>
  </p:clrMapOvr>
  <p:transition spd="med"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20" name=""/>
        <p:cNvGrpSpPr/>
        <p:nvPr/>
      </p:nvGrpSpPr>
      <p:grpSpPr>
        <a:xfrm>
          <a:off x="0" y="0"/>
          <a:ext cx="0" cy="0"/>
          <a:chOff x="0" y="0"/>
          <a:chExt cx="0" cy="0"/>
        </a:xfrm>
      </p:grpSpPr>
    </p:spTree>
  </p:cSld>
  <p:clrMapOvr>
    <a:masterClrMapping/>
  </p:clrMapOvr>
  <p:transition spd="med"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itleOnly">
  <p:cSld name="仅标题">
    <p:spTree>
      <p:nvGrpSpPr>
        <p:cNvPr id="444" name=""/>
        <p:cNvGrpSpPr/>
        <p:nvPr/>
      </p:nvGrpSpPr>
      <p:grpSpPr>
        <a:xfrm>
          <a:off x="0" y="0"/>
          <a:ext cx="0" cy="0"/>
          <a:chOff x="0" y="0"/>
          <a:chExt cx="0" cy="0"/>
        </a:xfrm>
      </p:grpSpPr>
      <p:sp>
        <p:nvSpPr>
          <p:cNvPr id="1049398" name="标题 1"/>
          <p:cNvSpPr>
            <a:spLocks noGrp="1"/>
          </p:cNvSpPr>
          <p:nvPr>
            <p:ph type="title"/>
          </p:nvPr>
        </p:nvSpPr>
        <p:spPr>
          <a:xfrm>
            <a:off x="457200" y="205979"/>
            <a:ext cx="8229600" cy="857250"/>
          </a:xfrm>
          <a:prstGeom prst="rect"/>
        </p:spPr>
        <p:txBody>
          <a:bodyPr/>
          <a:p>
            <a:r>
              <a:rPr altLang="en-US" lang="zh-CN"/>
              <a:t>单击此处编辑母版标题样式</a:t>
            </a:r>
            <a:endParaRPr altLang="en-US" lang="zh-CN"/>
          </a:p>
        </p:txBody>
      </p:sp>
      <p:sp>
        <p:nvSpPr>
          <p:cNvPr id="1049399" name="日期占位符 2"/>
          <p:cNvSpPr>
            <a:spLocks noGrp="1"/>
          </p:cNvSpPr>
          <p:nvPr>
            <p:ph type="dt" sz="half" idx="10"/>
          </p:nvPr>
        </p:nvSpPr>
        <p:spPr>
          <a:xfrm>
            <a:off x="457200" y="4767263"/>
            <a:ext cx="2133600" cy="273844"/>
          </a:xfrm>
          <a:prstGeom prst="rect"/>
        </p:spPr>
        <p:txBody>
          <a:bodyPr/>
          <a:p>
            <a:fld id="{530820CF-B880-4189-942D-D702A7CBA730}" type="datetimeFigureOut">
              <a:rPr altLang="en-US" lang="zh-CN" smtClean="0"/>
            </a:fld>
            <a:endParaRPr altLang="en-US" lang="zh-CN"/>
          </a:p>
        </p:txBody>
      </p:sp>
      <p:sp>
        <p:nvSpPr>
          <p:cNvPr id="1049400" name="页脚占位符 3"/>
          <p:cNvSpPr>
            <a:spLocks noGrp="1"/>
          </p:cNvSpPr>
          <p:nvPr>
            <p:ph type="ftr" sz="quarter" idx="11"/>
          </p:nvPr>
        </p:nvSpPr>
        <p:spPr>
          <a:xfrm>
            <a:off x="3124200" y="4767263"/>
            <a:ext cx="2895600" cy="273844"/>
          </a:xfrm>
          <a:prstGeom prst="rect"/>
        </p:spPr>
        <p:txBody>
          <a:bodyPr/>
          <a:p>
            <a:endParaRPr altLang="en-US" lang="zh-CN"/>
          </a:p>
        </p:txBody>
      </p:sp>
      <p:sp>
        <p:nvSpPr>
          <p:cNvPr id="1049401" name="灯片编号占位符 4"/>
          <p:cNvSpPr>
            <a:spLocks noGrp="1"/>
          </p:cNvSpPr>
          <p:nvPr>
            <p:ph type="sldNum" sz="quarter" idx="12"/>
          </p:nvPr>
        </p:nvSpPr>
        <p:spPr>
          <a:xfrm>
            <a:off x="6553200" y="4767263"/>
            <a:ext cx="2133600" cy="273844"/>
          </a:xfrm>
          <a:prstGeom prst="rect"/>
        </p:spPr>
        <p:txBody>
          <a:bodyPr/>
          <a:p>
            <a:fld id="{0C913308-F349-4B6D-A68A-DD1791B4A57B}" type="slidenum">
              <a:rPr altLang="en-US" lang="zh-CN" smtClean="0"/>
            </a:fld>
            <a:endParaRPr altLang="en-US" lang="zh-CN"/>
          </a:p>
        </p:txBody>
      </p:sp>
    </p:spTree>
  </p:cSld>
  <p:clrMapOvr>
    <a:masterClrMapping/>
  </p:clrMapOvr>
  <p:transition spd="med"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blank">
  <p:cSld name="空白">
    <p:spTree>
      <p:nvGrpSpPr>
        <p:cNvPr id="357" name=""/>
        <p:cNvGrpSpPr/>
        <p:nvPr/>
      </p:nvGrpSpPr>
      <p:grpSpPr>
        <a:xfrm>
          <a:off x="0" y="0"/>
          <a:ext cx="0" cy="0"/>
          <a:chOff x="0" y="0"/>
          <a:chExt cx="0" cy="0"/>
        </a:xfrm>
      </p:grpSpPr>
      <p:sp>
        <p:nvSpPr>
          <p:cNvPr id="1049199" name="日期占位符 1"/>
          <p:cNvSpPr>
            <a:spLocks noGrp="1"/>
          </p:cNvSpPr>
          <p:nvPr>
            <p:ph type="dt" sz="half" idx="10"/>
          </p:nvPr>
        </p:nvSpPr>
        <p:spPr>
          <a:xfrm>
            <a:off x="457200" y="4767263"/>
            <a:ext cx="2133600" cy="273844"/>
          </a:xfrm>
          <a:prstGeom prst="rect"/>
        </p:spPr>
        <p:txBody>
          <a:bodyPr/>
          <a:p>
            <a:fld id="{530820CF-B880-4189-942D-D702A7CBA730}" type="datetimeFigureOut">
              <a:rPr altLang="en-US" lang="zh-CN" smtClean="0"/>
            </a:fld>
            <a:endParaRPr altLang="en-US" lang="zh-CN"/>
          </a:p>
        </p:txBody>
      </p:sp>
      <p:sp>
        <p:nvSpPr>
          <p:cNvPr id="1049200" name="页脚占位符 2"/>
          <p:cNvSpPr>
            <a:spLocks noGrp="1"/>
          </p:cNvSpPr>
          <p:nvPr>
            <p:ph type="ftr" sz="quarter" idx="11"/>
          </p:nvPr>
        </p:nvSpPr>
        <p:spPr>
          <a:xfrm>
            <a:off x="3124200" y="4767263"/>
            <a:ext cx="2895600" cy="273844"/>
          </a:xfrm>
          <a:prstGeom prst="rect"/>
        </p:spPr>
        <p:txBody>
          <a:bodyPr/>
          <a:p>
            <a:endParaRPr altLang="en-US" lang="zh-CN"/>
          </a:p>
        </p:txBody>
      </p:sp>
      <p:sp>
        <p:nvSpPr>
          <p:cNvPr id="1049201" name="灯片编号占位符 3"/>
          <p:cNvSpPr>
            <a:spLocks noGrp="1"/>
          </p:cNvSpPr>
          <p:nvPr>
            <p:ph type="sldNum" sz="quarter" idx="12"/>
          </p:nvPr>
        </p:nvSpPr>
        <p:spPr>
          <a:xfrm>
            <a:off x="6553200" y="4767263"/>
            <a:ext cx="2133600" cy="273844"/>
          </a:xfrm>
          <a:prstGeom prst="rect"/>
        </p:spPr>
        <p:txBody>
          <a:bodyPr/>
          <a:p>
            <a:fld id="{0C913308-F349-4B6D-A68A-DD1791B4A57B}" type="slidenum">
              <a:rPr altLang="en-US" lang="zh-CN" smtClean="0"/>
            </a:fld>
            <a:endParaRPr altLang="en-US" lang="zh-CN"/>
          </a:p>
        </p:txBody>
      </p:sp>
    </p:spTree>
  </p:cSld>
  <p:clrMapOvr>
    <a:masterClrMapping/>
  </p:clrMapOvr>
  <p:transition spd="med"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446" name=""/>
        <p:cNvGrpSpPr/>
        <p:nvPr/>
      </p:nvGrpSpPr>
      <p:grpSpPr>
        <a:xfrm>
          <a:off x="0" y="0"/>
          <a:ext cx="0" cy="0"/>
          <a:chOff x="0" y="0"/>
          <a:chExt cx="0" cy="0"/>
        </a:xfrm>
      </p:grpSpPr>
      <p:pic>
        <p:nvPicPr>
          <p:cNvPr id="2097398" name="图片 6"/>
          <p:cNvPicPr>
            <a:picLocks noChangeAspect="1"/>
          </p:cNvPicPr>
          <p:nvPr/>
        </p:nvPicPr>
        <p:blipFill>
          <a:blip xmlns:r="http://schemas.openxmlformats.org/officeDocument/2006/relationships" r:embed="rId1" cstate="email">
            <a:grayscl/>
          </a:blip>
          <a:srcRect/>
          <a:stretch>
            <a:fillRect/>
          </a:stretch>
        </p:blipFill>
        <p:spPr>
          <a:xfrm>
            <a:off x="0" y="1472471"/>
            <a:ext cx="8001729" cy="2232420"/>
          </a:xfrm>
          <a:custGeom>
            <a:avLst/>
            <a:gdLst>
              <a:gd name="connsiteX0" fmla="*/ 0 w 10668972"/>
              <a:gd name="connsiteY0" fmla="*/ 0 h 2976560"/>
              <a:gd name="connsiteX1" fmla="*/ 10668972 w 10668972"/>
              <a:gd name="connsiteY1" fmla="*/ 0 h 2976560"/>
              <a:gd name="connsiteX2" fmla="*/ 10668972 w 10668972"/>
              <a:gd name="connsiteY2" fmla="*/ 2976560 h 2976560"/>
              <a:gd name="connsiteX3" fmla="*/ 0 w 10668972"/>
              <a:gd name="connsiteY3" fmla="*/ 2976560 h 2976560"/>
            </a:gdLst>
            <a:ahLst/>
            <a:cxnLst>
              <a:cxn ang="0">
                <a:pos x="connsiteX0" y="connsiteY0"/>
              </a:cxn>
              <a:cxn ang="0">
                <a:pos x="connsiteX1" y="connsiteY1"/>
              </a:cxn>
              <a:cxn ang="0">
                <a:pos x="connsiteX2" y="connsiteY2"/>
              </a:cxn>
              <a:cxn ang="0">
                <a:pos x="connsiteX3" y="connsiteY3"/>
              </a:cxn>
            </a:cxnLst>
            <a:rect l="l" t="t" r="r" b="b"/>
            <a:pathLst>
              <a:path w="10668972" h="2976560">
                <a:moveTo>
                  <a:pt x="0" y="0"/>
                </a:moveTo>
                <a:lnTo>
                  <a:pt x="10668972" y="0"/>
                </a:lnTo>
                <a:lnTo>
                  <a:pt x="10668972" y="2976560"/>
                </a:lnTo>
                <a:lnTo>
                  <a:pt x="0" y="2976560"/>
                </a:lnTo>
                <a:close/>
              </a:path>
            </a:pathLst>
          </a:custGeom>
        </p:spPr>
      </p:pic>
      <p:sp>
        <p:nvSpPr>
          <p:cNvPr id="1049406" name="矩形 7"/>
          <p:cNvSpPr/>
          <p:nvPr/>
        </p:nvSpPr>
        <p:spPr>
          <a:xfrm>
            <a:off x="1000125" y="733172"/>
            <a:ext cx="3028950" cy="4410328"/>
          </a:xfrm>
          <a:prstGeom prst="rect"/>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350" lang="zh-CN">
              <a:latin typeface="+mj-ea"/>
              <a:ea typeface="+mj-ea"/>
            </a:endParaRPr>
          </a:p>
        </p:txBody>
      </p:sp>
      <p:sp>
        <p:nvSpPr>
          <p:cNvPr id="1049407" name="矩形 8"/>
          <p:cNvSpPr/>
          <p:nvPr/>
        </p:nvSpPr>
        <p:spPr>
          <a:xfrm>
            <a:off x="7970044" y="1471613"/>
            <a:ext cx="141446" cy="2232184"/>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350" lang="zh-CN">
              <a:latin typeface="+mj-ea"/>
              <a:ea typeface="+mj-ea"/>
            </a:endParaRPr>
          </a:p>
        </p:txBody>
      </p:sp>
      <p:sp>
        <p:nvSpPr>
          <p:cNvPr id="1049408" name="任意多边形: 形状 30"/>
          <p:cNvSpPr/>
          <p:nvPr>
            <p:custDataLst>
              <p:tags r:id="rId2"/>
            </p:custDataLst>
          </p:nvPr>
        </p:nvSpPr>
        <p:spPr>
          <a:xfrm rot="18900000">
            <a:off x="8460487" y="-426325"/>
            <a:ext cx="488932" cy="1730746"/>
          </a:xfrm>
          <a:custGeom>
            <a:avLst/>
            <a:gdLst>
              <a:gd name="connsiteX0" fmla="*/ 0 w 651909"/>
              <a:gd name="connsiteY0" fmla="*/ 0 h 2307661"/>
              <a:gd name="connsiteX1" fmla="*/ 651909 w 651909"/>
              <a:gd name="connsiteY1" fmla="*/ 651909 h 2307661"/>
              <a:gd name="connsiteX2" fmla="*/ 651909 w 651909"/>
              <a:gd name="connsiteY2" fmla="*/ 1655752 h 2307661"/>
              <a:gd name="connsiteX3" fmla="*/ 0 w 651909"/>
              <a:gd name="connsiteY3" fmla="*/ 2307661 h 2307661"/>
            </a:gdLst>
            <a:ahLst/>
            <a:cxnLst>
              <a:cxn ang="0">
                <a:pos x="connsiteX0" y="connsiteY0"/>
              </a:cxn>
              <a:cxn ang="0">
                <a:pos x="connsiteX1" y="connsiteY1"/>
              </a:cxn>
              <a:cxn ang="0">
                <a:pos x="connsiteX2" y="connsiteY2"/>
              </a:cxn>
              <a:cxn ang="0">
                <a:pos x="connsiteX3" y="connsiteY3"/>
              </a:cxn>
            </a:cxnLst>
            <a:rect l="l" t="t" r="r" b="b"/>
            <a:pathLst>
              <a:path w="651909" h="2307661">
                <a:moveTo>
                  <a:pt x="0" y="0"/>
                </a:moveTo>
                <a:lnTo>
                  <a:pt x="651909" y="651909"/>
                </a:lnTo>
                <a:lnTo>
                  <a:pt x="651909" y="1655752"/>
                </a:lnTo>
                <a:lnTo>
                  <a:pt x="0" y="23076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vert="eaVert"/>
          <a:p>
            <a:pPr algn="ctr"/>
            <a:endParaRPr altLang="en-US" dirty="0" sz="3000" lang="zh-CN">
              <a:solidFill>
                <a:schemeClr val="bg1"/>
              </a:solidFill>
              <a:latin typeface="+mj-ea"/>
              <a:ea typeface="+mj-ea"/>
            </a:endParaRPr>
          </a:p>
        </p:txBody>
      </p:sp>
      <p:sp>
        <p:nvSpPr>
          <p:cNvPr id="1049409" name="标题 1"/>
          <p:cNvSpPr>
            <a:spLocks noGrp="1"/>
          </p:cNvSpPr>
          <p:nvPr>
            <p:ph type="ctrTitle" hasCustomPrompt="1"/>
          </p:nvPr>
        </p:nvSpPr>
        <p:spPr>
          <a:xfrm>
            <a:off x="1087892" y="1471613"/>
            <a:ext cx="2853418" cy="1386907"/>
          </a:xfrm>
        </p:spPr>
        <p:txBody>
          <a:bodyPr anchor="b" bIns="46800" lIns="90000" rIns="90000" tIns="46800">
            <a:normAutofit/>
          </a:bodyPr>
          <a:lstStyle>
            <a:lvl1pPr algn="ctr">
              <a:defRPr b="1" sz="4050">
                <a:solidFill>
                  <a:schemeClr val="bg1"/>
                </a:solidFill>
              </a:defRPr>
            </a:lvl1pPr>
          </a:lstStyle>
          <a:p>
            <a:r>
              <a:rPr altLang="en-US" dirty="0" lang="zh-CN"/>
              <a:t>编辑标题</a:t>
            </a:r>
            <a:endParaRPr altLang="en-US" dirty="0" lang="zh-CN"/>
          </a:p>
        </p:txBody>
      </p:sp>
      <p:sp>
        <p:nvSpPr>
          <p:cNvPr id="1049410" name="副标题 2"/>
          <p:cNvSpPr>
            <a:spLocks noGrp="1"/>
          </p:cNvSpPr>
          <p:nvPr>
            <p:ph type="subTitle" idx="1"/>
          </p:nvPr>
        </p:nvSpPr>
        <p:spPr>
          <a:xfrm>
            <a:off x="1087892" y="2939143"/>
            <a:ext cx="2853418" cy="755700"/>
          </a:xfrm>
        </p:spPr>
        <p:txBody>
          <a:bodyPr bIns="46800" lIns="90000" rIns="90000" tIns="46800">
            <a:normAutofit/>
          </a:bodyPr>
          <a:lstStyle>
            <a:lvl1pPr algn="ctr" indent="0" marL="0">
              <a:buNone/>
              <a:defRPr sz="1350">
                <a:solidFill>
                  <a:schemeClr val="bg1"/>
                </a:solidFill>
              </a:defRPr>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altLang="en-US" dirty="0" lang="zh-CN"/>
              <a:t>单击此处编辑母版副标题样式</a:t>
            </a:r>
            <a:endParaRPr altLang="en-US" dirty="0" lang="zh-CN"/>
          </a:p>
        </p:txBody>
      </p:sp>
      <p:sp>
        <p:nvSpPr>
          <p:cNvPr id="1049411" name="日期占位符 3"/>
          <p:cNvSpPr>
            <a:spLocks noGrp="1"/>
          </p:cNvSpPr>
          <p:nvPr>
            <p:ph type="dt" sz="half" idx="10"/>
          </p:nvPr>
        </p:nvSpPr>
        <p:spPr/>
        <p:txBody>
          <a:bodyPr bIns="46800" lIns="90000" rIns="90000" tIns="46800"/>
          <a:p>
            <a:fld id="{D997B5FA-0921-464F-AAE1-844C04324D75}" type="datetimeFigureOut">
              <a:rPr altLang="en-US" lang="zh-CN" smtClean="0"/>
            </a:fld>
            <a:endParaRPr altLang="en-US" dirty="0" lang="zh-CN"/>
          </a:p>
        </p:txBody>
      </p:sp>
      <p:sp>
        <p:nvSpPr>
          <p:cNvPr id="1049412" name="页脚占位符 4"/>
          <p:cNvSpPr>
            <a:spLocks noGrp="1"/>
          </p:cNvSpPr>
          <p:nvPr>
            <p:ph type="ftr" sz="quarter" idx="11"/>
          </p:nvPr>
        </p:nvSpPr>
        <p:spPr/>
        <p:txBody>
          <a:bodyPr bIns="46800" lIns="90000" rIns="90000" tIns="46800"/>
          <a:p>
            <a:endParaRPr altLang="en-US" lang="zh-CN"/>
          </a:p>
        </p:txBody>
      </p:sp>
      <p:sp>
        <p:nvSpPr>
          <p:cNvPr id="1049413" name="灯片编号占位符 5"/>
          <p:cNvSpPr>
            <a:spLocks noGrp="1"/>
          </p:cNvSpPr>
          <p:nvPr>
            <p:ph type="sldNum" sz="quarter" idx="12"/>
          </p:nvPr>
        </p:nvSpPr>
        <p:spPr/>
        <p:txBody>
          <a:bodyPr bIns="46800" lIns="90000" rIns="90000" tIns="46800"/>
          <a:p>
            <a:fld id="{565CE74E-AB26-4998-AD42-012C4C1AD076}" type="slidenum">
              <a:rPr altLang="en-US" lang="zh-CN" smtClean="0"/>
            </a:fld>
            <a:endParaRPr altLang="en-US"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obj">
  <p:cSld name="标题和内容">
    <p:spTree>
      <p:nvGrpSpPr>
        <p:cNvPr id="377" name=""/>
        <p:cNvGrpSpPr/>
        <p:nvPr/>
      </p:nvGrpSpPr>
      <p:grpSpPr>
        <a:xfrm>
          <a:off x="0" y="0"/>
          <a:ext cx="0" cy="0"/>
          <a:chOff x="0" y="0"/>
          <a:chExt cx="0" cy="0"/>
        </a:xfrm>
      </p:grpSpPr>
      <p:sp>
        <p:nvSpPr>
          <p:cNvPr id="1049250" name="标题 1"/>
          <p:cNvSpPr>
            <a:spLocks noGrp="1"/>
          </p:cNvSpPr>
          <p:nvPr>
            <p:ph type="title"/>
          </p:nvPr>
        </p:nvSpPr>
        <p:spPr/>
        <p:txBody>
          <a:bodyPr anchor="ctr" anchorCtr="0"/>
          <a:p>
            <a:r>
              <a:rPr altLang="en-US" dirty="0" lang="zh-CN"/>
              <a:t>单击此处编辑母版标题样式</a:t>
            </a:r>
            <a:endParaRPr altLang="en-US" dirty="0" lang="zh-CN"/>
          </a:p>
        </p:txBody>
      </p:sp>
      <p:sp>
        <p:nvSpPr>
          <p:cNvPr id="1049251" name="内容占位符 2"/>
          <p:cNvSpPr>
            <a:spLocks noGrp="1"/>
          </p:cNvSpPr>
          <p:nvPr>
            <p:ph idx="1"/>
          </p:nvPr>
        </p:nvSpPr>
        <p:spPr/>
        <p:txBody>
          <a:bodyPr/>
          <a:lstStyle>
            <a:lvl1pPr>
              <a:defRPr sz="1800"/>
            </a:lvl1pPr>
            <a:lvl2pPr>
              <a:defRPr sz="1500"/>
            </a:lvl2pPr>
            <a:lvl3pPr>
              <a:defRPr sz="1350"/>
            </a:lvl3pPr>
            <a:lvl4pPr>
              <a:defRPr sz="1350"/>
            </a:lvl4pPr>
            <a:lvl5pPr>
              <a:defRPr sz="1350"/>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252" name="日期占位符 3"/>
          <p:cNvSpPr>
            <a:spLocks noGrp="1"/>
          </p:cNvSpPr>
          <p:nvPr>
            <p:ph type="dt" sz="half" idx="10"/>
          </p:nvPr>
        </p:nvSpPr>
        <p:spPr/>
        <p:txBody>
          <a:bodyPr/>
          <a:p>
            <a:fld id="{760FBDFE-C587-4B4C-A407-44438C67B59E}" type="datetimeFigureOut">
              <a:rPr altLang="en-US" lang="zh-CN" smtClean="0"/>
            </a:fld>
            <a:endParaRPr altLang="en-US" dirty="0" lang="zh-CN"/>
          </a:p>
        </p:txBody>
      </p:sp>
      <p:sp>
        <p:nvSpPr>
          <p:cNvPr id="1049253" name="页脚占位符 4"/>
          <p:cNvSpPr>
            <a:spLocks noGrp="1"/>
          </p:cNvSpPr>
          <p:nvPr>
            <p:ph type="ftr" sz="quarter" idx="11"/>
          </p:nvPr>
        </p:nvSpPr>
        <p:spPr/>
        <p:txBody>
          <a:bodyPr/>
          <a:p>
            <a:endParaRPr altLang="en-US" dirty="0" lang="zh-CN"/>
          </a:p>
        </p:txBody>
      </p:sp>
      <p:sp>
        <p:nvSpPr>
          <p:cNvPr id="1049254" name="灯片编号占位符 5"/>
          <p:cNvSpPr>
            <a:spLocks noGrp="1"/>
          </p:cNvSpPr>
          <p:nvPr>
            <p:ph type="sldNum" sz="quarter" idx="12"/>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节标题">
    <p:bg>
      <p:bgPr>
        <a:solidFill>
          <a:schemeClr val="bg1">
            <a:alpha val="40000"/>
          </a:schemeClr>
        </a:solidFill>
      </p:bgPr>
    </p:bg>
    <p:spTree>
      <p:nvGrpSpPr>
        <p:cNvPr id="451" name=""/>
        <p:cNvGrpSpPr/>
        <p:nvPr/>
      </p:nvGrpSpPr>
      <p:grpSpPr>
        <a:xfrm>
          <a:off x="0" y="0"/>
          <a:ext cx="0" cy="0"/>
          <a:chOff x="0" y="0"/>
          <a:chExt cx="0" cy="0"/>
        </a:xfrm>
      </p:grpSpPr>
      <p:pic>
        <p:nvPicPr>
          <p:cNvPr id="2097400" name="图片 6" descr="pexels-photo-822321"/>
          <p:cNvPicPr>
            <a:picLocks noChangeAspect="1"/>
          </p:cNvPicPr>
          <p:nvPr/>
        </p:nvPicPr>
        <p:blipFill>
          <a:blip xmlns:r="http://schemas.openxmlformats.org/officeDocument/2006/relationships" r:embed="rId1" cstate="screen"/>
          <a:stretch>
            <a:fillRect/>
          </a:stretch>
        </p:blipFill>
        <p:spPr>
          <a:xfrm>
            <a:off x="1358265" y="-12859"/>
            <a:ext cx="7785735" cy="5149215"/>
          </a:xfrm>
          <a:prstGeom prst="rect"/>
        </p:spPr>
      </p:pic>
      <p:sp>
        <p:nvSpPr>
          <p:cNvPr id="1049440" name="矩形 11"/>
          <p:cNvSpPr/>
          <p:nvPr/>
        </p:nvSpPr>
        <p:spPr>
          <a:xfrm>
            <a:off x="1486376" y="-14287"/>
            <a:ext cx="7656195" cy="5149691"/>
          </a:xfrm>
          <a:prstGeom prst="rect"/>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350" lang="zh-CN"/>
          </a:p>
        </p:txBody>
      </p:sp>
      <p:sp>
        <p:nvSpPr>
          <p:cNvPr id="1049441" name="矩形 1"/>
          <p:cNvSpPr/>
          <p:nvPr/>
        </p:nvSpPr>
        <p:spPr>
          <a:xfrm>
            <a:off x="0" y="-11430"/>
            <a:ext cx="4194810" cy="5154930"/>
          </a:xfrm>
          <a:custGeom>
            <a:avLst/>
            <a:gdLst>
              <a:gd name="connsiteX0" fmla="*/ 0 w 5593080"/>
              <a:gd name="connsiteY0" fmla="*/ 0 h 6858000"/>
              <a:gd name="connsiteX1" fmla="*/ 5593080 w 5593080"/>
              <a:gd name="connsiteY1" fmla="*/ 0 h 6858000"/>
              <a:gd name="connsiteX2" fmla="*/ 5593080 w 5593080"/>
              <a:gd name="connsiteY2" fmla="*/ 6858000 h 6858000"/>
              <a:gd name="connsiteX3" fmla="*/ 0 w 5593080"/>
              <a:gd name="connsiteY3" fmla="*/ 6858000 h 6858000"/>
              <a:gd name="connsiteX4" fmla="*/ 0 w 5593080"/>
              <a:gd name="connsiteY4" fmla="*/ 0 h 6858000"/>
              <a:gd name="connsiteX0-1" fmla="*/ 0 w 5593080"/>
              <a:gd name="connsiteY0-2" fmla="*/ 15240 h 6873240"/>
              <a:gd name="connsiteX1-3" fmla="*/ 2941320 w 5593080"/>
              <a:gd name="connsiteY1-4" fmla="*/ 0 h 6873240"/>
              <a:gd name="connsiteX2-5" fmla="*/ 5593080 w 5593080"/>
              <a:gd name="connsiteY2-6" fmla="*/ 6873240 h 6873240"/>
              <a:gd name="connsiteX3-7" fmla="*/ 0 w 5593080"/>
              <a:gd name="connsiteY3-8" fmla="*/ 6873240 h 6873240"/>
              <a:gd name="connsiteX4-9" fmla="*/ 0 w 5593080"/>
              <a:gd name="connsiteY4-10" fmla="*/ 15240 h 68732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93080" h="6873240">
                <a:moveTo>
                  <a:pt x="0" y="15240"/>
                </a:moveTo>
                <a:lnTo>
                  <a:pt x="2941320" y="0"/>
                </a:lnTo>
                <a:lnTo>
                  <a:pt x="5593080" y="6873240"/>
                </a:lnTo>
                <a:lnTo>
                  <a:pt x="0" y="6873240"/>
                </a:lnTo>
                <a:lnTo>
                  <a:pt x="0" y="1524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350" lang="zh-CN"/>
          </a:p>
        </p:txBody>
      </p:sp>
      <p:sp>
        <p:nvSpPr>
          <p:cNvPr id="1049442" name="矩形 13"/>
          <p:cNvSpPr/>
          <p:nvPr/>
        </p:nvSpPr>
        <p:spPr>
          <a:xfrm>
            <a:off x="3622184" y="2852909"/>
            <a:ext cx="4989758" cy="401648"/>
          </a:xfrm>
          <a:prstGeom prst="rect"/>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350" lang="zh-CN"/>
          </a:p>
        </p:txBody>
      </p:sp>
      <p:sp>
        <p:nvSpPr>
          <p:cNvPr id="1049443" name="日期占位符 3"/>
          <p:cNvSpPr>
            <a:spLocks noGrp="1"/>
          </p:cNvSpPr>
          <p:nvPr>
            <p:ph type="dt" sz="half" idx="10"/>
          </p:nvPr>
        </p:nvSpPr>
        <p:spPr/>
        <p:txBody>
          <a:bodyPr bIns="46800" lIns="90000" rIns="90000" tIns="46800"/>
          <a:p>
            <a:fld id="{2F6DAB25-1EF7-4D38-80E5-22F3443564C0}" type="datetimeFigureOut">
              <a:rPr altLang="en-US" lang="zh-CN" smtClean="0"/>
            </a:fld>
            <a:endParaRPr altLang="en-US" lang="zh-CN"/>
          </a:p>
        </p:txBody>
      </p:sp>
      <p:sp>
        <p:nvSpPr>
          <p:cNvPr id="1049444" name="页脚占位符 4"/>
          <p:cNvSpPr>
            <a:spLocks noGrp="1"/>
          </p:cNvSpPr>
          <p:nvPr>
            <p:ph type="ftr" sz="quarter" idx="11"/>
          </p:nvPr>
        </p:nvSpPr>
        <p:spPr/>
        <p:txBody>
          <a:bodyPr bIns="46800" lIns="90000" rIns="90000" tIns="46800"/>
          <a:p>
            <a:endParaRPr altLang="en-US" lang="zh-CN"/>
          </a:p>
        </p:txBody>
      </p:sp>
      <p:sp>
        <p:nvSpPr>
          <p:cNvPr id="1049445" name="灯片编号占位符 5"/>
          <p:cNvSpPr>
            <a:spLocks noGrp="1"/>
          </p:cNvSpPr>
          <p:nvPr>
            <p:ph type="sldNum" sz="quarter" idx="12"/>
          </p:nvPr>
        </p:nvSpPr>
        <p:spPr/>
        <p:txBody>
          <a:bodyPr bIns="46800" lIns="90000" rIns="90000" tIns="46800"/>
          <a:p>
            <a:fld id="{F33A6037-1EEA-4892-99E6-C23EFC235DFA}" type="slidenum">
              <a:rPr altLang="en-US" lang="zh-CN" smtClean="0"/>
            </a:fld>
            <a:endParaRPr altLang="en-US" lang="zh-CN"/>
          </a:p>
        </p:txBody>
      </p:sp>
      <p:sp>
        <p:nvSpPr>
          <p:cNvPr id="1049446" name="文本占位符 2"/>
          <p:cNvSpPr>
            <a:spLocks noGrp="1"/>
          </p:cNvSpPr>
          <p:nvPr>
            <p:ph type="body" idx="1"/>
          </p:nvPr>
        </p:nvSpPr>
        <p:spPr>
          <a:xfrm>
            <a:off x="3417381" y="2852909"/>
            <a:ext cx="5418009" cy="401648"/>
          </a:xfrm>
        </p:spPr>
        <p:txBody>
          <a:bodyPr anchor="ctr" anchorCtr="0" bIns="46800" lIns="90000" rIns="90000" tIns="46800">
            <a:normAutofit/>
          </a:bodyPr>
          <a:lstStyle>
            <a:lvl1pPr algn="ctr" indent="0" marL="0">
              <a:buNone/>
              <a:defRPr b="1" sz="1800">
                <a:solidFill>
                  <a:schemeClr val="bg1"/>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altLang="en-US" dirty="0" lang="zh-CN"/>
              <a:t>单击此处编辑母版文本样式</a:t>
            </a:r>
            <a:endParaRPr altLang="en-US" dirty="0" lang="zh-CN"/>
          </a:p>
        </p:txBody>
      </p:sp>
      <p:sp>
        <p:nvSpPr>
          <p:cNvPr id="1049447" name="标题 1"/>
          <p:cNvSpPr>
            <a:spLocks noGrp="1"/>
          </p:cNvSpPr>
          <p:nvPr>
            <p:ph type="title" hasCustomPrompt="1"/>
          </p:nvPr>
        </p:nvSpPr>
        <p:spPr>
          <a:xfrm>
            <a:off x="3417381" y="1938975"/>
            <a:ext cx="5418009" cy="900247"/>
          </a:xfrm>
        </p:spPr>
        <p:txBody>
          <a:bodyPr anchor="ctr" anchorCtr="0" bIns="46800" lIns="90000" rIns="90000" tIns="46800">
            <a:normAutofit/>
          </a:bodyPr>
          <a:lstStyle>
            <a:lvl1pPr algn="ctr">
              <a:defRPr b="1" sz="4500">
                <a:solidFill>
                  <a:schemeClr val="bg1"/>
                </a:solidFill>
                <a:effectLst/>
              </a:defRPr>
            </a:lvl1pPr>
          </a:lstStyle>
          <a:p>
            <a:r>
              <a:rPr altLang="en-US" dirty="0" lang="zh-CN"/>
              <a:t>单击此处编辑标题</a:t>
            </a:r>
            <a:endParaRPr altLang="en-US" dirty="0"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twoObj">
  <p:cSld name="两栏内容">
    <p:spTree>
      <p:nvGrpSpPr>
        <p:cNvPr id="448" name=""/>
        <p:cNvGrpSpPr/>
        <p:nvPr/>
      </p:nvGrpSpPr>
      <p:grpSpPr>
        <a:xfrm>
          <a:off x="0" y="0"/>
          <a:ext cx="0" cy="0"/>
          <a:chOff x="0" y="0"/>
          <a:chExt cx="0" cy="0"/>
        </a:xfrm>
      </p:grpSpPr>
      <p:sp>
        <p:nvSpPr>
          <p:cNvPr id="1049421" name="标题 1"/>
          <p:cNvSpPr>
            <a:spLocks noGrp="1"/>
          </p:cNvSpPr>
          <p:nvPr>
            <p:ph type="title"/>
          </p:nvPr>
        </p:nvSpPr>
        <p:spPr/>
        <p:txBody>
          <a:bodyPr anchor="ctr" anchorCtr="0"/>
          <a:p>
            <a:r>
              <a:rPr altLang="en-US" lang="zh-CN"/>
              <a:t>单击此处编辑母版标题样式</a:t>
            </a:r>
            <a:endParaRPr altLang="en-US" lang="zh-CN"/>
          </a:p>
        </p:txBody>
      </p:sp>
      <p:sp>
        <p:nvSpPr>
          <p:cNvPr id="1049422" name="内容占位符 2"/>
          <p:cNvSpPr>
            <a:spLocks noGrp="1"/>
          </p:cNvSpPr>
          <p:nvPr>
            <p:ph sz="half" idx="1"/>
          </p:nvPr>
        </p:nvSpPr>
        <p:spPr>
          <a:xfrm>
            <a:off x="628650" y="1369219"/>
            <a:ext cx="3886200" cy="3263504"/>
          </a:xfrm>
        </p:spPr>
        <p:txBody>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423" name="内容占位符 3"/>
          <p:cNvSpPr>
            <a:spLocks noGrp="1"/>
          </p:cNvSpPr>
          <p:nvPr>
            <p:ph sz="half" idx="2"/>
          </p:nvPr>
        </p:nvSpPr>
        <p:spPr>
          <a:xfrm>
            <a:off x="4629150" y="1369219"/>
            <a:ext cx="3886200" cy="3263504"/>
          </a:xfrm>
        </p:spPr>
        <p:txBody>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424" name="日期占位符 4"/>
          <p:cNvSpPr>
            <a:spLocks noGrp="1"/>
          </p:cNvSpPr>
          <p:nvPr>
            <p:ph type="dt" sz="half" idx="10"/>
          </p:nvPr>
        </p:nvSpPr>
        <p:spPr/>
        <p:txBody>
          <a:bodyPr/>
          <a:p>
            <a:fld id="{760FBDFE-C587-4B4C-A407-44438C67B59E}" type="datetimeFigureOut">
              <a:rPr altLang="en-US" lang="zh-CN" smtClean="0"/>
            </a:fld>
            <a:endParaRPr altLang="en-US" lang="zh-CN"/>
          </a:p>
        </p:txBody>
      </p:sp>
      <p:sp>
        <p:nvSpPr>
          <p:cNvPr id="1049425" name="页脚占位符 5"/>
          <p:cNvSpPr>
            <a:spLocks noGrp="1"/>
          </p:cNvSpPr>
          <p:nvPr>
            <p:ph type="ftr" sz="quarter" idx="11"/>
          </p:nvPr>
        </p:nvSpPr>
        <p:spPr/>
        <p:txBody>
          <a:bodyPr/>
          <a:p>
            <a:endParaRPr altLang="en-US" lang="zh-CN"/>
          </a:p>
        </p:txBody>
      </p:sp>
      <p:sp>
        <p:nvSpPr>
          <p:cNvPr id="1049426" name="灯片编号占位符 6"/>
          <p:cNvSpPr>
            <a:spLocks noGrp="1"/>
          </p:cNvSpPr>
          <p:nvPr>
            <p:ph type="sldNum" sz="quarter" idx="12"/>
          </p:nvPr>
        </p:nvSpPr>
        <p:spPr/>
        <p:txBody>
          <a:bodyPr/>
          <a:p>
            <a:fld id="{49AE70B2-8BF9-45C0-BB95-33D1B9D3A854}" type="slidenum">
              <a:rPr altLang="en-US" lang="zh-CN" smtClean="0"/>
            </a:fld>
            <a:endParaRPr altLang="en-US" lang="zh-CN"/>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 Id="rId11" Type="http://schemas.openxmlformats.org/officeDocument/2006/relationships/tags" Target="../tags/tag2.xml"/><Relationship Id="rId12" Type="http://schemas.openxmlformats.org/officeDocument/2006/relationships/tags" Target="../tags/tag3.xml"/><Relationship Id="rId13" Type="http://schemas.openxmlformats.org/officeDocument/2006/relationships/tags" Target="../tags/tag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4" name=""/>
        <p:cNvGrpSpPr/>
        <p:nvPr/>
      </p:nvGrpSpPr>
      <p:grpSpPr>
        <a:xfrm>
          <a:off x="0" y="0"/>
          <a:ext cx="0" cy="0"/>
          <a:chOff x="0" y="0"/>
          <a:chExt cx="0" cy="0"/>
        </a:xfrm>
      </p:grpSpPr>
    </p:spTree>
  </p:cSld>
  <p:clrMap accent1="accent1" accent2="accent2" accent3="accent3" accent4="accent4" accent5="accent5" accent6="accent6" bg1="lt1" bg2="lt2" tx1="dk1" tx2="dk2" hlink="hlink" folHlink="folHlink"/>
  <p:sldLayoutIdLst>
    <p:sldLayoutId id="2147483650" r:id="rId1"/>
    <p:sldLayoutId id="2147483651" r:id="rId2"/>
    <p:sldLayoutId id="2147483652" r:id="rId3"/>
    <p:sldLayoutId id="2147483653" r:id="rId4"/>
    <p:sldLayoutId id="2147483654" r:id="rId5"/>
  </p:sldLayoutIdLst>
  <p:transition spd="med" advTm="0">
    <p:fade/>
  </p:transition>
  <p:txStyles>
    <p:titleStyle>
      <a:lvl1pPr algn="ctr" defTabSz="914400" eaLnBrk="1" hangingPunct="1" latinLnBrk="0" rtl="0">
        <a:spcBef>
          <a:spcPct val="0"/>
        </a:spcBef>
        <a:buNone/>
        <a:defRPr sz="4400" kern="1200">
          <a:solidFill>
            <a:schemeClr val="tx1"/>
          </a:solidFill>
          <a:latin typeface="+mj-lt"/>
          <a:ea typeface="+mj-ea"/>
          <a:cs typeface="+mj-cs"/>
        </a:defRPr>
      </a:lvl1pPr>
    </p:titleStyle>
    <p:bodyStyle>
      <a:lvl1pPr algn="l" defTabSz="914400" eaLnBrk="1" hangingPunct="1" indent="-342900" latinLnBrk="0" marL="342900" rtl="0">
        <a:spcBef>
          <a:spcPct val="20000"/>
        </a:spcBef>
        <a:buFont typeface="Arial" panose="020B0604020202020204" pitchFamily="34" charset="0"/>
        <a:buChar char="•"/>
        <a:defRPr sz="3200" kern="1200">
          <a:solidFill>
            <a:schemeClr val="tx1"/>
          </a:solidFill>
          <a:latin typeface="+mn-lt"/>
          <a:ea typeface="+mn-ea"/>
          <a:cs typeface="+mn-cs"/>
        </a:defRPr>
      </a:lvl1pPr>
      <a:lvl2pPr algn="l" defTabSz="914400" eaLnBrk="1" hangingPunct="1" indent="-285750" latinLnBrk="0" marL="742950" rtl="0">
        <a:spcBef>
          <a:spcPct val="20000"/>
        </a:spcBef>
        <a:buFont typeface="Arial" panose="020B0604020202020204" pitchFamily="34" charset="0"/>
        <a:buChar char="–"/>
        <a:defRPr sz="2800" kern="1200">
          <a:solidFill>
            <a:schemeClr val="tx1"/>
          </a:solidFill>
          <a:latin typeface="+mn-lt"/>
          <a:ea typeface="+mn-ea"/>
          <a:cs typeface="+mn-cs"/>
        </a:defRPr>
      </a:lvl2pPr>
      <a:lvl3pPr algn="l" defTabSz="914400" eaLnBrk="1" hangingPunct="1" indent="-228600" latinLnBrk="0" marL="1143000" rtl="0">
        <a:spcBef>
          <a:spcPct val="20000"/>
        </a:spcBef>
        <a:buFont typeface="Arial" panose="020B0604020202020204" pitchFamily="34" charset="0"/>
        <a:buChar char="•"/>
        <a:defRPr sz="2400" kern="1200">
          <a:solidFill>
            <a:schemeClr val="tx1"/>
          </a:solidFill>
          <a:latin typeface="+mn-lt"/>
          <a:ea typeface="+mn-ea"/>
          <a:cs typeface="+mn-cs"/>
        </a:defRPr>
      </a:lvl3pPr>
      <a:lvl4pPr algn="l" defTabSz="914400" eaLnBrk="1" hangingPunct="1" indent="-228600" latinLnBrk="0" marL="1600200" rtl="0">
        <a:spcBef>
          <a:spcPct val="20000"/>
        </a:spcBef>
        <a:buFont typeface="Arial" panose="020B0604020202020204" pitchFamily="34" charset="0"/>
        <a:buChar char="–"/>
        <a:defRPr sz="2000" kern="1200">
          <a:solidFill>
            <a:schemeClr val="tx1"/>
          </a:solidFill>
          <a:latin typeface="+mn-lt"/>
          <a:ea typeface="+mn-ea"/>
          <a:cs typeface="+mn-cs"/>
        </a:defRPr>
      </a:lvl4pPr>
      <a:lvl5pPr algn="l" defTabSz="914400" eaLnBrk="1" hangingPunct="1" indent="-228600" latinLnBrk="0" marL="2057400" rtl="0">
        <a:spcBef>
          <a:spcPct val="20000"/>
        </a:spcBef>
        <a:buFont typeface="Arial" panose="020B0604020202020204" pitchFamily="34" charset="0"/>
        <a:buChar char="»"/>
        <a:defRPr sz="2000" kern="1200">
          <a:solidFill>
            <a:schemeClr val="tx1"/>
          </a:solidFill>
          <a:latin typeface="+mn-lt"/>
          <a:ea typeface="+mn-ea"/>
          <a:cs typeface="+mn-cs"/>
        </a:defRPr>
      </a:lvl5pPr>
      <a:lvl6pPr algn="l" defTabSz="914400" eaLnBrk="1" hangingPunct="1" indent="-228600" latinLnBrk="0" marL="2514600" rtl="0">
        <a:spcBef>
          <a:spcPct val="20000"/>
        </a:spcBef>
        <a:buFont typeface="Arial" panose="020B0604020202020204" pitchFamily="34" charset="0"/>
        <a:buChar char="•"/>
        <a:defRPr sz="2000" kern="1200">
          <a:solidFill>
            <a:schemeClr val="tx1"/>
          </a:solidFill>
          <a:latin typeface="+mn-lt"/>
          <a:ea typeface="+mn-ea"/>
          <a:cs typeface="+mn-cs"/>
        </a:defRPr>
      </a:lvl6pPr>
      <a:lvl7pPr algn="l" defTabSz="914400" eaLnBrk="1" hangingPunct="1" indent="-228600" latinLnBrk="0" marL="2971800" rtl="0">
        <a:spcBef>
          <a:spcPct val="20000"/>
        </a:spcBef>
        <a:buFont typeface="Arial" panose="020B0604020202020204" pitchFamily="34" charset="0"/>
        <a:buChar char="•"/>
        <a:defRPr sz="2000" kern="1200">
          <a:solidFill>
            <a:schemeClr val="tx1"/>
          </a:solidFill>
          <a:latin typeface="+mn-lt"/>
          <a:ea typeface="+mn-ea"/>
          <a:cs typeface="+mn-cs"/>
        </a:defRPr>
      </a:lvl7pPr>
      <a:lvl8pPr algn="l" defTabSz="914400" eaLnBrk="1" hangingPunct="1" indent="-228600" latinLnBrk="0" marL="3429000" rtl="0">
        <a:spcBef>
          <a:spcPct val="20000"/>
        </a:spcBef>
        <a:buFont typeface="Arial" panose="020B0604020202020204" pitchFamily="34" charset="0"/>
        <a:buChar char="•"/>
        <a:defRPr sz="2000" kern="1200">
          <a:solidFill>
            <a:schemeClr val="tx1"/>
          </a:solidFill>
          <a:latin typeface="+mn-lt"/>
          <a:ea typeface="+mn-ea"/>
          <a:cs typeface="+mn-cs"/>
        </a:defRPr>
      </a:lvl8pPr>
      <a:lvl9pPr algn="l" defTabSz="914400" eaLnBrk="1" hangingPunct="1" indent="-228600" latinLnBrk="0" marL="3886200" rtl="0">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p:bgPr>
    </p:bg>
    <p:spTree>
      <p:nvGrpSpPr>
        <p:cNvPr id="129" name=""/>
        <p:cNvGrpSpPr/>
        <p:nvPr/>
      </p:nvGrpSpPr>
      <p:grpSpPr>
        <a:xfrm>
          <a:off x="0" y="0"/>
          <a:ext cx="0" cy="0"/>
          <a:chOff x="0" y="0"/>
          <a:chExt cx="0" cy="0"/>
        </a:xfrm>
      </p:grpSpPr>
      <p:sp>
        <p:nvSpPr>
          <p:cNvPr id="1048623" name="标题占位符 1"/>
          <p:cNvSpPr>
            <a:spLocks noGrp="1"/>
          </p:cNvSpPr>
          <p:nvPr>
            <p:ph type="title"/>
            <p:custDataLst>
              <p:tags r:id="rId11"/>
            </p:custDataLst>
          </p:nvPr>
        </p:nvSpPr>
        <p:spPr>
          <a:xfrm>
            <a:off x="628650" y="273844"/>
            <a:ext cx="7886700" cy="994172"/>
          </a:xfrm>
          <a:prstGeom prst="rect"/>
        </p:spPr>
        <p:txBody>
          <a:bodyPr anchor="ctr" bIns="45720" lIns="91440" rIns="91440" rtlCol="0" tIns="45720" vert="horz">
            <a:normAutofit/>
          </a:bodyPr>
          <a:p>
            <a:r>
              <a:rPr altLang="en-US" dirty="0" lang="zh-CN"/>
              <a:t>单击此处编辑母版标题样式</a:t>
            </a:r>
            <a:endParaRPr altLang="en-US" dirty="0" lang="zh-CN"/>
          </a:p>
        </p:txBody>
      </p:sp>
      <p:sp>
        <p:nvSpPr>
          <p:cNvPr id="1048624" name="文本占位符 2"/>
          <p:cNvSpPr>
            <a:spLocks noGrp="1"/>
          </p:cNvSpPr>
          <p:nvPr>
            <p:ph type="body" idx="1"/>
            <p:custDataLst>
              <p:tags r:id="rId12"/>
            </p:custDataLst>
          </p:nvPr>
        </p:nvSpPr>
        <p:spPr>
          <a:xfrm>
            <a:off x="628650" y="1369219"/>
            <a:ext cx="7886700" cy="3263504"/>
          </a:xfrm>
          <a:prstGeom prst="rect"/>
        </p:spPr>
        <p:txBody>
          <a:bodyPr bIns="45720" lIns="91440" rIns="91440" rtlCol="0" tIns="4572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625" name="日期占位符 3"/>
          <p:cNvSpPr>
            <a:spLocks noGrp="1"/>
          </p:cNvSpPr>
          <p:nvPr>
            <p:ph type="dt" sz="half" idx="2"/>
          </p:nvPr>
        </p:nvSpPr>
        <p:spPr>
          <a:xfrm>
            <a:off x="628650" y="4767263"/>
            <a:ext cx="2057400" cy="273844"/>
          </a:xfrm>
          <a:prstGeom prst="rect"/>
        </p:spPr>
        <p:txBody>
          <a:bodyPr anchor="ctr" bIns="45720" lIns="91440" rIns="91440" rtlCol="0" tIns="45720" vert="horz">
            <a:normAutofit/>
          </a:bodyPr>
          <a:lstStyle>
            <a:lvl1pPr algn="ctr">
              <a:defRPr sz="9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altLang="en-US" lang="zh-CN" smtClean="0"/>
            </a:fld>
            <a:endParaRPr altLang="en-US" dirty="0" lang="zh-CN"/>
          </a:p>
        </p:txBody>
      </p:sp>
      <p:sp>
        <p:nvSpPr>
          <p:cNvPr id="1048626" name="页脚占位符 4"/>
          <p:cNvSpPr>
            <a:spLocks noGrp="1"/>
          </p:cNvSpPr>
          <p:nvPr>
            <p:ph type="ftr" sz="quarter" idx="3"/>
          </p:nvPr>
        </p:nvSpPr>
        <p:spPr>
          <a:xfrm>
            <a:off x="3028950" y="4767263"/>
            <a:ext cx="3086100" cy="273844"/>
          </a:xfrm>
          <a:prstGeom prst="rect"/>
        </p:spPr>
        <p:txBody>
          <a:bodyPr anchor="ctr" bIns="45720" lIns="91440" rIns="91440" rtlCol="0" tIns="45720" vert="horz">
            <a:normAutofit/>
          </a:bodyPr>
          <a:lstStyle>
            <a:lvl1pPr algn="ctr">
              <a:defRPr sz="900">
                <a:solidFill>
                  <a:schemeClr val="bg1">
                    <a:lumMod val="50000"/>
                  </a:schemeClr>
                </a:solidFill>
                <a:latin typeface="黑体" panose="02010609060101010101" pitchFamily="49" charset="-122"/>
                <a:ea typeface="黑体" panose="02010609060101010101" pitchFamily="49" charset="-122"/>
              </a:defRPr>
            </a:lvl1pPr>
          </a:lstStyle>
          <a:p>
            <a:endParaRPr altLang="en-US" lang="zh-CN"/>
          </a:p>
        </p:txBody>
      </p:sp>
      <p:sp>
        <p:nvSpPr>
          <p:cNvPr id="1048627" name="灯片编号占位符 5"/>
          <p:cNvSpPr>
            <a:spLocks noGrp="1"/>
          </p:cNvSpPr>
          <p:nvPr>
            <p:ph type="sldNum" sz="quarter" idx="4"/>
          </p:nvPr>
        </p:nvSpPr>
        <p:spPr>
          <a:xfrm>
            <a:off x="6457950" y="4767263"/>
            <a:ext cx="2057400" cy="273844"/>
          </a:xfrm>
          <a:prstGeom prst="rect"/>
        </p:spPr>
        <p:txBody>
          <a:bodyPr anchor="ctr" bIns="45720" lIns="91440" rIns="91440" rtlCol="0" tIns="45720" vert="horz">
            <a:normAutofit/>
          </a:bodyPr>
          <a:lstStyle>
            <a:lvl1pPr algn="ctr">
              <a:defRPr sz="9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altLang="en-US" lang="zh-CN" smtClean="0"/>
            </a:fld>
            <a:endParaRPr altLang="en-US" lang="zh-CN"/>
          </a:p>
        </p:txBody>
      </p:sp>
      <p:sp>
        <p:nvSpPr>
          <p:cNvPr id="1048628" name="KSO_TEMPLATE" hidden="1"/>
          <p:cNvSpPr/>
          <p:nvPr>
            <p:custDataLst>
              <p:tags r:id="rId13"/>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350" lang="zh-CN"/>
          </a:p>
        </p:txBody>
      </p:sp>
    </p:spTree>
  </p:cSld>
  <p:clrMap accent1="accent1" accent2="accent2" accent3="accent3" accent4="accent4" accent5="accent5" accent6="accent6" bg1="lt1" bg2="lt2" tx1="dk1" tx2="dk2"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txStyles>
    <p:titleStyle>
      <a:lvl1pPr algn="l" defTabSz="685800" eaLnBrk="1" hangingPunct="1" latinLnBrk="0" rtl="0">
        <a:lnSpc>
          <a:spcPct val="90000"/>
        </a:lnSpc>
        <a:spcBef>
          <a:spcPct val="0"/>
        </a:spcBef>
        <a:buNone/>
        <a:defRPr sz="3300" kern="1200">
          <a:solidFill>
            <a:schemeClr val="tx1"/>
          </a:solidFill>
          <a:latin typeface="+mj-lt"/>
          <a:ea typeface="+mj-ea"/>
          <a:cs typeface="+mj-cs"/>
        </a:defRPr>
      </a:lvl1pPr>
    </p:titleStyle>
    <p:bodyStyle>
      <a:lvl1pPr algn="l" defTabSz="685800" eaLnBrk="1" hangingPunct="1" indent="-171450" latinLnBrk="0" marL="171450" rtl="0">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algn="l" defTabSz="685800" eaLnBrk="1" hangingPunct="1" indent="-171450" latinLnBrk="0" marL="514350" rtl="0">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algn="l" defTabSz="685800" eaLnBrk="1" hangingPunct="1" indent="-171450" latinLnBrk="0" marL="8572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algn="l" defTabSz="685800" eaLnBrk="1" hangingPunct="1" indent="-171450" latinLnBrk="0" marL="12001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algn="l" defTabSz="685800" eaLnBrk="1" hangingPunct="1" indent="-171450" latinLnBrk="0" marL="15430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algn="l" defTabSz="685800" eaLnBrk="1" hangingPunct="1" indent="-171450" latinLnBrk="0" marL="18859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algn="l" defTabSz="685800" eaLnBrk="1" hangingPunct="1" indent="-171450" latinLnBrk="0" marL="22288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algn="l" defTabSz="685800" eaLnBrk="1" hangingPunct="1" indent="-171450" latinLnBrk="0" marL="25717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algn="l" defTabSz="685800" eaLnBrk="1" hangingPunct="1" indent="-171450" latinLnBrk="0" marL="2914650" rtl="0">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algn="l" defTabSz="685800" eaLnBrk="1" hangingPunct="1" latinLnBrk="0" marL="0" rtl="0">
        <a:defRPr sz="1350" kern="1200">
          <a:solidFill>
            <a:schemeClr val="tx1"/>
          </a:solidFill>
          <a:latin typeface="+mn-lt"/>
          <a:ea typeface="+mn-ea"/>
          <a:cs typeface="+mn-cs"/>
        </a:defRPr>
      </a:lvl1pPr>
      <a:lvl2pPr algn="l" defTabSz="685800" eaLnBrk="1" hangingPunct="1" latinLnBrk="0" marL="342900" rtl="0">
        <a:defRPr sz="1350" kern="1200">
          <a:solidFill>
            <a:schemeClr val="tx1"/>
          </a:solidFill>
          <a:latin typeface="+mn-lt"/>
          <a:ea typeface="+mn-ea"/>
          <a:cs typeface="+mn-cs"/>
        </a:defRPr>
      </a:lvl2pPr>
      <a:lvl3pPr algn="l" defTabSz="685800" eaLnBrk="1" hangingPunct="1" latinLnBrk="0" marL="685800" rtl="0">
        <a:defRPr sz="1350" kern="1200">
          <a:solidFill>
            <a:schemeClr val="tx1"/>
          </a:solidFill>
          <a:latin typeface="+mn-lt"/>
          <a:ea typeface="+mn-ea"/>
          <a:cs typeface="+mn-cs"/>
        </a:defRPr>
      </a:lvl3pPr>
      <a:lvl4pPr algn="l" defTabSz="685800" eaLnBrk="1" hangingPunct="1" latinLnBrk="0" marL="1028700" rtl="0">
        <a:defRPr sz="1350" kern="1200">
          <a:solidFill>
            <a:schemeClr val="tx1"/>
          </a:solidFill>
          <a:latin typeface="+mn-lt"/>
          <a:ea typeface="+mn-ea"/>
          <a:cs typeface="+mn-cs"/>
        </a:defRPr>
      </a:lvl4pPr>
      <a:lvl5pPr algn="l" defTabSz="685800" eaLnBrk="1" hangingPunct="1" latinLnBrk="0" marL="1371600" rtl="0">
        <a:defRPr sz="1350" kern="1200">
          <a:solidFill>
            <a:schemeClr val="tx1"/>
          </a:solidFill>
          <a:latin typeface="+mn-lt"/>
          <a:ea typeface="+mn-ea"/>
          <a:cs typeface="+mn-cs"/>
        </a:defRPr>
      </a:lvl5pPr>
      <a:lvl6pPr algn="l" defTabSz="685800" eaLnBrk="1" hangingPunct="1" latinLnBrk="0" marL="1714500" rtl="0">
        <a:defRPr sz="1350" kern="1200">
          <a:solidFill>
            <a:schemeClr val="tx1"/>
          </a:solidFill>
          <a:latin typeface="+mn-lt"/>
          <a:ea typeface="+mn-ea"/>
          <a:cs typeface="+mn-cs"/>
        </a:defRPr>
      </a:lvl6pPr>
      <a:lvl7pPr algn="l" defTabSz="685800" eaLnBrk="1" hangingPunct="1" latinLnBrk="0" marL="2057400" rtl="0">
        <a:defRPr sz="1350" kern="1200">
          <a:solidFill>
            <a:schemeClr val="tx1"/>
          </a:solidFill>
          <a:latin typeface="+mn-lt"/>
          <a:ea typeface="+mn-ea"/>
          <a:cs typeface="+mn-cs"/>
        </a:defRPr>
      </a:lvl7pPr>
      <a:lvl8pPr algn="l" defTabSz="685800" eaLnBrk="1" hangingPunct="1" latinLnBrk="0" marL="2400300" rtl="0">
        <a:defRPr sz="1350" kern="1200">
          <a:solidFill>
            <a:schemeClr val="tx1"/>
          </a:solidFill>
          <a:latin typeface="+mn-lt"/>
          <a:ea typeface="+mn-ea"/>
          <a:cs typeface="+mn-cs"/>
        </a:defRPr>
      </a:lvl8pPr>
      <a:lvl9pPr algn="l" defTabSz="685800" eaLnBrk="1" hangingPunct="1" latinLnBrk="0" marL="2743200" rtl="0">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4.png"/><Relationship Id="rId5" Type="http://schemas.openxmlformats.org/officeDocument/2006/relationships/themeOverride" Target="../theme/themeOverride1.xml"/><Relationship Id="rId6" Type="http://schemas.openxmlformats.org/officeDocument/2006/relationships/slideLayout" Target="../slideLayouts/slideLayout3.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tags" Target="../tags/tag17.xml"/><Relationship Id="rId5" Type="http://schemas.openxmlformats.org/officeDocument/2006/relationships/slideLayout" Target="../slideLayouts/slideLayout12.xml"/><Relationship Id="rId6"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tags" Target="../tags/tag18.xml"/><Relationship Id="rId6" Type="http://schemas.openxmlformats.org/officeDocument/2006/relationships/slideLayout" Target="../slideLayouts/slideLayout12.xml"/><Relationship Id="rId7"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tags" Target="../tags/tag20.xml"/><Relationship Id="rId7" Type="http://schemas.openxmlformats.org/officeDocument/2006/relationships/slideLayout" Target="../slideLayouts/slideLayout12.xml"/><Relationship Id="rId8"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tags" Target="../tags/tag22.xml"/><Relationship Id="rId3" Type="http://schemas.openxmlformats.org/officeDocument/2006/relationships/tags" Target="../tags/tag23.xml"/><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tags" Target="../tags/tag24.xml"/><Relationship Id="rId7" Type="http://schemas.openxmlformats.org/officeDocument/2006/relationships/slideLayout" Target="../slideLayouts/slideLayout12.xml"/><Relationship Id="rId8"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tags" Target="../tags/tag25.xml"/><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tags" Target="../tags/tag27.xml"/><Relationship Id="rId3" Type="http://schemas.openxmlformats.org/officeDocument/2006/relationships/image" Target="../media/image30.jpeg"/><Relationship Id="rId4" Type="http://schemas.openxmlformats.org/officeDocument/2006/relationships/tags" Target="../tags/tag28.xml"/><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themeOverride" Target="../theme/themeOverride1.xml"/><Relationship Id="rId3" Type="http://schemas.openxmlformats.org/officeDocument/2006/relationships/slideLayout" Target="../slideLayouts/slideLayout2.xml"/><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tags" Target="../tags/tag30.xml"/><Relationship Id="rId3" Type="http://schemas.openxmlformats.org/officeDocument/2006/relationships/image" Target="../media/image31.jpeg"/><Relationship Id="rId4" Type="http://schemas.openxmlformats.org/officeDocument/2006/relationships/tags" Target="../tags/tag31.xml"/><Relationship Id="rId5" Type="http://schemas.openxmlformats.org/officeDocument/2006/relationships/slideLayout" Target="../slideLayouts/slideLayout13.xml"/><Relationship Id="rId6"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tags" Target="../tags/tag33.xml"/><Relationship Id="rId5" Type="http://schemas.openxmlformats.org/officeDocument/2006/relationships/slideLayout" Target="../slideLayouts/slideLayout12.xml"/><Relationship Id="rId6"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tags" Target="../tags/tag34.xml"/><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tags" Target="../tags/tag35.xml"/><Relationship Id="rId5" Type="http://schemas.openxmlformats.org/officeDocument/2006/relationships/slideLayout" Target="../slideLayouts/slideLayout12.xml"/><Relationship Id="rId6"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tags" Target="../tags/tag36.xml"/><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tags" Target="../tags/tag37.xml"/><Relationship Id="rId5" Type="http://schemas.openxmlformats.org/officeDocument/2006/relationships/slideLayout" Target="../slideLayouts/slideLayout12.xml"/><Relationship Id="rId6"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tags" Target="../tags/tag38.xml"/><Relationship Id="rId9" Type="http://schemas.openxmlformats.org/officeDocument/2006/relationships/slideLayout" Target="../slideLayouts/slideLayout12.xml"/><Relationship Id="rId10"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tags" Target="../tags/tag39.xml"/><Relationship Id="rId4" Type="http://schemas.openxmlformats.org/officeDocument/2006/relationships/slideLayout" Target="../slideLayouts/slideLayout12.xml"/><Relationship Id="rId5"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tags" Target="../tags/tag40.xml"/><Relationship Id="rId4" Type="http://schemas.openxmlformats.org/officeDocument/2006/relationships/slideLayout" Target="../slideLayouts/slideLayout12.xml"/><Relationship Id="rId5"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jpeg"/><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tags" Target="../tags/tag41.xml"/><Relationship Id="rId6" Type="http://schemas.openxmlformats.org/officeDocument/2006/relationships/slideLayout" Target="../slideLayouts/slideLayout12.xml"/><Relationship Id="rId7"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tags" Target="../tags/tag42.xml"/><Relationship Id="rId4" Type="http://schemas.openxmlformats.org/officeDocument/2006/relationships/slideLayout" Target="../slideLayouts/slideLayout12.xml"/><Relationship Id="rId5"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image" Target="../media/image55.jpeg"/><Relationship Id="rId2" Type="http://schemas.openxmlformats.org/officeDocument/2006/relationships/image" Target="../media/image56.jpeg"/><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tags" Target="../tags/tag43.xml"/><Relationship Id="rId7" Type="http://schemas.openxmlformats.org/officeDocument/2006/relationships/slideLayout" Target="../slideLayouts/slideLayout12.xml"/><Relationship Id="rId8"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jpeg"/><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tags" Target="../tags/tag44.xml"/><Relationship Id="rId7" Type="http://schemas.openxmlformats.org/officeDocument/2006/relationships/slideLayout" Target="../slideLayouts/slideLayout12.xml"/><Relationship Id="rId8"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5.jpeg"/><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tags" Target="../tags/tag45.xml"/><Relationship Id="rId7" Type="http://schemas.openxmlformats.org/officeDocument/2006/relationships/slideLayout" Target="../slideLayouts/slideLayout12.xml"/><Relationship Id="rId8"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5.jpeg"/><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tags" Target="../tags/tag46.xml"/><Relationship Id="rId10" Type="http://schemas.openxmlformats.org/officeDocument/2006/relationships/slideLayout" Target="../slideLayouts/slideLayout12.xml"/><Relationship Id="rId11"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image" Target="../media/image73.jpeg"/><Relationship Id="rId2" Type="http://schemas.openxmlformats.org/officeDocument/2006/relationships/image" Target="../media/image74.jpeg"/><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tags" Target="../tags/tag47.xml"/><Relationship Id="rId8" Type="http://schemas.openxmlformats.org/officeDocument/2006/relationships/slideLayout" Target="../slideLayouts/slideLayout12.xml"/><Relationship Id="rId9"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image" Target="../media/image79.jpeg"/><Relationship Id="rId2" Type="http://schemas.openxmlformats.org/officeDocument/2006/relationships/image" Target="../media/image80.jpeg"/><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tags" Target="../tags/tag48.xml"/><Relationship Id="rId7" Type="http://schemas.openxmlformats.org/officeDocument/2006/relationships/slideLayout" Target="../slideLayouts/slideLayout12.xml"/><Relationship Id="rId8"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tags" Target="../tags/tag49.xml"/><Relationship Id="rId4" Type="http://schemas.openxmlformats.org/officeDocument/2006/relationships/slideLayout" Target="../slideLayouts/slideLayout12.xml"/><Relationship Id="rId5"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image" Target="../media/image86.jpeg"/><Relationship Id="rId2" Type="http://schemas.openxmlformats.org/officeDocument/2006/relationships/image" Target="../media/image87.jpeg"/><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tags" Target="../tags/tag50.xml"/><Relationship Id="rId6" Type="http://schemas.openxmlformats.org/officeDocument/2006/relationships/slideLayout" Target="../slideLayouts/slideLayout12.xml"/><Relationship Id="rId7"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image" Target="../media/image86.jpeg"/><Relationship Id="rId2" Type="http://schemas.openxmlformats.org/officeDocument/2006/relationships/image" Target="../media/image90.jpeg"/><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tags" Target="../tags/tag51.xml"/><Relationship Id="rId7" Type="http://schemas.openxmlformats.org/officeDocument/2006/relationships/slideLayout" Target="../slideLayouts/slideLayout12.xml"/><Relationship Id="rId8"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image" Target="../media/image94.jpeg"/><Relationship Id="rId2" Type="http://schemas.openxmlformats.org/officeDocument/2006/relationships/image" Target="../media/image95.jpeg"/><Relationship Id="rId3" Type="http://schemas.openxmlformats.org/officeDocument/2006/relationships/image" Target="../media/image96.jpeg"/><Relationship Id="rId4" Type="http://schemas.openxmlformats.org/officeDocument/2006/relationships/tags" Target="../tags/tag52.xml"/><Relationship Id="rId5" Type="http://schemas.openxmlformats.org/officeDocument/2006/relationships/slideLayout" Target="../slideLayouts/slideLayout12.xml"/><Relationship Id="rId6"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image" Target="../media/image97.jpeg"/><Relationship Id="rId2" Type="http://schemas.openxmlformats.org/officeDocument/2006/relationships/image" Target="../media/image98.jpeg"/><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tags" Target="../tags/tag53.xml"/><Relationship Id="rId7" Type="http://schemas.openxmlformats.org/officeDocument/2006/relationships/slideLayout" Target="../slideLayouts/slideLayout12.xml"/><Relationship Id="rId8"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image" Target="../media/image102.jpeg"/><Relationship Id="rId2" Type="http://schemas.openxmlformats.org/officeDocument/2006/relationships/image" Target="../media/image103.jpeg"/><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tags" Target="../tags/tag54.xml"/><Relationship Id="rId7" Type="http://schemas.openxmlformats.org/officeDocument/2006/relationships/slideLayout" Target="../slideLayouts/slideLayout12.xml"/><Relationship Id="rId8"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image" Target="../media/image107.jpeg"/><Relationship Id="rId2" Type="http://schemas.openxmlformats.org/officeDocument/2006/relationships/image" Target="../media/image108.jpeg"/><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7" Type="http://schemas.openxmlformats.org/officeDocument/2006/relationships/tags" Target="../tags/tag55.xml"/><Relationship Id="rId8" Type="http://schemas.openxmlformats.org/officeDocument/2006/relationships/slideLayout" Target="../slideLayouts/slideLayout12.xml"/><Relationship Id="rId9"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themeOverride" Target="../theme/themeOverride1.xml"/><Relationship Id="rId3" Type="http://schemas.openxmlformats.org/officeDocument/2006/relationships/slideLayout" Target="../slideLayouts/slideLayout2.xml"/><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image" Target="../media/image113.jpeg"/><Relationship Id="rId2" Type="http://schemas.openxmlformats.org/officeDocument/2006/relationships/image" Target="../media/image114.jpeg"/><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117.jpeg"/><Relationship Id="rId6" Type="http://schemas.openxmlformats.org/officeDocument/2006/relationships/image" Target="../media/image118.jpeg"/><Relationship Id="rId7" Type="http://schemas.openxmlformats.org/officeDocument/2006/relationships/tags" Target="../tags/tag56.xml"/><Relationship Id="rId8" Type="http://schemas.openxmlformats.org/officeDocument/2006/relationships/slideLayout" Target="../slideLayouts/slideLayout12.xml"/><Relationship Id="rId9"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tags" Target="../tags/tag58.xml"/><Relationship Id="rId3" Type="http://schemas.openxmlformats.org/officeDocument/2006/relationships/image" Target="../media/image119.jpeg"/><Relationship Id="rId4" Type="http://schemas.openxmlformats.org/officeDocument/2006/relationships/tags" Target="../tags/tag59.xml"/><Relationship Id="rId5" Type="http://schemas.openxmlformats.org/officeDocument/2006/relationships/slideLayout" Target="../slideLayouts/slideLayout13.xml"/><Relationship Id="rId6"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themeOverride" Target="../theme/themeOverride1.xml"/><Relationship Id="rId3" Type="http://schemas.openxmlformats.org/officeDocument/2006/relationships/slideLayout" Target="../slideLayouts/slideLayout3.xml"/><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tags" Target="../tags/tag60.xml"/><Relationship Id="rId2" Type="http://schemas.openxmlformats.org/officeDocument/2006/relationships/tags" Target="../tags/tag61.xml"/><Relationship Id="rId3" Type="http://schemas.openxmlformats.org/officeDocument/2006/relationships/image" Target="../media/image120.jpeg"/><Relationship Id="rId4" Type="http://schemas.openxmlformats.org/officeDocument/2006/relationships/tags" Target="../tags/tag62.xml"/><Relationship Id="rId5" Type="http://schemas.openxmlformats.org/officeDocument/2006/relationships/slideLayout" Target="../slideLayouts/slideLayout13.xml"/><Relationship Id="rId6"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tags" Target="../tags/tag63.xml"/><Relationship Id="rId2" Type="http://schemas.openxmlformats.org/officeDocument/2006/relationships/tags" Target="../tags/tag64.xml"/><Relationship Id="rId3" Type="http://schemas.openxmlformats.org/officeDocument/2006/relationships/image" Target="../media/image121.png"/><Relationship Id="rId4" Type="http://schemas.openxmlformats.org/officeDocument/2006/relationships/tags" Target="../tags/tag65.xml"/><Relationship Id="rId5" Type="http://schemas.openxmlformats.org/officeDocument/2006/relationships/slideLayout" Target="../slideLayouts/slideLayout12.xml"/><Relationship Id="rId6"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tags" Target="../tags/tag66.xml"/><Relationship Id="rId2" Type="http://schemas.openxmlformats.org/officeDocument/2006/relationships/tags" Target="../tags/tag67.xml"/><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tags" Target="../tags/tag68.xml"/><Relationship Id="rId6" Type="http://schemas.openxmlformats.org/officeDocument/2006/relationships/slideLayout" Target="../slideLayouts/slideLayout12.xml"/><Relationship Id="rId7"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tags" Target="../tags/tag69.xml"/><Relationship Id="rId2" Type="http://schemas.openxmlformats.org/officeDocument/2006/relationships/tags" Target="../tags/tag70.xml"/><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6" Type="http://schemas.openxmlformats.org/officeDocument/2006/relationships/image" Target="../media/image127.jpeg"/><Relationship Id="rId7" Type="http://schemas.openxmlformats.org/officeDocument/2006/relationships/tags" Target="../tags/tag71.xml"/><Relationship Id="rId8" Type="http://schemas.openxmlformats.org/officeDocument/2006/relationships/slideLayout" Target="../slideLayouts/slideLayout12.xml"/><Relationship Id="rId9"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tags" Target="../tags/tag72.xml"/><Relationship Id="rId2" Type="http://schemas.openxmlformats.org/officeDocument/2006/relationships/tags" Target="../tags/tag73.xml"/><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tags" Target="../tags/tag74.xml"/><Relationship Id="rId6" Type="http://schemas.openxmlformats.org/officeDocument/2006/relationships/slideLayout" Target="../slideLayouts/slideLayout12.xml"/><Relationship Id="rId7"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tags" Target="../tags/tag75.xml"/><Relationship Id="rId2" Type="http://schemas.openxmlformats.org/officeDocument/2006/relationships/tags" Target="../tags/tag76.xml"/><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tags" Target="../tags/tag77.xml"/><Relationship Id="rId6" Type="http://schemas.openxmlformats.org/officeDocument/2006/relationships/slideLayout" Target="../slideLayouts/slideLayout12.xml"/><Relationship Id="rId7"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tags" Target="../tags/tag6.xml"/><Relationship Id="rId3" Type="http://schemas.openxmlformats.org/officeDocument/2006/relationships/image" Target="../media/image6.jpeg"/><Relationship Id="rId4" Type="http://schemas.openxmlformats.org/officeDocument/2006/relationships/tags" Target="../tags/tag7.xml"/><Relationship Id="rId5" Type="http://schemas.openxmlformats.org/officeDocument/2006/relationships/slideLayout" Target="../slideLayouts/slideLayout13.xml"/><Relationship Id="rId6"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tags" Target="../tags/tag78.xml"/><Relationship Id="rId2" Type="http://schemas.openxmlformats.org/officeDocument/2006/relationships/tags" Target="../tags/tag79.xml"/><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tags" Target="../tags/tag80.xml"/><Relationship Id="rId6" Type="http://schemas.openxmlformats.org/officeDocument/2006/relationships/slideLayout" Target="../slideLayouts/slideLayout12.xml"/><Relationship Id="rId7"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tags" Target="../tags/tag81.xml"/><Relationship Id="rId2" Type="http://schemas.openxmlformats.org/officeDocument/2006/relationships/tags" Target="../tags/tag82.xml"/><Relationship Id="rId3" Type="http://schemas.openxmlformats.org/officeDocument/2006/relationships/image" Target="../media/image134.jpeg"/><Relationship Id="rId4" Type="http://schemas.openxmlformats.org/officeDocument/2006/relationships/tags" Target="../tags/tag83.xml"/><Relationship Id="rId5" Type="http://schemas.openxmlformats.org/officeDocument/2006/relationships/slideLayout" Target="../slideLayouts/slideLayout12.xml"/><Relationship Id="rId6"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tags" Target="../tags/tag84.xml"/><Relationship Id="rId2" Type="http://schemas.openxmlformats.org/officeDocument/2006/relationships/tags" Target="../tags/tag85.xml"/><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jpeg"/><Relationship Id="rId7" Type="http://schemas.openxmlformats.org/officeDocument/2006/relationships/tags" Target="../tags/tag86.xml"/><Relationship Id="rId8" Type="http://schemas.openxmlformats.org/officeDocument/2006/relationships/slideLayout" Target="../slideLayouts/slideLayout12.xml"/><Relationship Id="rId9"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tags" Target="../tags/tag87.xml"/><Relationship Id="rId2" Type="http://schemas.openxmlformats.org/officeDocument/2006/relationships/tags" Target="../tags/tag88.xml"/><Relationship Id="rId3" Type="http://schemas.openxmlformats.org/officeDocument/2006/relationships/image" Target="../media/image139.jpeg"/><Relationship Id="rId4" Type="http://schemas.openxmlformats.org/officeDocument/2006/relationships/image" Target="../media/image140.jpeg"/><Relationship Id="rId5" Type="http://schemas.openxmlformats.org/officeDocument/2006/relationships/tags" Target="../tags/tag89.xml"/><Relationship Id="rId6" Type="http://schemas.openxmlformats.org/officeDocument/2006/relationships/slideLayout" Target="../slideLayouts/slideLayout12.xml"/><Relationship Id="rId7"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tags" Target="../tags/tag90.xml"/><Relationship Id="rId2" Type="http://schemas.openxmlformats.org/officeDocument/2006/relationships/tags" Target="../tags/tag91.xml"/><Relationship Id="rId3" Type="http://schemas.openxmlformats.org/officeDocument/2006/relationships/image" Target="../media/image141.jpeg"/><Relationship Id="rId4" Type="http://schemas.openxmlformats.org/officeDocument/2006/relationships/image" Target="../media/image142.jpeg"/><Relationship Id="rId5" Type="http://schemas.openxmlformats.org/officeDocument/2006/relationships/tags" Target="../tags/tag92.xml"/><Relationship Id="rId6" Type="http://schemas.openxmlformats.org/officeDocument/2006/relationships/slideLayout" Target="../slideLayouts/slideLayout12.xml"/><Relationship Id="rId7"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tags" Target="../tags/tag93.xml"/><Relationship Id="rId2" Type="http://schemas.openxmlformats.org/officeDocument/2006/relationships/tags" Target="../tags/tag94.xml"/><Relationship Id="rId3" Type="http://schemas.openxmlformats.org/officeDocument/2006/relationships/image" Target="../media/image141.jpeg"/><Relationship Id="rId4" Type="http://schemas.openxmlformats.org/officeDocument/2006/relationships/image" Target="../media/image142.jpeg"/><Relationship Id="rId5" Type="http://schemas.openxmlformats.org/officeDocument/2006/relationships/image" Target="../media/image143.jpeg"/><Relationship Id="rId6" Type="http://schemas.openxmlformats.org/officeDocument/2006/relationships/image" Target="../media/image144.jpeg"/><Relationship Id="rId7" Type="http://schemas.openxmlformats.org/officeDocument/2006/relationships/tags" Target="../tags/tag95.xml"/><Relationship Id="rId8" Type="http://schemas.openxmlformats.org/officeDocument/2006/relationships/slideLayout" Target="../slideLayouts/slideLayout12.xml"/><Relationship Id="rId9"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tags" Target="../tags/tag96.xml"/><Relationship Id="rId2" Type="http://schemas.openxmlformats.org/officeDocument/2006/relationships/tags" Target="../tags/tag97.xml"/><Relationship Id="rId3" Type="http://schemas.openxmlformats.org/officeDocument/2006/relationships/image" Target="../media/image141.jpeg"/><Relationship Id="rId4" Type="http://schemas.openxmlformats.org/officeDocument/2006/relationships/image" Target="../media/image143.jpeg"/><Relationship Id="rId5" Type="http://schemas.openxmlformats.org/officeDocument/2006/relationships/image" Target="../media/image145.jpeg"/><Relationship Id="rId6" Type="http://schemas.openxmlformats.org/officeDocument/2006/relationships/image" Target="../media/image146.jpeg"/><Relationship Id="rId7" Type="http://schemas.openxmlformats.org/officeDocument/2006/relationships/tags" Target="../tags/tag98.xml"/><Relationship Id="rId8" Type="http://schemas.openxmlformats.org/officeDocument/2006/relationships/slideLayout" Target="../slideLayouts/slideLayout12.xml"/><Relationship Id="rId9"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tags" Target="../tags/tag99.xml"/><Relationship Id="rId2" Type="http://schemas.openxmlformats.org/officeDocument/2006/relationships/tags" Target="../tags/tag100.xml"/><Relationship Id="rId3" Type="http://schemas.openxmlformats.org/officeDocument/2006/relationships/image" Target="../media/image147.jpeg"/><Relationship Id="rId4" Type="http://schemas.openxmlformats.org/officeDocument/2006/relationships/image" Target="../media/image148.jpeg"/><Relationship Id="rId5" Type="http://schemas.openxmlformats.org/officeDocument/2006/relationships/tags" Target="../tags/tag101.xml"/><Relationship Id="rId6" Type="http://schemas.openxmlformats.org/officeDocument/2006/relationships/slideLayout" Target="../slideLayouts/slideLayout12.xml"/><Relationship Id="rId7"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tags" Target="../tags/tag102.xml"/><Relationship Id="rId2" Type="http://schemas.openxmlformats.org/officeDocument/2006/relationships/tags" Target="../tags/tag103.xml"/><Relationship Id="rId3" Type="http://schemas.openxmlformats.org/officeDocument/2006/relationships/image" Target="../media/image149.jpeg"/><Relationship Id="rId4" Type="http://schemas.openxmlformats.org/officeDocument/2006/relationships/image" Target="../media/image150.png"/><Relationship Id="rId5" Type="http://schemas.openxmlformats.org/officeDocument/2006/relationships/tags" Target="../tags/tag104.xml"/><Relationship Id="rId6" Type="http://schemas.openxmlformats.org/officeDocument/2006/relationships/slideLayout" Target="../slideLayouts/slideLayout12.xml"/><Relationship Id="rId7"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tags" Target="../tags/tag105.xml"/><Relationship Id="rId2" Type="http://schemas.openxmlformats.org/officeDocument/2006/relationships/tags" Target="../tags/tag106.xml"/><Relationship Id="rId3" Type="http://schemas.openxmlformats.org/officeDocument/2006/relationships/image" Target="../media/image151.jpeg"/><Relationship Id="rId4" Type="http://schemas.openxmlformats.org/officeDocument/2006/relationships/tags" Target="../tags/tag107.xml"/><Relationship Id="rId5" Type="http://schemas.openxmlformats.org/officeDocument/2006/relationships/slideLayout" Target="../slideLayouts/slideLayout12.xml"/><Relationship Id="rId6"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tags" Target="../tags/tag108.xml"/><Relationship Id="rId2" Type="http://schemas.openxmlformats.org/officeDocument/2006/relationships/tags" Target="../tags/tag109.xml"/><Relationship Id="rId3" Type="http://schemas.openxmlformats.org/officeDocument/2006/relationships/image" Target="../media/image152.jpeg"/><Relationship Id="rId4" Type="http://schemas.openxmlformats.org/officeDocument/2006/relationships/image" Target="../media/image153.jpeg"/><Relationship Id="rId5" Type="http://schemas.openxmlformats.org/officeDocument/2006/relationships/tags" Target="../tags/tag110.xml"/><Relationship Id="rId6" Type="http://schemas.openxmlformats.org/officeDocument/2006/relationships/slideLayout" Target="../slideLayouts/slideLayout12.xml"/><Relationship Id="rId7"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tags" Target="../tags/tag111.xml"/><Relationship Id="rId2" Type="http://schemas.openxmlformats.org/officeDocument/2006/relationships/tags" Target="../tags/tag112.xml"/><Relationship Id="rId3" Type="http://schemas.openxmlformats.org/officeDocument/2006/relationships/image" Target="../media/image120.jpeg"/><Relationship Id="rId4" Type="http://schemas.openxmlformats.org/officeDocument/2006/relationships/tags" Target="../tags/tag113.xml"/><Relationship Id="rId5" Type="http://schemas.openxmlformats.org/officeDocument/2006/relationships/slideLayout" Target="../slideLayouts/slideLayout13.xml"/><Relationship Id="rId6"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themeOverride" Target="../theme/themeOverride1.xml"/><Relationship Id="rId3" Type="http://schemas.openxmlformats.org/officeDocument/2006/relationships/slideLayout" Target="../slideLayouts/slideLayout2.xml"/><Relationship Id="rId4"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tags" Target="../tags/tag114.xml"/><Relationship Id="rId2" Type="http://schemas.openxmlformats.org/officeDocument/2006/relationships/tags" Target="../tags/tag115.xml"/><Relationship Id="rId3" Type="http://schemas.openxmlformats.org/officeDocument/2006/relationships/image" Target="../media/image154.jpeg"/><Relationship Id="rId4" Type="http://schemas.openxmlformats.org/officeDocument/2006/relationships/tags" Target="../tags/tag116.xml"/><Relationship Id="rId5" Type="http://schemas.openxmlformats.org/officeDocument/2006/relationships/slideLayout" Target="../slideLayouts/slideLayout13.xml"/><Relationship Id="rId6"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1" Type="http://schemas.openxmlformats.org/officeDocument/2006/relationships/tags" Target="../tags/tag117.xml"/><Relationship Id="rId2" Type="http://schemas.openxmlformats.org/officeDocument/2006/relationships/tags" Target="../tags/tag118.xml"/><Relationship Id="rId3" Type="http://schemas.openxmlformats.org/officeDocument/2006/relationships/image" Target="../media/image155.jpeg"/><Relationship Id="rId4" Type="http://schemas.openxmlformats.org/officeDocument/2006/relationships/image" Target="../media/image156.png"/><Relationship Id="rId5" Type="http://schemas.openxmlformats.org/officeDocument/2006/relationships/tags" Target="../tags/tag119.xml"/><Relationship Id="rId6" Type="http://schemas.openxmlformats.org/officeDocument/2006/relationships/slideLayout" Target="../slideLayouts/slideLayout12.xml"/><Relationship Id="rId7"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1" Type="http://schemas.openxmlformats.org/officeDocument/2006/relationships/tags" Target="../tags/tag120.xml"/><Relationship Id="rId2" Type="http://schemas.openxmlformats.org/officeDocument/2006/relationships/tags" Target="../tags/tag121.xml"/><Relationship Id="rId3" Type="http://schemas.openxmlformats.org/officeDocument/2006/relationships/image" Target="../media/image155.jpe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tags" Target="../tags/tag122.xml"/><Relationship Id="rId7" Type="http://schemas.openxmlformats.org/officeDocument/2006/relationships/slideLayout" Target="../slideLayouts/slideLayout12.xml"/><Relationship Id="rId8"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1" Type="http://schemas.openxmlformats.org/officeDocument/2006/relationships/tags" Target="../tags/tag123.xml"/><Relationship Id="rId2" Type="http://schemas.openxmlformats.org/officeDocument/2006/relationships/tags" Target="../tags/tag124.xml"/><Relationship Id="rId3" Type="http://schemas.openxmlformats.org/officeDocument/2006/relationships/tags" Target="../tags/tag125.xml"/><Relationship Id="rId4" Type="http://schemas.openxmlformats.org/officeDocument/2006/relationships/slideLayout" Target="../slideLayouts/slideLayout12.xml"/><Relationship Id="rId5"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1" Type="http://schemas.openxmlformats.org/officeDocument/2006/relationships/tags" Target="../tags/tag126.xml"/><Relationship Id="rId2" Type="http://schemas.openxmlformats.org/officeDocument/2006/relationships/tags" Target="../tags/tag127.xml"/><Relationship Id="rId3" Type="http://schemas.openxmlformats.org/officeDocument/2006/relationships/image" Target="../media/image159.jpeg"/><Relationship Id="rId4" Type="http://schemas.openxmlformats.org/officeDocument/2006/relationships/tags" Target="../tags/tag128.xml"/><Relationship Id="rId5" Type="http://schemas.openxmlformats.org/officeDocument/2006/relationships/slideLayout" Target="../slideLayouts/slideLayout12.xml"/><Relationship Id="rId6"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1" Type="http://schemas.openxmlformats.org/officeDocument/2006/relationships/tags" Target="../tags/tag129.xml"/><Relationship Id="rId2" Type="http://schemas.openxmlformats.org/officeDocument/2006/relationships/tags" Target="../tags/tag130.xml"/><Relationship Id="rId3" Type="http://schemas.openxmlformats.org/officeDocument/2006/relationships/image" Target="../media/image160.jpeg"/><Relationship Id="rId4" Type="http://schemas.openxmlformats.org/officeDocument/2006/relationships/image" Target="../media/image161.jpeg"/><Relationship Id="rId5" Type="http://schemas.openxmlformats.org/officeDocument/2006/relationships/image" Target="../media/image162.jpeg"/><Relationship Id="rId6" Type="http://schemas.openxmlformats.org/officeDocument/2006/relationships/image" Target="../media/image163.jpeg"/><Relationship Id="rId7" Type="http://schemas.openxmlformats.org/officeDocument/2006/relationships/tags" Target="../tags/tag131.xml"/><Relationship Id="rId8" Type="http://schemas.openxmlformats.org/officeDocument/2006/relationships/slideLayout" Target="../slideLayouts/slideLayout12.xml"/><Relationship Id="rId9"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tags" Target="../tags/tag10.xml"/><Relationship Id="rId6" Type="http://schemas.openxmlformats.org/officeDocument/2006/relationships/slideLayout" Target="../slideLayouts/slideLayout12.xml"/><Relationship Id="rId7"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tags" Target="../tags/tag132.xml"/><Relationship Id="rId2" Type="http://schemas.openxmlformats.org/officeDocument/2006/relationships/tags" Target="../tags/tag133.xml"/><Relationship Id="rId3" Type="http://schemas.openxmlformats.org/officeDocument/2006/relationships/image" Target="../media/image120.jpeg"/><Relationship Id="rId4" Type="http://schemas.openxmlformats.org/officeDocument/2006/relationships/image" Target="../media/image164.png"/><Relationship Id="rId5" Type="http://schemas.openxmlformats.org/officeDocument/2006/relationships/tags" Target="../tags/tag134.xml"/><Relationship Id="rId6" Type="http://schemas.openxmlformats.org/officeDocument/2006/relationships/slideLayout" Target="../slideLayouts/slideLayout13.xml"/><Relationship Id="rId7"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themeOverride" Target="../theme/themeOverride1.xml"/><Relationship Id="rId3" Type="http://schemas.openxmlformats.org/officeDocument/2006/relationships/slideLayout" Target="../slideLayouts/slideLayout5.xml"/><Relationship Id="rId4" Type="http://schemas.openxmlformats.org/officeDocument/2006/relationships/notesSlide" Target="../notesSlides/notesSlide65.xml"/></Relationships>
</file>

<file path=ppt/slides/_rels/slide72.xml.rels><?xml version="1.0" encoding="UTF-8" standalone="yes"?>
<Relationships xmlns="http://schemas.openxmlformats.org/package/2006/relationships"><Relationship Id="rId1" Type="http://schemas.openxmlformats.org/officeDocument/2006/relationships/tags" Target="../tags/tag135.xml"/><Relationship Id="rId2" Type="http://schemas.openxmlformats.org/officeDocument/2006/relationships/tags" Target="../tags/tag136.xml"/><Relationship Id="rId3" Type="http://schemas.openxmlformats.org/officeDocument/2006/relationships/image" Target="../media/image120.jpeg"/><Relationship Id="rId4" Type="http://schemas.openxmlformats.org/officeDocument/2006/relationships/image" Target="../media/image164.png"/><Relationship Id="rId5" Type="http://schemas.openxmlformats.org/officeDocument/2006/relationships/tags" Target="../tags/tag137.xml"/><Relationship Id="rId6" Type="http://schemas.openxmlformats.org/officeDocument/2006/relationships/slideLayout" Target="../slideLayouts/slideLayout13.xml"/><Relationship Id="rId7"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1" Type="http://schemas.openxmlformats.org/officeDocument/2006/relationships/tags" Target="../tags/tag138.xml"/><Relationship Id="rId2" Type="http://schemas.openxmlformats.org/officeDocument/2006/relationships/tags" Target="../tags/tag139.xml"/><Relationship Id="rId3" Type="http://schemas.openxmlformats.org/officeDocument/2006/relationships/image" Target="../media/image160.jpeg"/><Relationship Id="rId4" Type="http://schemas.openxmlformats.org/officeDocument/2006/relationships/image" Target="../media/image161.jpeg"/><Relationship Id="rId5" Type="http://schemas.openxmlformats.org/officeDocument/2006/relationships/image" Target="../media/image162.jpeg"/><Relationship Id="rId6" Type="http://schemas.openxmlformats.org/officeDocument/2006/relationships/image" Target="../media/image163.jpeg"/><Relationship Id="rId7" Type="http://schemas.openxmlformats.org/officeDocument/2006/relationships/tags" Target="../tags/tag140.xml"/><Relationship Id="rId8" Type="http://schemas.openxmlformats.org/officeDocument/2006/relationships/slideLayout" Target="../slideLayouts/slideLayout12.xml"/><Relationship Id="rId9" Type="http://schemas.openxmlformats.org/officeDocument/2006/relationships/notesSlide" Target="../notesSlides/notesSlide67.xml"/></Relationships>
</file>

<file path=ppt/slides/_rels/slide7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 Id="rId3" Type="http://schemas.openxmlformats.org/officeDocument/2006/relationships/notesSlide" Target="../notesSlides/notesSlide68.xml"/></Relationships>
</file>

<file path=ppt/slides/_rels/slide75.xml.rels><?xml version="1.0" encoding="UTF-8" standalone="yes"?>
<Relationships xmlns="http://schemas.openxmlformats.org/package/2006/relationships"><Relationship Id="rId1" Type="http://schemas.openxmlformats.org/officeDocument/2006/relationships/tags" Target="../tags/tag141.xml"/><Relationship Id="rId2" Type="http://schemas.openxmlformats.org/officeDocument/2006/relationships/tags" Target="../tags/tag142.xml"/><Relationship Id="rId3" Type="http://schemas.openxmlformats.org/officeDocument/2006/relationships/image" Target="../media/image120.jpeg"/><Relationship Id="rId4" Type="http://schemas.openxmlformats.org/officeDocument/2006/relationships/image" Target="../media/image165.jpeg"/><Relationship Id="rId5" Type="http://schemas.openxmlformats.org/officeDocument/2006/relationships/tags" Target="../tags/tag143.xml"/><Relationship Id="rId6" Type="http://schemas.openxmlformats.org/officeDocument/2006/relationships/slideLayout" Target="../slideLayouts/slideLayout13.xml"/><Relationship Id="rId7" Type="http://schemas.openxmlformats.org/officeDocument/2006/relationships/notesSlide" Target="../notesSlides/notesSlide69.xml"/></Relationships>
</file>

<file path=ppt/slides/_rels/slide76.xml.rels><?xml version="1.0" encoding="UTF-8" standalone="yes"?>
<Relationships xmlns="http://schemas.openxmlformats.org/package/2006/relationships"><Relationship Id="rId1" Type="http://schemas.openxmlformats.org/officeDocument/2006/relationships/tags" Target="../tags/tag144.xml"/><Relationship Id="rId2" Type="http://schemas.openxmlformats.org/officeDocument/2006/relationships/tags" Target="../tags/tag145.xml"/><Relationship Id="rId3" Type="http://schemas.openxmlformats.org/officeDocument/2006/relationships/tags" Target="../tags/tag146.xml"/><Relationship Id="rId4" Type="http://schemas.openxmlformats.org/officeDocument/2006/relationships/slideLayout" Target="../slideLayouts/slideLayout7.xml"/><Relationship Id="rId5" Type="http://schemas.openxmlformats.org/officeDocument/2006/relationships/notesSlide" Target="../notesSlides/notesSlide70.xml"/></Relationships>
</file>

<file path=ppt/slides/_rels/slide77.xml.rels><?xml version="1.0" encoding="UTF-8" standalone="yes"?>
<Relationships xmlns="http://schemas.openxmlformats.org/package/2006/relationships"><Relationship Id="rId1" Type="http://schemas.openxmlformats.org/officeDocument/2006/relationships/tags" Target="../tags/tag147.xml"/><Relationship Id="rId2" Type="http://schemas.openxmlformats.org/officeDocument/2006/relationships/tags" Target="../tags/tag148.xml"/><Relationship Id="rId3" Type="http://schemas.openxmlformats.org/officeDocument/2006/relationships/image" Target="../media/image166.jpeg"/><Relationship Id="rId4" Type="http://schemas.openxmlformats.org/officeDocument/2006/relationships/tags" Target="../tags/tag149.xml"/><Relationship Id="rId5" Type="http://schemas.openxmlformats.org/officeDocument/2006/relationships/slideLayout" Target="../slideLayouts/slideLayout12.xml"/><Relationship Id="rId6" Type="http://schemas.openxmlformats.org/officeDocument/2006/relationships/notesSlide" Target="../notesSlides/notesSlide71.xml"/></Relationships>
</file>

<file path=ppt/slides/_rels/slide78.xml.rels><?xml version="1.0" encoding="UTF-8" standalone="yes"?>
<Relationships xmlns="http://schemas.openxmlformats.org/package/2006/relationships"><Relationship Id="rId1" Type="http://schemas.openxmlformats.org/officeDocument/2006/relationships/tags" Target="../tags/tag150.xml"/><Relationship Id="rId2" Type="http://schemas.openxmlformats.org/officeDocument/2006/relationships/tags" Target="../tags/tag151.xml"/><Relationship Id="rId3" Type="http://schemas.openxmlformats.org/officeDocument/2006/relationships/image" Target="../media/image167.jpeg"/><Relationship Id="rId4" Type="http://schemas.openxmlformats.org/officeDocument/2006/relationships/image" Target="../media/image168.jpeg"/><Relationship Id="rId5" Type="http://schemas.openxmlformats.org/officeDocument/2006/relationships/image" Target="../media/image169.jpeg"/><Relationship Id="rId6" Type="http://schemas.openxmlformats.org/officeDocument/2006/relationships/image" Target="../media/image170.jpeg"/><Relationship Id="rId7" Type="http://schemas.openxmlformats.org/officeDocument/2006/relationships/tags" Target="../tags/tag152.xml"/><Relationship Id="rId8" Type="http://schemas.openxmlformats.org/officeDocument/2006/relationships/slideLayout" Target="../slideLayouts/slideLayout12.xml"/><Relationship Id="rId9" Type="http://schemas.openxmlformats.org/officeDocument/2006/relationships/notesSlide" Target="../notesSlides/notesSlide72.xml"/></Relationships>
</file>

<file path=ppt/slides/_rels/slide79.xml.rels><?xml version="1.0" encoding="UTF-8" standalone="yes"?>
<Relationships xmlns="http://schemas.openxmlformats.org/package/2006/relationships"><Relationship Id="rId1" Type="http://schemas.openxmlformats.org/officeDocument/2006/relationships/tags" Target="../tags/tag153.xml"/><Relationship Id="rId2" Type="http://schemas.openxmlformats.org/officeDocument/2006/relationships/tags" Target="../tags/tag154.xml"/><Relationship Id="rId3" Type="http://schemas.openxmlformats.org/officeDocument/2006/relationships/image" Target="../media/image171.jpeg"/><Relationship Id="rId4" Type="http://schemas.openxmlformats.org/officeDocument/2006/relationships/image" Target="../media/image172.jpeg"/><Relationship Id="rId5" Type="http://schemas.openxmlformats.org/officeDocument/2006/relationships/tags" Target="../tags/tag155.xml"/><Relationship Id="rId6" Type="http://schemas.openxmlformats.org/officeDocument/2006/relationships/slideLayout" Target="../slideLayouts/slideLayout12.xml"/><Relationship Id="rId7"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tags" Target="../tags/tag12.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tags" Target="../tags/tag13.xml"/><Relationship Id="rId8" Type="http://schemas.openxmlformats.org/officeDocument/2006/relationships/slideLayout" Target="../slideLayouts/slideLayout12.xml"/><Relationship Id="rId9"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themeOverride" Target="../theme/themeOverride1.xml"/><Relationship Id="rId3" Type="http://schemas.openxmlformats.org/officeDocument/2006/relationships/slideLayout" Target="../slideLayouts/slideLayout5.xml"/><Relationship Id="rId4" Type="http://schemas.openxmlformats.org/officeDocument/2006/relationships/notesSlide" Target="../notesSlides/notesSlide74.xml"/></Relationships>
</file>

<file path=ppt/slides/_rels/slide81.xml.rels><?xml version="1.0" encoding="UTF-8" standalone="yes"?>
<Relationships xmlns="http://schemas.openxmlformats.org/package/2006/relationships"><Relationship Id="rId1" Type="http://schemas.openxmlformats.org/officeDocument/2006/relationships/tags" Target="../tags/tag156.xml"/><Relationship Id="rId2" Type="http://schemas.openxmlformats.org/officeDocument/2006/relationships/tags" Target="../tags/tag157.xml"/><Relationship Id="rId3" Type="http://schemas.openxmlformats.org/officeDocument/2006/relationships/image" Target="../media/image173.jpeg"/><Relationship Id="rId4" Type="http://schemas.openxmlformats.org/officeDocument/2006/relationships/tags" Target="../tags/tag158.xml"/><Relationship Id="rId5" Type="http://schemas.openxmlformats.org/officeDocument/2006/relationships/slideLayout" Target="../slideLayouts/slideLayout13.xml"/><Relationship Id="rId6" Type="http://schemas.openxmlformats.org/officeDocument/2006/relationships/notesSlide" Target="../notesSlides/notesSlide75.xml"/></Relationships>
</file>

<file path=ppt/slides/_rels/slide82.xml.rels><?xml version="1.0" encoding="UTF-8" standalone="yes"?>
<Relationships xmlns="http://schemas.openxmlformats.org/package/2006/relationships"><Relationship Id="rId1" Type="http://schemas.openxmlformats.org/officeDocument/2006/relationships/tags" Target="../tags/tag159.xml"/><Relationship Id="rId2" Type="http://schemas.openxmlformats.org/officeDocument/2006/relationships/tags" Target="../tags/tag160.xml"/><Relationship Id="rId3" Type="http://schemas.openxmlformats.org/officeDocument/2006/relationships/tags" Target="../tags/tag161.xml"/><Relationship Id="rId4" Type="http://schemas.openxmlformats.org/officeDocument/2006/relationships/tags" Target="../tags/tag162.xml"/><Relationship Id="rId5" Type="http://schemas.openxmlformats.org/officeDocument/2006/relationships/tags" Target="../tags/tag163.xml"/><Relationship Id="rId6" Type="http://schemas.openxmlformats.org/officeDocument/2006/relationships/tags" Target="../tags/tag164.xml"/><Relationship Id="rId7" Type="http://schemas.openxmlformats.org/officeDocument/2006/relationships/tags" Target="../tags/tag165.xml"/><Relationship Id="rId8" Type="http://schemas.openxmlformats.org/officeDocument/2006/relationships/image" Target="../media/image174.jpeg"/><Relationship Id="rId9" Type="http://schemas.openxmlformats.org/officeDocument/2006/relationships/image" Target="../media/image175.jpeg"/><Relationship Id="rId10" Type="http://schemas.openxmlformats.org/officeDocument/2006/relationships/tags" Target="../tags/tag166.xml"/><Relationship Id="rId11" Type="http://schemas.openxmlformats.org/officeDocument/2006/relationships/slideLayout" Target="../slideLayouts/slideLayout12.xml"/><Relationship Id="rId12" Type="http://schemas.openxmlformats.org/officeDocument/2006/relationships/notesSlide" Target="../notesSlides/notesSlide76.xml"/></Relationships>
</file>

<file path=ppt/slides/_rels/slide83.xml.rels><?xml version="1.0" encoding="UTF-8" standalone="yes"?>
<Relationships xmlns="http://schemas.openxmlformats.org/package/2006/relationships"><Relationship Id="rId1" Type="http://schemas.openxmlformats.org/officeDocument/2006/relationships/image" Target="../media/image176.jpeg"/><Relationship Id="rId2" Type="http://schemas.openxmlformats.org/officeDocument/2006/relationships/image" Target="../media/image177.jpeg"/><Relationship Id="rId3" Type="http://schemas.openxmlformats.org/officeDocument/2006/relationships/image" Target="../media/image178.jpeg"/><Relationship Id="rId4" Type="http://schemas.openxmlformats.org/officeDocument/2006/relationships/image" Target="../media/image179.jpeg"/><Relationship Id="rId5" Type="http://schemas.openxmlformats.org/officeDocument/2006/relationships/tags" Target="../tags/tag167.xml"/><Relationship Id="rId6" Type="http://schemas.openxmlformats.org/officeDocument/2006/relationships/slideLayout" Target="../slideLayouts/slideLayout12.xml"/><Relationship Id="rId7" Type="http://schemas.openxmlformats.org/officeDocument/2006/relationships/notesSlide" Target="../notesSlides/notesSlide77.xml"/></Relationships>
</file>

<file path=ppt/slides/_rels/slide84.xml.rels><?xml version="1.0" encoding="UTF-8" standalone="yes"?>
<Relationships xmlns="http://schemas.openxmlformats.org/package/2006/relationships"><Relationship Id="rId1" Type="http://schemas.openxmlformats.org/officeDocument/2006/relationships/image" Target="../media/image177.jpeg"/><Relationship Id="rId2" Type="http://schemas.openxmlformats.org/officeDocument/2006/relationships/image" Target="../media/image180.jpeg"/><Relationship Id="rId3" Type="http://schemas.openxmlformats.org/officeDocument/2006/relationships/image" Target="../media/image181.jpeg"/><Relationship Id="rId4" Type="http://schemas.openxmlformats.org/officeDocument/2006/relationships/image" Target="../media/image182.jpeg"/><Relationship Id="rId5" Type="http://schemas.openxmlformats.org/officeDocument/2006/relationships/image" Target="../media/image183.jpeg"/><Relationship Id="rId6" Type="http://schemas.openxmlformats.org/officeDocument/2006/relationships/tags" Target="../tags/tag168.xml"/><Relationship Id="rId7" Type="http://schemas.openxmlformats.org/officeDocument/2006/relationships/slideLayout" Target="../slideLayouts/slideLayout12.xml"/><Relationship Id="rId8" Type="http://schemas.openxmlformats.org/officeDocument/2006/relationships/notesSlide" Target="../notesSlides/notesSlide78.xml"/></Relationships>
</file>

<file path=ppt/slides/_rels/slide85.xml.rels><?xml version="1.0" encoding="UTF-8" standalone="yes"?>
<Relationships xmlns="http://schemas.openxmlformats.org/package/2006/relationships"><Relationship Id="rId1" Type="http://schemas.openxmlformats.org/officeDocument/2006/relationships/tags" Target="../tags/tag169.xml"/><Relationship Id="rId2" Type="http://schemas.openxmlformats.org/officeDocument/2006/relationships/tags" Target="../tags/tag170.xml"/><Relationship Id="rId3" Type="http://schemas.openxmlformats.org/officeDocument/2006/relationships/tags" Target="../tags/tag171.xml"/><Relationship Id="rId4" Type="http://schemas.openxmlformats.org/officeDocument/2006/relationships/image" Target="../media/image184.jpeg"/><Relationship Id="rId5" Type="http://schemas.openxmlformats.org/officeDocument/2006/relationships/image" Target="../media/image185.jpeg"/><Relationship Id="rId6" Type="http://schemas.openxmlformats.org/officeDocument/2006/relationships/image" Target="../media/image186.jpeg"/><Relationship Id="rId7" Type="http://schemas.openxmlformats.org/officeDocument/2006/relationships/tags" Target="../tags/tag172.xml"/><Relationship Id="rId8" Type="http://schemas.openxmlformats.org/officeDocument/2006/relationships/slideLayout" Target="../slideLayouts/slideLayout12.xml"/><Relationship Id="rId9" Type="http://schemas.openxmlformats.org/officeDocument/2006/relationships/notesSlide" Target="../notesSlides/notesSlide79.xml"/></Relationships>
</file>

<file path=ppt/slides/_rels/slide86.xml.rels><?xml version="1.0" encoding="UTF-8" standalone="yes"?>
<Relationships xmlns="http://schemas.openxmlformats.org/package/2006/relationships"><Relationship Id="rId1" Type="http://schemas.openxmlformats.org/officeDocument/2006/relationships/tags" Target="../tags/tag173.xml"/><Relationship Id="rId2" Type="http://schemas.openxmlformats.org/officeDocument/2006/relationships/tags" Target="../tags/tag174.xml"/><Relationship Id="rId3" Type="http://schemas.openxmlformats.org/officeDocument/2006/relationships/image" Target="../media/image187.jpeg"/><Relationship Id="rId4" Type="http://schemas.openxmlformats.org/officeDocument/2006/relationships/image" Target="../media/image188.jpeg"/><Relationship Id="rId5" Type="http://schemas.openxmlformats.org/officeDocument/2006/relationships/image" Target="../media/image189.jpeg"/><Relationship Id="rId6" Type="http://schemas.openxmlformats.org/officeDocument/2006/relationships/image" Target="../media/image190.jpeg"/><Relationship Id="rId7" Type="http://schemas.openxmlformats.org/officeDocument/2006/relationships/tags" Target="../tags/tag175.xml"/><Relationship Id="rId8" Type="http://schemas.openxmlformats.org/officeDocument/2006/relationships/slideLayout" Target="../slideLayouts/slideLayout12.xml"/><Relationship Id="rId9" Type="http://schemas.openxmlformats.org/officeDocument/2006/relationships/notesSlide" Target="../notesSlides/notesSlide80.xml"/></Relationships>
</file>

<file path=ppt/slides/_rels/slide87.xml.rels><?xml version="1.0" encoding="UTF-8" standalone="yes"?>
<Relationships xmlns="http://schemas.openxmlformats.org/package/2006/relationships"><Relationship Id="rId1" Type="http://schemas.openxmlformats.org/officeDocument/2006/relationships/tags" Target="../tags/tag176.xml"/><Relationship Id="rId2" Type="http://schemas.openxmlformats.org/officeDocument/2006/relationships/tags" Target="../tags/tag177.xml"/><Relationship Id="rId3" Type="http://schemas.openxmlformats.org/officeDocument/2006/relationships/image" Target="../media/image187.jpeg"/><Relationship Id="rId4" Type="http://schemas.openxmlformats.org/officeDocument/2006/relationships/image" Target="../media/image191.jpeg"/><Relationship Id="rId5" Type="http://schemas.openxmlformats.org/officeDocument/2006/relationships/image" Target="../media/image192.jpeg"/><Relationship Id="rId6" Type="http://schemas.openxmlformats.org/officeDocument/2006/relationships/image" Target="../media/image193.jpeg"/><Relationship Id="rId7" Type="http://schemas.openxmlformats.org/officeDocument/2006/relationships/image" Target="../media/image194.jpeg"/><Relationship Id="rId8" Type="http://schemas.openxmlformats.org/officeDocument/2006/relationships/tags" Target="../tags/tag178.xml"/><Relationship Id="rId9" Type="http://schemas.openxmlformats.org/officeDocument/2006/relationships/slideLayout" Target="../slideLayouts/slideLayout12.xml"/><Relationship Id="rId10" Type="http://schemas.openxmlformats.org/officeDocument/2006/relationships/notesSlide" Target="../notesSlides/notesSlide81.xml"/></Relationships>
</file>

<file path=ppt/slides/_rels/slide88.xml.rels><?xml version="1.0" encoding="UTF-8" standalone="yes"?>
<Relationships xmlns="http://schemas.openxmlformats.org/package/2006/relationships"><Relationship Id="rId1" Type="http://schemas.openxmlformats.org/officeDocument/2006/relationships/tags" Target="../tags/tag179.xml"/><Relationship Id="rId2" Type="http://schemas.openxmlformats.org/officeDocument/2006/relationships/tags" Target="../tags/tag180.xml"/><Relationship Id="rId3" Type="http://schemas.openxmlformats.org/officeDocument/2006/relationships/image" Target="../media/image195.jpeg"/><Relationship Id="rId4" Type="http://schemas.openxmlformats.org/officeDocument/2006/relationships/image" Target="../media/image196.jpeg"/><Relationship Id="rId5" Type="http://schemas.openxmlformats.org/officeDocument/2006/relationships/image" Target="../media/image197.jpeg"/><Relationship Id="rId6" Type="http://schemas.openxmlformats.org/officeDocument/2006/relationships/image" Target="../media/image198.jpeg"/><Relationship Id="rId7" Type="http://schemas.openxmlformats.org/officeDocument/2006/relationships/image" Target="../media/image199.jpeg"/><Relationship Id="rId8" Type="http://schemas.openxmlformats.org/officeDocument/2006/relationships/image" Target="../media/image200.jpeg"/><Relationship Id="rId9" Type="http://schemas.openxmlformats.org/officeDocument/2006/relationships/tags" Target="../tags/tag181.xml"/><Relationship Id="rId10" Type="http://schemas.openxmlformats.org/officeDocument/2006/relationships/slideLayout" Target="../slideLayouts/slideLayout12.xml"/><Relationship Id="rId11" Type="http://schemas.openxmlformats.org/officeDocument/2006/relationships/notesSlide" Target="../notesSlides/notesSlide82.xml"/></Relationships>
</file>

<file path=ppt/slides/_rels/slide89.xml.rels><?xml version="1.0" encoding="UTF-8" standalone="yes"?>
<Relationships xmlns="http://schemas.openxmlformats.org/package/2006/relationships"><Relationship Id="rId1" Type="http://schemas.openxmlformats.org/officeDocument/2006/relationships/tags" Target="../tags/tag182.xml"/><Relationship Id="rId2" Type="http://schemas.openxmlformats.org/officeDocument/2006/relationships/tags" Target="../tags/tag183.xml"/><Relationship Id="rId3" Type="http://schemas.openxmlformats.org/officeDocument/2006/relationships/image" Target="../media/image201.jpeg"/><Relationship Id="rId4" Type="http://schemas.openxmlformats.org/officeDocument/2006/relationships/image" Target="../media/image202.jpeg"/><Relationship Id="rId5" Type="http://schemas.openxmlformats.org/officeDocument/2006/relationships/image" Target="../media/image203.jpeg"/><Relationship Id="rId6" Type="http://schemas.openxmlformats.org/officeDocument/2006/relationships/image" Target="../media/image204.jpeg"/><Relationship Id="rId7" Type="http://schemas.openxmlformats.org/officeDocument/2006/relationships/image" Target="../media/image205.jpeg"/><Relationship Id="rId8" Type="http://schemas.openxmlformats.org/officeDocument/2006/relationships/tags" Target="../tags/tag184.xml"/><Relationship Id="rId9" Type="http://schemas.openxmlformats.org/officeDocument/2006/relationships/slideLayout" Target="../slideLayouts/slideLayout12.xml"/><Relationship Id="rId10"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tags" Target="../tags/tag15.xml"/><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tags" Target="../tags/tag16.xml"/><Relationship Id="rId7" Type="http://schemas.openxmlformats.org/officeDocument/2006/relationships/slideLayout" Target="../slideLayouts/slideLayout12.xml"/><Relationship Id="rId8"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tags" Target="../tags/tag185.xml"/><Relationship Id="rId2" Type="http://schemas.openxmlformats.org/officeDocument/2006/relationships/tags" Target="../tags/tag186.xml"/><Relationship Id="rId3" Type="http://schemas.openxmlformats.org/officeDocument/2006/relationships/image" Target="../media/image206.jpeg"/><Relationship Id="rId4" Type="http://schemas.openxmlformats.org/officeDocument/2006/relationships/image" Target="../media/image207.jpeg"/><Relationship Id="rId5" Type="http://schemas.openxmlformats.org/officeDocument/2006/relationships/image" Target="../media/image208.jpeg"/><Relationship Id="rId6" Type="http://schemas.openxmlformats.org/officeDocument/2006/relationships/image" Target="../media/image209.jpeg"/><Relationship Id="rId7" Type="http://schemas.openxmlformats.org/officeDocument/2006/relationships/image" Target="../media/image210.jpeg"/><Relationship Id="rId8" Type="http://schemas.openxmlformats.org/officeDocument/2006/relationships/tags" Target="../tags/tag187.xml"/><Relationship Id="rId9" Type="http://schemas.openxmlformats.org/officeDocument/2006/relationships/slideLayout" Target="../slideLayouts/slideLayout12.xml"/><Relationship Id="rId10" Type="http://schemas.openxmlformats.org/officeDocument/2006/relationships/notesSlide" Target="../notesSlides/notesSlide84.xml"/></Relationships>
</file>

<file path=ppt/slides/_rels/slide91.xml.rels><?xml version="1.0" encoding="UTF-8" standalone="yes"?>
<Relationships xmlns="http://schemas.openxmlformats.org/package/2006/relationships"><Relationship Id="rId1" Type="http://schemas.openxmlformats.org/officeDocument/2006/relationships/tags" Target="../tags/tag188.xml"/><Relationship Id="rId2" Type="http://schemas.openxmlformats.org/officeDocument/2006/relationships/tags" Target="../tags/tag189.xml"/><Relationship Id="rId3" Type="http://schemas.openxmlformats.org/officeDocument/2006/relationships/image" Target="../media/image211.jpeg"/><Relationship Id="rId4" Type="http://schemas.openxmlformats.org/officeDocument/2006/relationships/image" Target="../media/image212.jpeg"/><Relationship Id="rId5" Type="http://schemas.openxmlformats.org/officeDocument/2006/relationships/image" Target="../media/image213.jpeg"/><Relationship Id="rId6" Type="http://schemas.openxmlformats.org/officeDocument/2006/relationships/image" Target="../media/image214.jpeg"/><Relationship Id="rId7" Type="http://schemas.openxmlformats.org/officeDocument/2006/relationships/tags" Target="../tags/tag190.xml"/><Relationship Id="rId8" Type="http://schemas.openxmlformats.org/officeDocument/2006/relationships/slideLayout" Target="../slideLayouts/slideLayout12.xml"/><Relationship Id="rId9" Type="http://schemas.openxmlformats.org/officeDocument/2006/relationships/notesSlide" Target="../notesSlides/notesSlide85.xml"/></Relationships>
</file>

<file path=ppt/slides/_rels/slide92.xml.rels><?xml version="1.0" encoding="UTF-8" standalone="yes"?>
<Relationships xmlns="http://schemas.openxmlformats.org/package/2006/relationships"><Relationship Id="rId1" Type="http://schemas.openxmlformats.org/officeDocument/2006/relationships/tags" Target="../tags/tag191.xml"/><Relationship Id="rId2" Type="http://schemas.openxmlformats.org/officeDocument/2006/relationships/tags" Target="../tags/tag192.xml"/><Relationship Id="rId3" Type="http://schemas.openxmlformats.org/officeDocument/2006/relationships/image" Target="../media/image215.jpeg"/><Relationship Id="rId4" Type="http://schemas.openxmlformats.org/officeDocument/2006/relationships/tags" Target="../tags/tag193.xml"/><Relationship Id="rId5" Type="http://schemas.openxmlformats.org/officeDocument/2006/relationships/slideLayout" Target="../slideLayouts/slideLayout12.xml"/><Relationship Id="rId6" Type="http://schemas.openxmlformats.org/officeDocument/2006/relationships/notesSlide" Target="../notesSlides/notesSlide86.xml"/></Relationships>
</file>

<file path=ppt/slides/_rels/slide93.xml.rels><?xml version="1.0" encoding="UTF-8" standalone="yes"?>
<Relationships xmlns="http://schemas.openxmlformats.org/package/2006/relationships"><Relationship Id="rId1" Type="http://schemas.openxmlformats.org/officeDocument/2006/relationships/tags" Target="../tags/tag194.xml"/><Relationship Id="rId2" Type="http://schemas.openxmlformats.org/officeDocument/2006/relationships/tags" Target="../tags/tag195.xml"/><Relationship Id="rId3" Type="http://schemas.openxmlformats.org/officeDocument/2006/relationships/image" Target="../media/image216.jpeg"/><Relationship Id="rId4" Type="http://schemas.openxmlformats.org/officeDocument/2006/relationships/image" Target="../media/image217.jpeg"/><Relationship Id="rId5" Type="http://schemas.openxmlformats.org/officeDocument/2006/relationships/image" Target="../media/image218.jpeg"/><Relationship Id="rId6" Type="http://schemas.openxmlformats.org/officeDocument/2006/relationships/image" Target="../media/image219.jpeg"/><Relationship Id="rId7" Type="http://schemas.openxmlformats.org/officeDocument/2006/relationships/image" Target="../media/image220.jpeg"/><Relationship Id="rId8" Type="http://schemas.openxmlformats.org/officeDocument/2006/relationships/image" Target="../media/image221.jpeg"/><Relationship Id="rId9" Type="http://schemas.openxmlformats.org/officeDocument/2006/relationships/tags" Target="../tags/tag196.xml"/><Relationship Id="rId10" Type="http://schemas.openxmlformats.org/officeDocument/2006/relationships/slideLayout" Target="../slideLayouts/slideLayout12.xml"/><Relationship Id="rId11" Type="http://schemas.openxmlformats.org/officeDocument/2006/relationships/notesSlide" Target="../notesSlides/notesSlide87.xml"/></Relationships>
</file>

<file path=ppt/slides/_rels/slide94.xml.rels><?xml version="1.0" encoding="UTF-8" standalone="yes"?>
<Relationships xmlns="http://schemas.openxmlformats.org/package/2006/relationships"><Relationship Id="rId1" Type="http://schemas.openxmlformats.org/officeDocument/2006/relationships/tags" Target="../tags/tag197.xml"/><Relationship Id="rId2" Type="http://schemas.openxmlformats.org/officeDocument/2006/relationships/tags" Target="../tags/tag198.xml"/><Relationship Id="rId3" Type="http://schemas.openxmlformats.org/officeDocument/2006/relationships/image" Target="../media/image222.jpeg"/><Relationship Id="rId4" Type="http://schemas.openxmlformats.org/officeDocument/2006/relationships/image" Target="../media/image223.jpeg"/><Relationship Id="rId5" Type="http://schemas.openxmlformats.org/officeDocument/2006/relationships/image" Target="../media/image224.jpeg"/><Relationship Id="rId6" Type="http://schemas.openxmlformats.org/officeDocument/2006/relationships/image" Target="../media/image225.jpeg"/><Relationship Id="rId7" Type="http://schemas.openxmlformats.org/officeDocument/2006/relationships/image" Target="../media/image226.jpeg"/><Relationship Id="rId8" Type="http://schemas.openxmlformats.org/officeDocument/2006/relationships/image" Target="../media/image227.jpeg"/><Relationship Id="rId9" Type="http://schemas.openxmlformats.org/officeDocument/2006/relationships/tags" Target="../tags/tag199.xml"/><Relationship Id="rId10" Type="http://schemas.openxmlformats.org/officeDocument/2006/relationships/slideLayout" Target="../slideLayouts/slideLayout12.xml"/><Relationship Id="rId11" Type="http://schemas.openxmlformats.org/officeDocument/2006/relationships/notesSlide" Target="../notesSlides/notesSlide88.xml"/></Relationships>
</file>

<file path=ppt/slides/_rels/slide95.xml.rels><?xml version="1.0" encoding="UTF-8" standalone="yes"?>
<Relationships xmlns="http://schemas.openxmlformats.org/package/2006/relationships"><Relationship Id="rId1" Type="http://schemas.openxmlformats.org/officeDocument/2006/relationships/tags" Target="../tags/tag200.xml"/><Relationship Id="rId2" Type="http://schemas.openxmlformats.org/officeDocument/2006/relationships/tags" Target="../tags/tag201.xml"/><Relationship Id="rId3" Type="http://schemas.openxmlformats.org/officeDocument/2006/relationships/image" Target="../media/image228.jpeg"/><Relationship Id="rId4" Type="http://schemas.openxmlformats.org/officeDocument/2006/relationships/tags" Target="../tags/tag202.xml"/><Relationship Id="rId5" Type="http://schemas.openxmlformats.org/officeDocument/2006/relationships/slideLayout" Target="../slideLayouts/slideLayout13.xml"/><Relationship Id="rId6" Type="http://schemas.openxmlformats.org/officeDocument/2006/relationships/notesSlide" Target="../notesSlides/notesSlide89.xml"/></Relationships>
</file>

<file path=ppt/slides/_rels/slide96.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themeOverride" Target="../theme/themeOverride1.xml"/><Relationship Id="rId3" Type="http://schemas.openxmlformats.org/officeDocument/2006/relationships/slideLayout" Target="../slideLayouts/slideLayout5.xml"/><Relationship Id="rId4" Type="http://schemas.openxmlformats.org/officeDocument/2006/relationships/notesSlide" Target="../notesSlides/notesSlide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1" name=""/>
        <p:cNvGrpSpPr/>
        <p:nvPr/>
      </p:nvGrpSpPr>
      <p:grpSpPr>
        <a:xfrm>
          <a:off x="0" y="0"/>
          <a:ext cx="0" cy="0"/>
          <a:chOff x="0" y="0"/>
          <a:chExt cx="0" cy="0"/>
        </a:xfrm>
      </p:grpSpPr>
      <p:sp>
        <p:nvSpPr>
          <p:cNvPr id="1048576" name="等腰三角形 2"/>
          <p:cNvSpPr/>
          <p:nvPr/>
        </p:nvSpPr>
        <p:spPr>
          <a:xfrm rot="5400000">
            <a:off x="-181016" y="736543"/>
            <a:ext cx="3831065" cy="3469033"/>
          </a:xfrm>
          <a:prstGeom prst="triangle"/>
          <a:solidFill>
            <a:schemeClr val="tx1">
              <a:lumMod val="95000"/>
              <a:lumOff val="5000"/>
            </a:schemeClr>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577" name="矩形 4"/>
          <p:cNvSpPr/>
          <p:nvPr/>
        </p:nvSpPr>
        <p:spPr>
          <a:xfrm>
            <a:off x="3923928" y="2432309"/>
            <a:ext cx="5002462" cy="645160"/>
          </a:xfrm>
          <a:prstGeom prst="rect"/>
        </p:spPr>
        <p:txBody>
          <a:bodyPr wrap="square">
            <a:spAutoFit/>
          </a:bodyPr>
          <a:p>
            <a:pPr fontAlgn="auto">
              <a:spcBef>
                <a:spcPts val="0"/>
              </a:spcBef>
              <a:spcAft>
                <a:spcPts val="0"/>
              </a:spcAft>
            </a:pPr>
            <a:r>
              <a:rPr altLang="en-US" b="1" dirty="0" sz="3600" lang="zh-CN" spc="300">
                <a:solidFill>
                  <a:schemeClr val="tx1">
                    <a:lumMod val="95000"/>
                    <a:lumOff val="5000"/>
                  </a:schemeClr>
                </a:solidFill>
                <a:cs typeface="+mn-ea"/>
                <a:sym typeface="+mn-lt"/>
              </a:rPr>
              <a:t>  办公空间</a:t>
            </a:r>
            <a:endParaRPr altLang="en-US" b="1" dirty="0" sz="3600" lang="zh-CN" spc="300">
              <a:solidFill>
                <a:schemeClr val="tx1">
                  <a:lumMod val="95000"/>
                  <a:lumOff val="5000"/>
                </a:schemeClr>
              </a:solidFill>
              <a:cs typeface="+mn-ea"/>
              <a:sym typeface="+mn-lt"/>
            </a:endParaRPr>
          </a:p>
        </p:txBody>
      </p:sp>
      <p:sp>
        <p:nvSpPr>
          <p:cNvPr id="1048578" name="TextBox 26"/>
          <p:cNvSpPr txBox="1"/>
          <p:nvPr/>
        </p:nvSpPr>
        <p:spPr>
          <a:xfrm>
            <a:off x="4173862" y="3014831"/>
            <a:ext cx="3888432" cy="398780"/>
          </a:xfrm>
          <a:prstGeom prst="rect"/>
          <a:noFill/>
        </p:spPr>
        <p:txBody>
          <a:bodyPr rtlCol="0" wrap="square">
            <a:spAutoFit/>
          </a:bodyPr>
          <a:p>
            <a:r>
              <a:rPr altLang="zh-CN" dirty="0" sz="2000" lang="en-US">
                <a:solidFill>
                  <a:schemeClr val="tx1">
                    <a:lumMod val="75000"/>
                    <a:lumOff val="25000"/>
                  </a:schemeClr>
                </a:solidFill>
                <a:cs typeface="+mn-ea"/>
                <a:sym typeface="+mn-lt"/>
              </a:rPr>
              <a:t>  </a:t>
            </a:r>
            <a:endParaRPr altLang="en-US" dirty="0" sz="2000" lang="zh-CN">
              <a:solidFill>
                <a:schemeClr val="tx1">
                  <a:lumMod val="75000"/>
                  <a:lumOff val="25000"/>
                </a:schemeClr>
              </a:solidFill>
              <a:cs typeface="+mn-ea"/>
              <a:sym typeface="+mn-lt"/>
            </a:endParaRPr>
          </a:p>
        </p:txBody>
      </p:sp>
      <p:sp>
        <p:nvSpPr>
          <p:cNvPr id="1048579" name="等腰三角形 7"/>
          <p:cNvSpPr/>
          <p:nvPr/>
        </p:nvSpPr>
        <p:spPr>
          <a:xfrm rot="5400000">
            <a:off x="3619834" y="2171016"/>
            <a:ext cx="662714" cy="600088"/>
          </a:xfrm>
          <a:prstGeom prst="triangle"/>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580" name="等腰三角形 8"/>
          <p:cNvSpPr/>
          <p:nvPr/>
        </p:nvSpPr>
        <p:spPr>
          <a:xfrm rot="5400000">
            <a:off x="-143154" y="970782"/>
            <a:ext cx="3029727" cy="2743421"/>
          </a:xfrm>
          <a:prstGeom prst="triangle"/>
          <a:blipFill rotWithShape="1" dpi="0">
            <a:blip xmlns:r="http://schemas.openxmlformats.org/officeDocument/2006/relationships" r:embed="rId1">
              <a:grayscl/>
            </a:blip>
            <a:srcRect/>
            <a:stretch>
              <a:fillRect/>
            </a:stretch>
          </a:blip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581" name="等腰三角形 9"/>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582" name="等腰三角形 10"/>
          <p:cNvSpPr/>
          <p:nvPr/>
        </p:nvSpPr>
        <p:spPr>
          <a:xfrm rot="5400000">
            <a:off x="2634804" y="862593"/>
            <a:ext cx="971173" cy="879398"/>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583" name="等腰三角形 11"/>
          <p:cNvSpPr/>
          <p:nvPr/>
        </p:nvSpPr>
        <p:spPr>
          <a:xfrm rot="16200000" flipH="1">
            <a:off x="7364047" y="397465"/>
            <a:ext cx="1868226" cy="1691680"/>
          </a:xfrm>
          <a:prstGeom prst="triangle"/>
          <a:solidFill>
            <a:schemeClr val="tx1">
              <a:lumMod val="95000"/>
              <a:lumOff val="5000"/>
            </a:schemeClr>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152" name="Lindsey Ray - Better Off">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xmlns:r="http://schemas.openxmlformats.org/officeDocument/2006/relationships" r:embed="rId4"/>
          <a:stretch>
            <a:fillRect/>
          </a:stretch>
        </p:blipFill>
        <p:spPr>
          <a:xfrm>
            <a:off x="8981630" y="-1388005"/>
            <a:ext cx="609600" cy="609600"/>
          </a:xfrm>
          <a:prstGeom prst="rect"/>
        </p:spPr>
      </p:pic>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1" fill="hold" id="6"/>
                                        <p:tgtEl>
                                          <p:spTgt spid="2097152"/>
                                        </p:tgtEl>
                                      </p:cBhvr>
                                    </p:cmd>
                                  </p:childTnLst>
                                </p:cTn>
                              </p:par>
                              <p:par>
                                <p:cTn fill="hold" grpId="0" id="7" nodeType="withEffect" presetClass="entr" presetID="2" presetSubtype="8">
                                  <p:stCondLst>
                                    <p:cond delay="0"/>
                                  </p:stCondLst>
                                  <p:childTnLst>
                                    <p:set>
                                      <p:cBhvr>
                                        <p:cTn dur="1" fill="hold" id="8">
                                          <p:stCondLst>
                                            <p:cond delay="0"/>
                                          </p:stCondLst>
                                        </p:cTn>
                                        <p:tgtEl>
                                          <p:spTgt spid="1048576"/>
                                        </p:tgtEl>
                                        <p:attrNameLst>
                                          <p:attrName>style.visibility</p:attrName>
                                        </p:attrNameLst>
                                      </p:cBhvr>
                                      <p:to>
                                        <p:strVal val="visible"/>
                                      </p:to>
                                    </p:set>
                                    <p:anim calcmode="lin" valueType="num">
                                      <p:cBhvr additive="base">
                                        <p:cTn dur="500" fill="hold" id="9"/>
                                        <p:tgtEl>
                                          <p:spTgt spid="1048576"/>
                                        </p:tgtEl>
                                        <p:attrNameLst>
                                          <p:attrName>ppt_x</p:attrName>
                                        </p:attrNameLst>
                                      </p:cBhvr>
                                      <p:tavLst>
                                        <p:tav tm="0">
                                          <p:val>
                                            <p:strVal val="0-#ppt_w/2"/>
                                          </p:val>
                                        </p:tav>
                                        <p:tav tm="100000">
                                          <p:val>
                                            <p:strVal val="#ppt_x"/>
                                          </p:val>
                                        </p:tav>
                                      </p:tavLst>
                                    </p:anim>
                                    <p:anim calcmode="lin" valueType="num">
                                      <p:cBhvr additive="base">
                                        <p:cTn dur="500" fill="hold" id="10"/>
                                        <p:tgtEl>
                                          <p:spTgt spid="1048576"/>
                                        </p:tgtEl>
                                        <p:attrNameLst>
                                          <p:attrName>ppt_y</p:attrName>
                                        </p:attrNameLst>
                                      </p:cBhvr>
                                      <p:tavLst>
                                        <p:tav tm="0">
                                          <p:val>
                                            <p:strVal val="#ppt_y"/>
                                          </p:val>
                                        </p:tav>
                                        <p:tav tm="100000">
                                          <p:val>
                                            <p:strVal val="#ppt_y"/>
                                          </p:val>
                                        </p:tav>
                                      </p:tavLst>
                                    </p:anim>
                                  </p:childTnLst>
                                </p:cTn>
                              </p:par>
                              <p:par>
                                <p:cTn fill="hold" grpId="0" id="11" nodeType="withEffect" presetClass="entr" presetID="2" presetSubtype="8">
                                  <p:stCondLst>
                                    <p:cond delay="0"/>
                                  </p:stCondLst>
                                  <p:childTnLst>
                                    <p:set>
                                      <p:cBhvr>
                                        <p:cTn dur="1" fill="hold" id="12">
                                          <p:stCondLst>
                                            <p:cond delay="0"/>
                                          </p:stCondLst>
                                        </p:cTn>
                                        <p:tgtEl>
                                          <p:spTgt spid="1048580"/>
                                        </p:tgtEl>
                                        <p:attrNameLst>
                                          <p:attrName>style.visibility</p:attrName>
                                        </p:attrNameLst>
                                      </p:cBhvr>
                                      <p:to>
                                        <p:strVal val="visible"/>
                                      </p:to>
                                    </p:set>
                                    <p:anim calcmode="lin" valueType="num">
                                      <p:cBhvr additive="base">
                                        <p:cTn dur="500" fill="hold" id="13"/>
                                        <p:tgtEl>
                                          <p:spTgt spid="1048580"/>
                                        </p:tgtEl>
                                        <p:attrNameLst>
                                          <p:attrName>ppt_x</p:attrName>
                                        </p:attrNameLst>
                                      </p:cBhvr>
                                      <p:tavLst>
                                        <p:tav tm="0">
                                          <p:val>
                                            <p:strVal val="0-#ppt_w/2"/>
                                          </p:val>
                                        </p:tav>
                                        <p:tav tm="100000">
                                          <p:val>
                                            <p:strVal val="#ppt_x"/>
                                          </p:val>
                                        </p:tav>
                                      </p:tavLst>
                                    </p:anim>
                                    <p:anim calcmode="lin" valueType="num">
                                      <p:cBhvr additive="base">
                                        <p:cTn dur="500" fill="hold" id="14"/>
                                        <p:tgtEl>
                                          <p:spTgt spid="1048580"/>
                                        </p:tgtEl>
                                        <p:attrNameLst>
                                          <p:attrName>ppt_y</p:attrName>
                                        </p:attrNameLst>
                                      </p:cBhvr>
                                      <p:tavLst>
                                        <p:tav tm="0">
                                          <p:val>
                                            <p:strVal val="#ppt_y"/>
                                          </p:val>
                                        </p:tav>
                                        <p:tav tm="100000">
                                          <p:val>
                                            <p:strVal val="#ppt_y"/>
                                          </p:val>
                                        </p:tav>
                                      </p:tavLst>
                                    </p:anim>
                                  </p:childTnLst>
                                </p:cTn>
                              </p:par>
                              <p:par>
                                <p:cTn fill="hold" grpId="0" id="15" nodeType="withEffect" presetClass="entr" presetID="2" presetSubtype="8">
                                  <p:stCondLst>
                                    <p:cond delay="0"/>
                                  </p:stCondLst>
                                  <p:childTnLst>
                                    <p:set>
                                      <p:cBhvr>
                                        <p:cTn dur="1" fill="hold" id="16">
                                          <p:stCondLst>
                                            <p:cond delay="0"/>
                                          </p:stCondLst>
                                        </p:cTn>
                                        <p:tgtEl>
                                          <p:spTgt spid="1048581"/>
                                        </p:tgtEl>
                                        <p:attrNameLst>
                                          <p:attrName>style.visibility</p:attrName>
                                        </p:attrNameLst>
                                      </p:cBhvr>
                                      <p:to>
                                        <p:strVal val="visible"/>
                                      </p:to>
                                    </p:set>
                                    <p:anim calcmode="lin" valueType="num">
                                      <p:cBhvr additive="base">
                                        <p:cTn dur="500" fill="hold" id="17"/>
                                        <p:tgtEl>
                                          <p:spTgt spid="1048581"/>
                                        </p:tgtEl>
                                        <p:attrNameLst>
                                          <p:attrName>ppt_x</p:attrName>
                                        </p:attrNameLst>
                                      </p:cBhvr>
                                      <p:tavLst>
                                        <p:tav tm="0">
                                          <p:val>
                                            <p:strVal val="0-#ppt_w/2"/>
                                          </p:val>
                                        </p:tav>
                                        <p:tav tm="100000">
                                          <p:val>
                                            <p:strVal val="#ppt_x"/>
                                          </p:val>
                                        </p:tav>
                                      </p:tavLst>
                                    </p:anim>
                                    <p:anim calcmode="lin" valueType="num">
                                      <p:cBhvr additive="base">
                                        <p:cTn dur="500" fill="hold" id="18"/>
                                        <p:tgtEl>
                                          <p:spTgt spid="1048581"/>
                                        </p:tgtEl>
                                        <p:attrNameLst>
                                          <p:attrName>ppt_y</p:attrName>
                                        </p:attrNameLst>
                                      </p:cBhvr>
                                      <p:tavLst>
                                        <p:tav tm="0">
                                          <p:val>
                                            <p:strVal val="#ppt_y"/>
                                          </p:val>
                                        </p:tav>
                                        <p:tav tm="100000">
                                          <p:val>
                                            <p:strVal val="#ppt_y"/>
                                          </p:val>
                                        </p:tav>
                                      </p:tavLst>
                                    </p:anim>
                                  </p:childTnLst>
                                </p:cTn>
                              </p:par>
                              <p:par>
                                <p:cTn fill="hold" grpId="0" id="19" nodeType="withEffect" presetClass="entr" presetID="2" presetSubtype="8">
                                  <p:stCondLst>
                                    <p:cond delay="0"/>
                                  </p:stCondLst>
                                  <p:childTnLst>
                                    <p:set>
                                      <p:cBhvr>
                                        <p:cTn dur="1" fill="hold" id="20">
                                          <p:stCondLst>
                                            <p:cond delay="0"/>
                                          </p:stCondLst>
                                        </p:cTn>
                                        <p:tgtEl>
                                          <p:spTgt spid="1048582"/>
                                        </p:tgtEl>
                                        <p:attrNameLst>
                                          <p:attrName>style.visibility</p:attrName>
                                        </p:attrNameLst>
                                      </p:cBhvr>
                                      <p:to>
                                        <p:strVal val="visible"/>
                                      </p:to>
                                    </p:set>
                                    <p:anim calcmode="lin" valueType="num">
                                      <p:cBhvr additive="base">
                                        <p:cTn dur="500" fill="hold" id="21"/>
                                        <p:tgtEl>
                                          <p:spTgt spid="1048582"/>
                                        </p:tgtEl>
                                        <p:attrNameLst>
                                          <p:attrName>ppt_x</p:attrName>
                                        </p:attrNameLst>
                                      </p:cBhvr>
                                      <p:tavLst>
                                        <p:tav tm="0">
                                          <p:val>
                                            <p:strVal val="0-#ppt_w/2"/>
                                          </p:val>
                                        </p:tav>
                                        <p:tav tm="100000">
                                          <p:val>
                                            <p:strVal val="#ppt_x"/>
                                          </p:val>
                                        </p:tav>
                                      </p:tavLst>
                                    </p:anim>
                                    <p:anim calcmode="lin" valueType="num">
                                      <p:cBhvr additive="base">
                                        <p:cTn dur="500" fill="hold" id="22"/>
                                        <p:tgtEl>
                                          <p:spTgt spid="1048582"/>
                                        </p:tgtEl>
                                        <p:attrNameLst>
                                          <p:attrName>ppt_y</p:attrName>
                                        </p:attrNameLst>
                                      </p:cBhvr>
                                      <p:tavLst>
                                        <p:tav tm="0">
                                          <p:val>
                                            <p:strVal val="#ppt_y"/>
                                          </p:val>
                                        </p:tav>
                                        <p:tav tm="100000">
                                          <p:val>
                                            <p:strVal val="#ppt_y"/>
                                          </p:val>
                                        </p:tav>
                                      </p:tavLst>
                                    </p:anim>
                                  </p:childTnLst>
                                </p:cTn>
                              </p:par>
                              <p:par>
                                <p:cTn fill="hold" grpId="0" id="23" nodeType="withEffect" presetClass="entr" presetID="2" presetSubtype="2">
                                  <p:stCondLst>
                                    <p:cond delay="0"/>
                                  </p:stCondLst>
                                  <p:childTnLst>
                                    <p:set>
                                      <p:cBhvr>
                                        <p:cTn dur="1" fill="hold" id="24">
                                          <p:stCondLst>
                                            <p:cond delay="0"/>
                                          </p:stCondLst>
                                        </p:cTn>
                                        <p:tgtEl>
                                          <p:spTgt spid="1048583"/>
                                        </p:tgtEl>
                                        <p:attrNameLst>
                                          <p:attrName>style.visibility</p:attrName>
                                        </p:attrNameLst>
                                      </p:cBhvr>
                                      <p:to>
                                        <p:strVal val="visible"/>
                                      </p:to>
                                    </p:set>
                                    <p:anim calcmode="lin" valueType="num">
                                      <p:cBhvr additive="base">
                                        <p:cTn dur="500" fill="hold" id="25"/>
                                        <p:tgtEl>
                                          <p:spTgt spid="1048583"/>
                                        </p:tgtEl>
                                        <p:attrNameLst>
                                          <p:attrName>ppt_x</p:attrName>
                                        </p:attrNameLst>
                                      </p:cBhvr>
                                      <p:tavLst>
                                        <p:tav tm="0">
                                          <p:val>
                                            <p:strVal val="1+#ppt_w/2"/>
                                          </p:val>
                                        </p:tav>
                                        <p:tav tm="100000">
                                          <p:val>
                                            <p:strVal val="#ppt_x"/>
                                          </p:val>
                                        </p:tav>
                                      </p:tavLst>
                                    </p:anim>
                                    <p:anim calcmode="lin" valueType="num">
                                      <p:cBhvr additive="base">
                                        <p:cTn dur="500" fill="hold" id="26"/>
                                        <p:tgtEl>
                                          <p:spTgt spid="1048583"/>
                                        </p:tgtEl>
                                        <p:attrNameLst>
                                          <p:attrName>ppt_y</p:attrName>
                                        </p:attrNameLst>
                                      </p:cBhvr>
                                      <p:tavLst>
                                        <p:tav tm="0">
                                          <p:val>
                                            <p:strVal val="#ppt_y"/>
                                          </p:val>
                                        </p:tav>
                                        <p:tav tm="100000">
                                          <p:val>
                                            <p:strVal val="#ppt_y"/>
                                          </p:val>
                                        </p:tav>
                                      </p:tavLst>
                                    </p:anim>
                                  </p:childTnLst>
                                </p:cTn>
                              </p:par>
                              <p:par>
                                <p:cTn fill="hold" grpId="0" id="27" nodeType="withEffect" presetClass="entr" presetID="2" presetSubtype="8">
                                  <p:stCondLst>
                                    <p:cond delay="250"/>
                                  </p:stCondLst>
                                  <p:childTnLst>
                                    <p:set>
                                      <p:cBhvr>
                                        <p:cTn dur="1" fill="hold" id="28">
                                          <p:stCondLst>
                                            <p:cond delay="0"/>
                                          </p:stCondLst>
                                        </p:cTn>
                                        <p:tgtEl>
                                          <p:spTgt spid="1048579"/>
                                        </p:tgtEl>
                                        <p:attrNameLst>
                                          <p:attrName>style.visibility</p:attrName>
                                        </p:attrNameLst>
                                      </p:cBhvr>
                                      <p:to>
                                        <p:strVal val="visible"/>
                                      </p:to>
                                    </p:set>
                                    <p:anim calcmode="lin" valueType="num">
                                      <p:cBhvr additive="base">
                                        <p:cTn dur="1250" fill="hold" id="29"/>
                                        <p:tgtEl>
                                          <p:spTgt spid="1048579"/>
                                        </p:tgtEl>
                                        <p:attrNameLst>
                                          <p:attrName>ppt_x</p:attrName>
                                        </p:attrNameLst>
                                      </p:cBhvr>
                                      <p:tavLst>
                                        <p:tav tm="0">
                                          <p:val>
                                            <p:strVal val="0-#ppt_w/2"/>
                                          </p:val>
                                        </p:tav>
                                        <p:tav tm="100000">
                                          <p:val>
                                            <p:strVal val="#ppt_x"/>
                                          </p:val>
                                        </p:tav>
                                      </p:tavLst>
                                    </p:anim>
                                    <p:anim calcmode="lin" valueType="num">
                                      <p:cBhvr additive="base">
                                        <p:cTn dur="1250" fill="hold" id="30"/>
                                        <p:tgtEl>
                                          <p:spTgt spid="1048579"/>
                                        </p:tgtEl>
                                        <p:attrNameLst>
                                          <p:attrName>ppt_y</p:attrName>
                                        </p:attrNameLst>
                                      </p:cBhvr>
                                      <p:tavLst>
                                        <p:tav tm="0">
                                          <p:val>
                                            <p:strVal val="#ppt_y"/>
                                          </p:val>
                                        </p:tav>
                                        <p:tav tm="100000">
                                          <p:val>
                                            <p:strVal val="#ppt_y"/>
                                          </p:val>
                                        </p:tav>
                                      </p:tavLst>
                                    </p:anim>
                                  </p:childTnLst>
                                </p:cTn>
                              </p:par>
                            </p:childTnLst>
                          </p:cTn>
                        </p:par>
                        <p:par>
                          <p:cTn fill="hold" id="31">
                            <p:stCondLst>
                              <p:cond delay="0"/>
                            </p:stCondLst>
                            <p:childTnLst>
                              <p:par>
                                <p:cTn fill="hold" grpId="0" id="32" nodeType="afterEffect" presetClass="entr" presetID="53" presetSubtype="16">
                                  <p:stCondLst>
                                    <p:cond delay="0"/>
                                  </p:stCondLst>
                                  <p:childTnLst>
                                    <p:set>
                                      <p:cBhvr>
                                        <p:cTn dur="1" fill="hold" id="33">
                                          <p:stCondLst>
                                            <p:cond delay="0"/>
                                          </p:stCondLst>
                                        </p:cTn>
                                        <p:tgtEl>
                                          <p:spTgt spid="1048577"/>
                                        </p:tgtEl>
                                        <p:attrNameLst>
                                          <p:attrName>style.visibility</p:attrName>
                                        </p:attrNameLst>
                                      </p:cBhvr>
                                      <p:to>
                                        <p:strVal val="visible"/>
                                      </p:to>
                                    </p:set>
                                    <p:anim calcmode="lin" valueType="num">
                                      <p:cBhvr>
                                        <p:cTn dur="500" fill="hold" id="34"/>
                                        <p:tgtEl>
                                          <p:spTgt spid="1048577"/>
                                        </p:tgtEl>
                                        <p:attrNameLst>
                                          <p:attrName>ppt_w</p:attrName>
                                        </p:attrNameLst>
                                      </p:cBhvr>
                                      <p:tavLst>
                                        <p:tav tm="0">
                                          <p:val>
                                            <p:fltVal val="0.0"/>
                                          </p:val>
                                        </p:tav>
                                        <p:tav tm="100000">
                                          <p:val>
                                            <p:strVal val="#ppt_w"/>
                                          </p:val>
                                        </p:tav>
                                      </p:tavLst>
                                    </p:anim>
                                    <p:anim calcmode="lin" valueType="num">
                                      <p:cBhvr>
                                        <p:cTn dur="500" fill="hold" id="35"/>
                                        <p:tgtEl>
                                          <p:spTgt spid="1048577"/>
                                        </p:tgtEl>
                                        <p:attrNameLst>
                                          <p:attrName>ppt_h</p:attrName>
                                        </p:attrNameLst>
                                      </p:cBhvr>
                                      <p:tavLst>
                                        <p:tav tm="0">
                                          <p:val>
                                            <p:fltVal val="0.0"/>
                                          </p:val>
                                        </p:tav>
                                        <p:tav tm="100000">
                                          <p:val>
                                            <p:strVal val="#ppt_h"/>
                                          </p:val>
                                        </p:tav>
                                      </p:tavLst>
                                    </p:anim>
                                    <p:animEffect transition="in" filter="fade">
                                      <p:cBhvr>
                                        <p:cTn dur="500" id="36"/>
                                        <p:tgtEl>
                                          <p:spTgt spid="1048577"/>
                                        </p:tgtEl>
                                      </p:cBhvr>
                                    </p:animEffect>
                                  </p:childTnLst>
                                </p:cTn>
                              </p:par>
                            </p:childTnLst>
                          </p:cTn>
                        </p:par>
                        <p:par>
                          <p:cTn fill="hold" id="37">
                            <p:stCondLst>
                              <p:cond delay="500"/>
                            </p:stCondLst>
                            <p:childTnLst>
                              <p:par>
                                <p:cTn fill="hold" grpId="0" id="38" nodeType="afterEffect" presetClass="entr" presetID="53" presetSubtype="16">
                                  <p:stCondLst>
                                    <p:cond delay="0"/>
                                  </p:stCondLst>
                                  <p:childTnLst>
                                    <p:set>
                                      <p:cBhvr>
                                        <p:cTn dur="1" fill="hold" id="39">
                                          <p:stCondLst>
                                            <p:cond delay="0"/>
                                          </p:stCondLst>
                                        </p:cTn>
                                        <p:tgtEl>
                                          <p:spTgt spid="1048578"/>
                                        </p:tgtEl>
                                        <p:attrNameLst>
                                          <p:attrName>style.visibility</p:attrName>
                                        </p:attrNameLst>
                                      </p:cBhvr>
                                      <p:to>
                                        <p:strVal val="visible"/>
                                      </p:to>
                                    </p:set>
                                    <p:anim calcmode="lin" valueType="num">
                                      <p:cBhvr>
                                        <p:cTn dur="500" fill="hold" id="40"/>
                                        <p:tgtEl>
                                          <p:spTgt spid="1048578"/>
                                        </p:tgtEl>
                                        <p:attrNameLst>
                                          <p:attrName>ppt_w</p:attrName>
                                        </p:attrNameLst>
                                      </p:cBhvr>
                                      <p:tavLst>
                                        <p:tav tm="0">
                                          <p:val>
                                            <p:fltVal val="0.0"/>
                                          </p:val>
                                        </p:tav>
                                        <p:tav tm="100000">
                                          <p:val>
                                            <p:strVal val="#ppt_w"/>
                                          </p:val>
                                        </p:tav>
                                      </p:tavLst>
                                    </p:anim>
                                    <p:anim calcmode="lin" valueType="num">
                                      <p:cBhvr>
                                        <p:cTn dur="500" fill="hold" id="41"/>
                                        <p:tgtEl>
                                          <p:spTgt spid="1048578"/>
                                        </p:tgtEl>
                                        <p:attrNameLst>
                                          <p:attrName>ppt_h</p:attrName>
                                        </p:attrNameLst>
                                      </p:cBhvr>
                                      <p:tavLst>
                                        <p:tav tm="0">
                                          <p:val>
                                            <p:fltVal val="0.0"/>
                                          </p:val>
                                        </p:tav>
                                        <p:tav tm="100000">
                                          <p:val>
                                            <p:strVal val="#ppt_h"/>
                                          </p:val>
                                        </p:tav>
                                      </p:tavLst>
                                    </p:anim>
                                    <p:animEffect transition="in" filter="fade">
                                      <p:cBhvr>
                                        <p:cTn dur="500" id="42"/>
                                        <p:tgtEl>
                                          <p:spTgt spid="10485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vol="80000">
                <p:cTn display="0" fill="hold" id="43">
                  <p:stCondLst>
                    <p:cond delay="indefinite"/>
                  </p:stCondLst>
                  <p:endCondLst>
                    <p:cond evt="onStopAudio" delay="0">
                      <p:tgtEl>
                        <p:sldTgt/>
                      </p:tgtEl>
                    </p:cond>
                  </p:endCondLst>
                </p:cTn>
                <p:tgtEl>
                  <p:spTgt spid="2097152"/>
                </p:tgtEl>
              </p:cMediaNode>
            </p:audio>
          </p:childTnLst>
        </p:cTn>
      </p:par>
    </p:tnLst>
    <p:bldLst>
      <p:bldP spid="1048576" grpId="0" animBg="1"/>
      <p:bldP spid="1048577" grpId="0"/>
      <p:bldP spid="1048578" grpId="0"/>
      <p:bldP spid="1048579" grpId="0" animBg="1"/>
      <p:bldP spid="1048580" grpId="0" bldLvl="0" animBg="1"/>
      <p:bldP spid="1048581" grpId="0" animBg="1"/>
      <p:bldP spid="1048582" grpId="0" animBg="1"/>
      <p:bldP spid="104858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60" name=""/>
        <p:cNvGrpSpPr/>
        <p:nvPr/>
      </p:nvGrpSpPr>
      <p:grpSpPr>
        <a:xfrm>
          <a:off x="0" y="0"/>
          <a:ext cx="0" cy="0"/>
          <a:chOff x="0" y="0"/>
          <a:chExt cx="0" cy="0"/>
        </a:xfrm>
      </p:grpSpPr>
      <p:pic>
        <p:nvPicPr>
          <p:cNvPr id="2097163" name="图片 22" descr="科比 0130"/>
          <p:cNvPicPr>
            <a:picLocks noChangeAspect="1"/>
          </p:cNvPicPr>
          <p:nvPr/>
        </p:nvPicPr>
        <p:blipFill>
          <a:blip xmlns:r="http://schemas.openxmlformats.org/officeDocument/2006/relationships" r:embed="rId1"/>
          <a:srcRect/>
          <a:stretch>
            <a:fillRect/>
          </a:stretch>
        </p:blipFill>
        <p:spPr>
          <a:xfrm>
            <a:off x="1261110" y="292735"/>
            <a:ext cx="1943100" cy="2249170"/>
          </a:xfrm>
          <a:prstGeom prst="rect"/>
          <a:noFill/>
          <a:ln w="9525">
            <a:noFill/>
          </a:ln>
        </p:spPr>
      </p:pic>
      <p:pic>
        <p:nvPicPr>
          <p:cNvPr id="2097164" name="图片 31" descr="科比 0092"/>
          <p:cNvPicPr>
            <a:picLocks noChangeAspect="1"/>
          </p:cNvPicPr>
          <p:nvPr/>
        </p:nvPicPr>
        <p:blipFill>
          <a:blip xmlns:r="http://schemas.openxmlformats.org/officeDocument/2006/relationships" r:embed="rId2"/>
          <a:srcRect/>
          <a:stretch>
            <a:fillRect/>
          </a:stretch>
        </p:blipFill>
        <p:spPr>
          <a:xfrm>
            <a:off x="3418205" y="292735"/>
            <a:ext cx="2806700" cy="2252345"/>
          </a:xfrm>
          <a:prstGeom prst="rect"/>
          <a:noFill/>
          <a:ln w="9525">
            <a:noFill/>
          </a:ln>
        </p:spPr>
      </p:pic>
      <p:pic>
        <p:nvPicPr>
          <p:cNvPr id="2097165" name="图片 32" descr="科比 0097"/>
          <p:cNvPicPr>
            <a:picLocks noChangeAspect="1"/>
          </p:cNvPicPr>
          <p:nvPr/>
        </p:nvPicPr>
        <p:blipFill>
          <a:blip xmlns:r="http://schemas.openxmlformats.org/officeDocument/2006/relationships" r:embed="rId3"/>
          <a:srcRect/>
          <a:stretch>
            <a:fillRect/>
          </a:stretch>
        </p:blipFill>
        <p:spPr>
          <a:xfrm>
            <a:off x="6400800" y="293370"/>
            <a:ext cx="1628775" cy="2249805"/>
          </a:xfrm>
          <a:prstGeom prst="rect"/>
          <a:noFill/>
          <a:ln w="9525">
            <a:noFill/>
          </a:ln>
        </p:spPr>
      </p:pic>
      <p:sp>
        <p:nvSpPr>
          <p:cNvPr id="1048681" name="文本框 6"/>
          <p:cNvSpPr txBox="1"/>
          <p:nvPr/>
        </p:nvSpPr>
        <p:spPr>
          <a:xfrm>
            <a:off x="1331595" y="2680335"/>
            <a:ext cx="1941830" cy="370841"/>
          </a:xfrm>
          <a:prstGeom prst="rect"/>
          <a:noFill/>
        </p:spPr>
        <p:txBody>
          <a:bodyPr rtlCol="0" wrap="square">
            <a:spAutoFit/>
          </a:bodyPr>
          <a:p>
            <a:r>
              <a:rPr altLang="en-US" sz="1000" lang="zh-CN"/>
              <a:t>图1-2-3管理层办公空间</a:t>
            </a:r>
            <a:endParaRPr altLang="en-US" sz="1000" lang="zh-CN"/>
          </a:p>
          <a:p>
            <a:r>
              <a:rPr altLang="en-US" sz="1000" lang="zh-CN"/>
              <a:t>图片资料：《办公》</a:t>
            </a:r>
            <a:endParaRPr altLang="en-US" sz="1000" lang="zh-CN"/>
          </a:p>
        </p:txBody>
      </p:sp>
      <p:sp>
        <p:nvSpPr>
          <p:cNvPr id="1048682" name="文本框 9"/>
          <p:cNvSpPr txBox="1"/>
          <p:nvPr/>
        </p:nvSpPr>
        <p:spPr>
          <a:xfrm>
            <a:off x="3511550" y="2654300"/>
            <a:ext cx="4443095" cy="370841"/>
          </a:xfrm>
          <a:prstGeom prst="rect"/>
          <a:noFill/>
        </p:spPr>
        <p:txBody>
          <a:bodyPr rtlCol="0" wrap="square">
            <a:spAutoFit/>
          </a:bodyPr>
          <a:p>
            <a:r>
              <a:rPr altLang="zh-CN" sz="1000" lang="en-US"/>
              <a:t> </a:t>
            </a:r>
            <a:r>
              <a:rPr altLang="en-US" sz="1000" lang="zh-CN"/>
              <a:t>图1-2-4会议室的围合空间                                          图1-2-5会议室空间</a:t>
            </a:r>
            <a:endParaRPr altLang="en-US" sz="1000" lang="zh-CN"/>
          </a:p>
          <a:p>
            <a:r>
              <a:rPr altLang="en-US" sz="1000" lang="zh-CN"/>
              <a:t> 图片来源：《办公》                                                  图片来源：《办公》</a:t>
            </a:r>
            <a:endParaRPr altLang="en-US" sz="1000" lang="zh-CN"/>
          </a:p>
        </p:txBody>
      </p:sp>
      <p:sp>
        <p:nvSpPr>
          <p:cNvPr id="1048683" name="文本框 28"/>
          <p:cNvSpPr txBox="1"/>
          <p:nvPr/>
        </p:nvSpPr>
        <p:spPr>
          <a:xfrm>
            <a:off x="822960" y="3062605"/>
            <a:ext cx="7604125" cy="1615440"/>
          </a:xfrm>
          <a:prstGeom prst="rect"/>
          <a:noFill/>
        </p:spPr>
        <p:txBody>
          <a:bodyPr rtlCol="0" wrap="square">
            <a:spAutoFit/>
          </a:bodyPr>
          <a:p>
            <a:pPr algn="ctr"/>
            <a:r>
              <a:rPr altLang="zh-CN" sz="1400" lang="en-US"/>
              <a:t>  </a:t>
            </a:r>
            <a:r>
              <a:rPr altLang="en-US" sz="1400" lang="zh-CN"/>
              <a:t>1.2.3管理层办公空间</a:t>
            </a:r>
            <a:endParaRPr altLang="en-US" sz="1400" lang="zh-CN"/>
          </a:p>
          <a:p>
            <a:pPr algn="ctr"/>
            <a:r>
              <a:rPr altLang="en-US" sz="1000" lang="zh-CN"/>
              <a:t>管理层办公室是相对高端的办公环境，一般在整体空间划分时占据较好的位置，包括朝向、风景、私密性等。管理层办公室的空间形象在整个方案的设计中起到画龙点睛的作用，不仅要向客户展示企业的形象、实力，同时还要现实管理者或老板的品位素养；不仅形象对外，还要形象对内，向员工传递一些必要的潜意识信息。同时，对于管理者自身，还要提供更舒适、便捷的办公环境，满足自身 的工作需要。（见图1-2-3）</a:t>
            </a:r>
            <a:endParaRPr altLang="en-US" sz="1000" lang="zh-CN"/>
          </a:p>
          <a:p>
            <a:pPr algn="ctr"/>
            <a:r>
              <a:rPr altLang="en-US" sz="1400" lang="zh-CN"/>
              <a:t>1.2.4配套服务空间</a:t>
            </a:r>
            <a:endParaRPr altLang="en-US" sz="1400" lang="zh-CN"/>
          </a:p>
          <a:p>
            <a:pPr algn="ctr"/>
            <a:r>
              <a:rPr altLang="en-US" sz="1000" lang="zh-CN"/>
              <a:t>会议室是企业必不可少的办公配套用房，一般分为大、中、小不同类型，有的企业中小会议室有多间。大的会议室常采用教室或报告厅式布局，座位分主席台和听众席；中小会议室常采用圆桌或长条桌式布局，与会人员围座，利于开展讨论。会议室是办公设计中最重要的功能。因为在这里可以“碰撞”出绝好的创意；而匠心独具的设计或许会成为此创意的背景。会议室应设置在远离外界嘈杂、喧哗的位置</a:t>
            </a:r>
            <a:r>
              <a:rPr altLang="en-US" sz="1000" lang="zh-CN">
                <a:sym typeface="+mn-ea"/>
              </a:rPr>
              <a:t>（见图1-2-</a:t>
            </a:r>
            <a:r>
              <a:rPr altLang="zh-CN" sz="1000" lang="en-US">
                <a:sym typeface="+mn-ea"/>
              </a:rPr>
              <a:t>4,1-2-5</a:t>
            </a:r>
            <a:r>
              <a:rPr altLang="en-US" sz="1000" lang="zh-CN">
                <a:sym typeface="+mn-ea"/>
              </a:rPr>
              <a:t>）</a:t>
            </a:r>
            <a:r>
              <a:rPr altLang="en-US" sz="1000" lang="zh-CN"/>
              <a:t>。</a:t>
            </a:r>
            <a:endParaRPr altLang="en-US" sz="1000" lang="zh-CN"/>
          </a:p>
        </p:txBody>
      </p:sp>
      <p:sp>
        <p:nvSpPr>
          <p:cNvPr id="1048684" name="等腰三角形 48"/>
          <p:cNvSpPr/>
          <p:nvPr/>
        </p:nvSpPr>
        <p:spPr>
          <a:xfrm rot="16200000" flipH="1">
            <a:off x="8110855" y="626110"/>
            <a:ext cx="1350010" cy="716280"/>
          </a:xfrm>
          <a:prstGeom prst="triangle"/>
          <a:solidFill>
            <a:schemeClr val="tx1">
              <a:lumMod val="95000"/>
              <a:lumOff val="5000"/>
            </a:schemeClr>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63" name=""/>
        <p:cNvGrpSpPr/>
        <p:nvPr/>
      </p:nvGrpSpPr>
      <p:grpSpPr>
        <a:xfrm>
          <a:off x="0" y="0"/>
          <a:ext cx="0" cy="0"/>
          <a:chOff x="0" y="0"/>
          <a:chExt cx="0" cy="0"/>
        </a:xfrm>
      </p:grpSpPr>
      <p:sp>
        <p:nvSpPr>
          <p:cNvPr id="1048688" name="文本框 6"/>
          <p:cNvSpPr txBox="1"/>
          <p:nvPr/>
        </p:nvSpPr>
        <p:spPr>
          <a:xfrm>
            <a:off x="1331595" y="2823845"/>
            <a:ext cx="1941830" cy="370841"/>
          </a:xfrm>
          <a:prstGeom prst="rect"/>
          <a:noFill/>
        </p:spPr>
        <p:txBody>
          <a:bodyPr rtlCol="0" wrap="square">
            <a:spAutoFit/>
          </a:bodyPr>
          <a:p>
            <a:r>
              <a:rPr altLang="en-US" sz="1000" lang="zh-CN"/>
              <a:t>图1-2-6附属设施空间</a:t>
            </a:r>
            <a:endParaRPr altLang="en-US" sz="1000" lang="zh-CN"/>
          </a:p>
          <a:p>
            <a:r>
              <a:rPr altLang="en-US" sz="1000" lang="zh-CN"/>
              <a:t>图片来源：《办公》</a:t>
            </a:r>
            <a:endParaRPr altLang="en-US" sz="1000" lang="zh-CN"/>
          </a:p>
        </p:txBody>
      </p:sp>
      <p:sp>
        <p:nvSpPr>
          <p:cNvPr id="1048689" name="文本框 28"/>
          <p:cNvSpPr txBox="1"/>
          <p:nvPr/>
        </p:nvSpPr>
        <p:spPr>
          <a:xfrm>
            <a:off x="822960" y="3277870"/>
            <a:ext cx="7604125" cy="1551941"/>
          </a:xfrm>
          <a:prstGeom prst="rect"/>
          <a:noFill/>
        </p:spPr>
        <p:txBody>
          <a:bodyPr rtlCol="0" wrap="square">
            <a:spAutoFit/>
          </a:bodyPr>
          <a:p>
            <a:pPr algn="ctr"/>
            <a:r>
              <a:rPr altLang="en-US" sz="1400" lang="zh-CN">
                <a:solidFill>
                  <a:schemeClr val="tx1"/>
                </a:solidFill>
              </a:rPr>
              <a:t>1.2.6附属设施空间</a:t>
            </a:r>
            <a:endParaRPr altLang="en-US" sz="1400" lang="zh-CN">
              <a:solidFill>
                <a:schemeClr val="tx1"/>
              </a:solidFill>
            </a:endParaRPr>
          </a:p>
          <a:p>
            <a:pPr algn="ctr"/>
            <a:r>
              <a:rPr altLang="en-US" sz="1000" lang="zh-CN"/>
              <a:t>附属公共设施空间也是办公空间中非常重要的空间组成。其中休闲空间作为缓解员工紧张工作的休息放松、交流娱乐区域，是办公空间人性化标志设计之一。通常休闲空间会安排不直接面对办公区域，设置在相对隐蔽的地方，以远离或区别办公区域紧张的工作状态一般休闲空间造型新颖活泼，会搭配丰富的绿化、充足的阳光或柔和的人工光源，营造轻松、愉悦的环境，这对于从事创造性工作的   员工来说不无裨益。（见图1-2-6）休闲空间从一开始的简单员工休息室、茶水问，到现在的餐厅、咖啡休闲厅、图书阅读室、娱乐室、健身房等等，其内容及功能越来越丰富。同时，也出现了“杂糅”（兼具多种功能）的新形式，这一点，谷歌和微软做了很好地表率。在谷歌的办公空间里，完全感受不到办公严肃的氛围。</a:t>
            </a:r>
            <a:endParaRPr altLang="en-US" sz="1000" lang="zh-CN"/>
          </a:p>
          <a:p>
            <a:pPr algn="ctr"/>
            <a:r>
              <a:rPr altLang="en-US" sz="1000" lang="zh-CN"/>
              <a:t>（见图1-2-7、图1-2-8、图1-2-9）肚子饿的时候，在自助餐厅可以享用免费美食；工作累了，想活动筋骨，就约同事在跳舞毯挥汗10分钟，需要小组开会时，则可以把“豆包椅”滚到一起，窝在里面畅所欲言。这样的办公休闲环境让人羡慕。因此，多样化的公共空间让办公空间变得不再生硬冷漠，而是变得温馨舒适。</a:t>
            </a:r>
            <a:endParaRPr altLang="en-US" sz="1000" lang="zh-CN"/>
          </a:p>
        </p:txBody>
      </p:sp>
      <p:pic>
        <p:nvPicPr>
          <p:cNvPr id="2097166" name="图片 -2147482598" descr="科比 0042"/>
          <p:cNvPicPr>
            <a:picLocks noChangeAspect="1"/>
          </p:cNvPicPr>
          <p:nvPr/>
        </p:nvPicPr>
        <p:blipFill>
          <a:blip xmlns:r="http://schemas.openxmlformats.org/officeDocument/2006/relationships" r:embed="rId1"/>
          <a:srcRect/>
          <a:stretch>
            <a:fillRect/>
          </a:stretch>
        </p:blipFill>
        <p:spPr>
          <a:xfrm>
            <a:off x="1334770" y="293370"/>
            <a:ext cx="2084705" cy="2496185"/>
          </a:xfrm>
          <a:prstGeom prst="rect"/>
          <a:noFill/>
          <a:ln w="9525">
            <a:noFill/>
          </a:ln>
        </p:spPr>
      </p:pic>
      <p:pic>
        <p:nvPicPr>
          <p:cNvPr id="2097167" name="图片 38" descr="20090414083024354_new_gallery_a_600_600"/>
          <p:cNvPicPr>
            <a:picLocks noChangeAspect="1"/>
          </p:cNvPicPr>
          <p:nvPr/>
        </p:nvPicPr>
        <p:blipFill>
          <a:blip xmlns:r="http://schemas.openxmlformats.org/officeDocument/2006/relationships" r:embed="rId2"/>
          <a:stretch>
            <a:fillRect/>
          </a:stretch>
        </p:blipFill>
        <p:spPr>
          <a:xfrm>
            <a:off x="3861435" y="293370"/>
            <a:ext cx="1625600" cy="1125855"/>
          </a:xfrm>
          <a:prstGeom prst="rect"/>
          <a:noFill/>
          <a:ln w="9525">
            <a:noFill/>
          </a:ln>
        </p:spPr>
      </p:pic>
      <p:pic>
        <p:nvPicPr>
          <p:cNvPr id="2097168" name="图片 39" descr="G26-550x367_new_gallery_a_600_600"/>
          <p:cNvPicPr>
            <a:picLocks noChangeAspect="1"/>
          </p:cNvPicPr>
          <p:nvPr/>
        </p:nvPicPr>
        <p:blipFill>
          <a:blip xmlns:r="http://schemas.openxmlformats.org/officeDocument/2006/relationships" r:embed="rId3"/>
          <a:stretch>
            <a:fillRect/>
          </a:stretch>
        </p:blipFill>
        <p:spPr>
          <a:xfrm>
            <a:off x="5871845" y="292735"/>
            <a:ext cx="1644015" cy="1069340"/>
          </a:xfrm>
          <a:prstGeom prst="rect"/>
          <a:noFill/>
          <a:ln w="9525">
            <a:noFill/>
          </a:ln>
        </p:spPr>
      </p:pic>
      <p:pic>
        <p:nvPicPr>
          <p:cNvPr id="2097169" name="图片 40" descr="G13-550x367_new_gallery_a_600_600"/>
          <p:cNvPicPr>
            <a:picLocks noChangeAspect="1"/>
          </p:cNvPicPr>
          <p:nvPr/>
        </p:nvPicPr>
        <p:blipFill>
          <a:blip xmlns:r="http://schemas.openxmlformats.org/officeDocument/2006/relationships" r:embed="rId4"/>
          <a:srcRect r="-1158"/>
          <a:stretch>
            <a:fillRect/>
          </a:stretch>
        </p:blipFill>
        <p:spPr>
          <a:xfrm>
            <a:off x="3860800" y="1736725"/>
            <a:ext cx="2419985" cy="1196975"/>
          </a:xfrm>
          <a:prstGeom prst="rect"/>
          <a:noFill/>
          <a:ln w="9525">
            <a:noFill/>
          </a:ln>
        </p:spPr>
      </p:pic>
      <p:sp>
        <p:nvSpPr>
          <p:cNvPr id="1048690" name="文本框 104"/>
          <p:cNvSpPr txBox="1"/>
          <p:nvPr/>
        </p:nvSpPr>
        <p:spPr>
          <a:xfrm>
            <a:off x="3933825" y="1378585"/>
            <a:ext cx="5080000" cy="370840"/>
          </a:xfrm>
          <a:prstGeom prst="rect"/>
          <a:noFill/>
          <a:ln w="9525">
            <a:noFill/>
          </a:ln>
        </p:spPr>
        <p:txBody>
          <a:bodyPr>
            <a:spAutoFit/>
          </a:bodyPr>
          <a:p>
            <a:pPr indent="0"/>
            <a:r>
              <a:rPr altLang="zh-CN" b="0" sz="1050" lang="en-US">
                <a:latin typeface="宋体" panose="02010600030101010101" pitchFamily="2" charset="-122"/>
                <a:ea typeface="宋体" panose="02010600030101010101" pitchFamily="2" charset="-122"/>
                <a:cs typeface="宋体" panose="02010600030101010101" pitchFamily="2" charset="-122"/>
              </a:rPr>
              <a:t> </a:t>
            </a:r>
            <a:r>
              <a:rPr altLang="en-US" b="0" sz="1000" lang="zh-CN">
                <a:latin typeface="+mn-ea"/>
                <a:cs typeface="宋体" panose="02010600030101010101" pitchFamily="2" charset="-122"/>
              </a:rPr>
              <a:t>图</a:t>
            </a:r>
            <a:r>
              <a:rPr altLang="zh-CN" b="0" sz="1000" lang="en-US">
                <a:latin typeface="+mn-ea"/>
                <a:cs typeface="宋体" panose="02010600030101010101" pitchFamily="2" charset="-122"/>
              </a:rPr>
              <a:t>1-2-7</a:t>
            </a:r>
            <a:r>
              <a:rPr altLang="en-US" b="0" sz="1000" lang="zh-CN">
                <a:latin typeface="+mn-ea"/>
                <a:cs typeface="宋体" panose="02010600030101010101" pitchFamily="2" charset="-122"/>
              </a:rPr>
              <a:t>谷歌办公空间                              图</a:t>
            </a:r>
            <a:r>
              <a:rPr altLang="zh-CN" b="0" sz="1000" lang="en-US">
                <a:latin typeface="+mn-ea"/>
                <a:cs typeface="Times New Roman" panose="02020603050405020304" charset="0"/>
              </a:rPr>
              <a:t>1-2-8</a:t>
            </a:r>
            <a:r>
              <a:rPr altLang="en-US" b="0" sz="1000" lang="zh-CN">
                <a:latin typeface="+mn-ea"/>
                <a:cs typeface="宋体" panose="02010600030101010101" pitchFamily="2" charset="-122"/>
              </a:rPr>
              <a:t>谷歌娱乐室
  图片来源：度百科                                图片来源：百度百科</a:t>
            </a:r>
            <a:endParaRPr altLang="en-US" sz="1000" lang="zh-CN">
              <a:latin typeface="+mn-ea"/>
            </a:endParaRPr>
          </a:p>
        </p:txBody>
      </p:sp>
      <p:sp>
        <p:nvSpPr>
          <p:cNvPr id="1048691" name="文本框 5"/>
          <p:cNvSpPr txBox="1"/>
          <p:nvPr/>
        </p:nvSpPr>
        <p:spPr>
          <a:xfrm>
            <a:off x="6136640" y="2534920"/>
            <a:ext cx="2890520" cy="370841"/>
          </a:xfrm>
          <a:prstGeom prst="rect"/>
          <a:noFill/>
        </p:spPr>
        <p:txBody>
          <a:bodyPr rtlCol="0" wrap="square">
            <a:spAutoFit/>
          </a:bodyPr>
          <a:p>
            <a:r>
              <a:rPr altLang="zh-CN" sz="1000" lang="en-US"/>
              <a:t>  </a:t>
            </a:r>
            <a:r>
              <a:rPr altLang="en-US" sz="1000" lang="zh-CN"/>
              <a:t>  图1-2-9谷歌主要办公室</a:t>
            </a:r>
            <a:endParaRPr altLang="en-US" sz="1000" lang="zh-CN"/>
          </a:p>
          <a:p>
            <a:r>
              <a:rPr altLang="en-US" sz="1000" lang="zh-CN"/>
              <a:t>    图片来源：百度百科</a:t>
            </a:r>
            <a:endParaRPr altLang="en-US" sz="1000" lang="zh-CN"/>
          </a:p>
        </p:txBody>
      </p:sp>
      <p:sp>
        <p:nvSpPr>
          <p:cNvPr id="1048692" name="等腰三角形 30"/>
          <p:cNvSpPr/>
          <p:nvPr/>
        </p:nvSpPr>
        <p:spPr>
          <a:xfrm rot="16200000" flipH="1">
            <a:off x="7531735" y="469265"/>
            <a:ext cx="1772285" cy="1451610"/>
          </a:xfrm>
          <a:prstGeom prst="triangle"/>
          <a:solidFill>
            <a:schemeClr val="tx1">
              <a:lumMod val="95000"/>
              <a:lumOff val="5000"/>
            </a:schemeClr>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66" name=""/>
        <p:cNvGrpSpPr/>
        <p:nvPr/>
      </p:nvGrpSpPr>
      <p:grpSpPr>
        <a:xfrm>
          <a:off x="0" y="0"/>
          <a:ext cx="0" cy="0"/>
          <a:chOff x="0" y="0"/>
          <a:chExt cx="0" cy="0"/>
        </a:xfrm>
      </p:grpSpPr>
      <p:sp>
        <p:nvSpPr>
          <p:cNvPr id="1048696" name="文本框 1"/>
          <p:cNvSpPr txBox="1"/>
          <p:nvPr>
            <p:custDataLst>
              <p:tags r:id="rId1"/>
            </p:custDataLst>
          </p:nvPr>
        </p:nvSpPr>
        <p:spPr>
          <a:xfrm>
            <a:off x="555192" y="295498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000" lang="en-US">
                <a:solidFill>
                  <a:schemeClr val="tx1"/>
                </a:solidFill>
              </a:rPr>
              <a:t>图1-3-2 把大空间分隔为若干小单间的办公室</a:t>
            </a:r>
            <a:endParaRPr altLang="zh-CN" sz="1000" lang="en-US">
              <a:solidFill>
                <a:schemeClr val="tx1"/>
              </a:solidFill>
            </a:endParaRPr>
          </a:p>
          <a:p>
            <a:r>
              <a:rPr altLang="zh-CN" sz="1000" lang="en-US">
                <a:solidFill>
                  <a:schemeClr val="tx1"/>
                </a:solidFill>
              </a:rPr>
              <a:t>图片来源：《办公建筑室内设计》</a:t>
            </a:r>
            <a:endParaRPr altLang="zh-CN" sz="1000" lang="en-US">
              <a:solidFill>
                <a:schemeClr val="tx1"/>
              </a:solidFill>
            </a:endParaRPr>
          </a:p>
        </p:txBody>
      </p:sp>
      <p:sp>
        <p:nvSpPr>
          <p:cNvPr id="1048697" name="文本框 8"/>
          <p:cNvSpPr txBox="1"/>
          <p:nvPr/>
        </p:nvSpPr>
        <p:spPr>
          <a:xfrm>
            <a:off x="1741805" y="3378835"/>
            <a:ext cx="5947410" cy="1412240"/>
          </a:xfrm>
          <a:prstGeom prst="rect"/>
          <a:noFill/>
        </p:spPr>
        <p:txBody>
          <a:bodyPr rtlCol="0" wrap="square">
            <a:spAutoFit/>
          </a:bodyPr>
          <a:p>
            <a:pPr algn="l"/>
            <a:r>
              <a:rPr altLang="en-US" sz="1400" lang="zh-CN">
                <a:solidFill>
                  <a:srgbClr val="FF0000"/>
                </a:solidFill>
              </a:rPr>
              <a:t>1．3办公空间分类</a:t>
            </a:r>
            <a:endParaRPr altLang="en-US" sz="1400" lang="zh-CN">
              <a:solidFill>
                <a:srgbClr val="FF0000"/>
              </a:solidFill>
            </a:endParaRPr>
          </a:p>
          <a:p>
            <a:pPr algn="l"/>
            <a:r>
              <a:rPr altLang="en-US" sz="1000" lang="zh-CN"/>
              <a:t> 1．3．1按布局形式分类： 从办公空间的布局形式来看，主要分单间式和开敞式两大类。</a:t>
            </a:r>
            <a:endParaRPr altLang="en-US" sz="1000" lang="zh-CN"/>
          </a:p>
          <a:p>
            <a:pPr algn="l"/>
            <a:r>
              <a:rPr altLang="en-US" sz="1000" lang="zh-CN"/>
              <a:t>（1）单间式</a:t>
            </a:r>
            <a:endParaRPr altLang="en-US" sz="1000" lang="zh-CN"/>
          </a:p>
          <a:p>
            <a:pPr algn="l"/>
            <a:r>
              <a:rPr altLang="en-US" sz="1000" lang="zh-CN"/>
              <a:t>单间式是以部门或工作性质为单位，分别安排在不同大小和形状的房间之中。优点是各独立空间相互干扰较小，灯光、空调等系统可独立控制，在人员出差和作息时间差异等情况下可节省能源。</a:t>
            </a:r>
            <a:endParaRPr altLang="en-US" sz="1000" lang="zh-CN"/>
          </a:p>
          <a:p>
            <a:pPr algn="l"/>
            <a:r>
              <a:rPr altLang="en-US" sz="1000" lang="zh-CN"/>
              <a:t>（2）开敞式</a:t>
            </a:r>
            <a:endParaRPr altLang="en-US" sz="1000" lang="zh-CN"/>
          </a:p>
          <a:p>
            <a:pPr algn="l"/>
            <a:r>
              <a:rPr altLang="en-US" sz="1000" lang="zh-CN"/>
              <a:t>开敞式办公空间是将若干个部门置于一个大空间之中。而每个工作桌通常又用矮挡板分隔。这种办公空间由于工作台集中，省却了不少门和通道的位置，从再也节省了空间，同时装修、供电、信息线路、空调等的费用也会相应有所降低。这种布局还便于工作台之间的联系和相互监督。</a:t>
            </a:r>
            <a:endParaRPr altLang="en-US" sz="1000" lang="zh-CN"/>
          </a:p>
        </p:txBody>
      </p:sp>
      <p:pic>
        <p:nvPicPr>
          <p:cNvPr id="2097170" name="图片 7" descr="1"/>
          <p:cNvPicPr>
            <a:picLocks noChangeAspect="1"/>
          </p:cNvPicPr>
          <p:nvPr/>
        </p:nvPicPr>
        <p:blipFill>
          <a:blip xmlns:r="http://schemas.openxmlformats.org/officeDocument/2006/relationships" r:embed="rId2"/>
          <a:stretch>
            <a:fillRect/>
          </a:stretch>
        </p:blipFill>
        <p:spPr>
          <a:xfrm>
            <a:off x="1784985" y="205105"/>
            <a:ext cx="2748915" cy="1002030"/>
          </a:xfrm>
          <a:prstGeom prst="rect"/>
          <a:noFill/>
          <a:ln w="9525">
            <a:noFill/>
          </a:ln>
        </p:spPr>
      </p:pic>
      <p:pic>
        <p:nvPicPr>
          <p:cNvPr id="2097171" name="图片 35" descr="2"/>
          <p:cNvPicPr>
            <a:picLocks noChangeAspect="1"/>
          </p:cNvPicPr>
          <p:nvPr/>
        </p:nvPicPr>
        <p:blipFill>
          <a:blip xmlns:r="http://schemas.openxmlformats.org/officeDocument/2006/relationships" r:embed="rId3"/>
          <a:stretch>
            <a:fillRect/>
          </a:stretch>
        </p:blipFill>
        <p:spPr>
          <a:xfrm>
            <a:off x="1676400" y="1643380"/>
            <a:ext cx="2966085" cy="1407160"/>
          </a:xfrm>
          <a:prstGeom prst="rect"/>
          <a:noFill/>
          <a:ln w="9525">
            <a:noFill/>
          </a:ln>
        </p:spPr>
      </p:pic>
      <p:pic>
        <p:nvPicPr>
          <p:cNvPr id="2097172" name="图片 37" descr="天心的素材铺 (7)"/>
          <p:cNvPicPr>
            <a:picLocks noChangeAspect="1"/>
          </p:cNvPicPr>
          <p:nvPr/>
        </p:nvPicPr>
        <p:blipFill>
          <a:blip xmlns:r="http://schemas.openxmlformats.org/officeDocument/2006/relationships" r:embed="rId4"/>
          <a:stretch>
            <a:fillRect/>
          </a:stretch>
        </p:blipFill>
        <p:spPr>
          <a:xfrm>
            <a:off x="5288280" y="364490"/>
            <a:ext cx="1563370" cy="842645"/>
          </a:xfrm>
          <a:prstGeom prst="rect"/>
          <a:noFill/>
          <a:ln w="9525">
            <a:noFill/>
          </a:ln>
        </p:spPr>
      </p:pic>
      <p:pic>
        <p:nvPicPr>
          <p:cNvPr id="2097173" name="图片 36" descr="科比 0129"/>
          <p:cNvPicPr>
            <a:picLocks noChangeAspect="1"/>
          </p:cNvPicPr>
          <p:nvPr/>
        </p:nvPicPr>
        <p:blipFill>
          <a:blip xmlns:r="http://schemas.openxmlformats.org/officeDocument/2006/relationships" r:embed="rId5"/>
          <a:srcRect r="-160"/>
          <a:stretch>
            <a:fillRect/>
          </a:stretch>
        </p:blipFill>
        <p:spPr>
          <a:xfrm>
            <a:off x="5280660" y="1677035"/>
            <a:ext cx="1642745" cy="1303655"/>
          </a:xfrm>
          <a:prstGeom prst="rect"/>
          <a:noFill/>
          <a:ln w="9525">
            <a:noFill/>
          </a:ln>
        </p:spPr>
      </p:pic>
      <p:sp>
        <p:nvSpPr>
          <p:cNvPr id="1048698" name="文本框 9"/>
          <p:cNvSpPr txBox="1"/>
          <p:nvPr/>
        </p:nvSpPr>
        <p:spPr>
          <a:xfrm>
            <a:off x="1732915" y="1222375"/>
            <a:ext cx="2408555" cy="370840"/>
          </a:xfrm>
          <a:prstGeom prst="rect"/>
          <a:noFill/>
        </p:spPr>
        <p:txBody>
          <a:bodyPr rtlCol="0" wrap="square">
            <a:spAutoFit/>
          </a:bodyPr>
          <a:p>
            <a:r>
              <a:rPr altLang="en-US" sz="1000" lang="zh-CN"/>
              <a:t>图1-3-1传统单间式办公室</a:t>
            </a:r>
            <a:endParaRPr altLang="en-US" sz="1000" lang="zh-CN"/>
          </a:p>
          <a:p>
            <a:r>
              <a:rPr altLang="en-US" sz="1000" lang="zh-CN"/>
              <a:t>图片来源：《办公建筑室内设计》</a:t>
            </a:r>
            <a:endParaRPr altLang="en-US" sz="1000" lang="zh-CN"/>
          </a:p>
        </p:txBody>
      </p:sp>
      <p:sp>
        <p:nvSpPr>
          <p:cNvPr id="1048699" name="文本框 10"/>
          <p:cNvSpPr txBox="1"/>
          <p:nvPr/>
        </p:nvSpPr>
        <p:spPr>
          <a:xfrm>
            <a:off x="5229860" y="1168400"/>
            <a:ext cx="1790065" cy="510540"/>
          </a:xfrm>
          <a:prstGeom prst="rect"/>
          <a:noFill/>
        </p:spPr>
        <p:txBody>
          <a:bodyPr rtlCol="0" wrap="square">
            <a:spAutoFit/>
          </a:bodyPr>
          <a:p>
            <a:r>
              <a:rPr altLang="en-US" sz="1000" lang="zh-CN"/>
              <a:t>图1-3-4开敞办公空间</a:t>
            </a:r>
            <a:endParaRPr altLang="en-US" sz="1000" lang="zh-CN"/>
          </a:p>
          <a:p>
            <a:r>
              <a:rPr altLang="en-US" sz="1000" lang="zh-CN"/>
              <a:t>图片来源：《UBM绿色办公室》</a:t>
            </a:r>
            <a:endParaRPr altLang="en-US" sz="1000" lang="zh-CN"/>
          </a:p>
        </p:txBody>
      </p:sp>
      <p:sp>
        <p:nvSpPr>
          <p:cNvPr id="1048700" name="文本框 11"/>
          <p:cNvSpPr txBox="1"/>
          <p:nvPr/>
        </p:nvSpPr>
        <p:spPr>
          <a:xfrm>
            <a:off x="5275580" y="2985770"/>
            <a:ext cx="1671955" cy="370841"/>
          </a:xfrm>
          <a:prstGeom prst="rect"/>
          <a:noFill/>
        </p:spPr>
        <p:txBody>
          <a:bodyPr rtlCol="0" wrap="square">
            <a:spAutoFit/>
          </a:bodyPr>
          <a:p>
            <a:r>
              <a:rPr altLang="en-US" sz="1000" lang="zh-CN"/>
              <a:t>图1-3-5开敞式办公</a:t>
            </a:r>
            <a:endParaRPr altLang="en-US" sz="1000" lang="zh-CN"/>
          </a:p>
          <a:p>
            <a:r>
              <a:rPr altLang="en-US" sz="1000" lang="zh-CN"/>
              <a:t>图片来源：《办公》</a:t>
            </a:r>
            <a:endParaRPr altLang="en-US" sz="1000" lang="zh-CN"/>
          </a:p>
        </p:txBody>
      </p:sp>
      <p:sp>
        <p:nvSpPr>
          <p:cNvPr id="1048701" name="等腰三角形 29"/>
          <p:cNvSpPr/>
          <p:nvPr/>
        </p:nvSpPr>
        <p:spPr>
          <a:xfrm rot="16200000">
            <a:off x="7677785" y="1732915"/>
            <a:ext cx="1508125" cy="1485265"/>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69" name=""/>
        <p:cNvGrpSpPr/>
        <p:nvPr/>
      </p:nvGrpSpPr>
      <p:grpSpPr>
        <a:xfrm>
          <a:off x="0" y="0"/>
          <a:ext cx="0" cy="0"/>
          <a:chOff x="0" y="0"/>
          <a:chExt cx="0" cy="0"/>
        </a:xfrm>
      </p:grpSpPr>
      <p:sp>
        <p:nvSpPr>
          <p:cNvPr id="1048705" name="Rectangle 2"/>
          <p:cNvSpPr>
            <a:spLocks noChangeArrowheads="1"/>
          </p:cNvSpPr>
          <p:nvPr>
            <p:custDataLst>
              <p:tags r:id="rId1"/>
            </p:custDataLst>
          </p:nvPr>
        </p:nvSpPr>
        <p:spPr bwMode="auto">
          <a:xfrm>
            <a:off x="-14287" y="3438525"/>
            <a:ext cx="9144000" cy="1025129"/>
          </a:xfrm>
          <a:prstGeom prst="rect"/>
          <a:solidFill>
            <a:schemeClr val="accent1"/>
          </a:solidFill>
          <a:ln>
            <a:noFill/>
          </a:ln>
          <a:effectLst/>
        </p:spPr>
        <p:txBody>
          <a:bodyPr anchor="ctr">
            <a:normAutofit/>
          </a:bodyPr>
          <a:lstStyle>
            <a:lvl1pPr>
              <a:spcBef>
                <a:spcPct val="20000"/>
              </a:spcBef>
              <a:buChar char="•"/>
              <a:defRPr sz="3200">
                <a:solidFill>
                  <a:schemeClr val="bg1"/>
                </a:solidFill>
                <a:latin typeface="Arial" panose="020B0604020202020204" pitchFamily="34" charset="0"/>
                <a:ea typeface="黑体" panose="02010609060101010101" pitchFamily="49" charset="-122"/>
              </a:defRPr>
            </a:lvl1pPr>
            <a:lvl2pPr indent="-285750" marL="742950">
              <a:spcBef>
                <a:spcPct val="20000"/>
              </a:spcBef>
              <a:buChar char="–"/>
              <a:defRPr sz="2800">
                <a:solidFill>
                  <a:schemeClr val="bg1"/>
                </a:solidFill>
                <a:latin typeface="Arial" panose="020B0604020202020204" pitchFamily="34" charset="0"/>
                <a:ea typeface="黑体" panose="02010609060101010101" pitchFamily="49" charset="-122"/>
              </a:defRPr>
            </a:lvl2pPr>
            <a:lvl3pPr indent="-228600" marL="1143000">
              <a:spcBef>
                <a:spcPct val="20000"/>
              </a:spcBef>
              <a:buChar char="•"/>
              <a:defRPr sz="2400">
                <a:solidFill>
                  <a:schemeClr val="bg1"/>
                </a:solidFill>
                <a:latin typeface="Arial" panose="020B0604020202020204" pitchFamily="34" charset="0"/>
                <a:ea typeface="黑体" panose="02010609060101010101" pitchFamily="49" charset="-122"/>
              </a:defRPr>
            </a:lvl3pPr>
            <a:lvl4pPr indent="-228600" marL="1600200">
              <a:spcBef>
                <a:spcPct val="20000"/>
              </a:spcBef>
              <a:buChar char="–"/>
              <a:defRPr sz="2000">
                <a:solidFill>
                  <a:schemeClr val="bg1"/>
                </a:solidFill>
                <a:latin typeface="Arial" panose="020B0604020202020204" pitchFamily="34" charset="0"/>
                <a:ea typeface="黑体" panose="02010609060101010101" pitchFamily="49" charset="-122"/>
              </a:defRPr>
            </a:lvl4pPr>
            <a:lvl5pPr indent="-228600" marL="2057400">
              <a:spcBef>
                <a:spcPct val="20000"/>
              </a:spcBef>
              <a:buChar char="»"/>
              <a:defRPr sz="2000">
                <a:solidFill>
                  <a:schemeClr val="bg1"/>
                </a:solidFill>
                <a:latin typeface="Arial" panose="020B0604020202020204" pitchFamily="34" charset="0"/>
                <a:ea typeface="黑体" panose="02010609060101010101" pitchFamily="49" charset="-122"/>
              </a:defRPr>
            </a:lvl5pPr>
            <a:lvl6pPr eaLnBrk="0" fontAlgn="base" hangingPunct="0" indent="-228600" marL="2514600">
              <a:spcBef>
                <a:spcPct val="20000"/>
              </a:spcBef>
              <a:spcAft>
                <a:spcPct val="0"/>
              </a:spcAft>
              <a:buChar char="»"/>
              <a:defRPr sz="2000">
                <a:solidFill>
                  <a:schemeClr val="bg1"/>
                </a:solidFill>
                <a:latin typeface="Arial" panose="020B0604020202020204" pitchFamily="34" charset="0"/>
                <a:ea typeface="黑体" panose="02010609060101010101" pitchFamily="49" charset="-122"/>
              </a:defRPr>
            </a:lvl6pPr>
            <a:lvl7pPr eaLnBrk="0" fontAlgn="base" hangingPunct="0" indent="-228600" marL="2971800">
              <a:spcBef>
                <a:spcPct val="20000"/>
              </a:spcBef>
              <a:spcAft>
                <a:spcPct val="0"/>
              </a:spcAft>
              <a:buChar char="»"/>
              <a:defRPr sz="2000">
                <a:solidFill>
                  <a:schemeClr val="bg1"/>
                </a:solidFill>
                <a:latin typeface="Arial" panose="020B0604020202020204" pitchFamily="34" charset="0"/>
                <a:ea typeface="黑体" panose="02010609060101010101" pitchFamily="49" charset="-122"/>
              </a:defRPr>
            </a:lvl7pPr>
            <a:lvl8pPr eaLnBrk="0" fontAlgn="base" hangingPunct="0" indent="-228600" marL="3429000">
              <a:spcBef>
                <a:spcPct val="20000"/>
              </a:spcBef>
              <a:spcAft>
                <a:spcPct val="0"/>
              </a:spcAft>
              <a:buChar char="»"/>
              <a:defRPr sz="2000">
                <a:solidFill>
                  <a:schemeClr val="bg1"/>
                </a:solidFill>
                <a:latin typeface="Arial" panose="020B0604020202020204" pitchFamily="34" charset="0"/>
                <a:ea typeface="黑体" panose="02010609060101010101" pitchFamily="49" charset="-122"/>
              </a:defRPr>
            </a:lvl8pPr>
            <a:lvl9pPr eaLnBrk="0" fontAlgn="base" hangingPunct="0" indent="-228600" marL="3886200">
              <a:spcBef>
                <a:spcPct val="20000"/>
              </a:spcBef>
              <a:spcAft>
                <a:spcPct val="0"/>
              </a:spcAft>
              <a:buChar char="»"/>
              <a:defRPr sz="2000">
                <a:solidFill>
                  <a:schemeClr val="bg1"/>
                </a:solidFill>
                <a:latin typeface="Arial" panose="020B0604020202020204" pitchFamily="34" charset="0"/>
                <a:ea typeface="黑体" panose="02010609060101010101" pitchFamily="49" charset="-122"/>
              </a:defRPr>
            </a:lvl9pPr>
          </a:lstStyle>
          <a:p>
            <a:pPr eaLnBrk="1" hangingPunct="1">
              <a:spcBef>
                <a:spcPct val="0"/>
              </a:spcBef>
              <a:buFontTx/>
              <a:buNone/>
            </a:pPr>
            <a:endParaRPr altLang="zh-CN" sz="1350" lang="zh-CN">
              <a:solidFill>
                <a:schemeClr val="tx1"/>
              </a:solidFill>
              <a:ea typeface="宋体" panose="02010600030101010101" pitchFamily="2" charset="-122"/>
            </a:endParaRPr>
          </a:p>
        </p:txBody>
      </p:sp>
      <p:sp>
        <p:nvSpPr>
          <p:cNvPr id="1048706" name="文本框 3"/>
          <p:cNvSpPr txBox="1"/>
          <p:nvPr>
            <p:custDataLst>
              <p:tags r:id="rId2"/>
            </p:custDataLst>
          </p:nvPr>
        </p:nvSpPr>
        <p:spPr>
          <a:xfrm>
            <a:off x="3138488" y="3438526"/>
            <a:ext cx="4443413" cy="454819"/>
          </a:xfrm>
          <a:prstGeom prst="rect"/>
          <a:noFill/>
          <a:ln>
            <a:noFill/>
          </a:ln>
        </p:spPr>
        <p:txBody>
          <a:bodyPr anchor="ctr" bIns="35242" lIns="67627" rIns="67627" tIns="35242">
            <a:normAutofit fontScale="71429" lnSpcReduction="20000"/>
          </a:bodyPr>
          <a:lstStyle>
            <a:defPPr>
              <a:defRPr lang="zh-CN"/>
            </a:defPPr>
            <a:lvl1pPr eaLnBrk="1" hangingPunct="1">
              <a:buFontTx/>
              <a:buNone/>
              <a:defRPr sz="2800">
                <a:solidFill>
                  <a:schemeClr val="bg1"/>
                </a:solidFill>
                <a:latin typeface="+mj-lt"/>
                <a:ea typeface="+mj-ea"/>
                <a:cs typeface="+mj-cs"/>
              </a:defRPr>
            </a:lvl1pPr>
            <a:lvl2pPr indent="-285750" marL="742950">
              <a:spcBef>
                <a:spcPct val="20000"/>
              </a:spcBef>
              <a:buChar char="–"/>
              <a:defRPr sz="2800">
                <a:solidFill>
                  <a:schemeClr val="bg1"/>
                </a:solidFill>
              </a:defRPr>
            </a:lvl2pPr>
            <a:lvl3pPr indent="-228600" marL="1143000">
              <a:spcBef>
                <a:spcPct val="20000"/>
              </a:spcBef>
              <a:buChar char="•"/>
              <a:defRPr sz="2400">
                <a:solidFill>
                  <a:schemeClr val="bg1"/>
                </a:solidFill>
              </a:defRPr>
            </a:lvl3pPr>
            <a:lvl4pPr indent="-228600" marL="1600200">
              <a:spcBef>
                <a:spcPct val="20000"/>
              </a:spcBef>
              <a:buChar char="–"/>
              <a:defRPr sz="2000">
                <a:solidFill>
                  <a:schemeClr val="bg1"/>
                </a:solidFill>
              </a:defRPr>
            </a:lvl4pPr>
            <a:lvl5pPr indent="-228600" marL="2057400">
              <a:spcBef>
                <a:spcPct val="20000"/>
              </a:spcBef>
              <a:buChar char="»"/>
              <a:defRPr sz="2000">
                <a:solidFill>
                  <a:schemeClr val="bg1"/>
                </a:solidFill>
              </a:defRPr>
            </a:lvl5pPr>
            <a:lvl6pPr eaLnBrk="0" fontAlgn="base" hangingPunct="0" indent="-228600" marL="2514600">
              <a:spcBef>
                <a:spcPct val="20000"/>
              </a:spcBef>
              <a:spcAft>
                <a:spcPct val="0"/>
              </a:spcAft>
              <a:buChar char="»"/>
              <a:defRPr sz="2000">
                <a:solidFill>
                  <a:schemeClr val="bg1"/>
                </a:solidFill>
              </a:defRPr>
            </a:lvl6pPr>
            <a:lvl7pPr eaLnBrk="0" fontAlgn="base" hangingPunct="0" indent="-228600" marL="2971800">
              <a:spcBef>
                <a:spcPct val="20000"/>
              </a:spcBef>
              <a:spcAft>
                <a:spcPct val="0"/>
              </a:spcAft>
              <a:buChar char="»"/>
              <a:defRPr sz="2000">
                <a:solidFill>
                  <a:schemeClr val="bg1"/>
                </a:solidFill>
              </a:defRPr>
            </a:lvl7pPr>
            <a:lvl8pPr eaLnBrk="0" fontAlgn="base" hangingPunct="0" indent="-228600" marL="3429000">
              <a:spcBef>
                <a:spcPct val="20000"/>
              </a:spcBef>
              <a:spcAft>
                <a:spcPct val="0"/>
              </a:spcAft>
              <a:buChar char="»"/>
              <a:defRPr sz="2000">
                <a:solidFill>
                  <a:schemeClr val="bg1"/>
                </a:solidFill>
              </a:defRPr>
            </a:lvl8pPr>
            <a:lvl9pPr eaLnBrk="0" fontAlgn="base" hangingPunct="0" indent="-228600" marL="3886200">
              <a:spcBef>
                <a:spcPct val="20000"/>
              </a:spcBef>
              <a:spcAft>
                <a:spcPct val="0"/>
              </a:spcAft>
              <a:buChar char="»"/>
              <a:defRPr sz="2000">
                <a:solidFill>
                  <a:schemeClr val="bg1"/>
                </a:solidFill>
              </a:defRPr>
            </a:lvl9pPr>
          </a:lstStyle>
          <a:p>
            <a:pPr algn="ctr"/>
            <a:r>
              <a:rPr altLang="zh-CN" sz="2100" lang="en-US"/>
              <a:t> 1．3．2按业务性质分类</a:t>
            </a:r>
            <a:endParaRPr altLang="zh-CN" sz="2100" lang="en-US"/>
          </a:p>
          <a:p>
            <a:pPr algn="ctr"/>
            <a:r>
              <a:rPr altLang="zh-CN" sz="2100" lang="en-US"/>
              <a:t>  从办公空间的业务性质来看，目前有以下四大类。</a:t>
            </a:r>
            <a:endParaRPr altLang="zh-CN" sz="2100" lang="en-US"/>
          </a:p>
        </p:txBody>
      </p:sp>
      <p:sp>
        <p:nvSpPr>
          <p:cNvPr id="1048707" name="文本框 4"/>
          <p:cNvSpPr txBox="1"/>
          <p:nvPr>
            <p:custDataLst>
              <p:tags r:id="rId3"/>
            </p:custDataLst>
          </p:nvPr>
        </p:nvSpPr>
        <p:spPr>
          <a:xfrm>
            <a:off x="799487" y="3895725"/>
            <a:ext cx="6782414" cy="561975"/>
          </a:xfrm>
          <a:prstGeom prst="rect"/>
          <a:noFill/>
          <a:ln>
            <a:noFill/>
          </a:ln>
        </p:spPr>
        <p:txBody>
          <a:bodyPr>
            <a:normAutofit/>
          </a:bodyPr>
          <a:lstStyle>
            <a:defPPr>
              <a:defRPr lang="zh-CN"/>
            </a:defPPr>
            <a:lvl1pPr eaLnBrk="1" hangingPunct="1">
              <a:lnSpc>
                <a:spcPct val="120000"/>
              </a:lnSpc>
              <a:buFontTx/>
              <a:buNone/>
              <a:defRPr sz="1800">
                <a:solidFill>
                  <a:schemeClr val="bg1"/>
                </a:solidFill>
                <a:latin typeface="+mn-lt"/>
                <a:ea typeface="+mn-ea"/>
              </a:defRPr>
            </a:lvl1pPr>
            <a:lvl2pPr indent="-285750" marL="742950">
              <a:spcBef>
                <a:spcPct val="20000"/>
              </a:spcBef>
              <a:buChar char="–"/>
              <a:defRPr sz="2800">
                <a:solidFill>
                  <a:schemeClr val="bg1"/>
                </a:solidFill>
              </a:defRPr>
            </a:lvl2pPr>
            <a:lvl3pPr indent="-228600" marL="1143000">
              <a:spcBef>
                <a:spcPct val="20000"/>
              </a:spcBef>
              <a:buChar char="•"/>
              <a:defRPr sz="2400">
                <a:solidFill>
                  <a:schemeClr val="bg1"/>
                </a:solidFill>
              </a:defRPr>
            </a:lvl3pPr>
            <a:lvl4pPr indent="-228600" marL="1600200">
              <a:spcBef>
                <a:spcPct val="20000"/>
              </a:spcBef>
              <a:buChar char="–"/>
              <a:defRPr sz="2000">
                <a:solidFill>
                  <a:schemeClr val="bg1"/>
                </a:solidFill>
              </a:defRPr>
            </a:lvl4pPr>
            <a:lvl5pPr indent="-228600" marL="2057400">
              <a:spcBef>
                <a:spcPct val="20000"/>
              </a:spcBef>
              <a:buChar char="»"/>
              <a:defRPr sz="2000">
                <a:solidFill>
                  <a:schemeClr val="bg1"/>
                </a:solidFill>
              </a:defRPr>
            </a:lvl5pPr>
            <a:lvl6pPr eaLnBrk="0" fontAlgn="base" hangingPunct="0" indent="-228600" marL="2514600">
              <a:spcBef>
                <a:spcPct val="20000"/>
              </a:spcBef>
              <a:spcAft>
                <a:spcPct val="0"/>
              </a:spcAft>
              <a:buChar char="»"/>
              <a:defRPr sz="2000">
                <a:solidFill>
                  <a:schemeClr val="bg1"/>
                </a:solidFill>
              </a:defRPr>
            </a:lvl6pPr>
            <a:lvl7pPr eaLnBrk="0" fontAlgn="base" hangingPunct="0" indent="-228600" marL="2971800">
              <a:spcBef>
                <a:spcPct val="20000"/>
              </a:spcBef>
              <a:spcAft>
                <a:spcPct val="0"/>
              </a:spcAft>
              <a:buChar char="»"/>
              <a:defRPr sz="2000">
                <a:solidFill>
                  <a:schemeClr val="bg1"/>
                </a:solidFill>
              </a:defRPr>
            </a:lvl7pPr>
            <a:lvl8pPr eaLnBrk="0" fontAlgn="base" hangingPunct="0" indent="-228600" marL="3429000">
              <a:spcBef>
                <a:spcPct val="20000"/>
              </a:spcBef>
              <a:spcAft>
                <a:spcPct val="0"/>
              </a:spcAft>
              <a:buChar char="»"/>
              <a:defRPr sz="2000">
                <a:solidFill>
                  <a:schemeClr val="bg1"/>
                </a:solidFill>
              </a:defRPr>
            </a:lvl8pPr>
            <a:lvl9pPr eaLnBrk="0" fontAlgn="base" hangingPunct="0" indent="-228600" marL="3886200">
              <a:spcBef>
                <a:spcPct val="20000"/>
              </a:spcBef>
              <a:spcAft>
                <a:spcPct val="0"/>
              </a:spcAft>
              <a:buChar char="»"/>
              <a:defRPr sz="2000">
                <a:solidFill>
                  <a:schemeClr val="bg1"/>
                </a:solidFill>
              </a:defRPr>
            </a:lvl9pPr>
          </a:lstStyle>
          <a:p>
            <a:r>
              <a:rPr altLang="zh-CN" sz="1350" lang="en-US"/>
              <a:t>（1）行政办公空间（2）商业办公空间（3）专业性办公空间（4）综合性办公空间</a:t>
            </a:r>
            <a:endParaRPr altLang="zh-CN" sz="1350" lang="en-US"/>
          </a:p>
        </p:txBody>
      </p:sp>
      <p:pic>
        <p:nvPicPr>
          <p:cNvPr id="2097174" name="图片 47" descr="161248p5jeh9szolkni61i"/>
          <p:cNvPicPr>
            <a:picLocks noChangeAspect="1"/>
          </p:cNvPicPr>
          <p:nvPr/>
        </p:nvPicPr>
        <p:blipFill>
          <a:blip xmlns:r="http://schemas.openxmlformats.org/officeDocument/2006/relationships" r:embed="rId4"/>
          <a:stretch>
            <a:fillRect/>
          </a:stretch>
        </p:blipFill>
        <p:spPr>
          <a:xfrm>
            <a:off x="831215" y="2106930"/>
            <a:ext cx="2350770" cy="1711960"/>
          </a:xfrm>
          <a:prstGeom prst="rect"/>
          <a:noFill/>
          <a:ln w="9525">
            <a:noFill/>
          </a:ln>
        </p:spPr>
      </p:pic>
      <p:pic>
        <p:nvPicPr>
          <p:cNvPr id="2097175" name="图片 48" descr="161241rqyg44cirrcqlvvk"/>
          <p:cNvPicPr>
            <a:picLocks noChangeAspect="1"/>
          </p:cNvPicPr>
          <p:nvPr/>
        </p:nvPicPr>
        <p:blipFill>
          <a:blip xmlns:r="http://schemas.openxmlformats.org/officeDocument/2006/relationships" r:embed="rId5"/>
          <a:stretch>
            <a:fillRect/>
          </a:stretch>
        </p:blipFill>
        <p:spPr>
          <a:xfrm>
            <a:off x="3138805" y="1247775"/>
            <a:ext cx="2709545" cy="1727200"/>
          </a:xfrm>
          <a:prstGeom prst="rect"/>
          <a:noFill/>
          <a:ln w="9525">
            <a:noFill/>
          </a:ln>
        </p:spPr>
      </p:pic>
      <p:sp>
        <p:nvSpPr>
          <p:cNvPr id="1048708" name="文本框 5"/>
          <p:cNvSpPr txBox="1"/>
          <p:nvPr/>
        </p:nvSpPr>
        <p:spPr>
          <a:xfrm>
            <a:off x="3155315" y="3048635"/>
            <a:ext cx="2569845" cy="370840"/>
          </a:xfrm>
          <a:prstGeom prst="rect"/>
          <a:noFill/>
        </p:spPr>
        <p:txBody>
          <a:bodyPr rtlCol="0" wrap="square">
            <a:spAutoFit/>
          </a:bodyPr>
          <a:p>
            <a:r>
              <a:rPr altLang="en-US" sz="1000" lang="zh-CN"/>
              <a:t>图1-3-6渣打银行VIP服务区                     </a:t>
            </a:r>
            <a:endParaRPr altLang="en-US" sz="1000" lang="zh-CN"/>
          </a:p>
          <a:p>
            <a:r>
              <a:rPr altLang="en-US" sz="1000" lang="zh-CN"/>
              <a:t>图片来源：《办公空间》</a:t>
            </a:r>
            <a:endParaRPr altLang="en-US" sz="1000" lang="zh-CN"/>
          </a:p>
        </p:txBody>
      </p:sp>
      <p:sp>
        <p:nvSpPr>
          <p:cNvPr id="1048709" name="文本框 6"/>
          <p:cNvSpPr txBox="1"/>
          <p:nvPr/>
        </p:nvSpPr>
        <p:spPr>
          <a:xfrm>
            <a:off x="5886450" y="2488565"/>
            <a:ext cx="2286000" cy="370840"/>
          </a:xfrm>
          <a:prstGeom prst="rect"/>
          <a:noFill/>
        </p:spPr>
        <p:txBody>
          <a:bodyPr rtlCol="0" wrap="square">
            <a:spAutoFit/>
          </a:bodyPr>
          <a:p>
            <a:r>
              <a:rPr altLang="en-US" sz="1000" lang="zh-CN"/>
              <a:t>图1-3-7渣打银行办公空间</a:t>
            </a:r>
            <a:endParaRPr altLang="en-US" sz="1000" lang="zh-CN"/>
          </a:p>
          <a:p>
            <a:r>
              <a:rPr altLang="en-US" sz="1000" lang="zh-CN"/>
              <a:t>图片来源：《办公空间》</a:t>
            </a:r>
            <a:r>
              <a:rPr altLang="en-US" lang="zh-CN"/>
              <a:t>                         </a:t>
            </a:r>
            <a:endParaRPr altLang="en-US" lang="zh-CN"/>
          </a:p>
        </p:txBody>
      </p:sp>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72" name=""/>
        <p:cNvGrpSpPr/>
        <p:nvPr/>
      </p:nvGrpSpPr>
      <p:grpSpPr>
        <a:xfrm>
          <a:off x="0" y="0"/>
          <a:ext cx="0" cy="0"/>
          <a:chOff x="0" y="0"/>
          <a:chExt cx="0" cy="0"/>
        </a:xfrm>
      </p:grpSpPr>
      <p:sp>
        <p:nvSpPr>
          <p:cNvPr id="1048713" name="文本框 8"/>
          <p:cNvSpPr txBox="1"/>
          <p:nvPr/>
        </p:nvSpPr>
        <p:spPr>
          <a:xfrm>
            <a:off x="821690" y="3307080"/>
            <a:ext cx="7501255" cy="1551940"/>
          </a:xfrm>
          <a:prstGeom prst="rect"/>
          <a:noFill/>
        </p:spPr>
        <p:txBody>
          <a:bodyPr rtlCol="0" wrap="square">
            <a:spAutoFit/>
          </a:bodyPr>
          <a:p>
            <a:pPr algn="ctr"/>
            <a:r>
              <a:rPr altLang="en-US" sz="1400" lang="zh-CN">
                <a:solidFill>
                  <a:srgbClr val="FF0000"/>
                </a:solidFill>
              </a:rPr>
              <a:t>1．4办公空间现状及发展趋势</a:t>
            </a:r>
            <a:endParaRPr altLang="en-US" sz="1400" lang="zh-CN">
              <a:solidFill>
                <a:srgbClr val="FF0000"/>
              </a:solidFill>
            </a:endParaRPr>
          </a:p>
          <a:p>
            <a:pPr algn="ctr"/>
            <a:r>
              <a:rPr altLang="en-US" sz="1000" lang="zh-CN"/>
              <a:t>  1.4.1办公空间的自动化、远程化、智能化和社会化 办公空间是为办公行为服务的，随着电脑、网络和信息技术的发展，办公的效率必然会大大地提高，而且设备也迅速地实现多功能化、小型化和无线化</a:t>
            </a:r>
            <a:endParaRPr altLang="en-US" sz="1000" lang="zh-CN"/>
          </a:p>
          <a:p>
            <a:pPr algn="ctr"/>
            <a:r>
              <a:rPr altLang="en-US" sz="1000" lang="zh-CN"/>
              <a:t>1.4.2 小型化和舒适化</a:t>
            </a:r>
            <a:endParaRPr altLang="en-US" sz="1000" lang="zh-CN"/>
          </a:p>
          <a:p>
            <a:pPr algn="ctr"/>
            <a:r>
              <a:rPr altLang="en-US" sz="1000" lang="zh-CN"/>
              <a:t>    由于办公空间的自动化、远程化、智能化和社会化，同样的办公工作，必然是办公以及配套人员的减少，同时随着人们环保意识的提高，办公空间必然向小型化的方向发展，但这是相对而言的。</a:t>
            </a:r>
            <a:endParaRPr altLang="en-US" sz="1000" lang="zh-CN"/>
          </a:p>
          <a:p>
            <a:pPr algn="ctr"/>
            <a:r>
              <a:rPr altLang="en-US" sz="1000" lang="zh-CN"/>
              <a:t>1.4.3 绿色智能化</a:t>
            </a:r>
            <a:endParaRPr altLang="en-US" sz="1000" lang="zh-CN"/>
          </a:p>
          <a:p>
            <a:pPr algn="ctr"/>
            <a:r>
              <a:rPr altLang="en-US" sz="1000" lang="zh-CN"/>
              <a:t>绿色智能办公空间是一种设计趋势，可以通过增加自然采光、加强通风节能和创造循环独立发电系统等方式实现。</a:t>
            </a:r>
            <a:endParaRPr altLang="en-US" sz="1000" lang="zh-CN"/>
          </a:p>
          <a:p>
            <a:pPr algn="ctr"/>
            <a:r>
              <a:rPr altLang="en-US" sz="1000" lang="zh-CN"/>
              <a:t>1.4.4  LOFT办公空间</a:t>
            </a:r>
            <a:endParaRPr altLang="en-US" sz="1000" lang="zh-CN"/>
          </a:p>
          <a:p>
            <a:pPr algn="ctr"/>
            <a:r>
              <a:rPr altLang="en-US" sz="1000" lang="zh-CN"/>
              <a:t>LOFT在英汉词典中译作阁楼、顶层楼，原指工厂或仓库的上部楼层</a:t>
            </a:r>
            <a:endParaRPr altLang="en-US" sz="1000" lang="zh-CN"/>
          </a:p>
        </p:txBody>
      </p:sp>
      <p:pic>
        <p:nvPicPr>
          <p:cNvPr id="2097176" name="图片 33" descr="0035"/>
          <p:cNvPicPr>
            <a:picLocks noChangeAspect="1"/>
          </p:cNvPicPr>
          <p:nvPr/>
        </p:nvPicPr>
        <p:blipFill>
          <a:blip xmlns:r="http://schemas.openxmlformats.org/officeDocument/2006/relationships" r:embed="rId1"/>
          <a:stretch>
            <a:fillRect/>
          </a:stretch>
        </p:blipFill>
        <p:spPr>
          <a:xfrm>
            <a:off x="822325" y="353695"/>
            <a:ext cx="1891030" cy="2511425"/>
          </a:xfrm>
          <a:prstGeom prst="rect"/>
          <a:noFill/>
          <a:ln w="9525">
            <a:noFill/>
          </a:ln>
        </p:spPr>
      </p:pic>
      <p:pic>
        <p:nvPicPr>
          <p:cNvPr id="2097177" name="图片 27" descr="科比 0084"/>
          <p:cNvPicPr>
            <a:picLocks noChangeAspect="1"/>
          </p:cNvPicPr>
          <p:nvPr/>
        </p:nvPicPr>
        <p:blipFill>
          <a:blip xmlns:r="http://schemas.openxmlformats.org/officeDocument/2006/relationships" r:embed="rId2"/>
          <a:srcRect/>
          <a:stretch>
            <a:fillRect/>
          </a:stretch>
        </p:blipFill>
        <p:spPr>
          <a:xfrm>
            <a:off x="3382010" y="289560"/>
            <a:ext cx="1863725" cy="2575560"/>
          </a:xfrm>
          <a:prstGeom prst="rect"/>
          <a:noFill/>
          <a:ln w="9525">
            <a:noFill/>
          </a:ln>
        </p:spPr>
      </p:pic>
      <p:pic>
        <p:nvPicPr>
          <p:cNvPr id="2097178" name="图片 36" descr="0015"/>
          <p:cNvPicPr>
            <a:picLocks noChangeAspect="1"/>
          </p:cNvPicPr>
          <p:nvPr/>
        </p:nvPicPr>
        <p:blipFill>
          <a:blip xmlns:r="http://schemas.openxmlformats.org/officeDocument/2006/relationships" r:embed="rId3"/>
          <a:stretch>
            <a:fillRect/>
          </a:stretch>
        </p:blipFill>
        <p:spPr>
          <a:xfrm>
            <a:off x="5761990" y="353695"/>
            <a:ext cx="2560320" cy="2511425"/>
          </a:xfrm>
          <a:prstGeom prst="rect"/>
          <a:noFill/>
          <a:ln w="9525">
            <a:noFill/>
          </a:ln>
        </p:spPr>
      </p:pic>
      <p:sp>
        <p:nvSpPr>
          <p:cNvPr id="1048714" name="文本框 12"/>
          <p:cNvSpPr txBox="1"/>
          <p:nvPr/>
        </p:nvSpPr>
        <p:spPr>
          <a:xfrm>
            <a:off x="822960" y="2931795"/>
            <a:ext cx="1877060" cy="370841"/>
          </a:xfrm>
          <a:prstGeom prst="rect"/>
          <a:noFill/>
        </p:spPr>
        <p:txBody>
          <a:bodyPr rtlCol="0" wrap="square">
            <a:spAutoFit/>
          </a:bodyPr>
          <a:p>
            <a:r>
              <a:rPr altLang="en-US" sz="1000" lang="zh-CN"/>
              <a:t>图1-4-1 办公空间的景观环境</a:t>
            </a:r>
            <a:endParaRPr altLang="en-US" sz="1000" lang="zh-CN"/>
          </a:p>
          <a:p>
            <a:r>
              <a:rPr altLang="en-US" sz="1000" lang="zh-CN"/>
              <a:t>图片来源：《改造空间》</a:t>
            </a:r>
            <a:endParaRPr altLang="en-US" sz="1000" lang="zh-CN"/>
          </a:p>
        </p:txBody>
      </p:sp>
      <p:sp>
        <p:nvSpPr>
          <p:cNvPr id="1048715" name="文本框 13"/>
          <p:cNvSpPr txBox="1"/>
          <p:nvPr/>
        </p:nvSpPr>
        <p:spPr>
          <a:xfrm>
            <a:off x="3418205" y="2962275"/>
            <a:ext cx="1791335" cy="231141"/>
          </a:xfrm>
          <a:prstGeom prst="rect"/>
          <a:noFill/>
        </p:spPr>
        <p:txBody>
          <a:bodyPr rtlCol="0" wrap="square">
            <a:spAutoFit/>
          </a:bodyPr>
          <a:p>
            <a:r>
              <a:rPr altLang="en-US" sz="1000" lang="zh-CN"/>
              <a:t>                          </a:t>
            </a:r>
            <a:r>
              <a:rPr altLang="en-US" lang="zh-CN"/>
              <a:t> </a:t>
            </a:r>
            <a:endParaRPr altLang="en-US" lang="zh-CN"/>
          </a:p>
        </p:txBody>
      </p:sp>
      <p:sp>
        <p:nvSpPr>
          <p:cNvPr id="1048716" name="文本框 15"/>
          <p:cNvSpPr txBox="1"/>
          <p:nvPr/>
        </p:nvSpPr>
        <p:spPr>
          <a:xfrm>
            <a:off x="3418205" y="2962275"/>
            <a:ext cx="1877060" cy="370841"/>
          </a:xfrm>
          <a:prstGeom prst="rect"/>
          <a:noFill/>
        </p:spPr>
        <p:txBody>
          <a:bodyPr rtlCol="0" wrap="square">
            <a:spAutoFit/>
          </a:bodyPr>
          <a:p>
            <a:r>
              <a:rPr altLang="en-US" sz="1000" lang="zh-CN"/>
              <a:t>图1-4-2 LOFT办公空间中厅</a:t>
            </a:r>
            <a:endParaRPr altLang="en-US" sz="1000" lang="zh-CN"/>
          </a:p>
          <a:p>
            <a:r>
              <a:rPr altLang="en-US" sz="1000" lang="zh-CN"/>
              <a:t>图片来源：《办公》</a:t>
            </a:r>
            <a:endParaRPr altLang="en-US" sz="1000" lang="zh-CN"/>
          </a:p>
        </p:txBody>
      </p:sp>
      <p:sp>
        <p:nvSpPr>
          <p:cNvPr id="1048717" name="文本框 16"/>
          <p:cNvSpPr txBox="1"/>
          <p:nvPr/>
        </p:nvSpPr>
        <p:spPr>
          <a:xfrm>
            <a:off x="6103620" y="2943225"/>
            <a:ext cx="2068830" cy="370841"/>
          </a:xfrm>
          <a:prstGeom prst="rect"/>
          <a:noFill/>
        </p:spPr>
        <p:txBody>
          <a:bodyPr rtlCol="0" wrap="square">
            <a:spAutoFit/>
          </a:bodyPr>
          <a:p>
            <a:r>
              <a:rPr altLang="en-US" sz="1000" lang="zh-CN"/>
              <a:t>图1-4-4 旧建筑改造LOFT空间</a:t>
            </a:r>
            <a:endParaRPr altLang="en-US" sz="1000" lang="zh-CN"/>
          </a:p>
          <a:p>
            <a:r>
              <a:rPr altLang="en-US" sz="1000" lang="zh-CN"/>
              <a:t>图片来源：《改造空间》</a:t>
            </a:r>
            <a:endParaRPr altLang="en-US" sz="1000" lang="zh-CN"/>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75" name=""/>
        <p:cNvGrpSpPr/>
        <p:nvPr/>
      </p:nvGrpSpPr>
      <p:grpSpPr>
        <a:xfrm>
          <a:off x="0" y="0"/>
          <a:ext cx="0" cy="0"/>
          <a:chOff x="0" y="0"/>
          <a:chExt cx="0" cy="0"/>
        </a:xfrm>
      </p:grpSpPr>
      <p:sp>
        <p:nvSpPr>
          <p:cNvPr id="1048721" name="标题 4"/>
          <p:cNvSpPr>
            <a:spLocks noGrp="1"/>
          </p:cNvSpPr>
          <p:nvPr>
            <p:ph type="title"/>
            <p:custDataLst>
              <p:tags r:id="rId1"/>
            </p:custDataLst>
          </p:nvPr>
        </p:nvSpPr>
        <p:spPr/>
        <p:txBody>
          <a:bodyPr/>
          <a:p>
            <a:r>
              <a:rPr altLang="en-US" dirty="0" lang="zh-CN">
                <a:solidFill>
                  <a:schemeClr val="tx1"/>
                </a:solidFill>
              </a:rPr>
              <a:t>小结</a:t>
            </a:r>
            <a:endParaRPr altLang="en-US" dirty="0" lang="zh-CN">
              <a:solidFill>
                <a:schemeClr val="tx1"/>
              </a:solidFill>
            </a:endParaRPr>
          </a:p>
        </p:txBody>
      </p:sp>
      <p:sp>
        <p:nvSpPr>
          <p:cNvPr id="1048722" name="文本占位符 1"/>
          <p:cNvSpPr>
            <a:spLocks noGrp="1"/>
          </p:cNvSpPr>
          <p:nvPr>
            <p:ph type="body" sz="half" idx="2"/>
            <p:custDataLst>
              <p:tags r:id="rId2"/>
            </p:custDataLst>
          </p:nvPr>
        </p:nvSpPr>
        <p:spPr>
          <a:xfrm>
            <a:off x="628650" y="1304875"/>
            <a:ext cx="3511241" cy="2858691"/>
          </a:xfrm>
        </p:spPr>
        <p:txBody>
          <a:bodyPr>
            <a:normAutofit fontScale="92593" lnSpcReduction="20000"/>
          </a:bodyPr>
          <a:p>
            <a:pPr>
              <a:lnSpc>
                <a:spcPct val="120000"/>
              </a:lnSpc>
            </a:pPr>
            <a:r>
              <a:rPr altLang="zh-CN" dirty="0" sz="1350" lang="en-US"/>
              <a:t>【本章小结】：随着社会的不断发展和进步，人们对办公环境、办公质量和办公效益的要求也日益提高。社会环境不断向着复杂化和多元化发展，人们对办公空间的要求也逐步趋向多样化。由于办公的专业化、系统化使办公的设备条件更加优越、功能更加完善，从而促使办公空间的设计形式愈加丰富和复杂，以符合多元化的办公要求和个性化管理的需要。</a:t>
            </a:r>
            <a:endParaRPr altLang="zh-CN" dirty="0" sz="1350" lang="en-US"/>
          </a:p>
          <a:p>
            <a:pPr>
              <a:lnSpc>
                <a:spcPct val="120000"/>
              </a:lnSpc>
            </a:pPr>
            <a:r>
              <a:rPr altLang="zh-CN" dirty="0" sz="1350" lang="en-US"/>
              <a:t>【思考与练习】：1、早期办公设计理念是什么？</a:t>
            </a:r>
            <a:endParaRPr altLang="zh-CN" dirty="0" sz="1350" lang="en-US"/>
          </a:p>
          <a:p>
            <a:pPr>
              <a:lnSpc>
                <a:spcPct val="120000"/>
              </a:lnSpc>
            </a:pPr>
            <a:r>
              <a:rPr altLang="zh-CN" dirty="0" sz="1350" lang="en-US"/>
              <a:t>2、办公空间的发展趋势？</a:t>
            </a:r>
            <a:endParaRPr altLang="zh-CN" dirty="0" sz="1350" lang="en-US"/>
          </a:p>
          <a:p>
            <a:pPr>
              <a:lnSpc>
                <a:spcPct val="120000"/>
              </a:lnSpc>
            </a:pPr>
            <a:r>
              <a:rPr altLang="zh-CN" dirty="0" sz="1350" lang="en-US"/>
              <a:t>3、办公空间按布局形式分类有哪几种？</a:t>
            </a:r>
            <a:endParaRPr altLang="zh-CN" dirty="0" sz="1350" lang="en-US"/>
          </a:p>
        </p:txBody>
      </p:sp>
      <p:pic>
        <p:nvPicPr>
          <p:cNvPr id="2097179" name="图片 -2147482595" descr="3"/>
          <p:cNvPicPr>
            <a:picLocks noChangeAspect="1"/>
          </p:cNvPicPr>
          <p:nvPr/>
        </p:nvPicPr>
        <p:blipFill>
          <a:blip xmlns:r="http://schemas.openxmlformats.org/officeDocument/2006/relationships" r:embed="rId3"/>
          <a:srcRect/>
          <a:stretch>
            <a:fillRect/>
          </a:stretch>
        </p:blipFill>
        <p:spPr>
          <a:xfrm>
            <a:off x="4241165" y="673735"/>
            <a:ext cx="4274820" cy="3366135"/>
          </a:xfrm>
          <a:prstGeom prst="rect"/>
          <a:noFill/>
          <a:ln w="9525">
            <a:noFill/>
          </a:ln>
        </p:spPr>
      </p:pic>
      <p:sp>
        <p:nvSpPr>
          <p:cNvPr id="1048723" name="文本框 3"/>
          <p:cNvSpPr txBox="1"/>
          <p:nvPr/>
        </p:nvSpPr>
        <p:spPr>
          <a:xfrm>
            <a:off x="5396230" y="4147185"/>
            <a:ext cx="2847340" cy="370840"/>
          </a:xfrm>
          <a:prstGeom prst="rect"/>
          <a:noFill/>
        </p:spPr>
        <p:txBody>
          <a:bodyPr rtlCol="0" wrap="square">
            <a:spAutoFit/>
          </a:bodyPr>
          <a:p>
            <a:r>
              <a:rPr altLang="en-US" sz="1000" lang="zh-CN"/>
              <a:t>大型开敞式办公室用房平面示例</a:t>
            </a:r>
            <a:endParaRPr altLang="en-US" sz="1000" lang="zh-CN"/>
          </a:p>
          <a:p>
            <a:r>
              <a:rPr altLang="en-US" sz="1000" lang="zh-CN"/>
              <a:t>图片来源：《办公建筑室内设计》</a:t>
            </a:r>
            <a:endParaRPr altLang="en-US" sz="1000" lang="zh-CN"/>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78" name=""/>
        <p:cNvGrpSpPr/>
        <p:nvPr/>
      </p:nvGrpSpPr>
      <p:grpSpPr>
        <a:xfrm>
          <a:off x="0" y="0"/>
          <a:ext cx="0" cy="0"/>
          <a:chOff x="0" y="0"/>
          <a:chExt cx="0" cy="0"/>
        </a:xfrm>
      </p:grpSpPr>
      <p:sp>
        <p:nvSpPr>
          <p:cNvPr id="1048727" name="TextBox 48"/>
          <p:cNvSpPr txBox="1"/>
          <p:nvPr/>
        </p:nvSpPr>
        <p:spPr>
          <a:xfrm>
            <a:off x="2771800" y="2188552"/>
            <a:ext cx="4176464" cy="676910"/>
          </a:xfrm>
          <a:prstGeom prst="rect"/>
          <a:noFill/>
        </p:spPr>
        <p:txBody>
          <a:bodyPr bIns="0" lIns="0" rIns="0" rtlCol="0" tIns="0" wrap="square">
            <a:spAutoFit/>
          </a:bodyPr>
          <a:p>
            <a:r>
              <a:rPr altLang="zh-CN" dirty="0" sz="4400" lang="en-GB">
                <a:solidFill>
                  <a:srgbClr val="7E7E7E"/>
                </a:solidFill>
                <a:cs typeface="+mn-ea"/>
                <a:sym typeface="+mn-lt"/>
              </a:rPr>
              <a:t>办公建筑空间</a:t>
            </a:r>
            <a:endParaRPr altLang="zh-CN" dirty="0" sz="4400" lang="en-GB">
              <a:solidFill>
                <a:srgbClr val="7E7E7E"/>
              </a:solidFill>
              <a:cs typeface="+mn-ea"/>
              <a:sym typeface="+mn-lt"/>
            </a:endParaRPr>
          </a:p>
        </p:txBody>
      </p:sp>
      <p:sp>
        <p:nvSpPr>
          <p:cNvPr id="1048728" name="TextBox 48"/>
          <p:cNvSpPr txBox="1"/>
          <p:nvPr/>
        </p:nvSpPr>
        <p:spPr>
          <a:xfrm>
            <a:off x="3751738" y="1124620"/>
            <a:ext cx="1656184" cy="1193800"/>
          </a:xfrm>
          <a:prstGeom prst="rect"/>
          <a:noFill/>
        </p:spPr>
        <p:txBody>
          <a:bodyPr bIns="0" lIns="0" rIns="0" rtlCol="0" tIns="0" wrap="square">
            <a:spAutoFit/>
          </a:bodyPr>
          <a:p>
            <a:r>
              <a:rPr altLang="zh-CN" dirty="0" sz="8000" lang="en-US">
                <a:solidFill>
                  <a:schemeClr val="tx1">
                    <a:lumMod val="95000"/>
                    <a:lumOff val="5000"/>
                  </a:schemeClr>
                </a:solidFill>
                <a:cs typeface="+mn-ea"/>
                <a:sym typeface="+mn-lt"/>
              </a:rPr>
              <a:t>02</a:t>
            </a:r>
            <a:endParaRPr altLang="zh-CN" dirty="0" sz="8000" lang="en-GB">
              <a:solidFill>
                <a:schemeClr val="tx1">
                  <a:lumMod val="95000"/>
                  <a:lumOff val="5000"/>
                </a:schemeClr>
              </a:solidFill>
              <a:cs typeface="+mn-ea"/>
              <a:sym typeface="+mn-lt"/>
            </a:endParaRPr>
          </a:p>
        </p:txBody>
      </p:sp>
      <p:sp>
        <p:nvSpPr>
          <p:cNvPr id="1048729" name="等腰三角形 10"/>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730" name="等腰三角形 11"/>
          <p:cNvSpPr/>
          <p:nvPr/>
        </p:nvSpPr>
        <p:spPr>
          <a:xfrm rot="16200000" flipH="1">
            <a:off x="1730131" y="2319873"/>
            <a:ext cx="971173" cy="879398"/>
          </a:xfrm>
          <a:prstGeom prst="triangle"/>
          <a:solidFill>
            <a:schemeClr val="tx1"/>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731" name="等腰三角形 12"/>
          <p:cNvSpPr/>
          <p:nvPr/>
        </p:nvSpPr>
        <p:spPr>
          <a:xfrm rot="5400000">
            <a:off x="6212315" y="681846"/>
            <a:ext cx="2337552" cy="2116655"/>
          </a:xfrm>
          <a:prstGeom prst="triangle"/>
          <a:blipFill rotWithShape="1" dpi="0">
            <a:blip xmlns:r="http://schemas.openxmlformats.org/officeDocument/2006/relationships" r:embed="rId1" cstate="print">
              <a:grayscl/>
            </a:blip>
            <a:srcRect/>
            <a:stretch>
              <a:fillRect/>
            </a:stretch>
          </a:blip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 presetSubtype="8">
                                  <p:stCondLst>
                                    <p:cond delay="0"/>
                                  </p:stCondLst>
                                  <p:childTnLst>
                                    <p:set>
                                      <p:cBhvr>
                                        <p:cTn dur="1" fill="hold" id="6">
                                          <p:stCondLst>
                                            <p:cond delay="0"/>
                                          </p:stCondLst>
                                        </p:cTn>
                                        <p:tgtEl>
                                          <p:spTgt spid="1048729"/>
                                        </p:tgtEl>
                                        <p:attrNameLst>
                                          <p:attrName>style.visibility</p:attrName>
                                        </p:attrNameLst>
                                      </p:cBhvr>
                                      <p:to>
                                        <p:strVal val="visible"/>
                                      </p:to>
                                    </p:set>
                                    <p:anim calcmode="lin" valueType="num">
                                      <p:cBhvr additive="base">
                                        <p:cTn dur="500" fill="hold" id="7"/>
                                        <p:tgtEl>
                                          <p:spTgt spid="1048729"/>
                                        </p:tgtEl>
                                        <p:attrNameLst>
                                          <p:attrName>ppt_x</p:attrName>
                                        </p:attrNameLst>
                                      </p:cBhvr>
                                      <p:tavLst>
                                        <p:tav tm="0">
                                          <p:val>
                                            <p:strVal val="0-#ppt_w/2"/>
                                          </p:val>
                                        </p:tav>
                                        <p:tav tm="100000">
                                          <p:val>
                                            <p:strVal val="#ppt_x"/>
                                          </p:val>
                                        </p:tav>
                                      </p:tavLst>
                                    </p:anim>
                                    <p:anim calcmode="lin" valueType="num">
                                      <p:cBhvr additive="base">
                                        <p:cTn dur="500" fill="hold" id="8"/>
                                        <p:tgtEl>
                                          <p:spTgt spid="1048729"/>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2">
                                  <p:stCondLst>
                                    <p:cond delay="0"/>
                                  </p:stCondLst>
                                  <p:childTnLst>
                                    <p:set>
                                      <p:cBhvr>
                                        <p:cTn dur="1" fill="hold" id="10">
                                          <p:stCondLst>
                                            <p:cond delay="0"/>
                                          </p:stCondLst>
                                        </p:cTn>
                                        <p:tgtEl>
                                          <p:spTgt spid="1048730"/>
                                        </p:tgtEl>
                                        <p:attrNameLst>
                                          <p:attrName>style.visibility</p:attrName>
                                        </p:attrNameLst>
                                      </p:cBhvr>
                                      <p:to>
                                        <p:strVal val="visible"/>
                                      </p:to>
                                    </p:set>
                                    <p:anim calcmode="lin" valueType="num">
                                      <p:cBhvr additive="base">
                                        <p:cTn dur="500" fill="hold" id="11"/>
                                        <p:tgtEl>
                                          <p:spTgt spid="1048730"/>
                                        </p:tgtEl>
                                        <p:attrNameLst>
                                          <p:attrName>ppt_x</p:attrName>
                                        </p:attrNameLst>
                                      </p:cBhvr>
                                      <p:tavLst>
                                        <p:tav tm="0">
                                          <p:val>
                                            <p:strVal val="1+#ppt_w/2"/>
                                          </p:val>
                                        </p:tav>
                                        <p:tav tm="100000">
                                          <p:val>
                                            <p:strVal val="#ppt_x"/>
                                          </p:val>
                                        </p:tav>
                                      </p:tavLst>
                                    </p:anim>
                                    <p:anim calcmode="lin" valueType="num">
                                      <p:cBhvr additive="base">
                                        <p:cTn dur="500" fill="hold" id="12"/>
                                        <p:tgtEl>
                                          <p:spTgt spid="1048730"/>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8">
                                  <p:stCondLst>
                                    <p:cond delay="0"/>
                                  </p:stCondLst>
                                  <p:childTnLst>
                                    <p:set>
                                      <p:cBhvr>
                                        <p:cTn dur="1" fill="hold" id="14">
                                          <p:stCondLst>
                                            <p:cond delay="0"/>
                                          </p:stCondLst>
                                        </p:cTn>
                                        <p:tgtEl>
                                          <p:spTgt spid="1048731"/>
                                        </p:tgtEl>
                                        <p:attrNameLst>
                                          <p:attrName>style.visibility</p:attrName>
                                        </p:attrNameLst>
                                      </p:cBhvr>
                                      <p:to>
                                        <p:strVal val="visible"/>
                                      </p:to>
                                    </p:set>
                                    <p:anim calcmode="lin" valueType="num">
                                      <p:cBhvr additive="base">
                                        <p:cTn dur="500" fill="hold" id="15"/>
                                        <p:tgtEl>
                                          <p:spTgt spid="1048731"/>
                                        </p:tgtEl>
                                        <p:attrNameLst>
                                          <p:attrName>ppt_x</p:attrName>
                                        </p:attrNameLst>
                                      </p:cBhvr>
                                      <p:tavLst>
                                        <p:tav tm="0">
                                          <p:val>
                                            <p:strVal val="0-#ppt_w/2"/>
                                          </p:val>
                                        </p:tav>
                                        <p:tav tm="100000">
                                          <p:val>
                                            <p:strVal val="#ppt_x"/>
                                          </p:val>
                                        </p:tav>
                                      </p:tavLst>
                                    </p:anim>
                                    <p:anim calcmode="lin" valueType="num">
                                      <p:cBhvr additive="base">
                                        <p:cTn dur="500" fill="hold" id="16"/>
                                        <p:tgtEl>
                                          <p:spTgt spid="1048731"/>
                                        </p:tgtEl>
                                        <p:attrNameLst>
                                          <p:attrName>ppt_y</p:attrName>
                                        </p:attrNameLst>
                                      </p:cBhvr>
                                      <p:tavLst>
                                        <p:tav tm="0">
                                          <p:val>
                                            <p:strVal val="#ppt_y"/>
                                          </p:val>
                                        </p:tav>
                                        <p:tav tm="100000">
                                          <p:val>
                                            <p:strVal val="#ppt_y"/>
                                          </p:val>
                                        </p:tav>
                                      </p:tavLst>
                                    </p:anim>
                                  </p:childTnLst>
                                </p:cTn>
                              </p:par>
                            </p:childTnLst>
                          </p:cTn>
                        </p:par>
                        <p:par>
                          <p:cTn fill="hold" id="17">
                            <p:stCondLst>
                              <p:cond delay="500"/>
                            </p:stCondLst>
                            <p:childTnLst>
                              <p:par>
                                <p:cTn fill="hold" grpId="0" id="18" nodeType="afterEffect" presetClass="entr" presetID="22" presetSubtype="8">
                                  <p:stCondLst>
                                    <p:cond delay="0"/>
                                  </p:stCondLst>
                                  <p:iterate type="lt">
                                    <p:tmPct val="30000"/>
                                  </p:iterate>
                                  <p:childTnLst>
                                    <p:set>
                                      <p:cBhvr>
                                        <p:cTn dur="1" fill="hold" id="19">
                                          <p:stCondLst>
                                            <p:cond delay="0"/>
                                          </p:stCondLst>
                                        </p:cTn>
                                        <p:tgtEl>
                                          <p:spTgt spid="1048728"/>
                                        </p:tgtEl>
                                        <p:attrNameLst>
                                          <p:attrName>style.visibility</p:attrName>
                                        </p:attrNameLst>
                                      </p:cBhvr>
                                      <p:to>
                                        <p:strVal val="visible"/>
                                      </p:to>
                                    </p:set>
                                    <p:animEffect transition="in" filter="wipe(left)">
                                      <p:cBhvr>
                                        <p:cTn dur="200" id="20"/>
                                        <p:tgtEl>
                                          <p:spTgt spid="1048728"/>
                                        </p:tgtEl>
                                      </p:cBhvr>
                                    </p:animEffect>
                                  </p:childTnLst>
                                </p:cTn>
                              </p:par>
                            </p:childTnLst>
                          </p:cTn>
                        </p:par>
                        <p:par>
                          <p:cTn fill="hold" id="21">
                            <p:stCondLst>
                              <p:cond delay="259"/>
                            </p:stCondLst>
                            <p:childTnLst>
                              <p:par>
                                <p:cTn fill="hold" grpId="0" id="22" nodeType="afterEffect" presetClass="entr" presetID="22" presetSubtype="8">
                                  <p:stCondLst>
                                    <p:cond delay="0"/>
                                  </p:stCondLst>
                                  <p:iterate type="lt">
                                    <p:tmPct val="30000"/>
                                  </p:iterate>
                                  <p:childTnLst>
                                    <p:set>
                                      <p:cBhvr>
                                        <p:cTn dur="1" fill="hold" id="23">
                                          <p:stCondLst>
                                            <p:cond delay="0"/>
                                          </p:stCondLst>
                                        </p:cTn>
                                        <p:tgtEl>
                                          <p:spTgt spid="1048727"/>
                                        </p:tgtEl>
                                        <p:attrNameLst>
                                          <p:attrName>style.visibility</p:attrName>
                                        </p:attrNameLst>
                                      </p:cBhvr>
                                      <p:to>
                                        <p:strVal val="visible"/>
                                      </p:to>
                                    </p:set>
                                    <p:animEffect transition="in" filter="wipe(left)">
                                      <p:cBhvr>
                                        <p:cTn dur="200" id="24"/>
                                        <p:tgtEl>
                                          <p:spTgt spid="1048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7" grpId="0"/>
      <p:bldP spid="1048728" grpId="0"/>
      <p:bldP spid="1048729" grpId="0" animBg="1"/>
      <p:bldP spid="1048730" grpId="0" animBg="1"/>
      <p:bldP spid="104873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81" name=""/>
        <p:cNvGrpSpPr/>
        <p:nvPr/>
      </p:nvGrpSpPr>
      <p:grpSpPr>
        <a:xfrm>
          <a:off x="0" y="0"/>
          <a:ext cx="0" cy="0"/>
          <a:chOff x="0" y="0"/>
          <a:chExt cx="0" cy="0"/>
        </a:xfrm>
      </p:grpSpPr>
      <p:sp>
        <p:nvSpPr>
          <p:cNvPr id="1048735" name="标题 4"/>
          <p:cNvSpPr>
            <a:spLocks noGrp="1"/>
          </p:cNvSpPr>
          <p:nvPr>
            <p:ph type="title"/>
            <p:custDataLst>
              <p:tags r:id="rId1"/>
            </p:custDataLst>
          </p:nvPr>
        </p:nvSpPr>
        <p:spPr/>
        <p:txBody>
          <a:bodyPr/>
          <a:p>
            <a:r>
              <a:rPr altLang="en-US" dirty="0" lang="zh-CN">
                <a:solidFill>
                  <a:schemeClr val="tx1"/>
                </a:solidFill>
              </a:rPr>
              <a:t>学习目标</a:t>
            </a:r>
            <a:endParaRPr altLang="en-US" dirty="0" lang="zh-CN">
              <a:solidFill>
                <a:schemeClr val="tx1"/>
              </a:solidFill>
            </a:endParaRPr>
          </a:p>
        </p:txBody>
      </p:sp>
      <p:sp>
        <p:nvSpPr>
          <p:cNvPr id="1048736" name="文本占位符 1"/>
          <p:cNvSpPr>
            <a:spLocks noGrp="1"/>
          </p:cNvSpPr>
          <p:nvPr>
            <p:ph type="body" sz="half" idx="2"/>
            <p:custDataLst>
              <p:tags r:id="rId2"/>
            </p:custDataLst>
          </p:nvPr>
        </p:nvSpPr>
        <p:spPr/>
        <p:txBody>
          <a:bodyPr>
            <a:normAutofit/>
          </a:bodyPr>
          <a:p>
            <a:pPr>
              <a:lnSpc>
                <a:spcPct val="120000"/>
              </a:lnSpc>
            </a:pPr>
            <a:r>
              <a:rPr altLang="zh-CN" dirty="0" sz="1350" lang="en-US"/>
              <a:t>【学习目标】 ：现代办公空间的空间布局及其设计规划，包括空间的平面组合形式、空间的形式与类型，以及设计中需要遵循的空间尺度、设计的总体目标等。通过学习，学生应该了解现代办公空间的组合形式、开放形式、不同类别的办公形式等。</a:t>
            </a:r>
            <a:endParaRPr altLang="zh-CN" dirty="0" sz="1350" lang="en-US"/>
          </a:p>
        </p:txBody>
      </p:sp>
      <p:pic>
        <p:nvPicPr>
          <p:cNvPr id="2097180" name="图片 -2147482620" descr="科比 0053"/>
          <p:cNvPicPr>
            <a:picLocks noChangeAspect="1"/>
          </p:cNvPicPr>
          <p:nvPr/>
        </p:nvPicPr>
        <p:blipFill>
          <a:blip xmlns:r="http://schemas.openxmlformats.org/officeDocument/2006/relationships" r:embed="rId3"/>
          <a:srcRect r="-486"/>
          <a:stretch>
            <a:fillRect/>
          </a:stretch>
        </p:blipFill>
        <p:spPr>
          <a:xfrm>
            <a:off x="4241800" y="535305"/>
            <a:ext cx="4151630" cy="4058285"/>
          </a:xfrm>
          <a:prstGeom prst="rect"/>
          <a:noFill/>
          <a:ln w="9525">
            <a:noFill/>
          </a:ln>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84" name=""/>
        <p:cNvGrpSpPr/>
        <p:nvPr/>
      </p:nvGrpSpPr>
      <p:grpSpPr>
        <a:xfrm>
          <a:off x="0" y="0"/>
          <a:ext cx="0" cy="0"/>
          <a:chOff x="0" y="0"/>
          <a:chExt cx="0" cy="0"/>
        </a:xfrm>
      </p:grpSpPr>
      <p:grpSp>
        <p:nvGrpSpPr>
          <p:cNvPr id="185" name="12030bb2-35dc-49b5-b248-f821276e72d5"/>
          <p:cNvGrpSpPr>
            <a:grpSpLocks noChangeAspect="1"/>
          </p:cNvGrpSpPr>
          <p:nvPr/>
        </p:nvGrpSpPr>
        <p:grpSpPr>
          <a:xfrm>
            <a:off x="2121369" y="731191"/>
            <a:ext cx="4918891" cy="3813405"/>
            <a:chOff x="2828492" y="974921"/>
            <a:chExt cx="6558521" cy="5084540"/>
          </a:xfrm>
        </p:grpSpPr>
        <p:sp>
          <p:nvSpPr>
            <p:cNvPr id="1048740" name="Oval 3"/>
            <p:cNvSpPr/>
            <p:nvPr/>
          </p:nvSpPr>
          <p:spPr>
            <a:xfrm>
              <a:off x="4804783" y="2935409"/>
              <a:ext cx="2582437" cy="2582435"/>
            </a:xfrm>
            <a:prstGeom prst="ellipse"/>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cs typeface="+mn-ea"/>
                <a:sym typeface="+mn-lt"/>
              </a:endParaRPr>
            </a:p>
          </p:txBody>
        </p:sp>
        <p:sp>
          <p:nvSpPr>
            <p:cNvPr id="1048741" name="Teardrop 4"/>
            <p:cNvSpPr>
              <a:spLocks noChangeAspect="1"/>
            </p:cNvSpPr>
            <p:nvPr/>
          </p:nvSpPr>
          <p:spPr>
            <a:xfrm rot="13976589">
              <a:off x="6926983" y="3429613"/>
              <a:ext cx="2361144" cy="2361144"/>
            </a:xfrm>
            <a:prstGeom prst="teardrop"/>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cs typeface="+mn-ea"/>
                <a:sym typeface="+mn-lt"/>
              </a:endParaRPr>
            </a:p>
          </p:txBody>
        </p:sp>
        <p:sp>
          <p:nvSpPr>
            <p:cNvPr id="1048742" name="Teardrop 5"/>
            <p:cNvSpPr>
              <a:spLocks noChangeAspect="1"/>
            </p:cNvSpPr>
            <p:nvPr/>
          </p:nvSpPr>
          <p:spPr>
            <a:xfrm rot="7461556" flipH="1">
              <a:off x="2903873" y="3506881"/>
              <a:ext cx="2361144" cy="2361144"/>
            </a:xfrm>
            <a:prstGeom prst="teardrop"/>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cs typeface="+mn-ea"/>
                <a:sym typeface="+mn-lt"/>
              </a:endParaRPr>
            </a:p>
          </p:txBody>
        </p:sp>
        <p:sp>
          <p:nvSpPr>
            <p:cNvPr id="1048743" name="Teardrop 6"/>
            <p:cNvSpPr>
              <a:spLocks noChangeAspect="1"/>
            </p:cNvSpPr>
            <p:nvPr/>
          </p:nvSpPr>
          <p:spPr>
            <a:xfrm rot="8068996">
              <a:off x="4915428" y="1056391"/>
              <a:ext cx="2361144" cy="2361144"/>
            </a:xfrm>
            <a:prstGeom prst="teardrop"/>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cs typeface="+mn-ea"/>
                <a:sym typeface="+mn-lt"/>
              </a:endParaRPr>
            </a:p>
          </p:txBody>
        </p:sp>
        <p:grpSp>
          <p:nvGrpSpPr>
            <p:cNvPr id="186" name="Group 25"/>
            <p:cNvGrpSpPr/>
            <p:nvPr/>
          </p:nvGrpSpPr>
          <p:grpSpPr>
            <a:xfrm>
              <a:off x="5009071" y="2126322"/>
              <a:ext cx="2160672" cy="754052"/>
              <a:chOff x="5009071" y="2126322"/>
              <a:chExt cx="2160672" cy="754052"/>
            </a:xfrm>
          </p:grpSpPr>
          <p:sp>
            <p:nvSpPr>
              <p:cNvPr id="1048744" name="TextBox 8"/>
              <p:cNvSpPr txBox="1"/>
              <p:nvPr/>
            </p:nvSpPr>
            <p:spPr>
              <a:xfrm>
                <a:off x="5009071" y="2372543"/>
                <a:ext cx="2160672" cy="507831"/>
              </a:xfrm>
              <a:prstGeom prst="rect"/>
              <a:noFill/>
            </p:spPr>
            <p:txBody>
              <a:bodyPr bIns="0" lIns="0" rIns="0" tIns="0" wrap="square">
                <a:normAutofit/>
              </a:bodyPr>
              <a:p>
                <a:pPr algn="ctr" defTabSz="1218565">
                  <a:lnSpc>
                    <a:spcPct val="120000"/>
                  </a:lnSpc>
                  <a:spcBef>
                    <a:spcPct val="0"/>
                  </a:spcBef>
                </a:pPr>
                <a:r>
                  <a:rPr altLang="en-US" sz="1100" lang="zh-CN">
                    <a:solidFill>
                      <a:schemeClr val="bg1"/>
                    </a:solidFill>
                    <a:cs typeface="+mn-ea"/>
                    <a:sym typeface="+mn-lt"/>
                  </a:rPr>
                  <a:t>共六种形式</a:t>
                </a:r>
                <a:endParaRPr altLang="en-US" sz="1100" lang="zh-CN">
                  <a:solidFill>
                    <a:schemeClr val="bg1"/>
                  </a:solidFill>
                  <a:cs typeface="+mn-ea"/>
                  <a:sym typeface="+mn-lt"/>
                </a:endParaRPr>
              </a:p>
            </p:txBody>
          </p:sp>
          <p:sp>
            <p:nvSpPr>
              <p:cNvPr id="1048745" name="Rectangle 9"/>
              <p:cNvSpPr/>
              <p:nvPr/>
            </p:nvSpPr>
            <p:spPr>
              <a:xfrm>
                <a:off x="5473854" y="2126322"/>
                <a:ext cx="1231106" cy="246221"/>
              </a:xfrm>
              <a:prstGeom prst="rect"/>
            </p:spPr>
            <p:txBody>
              <a:bodyPr anchor="ctr" bIns="0" lIns="0" rIns="0" tIns="0" wrap="none">
                <a:normAutofit fontScale="37500" lnSpcReduction="20000"/>
              </a:bodyPr>
              <a:p>
                <a:pPr algn="ctr"/>
                <a:r>
                  <a:rPr altLang="en-US" b="1" sz="1600" lang="zh-CN">
                    <a:solidFill>
                      <a:schemeClr val="bg1"/>
                    </a:solidFill>
                    <a:cs typeface="+mn-ea"/>
                    <a:sym typeface="+mn-lt"/>
                  </a:rPr>
                  <a:t>办公空间的平面组合形式</a:t>
                </a:r>
                <a:endParaRPr altLang="en-US" b="1" sz="1600" lang="zh-CN">
                  <a:solidFill>
                    <a:schemeClr val="bg1"/>
                  </a:solidFill>
                  <a:cs typeface="+mn-ea"/>
                  <a:sym typeface="+mn-lt"/>
                </a:endParaRPr>
              </a:p>
            </p:txBody>
          </p:sp>
        </p:grpSp>
        <p:sp>
          <p:nvSpPr>
            <p:cNvPr id="1048746" name="Rectangle 12"/>
            <p:cNvSpPr/>
            <p:nvPr/>
          </p:nvSpPr>
          <p:spPr>
            <a:xfrm>
              <a:off x="7496455" y="4600782"/>
              <a:ext cx="1231106" cy="246221"/>
            </a:xfrm>
            <a:prstGeom prst="rect"/>
          </p:spPr>
          <p:txBody>
            <a:bodyPr anchor="ctr" bIns="0" lIns="0" rIns="0" tIns="0" wrap="none">
              <a:normAutofit fontScale="31250" lnSpcReduction="20000"/>
            </a:bodyPr>
            <a:p>
              <a:pPr algn="ctr"/>
              <a:r>
                <a:rPr altLang="en-US" b="1" sz="1600" lang="zh-CN">
                  <a:solidFill>
                    <a:schemeClr val="bg1"/>
                  </a:solidFill>
                  <a:cs typeface="+mn-ea"/>
                  <a:sym typeface="+mn-lt"/>
                </a:rPr>
                <a:t>不同公司类别的办公空间形式</a:t>
              </a:r>
              <a:endParaRPr altLang="en-US" b="1" sz="1600" lang="zh-CN">
                <a:solidFill>
                  <a:schemeClr val="bg1"/>
                </a:solidFill>
                <a:cs typeface="+mn-ea"/>
                <a:sym typeface="+mn-lt"/>
              </a:endParaRPr>
            </a:p>
          </p:txBody>
        </p:sp>
        <p:grpSp>
          <p:nvGrpSpPr>
            <p:cNvPr id="187" name="Group 24"/>
            <p:cNvGrpSpPr/>
            <p:nvPr/>
          </p:nvGrpSpPr>
          <p:grpSpPr>
            <a:xfrm>
              <a:off x="3012356" y="4525515"/>
              <a:ext cx="2160672" cy="754052"/>
              <a:chOff x="3012356" y="4525515"/>
              <a:chExt cx="2160672" cy="754052"/>
            </a:xfrm>
          </p:grpSpPr>
          <p:sp>
            <p:nvSpPr>
              <p:cNvPr id="1048747" name="TextBox 14"/>
              <p:cNvSpPr txBox="1"/>
              <p:nvPr/>
            </p:nvSpPr>
            <p:spPr>
              <a:xfrm>
                <a:off x="3012356" y="4771736"/>
                <a:ext cx="2160672" cy="507831"/>
              </a:xfrm>
              <a:prstGeom prst="rect"/>
              <a:noFill/>
            </p:spPr>
            <p:txBody>
              <a:bodyPr bIns="0" lIns="0" rIns="0" tIns="0" wrap="square">
                <a:normAutofit/>
              </a:bodyPr>
              <a:p>
                <a:pPr algn="ctr" defTabSz="1218565">
                  <a:lnSpc>
                    <a:spcPct val="120000"/>
                  </a:lnSpc>
                  <a:spcBef>
                    <a:spcPct val="0"/>
                  </a:spcBef>
                </a:pPr>
                <a:r>
                  <a:rPr altLang="en-US" sz="1100" lang="zh-CN">
                    <a:solidFill>
                      <a:schemeClr val="bg1"/>
                    </a:solidFill>
                    <a:cs typeface="+mn-ea"/>
                    <a:sym typeface="+mn-lt"/>
                  </a:rPr>
                  <a:t>共</a:t>
                </a:r>
                <a:r>
                  <a:rPr altLang="zh-CN" sz="1100" lang="en-US">
                    <a:solidFill>
                      <a:schemeClr val="bg1"/>
                    </a:solidFill>
                    <a:cs typeface="+mn-ea"/>
                    <a:sym typeface="+mn-lt"/>
                  </a:rPr>
                  <a:t>3</a:t>
                </a:r>
                <a:r>
                  <a:rPr altLang="en-US" sz="1100" lang="zh-CN">
                    <a:solidFill>
                      <a:schemeClr val="bg1"/>
                    </a:solidFill>
                    <a:cs typeface="+mn-ea"/>
                    <a:sym typeface="+mn-lt"/>
                  </a:rPr>
                  <a:t>种形式</a:t>
                </a:r>
                <a:endParaRPr altLang="zh-CN" sz="1100" lang="en-US">
                  <a:solidFill>
                    <a:schemeClr val="bg1"/>
                  </a:solidFill>
                  <a:cs typeface="+mn-ea"/>
                  <a:sym typeface="+mn-lt"/>
                </a:endParaRPr>
              </a:p>
            </p:txBody>
          </p:sp>
          <p:sp>
            <p:nvSpPr>
              <p:cNvPr id="1048748" name="Rectangle 15"/>
              <p:cNvSpPr/>
              <p:nvPr/>
            </p:nvSpPr>
            <p:spPr>
              <a:xfrm>
                <a:off x="3477139" y="4525515"/>
                <a:ext cx="1231106" cy="246221"/>
              </a:xfrm>
              <a:prstGeom prst="rect"/>
            </p:spPr>
            <p:txBody>
              <a:bodyPr anchor="ctr" bIns="0" lIns="0" rIns="0" tIns="0" wrap="none">
                <a:normAutofit fontScale="50000" lnSpcReduction="20000"/>
              </a:bodyPr>
              <a:p>
                <a:pPr algn="ctr"/>
                <a:r>
                  <a:rPr altLang="en-US" b="1" sz="1600" lang="zh-CN">
                    <a:solidFill>
                      <a:schemeClr val="bg1"/>
                    </a:solidFill>
                    <a:cs typeface="+mn-ea"/>
                    <a:sym typeface="+mn-lt"/>
                  </a:rPr>
                  <a:t>办公空间的开放形式</a:t>
                </a:r>
                <a:endParaRPr altLang="en-US" b="1" sz="1600" lang="zh-CN">
                  <a:solidFill>
                    <a:schemeClr val="bg1"/>
                  </a:solidFill>
                  <a:cs typeface="+mn-ea"/>
                  <a:sym typeface="+mn-lt"/>
                </a:endParaRPr>
              </a:p>
            </p:txBody>
          </p:sp>
        </p:grpSp>
        <p:sp>
          <p:nvSpPr>
            <p:cNvPr id="1048749" name="Rectangle 16"/>
            <p:cNvSpPr/>
            <p:nvPr/>
          </p:nvSpPr>
          <p:spPr>
            <a:xfrm>
              <a:off x="5480450" y="4805523"/>
              <a:ext cx="1231106" cy="246221"/>
            </a:xfrm>
            <a:prstGeom prst="rect"/>
          </p:spPr>
          <p:txBody>
            <a:bodyPr anchor="ctr" bIns="0" lIns="0" rIns="0" tIns="0" wrap="none">
              <a:normAutofit fontScale="92500" lnSpcReduction="20000"/>
            </a:bodyPr>
            <a:p>
              <a:pPr algn="ctr"/>
              <a:endParaRPr altLang="en-US" b="1" sz="1600" lang="zh-CN">
                <a:solidFill>
                  <a:schemeClr val="tx1">
                    <a:lumMod val="75000"/>
                    <a:lumOff val="25000"/>
                  </a:schemeClr>
                </a:solidFill>
                <a:cs typeface="+mn-ea"/>
                <a:sym typeface="+mn-lt"/>
              </a:endParaRPr>
            </a:p>
          </p:txBody>
        </p:sp>
        <p:sp>
          <p:nvSpPr>
            <p:cNvPr id="1048750" name="Arc 17"/>
            <p:cNvSpPr/>
            <p:nvPr/>
          </p:nvSpPr>
          <p:spPr>
            <a:xfrm rot="19552821">
              <a:off x="6960453" y="3250409"/>
              <a:ext cx="2426560" cy="2426558"/>
            </a:xfrm>
            <a:prstGeom prst="arc"/>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anchor="ctr"/>
            <a:p>
              <a:pPr algn="ctr"/>
              <a:endParaRPr>
                <a:cs typeface="+mn-ea"/>
                <a:sym typeface="+mn-lt"/>
              </a:endParaRPr>
            </a:p>
          </p:txBody>
        </p:sp>
        <p:sp>
          <p:nvSpPr>
            <p:cNvPr id="1048751" name="Arc 18"/>
            <p:cNvSpPr/>
            <p:nvPr/>
          </p:nvSpPr>
          <p:spPr>
            <a:xfrm rot="14322164">
              <a:off x="4689644" y="974921"/>
              <a:ext cx="2426558" cy="2426558"/>
            </a:xfrm>
            <a:prstGeom prst="arc"/>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anchor="ctr"/>
            <a:p>
              <a:pPr algn="ctr"/>
              <a:endParaRPr>
                <a:cs typeface="+mn-ea"/>
                <a:sym typeface="+mn-lt"/>
              </a:endParaRPr>
            </a:p>
          </p:txBody>
        </p:sp>
        <p:sp>
          <p:nvSpPr>
            <p:cNvPr id="1048752" name="Arc 19"/>
            <p:cNvSpPr/>
            <p:nvPr/>
          </p:nvSpPr>
          <p:spPr>
            <a:xfrm rot="9363247">
              <a:off x="2828492" y="3632903"/>
              <a:ext cx="2426556" cy="2426558"/>
            </a:xfrm>
            <a:prstGeom prst="arc"/>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anchor="ctr"/>
            <a:p>
              <a:pPr algn="ctr"/>
              <a:endParaRPr>
                <a:cs typeface="+mn-ea"/>
                <a:sym typeface="+mn-lt"/>
              </a:endParaRPr>
            </a:p>
          </p:txBody>
        </p:sp>
        <p:sp>
          <p:nvSpPr>
            <p:cNvPr id="1048753" name="Freeform: Shape 20"/>
            <p:cNvSpPr/>
            <p:nvPr/>
          </p:nvSpPr>
          <p:spPr bwMode="auto">
            <a:xfrm>
              <a:off x="5835622" y="1573517"/>
              <a:ext cx="520759" cy="513212"/>
            </a:xfrm>
            <a:custGeom>
              <a:av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anchor="ctr"/>
            <a:p>
              <a:pPr algn="ctr"/>
              <a:endParaRPr>
                <a:cs typeface="+mn-ea"/>
                <a:sym typeface="+mn-lt"/>
              </a:endParaRPr>
            </a:p>
          </p:txBody>
        </p:sp>
        <p:sp>
          <p:nvSpPr>
            <p:cNvPr id="1048754" name="Freeform: Shape 21"/>
            <p:cNvSpPr/>
            <p:nvPr/>
          </p:nvSpPr>
          <p:spPr bwMode="auto">
            <a:xfrm>
              <a:off x="3791721" y="3930248"/>
              <a:ext cx="567455" cy="581073"/>
            </a:xfrm>
            <a:custGeom>
              <a:av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anchor="ctr"/>
            <a:p>
              <a:pPr algn="ctr"/>
              <a:endParaRPr>
                <a:cs typeface="+mn-ea"/>
                <a:sym typeface="+mn-lt"/>
              </a:endParaRPr>
            </a:p>
          </p:txBody>
        </p:sp>
        <p:sp>
          <p:nvSpPr>
            <p:cNvPr id="1048755" name="Freeform: Shape 22"/>
            <p:cNvSpPr/>
            <p:nvPr/>
          </p:nvSpPr>
          <p:spPr bwMode="auto">
            <a:xfrm>
              <a:off x="7862615" y="3938715"/>
              <a:ext cx="562347" cy="419780"/>
            </a:xfrm>
            <a:custGeom>
              <a:avLst/>
              <a:ahLst/>
              <a:cxnLst>
                <a:cxn ang="0">
                  <a:pos x="19" y="42"/>
                </a:cxn>
                <a:cxn ang="0">
                  <a:pos x="17" y="42"/>
                </a:cxn>
                <a:cxn ang="0">
                  <a:pos x="1" y="25"/>
                </a:cxn>
                <a:cxn ang="0">
                  <a:pos x="1" y="24"/>
                </a:cxn>
                <a:cxn ang="0">
                  <a:pos x="17" y="7"/>
                </a:cxn>
                <a:cxn ang="0">
                  <a:pos x="19" y="7"/>
                </a:cxn>
                <a:cxn ang="0">
                  <a:pos x="21" y="9"/>
                </a:cxn>
                <a:cxn ang="0">
                  <a:pos x="21" y="11"/>
                </a:cxn>
                <a:cxn ang="0">
                  <a:pos x="7" y="25"/>
                </a:cxn>
                <a:cxn ang="0">
                  <a:pos x="21" y="39"/>
                </a:cxn>
                <a:cxn ang="0">
                  <a:pos x="21" y="40"/>
                </a:cxn>
                <a:cxn ang="0">
                  <a:pos x="19" y="42"/>
                </a:cxn>
                <a:cxn ang="0">
                  <a:pos x="29" y="48"/>
                </a:cxn>
                <a:cxn ang="0">
                  <a:pos x="27" y="49"/>
                </a:cxn>
                <a:cxn ang="0">
                  <a:pos x="25" y="48"/>
                </a:cxn>
                <a:cxn ang="0">
                  <a:pos x="24" y="47"/>
                </a:cxn>
                <a:cxn ang="0">
                  <a:pos x="38" y="1"/>
                </a:cxn>
                <a:cxn ang="0">
                  <a:pos x="39" y="0"/>
                </a:cxn>
                <a:cxn ang="0">
                  <a:pos x="41" y="1"/>
                </a:cxn>
                <a:cxn ang="0">
                  <a:pos x="42" y="2"/>
                </a:cxn>
                <a:cxn ang="0">
                  <a:pos x="29" y="48"/>
                </a:cxn>
                <a:cxn ang="0">
                  <a:pos x="49" y="42"/>
                </a:cxn>
                <a:cxn ang="0">
                  <a:pos x="47" y="42"/>
                </a:cxn>
                <a:cxn ang="0">
                  <a:pos x="45" y="40"/>
                </a:cxn>
                <a:cxn ang="0">
                  <a:pos x="45" y="39"/>
                </a:cxn>
                <a:cxn ang="0">
                  <a:pos x="59" y="25"/>
                </a:cxn>
                <a:cxn ang="0">
                  <a:pos x="45" y="11"/>
                </a:cxn>
                <a:cxn ang="0">
                  <a:pos x="45" y="9"/>
                </a:cxn>
                <a:cxn ang="0">
                  <a:pos x="47" y="7"/>
                </a:cxn>
                <a:cxn ang="0">
                  <a:pos x="49" y="7"/>
                </a:cxn>
                <a:cxn ang="0">
                  <a:pos x="65" y="24"/>
                </a:cxn>
                <a:cxn ang="0">
                  <a:pos x="65" y="25"/>
                </a:cxn>
                <a:cxn ang="0">
                  <a:pos x="49" y="42"/>
                </a:cxn>
              </a:cxnLst>
              <a:rect l="0" t="0" r="r" b="b"/>
              <a:pathLst>
                <a:path w="66" h="49">
                  <a:moveTo>
                    <a:pt x="19" y="42"/>
                  </a:moveTo>
                  <a:cubicBezTo>
                    <a:pt x="19" y="43"/>
                    <a:pt x="18" y="43"/>
                    <a:pt x="17" y="42"/>
                  </a:cubicBezTo>
                  <a:cubicBezTo>
                    <a:pt x="1" y="25"/>
                    <a:pt x="1" y="25"/>
                    <a:pt x="1" y="25"/>
                  </a:cubicBezTo>
                  <a:cubicBezTo>
                    <a:pt x="0" y="25"/>
                    <a:pt x="0" y="24"/>
                    <a:pt x="1" y="24"/>
                  </a:cubicBezTo>
                  <a:cubicBezTo>
                    <a:pt x="17" y="7"/>
                    <a:pt x="17" y="7"/>
                    <a:pt x="17" y="7"/>
                  </a:cubicBezTo>
                  <a:cubicBezTo>
                    <a:pt x="18" y="7"/>
                    <a:pt x="19" y="7"/>
                    <a:pt x="19" y="7"/>
                  </a:cubicBezTo>
                  <a:cubicBezTo>
                    <a:pt x="21" y="9"/>
                    <a:pt x="21" y="9"/>
                    <a:pt x="21" y="9"/>
                  </a:cubicBezTo>
                  <a:cubicBezTo>
                    <a:pt x="21" y="9"/>
                    <a:pt x="21" y="10"/>
                    <a:pt x="21" y="11"/>
                  </a:cubicBezTo>
                  <a:cubicBezTo>
                    <a:pt x="7" y="25"/>
                    <a:pt x="7" y="25"/>
                    <a:pt x="7" y="25"/>
                  </a:cubicBezTo>
                  <a:cubicBezTo>
                    <a:pt x="21" y="39"/>
                    <a:pt x="21" y="39"/>
                    <a:pt x="21" y="39"/>
                  </a:cubicBezTo>
                  <a:cubicBezTo>
                    <a:pt x="21" y="39"/>
                    <a:pt x="21" y="40"/>
                    <a:pt x="21" y="40"/>
                  </a:cubicBezTo>
                  <a:lnTo>
                    <a:pt x="19" y="42"/>
                  </a:lnTo>
                  <a:close/>
                  <a:moveTo>
                    <a:pt x="29" y="48"/>
                  </a:moveTo>
                  <a:cubicBezTo>
                    <a:pt x="28" y="49"/>
                    <a:pt x="28" y="49"/>
                    <a:pt x="27" y="49"/>
                  </a:cubicBezTo>
                  <a:cubicBezTo>
                    <a:pt x="25" y="48"/>
                    <a:pt x="25" y="48"/>
                    <a:pt x="25" y="48"/>
                  </a:cubicBezTo>
                  <a:cubicBezTo>
                    <a:pt x="24" y="48"/>
                    <a:pt x="24" y="48"/>
                    <a:pt x="24" y="47"/>
                  </a:cubicBezTo>
                  <a:cubicBezTo>
                    <a:pt x="38" y="1"/>
                    <a:pt x="38" y="1"/>
                    <a:pt x="38" y="1"/>
                  </a:cubicBezTo>
                  <a:cubicBezTo>
                    <a:pt x="38" y="0"/>
                    <a:pt x="38" y="0"/>
                    <a:pt x="39" y="0"/>
                  </a:cubicBezTo>
                  <a:cubicBezTo>
                    <a:pt x="41" y="1"/>
                    <a:pt x="41" y="1"/>
                    <a:pt x="41" y="1"/>
                  </a:cubicBezTo>
                  <a:cubicBezTo>
                    <a:pt x="42" y="1"/>
                    <a:pt x="42" y="2"/>
                    <a:pt x="42" y="2"/>
                  </a:cubicBezTo>
                  <a:lnTo>
                    <a:pt x="29" y="48"/>
                  </a:lnTo>
                  <a:close/>
                  <a:moveTo>
                    <a:pt x="49" y="42"/>
                  </a:moveTo>
                  <a:cubicBezTo>
                    <a:pt x="48" y="43"/>
                    <a:pt x="48" y="43"/>
                    <a:pt x="47" y="42"/>
                  </a:cubicBezTo>
                  <a:cubicBezTo>
                    <a:pt x="45" y="40"/>
                    <a:pt x="45" y="40"/>
                    <a:pt x="45" y="40"/>
                  </a:cubicBezTo>
                  <a:cubicBezTo>
                    <a:pt x="45" y="40"/>
                    <a:pt x="45" y="39"/>
                    <a:pt x="45" y="39"/>
                  </a:cubicBezTo>
                  <a:cubicBezTo>
                    <a:pt x="59" y="25"/>
                    <a:pt x="59" y="25"/>
                    <a:pt x="59" y="25"/>
                  </a:cubicBezTo>
                  <a:cubicBezTo>
                    <a:pt x="45" y="11"/>
                    <a:pt x="45" y="11"/>
                    <a:pt x="45" y="11"/>
                  </a:cubicBezTo>
                  <a:cubicBezTo>
                    <a:pt x="45" y="10"/>
                    <a:pt x="45" y="9"/>
                    <a:pt x="45" y="9"/>
                  </a:cubicBezTo>
                  <a:cubicBezTo>
                    <a:pt x="47" y="7"/>
                    <a:pt x="47" y="7"/>
                    <a:pt x="47" y="7"/>
                  </a:cubicBezTo>
                  <a:cubicBezTo>
                    <a:pt x="48" y="7"/>
                    <a:pt x="48" y="7"/>
                    <a:pt x="49" y="7"/>
                  </a:cubicBezTo>
                  <a:cubicBezTo>
                    <a:pt x="65" y="24"/>
                    <a:pt x="65" y="24"/>
                    <a:pt x="65" y="24"/>
                  </a:cubicBezTo>
                  <a:cubicBezTo>
                    <a:pt x="66" y="24"/>
                    <a:pt x="66" y="25"/>
                    <a:pt x="65" y="25"/>
                  </a:cubicBezTo>
                  <a:lnTo>
                    <a:pt x="49" y="42"/>
                  </a:lnTo>
                  <a:close/>
                </a:path>
              </a:pathLst>
            </a:custGeom>
            <a:solidFill>
              <a:schemeClr val="bg1"/>
            </a:solidFill>
            <a:ln w="9525">
              <a:noFill/>
              <a:round/>
            </a:ln>
          </p:spPr>
          <p:txBody>
            <a:bodyPr anchor="ctr"/>
            <a:p>
              <a:pPr algn="ctr"/>
              <a:endParaRPr>
                <a:cs typeface="+mn-ea"/>
                <a:sym typeface="+mn-lt"/>
              </a:endParaRPr>
            </a:p>
          </p:txBody>
        </p:sp>
        <p:sp>
          <p:nvSpPr>
            <p:cNvPr id="1048756" name="Freeform: Shape 23"/>
            <p:cNvSpPr/>
            <p:nvPr/>
          </p:nvSpPr>
          <p:spPr bwMode="auto">
            <a:xfrm>
              <a:off x="5808911" y="3939536"/>
              <a:ext cx="574181" cy="574181"/>
            </a:xfrm>
            <a:custGeom>
              <a:av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lumMod val="50000"/>
              </a:schemeClr>
            </a:solidFill>
            <a:ln w="9525">
              <a:noFill/>
              <a:round/>
            </a:ln>
          </p:spPr>
          <p:txBody>
            <a:bodyPr anchor="ctr"/>
            <a:p>
              <a:pPr algn="ctr"/>
              <a:endParaRPr>
                <a:cs typeface="+mn-ea"/>
                <a:sym typeface="+mn-lt"/>
              </a:endParaRPr>
            </a:p>
          </p:txBody>
        </p:sp>
      </p:grpSp>
      <p:sp>
        <p:nvSpPr>
          <p:cNvPr id="1048757" name="Title 1"/>
          <p:cNvSpPr txBox="1"/>
          <p:nvPr/>
        </p:nvSpPr>
        <p:spPr>
          <a:xfrm>
            <a:off x="611505" y="175895"/>
            <a:ext cx="3145790" cy="379730"/>
          </a:xfrm>
          <a:prstGeom prst="rect"/>
        </p:spPr>
        <p:txBody>
          <a:bodyPr anchor="ctr" lIns="0" rIns="0">
            <a:noAutofit/>
          </a:bodyPr>
          <a:lstStyle>
            <a:lvl1pPr algn="ctr" defTabSz="914400" eaLnBrk="1" hangingPunct="1" latinLnBrk="0" rtl="0">
              <a:spcBef>
                <a:spcPct val="0"/>
              </a:spcBef>
              <a:buNone/>
              <a:defRPr b="0" sz="3000" kern="1200">
                <a:solidFill>
                  <a:schemeClr val="accent1"/>
                </a:solidFill>
                <a:latin typeface="U.S. 101" pitchFamily="2" charset="0"/>
                <a:ea typeface="Roboto" pitchFamily="2" charset="0"/>
                <a:cs typeface="Open Sans Light" panose="020B0306030504020204" pitchFamily="34" charset="0"/>
              </a:defRPr>
            </a:lvl1pPr>
          </a:lstStyle>
          <a:p>
            <a:pPr algn="l"/>
            <a:r>
              <a:rPr altLang="zh-CN" dirty="0" sz="1800" lang="en-GB">
                <a:solidFill>
                  <a:srgbClr val="778495"/>
                </a:solidFill>
                <a:latin typeface="+mn-lt"/>
                <a:ea typeface="+mn-ea"/>
                <a:cs typeface="+mn-ea"/>
                <a:sym typeface="+mn-lt"/>
              </a:rPr>
              <a:t> </a:t>
            </a:r>
            <a:r>
              <a:rPr altLang="en-GB" dirty="0" sz="1800" lang="zh-CN">
                <a:solidFill>
                  <a:srgbClr val="778495"/>
                </a:solidFill>
                <a:latin typeface="+mn-lt"/>
                <a:ea typeface="+mn-ea"/>
                <a:cs typeface="+mn-ea"/>
                <a:sym typeface="+mn-lt"/>
              </a:rPr>
              <a:t>第二单元：</a:t>
            </a:r>
            <a:r>
              <a:rPr altLang="zh-CN" dirty="0" sz="1800" lang="en-GB">
                <a:solidFill>
                  <a:srgbClr val="778495"/>
                </a:solidFill>
                <a:latin typeface="+mn-lt"/>
                <a:ea typeface="+mn-ea"/>
                <a:cs typeface="+mn-ea"/>
                <a:sym typeface="+mn-lt"/>
              </a:rPr>
              <a:t>办公建筑空间</a:t>
            </a:r>
            <a:endParaRPr altLang="zh-CN" dirty="0" sz="1800" lang="en-GB">
              <a:solidFill>
                <a:srgbClr val="778495"/>
              </a:solidFill>
              <a:latin typeface="+mn-lt"/>
              <a:ea typeface="+mn-ea"/>
              <a:cs typeface="+mn-ea"/>
              <a:sym typeface="+mn-lt"/>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1" presetSubtype="0">
                                  <p:stCondLst>
                                    <p:cond delay="0"/>
                                  </p:stCondLst>
                                  <p:childTnLst>
                                    <p:set>
                                      <p:cBhvr>
                                        <p:cTn dur="1" fill="hold" id="6">
                                          <p:stCondLst>
                                            <p:cond delay="0"/>
                                          </p:stCondLst>
                                        </p:cTn>
                                        <p:tgtEl>
                                          <p:spTgt spid="185"/>
                                        </p:tgtEl>
                                        <p:attrNameLst>
                                          <p:attrName>style.visibility</p:attrName>
                                        </p:attrNameLst>
                                      </p:cBhvr>
                                      <p:to>
                                        <p:strVal val="visible"/>
                                      </p:to>
                                    </p:set>
                                    <p:anim calcmode="lin" valueType="num">
                                      <p:cBhvr>
                                        <p:cTn dur="1000" fill="hold" id="7"/>
                                        <p:tgtEl>
                                          <p:spTgt spid="185"/>
                                        </p:tgtEl>
                                        <p:attrNameLst>
                                          <p:attrName>ppt_w</p:attrName>
                                        </p:attrNameLst>
                                      </p:cBhvr>
                                      <p:tavLst>
                                        <p:tav tm="0">
                                          <p:val>
                                            <p:fltVal val="0.0"/>
                                          </p:val>
                                        </p:tav>
                                        <p:tav tm="100000">
                                          <p:val>
                                            <p:strVal val="#ppt_w"/>
                                          </p:val>
                                        </p:tav>
                                      </p:tavLst>
                                    </p:anim>
                                    <p:anim calcmode="lin" valueType="num">
                                      <p:cBhvr>
                                        <p:cTn dur="1000" fill="hold" id="8"/>
                                        <p:tgtEl>
                                          <p:spTgt spid="185"/>
                                        </p:tgtEl>
                                        <p:attrNameLst>
                                          <p:attrName>ppt_h</p:attrName>
                                        </p:attrNameLst>
                                      </p:cBhvr>
                                      <p:tavLst>
                                        <p:tav tm="0">
                                          <p:val>
                                            <p:fltVal val="0.0"/>
                                          </p:val>
                                        </p:tav>
                                        <p:tav tm="100000">
                                          <p:val>
                                            <p:strVal val="#ppt_h"/>
                                          </p:val>
                                        </p:tav>
                                      </p:tavLst>
                                    </p:anim>
                                    <p:anim calcmode="lin" valueType="num">
                                      <p:cBhvr>
                                        <p:cTn dur="1000" fill="hold" id="9"/>
                                        <p:tgtEl>
                                          <p:spTgt spid="185"/>
                                        </p:tgtEl>
                                        <p:attrNameLst>
                                          <p:attrName>style.rotation</p:attrName>
                                        </p:attrNameLst>
                                      </p:cBhvr>
                                      <p:tavLst>
                                        <p:tav tm="0">
                                          <p:val>
                                            <p:fltVal val="90.0"/>
                                          </p:val>
                                        </p:tav>
                                        <p:tav tm="100000">
                                          <p:val>
                                            <p:fltVal val="0.0"/>
                                          </p:val>
                                        </p:tav>
                                      </p:tavLst>
                                    </p:anim>
                                    <p:animEffect transition="in" filter="fade">
                                      <p:cBhvr>
                                        <p:cTn dur="1000" id="1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88" name=""/>
        <p:cNvGrpSpPr/>
        <p:nvPr/>
      </p:nvGrpSpPr>
      <p:grpSpPr>
        <a:xfrm>
          <a:off x="0" y="0"/>
          <a:ext cx="0" cy="0"/>
          <a:chOff x="0" y="0"/>
          <a:chExt cx="0" cy="0"/>
        </a:xfrm>
      </p:grpSpPr>
      <p:sp>
        <p:nvSpPr>
          <p:cNvPr id="1048758" name="文本框 1"/>
          <p:cNvSpPr txBox="1"/>
          <p:nvPr>
            <p:custDataLst>
              <p:tags r:id="rId1"/>
            </p:custDataLst>
          </p:nvPr>
        </p:nvSpPr>
        <p:spPr>
          <a:xfrm>
            <a:off x="1733117" y="230791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000" lang="en-US">
                <a:solidFill>
                  <a:schemeClr val="tx1"/>
                </a:solidFill>
              </a:rPr>
              <a:t>图2-1-1开敞办公空间                                     图2-1-2开敞办公平面图</a:t>
            </a:r>
            <a:endParaRPr altLang="zh-CN" sz="1000" lang="en-US">
              <a:solidFill>
                <a:schemeClr val="tx1"/>
              </a:solidFill>
            </a:endParaRPr>
          </a:p>
          <a:p>
            <a:r>
              <a:rPr altLang="zh-CN" sz="1000" lang="en-US">
                <a:solidFill>
                  <a:schemeClr val="tx1"/>
                </a:solidFill>
              </a:rPr>
              <a:t>图片来源：《办公》                                        图片来源：《办公》</a:t>
            </a:r>
            <a:endParaRPr altLang="zh-CN" sz="1000" lang="en-US">
              <a:solidFill>
                <a:schemeClr val="tx1"/>
              </a:solidFill>
            </a:endParaRPr>
          </a:p>
        </p:txBody>
      </p:sp>
      <p:sp>
        <p:nvSpPr>
          <p:cNvPr id="1048759" name="文本框 8"/>
          <p:cNvSpPr txBox="1"/>
          <p:nvPr/>
        </p:nvSpPr>
        <p:spPr>
          <a:xfrm>
            <a:off x="1732915" y="3127375"/>
            <a:ext cx="5947410" cy="993140"/>
          </a:xfrm>
          <a:prstGeom prst="rect"/>
          <a:noFill/>
        </p:spPr>
        <p:txBody>
          <a:bodyPr rtlCol="0" wrap="square">
            <a:spAutoFit/>
          </a:bodyPr>
          <a:p>
            <a:pPr algn="ctr"/>
            <a:r>
              <a:rPr altLang="en-US" sz="1400" lang="zh-CN">
                <a:solidFill>
                  <a:srgbClr val="FF0000"/>
                </a:solidFill>
              </a:rPr>
              <a:t>2.1办公空间的平面组合形式</a:t>
            </a:r>
            <a:endParaRPr altLang="en-US" sz="1400" lang="zh-CN">
              <a:solidFill>
                <a:srgbClr val="FF0000"/>
              </a:solidFill>
            </a:endParaRPr>
          </a:p>
          <a:p>
            <a:pPr algn="ctr"/>
            <a:r>
              <a:rPr altLang="en-US" sz="1000" lang="zh-CN"/>
              <a:t>2.1.1开敞式</a:t>
            </a:r>
            <a:endParaRPr altLang="en-US" sz="1000" lang="zh-CN"/>
          </a:p>
          <a:p>
            <a:pPr algn="ctr"/>
            <a:r>
              <a:rPr altLang="en-US" sz="1000" lang="zh-CN"/>
              <a:t>开敞式办公空间指建筑内部办公环境中无墙体和隔断阻隔，仅以家具和设备组合形成的空间环境，是典型的现代办公空间形式，被大量应用于多种群体办公区域、接待环境、设计室、阅览室、休息室等。其优点是空间流动性强、便于沟通交流、布局易于变动，不足的是私密性差、易受干扰。(见图2-1-1、2-1-2）</a:t>
            </a:r>
            <a:endParaRPr altLang="en-US" sz="1000" lang="zh-CN"/>
          </a:p>
        </p:txBody>
      </p:sp>
      <p:sp>
        <p:nvSpPr>
          <p:cNvPr id="1048760" name="文本框 9"/>
          <p:cNvSpPr txBox="1"/>
          <p:nvPr/>
        </p:nvSpPr>
        <p:spPr>
          <a:xfrm>
            <a:off x="1732915" y="1222375"/>
            <a:ext cx="2408555" cy="370840"/>
          </a:xfrm>
          <a:prstGeom prst="rect"/>
          <a:noFill/>
        </p:spPr>
        <p:txBody>
          <a:bodyPr rtlCol="0" wrap="square">
            <a:spAutoFit/>
          </a:bodyPr>
          <a:p>
            <a:r>
              <a:rPr altLang="en-US" sz="1000" lang="zh-CN"/>
              <a:t>图1-3-1传统单间式办公室</a:t>
            </a:r>
            <a:endParaRPr altLang="en-US" sz="1000" lang="zh-CN"/>
          </a:p>
          <a:p>
            <a:r>
              <a:rPr altLang="en-US" sz="1000" lang="zh-CN"/>
              <a:t>图片来源：《办公建筑室内设计》</a:t>
            </a:r>
            <a:endParaRPr altLang="en-US" sz="1000" lang="zh-CN"/>
          </a:p>
        </p:txBody>
      </p:sp>
      <p:pic>
        <p:nvPicPr>
          <p:cNvPr id="2097181" name="图片 -2147482624" descr="科比 0134"/>
          <p:cNvPicPr>
            <a:picLocks noChangeAspect="1"/>
          </p:cNvPicPr>
          <p:nvPr/>
        </p:nvPicPr>
        <p:blipFill>
          <a:blip xmlns:r="http://schemas.openxmlformats.org/officeDocument/2006/relationships" r:embed="rId2"/>
          <a:srcRect/>
          <a:stretch>
            <a:fillRect/>
          </a:stretch>
        </p:blipFill>
        <p:spPr>
          <a:xfrm>
            <a:off x="1856423" y="288608"/>
            <a:ext cx="2279015" cy="1983105"/>
          </a:xfrm>
          <a:prstGeom prst="rect"/>
          <a:noFill/>
          <a:ln w="9525">
            <a:noFill/>
          </a:ln>
        </p:spPr>
      </p:pic>
      <p:pic>
        <p:nvPicPr>
          <p:cNvPr id="2097182" name="图片 4" descr="科比 0035"/>
          <p:cNvPicPr>
            <a:picLocks noChangeAspect="1"/>
          </p:cNvPicPr>
          <p:nvPr/>
        </p:nvPicPr>
        <p:blipFill>
          <a:blip xmlns:r="http://schemas.openxmlformats.org/officeDocument/2006/relationships" r:embed="rId3"/>
          <a:srcRect/>
          <a:stretch>
            <a:fillRect/>
          </a:stretch>
        </p:blipFill>
        <p:spPr>
          <a:xfrm>
            <a:off x="4466273" y="605473"/>
            <a:ext cx="2767965" cy="1631315"/>
          </a:xfrm>
          <a:prstGeom prst="rect"/>
          <a:noFill/>
          <a:ln w="9525">
            <a:noFill/>
          </a:ln>
        </p:spPr>
      </p:pic>
      <p:sp>
        <p:nvSpPr>
          <p:cNvPr id="1048761" name="等腰三角形 29"/>
          <p:cNvSpPr/>
          <p:nvPr/>
        </p:nvSpPr>
        <p:spPr>
          <a:xfrm rot="5400000">
            <a:off x="293317" y="2132000"/>
            <a:ext cx="971173" cy="879398"/>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grpSp>
        <p:nvGrpSpPr>
          <p:cNvPr id="112" name="组合 27"/>
          <p:cNvGrpSpPr/>
          <p:nvPr/>
        </p:nvGrpSpPr>
        <p:grpSpPr>
          <a:xfrm>
            <a:off x="2405717" y="1923678"/>
            <a:ext cx="1272223" cy="783087"/>
            <a:chOff x="2405717" y="1923678"/>
            <a:chExt cx="1272223" cy="783087"/>
          </a:xfrm>
          <a:noFill/>
        </p:grpSpPr>
        <p:sp>
          <p:nvSpPr>
            <p:cNvPr id="1048587" name="Rectangle 2"/>
            <p:cNvSpPr/>
            <p:nvPr/>
          </p:nvSpPr>
          <p:spPr>
            <a:xfrm>
              <a:off x="2441722" y="1923678"/>
              <a:ext cx="1236218" cy="783087"/>
            </a:xfrm>
            <a:prstGeom prst="rect"/>
            <a:grpFill/>
          </p:spPr>
          <p:txBody>
            <a:bodyPr wrap="square">
              <a:normAutofit fontScale="75926" lnSpcReduction="20000"/>
            </a:bodyPr>
            <a:p>
              <a:pPr algn="r"/>
              <a:r>
                <a:rPr altLang="en-US" b="1" dirty="0" sz="5400" lang="zh-CN" spc="300">
                  <a:solidFill>
                    <a:schemeClr val="tx2"/>
                  </a:solidFill>
                  <a:cs typeface="+mn-ea"/>
                  <a:sym typeface="+mn-lt"/>
                </a:rPr>
                <a:t>目录</a:t>
              </a:r>
              <a:endParaRPr altLang="en-US" b="1" dirty="0" sz="5400" lang="zh-CN" spc="300">
                <a:solidFill>
                  <a:schemeClr val="tx2"/>
                </a:solidFill>
                <a:cs typeface="+mn-ea"/>
                <a:sym typeface="+mn-lt"/>
              </a:endParaRPr>
            </a:p>
          </p:txBody>
        </p:sp>
        <p:sp>
          <p:nvSpPr>
            <p:cNvPr id="1048588" name="Rectangle 3"/>
            <p:cNvSpPr/>
            <p:nvPr/>
          </p:nvSpPr>
          <p:spPr>
            <a:xfrm>
              <a:off x="2405717" y="2355726"/>
              <a:ext cx="1272223" cy="300083"/>
            </a:xfrm>
            <a:prstGeom prst="rect"/>
            <a:grpFill/>
          </p:spPr>
          <p:txBody>
            <a:bodyPr wrap="none">
              <a:normAutofit fontScale="75000" lnSpcReduction="20000"/>
            </a:bodyPr>
            <a:p>
              <a:r>
                <a:rPr altLang="zh-CN" b="1" dirty="0" sz="2000" lang="en-US" spc="300">
                  <a:solidFill>
                    <a:schemeClr val="tx2"/>
                  </a:solidFill>
                  <a:cs typeface="+mn-ea"/>
                  <a:sym typeface="+mn-lt"/>
                </a:rPr>
                <a:t>CONTENT</a:t>
              </a:r>
              <a:endParaRPr altLang="zh-CN" b="1" dirty="0" sz="2000" lang="en-US" spc="300">
                <a:solidFill>
                  <a:schemeClr val="tx2"/>
                </a:solidFill>
                <a:cs typeface="+mn-ea"/>
                <a:sym typeface="+mn-lt"/>
              </a:endParaRPr>
            </a:p>
          </p:txBody>
        </p:sp>
      </p:grpSp>
      <p:grpSp>
        <p:nvGrpSpPr>
          <p:cNvPr id="113" name="Group 5"/>
          <p:cNvGrpSpPr/>
          <p:nvPr/>
        </p:nvGrpSpPr>
        <p:grpSpPr>
          <a:xfrm>
            <a:off x="4039521" y="1170991"/>
            <a:ext cx="3322969" cy="530915"/>
            <a:chOff x="1598315" y="1418185"/>
            <a:chExt cx="4430626" cy="707886"/>
          </a:xfrm>
        </p:grpSpPr>
        <p:sp>
          <p:nvSpPr>
            <p:cNvPr id="1048589" name="TextBox 6"/>
            <p:cNvSpPr txBox="1"/>
            <p:nvPr/>
          </p:nvSpPr>
          <p:spPr>
            <a:xfrm>
              <a:off x="1598315" y="1418185"/>
              <a:ext cx="655949" cy="707886"/>
            </a:xfrm>
            <a:prstGeom prst="rect"/>
            <a:noFill/>
          </p:spPr>
          <p:txBody>
            <a:bodyPr anchor="ctr" wrap="none">
              <a:normAutofit fontScale="60000" lnSpcReduction="20000"/>
            </a:bodyPr>
            <a:p>
              <a:r>
                <a:rPr altLang="zh-CN" sz="4000" lang="en-US">
                  <a:solidFill>
                    <a:srgbClr val="7E7E7E"/>
                  </a:solidFill>
                  <a:cs typeface="+mn-ea"/>
                  <a:sym typeface="+mn-lt"/>
                </a:rPr>
                <a:t>01</a:t>
              </a:r>
              <a:endParaRPr altLang="zh-CN" sz="4000" lang="en-US">
                <a:solidFill>
                  <a:srgbClr val="7E7E7E"/>
                </a:solidFill>
                <a:cs typeface="+mn-ea"/>
                <a:sym typeface="+mn-lt"/>
              </a:endParaRPr>
            </a:p>
          </p:txBody>
        </p:sp>
        <p:grpSp>
          <p:nvGrpSpPr>
            <p:cNvPr id="114" name="Group 7"/>
            <p:cNvGrpSpPr/>
            <p:nvPr/>
          </p:nvGrpSpPr>
          <p:grpSpPr>
            <a:xfrm>
              <a:off x="2066367" y="1529264"/>
              <a:ext cx="3962574" cy="563232"/>
              <a:chOff x="3943834" y="704409"/>
              <a:chExt cx="3962574" cy="563232"/>
            </a:xfrm>
          </p:grpSpPr>
          <p:sp>
            <p:nvSpPr>
              <p:cNvPr id="1048590" name="TextBox 8"/>
              <p:cNvSpPr txBox="1"/>
              <p:nvPr/>
            </p:nvSpPr>
            <p:spPr>
              <a:xfrm>
                <a:off x="3943834" y="704409"/>
                <a:ext cx="3962574" cy="242864"/>
              </a:xfrm>
              <a:prstGeom prst="rect"/>
              <a:noFill/>
            </p:spPr>
            <p:txBody>
              <a:bodyPr anchor="b" anchorCtr="0" bIns="0" lIns="360000" rIns="0" tIns="0" wrap="none">
                <a:noAutofit/>
              </a:bodyPr>
              <a:p>
                <a:pPr algn="l"/>
                <a:r>
                  <a:rPr altLang="en-US" b="1" dirty="0" lang="zh-CN">
                    <a:solidFill>
                      <a:srgbClr val="7E7E7E"/>
                    </a:solidFill>
                    <a:cs typeface="+mn-ea"/>
                    <a:sym typeface="+mn-lt"/>
                  </a:rPr>
                  <a:t>办公空间室内设计概述</a:t>
                </a:r>
                <a:endParaRPr altLang="en-US" b="1" dirty="0" lang="zh-CN">
                  <a:solidFill>
                    <a:srgbClr val="7E7E7E"/>
                  </a:solidFill>
                  <a:cs typeface="+mn-ea"/>
                  <a:sym typeface="+mn-lt"/>
                </a:endParaRPr>
              </a:p>
            </p:txBody>
          </p:sp>
          <p:sp>
            <p:nvSpPr>
              <p:cNvPr id="1048591" name="TextBox 9"/>
              <p:cNvSpPr txBox="1"/>
              <p:nvPr/>
            </p:nvSpPr>
            <p:spPr>
              <a:xfrm>
                <a:off x="3943834" y="947273"/>
                <a:ext cx="3962574" cy="320368"/>
              </a:xfrm>
              <a:prstGeom prst="rect"/>
            </p:spPr>
            <p:txBody>
              <a:bodyPr anchor="ctr" anchorCtr="0" bIns="0" lIns="360000" rIns="0" tIns="0" vert="horz" wrap="square">
                <a:normAutofit/>
              </a:bodyPr>
              <a:p>
                <a:pPr algn="l">
                  <a:lnSpc>
                    <a:spcPct val="120000"/>
                  </a:lnSpc>
                </a:pPr>
                <a:endParaRPr altLang="en-US" dirty="0" sz="1050" lang="zh-CN">
                  <a:solidFill>
                    <a:srgbClr val="7E7E7E"/>
                  </a:solidFill>
                  <a:cs typeface="+mn-ea"/>
                  <a:sym typeface="+mn-lt"/>
                </a:endParaRPr>
              </a:p>
            </p:txBody>
          </p:sp>
        </p:grpSp>
      </p:grpSp>
      <p:grpSp>
        <p:nvGrpSpPr>
          <p:cNvPr id="115" name="Group 10"/>
          <p:cNvGrpSpPr/>
          <p:nvPr/>
        </p:nvGrpSpPr>
        <p:grpSpPr>
          <a:xfrm>
            <a:off x="4039521" y="2008868"/>
            <a:ext cx="3322969" cy="530915"/>
            <a:chOff x="1598315" y="2786337"/>
            <a:chExt cx="4430626" cy="707886"/>
          </a:xfrm>
        </p:grpSpPr>
        <p:sp>
          <p:nvSpPr>
            <p:cNvPr id="1048592" name="TextBox 11"/>
            <p:cNvSpPr txBox="1"/>
            <p:nvPr/>
          </p:nvSpPr>
          <p:spPr>
            <a:xfrm>
              <a:off x="1598315" y="2786337"/>
              <a:ext cx="718466" cy="707886"/>
            </a:xfrm>
            <a:prstGeom prst="rect"/>
            <a:noFill/>
          </p:spPr>
          <p:txBody>
            <a:bodyPr anchor="ctr" wrap="none">
              <a:normAutofit fontScale="67500" lnSpcReduction="20000"/>
            </a:bodyPr>
            <a:p>
              <a:r>
                <a:rPr altLang="zh-CN" sz="4000" lang="en-US">
                  <a:solidFill>
                    <a:schemeClr val="tx1">
                      <a:lumMod val="95000"/>
                      <a:lumOff val="5000"/>
                    </a:schemeClr>
                  </a:solidFill>
                  <a:cs typeface="+mn-ea"/>
                  <a:sym typeface="+mn-lt"/>
                </a:rPr>
                <a:t>02</a:t>
              </a:r>
              <a:endParaRPr altLang="zh-CN" sz="4000" lang="en-US">
                <a:solidFill>
                  <a:schemeClr val="tx1">
                    <a:lumMod val="95000"/>
                    <a:lumOff val="5000"/>
                  </a:schemeClr>
                </a:solidFill>
                <a:cs typeface="+mn-ea"/>
                <a:sym typeface="+mn-lt"/>
              </a:endParaRPr>
            </a:p>
          </p:txBody>
        </p:sp>
        <p:grpSp>
          <p:nvGrpSpPr>
            <p:cNvPr id="116" name="Group 12"/>
            <p:cNvGrpSpPr/>
            <p:nvPr/>
          </p:nvGrpSpPr>
          <p:grpSpPr>
            <a:xfrm>
              <a:off x="2066367" y="2897416"/>
              <a:ext cx="3962574" cy="563232"/>
              <a:chOff x="3943834" y="704409"/>
              <a:chExt cx="3962574" cy="563232"/>
            </a:xfrm>
          </p:grpSpPr>
          <p:sp>
            <p:nvSpPr>
              <p:cNvPr id="1048593" name="TextBox 13"/>
              <p:cNvSpPr txBox="1"/>
              <p:nvPr/>
            </p:nvSpPr>
            <p:spPr>
              <a:xfrm>
                <a:off x="3943834" y="704409"/>
                <a:ext cx="3962574" cy="242864"/>
              </a:xfrm>
              <a:prstGeom prst="rect"/>
              <a:noFill/>
            </p:spPr>
            <p:txBody>
              <a:bodyPr anchor="b" anchorCtr="0" bIns="0" lIns="360000" rIns="0" tIns="0" wrap="none">
                <a:noAutofit/>
              </a:bodyPr>
              <a:p>
                <a:pPr algn="l"/>
                <a:r>
                  <a:rPr altLang="en-US" b="1" dirty="0" lang="zh-CN">
                    <a:solidFill>
                      <a:schemeClr val="tx1">
                        <a:lumMod val="95000"/>
                        <a:lumOff val="5000"/>
                      </a:schemeClr>
                    </a:solidFill>
                    <a:cs typeface="+mn-ea"/>
                    <a:sym typeface="+mn-lt"/>
                  </a:rPr>
                  <a:t>办公建筑空间</a:t>
                </a:r>
                <a:endParaRPr altLang="en-US" b="1" dirty="0" lang="zh-CN">
                  <a:solidFill>
                    <a:schemeClr val="tx1">
                      <a:lumMod val="95000"/>
                      <a:lumOff val="5000"/>
                    </a:schemeClr>
                  </a:solidFill>
                  <a:cs typeface="+mn-ea"/>
                  <a:sym typeface="+mn-lt"/>
                </a:endParaRPr>
              </a:p>
            </p:txBody>
          </p:sp>
          <p:sp>
            <p:nvSpPr>
              <p:cNvPr id="1048594" name="TextBox 14"/>
              <p:cNvSpPr txBox="1"/>
              <p:nvPr/>
            </p:nvSpPr>
            <p:spPr>
              <a:xfrm>
                <a:off x="3943834" y="947273"/>
                <a:ext cx="3962574" cy="320368"/>
              </a:xfrm>
              <a:prstGeom prst="rect"/>
            </p:spPr>
            <p:txBody>
              <a:bodyPr anchor="ctr" anchorCtr="0" bIns="0" lIns="360000" rIns="0" tIns="0" vert="horz" wrap="square">
                <a:normAutofit/>
              </a:bodyPr>
              <a:p>
                <a:pPr algn="l">
                  <a:lnSpc>
                    <a:spcPct val="120000"/>
                  </a:lnSpc>
                </a:pPr>
                <a:endParaRPr altLang="en-US" sz="1050" lang="zh-CN">
                  <a:solidFill>
                    <a:schemeClr val="tx1">
                      <a:lumMod val="95000"/>
                      <a:lumOff val="5000"/>
                    </a:schemeClr>
                  </a:solidFill>
                  <a:cs typeface="+mn-ea"/>
                  <a:sym typeface="+mn-lt"/>
                </a:endParaRPr>
              </a:p>
            </p:txBody>
          </p:sp>
        </p:grpSp>
      </p:grpSp>
      <p:grpSp>
        <p:nvGrpSpPr>
          <p:cNvPr id="117" name="Group 15"/>
          <p:cNvGrpSpPr/>
          <p:nvPr/>
        </p:nvGrpSpPr>
        <p:grpSpPr>
          <a:xfrm>
            <a:off x="4039521" y="2846744"/>
            <a:ext cx="3322969" cy="530915"/>
            <a:chOff x="1598315" y="4154489"/>
            <a:chExt cx="4430626" cy="707886"/>
          </a:xfrm>
        </p:grpSpPr>
        <p:sp>
          <p:nvSpPr>
            <p:cNvPr id="1048595" name="TextBox 16"/>
            <p:cNvSpPr txBox="1"/>
            <p:nvPr/>
          </p:nvSpPr>
          <p:spPr>
            <a:xfrm>
              <a:off x="1598315" y="4154489"/>
              <a:ext cx="732893" cy="707886"/>
            </a:xfrm>
            <a:prstGeom prst="rect"/>
            <a:noFill/>
          </p:spPr>
          <p:txBody>
            <a:bodyPr anchor="ctr" wrap="none">
              <a:normAutofit fontScale="67500" lnSpcReduction="20000"/>
            </a:bodyPr>
            <a:p>
              <a:r>
                <a:rPr altLang="zh-CN" sz="4000" lang="en-US">
                  <a:solidFill>
                    <a:srgbClr val="7E7E7E"/>
                  </a:solidFill>
                  <a:cs typeface="+mn-ea"/>
                  <a:sym typeface="+mn-lt"/>
                </a:rPr>
                <a:t>03</a:t>
              </a:r>
              <a:endParaRPr altLang="zh-CN" sz="4000" lang="en-US">
                <a:solidFill>
                  <a:srgbClr val="7E7E7E"/>
                </a:solidFill>
                <a:cs typeface="+mn-ea"/>
                <a:sym typeface="+mn-lt"/>
              </a:endParaRPr>
            </a:p>
          </p:txBody>
        </p:sp>
        <p:grpSp>
          <p:nvGrpSpPr>
            <p:cNvPr id="118" name="Group 17"/>
            <p:cNvGrpSpPr/>
            <p:nvPr/>
          </p:nvGrpSpPr>
          <p:grpSpPr>
            <a:xfrm>
              <a:off x="2066367" y="4265568"/>
              <a:ext cx="3962574" cy="563232"/>
              <a:chOff x="3943834" y="704409"/>
              <a:chExt cx="3962574" cy="563232"/>
            </a:xfrm>
          </p:grpSpPr>
          <p:sp>
            <p:nvSpPr>
              <p:cNvPr id="1048596" name="TextBox 18"/>
              <p:cNvSpPr txBox="1"/>
              <p:nvPr/>
            </p:nvSpPr>
            <p:spPr>
              <a:xfrm>
                <a:off x="3943834" y="704409"/>
                <a:ext cx="3962574" cy="242864"/>
              </a:xfrm>
              <a:prstGeom prst="rect"/>
              <a:noFill/>
            </p:spPr>
            <p:txBody>
              <a:bodyPr anchor="b" anchorCtr="0" bIns="0" lIns="360000" rIns="0" tIns="0" wrap="none">
                <a:noAutofit/>
              </a:bodyPr>
              <a:p>
                <a:pPr algn="l"/>
                <a:r>
                  <a:rPr altLang="en-US" b="1" dirty="0" lang="zh-CN">
                    <a:solidFill>
                      <a:srgbClr val="7E7E7E"/>
                    </a:solidFill>
                    <a:cs typeface="+mn-ea"/>
                    <a:sym typeface="+mn-lt"/>
                  </a:rPr>
                  <a:t>办公空间室内设计功能划分与设计要求</a:t>
                </a:r>
                <a:endParaRPr altLang="en-US" b="1" dirty="0" lang="zh-CN">
                  <a:solidFill>
                    <a:srgbClr val="7E7E7E"/>
                  </a:solidFill>
                  <a:cs typeface="+mn-ea"/>
                  <a:sym typeface="+mn-lt"/>
                </a:endParaRPr>
              </a:p>
            </p:txBody>
          </p:sp>
          <p:sp>
            <p:nvSpPr>
              <p:cNvPr id="1048597" name="TextBox 19"/>
              <p:cNvSpPr txBox="1"/>
              <p:nvPr/>
            </p:nvSpPr>
            <p:spPr>
              <a:xfrm>
                <a:off x="3943834" y="947273"/>
                <a:ext cx="3962574" cy="320368"/>
              </a:xfrm>
              <a:prstGeom prst="rect"/>
            </p:spPr>
            <p:txBody>
              <a:bodyPr anchor="ctr" anchorCtr="0" bIns="0" lIns="360000" rIns="0" tIns="0" vert="horz" wrap="square">
                <a:normAutofit/>
              </a:bodyPr>
              <a:p>
                <a:pPr algn="l">
                  <a:lnSpc>
                    <a:spcPct val="120000"/>
                  </a:lnSpc>
                </a:pPr>
                <a:endParaRPr altLang="en-US" dirty="0" sz="1050" lang="zh-CN">
                  <a:solidFill>
                    <a:srgbClr val="7E7E7E"/>
                  </a:solidFill>
                  <a:cs typeface="+mn-ea"/>
                  <a:sym typeface="+mn-lt"/>
                </a:endParaRPr>
              </a:p>
            </p:txBody>
          </p:sp>
        </p:grpSp>
      </p:grpSp>
      <p:grpSp>
        <p:nvGrpSpPr>
          <p:cNvPr id="119" name="Group 20"/>
          <p:cNvGrpSpPr/>
          <p:nvPr/>
        </p:nvGrpSpPr>
        <p:grpSpPr>
          <a:xfrm>
            <a:off x="4039521" y="3684622"/>
            <a:ext cx="3322969" cy="530915"/>
            <a:chOff x="1598315" y="5522641"/>
            <a:chExt cx="4430626" cy="707886"/>
          </a:xfrm>
        </p:grpSpPr>
        <p:sp>
          <p:nvSpPr>
            <p:cNvPr id="1048598" name="TextBox 21"/>
            <p:cNvSpPr txBox="1"/>
            <p:nvPr/>
          </p:nvSpPr>
          <p:spPr>
            <a:xfrm>
              <a:off x="1598315" y="5522641"/>
              <a:ext cx="716863" cy="707886"/>
            </a:xfrm>
            <a:prstGeom prst="rect"/>
            <a:noFill/>
          </p:spPr>
          <p:txBody>
            <a:bodyPr anchor="ctr" wrap="none">
              <a:normAutofit fontScale="65000" lnSpcReduction="20000"/>
            </a:bodyPr>
            <a:p>
              <a:r>
                <a:rPr altLang="zh-CN" sz="4000" lang="en-US">
                  <a:solidFill>
                    <a:schemeClr val="tx2"/>
                  </a:solidFill>
                  <a:cs typeface="+mn-ea"/>
                  <a:sym typeface="+mn-lt"/>
                </a:rPr>
                <a:t>04</a:t>
              </a:r>
              <a:endParaRPr altLang="zh-CN" sz="4000" lang="en-US">
                <a:solidFill>
                  <a:schemeClr val="tx2"/>
                </a:solidFill>
                <a:cs typeface="+mn-ea"/>
                <a:sym typeface="+mn-lt"/>
              </a:endParaRPr>
            </a:p>
          </p:txBody>
        </p:sp>
        <p:grpSp>
          <p:nvGrpSpPr>
            <p:cNvPr id="120" name="Group 22"/>
            <p:cNvGrpSpPr/>
            <p:nvPr/>
          </p:nvGrpSpPr>
          <p:grpSpPr>
            <a:xfrm>
              <a:off x="2066367" y="5633720"/>
              <a:ext cx="3962574" cy="563232"/>
              <a:chOff x="3943834" y="704409"/>
              <a:chExt cx="3962574" cy="563232"/>
            </a:xfrm>
          </p:grpSpPr>
          <p:sp>
            <p:nvSpPr>
              <p:cNvPr id="1048599" name="TextBox 23"/>
              <p:cNvSpPr txBox="1"/>
              <p:nvPr/>
            </p:nvSpPr>
            <p:spPr>
              <a:xfrm>
                <a:off x="3943834" y="704409"/>
                <a:ext cx="3962574" cy="242864"/>
              </a:xfrm>
              <a:prstGeom prst="rect"/>
              <a:noFill/>
            </p:spPr>
            <p:txBody>
              <a:bodyPr anchor="b" anchorCtr="0" bIns="0" lIns="360000" rIns="0" tIns="0" wrap="none">
                <a:noAutofit/>
              </a:bodyPr>
              <a:p>
                <a:pPr algn="l"/>
                <a:r>
                  <a:rPr altLang="en-US" b="1" dirty="0" lang="zh-CN">
                    <a:solidFill>
                      <a:schemeClr val="tx2"/>
                    </a:solidFill>
                    <a:cs typeface="+mn-ea"/>
                    <a:sym typeface="+mn-lt"/>
                  </a:rPr>
                  <a:t>办公空间的尺度与人体工程学</a:t>
                </a:r>
                <a:endParaRPr altLang="en-US" b="1" dirty="0" lang="zh-CN">
                  <a:solidFill>
                    <a:schemeClr val="tx2"/>
                  </a:solidFill>
                  <a:cs typeface="+mn-ea"/>
                  <a:sym typeface="+mn-lt"/>
                </a:endParaRPr>
              </a:p>
            </p:txBody>
          </p:sp>
          <p:sp>
            <p:nvSpPr>
              <p:cNvPr id="1048600" name="TextBox 24"/>
              <p:cNvSpPr txBox="1"/>
              <p:nvPr/>
            </p:nvSpPr>
            <p:spPr>
              <a:xfrm>
                <a:off x="3943834" y="947273"/>
                <a:ext cx="3962574" cy="320368"/>
              </a:xfrm>
              <a:prstGeom prst="rect"/>
            </p:spPr>
            <p:txBody>
              <a:bodyPr anchor="ctr" anchorCtr="0" bIns="0" lIns="360000" rIns="0" tIns="0" vert="horz" wrap="square">
                <a:normAutofit/>
              </a:bodyPr>
              <a:p>
                <a:pPr algn="l">
                  <a:lnSpc>
                    <a:spcPct val="120000"/>
                  </a:lnSpc>
                </a:pPr>
                <a:endParaRPr altLang="en-US" sz="1050" lang="zh-CN">
                  <a:solidFill>
                    <a:schemeClr val="tx2"/>
                  </a:solidFill>
                  <a:cs typeface="+mn-ea"/>
                  <a:sym typeface="+mn-lt"/>
                </a:endParaRPr>
              </a:p>
            </p:txBody>
          </p:sp>
        </p:grpSp>
      </p:grpSp>
      <p:sp>
        <p:nvSpPr>
          <p:cNvPr id="1048601" name="等腰三角形 28"/>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602" name="等腰三角形 29"/>
          <p:cNvSpPr/>
          <p:nvPr/>
        </p:nvSpPr>
        <p:spPr>
          <a:xfrm rot="5400000">
            <a:off x="1237562" y="1781480"/>
            <a:ext cx="971173" cy="879398"/>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603" name="等腰三角形 30"/>
          <p:cNvSpPr/>
          <p:nvPr/>
        </p:nvSpPr>
        <p:spPr>
          <a:xfrm rot="16200000" flipH="1">
            <a:off x="7364047" y="397465"/>
            <a:ext cx="1868226" cy="1691680"/>
          </a:xfrm>
          <a:prstGeom prst="triangle"/>
          <a:solidFill>
            <a:schemeClr val="tx1">
              <a:lumMod val="95000"/>
              <a:lumOff val="5000"/>
            </a:schemeClr>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 presetSubtype="8">
                                  <p:stCondLst>
                                    <p:cond delay="0"/>
                                  </p:stCondLst>
                                  <p:childTnLst>
                                    <p:set>
                                      <p:cBhvr>
                                        <p:cTn dur="1" fill="hold" id="6">
                                          <p:stCondLst>
                                            <p:cond delay="0"/>
                                          </p:stCondLst>
                                        </p:cTn>
                                        <p:tgtEl>
                                          <p:spTgt spid="1048601"/>
                                        </p:tgtEl>
                                        <p:attrNameLst>
                                          <p:attrName>style.visibility</p:attrName>
                                        </p:attrNameLst>
                                      </p:cBhvr>
                                      <p:to>
                                        <p:strVal val="visible"/>
                                      </p:to>
                                    </p:set>
                                    <p:anim calcmode="lin" valueType="num">
                                      <p:cBhvr additive="base">
                                        <p:cTn dur="500" fill="hold" id="7"/>
                                        <p:tgtEl>
                                          <p:spTgt spid="1048601"/>
                                        </p:tgtEl>
                                        <p:attrNameLst>
                                          <p:attrName>ppt_x</p:attrName>
                                        </p:attrNameLst>
                                      </p:cBhvr>
                                      <p:tavLst>
                                        <p:tav tm="0">
                                          <p:val>
                                            <p:strVal val="0-#ppt_w/2"/>
                                          </p:val>
                                        </p:tav>
                                        <p:tav tm="100000">
                                          <p:val>
                                            <p:strVal val="#ppt_x"/>
                                          </p:val>
                                        </p:tav>
                                      </p:tavLst>
                                    </p:anim>
                                    <p:anim calcmode="lin" valueType="num">
                                      <p:cBhvr additive="base">
                                        <p:cTn dur="500" fill="hold" id="8"/>
                                        <p:tgtEl>
                                          <p:spTgt spid="1048601"/>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8">
                                  <p:stCondLst>
                                    <p:cond delay="0"/>
                                  </p:stCondLst>
                                  <p:childTnLst>
                                    <p:set>
                                      <p:cBhvr>
                                        <p:cTn dur="1" fill="hold" id="10">
                                          <p:stCondLst>
                                            <p:cond delay="0"/>
                                          </p:stCondLst>
                                        </p:cTn>
                                        <p:tgtEl>
                                          <p:spTgt spid="1048602"/>
                                        </p:tgtEl>
                                        <p:attrNameLst>
                                          <p:attrName>style.visibility</p:attrName>
                                        </p:attrNameLst>
                                      </p:cBhvr>
                                      <p:to>
                                        <p:strVal val="visible"/>
                                      </p:to>
                                    </p:set>
                                    <p:anim calcmode="lin" valueType="num">
                                      <p:cBhvr additive="base">
                                        <p:cTn dur="500" fill="hold" id="11"/>
                                        <p:tgtEl>
                                          <p:spTgt spid="1048602"/>
                                        </p:tgtEl>
                                        <p:attrNameLst>
                                          <p:attrName>ppt_x</p:attrName>
                                        </p:attrNameLst>
                                      </p:cBhvr>
                                      <p:tavLst>
                                        <p:tav tm="0">
                                          <p:val>
                                            <p:strVal val="0-#ppt_w/2"/>
                                          </p:val>
                                        </p:tav>
                                        <p:tav tm="100000">
                                          <p:val>
                                            <p:strVal val="#ppt_x"/>
                                          </p:val>
                                        </p:tav>
                                      </p:tavLst>
                                    </p:anim>
                                    <p:anim calcmode="lin" valueType="num">
                                      <p:cBhvr additive="base">
                                        <p:cTn dur="500" fill="hold" id="12"/>
                                        <p:tgtEl>
                                          <p:spTgt spid="1048602"/>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2">
                                  <p:stCondLst>
                                    <p:cond delay="0"/>
                                  </p:stCondLst>
                                  <p:childTnLst>
                                    <p:set>
                                      <p:cBhvr>
                                        <p:cTn dur="1" fill="hold" id="14">
                                          <p:stCondLst>
                                            <p:cond delay="0"/>
                                          </p:stCondLst>
                                        </p:cTn>
                                        <p:tgtEl>
                                          <p:spTgt spid="1048603"/>
                                        </p:tgtEl>
                                        <p:attrNameLst>
                                          <p:attrName>style.visibility</p:attrName>
                                        </p:attrNameLst>
                                      </p:cBhvr>
                                      <p:to>
                                        <p:strVal val="visible"/>
                                      </p:to>
                                    </p:set>
                                    <p:anim calcmode="lin" valueType="num">
                                      <p:cBhvr additive="base">
                                        <p:cTn dur="500" fill="hold" id="15"/>
                                        <p:tgtEl>
                                          <p:spTgt spid="1048603"/>
                                        </p:tgtEl>
                                        <p:attrNameLst>
                                          <p:attrName>ppt_x</p:attrName>
                                        </p:attrNameLst>
                                      </p:cBhvr>
                                      <p:tavLst>
                                        <p:tav tm="0">
                                          <p:val>
                                            <p:strVal val="1+#ppt_w/2"/>
                                          </p:val>
                                        </p:tav>
                                        <p:tav tm="100000">
                                          <p:val>
                                            <p:strVal val="#ppt_x"/>
                                          </p:val>
                                        </p:tav>
                                      </p:tavLst>
                                    </p:anim>
                                    <p:anim calcmode="lin" valueType="num">
                                      <p:cBhvr additive="base">
                                        <p:cTn dur="500" fill="hold" id="16"/>
                                        <p:tgtEl>
                                          <p:spTgt spid="1048603"/>
                                        </p:tgtEl>
                                        <p:attrNameLst>
                                          <p:attrName>ppt_y</p:attrName>
                                        </p:attrNameLst>
                                      </p:cBhvr>
                                      <p:tavLst>
                                        <p:tav tm="0">
                                          <p:val>
                                            <p:strVal val="#ppt_y"/>
                                          </p:val>
                                        </p:tav>
                                        <p:tav tm="100000">
                                          <p:val>
                                            <p:strVal val="#ppt_y"/>
                                          </p:val>
                                        </p:tav>
                                      </p:tavLst>
                                    </p:anim>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53" presetSubtype="16">
                                  <p:stCondLst>
                                    <p:cond delay="0"/>
                                  </p:stCondLst>
                                  <p:childTnLst>
                                    <p:set>
                                      <p:cBhvr>
                                        <p:cTn dur="1" fill="hold" id="20">
                                          <p:stCondLst>
                                            <p:cond delay="0"/>
                                          </p:stCondLst>
                                        </p:cTn>
                                        <p:tgtEl>
                                          <p:spTgt spid="112"/>
                                        </p:tgtEl>
                                        <p:attrNameLst>
                                          <p:attrName>style.visibility</p:attrName>
                                        </p:attrNameLst>
                                      </p:cBhvr>
                                      <p:to>
                                        <p:strVal val="visible"/>
                                      </p:to>
                                    </p:set>
                                    <p:anim calcmode="lin" valueType="num">
                                      <p:cBhvr>
                                        <p:cTn dur="500" fill="hold" id="21"/>
                                        <p:tgtEl>
                                          <p:spTgt spid="112"/>
                                        </p:tgtEl>
                                        <p:attrNameLst>
                                          <p:attrName>ppt_w</p:attrName>
                                        </p:attrNameLst>
                                      </p:cBhvr>
                                      <p:tavLst>
                                        <p:tav tm="0">
                                          <p:val>
                                            <p:fltVal val="0.0"/>
                                          </p:val>
                                        </p:tav>
                                        <p:tav tm="100000">
                                          <p:val>
                                            <p:strVal val="#ppt_w"/>
                                          </p:val>
                                        </p:tav>
                                      </p:tavLst>
                                    </p:anim>
                                    <p:anim calcmode="lin" valueType="num">
                                      <p:cBhvr>
                                        <p:cTn dur="500" fill="hold" id="22"/>
                                        <p:tgtEl>
                                          <p:spTgt spid="112"/>
                                        </p:tgtEl>
                                        <p:attrNameLst>
                                          <p:attrName>ppt_h</p:attrName>
                                        </p:attrNameLst>
                                      </p:cBhvr>
                                      <p:tavLst>
                                        <p:tav tm="0">
                                          <p:val>
                                            <p:fltVal val="0.0"/>
                                          </p:val>
                                        </p:tav>
                                        <p:tav tm="100000">
                                          <p:val>
                                            <p:strVal val="#ppt_h"/>
                                          </p:val>
                                        </p:tav>
                                      </p:tavLst>
                                    </p:anim>
                                    <p:animEffect transition="in" filter="fade">
                                      <p:cBhvr>
                                        <p:cTn dur="500" id="23"/>
                                        <p:tgtEl>
                                          <p:spTgt spid="112"/>
                                        </p:tgtEl>
                                      </p:cBhvr>
                                    </p:animEffect>
                                  </p:childTnLst>
                                </p:cTn>
                              </p:par>
                            </p:childTnLst>
                          </p:cTn>
                        </p:par>
                        <p:par>
                          <p:cTn fill="hold" id="24">
                            <p:stCondLst>
                              <p:cond delay="500"/>
                            </p:stCondLst>
                            <p:childTnLst>
                              <p:par>
                                <p:cTn fill="hold" id="25" nodeType="afterEffect" presetClass="entr" presetID="2" presetSubtype="2">
                                  <p:stCondLst>
                                    <p:cond delay="0"/>
                                  </p:stCondLst>
                                  <p:childTnLst>
                                    <p:set>
                                      <p:cBhvr>
                                        <p:cTn dur="1" fill="hold" id="26">
                                          <p:stCondLst>
                                            <p:cond delay="0"/>
                                          </p:stCondLst>
                                        </p:cTn>
                                        <p:tgtEl>
                                          <p:spTgt spid="113"/>
                                        </p:tgtEl>
                                        <p:attrNameLst>
                                          <p:attrName>style.visibility</p:attrName>
                                        </p:attrNameLst>
                                      </p:cBhvr>
                                      <p:to>
                                        <p:strVal val="visible"/>
                                      </p:to>
                                    </p:set>
                                    <p:anim calcmode="lin" valueType="num">
                                      <p:cBhvr additive="base">
                                        <p:cTn dur="500" fill="hold" id="27"/>
                                        <p:tgtEl>
                                          <p:spTgt spid="113"/>
                                        </p:tgtEl>
                                        <p:attrNameLst>
                                          <p:attrName>ppt_x</p:attrName>
                                        </p:attrNameLst>
                                      </p:cBhvr>
                                      <p:tavLst>
                                        <p:tav tm="0">
                                          <p:val>
                                            <p:strVal val="1+#ppt_w/2"/>
                                          </p:val>
                                        </p:tav>
                                        <p:tav tm="100000">
                                          <p:val>
                                            <p:strVal val="#ppt_x"/>
                                          </p:val>
                                        </p:tav>
                                      </p:tavLst>
                                    </p:anim>
                                    <p:anim calcmode="lin" valueType="num">
                                      <p:cBhvr additive="base">
                                        <p:cTn dur="500" fill="hold" id="28"/>
                                        <p:tgtEl>
                                          <p:spTgt spid="113"/>
                                        </p:tgtEl>
                                        <p:attrNameLst>
                                          <p:attrName>ppt_y</p:attrName>
                                        </p:attrNameLst>
                                      </p:cBhvr>
                                      <p:tavLst>
                                        <p:tav tm="0">
                                          <p:val>
                                            <p:strVal val="#ppt_y"/>
                                          </p:val>
                                        </p:tav>
                                        <p:tav tm="100000">
                                          <p:val>
                                            <p:strVal val="#ppt_y"/>
                                          </p:val>
                                        </p:tav>
                                      </p:tavLst>
                                    </p:anim>
                                  </p:childTnLst>
                                </p:cTn>
                              </p:par>
                            </p:childTnLst>
                          </p:cTn>
                        </p:par>
                        <p:par>
                          <p:cTn fill="hold" id="29">
                            <p:stCondLst>
                              <p:cond delay="1000"/>
                            </p:stCondLst>
                            <p:childTnLst>
                              <p:par>
                                <p:cTn fill="hold" id="30" nodeType="afterEffect" presetClass="entr" presetID="2" presetSubtype="2">
                                  <p:stCondLst>
                                    <p:cond delay="0"/>
                                  </p:stCondLst>
                                  <p:childTnLst>
                                    <p:set>
                                      <p:cBhvr>
                                        <p:cTn dur="1" fill="hold" id="31">
                                          <p:stCondLst>
                                            <p:cond delay="0"/>
                                          </p:stCondLst>
                                        </p:cTn>
                                        <p:tgtEl>
                                          <p:spTgt spid="115"/>
                                        </p:tgtEl>
                                        <p:attrNameLst>
                                          <p:attrName>style.visibility</p:attrName>
                                        </p:attrNameLst>
                                      </p:cBhvr>
                                      <p:to>
                                        <p:strVal val="visible"/>
                                      </p:to>
                                    </p:set>
                                    <p:anim calcmode="lin" valueType="num">
                                      <p:cBhvr additive="base">
                                        <p:cTn dur="500" fill="hold" id="32"/>
                                        <p:tgtEl>
                                          <p:spTgt spid="115"/>
                                        </p:tgtEl>
                                        <p:attrNameLst>
                                          <p:attrName>ppt_x</p:attrName>
                                        </p:attrNameLst>
                                      </p:cBhvr>
                                      <p:tavLst>
                                        <p:tav tm="0">
                                          <p:val>
                                            <p:strVal val="1+#ppt_w/2"/>
                                          </p:val>
                                        </p:tav>
                                        <p:tav tm="100000">
                                          <p:val>
                                            <p:strVal val="#ppt_x"/>
                                          </p:val>
                                        </p:tav>
                                      </p:tavLst>
                                    </p:anim>
                                    <p:anim calcmode="lin" valueType="num">
                                      <p:cBhvr additive="base">
                                        <p:cTn dur="500" fill="hold" id="33"/>
                                        <p:tgtEl>
                                          <p:spTgt spid="115"/>
                                        </p:tgtEl>
                                        <p:attrNameLst>
                                          <p:attrName>ppt_y</p:attrName>
                                        </p:attrNameLst>
                                      </p:cBhvr>
                                      <p:tavLst>
                                        <p:tav tm="0">
                                          <p:val>
                                            <p:strVal val="#ppt_y"/>
                                          </p:val>
                                        </p:tav>
                                        <p:tav tm="100000">
                                          <p:val>
                                            <p:strVal val="#ppt_y"/>
                                          </p:val>
                                        </p:tav>
                                      </p:tavLst>
                                    </p:anim>
                                  </p:childTnLst>
                                </p:cTn>
                              </p:par>
                            </p:childTnLst>
                          </p:cTn>
                        </p:par>
                        <p:par>
                          <p:cTn fill="hold" id="34">
                            <p:stCondLst>
                              <p:cond delay="1500"/>
                            </p:stCondLst>
                            <p:childTnLst>
                              <p:par>
                                <p:cTn fill="hold" id="35" nodeType="afterEffect" presetClass="entr" presetID="2" presetSubtype="2">
                                  <p:stCondLst>
                                    <p:cond delay="0"/>
                                  </p:stCondLst>
                                  <p:childTnLst>
                                    <p:set>
                                      <p:cBhvr>
                                        <p:cTn dur="1" fill="hold" id="36">
                                          <p:stCondLst>
                                            <p:cond delay="0"/>
                                          </p:stCondLst>
                                        </p:cTn>
                                        <p:tgtEl>
                                          <p:spTgt spid="117"/>
                                        </p:tgtEl>
                                        <p:attrNameLst>
                                          <p:attrName>style.visibility</p:attrName>
                                        </p:attrNameLst>
                                      </p:cBhvr>
                                      <p:to>
                                        <p:strVal val="visible"/>
                                      </p:to>
                                    </p:set>
                                    <p:anim calcmode="lin" valueType="num">
                                      <p:cBhvr additive="base">
                                        <p:cTn dur="500" fill="hold" id="37"/>
                                        <p:tgtEl>
                                          <p:spTgt spid="117"/>
                                        </p:tgtEl>
                                        <p:attrNameLst>
                                          <p:attrName>ppt_x</p:attrName>
                                        </p:attrNameLst>
                                      </p:cBhvr>
                                      <p:tavLst>
                                        <p:tav tm="0">
                                          <p:val>
                                            <p:strVal val="1+#ppt_w/2"/>
                                          </p:val>
                                        </p:tav>
                                        <p:tav tm="100000">
                                          <p:val>
                                            <p:strVal val="#ppt_x"/>
                                          </p:val>
                                        </p:tav>
                                      </p:tavLst>
                                    </p:anim>
                                    <p:anim calcmode="lin" valueType="num">
                                      <p:cBhvr additive="base">
                                        <p:cTn dur="500" fill="hold" id="38"/>
                                        <p:tgtEl>
                                          <p:spTgt spid="117"/>
                                        </p:tgtEl>
                                        <p:attrNameLst>
                                          <p:attrName>ppt_y</p:attrName>
                                        </p:attrNameLst>
                                      </p:cBhvr>
                                      <p:tavLst>
                                        <p:tav tm="0">
                                          <p:val>
                                            <p:strVal val="#ppt_y"/>
                                          </p:val>
                                        </p:tav>
                                        <p:tav tm="100000">
                                          <p:val>
                                            <p:strVal val="#ppt_y"/>
                                          </p:val>
                                        </p:tav>
                                      </p:tavLst>
                                    </p:anim>
                                  </p:childTnLst>
                                </p:cTn>
                              </p:par>
                            </p:childTnLst>
                          </p:cTn>
                        </p:par>
                        <p:par>
                          <p:cTn fill="hold" id="39">
                            <p:stCondLst>
                              <p:cond delay="2000"/>
                            </p:stCondLst>
                            <p:childTnLst>
                              <p:par>
                                <p:cTn fill="hold" id="40" nodeType="afterEffect" presetClass="entr" presetID="2" presetSubtype="2">
                                  <p:stCondLst>
                                    <p:cond delay="0"/>
                                  </p:stCondLst>
                                  <p:childTnLst>
                                    <p:set>
                                      <p:cBhvr>
                                        <p:cTn dur="1" fill="hold" id="41">
                                          <p:stCondLst>
                                            <p:cond delay="0"/>
                                          </p:stCondLst>
                                        </p:cTn>
                                        <p:tgtEl>
                                          <p:spTgt spid="119"/>
                                        </p:tgtEl>
                                        <p:attrNameLst>
                                          <p:attrName>style.visibility</p:attrName>
                                        </p:attrNameLst>
                                      </p:cBhvr>
                                      <p:to>
                                        <p:strVal val="visible"/>
                                      </p:to>
                                    </p:set>
                                    <p:anim calcmode="lin" valueType="num">
                                      <p:cBhvr additive="base">
                                        <p:cTn dur="500" fill="hold" id="42"/>
                                        <p:tgtEl>
                                          <p:spTgt spid="119"/>
                                        </p:tgtEl>
                                        <p:attrNameLst>
                                          <p:attrName>ppt_x</p:attrName>
                                        </p:attrNameLst>
                                      </p:cBhvr>
                                      <p:tavLst>
                                        <p:tav tm="0">
                                          <p:val>
                                            <p:strVal val="1+#ppt_w/2"/>
                                          </p:val>
                                        </p:tav>
                                        <p:tav tm="100000">
                                          <p:val>
                                            <p:strVal val="#ppt_x"/>
                                          </p:val>
                                        </p:tav>
                                      </p:tavLst>
                                    </p:anim>
                                    <p:anim calcmode="lin" valueType="num">
                                      <p:cBhvr additive="base">
                                        <p:cTn dur="500" fill="hold" id="43"/>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1" grpId="0" animBg="1"/>
      <p:bldP spid="1048602" grpId="0" animBg="1"/>
      <p:bldP spid="104860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91" name=""/>
        <p:cNvGrpSpPr/>
        <p:nvPr/>
      </p:nvGrpSpPr>
      <p:grpSpPr>
        <a:xfrm>
          <a:off x="0" y="0"/>
          <a:ext cx="0" cy="0"/>
          <a:chOff x="0" y="0"/>
          <a:chExt cx="0" cy="0"/>
        </a:xfrm>
      </p:grpSpPr>
      <p:sp>
        <p:nvSpPr>
          <p:cNvPr id="1048765" name="文本框 1"/>
          <p:cNvSpPr txBox="1"/>
          <p:nvPr>
            <p:custDataLst>
              <p:tags r:id="rId1"/>
            </p:custDataLst>
          </p:nvPr>
        </p:nvSpPr>
        <p:spPr>
          <a:xfrm>
            <a:off x="1485900" y="2308225"/>
            <a:ext cx="2637790" cy="527050"/>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000" lang="en-US">
                <a:solidFill>
                  <a:schemeClr val="tx1"/>
                </a:solidFill>
              </a:rPr>
              <a:t>图2-1-3开敞办公空</a:t>
            </a:r>
            <a:r>
              <a:rPr altLang="en-US" sz="1000" lang="zh-CN">
                <a:solidFill>
                  <a:schemeClr val="tx1"/>
                </a:solidFill>
              </a:rPr>
              <a:t>间</a:t>
            </a:r>
            <a:endParaRPr altLang="en-US" sz="1000" lang="zh-CN">
              <a:solidFill>
                <a:schemeClr val="tx1"/>
              </a:solidFill>
            </a:endParaRPr>
          </a:p>
          <a:p>
            <a:r>
              <a:rPr altLang="zh-CN" sz="1000" lang="en-US">
                <a:solidFill>
                  <a:schemeClr val="tx1"/>
                </a:solidFill>
              </a:rPr>
              <a:t>图片来源：《wonder factory 办公室》       </a:t>
            </a:r>
            <a:endParaRPr altLang="zh-CN" sz="1000" lang="en-US">
              <a:solidFill>
                <a:schemeClr val="tx1"/>
              </a:solidFill>
            </a:endParaRPr>
          </a:p>
        </p:txBody>
      </p:sp>
      <p:sp>
        <p:nvSpPr>
          <p:cNvPr id="1048766" name="文本框 8"/>
          <p:cNvSpPr txBox="1"/>
          <p:nvPr/>
        </p:nvSpPr>
        <p:spPr>
          <a:xfrm>
            <a:off x="1445895" y="2840355"/>
            <a:ext cx="5947410" cy="2110741"/>
          </a:xfrm>
          <a:prstGeom prst="rect"/>
          <a:noFill/>
        </p:spPr>
        <p:txBody>
          <a:bodyPr rtlCol="0" wrap="square">
            <a:spAutoFit/>
          </a:bodyPr>
          <a:p>
            <a:pPr algn="ctr"/>
            <a:r>
              <a:rPr altLang="en-US" sz="1400" lang="zh-CN">
                <a:solidFill>
                  <a:srgbClr val="FF0000"/>
                </a:solidFill>
              </a:rPr>
              <a:t>2.1办公空间的平面组合形式</a:t>
            </a:r>
            <a:endParaRPr altLang="en-US" sz="1400" lang="zh-CN">
              <a:solidFill>
                <a:srgbClr val="FF0000"/>
              </a:solidFill>
            </a:endParaRPr>
          </a:p>
          <a:p>
            <a:r>
              <a:rPr altLang="en-US" sz="1000" lang="zh-CN"/>
              <a:t>2.1.1开敞式</a:t>
            </a:r>
            <a:endParaRPr altLang="en-US" sz="1000" lang="zh-CN"/>
          </a:p>
          <a:p>
            <a:r>
              <a:rPr altLang="en-US" sz="1000" lang="zh-CN"/>
              <a:t>（1）外观（2）经济效益</a:t>
            </a:r>
            <a:endParaRPr altLang="en-US" sz="1000" lang="zh-CN"/>
          </a:p>
          <a:p>
            <a:r>
              <a:rPr altLang="en-US" sz="1000" lang="zh-CN"/>
              <a:t>可充分利用空间，第二设备区和核心室由工作区、研讨区、技术区和重建区相连；高深宽阔的房间结构导致相对高成本投入（持续人工照明和完整空调装置）；基于成本高度集中的灵活性要求，房间很难进行整体运营，照明、空调通常是短缺的；增强防火意识和提高运营成本适应灵活多变的需求；高度灵活性使其适应格局和交流结构的变更（降低重建成本）；设施不必按轴心线分布，提高地面利用率；工作区面积平均为12~15㎡，高密度集中工作空间，低成本运营。（见图2-1-3）</a:t>
            </a:r>
            <a:endParaRPr altLang="en-US" sz="1000" lang="zh-CN"/>
          </a:p>
          <a:p>
            <a:r>
              <a:rPr altLang="en-US" sz="1000" lang="zh-CN"/>
              <a:t>（3）交流</a:t>
            </a:r>
            <a:endParaRPr altLang="en-US" sz="1000" lang="zh-CN"/>
          </a:p>
          <a:p>
            <a:r>
              <a:rPr altLang="en-US" sz="1000" lang="zh-CN"/>
              <a:t>团队沟通协调的畅通性和有效性；交流打破工作组间的界限，形成直接决策通道展开高速流程；研讨区、技术设备区和重建区的居中布局促进非正式交流；开敞式结构促进员工间的融合统一，增强凝聚力；同事间目光交流沟通无障碍。（2-1-5）（4）灵活性（5）独立的工作（6）创新（7）外开敞式办公空间的特点（8）内开敞式办公空间的特点</a:t>
            </a:r>
            <a:endParaRPr altLang="en-US" sz="1000" lang="zh-CN"/>
          </a:p>
          <a:p>
            <a:endParaRPr altLang="en-US" sz="1000" lang="zh-CN"/>
          </a:p>
        </p:txBody>
      </p:sp>
      <p:pic>
        <p:nvPicPr>
          <p:cNvPr id="2097183" name="图片 4" descr="天心的素材铺 (5)"/>
          <p:cNvPicPr>
            <a:picLocks noChangeAspect="1"/>
          </p:cNvPicPr>
          <p:nvPr/>
        </p:nvPicPr>
        <p:blipFill>
          <a:blip xmlns:r="http://schemas.openxmlformats.org/officeDocument/2006/relationships" r:embed="rId2"/>
          <a:stretch>
            <a:fillRect/>
          </a:stretch>
        </p:blipFill>
        <p:spPr>
          <a:xfrm>
            <a:off x="1485265" y="348933"/>
            <a:ext cx="2721610" cy="1807845"/>
          </a:xfrm>
          <a:prstGeom prst="rect"/>
          <a:noFill/>
          <a:ln w="9525">
            <a:noFill/>
          </a:ln>
        </p:spPr>
      </p:pic>
      <p:pic>
        <p:nvPicPr>
          <p:cNvPr id="2097184" name="图片 -2147482619" descr="科比 0050"/>
          <p:cNvPicPr>
            <a:picLocks noChangeAspect="1"/>
          </p:cNvPicPr>
          <p:nvPr/>
        </p:nvPicPr>
        <p:blipFill>
          <a:blip xmlns:r="http://schemas.openxmlformats.org/officeDocument/2006/relationships" r:embed="rId3"/>
          <a:srcRect/>
          <a:stretch>
            <a:fillRect/>
          </a:stretch>
        </p:blipFill>
        <p:spPr>
          <a:xfrm>
            <a:off x="5334635" y="349250"/>
            <a:ext cx="1525270" cy="1789430"/>
          </a:xfrm>
          <a:prstGeom prst="rect"/>
          <a:noFill/>
          <a:ln w="9525">
            <a:noFill/>
          </a:ln>
        </p:spPr>
      </p:pic>
      <p:sp>
        <p:nvSpPr>
          <p:cNvPr id="1048767" name="文本框 4"/>
          <p:cNvSpPr txBox="1"/>
          <p:nvPr/>
        </p:nvSpPr>
        <p:spPr>
          <a:xfrm>
            <a:off x="5326380" y="2387600"/>
            <a:ext cx="1828800" cy="370841"/>
          </a:xfrm>
          <a:prstGeom prst="rect"/>
          <a:noFill/>
        </p:spPr>
        <p:txBody>
          <a:bodyPr rtlCol="0" wrap="square">
            <a:spAutoFit/>
          </a:bodyPr>
          <a:p>
            <a:r>
              <a:rPr altLang="en-US" sz="1000" lang="zh-CN"/>
              <a:t>  图2-1-5开敞空间局部</a:t>
            </a:r>
            <a:endParaRPr altLang="en-US" sz="1000" lang="zh-CN"/>
          </a:p>
          <a:p>
            <a:r>
              <a:rPr altLang="en-US" sz="1000" lang="zh-CN"/>
              <a:t>  图片来源：《办公》</a:t>
            </a:r>
            <a:endParaRPr altLang="en-US" sz="1000" lang="zh-CN"/>
          </a:p>
        </p:txBody>
      </p:sp>
      <p:sp>
        <p:nvSpPr>
          <p:cNvPr id="1048768"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769" name="Freeform: Shape 4"/>
          <p:cNvSpPr/>
          <p:nvPr/>
        </p:nvSpPr>
        <p:spPr bwMode="auto">
          <a:xfrm rot="1526578">
            <a:off x="8024225" y="2111754"/>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768"/>
                                        </p:tgtEl>
                                        <p:attrNameLst>
                                          <p:attrName>style.visibility</p:attrName>
                                        </p:attrNameLst>
                                      </p:cBhvr>
                                      <p:to>
                                        <p:strVal val="visible"/>
                                      </p:to>
                                    </p:set>
                                    <p:animEffect transition="in" filter="randombar(horizontal)">
                                      <p:cBhvr>
                                        <p:cTn dur="500" id="7"/>
                                        <p:tgtEl>
                                          <p:spTgt spid="1048768"/>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8769"/>
                                        </p:tgtEl>
                                        <p:attrNameLst>
                                          <p:attrName>style.visibility</p:attrName>
                                        </p:attrNameLst>
                                      </p:cBhvr>
                                      <p:to>
                                        <p:strVal val="visible"/>
                                      </p:to>
                                    </p:set>
                                    <p:animEffect transition="in" filter="randombar(horizontal)">
                                      <p:cBhvr>
                                        <p:cTn dur="500" id="11"/>
                                        <p:tgtEl>
                                          <p:spTgt spid="1048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68" grpId="0" bldLvl="0" animBg="1"/>
      <p:bldP spid="104876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94" name=""/>
        <p:cNvGrpSpPr/>
        <p:nvPr/>
      </p:nvGrpSpPr>
      <p:grpSpPr>
        <a:xfrm>
          <a:off x="0" y="0"/>
          <a:ext cx="0" cy="0"/>
          <a:chOff x="0" y="0"/>
          <a:chExt cx="0" cy="0"/>
        </a:xfrm>
      </p:grpSpPr>
      <p:sp>
        <p:nvSpPr>
          <p:cNvPr id="1048773" name="文本框 1"/>
          <p:cNvSpPr txBox="1"/>
          <p:nvPr>
            <p:custDataLst>
              <p:tags r:id="rId1"/>
            </p:custDataLst>
          </p:nvPr>
        </p:nvSpPr>
        <p:spPr>
          <a:xfrm>
            <a:off x="1421765" y="2308225"/>
            <a:ext cx="5796915" cy="527050"/>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000" lang="en-US">
                <a:solidFill>
                  <a:schemeClr val="tx1"/>
                </a:solidFill>
              </a:rPr>
              <a:t>图2-1-6集合式平面图                                                               图2-1-7集合式办公</a:t>
            </a:r>
            <a:endParaRPr altLang="zh-CN" sz="1000" lang="en-US">
              <a:solidFill>
                <a:schemeClr val="tx1"/>
              </a:solidFill>
            </a:endParaRPr>
          </a:p>
          <a:p>
            <a:r>
              <a:rPr altLang="zh-CN" sz="1000" lang="en-US">
                <a:solidFill>
                  <a:schemeClr val="tx1"/>
                </a:solidFill>
              </a:rPr>
              <a:t>   图片来源：《办公》                                                                   图片来源：《办公》</a:t>
            </a:r>
            <a:endParaRPr altLang="zh-CN" sz="1000" lang="en-US">
              <a:solidFill>
                <a:schemeClr val="tx1"/>
              </a:solidFill>
            </a:endParaRPr>
          </a:p>
        </p:txBody>
      </p:sp>
      <p:sp>
        <p:nvSpPr>
          <p:cNvPr id="1048774" name="文本框 8"/>
          <p:cNvSpPr txBox="1"/>
          <p:nvPr/>
        </p:nvSpPr>
        <p:spPr>
          <a:xfrm>
            <a:off x="1445895" y="2983865"/>
            <a:ext cx="5947410" cy="1132841"/>
          </a:xfrm>
          <a:prstGeom prst="rect"/>
          <a:noFill/>
        </p:spPr>
        <p:txBody>
          <a:bodyPr rtlCol="0" wrap="square">
            <a:spAutoFit/>
          </a:bodyPr>
          <a:p>
            <a:pPr algn="ctr"/>
            <a:r>
              <a:rPr altLang="en-US" sz="1400" lang="zh-CN">
                <a:solidFill>
                  <a:srgbClr val="FF0000"/>
                </a:solidFill>
              </a:rPr>
              <a:t>2.1办公空间的平面组合形式</a:t>
            </a:r>
            <a:endParaRPr altLang="en-US" sz="1400" lang="zh-CN">
              <a:solidFill>
                <a:srgbClr val="FF0000"/>
              </a:solidFill>
            </a:endParaRPr>
          </a:p>
          <a:p>
            <a:pPr algn="ctr"/>
            <a:r>
              <a:rPr altLang="en-US" sz="1000" lang="zh-CN"/>
              <a:t>2.1.2 集合式</a:t>
            </a:r>
            <a:endParaRPr altLang="en-US" sz="1000" lang="zh-CN"/>
          </a:p>
          <a:p>
            <a:r>
              <a:rPr altLang="en-US" sz="1000" lang="zh-CN"/>
              <a:t>始于20世纪80年代初期，由开敞式办公演变而来的集合式办公，如今已经成为空间格局的新潮流趋势，深受创新领域中需要大量交流的小型团队钟爱，易于监督的宽敞空间和封闭的单人空间形成彰显个性的办公空间，集合式办公相对于开敞式办公，房间的高度明显有所降低，提高了空间的可监督性，照明环境有所改善，员工间的凝聚力增强，产生的噪音干扰也在可以接受的范围之内。（见图2-1-6、图2-1-7）</a:t>
            </a:r>
            <a:endParaRPr altLang="en-US" sz="1000" lang="zh-CN"/>
          </a:p>
          <a:p>
            <a:r>
              <a:rPr altLang="en-US" sz="1000" lang="zh-CN"/>
              <a:t>（1）外观（2）经济效益（3）交流（4）灵活性（5）独立的工作（6）创新</a:t>
            </a:r>
            <a:endParaRPr altLang="en-US" sz="1000" lang="zh-CN"/>
          </a:p>
        </p:txBody>
      </p:sp>
      <p:sp>
        <p:nvSpPr>
          <p:cNvPr id="1048775"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776" name="Freeform: Shape 4"/>
          <p:cNvSpPr/>
          <p:nvPr/>
        </p:nvSpPr>
        <p:spPr bwMode="auto">
          <a:xfrm rot="1526578">
            <a:off x="8024225" y="2111754"/>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pic>
        <p:nvPicPr>
          <p:cNvPr id="2097185" name="图片 9" descr="科比 0122"/>
          <p:cNvPicPr>
            <a:picLocks noChangeAspect="1"/>
          </p:cNvPicPr>
          <p:nvPr/>
        </p:nvPicPr>
        <p:blipFill>
          <a:blip xmlns:r="http://schemas.openxmlformats.org/officeDocument/2006/relationships" r:embed="rId2"/>
          <a:srcRect/>
          <a:stretch>
            <a:fillRect/>
          </a:stretch>
        </p:blipFill>
        <p:spPr>
          <a:xfrm>
            <a:off x="1711325" y="349250"/>
            <a:ext cx="2016125" cy="1886585"/>
          </a:xfrm>
          <a:prstGeom prst="rect"/>
          <a:noFill/>
          <a:ln w="9525">
            <a:noFill/>
          </a:ln>
        </p:spPr>
      </p:pic>
      <p:pic>
        <p:nvPicPr>
          <p:cNvPr id="2097186" name="图片 -2147482523" descr="科比 0116"/>
          <p:cNvPicPr>
            <a:picLocks noChangeAspect="1"/>
          </p:cNvPicPr>
          <p:nvPr/>
        </p:nvPicPr>
        <p:blipFill>
          <a:blip xmlns:r="http://schemas.openxmlformats.org/officeDocument/2006/relationships" r:embed="rId3"/>
          <a:srcRect/>
          <a:stretch>
            <a:fillRect/>
          </a:stretch>
        </p:blipFill>
        <p:spPr>
          <a:xfrm>
            <a:off x="4963478" y="349250"/>
            <a:ext cx="2398395" cy="1887220"/>
          </a:xfrm>
          <a:prstGeom prst="rect"/>
          <a:noFill/>
          <a:ln w="9525">
            <a:noFill/>
          </a:ln>
        </p:spPr>
      </p:pic>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775"/>
                                        </p:tgtEl>
                                        <p:attrNameLst>
                                          <p:attrName>style.visibility</p:attrName>
                                        </p:attrNameLst>
                                      </p:cBhvr>
                                      <p:to>
                                        <p:strVal val="visible"/>
                                      </p:to>
                                    </p:set>
                                    <p:animEffect transition="in" filter="randombar(horizontal)">
                                      <p:cBhvr>
                                        <p:cTn dur="500" id="7"/>
                                        <p:tgtEl>
                                          <p:spTgt spid="1048775"/>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8776"/>
                                        </p:tgtEl>
                                        <p:attrNameLst>
                                          <p:attrName>style.visibility</p:attrName>
                                        </p:attrNameLst>
                                      </p:cBhvr>
                                      <p:to>
                                        <p:strVal val="visible"/>
                                      </p:to>
                                    </p:set>
                                    <p:animEffect transition="in" filter="randombar(horizontal)">
                                      <p:cBhvr>
                                        <p:cTn dur="500" id="11"/>
                                        <p:tgtEl>
                                          <p:spTgt spid="1048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75" grpId="0" bldLvl="0" animBg="1"/>
      <p:bldP spid="104877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97" name=""/>
        <p:cNvGrpSpPr/>
        <p:nvPr/>
      </p:nvGrpSpPr>
      <p:grpSpPr>
        <a:xfrm>
          <a:off x="0" y="0"/>
          <a:ext cx="0" cy="0"/>
          <a:chOff x="0" y="0"/>
          <a:chExt cx="0" cy="0"/>
        </a:xfrm>
      </p:grpSpPr>
      <p:sp>
        <p:nvSpPr>
          <p:cNvPr id="1048780" name="文本框 8"/>
          <p:cNvSpPr txBox="1"/>
          <p:nvPr/>
        </p:nvSpPr>
        <p:spPr>
          <a:xfrm>
            <a:off x="977265" y="3014345"/>
            <a:ext cx="7866380" cy="1412240"/>
          </a:xfrm>
          <a:prstGeom prst="rect"/>
          <a:noFill/>
        </p:spPr>
        <p:txBody>
          <a:bodyPr rtlCol="0" wrap="square">
            <a:spAutoFit/>
          </a:bodyPr>
          <a:p>
            <a:pPr algn="ctr"/>
            <a:r>
              <a:rPr altLang="en-US" sz="1400" lang="zh-CN">
                <a:solidFill>
                  <a:srgbClr val="FF0000"/>
                </a:solidFill>
              </a:rPr>
              <a:t>2.1办公空间的平面组合形式</a:t>
            </a:r>
            <a:endParaRPr altLang="en-US" sz="1400" lang="zh-CN">
              <a:solidFill>
                <a:srgbClr val="FF0000"/>
              </a:solidFill>
            </a:endParaRPr>
          </a:p>
          <a:p>
            <a:pPr algn="ctr"/>
            <a:r>
              <a:rPr altLang="en-US" sz="1000" lang="zh-CN"/>
              <a:t>2.1.3 隔断式</a:t>
            </a:r>
            <a:endParaRPr altLang="en-US" sz="1000" lang="zh-CN"/>
          </a:p>
          <a:p>
            <a:pPr algn="l"/>
            <a:r>
              <a:rPr altLang="en-US" sz="1000" lang="zh-CN"/>
              <a:t>隔断式办公空间无疑是最传统的办公模式之一，它几乎和行政管理工作联系在一起。从前，办公室工作往往被分成独立的每一部分，因此个人办公空间采用线性排列，然而现在多以满足完成工作任务为需求，这样的排列就没有必要了。隔断式办公空间在空间上比较独立，中央部分往往空出大面积的黑暗区域。这一类型办公室仍被广泛采用，尤其在那些强调个人单独工作的办公领域。（见图2-1-8、图2-1-9）</a:t>
            </a:r>
            <a:endParaRPr altLang="en-US" sz="1000" lang="zh-CN"/>
          </a:p>
          <a:p>
            <a:pPr algn="l"/>
            <a:r>
              <a:rPr altLang="en-US" sz="1000" lang="zh-CN"/>
              <a:t>隔断式具体的分隔方法如下。（见图2-1-10）</a:t>
            </a:r>
            <a:endParaRPr altLang="en-US" sz="1000" lang="zh-CN"/>
          </a:p>
          <a:p>
            <a:pPr algn="l"/>
            <a:r>
              <a:rPr altLang="en-US" sz="1000" lang="zh-CN"/>
              <a:t>    (1)用各种隔断、结构构件（梁、柱、金属框架、楼梯等）进行分隔。(2)用色彩、材质分隔。</a:t>
            </a:r>
            <a:endParaRPr altLang="en-US" sz="1000" lang="zh-CN"/>
          </a:p>
          <a:p>
            <a:pPr algn="l"/>
            <a:r>
              <a:rPr altLang="en-US" sz="1000" lang="zh-CN"/>
              <a:t>    (3)用水平面高差分隔。 (4)用家具分隔。 (5)用水体、绿化分隔。</a:t>
            </a:r>
            <a:endParaRPr altLang="en-US" sz="1000" lang="zh-CN"/>
          </a:p>
          <a:p>
            <a:pPr algn="l"/>
            <a:r>
              <a:rPr altLang="en-US" sz="1000" lang="zh-CN"/>
              <a:t>    (6)用照明分隔。(7)用综合手法分隔。</a:t>
            </a:r>
            <a:endParaRPr altLang="en-US" sz="1000" lang="zh-CN"/>
          </a:p>
        </p:txBody>
      </p:sp>
      <p:sp>
        <p:nvSpPr>
          <p:cNvPr id="1048781" name="Freeform: Shape 4"/>
          <p:cNvSpPr/>
          <p:nvPr/>
        </p:nvSpPr>
        <p:spPr bwMode="auto">
          <a:xfrm rot="6735232">
            <a:off x="7083647" y="441358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pic>
        <p:nvPicPr>
          <p:cNvPr id="2097187" name="图片 10" descr="12"/>
          <p:cNvPicPr>
            <a:picLocks noChangeAspect="1"/>
          </p:cNvPicPr>
          <p:nvPr/>
        </p:nvPicPr>
        <p:blipFill>
          <a:blip xmlns:r="http://schemas.openxmlformats.org/officeDocument/2006/relationships" r:embed="rId1"/>
          <a:stretch>
            <a:fillRect/>
          </a:stretch>
        </p:blipFill>
        <p:spPr>
          <a:xfrm>
            <a:off x="1059815" y="349250"/>
            <a:ext cx="1718310" cy="946785"/>
          </a:xfrm>
          <a:prstGeom prst="rect"/>
          <a:noFill/>
          <a:ln w="9525">
            <a:noFill/>
          </a:ln>
        </p:spPr>
      </p:pic>
      <p:pic>
        <p:nvPicPr>
          <p:cNvPr id="2097188" name="图片 23" descr="img-5d2325abf7068a96a7d17ccb18c92744"/>
          <p:cNvPicPr>
            <a:picLocks noChangeAspect="1"/>
          </p:cNvPicPr>
          <p:nvPr/>
        </p:nvPicPr>
        <p:blipFill>
          <a:blip xmlns:r="http://schemas.openxmlformats.org/officeDocument/2006/relationships" r:embed="rId2"/>
          <a:stretch>
            <a:fillRect/>
          </a:stretch>
        </p:blipFill>
        <p:spPr>
          <a:xfrm>
            <a:off x="1059815" y="1705610"/>
            <a:ext cx="1828165" cy="1022350"/>
          </a:xfrm>
          <a:prstGeom prst="rect"/>
          <a:noFill/>
          <a:ln w="9525">
            <a:noFill/>
          </a:ln>
        </p:spPr>
      </p:pic>
      <p:pic>
        <p:nvPicPr>
          <p:cNvPr id="2097189" name="图片 10" descr="科比 0107"/>
          <p:cNvPicPr>
            <a:picLocks noChangeAspect="1"/>
          </p:cNvPicPr>
          <p:nvPr/>
        </p:nvPicPr>
        <p:blipFill>
          <a:blip xmlns:r="http://schemas.openxmlformats.org/officeDocument/2006/relationships" r:embed="rId3"/>
          <a:srcRect/>
          <a:stretch>
            <a:fillRect/>
          </a:stretch>
        </p:blipFill>
        <p:spPr>
          <a:xfrm>
            <a:off x="3314700" y="1671320"/>
            <a:ext cx="1324610" cy="1163955"/>
          </a:xfrm>
          <a:prstGeom prst="rect"/>
          <a:noFill/>
          <a:ln w="9525">
            <a:noFill/>
          </a:ln>
        </p:spPr>
      </p:pic>
      <p:pic>
        <p:nvPicPr>
          <p:cNvPr id="2097190" name="图片 11" descr="科比 0107"/>
          <p:cNvPicPr>
            <a:picLocks noChangeAspect="1"/>
          </p:cNvPicPr>
          <p:nvPr/>
        </p:nvPicPr>
        <p:blipFill>
          <a:blip xmlns:r="http://schemas.openxmlformats.org/officeDocument/2006/relationships" r:embed="rId4"/>
          <a:srcRect/>
          <a:stretch>
            <a:fillRect/>
          </a:stretch>
        </p:blipFill>
        <p:spPr>
          <a:xfrm>
            <a:off x="3288030" y="375920"/>
            <a:ext cx="1377950" cy="1209040"/>
          </a:xfrm>
          <a:prstGeom prst="rect"/>
          <a:noFill/>
          <a:ln w="9525">
            <a:noFill/>
          </a:ln>
        </p:spPr>
      </p:pic>
      <p:pic>
        <p:nvPicPr>
          <p:cNvPr id="2097191" name="图片 -2147482612" descr="科比 0166"/>
          <p:cNvPicPr>
            <a:picLocks noChangeAspect="1"/>
          </p:cNvPicPr>
          <p:nvPr/>
        </p:nvPicPr>
        <p:blipFill>
          <a:blip xmlns:r="http://schemas.openxmlformats.org/officeDocument/2006/relationships" r:embed="rId5"/>
          <a:srcRect/>
          <a:stretch>
            <a:fillRect/>
          </a:stretch>
        </p:blipFill>
        <p:spPr>
          <a:xfrm>
            <a:off x="4754245" y="591185"/>
            <a:ext cx="1617345" cy="760095"/>
          </a:xfrm>
          <a:prstGeom prst="rect"/>
          <a:noFill/>
          <a:ln w="9525">
            <a:noFill/>
          </a:ln>
        </p:spPr>
      </p:pic>
      <p:pic>
        <p:nvPicPr>
          <p:cNvPr id="2097192" name="图片 -2147482611" descr="天心的素材铺 (16)"/>
          <p:cNvPicPr>
            <a:picLocks noChangeAspect="1"/>
          </p:cNvPicPr>
          <p:nvPr/>
        </p:nvPicPr>
        <p:blipFill>
          <a:blip xmlns:r="http://schemas.openxmlformats.org/officeDocument/2006/relationships" r:embed="rId6"/>
          <a:stretch>
            <a:fillRect/>
          </a:stretch>
        </p:blipFill>
        <p:spPr>
          <a:xfrm>
            <a:off x="6627495" y="476568"/>
            <a:ext cx="2216150" cy="1999615"/>
          </a:xfrm>
          <a:prstGeom prst="rect"/>
          <a:noFill/>
          <a:ln w="9525">
            <a:noFill/>
          </a:ln>
        </p:spPr>
      </p:pic>
      <p:pic>
        <p:nvPicPr>
          <p:cNvPr id="2097193" name="图片 16" descr="天心的素材铺 (17)"/>
          <p:cNvPicPr>
            <a:picLocks noChangeAspect="1"/>
          </p:cNvPicPr>
          <p:nvPr/>
        </p:nvPicPr>
        <p:blipFill>
          <a:blip xmlns:r="http://schemas.openxmlformats.org/officeDocument/2006/relationships" r:embed="rId7"/>
          <a:stretch>
            <a:fillRect/>
          </a:stretch>
        </p:blipFill>
        <p:spPr>
          <a:xfrm rot="-10800000" flipV="1">
            <a:off x="4754245" y="1505585"/>
            <a:ext cx="1617345" cy="1186180"/>
          </a:xfrm>
          <a:prstGeom prst="rect"/>
          <a:noFill/>
          <a:ln w="9525">
            <a:noFill/>
          </a:ln>
        </p:spPr>
      </p:pic>
      <p:sp>
        <p:nvSpPr>
          <p:cNvPr id="1048782" name="文本框 9"/>
          <p:cNvSpPr txBox="1"/>
          <p:nvPr/>
        </p:nvSpPr>
        <p:spPr>
          <a:xfrm>
            <a:off x="6659245" y="2615565"/>
            <a:ext cx="2161540" cy="370840"/>
          </a:xfrm>
          <a:prstGeom prst="rect"/>
          <a:noFill/>
        </p:spPr>
        <p:txBody>
          <a:bodyPr rtlCol="0" wrap="square">
            <a:spAutoFit/>
          </a:bodyPr>
          <a:p>
            <a:r>
              <a:rPr altLang="en-US" sz="1000" lang="zh-CN"/>
              <a:t>图2-1-10不同材质隔断分隔方式</a:t>
            </a:r>
            <a:endParaRPr altLang="en-US" sz="1000" lang="zh-CN"/>
          </a:p>
          <a:p>
            <a:r>
              <a:rPr altLang="en-US" sz="1000" lang="zh-CN"/>
              <a:t>图片来源：《办公空间设计》</a:t>
            </a:r>
            <a:endParaRPr altLang="en-US" sz="1000" lang="zh-CN"/>
          </a:p>
        </p:txBody>
      </p:sp>
      <p:sp>
        <p:nvSpPr>
          <p:cNvPr id="1048783" name="文本框 104"/>
          <p:cNvSpPr txBox="1"/>
          <p:nvPr/>
        </p:nvSpPr>
        <p:spPr>
          <a:xfrm>
            <a:off x="-654050" y="1207770"/>
            <a:ext cx="5080000" cy="218441"/>
          </a:xfrm>
          <a:prstGeom prst="rect"/>
          <a:noFill/>
          <a:ln w="9525">
            <a:noFill/>
          </a:ln>
        </p:spPr>
        <p:txBody>
          <a:bodyPr>
            <a:spAutoFit/>
          </a:bodyPr>
          <a:p>
            <a:pPr algn="ctr" indent="0"/>
            <a:r>
              <a:rPr altLang="en-US" b="0" sz="900" lang="zh-CN">
                <a:latin typeface="宋体" panose="02010600030101010101" pitchFamily="2" charset="-122"/>
                <a:ea typeface="宋体" panose="02010600030101010101" pitchFamily="2" charset="-122"/>
                <a:cs typeface="宋体" panose="02010600030101010101" pitchFamily="2" charset="-122"/>
              </a:rPr>
              <a:t>图</a:t>
            </a:r>
            <a:r>
              <a:rPr altLang="zh-CN" b="0" sz="900" lang="en-US">
                <a:latin typeface="宋体" panose="02010600030101010101" pitchFamily="2" charset="-122"/>
                <a:ea typeface="宋体" panose="02010600030101010101" pitchFamily="2" charset="-122"/>
                <a:cs typeface="宋体" panose="02010600030101010101" pitchFamily="2" charset="-122"/>
              </a:rPr>
              <a:t>2-1-8</a:t>
            </a:r>
            <a:r>
              <a:rPr altLang="en-US" b="0" sz="900" lang="zh-CN">
                <a:latin typeface="宋体" panose="02010600030101010101" pitchFamily="2" charset="-122"/>
                <a:ea typeface="宋体" panose="02010600030101010101" pitchFamily="2" charset="-122"/>
                <a:cs typeface="宋体" panose="02010600030101010101" pitchFamily="2" charset="-122"/>
              </a:rPr>
              <a:t>隔断式办公平面图
 来源：</a:t>
            </a:r>
            <a:r>
              <a:rPr altLang="zh-CN" b="0" sz="900" lang="en-US">
                <a:latin typeface="宋体" panose="02010600030101010101" pitchFamily="2" charset="-122"/>
                <a:ea typeface="宋体" panose="02010600030101010101" pitchFamily="2" charset="-122"/>
                <a:cs typeface="宋体" panose="02010600030101010101" pitchFamily="2" charset="-122"/>
              </a:rPr>
              <a:t>《</a:t>
            </a:r>
            <a:r>
              <a:rPr altLang="en-US" b="0" sz="900" lang="zh-CN">
                <a:latin typeface="宋体" panose="02010600030101010101" pitchFamily="2" charset="-122"/>
                <a:ea typeface="宋体" panose="02010600030101010101" pitchFamily="2" charset="-122"/>
                <a:cs typeface="宋体" panose="02010600030101010101" pitchFamily="2" charset="-122"/>
              </a:rPr>
              <a:t>办公空间设计</a:t>
            </a:r>
            <a:r>
              <a:rPr altLang="zh-CN" b="0" sz="900" lang="en-US">
                <a:latin typeface="宋体" panose="02010600030101010101" pitchFamily="2" charset="-122"/>
                <a:ea typeface="宋体" panose="02010600030101010101" pitchFamily="2" charset="-122"/>
                <a:cs typeface="宋体" panose="02010600030101010101" pitchFamily="2" charset="-122"/>
              </a:rPr>
              <a:t>》</a:t>
            </a:r>
            <a:endParaRPr altLang="en-US" lang="zh-CN"/>
          </a:p>
        </p:txBody>
      </p:sp>
      <p:sp>
        <p:nvSpPr>
          <p:cNvPr id="1048784" name="文本框 10"/>
          <p:cNvSpPr txBox="1"/>
          <p:nvPr/>
        </p:nvSpPr>
        <p:spPr>
          <a:xfrm>
            <a:off x="1091565" y="2958465"/>
            <a:ext cx="1840865" cy="370840"/>
          </a:xfrm>
          <a:prstGeom prst="rect"/>
          <a:noFill/>
        </p:spPr>
        <p:txBody>
          <a:bodyPr rtlCol="0" wrap="square">
            <a:spAutoFit/>
          </a:bodyPr>
          <a:p>
            <a:r>
              <a:rPr altLang="en-US" sz="1000" lang="zh-CN"/>
              <a:t>图2-1-9联合利华办公室</a:t>
            </a:r>
            <a:endParaRPr altLang="en-US" sz="1000" lang="zh-CN"/>
          </a:p>
          <a:p>
            <a:r>
              <a:rPr altLang="en-US" sz="1000" lang="zh-CN"/>
              <a:t>图片来源：百度</a:t>
            </a:r>
            <a:endParaRPr altLang="en-US" sz="1000" lang="zh-CN"/>
          </a:p>
        </p:txBody>
      </p:sp>
    </p:spTree>
    <p:custDataLst>
      <p:tags r:id="rId8"/>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781"/>
                                        </p:tgtEl>
                                        <p:attrNameLst>
                                          <p:attrName>style.visibility</p:attrName>
                                        </p:attrNameLst>
                                      </p:cBhvr>
                                      <p:to>
                                        <p:strVal val="visible"/>
                                      </p:to>
                                    </p:set>
                                    <p:animEffect transition="in" filter="randombar(horizontal)">
                                      <p:cBhvr>
                                        <p:cTn dur="500" id="7"/>
                                        <p:tgtEl>
                                          <p:spTgt spid="1048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8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200" name=""/>
        <p:cNvGrpSpPr/>
        <p:nvPr/>
      </p:nvGrpSpPr>
      <p:grpSpPr>
        <a:xfrm>
          <a:off x="0" y="0"/>
          <a:ext cx="0" cy="0"/>
          <a:chOff x="0" y="0"/>
          <a:chExt cx="0" cy="0"/>
        </a:xfrm>
      </p:grpSpPr>
      <p:sp>
        <p:nvSpPr>
          <p:cNvPr id="1048788" name="文本框 8"/>
          <p:cNvSpPr txBox="1"/>
          <p:nvPr/>
        </p:nvSpPr>
        <p:spPr>
          <a:xfrm>
            <a:off x="977265" y="3014345"/>
            <a:ext cx="7866380" cy="853440"/>
          </a:xfrm>
          <a:prstGeom prst="rect"/>
          <a:noFill/>
        </p:spPr>
        <p:txBody>
          <a:bodyPr rtlCol="0" wrap="square">
            <a:spAutoFit/>
          </a:bodyPr>
          <a:p>
            <a:pPr algn="ctr"/>
            <a:r>
              <a:rPr altLang="en-US" sz="1400" lang="zh-CN">
                <a:solidFill>
                  <a:srgbClr val="FF0000"/>
                </a:solidFill>
              </a:rPr>
              <a:t>2.1办公空间的平面组合形式</a:t>
            </a:r>
            <a:endParaRPr altLang="en-US" sz="1400" lang="zh-CN">
              <a:solidFill>
                <a:srgbClr val="FF0000"/>
              </a:solidFill>
            </a:endParaRPr>
          </a:p>
          <a:p>
            <a:pPr algn="ctr"/>
            <a:r>
              <a:rPr altLang="en-US" sz="1000" lang="zh-CN"/>
              <a:t>2.1.4复合式</a:t>
            </a:r>
            <a:endParaRPr altLang="en-US" sz="1000" lang="zh-CN"/>
          </a:p>
          <a:p>
            <a:pPr algn="ctr"/>
            <a:r>
              <a:rPr altLang="en-US" sz="1000" lang="zh-CN"/>
              <a:t>20世纪70年代末，复合式办公室在斯堪的纳维亚兴起，这种办公空间集合了开敞式与隔断式办公空间的优点，所有的办公室沿着外墙依次排开，中间使用玻璃隔开进而形成个人化的封闭办公环境，间接照明的中心区域用作非正式的交流以及团队工作区，因此员工间的直接交流依然存在，高度的灵活性使得复合式办公空间较之其他办公模式更加紧凑，在空间的使用上更加经济实效。（见图2-1-11、图2-1-12）</a:t>
            </a:r>
            <a:endParaRPr altLang="en-US" sz="1000" lang="zh-CN"/>
          </a:p>
        </p:txBody>
      </p:sp>
      <p:sp>
        <p:nvSpPr>
          <p:cNvPr id="1048789" name="Freeform: Shape 4"/>
          <p:cNvSpPr/>
          <p:nvPr/>
        </p:nvSpPr>
        <p:spPr bwMode="auto">
          <a:xfrm rot="6735232">
            <a:off x="7083647" y="441358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790" name="文本框 9"/>
          <p:cNvSpPr txBox="1"/>
          <p:nvPr/>
        </p:nvSpPr>
        <p:spPr>
          <a:xfrm>
            <a:off x="5025390" y="2215515"/>
            <a:ext cx="2161540" cy="370840"/>
          </a:xfrm>
          <a:prstGeom prst="rect"/>
          <a:noFill/>
        </p:spPr>
        <p:txBody>
          <a:bodyPr rtlCol="0" wrap="square">
            <a:spAutoFit/>
          </a:bodyPr>
          <a:p>
            <a:r>
              <a:rPr altLang="en-US" sz="1000" lang="zh-CN"/>
              <a:t>图2-1-12复合式办公空间</a:t>
            </a:r>
            <a:endParaRPr altLang="en-US" sz="1000" lang="zh-CN"/>
          </a:p>
          <a:p>
            <a:r>
              <a:rPr altLang="en-US" sz="1000" lang="zh-CN"/>
              <a:t>图片来源：《办公》</a:t>
            </a:r>
            <a:endParaRPr altLang="en-US" sz="1000" lang="zh-CN"/>
          </a:p>
        </p:txBody>
      </p:sp>
      <p:pic>
        <p:nvPicPr>
          <p:cNvPr id="2097194" name="图片 17" descr="13"/>
          <p:cNvPicPr>
            <a:picLocks noChangeAspect="1"/>
          </p:cNvPicPr>
          <p:nvPr/>
        </p:nvPicPr>
        <p:blipFill>
          <a:blip xmlns:r="http://schemas.openxmlformats.org/officeDocument/2006/relationships" r:embed="rId1"/>
          <a:stretch>
            <a:fillRect/>
          </a:stretch>
        </p:blipFill>
        <p:spPr>
          <a:xfrm>
            <a:off x="1809750" y="531495"/>
            <a:ext cx="2327910" cy="1541780"/>
          </a:xfrm>
          <a:prstGeom prst="rect"/>
          <a:noFill/>
          <a:ln w="9525">
            <a:noFill/>
          </a:ln>
        </p:spPr>
      </p:pic>
      <p:pic>
        <p:nvPicPr>
          <p:cNvPr id="2097195" name="图片 -2147482522" descr="科比 0168"/>
          <p:cNvPicPr>
            <a:picLocks noChangeAspect="1"/>
          </p:cNvPicPr>
          <p:nvPr/>
        </p:nvPicPr>
        <p:blipFill>
          <a:blip xmlns:r="http://schemas.openxmlformats.org/officeDocument/2006/relationships" r:embed="rId2"/>
          <a:srcRect/>
          <a:stretch>
            <a:fillRect/>
          </a:stretch>
        </p:blipFill>
        <p:spPr>
          <a:xfrm>
            <a:off x="4937443" y="642303"/>
            <a:ext cx="2337435" cy="1430655"/>
          </a:xfrm>
          <a:prstGeom prst="rect"/>
          <a:noFill/>
          <a:ln w="9525">
            <a:noFill/>
          </a:ln>
        </p:spPr>
      </p:pic>
      <p:sp>
        <p:nvSpPr>
          <p:cNvPr id="1048791" name="文本框 13"/>
          <p:cNvSpPr txBox="1"/>
          <p:nvPr/>
        </p:nvSpPr>
        <p:spPr>
          <a:xfrm>
            <a:off x="1976120" y="2215515"/>
            <a:ext cx="2161540" cy="370840"/>
          </a:xfrm>
          <a:prstGeom prst="rect"/>
          <a:noFill/>
        </p:spPr>
        <p:txBody>
          <a:bodyPr rtlCol="0" wrap="square">
            <a:spAutoFit/>
          </a:bodyPr>
          <a:p>
            <a:r>
              <a:rPr altLang="en-US" sz="1000" lang="zh-CN"/>
              <a:t>图2-1-11复合式办公空间平面</a:t>
            </a:r>
            <a:endParaRPr altLang="en-US" sz="1000" lang="zh-CN"/>
          </a:p>
          <a:p>
            <a:r>
              <a:rPr altLang="en-US" sz="1000" lang="zh-CN"/>
              <a:t>图片来源：《办公空间设计》</a:t>
            </a:r>
            <a:endParaRPr altLang="en-US" sz="1000" lang="zh-CN"/>
          </a:p>
        </p:txBody>
      </p:sp>
    </p:spTree>
    <p:custDataLst>
      <p:tags r:id="rId3"/>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789"/>
                                        </p:tgtEl>
                                        <p:attrNameLst>
                                          <p:attrName>style.visibility</p:attrName>
                                        </p:attrNameLst>
                                      </p:cBhvr>
                                      <p:to>
                                        <p:strVal val="visible"/>
                                      </p:to>
                                    </p:set>
                                    <p:animEffect transition="in" filter="randombar(horizontal)">
                                      <p:cBhvr>
                                        <p:cTn dur="500" id="7"/>
                                        <p:tgtEl>
                                          <p:spTgt spid="1048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8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203" name=""/>
        <p:cNvGrpSpPr/>
        <p:nvPr/>
      </p:nvGrpSpPr>
      <p:grpSpPr>
        <a:xfrm>
          <a:off x="0" y="0"/>
          <a:ext cx="0" cy="0"/>
          <a:chOff x="0" y="0"/>
          <a:chExt cx="0" cy="0"/>
        </a:xfrm>
      </p:grpSpPr>
      <p:sp>
        <p:nvSpPr>
          <p:cNvPr id="1048795" name="文本框 8"/>
          <p:cNvSpPr txBox="1"/>
          <p:nvPr/>
        </p:nvSpPr>
        <p:spPr>
          <a:xfrm>
            <a:off x="638810" y="3213100"/>
            <a:ext cx="7866380" cy="1412240"/>
          </a:xfrm>
          <a:prstGeom prst="rect"/>
          <a:noFill/>
        </p:spPr>
        <p:txBody>
          <a:bodyPr rtlCol="0" wrap="square">
            <a:spAutoFit/>
          </a:bodyPr>
          <a:p>
            <a:pPr algn="ctr"/>
            <a:r>
              <a:rPr altLang="en-US" sz="1400" lang="zh-CN">
                <a:solidFill>
                  <a:srgbClr val="FF0000"/>
                </a:solidFill>
              </a:rPr>
              <a:t>2.1办公空间的平面组合形式</a:t>
            </a:r>
            <a:endParaRPr altLang="en-US" sz="1400" lang="zh-CN">
              <a:solidFill>
                <a:srgbClr val="FF0000"/>
              </a:solidFill>
            </a:endParaRPr>
          </a:p>
          <a:p>
            <a:pPr algn="ctr"/>
            <a:r>
              <a:rPr altLang="en-US" sz="1000" lang="zh-CN"/>
              <a:t>2.1.5无界限式</a:t>
            </a:r>
            <a:endParaRPr altLang="en-US" sz="1000" lang="zh-CN"/>
          </a:p>
          <a:p>
            <a:pPr algn="ctr"/>
            <a:r>
              <a:rPr altLang="en-US" sz="1000" lang="zh-CN"/>
              <a:t>20世纪80年代后期，IT产业发生了根本的变化，非固定的办公模式随着这种变化而逐步发展起来，以客户为中心的灵活办公时间使得固定的办公空间以及工作时间显得多余，大部分的工作都是通过与客户的直接交流来进行的。因此活动的办公模式随着需求而出现，员工只是偶尔地走动，因此他们之间的信息交流显得至关重要，这种无界限办公模式非常注重这一点。如果无界限办公空间这一想法能够实现，那么开敞式办公结构如集团办公室，灵活办公室以及综合办公室等则非常符合这一需求。（见图2-1-13）</a:t>
            </a:r>
            <a:endParaRPr altLang="en-US" sz="1000" lang="zh-CN"/>
          </a:p>
          <a:p>
            <a:pPr algn="ctr"/>
            <a:r>
              <a:rPr altLang="en-US" sz="1000" lang="zh-CN"/>
              <a:t>2.1.6多功能式</a:t>
            </a:r>
            <a:endParaRPr altLang="en-US" sz="1000" lang="zh-CN"/>
          </a:p>
          <a:p>
            <a:pPr algn="ctr"/>
            <a:r>
              <a:rPr altLang="en-US" sz="1000" lang="zh-CN"/>
              <a:t>多样性和灵活性是可变的办公空间的两大特征，在一座大楼中可设计不同形状的办公室，这不仅仅有益于企业根据市场需求随时调整办公环境，而且节约资金。由于灵活性扩展系统的应用，中立的建筑结构已成为必不可少的一部分。</a:t>
            </a:r>
            <a:endParaRPr altLang="en-US" sz="1000" lang="zh-CN"/>
          </a:p>
        </p:txBody>
      </p:sp>
      <p:sp>
        <p:nvSpPr>
          <p:cNvPr id="1048796" name="Freeform: Shape 4"/>
          <p:cNvSpPr/>
          <p:nvPr/>
        </p:nvSpPr>
        <p:spPr bwMode="auto">
          <a:xfrm rot="6735232">
            <a:off x="556482" y="-124124"/>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797" name="文本框 13"/>
          <p:cNvSpPr txBox="1"/>
          <p:nvPr/>
        </p:nvSpPr>
        <p:spPr>
          <a:xfrm>
            <a:off x="6343650" y="2277745"/>
            <a:ext cx="2161540" cy="370841"/>
          </a:xfrm>
          <a:prstGeom prst="rect"/>
          <a:noFill/>
        </p:spPr>
        <p:txBody>
          <a:bodyPr rtlCol="0" wrap="square">
            <a:spAutoFit/>
          </a:bodyPr>
          <a:p>
            <a:r>
              <a:rPr altLang="en-US" sz="1000" lang="zh-CN"/>
              <a:t>图2-1-13灵活的无界限式办公空间</a:t>
            </a:r>
            <a:endParaRPr altLang="en-US" sz="1000" lang="zh-CN"/>
          </a:p>
          <a:p>
            <a:r>
              <a:rPr altLang="en-US" sz="1000" lang="zh-CN"/>
              <a:t>图片来源：《办公》</a:t>
            </a:r>
            <a:endParaRPr altLang="en-US" sz="1000" lang="zh-CN"/>
          </a:p>
        </p:txBody>
      </p:sp>
      <p:pic>
        <p:nvPicPr>
          <p:cNvPr id="2097196" name="图片 24" descr="科比 0085"/>
          <p:cNvPicPr>
            <a:picLocks noChangeAspect="1"/>
          </p:cNvPicPr>
          <p:nvPr/>
        </p:nvPicPr>
        <p:blipFill>
          <a:blip xmlns:r="http://schemas.openxmlformats.org/officeDocument/2006/relationships" r:embed="rId1"/>
          <a:srcRect r="-307"/>
          <a:stretch>
            <a:fillRect/>
          </a:stretch>
        </p:blipFill>
        <p:spPr>
          <a:xfrm>
            <a:off x="1809750" y="482600"/>
            <a:ext cx="1979295" cy="2331720"/>
          </a:xfrm>
          <a:prstGeom prst="rect"/>
          <a:noFill/>
          <a:ln w="9525">
            <a:noFill/>
          </a:ln>
        </p:spPr>
      </p:pic>
      <p:pic>
        <p:nvPicPr>
          <p:cNvPr id="2097197" name="图片 25" descr="科比 0086"/>
          <p:cNvPicPr>
            <a:picLocks noChangeAspect="1"/>
          </p:cNvPicPr>
          <p:nvPr/>
        </p:nvPicPr>
        <p:blipFill>
          <a:blip xmlns:r="http://schemas.openxmlformats.org/officeDocument/2006/relationships" r:embed="rId2"/>
          <a:srcRect/>
          <a:stretch>
            <a:fillRect/>
          </a:stretch>
        </p:blipFill>
        <p:spPr>
          <a:xfrm>
            <a:off x="4175760" y="482600"/>
            <a:ext cx="1975485" cy="2332355"/>
          </a:xfrm>
          <a:prstGeom prst="rect"/>
          <a:noFill/>
          <a:ln w="9525">
            <a:noFill/>
          </a:ln>
        </p:spPr>
      </p:pic>
    </p:spTree>
    <p:custDataLst>
      <p:tags r:id="rId3"/>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796"/>
                                        </p:tgtEl>
                                        <p:attrNameLst>
                                          <p:attrName>style.visibility</p:attrName>
                                        </p:attrNameLst>
                                      </p:cBhvr>
                                      <p:to>
                                        <p:strVal val="visible"/>
                                      </p:to>
                                    </p:set>
                                    <p:animEffect transition="in" filter="randombar(horizontal)">
                                      <p:cBhvr>
                                        <p:cTn dur="500" id="7"/>
                                        <p:tgtEl>
                                          <p:spTgt spid="1048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9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206" name=""/>
        <p:cNvGrpSpPr/>
        <p:nvPr/>
      </p:nvGrpSpPr>
      <p:grpSpPr>
        <a:xfrm>
          <a:off x="0" y="0"/>
          <a:ext cx="0" cy="0"/>
          <a:chOff x="0" y="0"/>
          <a:chExt cx="0" cy="0"/>
        </a:xfrm>
      </p:grpSpPr>
      <p:sp>
        <p:nvSpPr>
          <p:cNvPr id="1048801" name="文本框 8"/>
          <p:cNvSpPr txBox="1"/>
          <p:nvPr/>
        </p:nvSpPr>
        <p:spPr>
          <a:xfrm>
            <a:off x="638810" y="3213100"/>
            <a:ext cx="7866380" cy="1132840"/>
          </a:xfrm>
          <a:prstGeom prst="rect"/>
          <a:noFill/>
        </p:spPr>
        <p:txBody>
          <a:bodyPr rtlCol="0" wrap="square">
            <a:spAutoFit/>
          </a:bodyPr>
          <a:p>
            <a:pPr algn="ctr"/>
            <a:r>
              <a:rPr altLang="en-US" sz="1400" lang="zh-CN">
                <a:solidFill>
                  <a:srgbClr val="FF0000"/>
                </a:solidFill>
              </a:rPr>
              <a:t>2.2办公空间的开放形式</a:t>
            </a:r>
            <a:endParaRPr altLang="en-US" sz="1400" lang="zh-CN">
              <a:solidFill>
                <a:srgbClr val="FF0000"/>
              </a:solidFill>
            </a:endParaRPr>
          </a:p>
          <a:p>
            <a:pPr algn="ctr"/>
            <a:r>
              <a:rPr altLang="en-US" sz="1000" lang="zh-CN"/>
              <a:t>2.2.1蜂巢式</a:t>
            </a:r>
            <a:endParaRPr altLang="en-US" sz="1000" lang="zh-CN"/>
          </a:p>
          <a:p>
            <a:pPr algn="ctr"/>
            <a:r>
              <a:rPr altLang="en-US" sz="1000" lang="zh-CN"/>
              <a:t>    蜂巢式属于典型的开敞式办公空间，配置一律制式化，个人性极低，适合例行性工作，彼此互动较少，工作人员的自主性也较低，适合例行性工作的一般行政作业，譬如电话行销、资料输入等。（见图2-1-1、图2-1-2）</a:t>
            </a:r>
            <a:endParaRPr altLang="en-US" sz="1000" lang="zh-CN"/>
          </a:p>
          <a:p>
            <a:pPr algn="ctr"/>
            <a:r>
              <a:rPr altLang="en-US" sz="1000" lang="zh-CN"/>
              <a:t>2.2.2密集式</a:t>
            </a:r>
            <a:endParaRPr altLang="en-US" sz="1000" lang="zh-CN"/>
          </a:p>
          <a:p>
            <a:pPr algn="ctr"/>
            <a:r>
              <a:rPr altLang="en-US" sz="1000" lang="zh-CN"/>
              <a:t>  密集式式密闭工作空间的典型，工作属性为高度自主，而且不需要和同事进行太多互动，例如大部分的会计师、律师等专业人士的办公空间采用这种形式。（见图2-2-3）</a:t>
            </a:r>
            <a:endParaRPr altLang="en-US" sz="1000" lang="zh-CN"/>
          </a:p>
        </p:txBody>
      </p:sp>
      <p:sp>
        <p:nvSpPr>
          <p:cNvPr id="1048802" name="Freeform: Shape 4"/>
          <p:cNvSpPr/>
          <p:nvPr/>
        </p:nvSpPr>
        <p:spPr bwMode="auto">
          <a:xfrm rot="6735232">
            <a:off x="-415068" y="147607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803" name="文本框 13"/>
          <p:cNvSpPr txBox="1"/>
          <p:nvPr/>
        </p:nvSpPr>
        <p:spPr>
          <a:xfrm>
            <a:off x="2639695" y="2294890"/>
            <a:ext cx="2161540" cy="510540"/>
          </a:xfrm>
          <a:prstGeom prst="rect"/>
          <a:noFill/>
        </p:spPr>
        <p:txBody>
          <a:bodyPr rtlCol="0" wrap="square">
            <a:spAutoFit/>
          </a:bodyPr>
          <a:p>
            <a:r>
              <a:rPr altLang="en-US" sz="1000" lang="zh-CN"/>
              <a:t>图2-2-3密集式封闭办公空间</a:t>
            </a:r>
            <a:endParaRPr altLang="en-US" sz="1000" lang="zh-CN"/>
          </a:p>
          <a:p>
            <a:r>
              <a:rPr altLang="en-US" sz="1000" lang="zh-CN"/>
              <a:t>图片来源：《INTERIOR SPACES of the USA and CANADA》</a:t>
            </a:r>
            <a:endParaRPr altLang="en-US" sz="1000" lang="zh-CN"/>
          </a:p>
        </p:txBody>
      </p:sp>
      <p:pic>
        <p:nvPicPr>
          <p:cNvPr id="2097198" name="图片 20" descr="科比 0189"/>
          <p:cNvPicPr>
            <a:picLocks noChangeAspect="1"/>
          </p:cNvPicPr>
          <p:nvPr/>
        </p:nvPicPr>
        <p:blipFill>
          <a:blip xmlns:r="http://schemas.openxmlformats.org/officeDocument/2006/relationships" r:embed="rId1"/>
          <a:srcRect/>
          <a:stretch>
            <a:fillRect/>
          </a:stretch>
        </p:blipFill>
        <p:spPr>
          <a:xfrm>
            <a:off x="838200" y="259715"/>
            <a:ext cx="1801495" cy="1096645"/>
          </a:xfrm>
          <a:prstGeom prst="rect"/>
          <a:noFill/>
          <a:ln w="9525">
            <a:noFill/>
          </a:ln>
        </p:spPr>
      </p:pic>
      <p:pic>
        <p:nvPicPr>
          <p:cNvPr id="2097199" name="图片 21" descr="科比 0191"/>
          <p:cNvPicPr>
            <a:picLocks noChangeAspect="1"/>
          </p:cNvPicPr>
          <p:nvPr/>
        </p:nvPicPr>
        <p:blipFill>
          <a:blip xmlns:r="http://schemas.openxmlformats.org/officeDocument/2006/relationships" r:embed="rId2"/>
          <a:srcRect/>
          <a:stretch>
            <a:fillRect/>
          </a:stretch>
        </p:blipFill>
        <p:spPr>
          <a:xfrm>
            <a:off x="2926080" y="302895"/>
            <a:ext cx="1484630" cy="1275080"/>
          </a:xfrm>
          <a:prstGeom prst="rect"/>
          <a:noFill/>
          <a:ln w="9525">
            <a:noFill/>
          </a:ln>
        </p:spPr>
      </p:pic>
      <p:pic>
        <p:nvPicPr>
          <p:cNvPr id="2097200" name="图片 27" descr="12"/>
          <p:cNvPicPr>
            <a:picLocks noChangeAspect="1"/>
          </p:cNvPicPr>
          <p:nvPr/>
        </p:nvPicPr>
        <p:blipFill>
          <a:blip xmlns:r="http://schemas.openxmlformats.org/officeDocument/2006/relationships" r:embed="rId3"/>
          <a:srcRect/>
          <a:stretch>
            <a:fillRect/>
          </a:stretch>
        </p:blipFill>
        <p:spPr>
          <a:xfrm>
            <a:off x="4715510" y="259715"/>
            <a:ext cx="1801495" cy="2439670"/>
          </a:xfrm>
          <a:prstGeom prst="rect"/>
          <a:noFill/>
          <a:ln w="9525">
            <a:noFill/>
          </a:ln>
        </p:spPr>
      </p:pic>
      <p:pic>
        <p:nvPicPr>
          <p:cNvPr id="2097201" name="图片 26" descr="7"/>
          <p:cNvPicPr>
            <a:picLocks noChangeAspect="1"/>
          </p:cNvPicPr>
          <p:nvPr/>
        </p:nvPicPr>
        <p:blipFill>
          <a:blip xmlns:r="http://schemas.openxmlformats.org/officeDocument/2006/relationships" r:embed="rId4"/>
          <a:srcRect/>
          <a:stretch>
            <a:fillRect/>
          </a:stretch>
        </p:blipFill>
        <p:spPr>
          <a:xfrm>
            <a:off x="6790690" y="302895"/>
            <a:ext cx="1838325" cy="2397125"/>
          </a:xfrm>
          <a:prstGeom prst="rect"/>
          <a:noFill/>
          <a:ln w="9525">
            <a:noFill/>
          </a:ln>
        </p:spPr>
      </p:pic>
      <p:sp>
        <p:nvSpPr>
          <p:cNvPr id="1048804" name="文本框 5"/>
          <p:cNvSpPr txBox="1"/>
          <p:nvPr/>
        </p:nvSpPr>
        <p:spPr>
          <a:xfrm>
            <a:off x="712470" y="1747520"/>
            <a:ext cx="1831340" cy="370841"/>
          </a:xfrm>
          <a:prstGeom prst="rect"/>
          <a:noFill/>
        </p:spPr>
        <p:txBody>
          <a:bodyPr rtlCol="0" wrap="square">
            <a:spAutoFit/>
          </a:bodyPr>
          <a:p>
            <a:r>
              <a:rPr altLang="en-US" sz="1000" lang="zh-CN"/>
              <a:t>图2-2-1蜂巢型办公空间平面</a:t>
            </a:r>
            <a:endParaRPr altLang="en-US" sz="1000" lang="zh-CN"/>
          </a:p>
          <a:p>
            <a:r>
              <a:rPr altLang="en-US" sz="1000" lang="zh-CN"/>
              <a:t>图片来源：《办公》</a:t>
            </a:r>
            <a:endParaRPr altLang="en-US" sz="1000" lang="zh-CN"/>
          </a:p>
        </p:txBody>
      </p:sp>
      <p:sp>
        <p:nvSpPr>
          <p:cNvPr id="1048805" name="文本框 6"/>
          <p:cNvSpPr txBox="1"/>
          <p:nvPr/>
        </p:nvSpPr>
        <p:spPr>
          <a:xfrm>
            <a:off x="2639695" y="1747520"/>
            <a:ext cx="1938020" cy="370841"/>
          </a:xfrm>
          <a:prstGeom prst="rect"/>
          <a:noFill/>
        </p:spPr>
        <p:txBody>
          <a:bodyPr rtlCol="0" wrap="square">
            <a:spAutoFit/>
          </a:bodyPr>
          <a:p>
            <a:r>
              <a:rPr altLang="en-US" sz="1000" lang="zh-CN"/>
              <a:t>图2-2-2蜂巢型办公空间实景图</a:t>
            </a:r>
            <a:endParaRPr altLang="en-US" sz="1000" lang="zh-CN"/>
          </a:p>
          <a:p>
            <a:r>
              <a:rPr altLang="en-US" sz="1000" lang="zh-CN"/>
              <a:t>图片来源：《办公》</a:t>
            </a:r>
            <a:endParaRPr altLang="en-US" sz="1000" lang="zh-CN"/>
          </a:p>
        </p:txBody>
      </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802"/>
                                        </p:tgtEl>
                                        <p:attrNameLst>
                                          <p:attrName>style.visibility</p:attrName>
                                        </p:attrNameLst>
                                      </p:cBhvr>
                                      <p:to>
                                        <p:strVal val="visible"/>
                                      </p:to>
                                    </p:set>
                                    <p:animEffect transition="in" filter="randombar(horizontal)">
                                      <p:cBhvr>
                                        <p:cTn dur="500" id="7"/>
                                        <p:tgtEl>
                                          <p:spTgt spid="1048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0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209" name=""/>
        <p:cNvGrpSpPr/>
        <p:nvPr/>
      </p:nvGrpSpPr>
      <p:grpSpPr>
        <a:xfrm>
          <a:off x="0" y="0"/>
          <a:ext cx="0" cy="0"/>
          <a:chOff x="0" y="0"/>
          <a:chExt cx="0" cy="0"/>
        </a:xfrm>
      </p:grpSpPr>
      <p:sp>
        <p:nvSpPr>
          <p:cNvPr id="1048809" name="文本框 8"/>
          <p:cNvSpPr txBox="1"/>
          <p:nvPr/>
        </p:nvSpPr>
        <p:spPr>
          <a:xfrm>
            <a:off x="638810" y="3213100"/>
            <a:ext cx="7866380" cy="713740"/>
          </a:xfrm>
          <a:prstGeom prst="rect"/>
          <a:noFill/>
        </p:spPr>
        <p:txBody>
          <a:bodyPr rtlCol="0" wrap="square">
            <a:spAutoFit/>
          </a:bodyPr>
          <a:p>
            <a:pPr algn="ctr"/>
            <a:r>
              <a:rPr altLang="en-US" sz="1400" lang="zh-CN">
                <a:solidFill>
                  <a:srgbClr val="FF0000"/>
                </a:solidFill>
              </a:rPr>
              <a:t>2.2办公空间的开放形式</a:t>
            </a:r>
            <a:endParaRPr altLang="en-US" sz="1400" lang="zh-CN">
              <a:solidFill>
                <a:srgbClr val="FF0000"/>
              </a:solidFill>
            </a:endParaRPr>
          </a:p>
          <a:p>
            <a:pPr algn="ctr"/>
            <a:r>
              <a:rPr altLang="en-US" sz="1000" lang="zh-CN"/>
              <a:t>2.2.3创意式</a:t>
            </a:r>
            <a:endParaRPr altLang="en-US" sz="1000" lang="zh-CN"/>
          </a:p>
          <a:p>
            <a:pPr algn="ctr"/>
            <a:r>
              <a:rPr altLang="en-US" sz="1000" lang="zh-CN"/>
              <a:t>这类办公室适合必须独立工作、但也需要和同事频繁互动的工作。同事间是以共同办公桌的方式分享空间，没有一致的上下班时间，办公地点可能在顾客的办公室、可能在家里，也可能在出差的地点。（见图2-2-4） </a:t>
            </a:r>
            <a:endParaRPr altLang="en-US" sz="1000" lang="zh-CN"/>
          </a:p>
        </p:txBody>
      </p:sp>
      <p:sp>
        <p:nvSpPr>
          <p:cNvPr id="1048810" name="Freeform: Shape 4"/>
          <p:cNvSpPr/>
          <p:nvPr/>
        </p:nvSpPr>
        <p:spPr bwMode="auto">
          <a:xfrm rot="6735232">
            <a:off x="-415068" y="147607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811" name="文本框 13"/>
          <p:cNvSpPr txBox="1"/>
          <p:nvPr/>
        </p:nvSpPr>
        <p:spPr>
          <a:xfrm>
            <a:off x="6998335" y="2209165"/>
            <a:ext cx="2161540" cy="370840"/>
          </a:xfrm>
          <a:prstGeom prst="rect"/>
          <a:noFill/>
        </p:spPr>
        <p:txBody>
          <a:bodyPr rtlCol="0" wrap="square">
            <a:spAutoFit/>
          </a:bodyPr>
          <a:p>
            <a:r>
              <a:rPr altLang="en-US" sz="1000" lang="zh-CN"/>
              <a:t>图2-2-4休闲区的创意配色</a:t>
            </a:r>
            <a:endParaRPr altLang="en-US" sz="1000" lang="zh-CN"/>
          </a:p>
          <a:p>
            <a:r>
              <a:rPr altLang="en-US" sz="1000" lang="zh-CN"/>
              <a:t>图片来源《办公》</a:t>
            </a:r>
            <a:endParaRPr altLang="en-US" sz="1000" lang="zh-CN"/>
          </a:p>
        </p:txBody>
      </p:sp>
      <p:pic>
        <p:nvPicPr>
          <p:cNvPr id="2097202" name="图片 28" descr="科比 0201"/>
          <p:cNvPicPr>
            <a:picLocks noChangeAspect="1"/>
          </p:cNvPicPr>
          <p:nvPr/>
        </p:nvPicPr>
        <p:blipFill>
          <a:blip xmlns:r="http://schemas.openxmlformats.org/officeDocument/2006/relationships" r:embed="rId1"/>
          <a:srcRect/>
          <a:stretch>
            <a:fillRect/>
          </a:stretch>
        </p:blipFill>
        <p:spPr>
          <a:xfrm>
            <a:off x="1058545" y="259715"/>
            <a:ext cx="2018030" cy="2491740"/>
          </a:xfrm>
          <a:prstGeom prst="rect"/>
          <a:noFill/>
          <a:ln w="9525">
            <a:noFill/>
          </a:ln>
        </p:spPr>
      </p:pic>
      <p:pic>
        <p:nvPicPr>
          <p:cNvPr id="2097203" name="图片 29" descr="科比 0200"/>
          <p:cNvPicPr>
            <a:picLocks noChangeAspect="1"/>
          </p:cNvPicPr>
          <p:nvPr/>
        </p:nvPicPr>
        <p:blipFill>
          <a:blip xmlns:r="http://schemas.openxmlformats.org/officeDocument/2006/relationships" r:embed="rId2"/>
          <a:srcRect/>
          <a:stretch>
            <a:fillRect/>
          </a:stretch>
        </p:blipFill>
        <p:spPr>
          <a:xfrm>
            <a:off x="4363720" y="259715"/>
            <a:ext cx="2634615" cy="2492375"/>
          </a:xfrm>
          <a:prstGeom prst="rect"/>
          <a:noFill/>
          <a:ln w="9525">
            <a:noFill/>
          </a:ln>
        </p:spPr>
      </p:pic>
    </p:spTree>
    <p:custDataLst>
      <p:tags r:id="rId3"/>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810"/>
                                        </p:tgtEl>
                                        <p:attrNameLst>
                                          <p:attrName>style.visibility</p:attrName>
                                        </p:attrNameLst>
                                      </p:cBhvr>
                                      <p:to>
                                        <p:strVal val="visible"/>
                                      </p:to>
                                    </p:set>
                                    <p:animEffect transition="in" filter="randombar(horizontal)">
                                      <p:cBhvr>
                                        <p:cTn dur="500" id="7"/>
                                        <p:tgtEl>
                                          <p:spTgt spid="1048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212" name=""/>
        <p:cNvGrpSpPr/>
        <p:nvPr/>
      </p:nvGrpSpPr>
      <p:grpSpPr>
        <a:xfrm>
          <a:off x="0" y="0"/>
          <a:ext cx="0" cy="0"/>
          <a:chOff x="0" y="0"/>
          <a:chExt cx="0" cy="0"/>
        </a:xfrm>
      </p:grpSpPr>
      <p:sp>
        <p:nvSpPr>
          <p:cNvPr id="1048815" name="文本框 8"/>
          <p:cNvSpPr txBox="1"/>
          <p:nvPr/>
        </p:nvSpPr>
        <p:spPr>
          <a:xfrm>
            <a:off x="638810" y="3213100"/>
            <a:ext cx="7866380" cy="11328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en-US" sz="1000" lang="zh-CN"/>
              <a:t>2.3.1科技网络公司技网络公司</a:t>
            </a:r>
            <a:endParaRPr altLang="en-US" sz="1000" lang="zh-CN"/>
          </a:p>
          <a:p>
            <a:pPr algn="ctr"/>
            <a:r>
              <a:rPr altLang="en-US" sz="1000" lang="zh-CN"/>
              <a:t>主要以信息技术为核心经营范围，涵盖范围较广。由于经营的是高科技产品，个群体工作者主要为年轻人，员工们都是非常有创新意识的，也是个性比较随意的一整个办公楼形象就是另一种感觉。设计理念需要的是科技感、时尚感、时代感和休闲感。同时不仅要求他们掌握专业知识，还要求他们具有良好的沟通能力、创新的思维方式，因此办公空间设计力求为员工提供最佳的沟通环境，最大限度地启发他们的创新思维。如雅虎公司、摩托罗拉等世界500强企业的办公室，以往印象中灰色调大开间的办公空间发生了巨大变化，这些公司非常重视办公空间的设计和装修、空间分隔、材料使用、灯光效果、色彩运用及家具选择。（见图2-3-1）</a:t>
            </a:r>
            <a:endParaRPr altLang="en-US" sz="1000" lang="zh-CN"/>
          </a:p>
        </p:txBody>
      </p:sp>
      <p:sp>
        <p:nvSpPr>
          <p:cNvPr id="1048816" name="Freeform: Shape 4"/>
          <p:cNvSpPr/>
          <p:nvPr/>
        </p:nvSpPr>
        <p:spPr bwMode="auto">
          <a:xfrm rot="6735232">
            <a:off x="-415068" y="147607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817" name="文本框 13"/>
          <p:cNvSpPr txBox="1"/>
          <p:nvPr/>
        </p:nvSpPr>
        <p:spPr>
          <a:xfrm>
            <a:off x="6461125" y="2607945"/>
            <a:ext cx="2161540" cy="370841"/>
          </a:xfrm>
          <a:prstGeom prst="rect"/>
          <a:noFill/>
        </p:spPr>
        <p:txBody>
          <a:bodyPr rtlCol="0" wrap="square">
            <a:spAutoFit/>
          </a:bodyPr>
          <a:p>
            <a:r>
              <a:rPr altLang="en-US" sz="1000" lang="zh-CN"/>
              <a:t>图2-3-1阿里巴巴雅虎公司</a:t>
            </a:r>
            <a:endParaRPr altLang="en-US" sz="1000" lang="zh-CN"/>
          </a:p>
          <a:p>
            <a:r>
              <a:rPr altLang="en-US" sz="1000" lang="zh-CN"/>
              <a:t>图片来源：百度百科</a:t>
            </a:r>
            <a:endParaRPr altLang="en-US" sz="1000" lang="zh-CN"/>
          </a:p>
        </p:txBody>
      </p:sp>
      <p:pic>
        <p:nvPicPr>
          <p:cNvPr id="2097204" name="图片 29" descr="10011613013a299bd5165f5a65"/>
          <p:cNvPicPr>
            <a:picLocks noChangeAspect="1"/>
          </p:cNvPicPr>
          <p:nvPr/>
        </p:nvPicPr>
        <p:blipFill>
          <a:blip xmlns:r="http://schemas.openxmlformats.org/officeDocument/2006/relationships" r:embed="rId1"/>
          <a:srcRect/>
          <a:stretch>
            <a:fillRect/>
          </a:stretch>
        </p:blipFill>
        <p:spPr>
          <a:xfrm>
            <a:off x="1920240" y="401955"/>
            <a:ext cx="1887855" cy="1183640"/>
          </a:xfrm>
          <a:prstGeom prst="rect"/>
          <a:noFill/>
          <a:ln w="9525">
            <a:noFill/>
          </a:ln>
        </p:spPr>
      </p:pic>
      <p:pic>
        <p:nvPicPr>
          <p:cNvPr id="2097205" name="图片 31" descr="10011613018909c3ac6aa04683"/>
          <p:cNvPicPr>
            <a:picLocks noChangeAspect="1"/>
          </p:cNvPicPr>
          <p:nvPr/>
        </p:nvPicPr>
        <p:blipFill>
          <a:blip xmlns:r="http://schemas.openxmlformats.org/officeDocument/2006/relationships" r:embed="rId2"/>
          <a:srcRect/>
          <a:stretch>
            <a:fillRect/>
          </a:stretch>
        </p:blipFill>
        <p:spPr>
          <a:xfrm>
            <a:off x="1920240" y="1727200"/>
            <a:ext cx="1887855" cy="1363345"/>
          </a:xfrm>
          <a:prstGeom prst="rect"/>
          <a:noFill/>
          <a:ln w="9525">
            <a:noFill/>
          </a:ln>
        </p:spPr>
      </p:pic>
      <p:pic>
        <p:nvPicPr>
          <p:cNvPr id="2097206" name="图片 34" descr="1001161301dfad1c31813b1d14"/>
          <p:cNvPicPr>
            <a:picLocks noChangeAspect="1"/>
          </p:cNvPicPr>
          <p:nvPr/>
        </p:nvPicPr>
        <p:blipFill>
          <a:blip xmlns:r="http://schemas.openxmlformats.org/officeDocument/2006/relationships" r:embed="rId3"/>
          <a:stretch>
            <a:fillRect/>
          </a:stretch>
        </p:blipFill>
        <p:spPr>
          <a:xfrm>
            <a:off x="4201795" y="401955"/>
            <a:ext cx="2160905" cy="1183640"/>
          </a:xfrm>
          <a:prstGeom prst="rect"/>
          <a:noFill/>
          <a:ln w="9525">
            <a:noFill/>
          </a:ln>
        </p:spPr>
      </p:pic>
      <p:pic>
        <p:nvPicPr>
          <p:cNvPr id="2097207" name="图片 33" descr="10011613012f20396131f745fc"/>
          <p:cNvPicPr>
            <a:picLocks noChangeAspect="1"/>
          </p:cNvPicPr>
          <p:nvPr/>
        </p:nvPicPr>
        <p:blipFill>
          <a:blip xmlns:r="http://schemas.openxmlformats.org/officeDocument/2006/relationships" r:embed="rId4"/>
          <a:stretch>
            <a:fillRect/>
          </a:stretch>
        </p:blipFill>
        <p:spPr>
          <a:xfrm>
            <a:off x="5537200" y="1727200"/>
            <a:ext cx="824865" cy="1356360"/>
          </a:xfrm>
          <a:prstGeom prst="rect"/>
          <a:noFill/>
          <a:ln w="9525">
            <a:noFill/>
          </a:ln>
        </p:spPr>
      </p:pic>
      <p:pic>
        <p:nvPicPr>
          <p:cNvPr id="2097208" name="图片 35" descr="10011613016aa0cf883afad0a9"/>
          <p:cNvPicPr>
            <a:picLocks noChangeAspect="1"/>
          </p:cNvPicPr>
          <p:nvPr/>
        </p:nvPicPr>
        <p:blipFill>
          <a:blip xmlns:r="http://schemas.openxmlformats.org/officeDocument/2006/relationships" r:embed="rId5"/>
          <a:stretch>
            <a:fillRect/>
          </a:stretch>
        </p:blipFill>
        <p:spPr>
          <a:xfrm>
            <a:off x="4202430" y="1727200"/>
            <a:ext cx="840740" cy="1363345"/>
          </a:xfrm>
          <a:prstGeom prst="rect"/>
          <a:noFill/>
          <a:ln w="9525">
            <a:noFill/>
          </a:ln>
        </p:spPr>
      </p:pic>
    </p:spTree>
    <p:custDataLst>
      <p:tags r:id="rId6"/>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816"/>
                                        </p:tgtEl>
                                        <p:attrNameLst>
                                          <p:attrName>style.visibility</p:attrName>
                                        </p:attrNameLst>
                                      </p:cBhvr>
                                      <p:to>
                                        <p:strVal val="visible"/>
                                      </p:to>
                                    </p:set>
                                    <p:animEffect transition="in" filter="randombar(horizontal)">
                                      <p:cBhvr>
                                        <p:cTn dur="500" id="7"/>
                                        <p:tgtEl>
                                          <p:spTgt spid="1048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215" name=""/>
        <p:cNvGrpSpPr/>
        <p:nvPr/>
      </p:nvGrpSpPr>
      <p:grpSpPr>
        <a:xfrm>
          <a:off x="0" y="0"/>
          <a:ext cx="0" cy="0"/>
          <a:chOff x="0" y="0"/>
          <a:chExt cx="0" cy="0"/>
        </a:xfrm>
      </p:grpSpPr>
      <p:sp>
        <p:nvSpPr>
          <p:cNvPr id="1048821" name="文本框 8"/>
          <p:cNvSpPr txBox="1"/>
          <p:nvPr/>
        </p:nvSpPr>
        <p:spPr>
          <a:xfrm>
            <a:off x="638810" y="3213100"/>
            <a:ext cx="7866380" cy="15519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en-US" sz="1000" lang="zh-CN"/>
              <a:t>2.3.1.1设计特点 </a:t>
            </a:r>
            <a:endParaRPr altLang="en-US" sz="1000" lang="zh-CN"/>
          </a:p>
          <a:p>
            <a:r>
              <a:rPr altLang="zh-CN" sz="1000" lang="en-US"/>
              <a:t> (</a:t>
            </a:r>
            <a:r>
              <a:rPr altLang="en-US" sz="1000" lang="zh-CN"/>
              <a:t>1)高科技及网络公司办公空间设计首先保证使用功能和工作效率，对机电、空调、弱电系统等基础设施的铺设尤为关注 </a:t>
            </a:r>
            <a:endParaRPr altLang="en-US" sz="1000" lang="zh-CN"/>
          </a:p>
          <a:p>
            <a:r>
              <a:rPr altLang="en-US" sz="1000" lang="zh-CN"/>
              <a:t> ( 2)高科技及网络公司中资源的共享成为提升工作效率的重要议题。</a:t>
            </a:r>
            <a:endParaRPr altLang="en-US" sz="1000" lang="zh-CN"/>
          </a:p>
          <a:p>
            <a:r>
              <a:rPr altLang="en-US" sz="1000" lang="zh-CN"/>
              <a:t> (3)办公空间设计体现人性化及休闲性至关重要。</a:t>
            </a:r>
            <a:endParaRPr altLang="en-US" sz="1000" lang="zh-CN"/>
          </a:p>
          <a:p>
            <a:r>
              <a:rPr altLang="en-US" sz="1000" lang="zh-CN"/>
              <a:t> 人文环境使得员工备感舒适。一些新事物，如健身房、游戏室、休闲厅甚至篮球场等功能性空间被运用于工作环境中，使办公室内开始有 了生活化的元素。（见图2-3-2）办公场所的舒适性在不断提高，设计也越来越人性化</a:t>
            </a:r>
            <a:r>
              <a:rPr altLang="zh-CN" sz="1000" lang="en-US"/>
              <a:t>.一些企业甚至将为员工提供一个轻松愉悦的工作环 境当成吸引和留住优秀人才的重要手段之一。</a:t>
            </a:r>
            <a:endParaRPr altLang="zh-CN" sz="1000" lang="en-US"/>
          </a:p>
          <a:p>
            <a:r>
              <a:rPr altLang="zh-CN" sz="1000" lang="en-US"/>
              <a:t> (4）写字楼办公不仅注重外部的环境景观，在内部的办公空间中也广泛引入绿色景观，形成健康环保的办公空间，设计也会比较具有针对性，兼顾办公、会议、休闲、培训等功能，市场需求的层次越来越清晰。</a:t>
            </a:r>
            <a:endParaRPr altLang="zh-CN" sz="1000" lang="en-US"/>
          </a:p>
        </p:txBody>
      </p:sp>
      <p:sp>
        <p:nvSpPr>
          <p:cNvPr id="1048822" name="Freeform: Shape 4"/>
          <p:cNvSpPr/>
          <p:nvPr/>
        </p:nvSpPr>
        <p:spPr bwMode="auto">
          <a:xfrm rot="6735232">
            <a:off x="8180292" y="45372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823" name="文本框 13"/>
          <p:cNvSpPr txBox="1"/>
          <p:nvPr/>
        </p:nvSpPr>
        <p:spPr>
          <a:xfrm>
            <a:off x="6461125" y="2607945"/>
            <a:ext cx="2161540" cy="370841"/>
          </a:xfrm>
          <a:prstGeom prst="rect"/>
          <a:noFill/>
        </p:spPr>
        <p:txBody>
          <a:bodyPr rtlCol="0" wrap="square">
            <a:spAutoFit/>
          </a:bodyPr>
          <a:p>
            <a:r>
              <a:rPr altLang="en-US" sz="1000" lang="zh-CN"/>
              <a:t>图2-3-2谷歌办公内部环境  </a:t>
            </a:r>
            <a:endParaRPr altLang="en-US" sz="1000" lang="zh-CN"/>
          </a:p>
          <a:p>
            <a:r>
              <a:rPr altLang="en-US" sz="1000" lang="zh-CN"/>
              <a:t>图片来源：百度百科      </a:t>
            </a:r>
            <a:endParaRPr altLang="en-US" sz="1000" lang="zh-CN"/>
          </a:p>
        </p:txBody>
      </p:sp>
      <p:pic>
        <p:nvPicPr>
          <p:cNvPr id="2097209" name="图片 47" descr="G32-550x367_new_gallery_a_600_600"/>
          <p:cNvPicPr>
            <a:picLocks noChangeAspect="1"/>
          </p:cNvPicPr>
          <p:nvPr/>
        </p:nvPicPr>
        <p:blipFill>
          <a:blip xmlns:r="http://schemas.openxmlformats.org/officeDocument/2006/relationships" r:embed="rId1"/>
          <a:stretch>
            <a:fillRect/>
          </a:stretch>
        </p:blipFill>
        <p:spPr>
          <a:xfrm>
            <a:off x="1337945" y="323215"/>
            <a:ext cx="1875155" cy="1250950"/>
          </a:xfrm>
          <a:prstGeom prst="rect"/>
          <a:noFill/>
          <a:ln w="9525">
            <a:noFill/>
          </a:ln>
        </p:spPr>
      </p:pic>
      <p:pic>
        <p:nvPicPr>
          <p:cNvPr id="2097210" name="图片 41" descr="G11-550x412_new_gallery_a_600_600"/>
          <p:cNvPicPr>
            <a:picLocks noChangeAspect="1"/>
          </p:cNvPicPr>
          <p:nvPr/>
        </p:nvPicPr>
        <p:blipFill>
          <a:blip xmlns:r="http://schemas.openxmlformats.org/officeDocument/2006/relationships" r:embed="rId2"/>
          <a:stretch>
            <a:fillRect/>
          </a:stretch>
        </p:blipFill>
        <p:spPr>
          <a:xfrm>
            <a:off x="1337945" y="1727200"/>
            <a:ext cx="1875155" cy="1227455"/>
          </a:xfrm>
          <a:prstGeom prst="rect"/>
          <a:noFill/>
          <a:ln w="9525">
            <a:noFill/>
          </a:ln>
        </p:spPr>
      </p:pic>
      <p:pic>
        <p:nvPicPr>
          <p:cNvPr id="2097211" name="图片 39" descr="05024042_new_gallery_a_600_600"/>
          <p:cNvPicPr>
            <a:picLocks noChangeAspect="1"/>
          </p:cNvPicPr>
          <p:nvPr/>
        </p:nvPicPr>
        <p:blipFill>
          <a:blip xmlns:r="http://schemas.openxmlformats.org/officeDocument/2006/relationships" r:embed="rId3"/>
          <a:stretch>
            <a:fillRect/>
          </a:stretch>
        </p:blipFill>
        <p:spPr>
          <a:xfrm>
            <a:off x="3611880" y="323215"/>
            <a:ext cx="2848610" cy="1263015"/>
          </a:xfrm>
          <a:prstGeom prst="rect"/>
          <a:noFill/>
          <a:ln w="9525">
            <a:noFill/>
          </a:ln>
        </p:spPr>
      </p:pic>
      <p:pic>
        <p:nvPicPr>
          <p:cNvPr id="2097212" name="图片 46" descr="G16_new_gallery_b_600_600"/>
          <p:cNvPicPr>
            <a:picLocks noChangeAspect="1"/>
          </p:cNvPicPr>
          <p:nvPr/>
        </p:nvPicPr>
        <p:blipFill>
          <a:blip xmlns:r="http://schemas.openxmlformats.org/officeDocument/2006/relationships" r:embed="rId4"/>
          <a:stretch>
            <a:fillRect/>
          </a:stretch>
        </p:blipFill>
        <p:spPr>
          <a:xfrm>
            <a:off x="3611880" y="1727200"/>
            <a:ext cx="1119505" cy="1230630"/>
          </a:xfrm>
          <a:prstGeom prst="rect"/>
          <a:noFill/>
          <a:ln w="9525">
            <a:noFill/>
          </a:ln>
        </p:spPr>
      </p:pic>
      <p:pic>
        <p:nvPicPr>
          <p:cNvPr id="2097213" name="图片 45" descr="20090414083024221_new_gallery_a_600_600"/>
          <p:cNvPicPr>
            <a:picLocks noChangeAspect="1"/>
          </p:cNvPicPr>
          <p:nvPr/>
        </p:nvPicPr>
        <p:blipFill>
          <a:blip xmlns:r="http://schemas.openxmlformats.org/officeDocument/2006/relationships" r:embed="rId5"/>
          <a:stretch>
            <a:fillRect/>
          </a:stretch>
        </p:blipFill>
        <p:spPr>
          <a:xfrm>
            <a:off x="4900930" y="1726565"/>
            <a:ext cx="1560195" cy="1228090"/>
          </a:xfrm>
          <a:prstGeom prst="rect"/>
          <a:noFill/>
          <a:ln w="9525">
            <a:noFill/>
          </a:ln>
        </p:spPr>
      </p:pic>
    </p:spTree>
    <p:custDataLst>
      <p:tags r:id="rId6"/>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822"/>
                                        </p:tgtEl>
                                        <p:attrNameLst>
                                          <p:attrName>style.visibility</p:attrName>
                                        </p:attrNameLst>
                                      </p:cBhvr>
                                      <p:to>
                                        <p:strVal val="visible"/>
                                      </p:to>
                                    </p:set>
                                    <p:animEffect transition="in" filter="randombar(horizontal)">
                                      <p:cBhvr>
                                        <p:cTn dur="500" id="7"/>
                                        <p:tgtEl>
                                          <p:spTgt spid="1048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2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218" name=""/>
        <p:cNvGrpSpPr/>
        <p:nvPr/>
      </p:nvGrpSpPr>
      <p:grpSpPr>
        <a:xfrm>
          <a:off x="0" y="0"/>
          <a:ext cx="0" cy="0"/>
          <a:chOff x="0" y="0"/>
          <a:chExt cx="0" cy="0"/>
        </a:xfrm>
      </p:grpSpPr>
      <p:sp>
        <p:nvSpPr>
          <p:cNvPr id="1048827" name="文本框 8"/>
          <p:cNvSpPr txBox="1"/>
          <p:nvPr/>
        </p:nvSpPr>
        <p:spPr>
          <a:xfrm>
            <a:off x="638810" y="3571875"/>
            <a:ext cx="7866380" cy="8534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r>
              <a:rPr altLang="zh-CN" sz="1000" lang="en-US"/>
              <a:t> 2.3.1.2设计原则和基本方法</a:t>
            </a:r>
            <a:endParaRPr altLang="zh-CN" sz="1000" lang="en-US"/>
          </a:p>
          <a:p>
            <a:r>
              <a:rPr altLang="zh-CN" sz="1000" lang="en-US"/>
              <a:t> 2.3.2金融类公司这里主要以银行的办公空间为例说明。</a:t>
            </a:r>
            <a:endParaRPr altLang="zh-CN" sz="1000" lang="en-US"/>
          </a:p>
          <a:p>
            <a:r>
              <a:rPr altLang="zh-CN" sz="1000" lang="en-US"/>
              <a:t> 2.3.2.1设计特点银行设计讲求一个稳重的形象，接待的来宾和客户多属于高端客户，所以要根据使用者的气质来做一个配合；对于银行、财务及行政人员和客服中心等公司，属于例行性、重复性高的，且个人积极性极低的工作形态，朝九晚五。</a:t>
            </a:r>
            <a:endParaRPr altLang="zh-CN" sz="1000" lang="en-US"/>
          </a:p>
        </p:txBody>
      </p:sp>
      <p:sp>
        <p:nvSpPr>
          <p:cNvPr id="1048828" name="文本框 13"/>
          <p:cNvSpPr txBox="1"/>
          <p:nvPr/>
        </p:nvSpPr>
        <p:spPr>
          <a:xfrm>
            <a:off x="6461125" y="2607945"/>
            <a:ext cx="2161540" cy="370841"/>
          </a:xfrm>
          <a:prstGeom prst="rect"/>
          <a:noFill/>
        </p:spPr>
        <p:txBody>
          <a:bodyPr rtlCol="0" wrap="square">
            <a:spAutoFit/>
          </a:bodyPr>
          <a:p>
            <a:r>
              <a:rPr altLang="en-US" sz="1000" lang="zh-CN"/>
              <a:t>图2-3-3渣打银行办公空间</a:t>
            </a:r>
            <a:endParaRPr altLang="en-US" sz="1000" lang="zh-CN"/>
          </a:p>
          <a:p>
            <a:r>
              <a:rPr altLang="en-US" sz="1000" lang="zh-CN"/>
              <a:t>图片来源：百度</a:t>
            </a:r>
            <a:endParaRPr altLang="en-US" sz="1000" lang="zh-CN"/>
          </a:p>
        </p:txBody>
      </p:sp>
      <p:pic>
        <p:nvPicPr>
          <p:cNvPr id="2097214" name="图片 47" descr="G32-550x367_new_gallery_a_600_600"/>
          <p:cNvPicPr>
            <a:picLocks noChangeAspect="1"/>
          </p:cNvPicPr>
          <p:nvPr/>
        </p:nvPicPr>
        <p:blipFill>
          <a:blip xmlns:r="http://schemas.openxmlformats.org/officeDocument/2006/relationships" r:embed="rId1"/>
          <a:stretch>
            <a:fillRect/>
          </a:stretch>
        </p:blipFill>
        <p:spPr>
          <a:xfrm>
            <a:off x="1337945" y="323215"/>
            <a:ext cx="1875155" cy="1250950"/>
          </a:xfrm>
          <a:prstGeom prst="rect"/>
          <a:noFill/>
          <a:ln w="9525">
            <a:noFill/>
          </a:ln>
        </p:spPr>
      </p:pic>
      <p:sp>
        <p:nvSpPr>
          <p:cNvPr id="1048829" name="等腰三角形 6"/>
          <p:cNvSpPr/>
          <p:nvPr/>
        </p:nvSpPr>
        <p:spPr>
          <a:xfrm rot="16200000">
            <a:off x="7237095" y="158115"/>
            <a:ext cx="2122805" cy="1761490"/>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15" name="图片 56" descr="161250papxcowz5a35mcgo"/>
          <p:cNvPicPr>
            <a:picLocks noChangeAspect="1"/>
          </p:cNvPicPr>
          <p:nvPr/>
        </p:nvPicPr>
        <p:blipFill>
          <a:blip xmlns:r="http://schemas.openxmlformats.org/officeDocument/2006/relationships" r:embed="rId2"/>
          <a:stretch>
            <a:fillRect/>
          </a:stretch>
        </p:blipFill>
        <p:spPr>
          <a:xfrm>
            <a:off x="1337945" y="323215"/>
            <a:ext cx="2134870" cy="1388110"/>
          </a:xfrm>
          <a:prstGeom prst="rect"/>
          <a:noFill/>
          <a:ln w="9525">
            <a:noFill/>
          </a:ln>
        </p:spPr>
      </p:pic>
      <p:pic>
        <p:nvPicPr>
          <p:cNvPr id="2097216" name="图片 57" descr="161241rqyg44cirrcqlvvk"/>
          <p:cNvPicPr>
            <a:picLocks noChangeAspect="1"/>
          </p:cNvPicPr>
          <p:nvPr/>
        </p:nvPicPr>
        <p:blipFill>
          <a:blip xmlns:r="http://schemas.openxmlformats.org/officeDocument/2006/relationships" r:embed="rId3"/>
          <a:stretch>
            <a:fillRect/>
          </a:stretch>
        </p:blipFill>
        <p:spPr>
          <a:xfrm>
            <a:off x="4044950" y="323215"/>
            <a:ext cx="2096770" cy="1388110"/>
          </a:xfrm>
          <a:prstGeom prst="rect"/>
          <a:noFill/>
          <a:ln w="9525">
            <a:noFill/>
          </a:ln>
        </p:spPr>
      </p:pic>
      <p:pic>
        <p:nvPicPr>
          <p:cNvPr id="2097217" name="图片 55" descr="161613mpe0rm9j0mdncyfc"/>
          <p:cNvPicPr>
            <a:picLocks noChangeAspect="1"/>
          </p:cNvPicPr>
          <p:nvPr/>
        </p:nvPicPr>
        <p:blipFill>
          <a:blip xmlns:r="http://schemas.openxmlformats.org/officeDocument/2006/relationships" r:embed="rId4"/>
          <a:stretch>
            <a:fillRect/>
          </a:stretch>
        </p:blipFill>
        <p:spPr>
          <a:xfrm>
            <a:off x="1337945" y="1883410"/>
            <a:ext cx="2134235" cy="1407160"/>
          </a:xfrm>
          <a:prstGeom prst="rect"/>
          <a:noFill/>
          <a:ln w="9525">
            <a:noFill/>
          </a:ln>
        </p:spPr>
      </p:pic>
      <p:pic>
        <p:nvPicPr>
          <p:cNvPr id="2097218" name="图片 54" descr="161625b557ofvrhvqbvzt0"/>
          <p:cNvPicPr>
            <a:picLocks noChangeAspect="1"/>
          </p:cNvPicPr>
          <p:nvPr/>
        </p:nvPicPr>
        <p:blipFill>
          <a:blip xmlns:r="http://schemas.openxmlformats.org/officeDocument/2006/relationships" r:embed="rId5"/>
          <a:stretch>
            <a:fillRect/>
          </a:stretch>
        </p:blipFill>
        <p:spPr>
          <a:xfrm>
            <a:off x="4044950" y="1883410"/>
            <a:ext cx="2091690" cy="1392555"/>
          </a:xfrm>
          <a:prstGeom prst="rect"/>
          <a:noFill/>
          <a:ln w="9525">
            <a:noFill/>
          </a:ln>
        </p:spPr>
      </p:pic>
    </p:spTree>
    <p:custDataLst>
      <p:tags r:id="rId6"/>
    </p:custDataLst>
  </p:cSld>
  <p:clrMapOvr>
    <a:masterClrMapping/>
  </p:clrMapOvr>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grpSp>
        <p:nvGrpSpPr>
          <p:cNvPr id="122" name="组合 27"/>
          <p:cNvGrpSpPr/>
          <p:nvPr/>
        </p:nvGrpSpPr>
        <p:grpSpPr>
          <a:xfrm>
            <a:off x="2405717" y="1923678"/>
            <a:ext cx="1272223" cy="783087"/>
            <a:chOff x="2405717" y="1923678"/>
            <a:chExt cx="1272223" cy="783087"/>
          </a:xfrm>
          <a:noFill/>
        </p:grpSpPr>
        <p:sp>
          <p:nvSpPr>
            <p:cNvPr id="1048604" name="Rectangle 2"/>
            <p:cNvSpPr/>
            <p:nvPr/>
          </p:nvSpPr>
          <p:spPr>
            <a:xfrm>
              <a:off x="2441722" y="1923678"/>
              <a:ext cx="1236218" cy="783087"/>
            </a:xfrm>
            <a:prstGeom prst="rect"/>
            <a:grpFill/>
          </p:spPr>
          <p:txBody>
            <a:bodyPr wrap="square">
              <a:normAutofit fontScale="75926" lnSpcReduction="20000"/>
            </a:bodyPr>
            <a:p>
              <a:pPr algn="r"/>
              <a:r>
                <a:rPr altLang="en-US" b="1" dirty="0" sz="5400" lang="zh-CN" spc="300">
                  <a:solidFill>
                    <a:schemeClr val="tx2"/>
                  </a:solidFill>
                  <a:cs typeface="+mn-ea"/>
                  <a:sym typeface="+mn-lt"/>
                </a:rPr>
                <a:t>目录</a:t>
              </a:r>
              <a:endParaRPr altLang="en-US" b="1" dirty="0" sz="5400" lang="zh-CN" spc="300">
                <a:solidFill>
                  <a:schemeClr val="tx2"/>
                </a:solidFill>
                <a:cs typeface="+mn-ea"/>
                <a:sym typeface="+mn-lt"/>
              </a:endParaRPr>
            </a:p>
          </p:txBody>
        </p:sp>
        <p:sp>
          <p:nvSpPr>
            <p:cNvPr id="1048605" name="Rectangle 3"/>
            <p:cNvSpPr/>
            <p:nvPr/>
          </p:nvSpPr>
          <p:spPr>
            <a:xfrm>
              <a:off x="2405717" y="2355726"/>
              <a:ext cx="1272223" cy="300083"/>
            </a:xfrm>
            <a:prstGeom prst="rect"/>
            <a:grpFill/>
          </p:spPr>
          <p:txBody>
            <a:bodyPr wrap="none">
              <a:normAutofit fontScale="75000" lnSpcReduction="20000"/>
            </a:bodyPr>
            <a:p>
              <a:r>
                <a:rPr altLang="zh-CN" b="1" dirty="0" sz="2000" lang="en-US" spc="300">
                  <a:solidFill>
                    <a:schemeClr val="tx2"/>
                  </a:solidFill>
                  <a:cs typeface="+mn-ea"/>
                  <a:sym typeface="+mn-lt"/>
                </a:rPr>
                <a:t>CONTENT</a:t>
              </a:r>
              <a:endParaRPr altLang="zh-CN" b="1" dirty="0" sz="2000" lang="en-US" spc="300">
                <a:solidFill>
                  <a:schemeClr val="tx2"/>
                </a:solidFill>
                <a:cs typeface="+mn-ea"/>
                <a:sym typeface="+mn-lt"/>
              </a:endParaRPr>
            </a:p>
          </p:txBody>
        </p:sp>
      </p:grpSp>
      <p:grpSp>
        <p:nvGrpSpPr>
          <p:cNvPr id="123" name="Group 10"/>
          <p:cNvGrpSpPr/>
          <p:nvPr/>
        </p:nvGrpSpPr>
        <p:grpSpPr>
          <a:xfrm>
            <a:off x="4039521" y="2008868"/>
            <a:ext cx="3678569" cy="530915"/>
            <a:chOff x="1598315" y="2786337"/>
            <a:chExt cx="4904759" cy="707886"/>
          </a:xfrm>
        </p:grpSpPr>
        <p:sp>
          <p:nvSpPr>
            <p:cNvPr id="1048606" name="TextBox 11"/>
            <p:cNvSpPr txBox="1"/>
            <p:nvPr/>
          </p:nvSpPr>
          <p:spPr>
            <a:xfrm>
              <a:off x="1598315" y="2786337"/>
              <a:ext cx="718466" cy="707886"/>
            </a:xfrm>
            <a:prstGeom prst="rect"/>
            <a:noFill/>
          </p:spPr>
          <p:txBody>
            <a:bodyPr anchor="ctr" wrap="none">
              <a:noAutofit/>
            </a:bodyPr>
            <a:p>
              <a:r>
                <a:rPr altLang="zh-CN" sz="3200" lang="en-US">
                  <a:solidFill>
                    <a:schemeClr val="tx1">
                      <a:lumMod val="95000"/>
                      <a:lumOff val="5000"/>
                    </a:schemeClr>
                  </a:solidFill>
                  <a:cs typeface="+mn-ea"/>
                  <a:sym typeface="+mn-lt"/>
                </a:rPr>
                <a:t>05</a:t>
              </a:r>
              <a:endParaRPr altLang="zh-CN" sz="3200" lang="en-US">
                <a:solidFill>
                  <a:schemeClr val="tx1">
                    <a:lumMod val="95000"/>
                    <a:lumOff val="5000"/>
                  </a:schemeClr>
                </a:solidFill>
                <a:cs typeface="+mn-ea"/>
                <a:sym typeface="+mn-lt"/>
              </a:endParaRPr>
            </a:p>
          </p:txBody>
        </p:sp>
        <p:sp>
          <p:nvSpPr>
            <p:cNvPr id="1048607" name="TextBox 13"/>
            <p:cNvSpPr txBox="1"/>
            <p:nvPr/>
          </p:nvSpPr>
          <p:spPr>
            <a:xfrm>
              <a:off x="2540500" y="3005789"/>
              <a:ext cx="3962574" cy="242864"/>
            </a:xfrm>
            <a:prstGeom prst="rect"/>
            <a:noFill/>
          </p:spPr>
          <p:txBody>
            <a:bodyPr anchor="b" anchorCtr="0" bIns="0" lIns="360000" rIns="0" tIns="0" wrap="none">
              <a:noAutofit/>
            </a:bodyPr>
            <a:p>
              <a:pPr algn="l"/>
              <a:r>
                <a:rPr altLang="en-US" b="1" dirty="0" lang="zh-CN">
                  <a:solidFill>
                    <a:schemeClr val="tx1">
                      <a:lumMod val="95000"/>
                      <a:lumOff val="5000"/>
                    </a:schemeClr>
                  </a:solidFill>
                  <a:cs typeface="+mn-ea"/>
                  <a:sym typeface="+mn-lt"/>
                </a:rPr>
                <a:t>办公空间室内设计程序</a:t>
              </a:r>
              <a:endParaRPr altLang="en-US" b="1" dirty="0" lang="zh-CN">
                <a:solidFill>
                  <a:schemeClr val="tx1">
                    <a:lumMod val="95000"/>
                    <a:lumOff val="5000"/>
                  </a:schemeClr>
                </a:solidFill>
                <a:cs typeface="+mn-ea"/>
                <a:sym typeface="+mn-lt"/>
              </a:endParaRPr>
            </a:p>
          </p:txBody>
        </p:sp>
      </p:grpSp>
      <p:grpSp>
        <p:nvGrpSpPr>
          <p:cNvPr id="124" name="Group 15"/>
          <p:cNvGrpSpPr/>
          <p:nvPr/>
        </p:nvGrpSpPr>
        <p:grpSpPr>
          <a:xfrm>
            <a:off x="4039521" y="2656244"/>
            <a:ext cx="4269106" cy="721360"/>
            <a:chOff x="1598315" y="3900489"/>
            <a:chExt cx="5692142" cy="961813"/>
          </a:xfrm>
        </p:grpSpPr>
        <p:sp>
          <p:nvSpPr>
            <p:cNvPr id="1048608" name="TextBox 16"/>
            <p:cNvSpPr txBox="1"/>
            <p:nvPr/>
          </p:nvSpPr>
          <p:spPr>
            <a:xfrm>
              <a:off x="1598315" y="4015636"/>
              <a:ext cx="850900" cy="846666"/>
            </a:xfrm>
            <a:prstGeom prst="rect"/>
            <a:noFill/>
          </p:spPr>
          <p:txBody>
            <a:bodyPr anchor="ctr" wrap="none">
              <a:normAutofit/>
            </a:bodyPr>
            <a:p>
              <a:r>
                <a:rPr altLang="zh-CN" sz="3200" lang="en-US">
                  <a:solidFill>
                    <a:srgbClr val="7E7E7E"/>
                  </a:solidFill>
                  <a:cs typeface="+mn-ea"/>
                  <a:sym typeface="+mn-lt"/>
                </a:rPr>
                <a:t>06</a:t>
              </a:r>
              <a:endParaRPr altLang="zh-CN" sz="3200" lang="en-US">
                <a:solidFill>
                  <a:srgbClr val="7E7E7E"/>
                </a:solidFill>
                <a:cs typeface="+mn-ea"/>
                <a:sym typeface="+mn-lt"/>
              </a:endParaRPr>
            </a:p>
          </p:txBody>
        </p:sp>
        <p:sp>
          <p:nvSpPr>
            <p:cNvPr id="1048609" name="TextBox 19"/>
            <p:cNvSpPr txBox="1"/>
            <p:nvPr/>
          </p:nvSpPr>
          <p:spPr>
            <a:xfrm>
              <a:off x="2540656" y="3900489"/>
              <a:ext cx="4749801" cy="824653"/>
            </a:xfrm>
            <a:prstGeom prst="rect"/>
          </p:spPr>
          <p:txBody>
            <a:bodyPr anchor="ctr" anchorCtr="0" bIns="0" lIns="360000" rIns="0" tIns="0" vert="horz" wrap="square">
              <a:noAutofit/>
            </a:bodyPr>
            <a:p>
              <a:pPr algn="l">
                <a:lnSpc>
                  <a:spcPct val="120000"/>
                </a:lnSpc>
              </a:pPr>
              <a:endParaRPr altLang="en-US" dirty="0" lang="zh-CN">
                <a:solidFill>
                  <a:srgbClr val="7E7E7E"/>
                </a:solidFill>
                <a:cs typeface="+mn-ea"/>
                <a:sym typeface="+mn-lt"/>
              </a:endParaRPr>
            </a:p>
            <a:p>
              <a:pPr algn="l">
                <a:lnSpc>
                  <a:spcPct val="120000"/>
                </a:lnSpc>
              </a:pPr>
              <a:r>
                <a:rPr altLang="en-US" dirty="0" lang="zh-CN">
                  <a:solidFill>
                    <a:srgbClr val="7E7E7E"/>
                  </a:solidFill>
                  <a:cs typeface="+mn-ea"/>
                  <a:sym typeface="+mn-lt"/>
                </a:rPr>
                <a:t>办公空间室内设计学生优秀作品及案例赏析</a:t>
              </a:r>
              <a:endParaRPr altLang="en-US" dirty="0" lang="zh-CN">
                <a:solidFill>
                  <a:srgbClr val="7E7E7E"/>
                </a:solidFill>
                <a:cs typeface="+mn-ea"/>
                <a:sym typeface="+mn-lt"/>
              </a:endParaRPr>
            </a:p>
          </p:txBody>
        </p:sp>
      </p:grpSp>
      <p:grpSp>
        <p:nvGrpSpPr>
          <p:cNvPr id="125" name="Group 20"/>
          <p:cNvGrpSpPr/>
          <p:nvPr/>
        </p:nvGrpSpPr>
        <p:grpSpPr>
          <a:xfrm>
            <a:off x="4039521" y="3684622"/>
            <a:ext cx="3322969" cy="530915"/>
            <a:chOff x="1598315" y="5522641"/>
            <a:chExt cx="4430626" cy="707886"/>
          </a:xfrm>
        </p:grpSpPr>
        <p:sp>
          <p:nvSpPr>
            <p:cNvPr id="1048610" name="TextBox 21"/>
            <p:cNvSpPr txBox="1"/>
            <p:nvPr/>
          </p:nvSpPr>
          <p:spPr>
            <a:xfrm>
              <a:off x="1598315" y="5522641"/>
              <a:ext cx="716863" cy="707886"/>
            </a:xfrm>
            <a:prstGeom prst="rect"/>
            <a:noFill/>
          </p:spPr>
          <p:txBody>
            <a:bodyPr anchor="ctr" wrap="none">
              <a:normAutofit fontScale="75000" lnSpcReduction="20000"/>
            </a:bodyPr>
            <a:p>
              <a:endParaRPr altLang="zh-CN" sz="4000" lang="en-US">
                <a:solidFill>
                  <a:schemeClr val="tx2"/>
                </a:solidFill>
                <a:cs typeface="+mn-ea"/>
                <a:sym typeface="+mn-lt"/>
              </a:endParaRPr>
            </a:p>
          </p:txBody>
        </p:sp>
        <p:sp>
          <p:nvSpPr>
            <p:cNvPr id="1048611" name="TextBox 24"/>
            <p:cNvSpPr txBox="1"/>
            <p:nvPr/>
          </p:nvSpPr>
          <p:spPr>
            <a:xfrm>
              <a:off x="2066367" y="5876584"/>
              <a:ext cx="3962574" cy="320368"/>
            </a:xfrm>
            <a:prstGeom prst="rect"/>
          </p:spPr>
          <p:txBody>
            <a:bodyPr anchor="ctr" anchorCtr="0" bIns="0" lIns="360000" rIns="0" tIns="0" vert="horz" wrap="square">
              <a:normAutofit/>
            </a:bodyPr>
            <a:p>
              <a:pPr algn="l">
                <a:lnSpc>
                  <a:spcPct val="120000"/>
                </a:lnSpc>
              </a:pPr>
              <a:endParaRPr altLang="en-US" sz="1050" lang="zh-CN">
                <a:solidFill>
                  <a:schemeClr val="tx2"/>
                </a:solidFill>
                <a:cs typeface="+mn-ea"/>
                <a:sym typeface="+mn-lt"/>
              </a:endParaRPr>
            </a:p>
          </p:txBody>
        </p:sp>
      </p:grpSp>
      <p:sp>
        <p:nvSpPr>
          <p:cNvPr id="1048612" name="等腰三角形 28"/>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613" name="等腰三角形 29"/>
          <p:cNvSpPr/>
          <p:nvPr/>
        </p:nvSpPr>
        <p:spPr>
          <a:xfrm rot="5400000">
            <a:off x="1237562" y="1781480"/>
            <a:ext cx="971173" cy="879398"/>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614" name="等腰三角形 30"/>
          <p:cNvSpPr/>
          <p:nvPr/>
        </p:nvSpPr>
        <p:spPr>
          <a:xfrm rot="16200000" flipH="1">
            <a:off x="7364047" y="397465"/>
            <a:ext cx="1868226" cy="1691680"/>
          </a:xfrm>
          <a:prstGeom prst="triangle"/>
          <a:solidFill>
            <a:schemeClr val="tx1">
              <a:lumMod val="95000"/>
              <a:lumOff val="5000"/>
            </a:schemeClr>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 presetSubtype="8">
                                  <p:stCondLst>
                                    <p:cond delay="0"/>
                                  </p:stCondLst>
                                  <p:childTnLst>
                                    <p:set>
                                      <p:cBhvr>
                                        <p:cTn dur="1" fill="hold" id="6">
                                          <p:stCondLst>
                                            <p:cond delay="0"/>
                                          </p:stCondLst>
                                        </p:cTn>
                                        <p:tgtEl>
                                          <p:spTgt spid="1048612"/>
                                        </p:tgtEl>
                                        <p:attrNameLst>
                                          <p:attrName>style.visibility</p:attrName>
                                        </p:attrNameLst>
                                      </p:cBhvr>
                                      <p:to>
                                        <p:strVal val="visible"/>
                                      </p:to>
                                    </p:set>
                                    <p:anim calcmode="lin" valueType="num">
                                      <p:cBhvr additive="base">
                                        <p:cTn dur="500" fill="hold" id="7"/>
                                        <p:tgtEl>
                                          <p:spTgt spid="1048612"/>
                                        </p:tgtEl>
                                        <p:attrNameLst>
                                          <p:attrName>ppt_x</p:attrName>
                                        </p:attrNameLst>
                                      </p:cBhvr>
                                      <p:tavLst>
                                        <p:tav tm="0">
                                          <p:val>
                                            <p:strVal val="0-#ppt_w/2"/>
                                          </p:val>
                                        </p:tav>
                                        <p:tav tm="100000">
                                          <p:val>
                                            <p:strVal val="#ppt_x"/>
                                          </p:val>
                                        </p:tav>
                                      </p:tavLst>
                                    </p:anim>
                                    <p:anim calcmode="lin" valueType="num">
                                      <p:cBhvr additive="base">
                                        <p:cTn dur="500" fill="hold" id="8"/>
                                        <p:tgtEl>
                                          <p:spTgt spid="1048612"/>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8">
                                  <p:stCondLst>
                                    <p:cond delay="0"/>
                                  </p:stCondLst>
                                  <p:childTnLst>
                                    <p:set>
                                      <p:cBhvr>
                                        <p:cTn dur="1" fill="hold" id="10">
                                          <p:stCondLst>
                                            <p:cond delay="0"/>
                                          </p:stCondLst>
                                        </p:cTn>
                                        <p:tgtEl>
                                          <p:spTgt spid="1048613"/>
                                        </p:tgtEl>
                                        <p:attrNameLst>
                                          <p:attrName>style.visibility</p:attrName>
                                        </p:attrNameLst>
                                      </p:cBhvr>
                                      <p:to>
                                        <p:strVal val="visible"/>
                                      </p:to>
                                    </p:set>
                                    <p:anim calcmode="lin" valueType="num">
                                      <p:cBhvr additive="base">
                                        <p:cTn dur="500" fill="hold" id="11"/>
                                        <p:tgtEl>
                                          <p:spTgt spid="1048613"/>
                                        </p:tgtEl>
                                        <p:attrNameLst>
                                          <p:attrName>ppt_x</p:attrName>
                                        </p:attrNameLst>
                                      </p:cBhvr>
                                      <p:tavLst>
                                        <p:tav tm="0">
                                          <p:val>
                                            <p:strVal val="0-#ppt_w/2"/>
                                          </p:val>
                                        </p:tav>
                                        <p:tav tm="100000">
                                          <p:val>
                                            <p:strVal val="#ppt_x"/>
                                          </p:val>
                                        </p:tav>
                                      </p:tavLst>
                                    </p:anim>
                                    <p:anim calcmode="lin" valueType="num">
                                      <p:cBhvr additive="base">
                                        <p:cTn dur="500" fill="hold" id="12"/>
                                        <p:tgtEl>
                                          <p:spTgt spid="1048613"/>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2">
                                  <p:stCondLst>
                                    <p:cond delay="0"/>
                                  </p:stCondLst>
                                  <p:childTnLst>
                                    <p:set>
                                      <p:cBhvr>
                                        <p:cTn dur="1" fill="hold" id="14">
                                          <p:stCondLst>
                                            <p:cond delay="0"/>
                                          </p:stCondLst>
                                        </p:cTn>
                                        <p:tgtEl>
                                          <p:spTgt spid="1048614"/>
                                        </p:tgtEl>
                                        <p:attrNameLst>
                                          <p:attrName>style.visibility</p:attrName>
                                        </p:attrNameLst>
                                      </p:cBhvr>
                                      <p:to>
                                        <p:strVal val="visible"/>
                                      </p:to>
                                    </p:set>
                                    <p:anim calcmode="lin" valueType="num">
                                      <p:cBhvr additive="base">
                                        <p:cTn dur="500" fill="hold" id="15"/>
                                        <p:tgtEl>
                                          <p:spTgt spid="1048614"/>
                                        </p:tgtEl>
                                        <p:attrNameLst>
                                          <p:attrName>ppt_x</p:attrName>
                                        </p:attrNameLst>
                                      </p:cBhvr>
                                      <p:tavLst>
                                        <p:tav tm="0">
                                          <p:val>
                                            <p:strVal val="1+#ppt_w/2"/>
                                          </p:val>
                                        </p:tav>
                                        <p:tav tm="100000">
                                          <p:val>
                                            <p:strVal val="#ppt_x"/>
                                          </p:val>
                                        </p:tav>
                                      </p:tavLst>
                                    </p:anim>
                                    <p:anim calcmode="lin" valueType="num">
                                      <p:cBhvr additive="base">
                                        <p:cTn dur="500" fill="hold" id="16"/>
                                        <p:tgtEl>
                                          <p:spTgt spid="1048614"/>
                                        </p:tgtEl>
                                        <p:attrNameLst>
                                          <p:attrName>ppt_y</p:attrName>
                                        </p:attrNameLst>
                                      </p:cBhvr>
                                      <p:tavLst>
                                        <p:tav tm="0">
                                          <p:val>
                                            <p:strVal val="#ppt_y"/>
                                          </p:val>
                                        </p:tav>
                                        <p:tav tm="100000">
                                          <p:val>
                                            <p:strVal val="#ppt_y"/>
                                          </p:val>
                                        </p:tav>
                                      </p:tavLst>
                                    </p:anim>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53" presetSubtype="16">
                                  <p:stCondLst>
                                    <p:cond delay="0"/>
                                  </p:stCondLst>
                                  <p:childTnLst>
                                    <p:set>
                                      <p:cBhvr>
                                        <p:cTn dur="1" fill="hold" id="20">
                                          <p:stCondLst>
                                            <p:cond delay="0"/>
                                          </p:stCondLst>
                                        </p:cTn>
                                        <p:tgtEl>
                                          <p:spTgt spid="122"/>
                                        </p:tgtEl>
                                        <p:attrNameLst>
                                          <p:attrName>style.visibility</p:attrName>
                                        </p:attrNameLst>
                                      </p:cBhvr>
                                      <p:to>
                                        <p:strVal val="visible"/>
                                      </p:to>
                                    </p:set>
                                    <p:anim calcmode="lin" valueType="num">
                                      <p:cBhvr>
                                        <p:cTn dur="500" fill="hold" id="21"/>
                                        <p:tgtEl>
                                          <p:spTgt spid="122"/>
                                        </p:tgtEl>
                                        <p:attrNameLst>
                                          <p:attrName>ppt_w</p:attrName>
                                        </p:attrNameLst>
                                      </p:cBhvr>
                                      <p:tavLst>
                                        <p:tav tm="0">
                                          <p:val>
                                            <p:fltVal val="0.0"/>
                                          </p:val>
                                        </p:tav>
                                        <p:tav tm="100000">
                                          <p:val>
                                            <p:strVal val="#ppt_w"/>
                                          </p:val>
                                        </p:tav>
                                      </p:tavLst>
                                    </p:anim>
                                    <p:anim calcmode="lin" valueType="num">
                                      <p:cBhvr>
                                        <p:cTn dur="500" fill="hold" id="22"/>
                                        <p:tgtEl>
                                          <p:spTgt spid="122"/>
                                        </p:tgtEl>
                                        <p:attrNameLst>
                                          <p:attrName>ppt_h</p:attrName>
                                        </p:attrNameLst>
                                      </p:cBhvr>
                                      <p:tavLst>
                                        <p:tav tm="0">
                                          <p:val>
                                            <p:fltVal val="0.0"/>
                                          </p:val>
                                        </p:tav>
                                        <p:tav tm="100000">
                                          <p:val>
                                            <p:strVal val="#ppt_h"/>
                                          </p:val>
                                        </p:tav>
                                      </p:tavLst>
                                    </p:anim>
                                    <p:animEffect transition="in" filter="fade">
                                      <p:cBhvr>
                                        <p:cTn dur="500" id="23"/>
                                        <p:tgtEl>
                                          <p:spTgt spid="122"/>
                                        </p:tgtEl>
                                      </p:cBhvr>
                                    </p:animEffect>
                                  </p:childTnLst>
                                </p:cTn>
                              </p:par>
                            </p:childTnLst>
                          </p:cTn>
                        </p:par>
                        <p:par>
                          <p:cTn fill="hold" id="24">
                            <p:stCondLst>
                              <p:cond delay="500"/>
                            </p:stCondLst>
                            <p:childTnLst>
                              <p:par>
                                <p:cTn fill="hold" id="25" nodeType="afterEffect" presetClass="entr" presetID="2" presetSubtype="2">
                                  <p:stCondLst>
                                    <p:cond delay="0"/>
                                  </p:stCondLst>
                                  <p:childTnLst>
                                    <p:set>
                                      <p:cBhvr>
                                        <p:cTn dur="1" fill="hold" id="26">
                                          <p:stCondLst>
                                            <p:cond delay="0"/>
                                          </p:stCondLst>
                                        </p:cTn>
                                        <p:tgtEl>
                                          <p:spTgt spid="123"/>
                                        </p:tgtEl>
                                        <p:attrNameLst>
                                          <p:attrName>style.visibility</p:attrName>
                                        </p:attrNameLst>
                                      </p:cBhvr>
                                      <p:to>
                                        <p:strVal val="visible"/>
                                      </p:to>
                                    </p:set>
                                    <p:anim calcmode="lin" valueType="num">
                                      <p:cBhvr additive="base">
                                        <p:cTn dur="500" fill="hold" id="27"/>
                                        <p:tgtEl>
                                          <p:spTgt spid="123"/>
                                        </p:tgtEl>
                                        <p:attrNameLst>
                                          <p:attrName>ppt_x</p:attrName>
                                        </p:attrNameLst>
                                      </p:cBhvr>
                                      <p:tavLst>
                                        <p:tav tm="0">
                                          <p:val>
                                            <p:strVal val="1+#ppt_w/2"/>
                                          </p:val>
                                        </p:tav>
                                        <p:tav tm="100000">
                                          <p:val>
                                            <p:strVal val="#ppt_x"/>
                                          </p:val>
                                        </p:tav>
                                      </p:tavLst>
                                    </p:anim>
                                    <p:anim calcmode="lin" valueType="num">
                                      <p:cBhvr additive="base">
                                        <p:cTn dur="500" fill="hold" id="28"/>
                                        <p:tgtEl>
                                          <p:spTgt spid="123"/>
                                        </p:tgtEl>
                                        <p:attrNameLst>
                                          <p:attrName>ppt_y</p:attrName>
                                        </p:attrNameLst>
                                      </p:cBhvr>
                                      <p:tavLst>
                                        <p:tav tm="0">
                                          <p:val>
                                            <p:strVal val="#ppt_y"/>
                                          </p:val>
                                        </p:tav>
                                        <p:tav tm="100000">
                                          <p:val>
                                            <p:strVal val="#ppt_y"/>
                                          </p:val>
                                        </p:tav>
                                      </p:tavLst>
                                    </p:anim>
                                  </p:childTnLst>
                                </p:cTn>
                              </p:par>
                            </p:childTnLst>
                          </p:cTn>
                        </p:par>
                        <p:par>
                          <p:cTn fill="hold" id="29">
                            <p:stCondLst>
                              <p:cond delay="1000"/>
                            </p:stCondLst>
                            <p:childTnLst>
                              <p:par>
                                <p:cTn fill="hold" id="30" nodeType="afterEffect" presetClass="entr" presetID="2" presetSubtype="2">
                                  <p:stCondLst>
                                    <p:cond delay="0"/>
                                  </p:stCondLst>
                                  <p:childTnLst>
                                    <p:set>
                                      <p:cBhvr>
                                        <p:cTn dur="1" fill="hold" id="31">
                                          <p:stCondLst>
                                            <p:cond delay="0"/>
                                          </p:stCondLst>
                                        </p:cTn>
                                        <p:tgtEl>
                                          <p:spTgt spid="124"/>
                                        </p:tgtEl>
                                        <p:attrNameLst>
                                          <p:attrName>style.visibility</p:attrName>
                                        </p:attrNameLst>
                                      </p:cBhvr>
                                      <p:to>
                                        <p:strVal val="visible"/>
                                      </p:to>
                                    </p:set>
                                    <p:anim calcmode="lin" valueType="num">
                                      <p:cBhvr additive="base">
                                        <p:cTn dur="500" fill="hold" id="32"/>
                                        <p:tgtEl>
                                          <p:spTgt spid="124"/>
                                        </p:tgtEl>
                                        <p:attrNameLst>
                                          <p:attrName>ppt_x</p:attrName>
                                        </p:attrNameLst>
                                      </p:cBhvr>
                                      <p:tavLst>
                                        <p:tav tm="0">
                                          <p:val>
                                            <p:strVal val="1+#ppt_w/2"/>
                                          </p:val>
                                        </p:tav>
                                        <p:tav tm="100000">
                                          <p:val>
                                            <p:strVal val="#ppt_x"/>
                                          </p:val>
                                        </p:tav>
                                      </p:tavLst>
                                    </p:anim>
                                    <p:anim calcmode="lin" valueType="num">
                                      <p:cBhvr additive="base">
                                        <p:cTn dur="500" fill="hold" id="33"/>
                                        <p:tgtEl>
                                          <p:spTgt spid="124"/>
                                        </p:tgtEl>
                                        <p:attrNameLst>
                                          <p:attrName>ppt_y</p:attrName>
                                        </p:attrNameLst>
                                      </p:cBhvr>
                                      <p:tavLst>
                                        <p:tav tm="0">
                                          <p:val>
                                            <p:strVal val="#ppt_y"/>
                                          </p:val>
                                        </p:tav>
                                        <p:tav tm="100000">
                                          <p:val>
                                            <p:strVal val="#ppt_y"/>
                                          </p:val>
                                        </p:tav>
                                      </p:tavLst>
                                    </p:anim>
                                  </p:childTnLst>
                                </p:cTn>
                              </p:par>
                            </p:childTnLst>
                          </p:cTn>
                        </p:par>
                        <p:par>
                          <p:cTn fill="hold" id="34">
                            <p:stCondLst>
                              <p:cond delay="1500"/>
                            </p:stCondLst>
                            <p:childTnLst>
                              <p:par>
                                <p:cTn fill="hold" id="35" nodeType="afterEffect" presetClass="entr" presetID="2" presetSubtype="2">
                                  <p:stCondLst>
                                    <p:cond delay="0"/>
                                  </p:stCondLst>
                                  <p:childTnLst>
                                    <p:set>
                                      <p:cBhvr>
                                        <p:cTn dur="1" fill="hold" id="36">
                                          <p:stCondLst>
                                            <p:cond delay="0"/>
                                          </p:stCondLst>
                                        </p:cTn>
                                        <p:tgtEl>
                                          <p:spTgt spid="125"/>
                                        </p:tgtEl>
                                        <p:attrNameLst>
                                          <p:attrName>style.visibility</p:attrName>
                                        </p:attrNameLst>
                                      </p:cBhvr>
                                      <p:to>
                                        <p:strVal val="visible"/>
                                      </p:to>
                                    </p:set>
                                    <p:anim calcmode="lin" valueType="num">
                                      <p:cBhvr additive="base">
                                        <p:cTn dur="500" fill="hold" id="37"/>
                                        <p:tgtEl>
                                          <p:spTgt spid="125"/>
                                        </p:tgtEl>
                                        <p:attrNameLst>
                                          <p:attrName>ppt_x</p:attrName>
                                        </p:attrNameLst>
                                      </p:cBhvr>
                                      <p:tavLst>
                                        <p:tav tm="0">
                                          <p:val>
                                            <p:strVal val="1+#ppt_w/2"/>
                                          </p:val>
                                        </p:tav>
                                        <p:tav tm="100000">
                                          <p:val>
                                            <p:strVal val="#ppt_x"/>
                                          </p:val>
                                        </p:tav>
                                      </p:tavLst>
                                    </p:anim>
                                    <p:anim calcmode="lin" valueType="num">
                                      <p:cBhvr additive="base">
                                        <p:cTn dur="500" fill="hold" id="38"/>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2" grpId="0" bldLvl="0" animBg="1"/>
      <p:bldP spid="1048613" grpId="0" bldLvl="0" animBg="1"/>
      <p:bldP spid="104861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221" name=""/>
        <p:cNvGrpSpPr/>
        <p:nvPr/>
      </p:nvGrpSpPr>
      <p:grpSpPr>
        <a:xfrm>
          <a:off x="0" y="0"/>
          <a:ext cx="0" cy="0"/>
          <a:chOff x="0" y="0"/>
          <a:chExt cx="0" cy="0"/>
        </a:xfrm>
      </p:grpSpPr>
      <p:sp>
        <p:nvSpPr>
          <p:cNvPr id="1048833" name="文本框 8"/>
          <p:cNvSpPr txBox="1"/>
          <p:nvPr/>
        </p:nvSpPr>
        <p:spPr>
          <a:xfrm>
            <a:off x="638810" y="3571875"/>
            <a:ext cx="7866380" cy="11328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  2.3.2.2设计原则及基本的内容</a:t>
            </a:r>
            <a:endParaRPr altLang="zh-CN" sz="1000" lang="en-US"/>
          </a:p>
          <a:p>
            <a:r>
              <a:rPr altLang="zh-CN" sz="1000" lang="en-US"/>
              <a:t>银行一般由营业厅、自助银行、普通办公室、行政办公室、接待室、会议室、行长室及其他功能空间等基本区域组成。设计的原则必须做到功能分布合理，与周围的环境相适应，突出现代、统一、稳健、严谨，运用视觉设计手段和先进材料与科学施工技术相结合打造完善的建筑结构和感观效果，使之成为该地域的建筑亮点与装饰典范。设计需与银行统一的视觉识别系统相协调，追求形式上的互补和精神内容上的一致。坚持整体规划，充分考虑设计的延续性和时效性，合理地对各个功能区域进行艺术化、功能化，把握科学性、安全性、实用性、人性化相结合的设计原则。（见图2-3-4）</a:t>
            </a:r>
            <a:endParaRPr altLang="zh-CN" sz="1000" lang="en-US"/>
          </a:p>
        </p:txBody>
      </p:sp>
      <p:sp>
        <p:nvSpPr>
          <p:cNvPr id="1048834" name="文本框 13"/>
          <p:cNvSpPr txBox="1"/>
          <p:nvPr/>
        </p:nvSpPr>
        <p:spPr>
          <a:xfrm>
            <a:off x="6461125" y="2607945"/>
            <a:ext cx="2161540" cy="510540"/>
          </a:xfrm>
          <a:prstGeom prst="rect"/>
          <a:noFill/>
        </p:spPr>
        <p:txBody>
          <a:bodyPr rtlCol="0" wrap="square">
            <a:spAutoFit/>
          </a:bodyPr>
          <a:p>
            <a:r>
              <a:rPr altLang="en-US" sz="1000" lang="zh-CN"/>
              <a:t>图2-3-4金斯勒美国某银行办公空间</a:t>
            </a:r>
            <a:endParaRPr altLang="en-US" sz="1000" lang="zh-CN"/>
          </a:p>
          <a:p>
            <a:r>
              <a:rPr altLang="en-US" sz="1000" lang="zh-CN"/>
              <a:t>图片来源：百度</a:t>
            </a:r>
            <a:endParaRPr altLang="en-US" sz="1000" lang="zh-CN"/>
          </a:p>
        </p:txBody>
      </p:sp>
      <p:pic>
        <p:nvPicPr>
          <p:cNvPr id="2097219" name="图片 47" descr="G32-550x367_new_gallery_a_600_600"/>
          <p:cNvPicPr>
            <a:picLocks noChangeAspect="1"/>
          </p:cNvPicPr>
          <p:nvPr/>
        </p:nvPicPr>
        <p:blipFill>
          <a:blip xmlns:r="http://schemas.openxmlformats.org/officeDocument/2006/relationships" r:embed="rId1"/>
          <a:stretch>
            <a:fillRect/>
          </a:stretch>
        </p:blipFill>
        <p:spPr>
          <a:xfrm>
            <a:off x="1337945" y="323215"/>
            <a:ext cx="1875155" cy="1250950"/>
          </a:xfrm>
          <a:prstGeom prst="rect"/>
          <a:noFill/>
          <a:ln w="9525">
            <a:noFill/>
          </a:ln>
        </p:spPr>
      </p:pic>
      <p:sp>
        <p:nvSpPr>
          <p:cNvPr id="1048835" name="等腰三角形 6"/>
          <p:cNvSpPr/>
          <p:nvPr/>
        </p:nvSpPr>
        <p:spPr>
          <a:xfrm rot="16200000">
            <a:off x="7237095" y="158115"/>
            <a:ext cx="2122805" cy="1761490"/>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20" name="图片 56" descr="161250papxcowz5a35mcgo"/>
          <p:cNvPicPr>
            <a:picLocks noChangeAspect="1"/>
          </p:cNvPicPr>
          <p:nvPr/>
        </p:nvPicPr>
        <p:blipFill>
          <a:blip xmlns:r="http://schemas.openxmlformats.org/officeDocument/2006/relationships" r:embed="rId2"/>
          <a:stretch>
            <a:fillRect/>
          </a:stretch>
        </p:blipFill>
        <p:spPr>
          <a:xfrm>
            <a:off x="1337945" y="323215"/>
            <a:ext cx="2134870" cy="1388110"/>
          </a:xfrm>
          <a:prstGeom prst="rect"/>
          <a:noFill/>
          <a:ln w="9525">
            <a:noFill/>
          </a:ln>
        </p:spPr>
      </p:pic>
      <p:pic>
        <p:nvPicPr>
          <p:cNvPr id="2097221" name="图片 57" descr="161241rqyg44cirrcqlvvk"/>
          <p:cNvPicPr>
            <a:picLocks noChangeAspect="1"/>
          </p:cNvPicPr>
          <p:nvPr/>
        </p:nvPicPr>
        <p:blipFill>
          <a:blip xmlns:r="http://schemas.openxmlformats.org/officeDocument/2006/relationships" r:embed="rId3"/>
          <a:stretch>
            <a:fillRect/>
          </a:stretch>
        </p:blipFill>
        <p:spPr>
          <a:xfrm>
            <a:off x="4044950" y="323215"/>
            <a:ext cx="2096770" cy="1388110"/>
          </a:xfrm>
          <a:prstGeom prst="rect"/>
          <a:noFill/>
          <a:ln w="9525">
            <a:noFill/>
          </a:ln>
        </p:spPr>
      </p:pic>
      <p:pic>
        <p:nvPicPr>
          <p:cNvPr id="2097222" name="图片 55" descr="161613mpe0rm9j0mdncyfc"/>
          <p:cNvPicPr>
            <a:picLocks noChangeAspect="1"/>
          </p:cNvPicPr>
          <p:nvPr/>
        </p:nvPicPr>
        <p:blipFill>
          <a:blip xmlns:r="http://schemas.openxmlformats.org/officeDocument/2006/relationships" r:embed="rId4"/>
          <a:stretch>
            <a:fillRect/>
          </a:stretch>
        </p:blipFill>
        <p:spPr>
          <a:xfrm>
            <a:off x="1337945" y="1883410"/>
            <a:ext cx="2134235" cy="1407160"/>
          </a:xfrm>
          <a:prstGeom prst="rect"/>
          <a:noFill/>
          <a:ln w="9525">
            <a:noFill/>
          </a:ln>
        </p:spPr>
      </p:pic>
      <p:pic>
        <p:nvPicPr>
          <p:cNvPr id="2097223" name="图片 58" descr="141544uznb1f1zipa0i1ji"/>
          <p:cNvPicPr>
            <a:picLocks noChangeAspect="1"/>
          </p:cNvPicPr>
          <p:nvPr/>
        </p:nvPicPr>
        <p:blipFill>
          <a:blip xmlns:r="http://schemas.openxmlformats.org/officeDocument/2006/relationships" r:embed="rId5"/>
          <a:stretch>
            <a:fillRect/>
          </a:stretch>
        </p:blipFill>
        <p:spPr>
          <a:xfrm>
            <a:off x="1339215" y="312420"/>
            <a:ext cx="2293620" cy="1388110"/>
          </a:xfrm>
          <a:prstGeom prst="rect"/>
          <a:noFill/>
          <a:ln w="9525">
            <a:noFill/>
          </a:ln>
        </p:spPr>
      </p:pic>
      <p:pic>
        <p:nvPicPr>
          <p:cNvPr id="2097224" name="图片 -2147482521" descr="141602ce72egn6l82xx111"/>
          <p:cNvPicPr>
            <a:picLocks noChangeAspect="1"/>
          </p:cNvPicPr>
          <p:nvPr/>
        </p:nvPicPr>
        <p:blipFill>
          <a:blip xmlns:r="http://schemas.openxmlformats.org/officeDocument/2006/relationships" r:embed="rId6"/>
          <a:stretch>
            <a:fillRect/>
          </a:stretch>
        </p:blipFill>
        <p:spPr>
          <a:xfrm>
            <a:off x="1337945" y="1883410"/>
            <a:ext cx="2295525" cy="1406525"/>
          </a:xfrm>
          <a:prstGeom prst="rect"/>
          <a:noFill/>
          <a:ln w="9525">
            <a:noFill/>
          </a:ln>
        </p:spPr>
      </p:pic>
      <p:pic>
        <p:nvPicPr>
          <p:cNvPr id="2097225" name="图片 60" descr="141559fby774wzybbbqdz7"/>
          <p:cNvPicPr>
            <a:picLocks noChangeAspect="1"/>
          </p:cNvPicPr>
          <p:nvPr/>
        </p:nvPicPr>
        <p:blipFill>
          <a:blip xmlns:r="http://schemas.openxmlformats.org/officeDocument/2006/relationships" r:embed="rId7"/>
          <a:stretch>
            <a:fillRect/>
          </a:stretch>
        </p:blipFill>
        <p:spPr>
          <a:xfrm>
            <a:off x="3863975" y="323215"/>
            <a:ext cx="2273300" cy="1377315"/>
          </a:xfrm>
          <a:prstGeom prst="rect"/>
          <a:noFill/>
          <a:ln w="9525">
            <a:noFill/>
          </a:ln>
        </p:spPr>
      </p:pic>
      <p:pic>
        <p:nvPicPr>
          <p:cNvPr id="2097226" name="图片 62" descr="141604vqzv29iynyk9utig"/>
          <p:cNvPicPr>
            <a:picLocks noChangeAspect="1"/>
          </p:cNvPicPr>
          <p:nvPr/>
        </p:nvPicPr>
        <p:blipFill>
          <a:blip xmlns:r="http://schemas.openxmlformats.org/officeDocument/2006/relationships" r:embed="rId8"/>
          <a:stretch>
            <a:fillRect/>
          </a:stretch>
        </p:blipFill>
        <p:spPr>
          <a:xfrm>
            <a:off x="3855720" y="1883410"/>
            <a:ext cx="2286000" cy="1407160"/>
          </a:xfrm>
          <a:prstGeom prst="rect"/>
          <a:noFill/>
          <a:ln w="9525">
            <a:noFill/>
          </a:ln>
        </p:spPr>
      </p:pic>
    </p:spTree>
    <p:custDataLst>
      <p:tags r:id="rId9"/>
    </p:custDataLst>
  </p:cSld>
  <p:clrMapOvr>
    <a:masterClrMapping/>
  </p:clrMapOvr>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224" name=""/>
        <p:cNvGrpSpPr/>
        <p:nvPr/>
      </p:nvGrpSpPr>
      <p:grpSpPr>
        <a:xfrm>
          <a:off x="0" y="0"/>
          <a:ext cx="0" cy="0"/>
          <a:chOff x="0" y="0"/>
          <a:chExt cx="0" cy="0"/>
        </a:xfrm>
      </p:grpSpPr>
      <p:sp>
        <p:nvSpPr>
          <p:cNvPr id="1048839" name="文本框 8"/>
          <p:cNvSpPr txBox="1"/>
          <p:nvPr/>
        </p:nvSpPr>
        <p:spPr>
          <a:xfrm>
            <a:off x="638810" y="3571875"/>
            <a:ext cx="7866380" cy="11328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  2.3.2.2设计原则及基本的内容</a:t>
            </a:r>
            <a:endParaRPr altLang="zh-CN" sz="1000" lang="en-US"/>
          </a:p>
          <a:p>
            <a:r>
              <a:rPr altLang="zh-CN" sz="1000" lang="en-US"/>
              <a:t>(1)营业大厅是银行运营的主要功能场所，是银行与顾客接触的第一空间，也是银行展示自身的主要窗口。要考虑方便客户使用设备，应设立咨询服务台，安排休息椅和饮水机，设置叫号系统，方便客户。柜台趋向改为接待台，变沟壑式服务为座谈式服务，配上轻柔的背景音乐，营造轻松随和的内部环境，体现平等、亲切的人性化设计。（见图2-3-5）务室需配置独立封闭的票据资料室，其他办公室可视位置的许可设立独立或公共的资料室、档案室。司机办公室还应配一休息室，能让司机休息，保证行车安全。（见图2-3-6）随着社会的发展和进步，银行这样的金融机构，其空间设计应更体现智能化、人性化的设计理念，这是银行未来装饰发展的趋势。（见图2-3-7）</a:t>
            </a:r>
            <a:endParaRPr altLang="zh-CN" sz="1000" lang="en-US"/>
          </a:p>
        </p:txBody>
      </p:sp>
      <p:sp>
        <p:nvSpPr>
          <p:cNvPr id="1048840" name="文本框 13"/>
          <p:cNvSpPr txBox="1"/>
          <p:nvPr/>
        </p:nvSpPr>
        <p:spPr>
          <a:xfrm>
            <a:off x="784860" y="1576070"/>
            <a:ext cx="2161540" cy="370840"/>
          </a:xfrm>
          <a:prstGeom prst="rect"/>
          <a:noFill/>
        </p:spPr>
        <p:txBody>
          <a:bodyPr rtlCol="0" wrap="square">
            <a:spAutoFit/>
          </a:bodyPr>
          <a:p>
            <a:r>
              <a:rPr altLang="en-US" sz="1000" lang="zh-CN"/>
              <a:t>图2-3-5 汉阳建设银行</a:t>
            </a:r>
            <a:endParaRPr altLang="en-US" sz="1000" lang="zh-CN"/>
          </a:p>
          <a:p>
            <a:r>
              <a:rPr altLang="en-US" sz="1000" lang="zh-CN"/>
              <a:t>图片来源：百度图库</a:t>
            </a:r>
            <a:endParaRPr altLang="en-US" sz="1000" lang="zh-CN"/>
          </a:p>
        </p:txBody>
      </p:sp>
      <p:sp>
        <p:nvSpPr>
          <p:cNvPr id="1048841" name="等腰三角形 6"/>
          <p:cNvSpPr/>
          <p:nvPr/>
        </p:nvSpPr>
        <p:spPr>
          <a:xfrm rot="20160000">
            <a:off x="8091805" y="-167640"/>
            <a:ext cx="1036955" cy="893445"/>
          </a:xfrm>
          <a:prstGeom prst="triangle"/>
          <a:solidFill>
            <a:schemeClr val="tx2"/>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27" name="图片 63" descr="汉阳建设银行大堂4"/>
          <p:cNvPicPr>
            <a:picLocks noChangeAspect="1"/>
          </p:cNvPicPr>
          <p:nvPr/>
        </p:nvPicPr>
        <p:blipFill>
          <a:blip xmlns:r="http://schemas.openxmlformats.org/officeDocument/2006/relationships" r:embed="rId1"/>
          <a:stretch>
            <a:fillRect/>
          </a:stretch>
        </p:blipFill>
        <p:spPr>
          <a:xfrm>
            <a:off x="856615" y="352425"/>
            <a:ext cx="1758950" cy="1172845"/>
          </a:xfrm>
          <a:prstGeom prst="rect"/>
          <a:noFill/>
          <a:ln w="9525">
            <a:noFill/>
          </a:ln>
        </p:spPr>
      </p:pic>
      <p:pic>
        <p:nvPicPr>
          <p:cNvPr id="2097228" name="图片 91" descr="10031720421e1ccd8e3e92576a"/>
          <p:cNvPicPr>
            <a:picLocks noChangeAspect="1"/>
          </p:cNvPicPr>
          <p:nvPr/>
        </p:nvPicPr>
        <p:blipFill>
          <a:blip xmlns:r="http://schemas.openxmlformats.org/officeDocument/2006/relationships" r:embed="rId2"/>
          <a:stretch>
            <a:fillRect/>
          </a:stretch>
        </p:blipFill>
        <p:spPr>
          <a:xfrm>
            <a:off x="784860" y="1985010"/>
            <a:ext cx="1869440" cy="1173480"/>
          </a:xfrm>
          <a:prstGeom prst="rect"/>
          <a:noFill/>
          <a:ln w="9525">
            <a:noFill/>
          </a:ln>
        </p:spPr>
      </p:pic>
      <p:sp>
        <p:nvSpPr>
          <p:cNvPr id="1048842" name="文本框 11"/>
          <p:cNvSpPr txBox="1"/>
          <p:nvPr/>
        </p:nvSpPr>
        <p:spPr>
          <a:xfrm>
            <a:off x="761365" y="3207385"/>
            <a:ext cx="1892935" cy="370840"/>
          </a:xfrm>
          <a:prstGeom prst="rect"/>
          <a:noFill/>
        </p:spPr>
        <p:txBody>
          <a:bodyPr rtlCol="0" wrap="square">
            <a:spAutoFit/>
          </a:bodyPr>
          <a:p>
            <a:r>
              <a:rPr altLang="en-US" sz="1000" lang="zh-CN"/>
              <a:t>图2-3-6香港中信佳华银行</a:t>
            </a:r>
            <a:endParaRPr altLang="en-US" sz="1000" lang="zh-CN"/>
          </a:p>
          <a:p>
            <a:r>
              <a:rPr altLang="en-US" sz="1000" lang="zh-CN"/>
              <a:t>图片来源：百度</a:t>
            </a:r>
            <a:endParaRPr altLang="en-US" sz="1000" lang="zh-CN"/>
          </a:p>
        </p:txBody>
      </p:sp>
      <p:pic>
        <p:nvPicPr>
          <p:cNvPr id="2097229" name="图片 64" descr="anz3"/>
          <p:cNvPicPr>
            <a:picLocks noChangeAspect="1"/>
          </p:cNvPicPr>
          <p:nvPr/>
        </p:nvPicPr>
        <p:blipFill>
          <a:blip xmlns:r="http://schemas.openxmlformats.org/officeDocument/2006/relationships" r:embed="rId3"/>
          <a:stretch>
            <a:fillRect/>
          </a:stretch>
        </p:blipFill>
        <p:spPr>
          <a:xfrm>
            <a:off x="3161665" y="352425"/>
            <a:ext cx="1781810" cy="1379220"/>
          </a:xfrm>
          <a:prstGeom prst="rect"/>
          <a:noFill/>
          <a:ln w="9525">
            <a:noFill/>
          </a:ln>
        </p:spPr>
      </p:pic>
      <p:pic>
        <p:nvPicPr>
          <p:cNvPr id="2097230" name="图片 66" descr="办公1"/>
          <p:cNvPicPr>
            <a:picLocks noChangeAspect="1"/>
          </p:cNvPicPr>
          <p:nvPr/>
        </p:nvPicPr>
        <p:blipFill>
          <a:blip xmlns:r="http://schemas.openxmlformats.org/officeDocument/2006/relationships" r:embed="rId4"/>
          <a:stretch>
            <a:fillRect/>
          </a:stretch>
        </p:blipFill>
        <p:spPr>
          <a:xfrm>
            <a:off x="5019675" y="352425"/>
            <a:ext cx="2263775" cy="1379220"/>
          </a:xfrm>
          <a:prstGeom prst="rect"/>
          <a:noFill/>
          <a:ln w="9525">
            <a:noFill/>
          </a:ln>
        </p:spPr>
      </p:pic>
      <p:pic>
        <p:nvPicPr>
          <p:cNvPr id="2097231" name="图片 68" descr="anz1"/>
          <p:cNvPicPr>
            <a:picLocks noChangeAspect="1"/>
          </p:cNvPicPr>
          <p:nvPr/>
        </p:nvPicPr>
        <p:blipFill>
          <a:blip xmlns:r="http://schemas.openxmlformats.org/officeDocument/2006/relationships" r:embed="rId5"/>
          <a:stretch>
            <a:fillRect/>
          </a:stretch>
        </p:blipFill>
        <p:spPr>
          <a:xfrm>
            <a:off x="3161030" y="1908175"/>
            <a:ext cx="1782445" cy="1249680"/>
          </a:xfrm>
          <a:prstGeom prst="rect"/>
          <a:noFill/>
          <a:ln w="9525">
            <a:noFill/>
          </a:ln>
        </p:spPr>
      </p:pic>
      <p:pic>
        <p:nvPicPr>
          <p:cNvPr id="2097232" name="图片 70" descr="hassell_2010_national_architecture_awards_1c-530x351"/>
          <p:cNvPicPr>
            <a:picLocks noChangeAspect="1"/>
          </p:cNvPicPr>
          <p:nvPr/>
        </p:nvPicPr>
        <p:blipFill>
          <a:blip xmlns:r="http://schemas.openxmlformats.org/officeDocument/2006/relationships" r:embed="rId6"/>
          <a:stretch>
            <a:fillRect/>
          </a:stretch>
        </p:blipFill>
        <p:spPr>
          <a:xfrm>
            <a:off x="5020310" y="1908175"/>
            <a:ext cx="2263140" cy="1249680"/>
          </a:xfrm>
          <a:prstGeom prst="rect"/>
          <a:noFill/>
          <a:ln w="9525">
            <a:noFill/>
          </a:ln>
        </p:spPr>
      </p:pic>
      <p:sp>
        <p:nvSpPr>
          <p:cNvPr id="1048843" name="文本框 12"/>
          <p:cNvSpPr txBox="1"/>
          <p:nvPr/>
        </p:nvSpPr>
        <p:spPr>
          <a:xfrm>
            <a:off x="3161665" y="3207385"/>
            <a:ext cx="3214370" cy="370840"/>
          </a:xfrm>
          <a:prstGeom prst="rect"/>
          <a:noFill/>
        </p:spPr>
        <p:txBody>
          <a:bodyPr rtlCol="0" wrap="square">
            <a:spAutoFit/>
          </a:bodyPr>
          <a:p>
            <a:r>
              <a:rPr altLang="en-US" sz="1000" lang="zh-CN"/>
              <a:t>图2-3-7墨尔本澳新银行中心</a:t>
            </a:r>
            <a:endParaRPr altLang="en-US" sz="1000" lang="zh-CN"/>
          </a:p>
          <a:p>
            <a:r>
              <a:rPr altLang="en-US" sz="1000" lang="zh-CN"/>
              <a:t>图片来源：百度</a:t>
            </a:r>
            <a:endParaRPr altLang="en-US" sz="1000" lang="zh-CN"/>
          </a:p>
        </p:txBody>
      </p:sp>
    </p:spTree>
    <p:custDataLst>
      <p:tags r:id="rId7"/>
    </p:custDataLst>
  </p:cSld>
  <p:clrMapOvr>
    <a:masterClrMapping/>
  </p:clrMapOvr>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227" name=""/>
        <p:cNvGrpSpPr/>
        <p:nvPr/>
      </p:nvGrpSpPr>
      <p:grpSpPr>
        <a:xfrm>
          <a:off x="0" y="0"/>
          <a:ext cx="0" cy="0"/>
          <a:chOff x="0" y="0"/>
          <a:chExt cx="0" cy="0"/>
        </a:xfrm>
      </p:grpSpPr>
      <p:sp>
        <p:nvSpPr>
          <p:cNvPr id="1048847" name="文本框 8"/>
          <p:cNvSpPr txBox="1"/>
          <p:nvPr/>
        </p:nvSpPr>
        <p:spPr>
          <a:xfrm>
            <a:off x="741680" y="284480"/>
            <a:ext cx="7866380" cy="5740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  2.3.2.3设计实例</a:t>
            </a:r>
            <a:endParaRPr altLang="zh-CN" sz="1000" lang="en-US"/>
          </a:p>
          <a:p>
            <a:endParaRPr altLang="zh-CN" sz="1000" lang="en-US"/>
          </a:p>
        </p:txBody>
      </p:sp>
      <p:sp>
        <p:nvSpPr>
          <p:cNvPr id="1048848" name="等腰三角形 6"/>
          <p:cNvSpPr/>
          <p:nvPr/>
        </p:nvSpPr>
        <p:spPr>
          <a:xfrm rot="20160000">
            <a:off x="8091805" y="-167640"/>
            <a:ext cx="1036955" cy="893445"/>
          </a:xfrm>
          <a:prstGeom prst="triangle"/>
          <a:solidFill>
            <a:schemeClr val="tx2"/>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849" name="文本框 12"/>
          <p:cNvSpPr txBox="1"/>
          <p:nvPr/>
        </p:nvSpPr>
        <p:spPr>
          <a:xfrm>
            <a:off x="4220845" y="4356735"/>
            <a:ext cx="3214370" cy="370840"/>
          </a:xfrm>
          <a:prstGeom prst="rect"/>
          <a:noFill/>
        </p:spPr>
        <p:txBody>
          <a:bodyPr rtlCol="0" wrap="square">
            <a:spAutoFit/>
          </a:bodyPr>
          <a:p>
            <a:r>
              <a:rPr altLang="en-US" sz="1000" lang="zh-CN"/>
              <a:t>图2-3-8中国银行总部</a:t>
            </a:r>
            <a:endParaRPr altLang="en-US" sz="1000" lang="zh-CN"/>
          </a:p>
          <a:p>
            <a:r>
              <a:rPr altLang="en-US" sz="1000" lang="zh-CN"/>
              <a:t>图片来源：自摄</a:t>
            </a:r>
            <a:endParaRPr altLang="en-US" sz="1000" lang="zh-CN"/>
          </a:p>
        </p:txBody>
      </p:sp>
      <p:pic>
        <p:nvPicPr>
          <p:cNvPr id="2097233" name="图片 101" descr="IMG_0838"/>
          <p:cNvPicPr>
            <a:picLocks noChangeAspect="1"/>
          </p:cNvPicPr>
          <p:nvPr/>
        </p:nvPicPr>
        <p:blipFill>
          <a:blip xmlns:r="http://schemas.openxmlformats.org/officeDocument/2006/relationships" r:embed="rId1"/>
          <a:stretch>
            <a:fillRect/>
          </a:stretch>
        </p:blipFill>
        <p:spPr>
          <a:xfrm>
            <a:off x="2677795" y="1019810"/>
            <a:ext cx="1271905" cy="1908175"/>
          </a:xfrm>
          <a:prstGeom prst="rect"/>
          <a:noFill/>
          <a:ln w="9525">
            <a:noFill/>
          </a:ln>
        </p:spPr>
      </p:pic>
      <p:pic>
        <p:nvPicPr>
          <p:cNvPr id="2097234" name="图片 102" descr="IMG_0842"/>
          <p:cNvPicPr>
            <a:picLocks noChangeAspect="1"/>
          </p:cNvPicPr>
          <p:nvPr/>
        </p:nvPicPr>
        <p:blipFill>
          <a:blip xmlns:r="http://schemas.openxmlformats.org/officeDocument/2006/relationships" r:embed="rId2"/>
          <a:stretch>
            <a:fillRect/>
          </a:stretch>
        </p:blipFill>
        <p:spPr>
          <a:xfrm>
            <a:off x="4220845" y="1019810"/>
            <a:ext cx="1228725" cy="1907540"/>
          </a:xfrm>
          <a:prstGeom prst="rect"/>
          <a:noFill/>
          <a:ln w="9525">
            <a:noFill/>
          </a:ln>
        </p:spPr>
      </p:pic>
      <p:pic>
        <p:nvPicPr>
          <p:cNvPr id="2097235" name="图片 103" descr="IMG_0918"/>
          <p:cNvPicPr>
            <a:picLocks noChangeAspect="1"/>
          </p:cNvPicPr>
          <p:nvPr/>
        </p:nvPicPr>
        <p:blipFill>
          <a:blip xmlns:r="http://schemas.openxmlformats.org/officeDocument/2006/relationships" r:embed="rId3"/>
          <a:stretch>
            <a:fillRect/>
          </a:stretch>
        </p:blipFill>
        <p:spPr>
          <a:xfrm>
            <a:off x="5657215" y="1019810"/>
            <a:ext cx="1261745" cy="1892935"/>
          </a:xfrm>
          <a:prstGeom prst="rect"/>
          <a:noFill/>
          <a:ln w="9525">
            <a:noFill/>
          </a:ln>
        </p:spPr>
      </p:pic>
      <p:pic>
        <p:nvPicPr>
          <p:cNvPr id="2097236" name="图片 104" descr="IMG_0850"/>
          <p:cNvPicPr>
            <a:picLocks noChangeAspect="1"/>
          </p:cNvPicPr>
          <p:nvPr/>
        </p:nvPicPr>
        <p:blipFill>
          <a:blip xmlns:r="http://schemas.openxmlformats.org/officeDocument/2006/relationships" r:embed="rId4"/>
          <a:stretch>
            <a:fillRect/>
          </a:stretch>
        </p:blipFill>
        <p:spPr>
          <a:xfrm>
            <a:off x="2677795" y="3186430"/>
            <a:ext cx="1882775" cy="997585"/>
          </a:xfrm>
          <a:prstGeom prst="rect"/>
          <a:noFill/>
          <a:ln w="9525">
            <a:noFill/>
          </a:ln>
        </p:spPr>
      </p:pic>
      <p:pic>
        <p:nvPicPr>
          <p:cNvPr id="2097237" name="图片 105" descr="IMG_0899"/>
          <p:cNvPicPr>
            <a:picLocks noChangeAspect="1"/>
          </p:cNvPicPr>
          <p:nvPr/>
        </p:nvPicPr>
        <p:blipFill>
          <a:blip xmlns:r="http://schemas.openxmlformats.org/officeDocument/2006/relationships" r:embed="rId5"/>
          <a:stretch>
            <a:fillRect/>
          </a:stretch>
        </p:blipFill>
        <p:spPr>
          <a:xfrm>
            <a:off x="5076825" y="3186430"/>
            <a:ext cx="1947545" cy="997585"/>
          </a:xfrm>
          <a:prstGeom prst="rect"/>
          <a:noFill/>
          <a:ln w="9525">
            <a:noFill/>
          </a:ln>
        </p:spPr>
      </p:pic>
    </p:spTree>
    <p:custDataLst>
      <p:tags r:id="rId6"/>
    </p:custDataLst>
  </p:cSld>
  <p:clrMapOvr>
    <a:masterClrMapping/>
  </p:clrMapOvr>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230" name=""/>
        <p:cNvGrpSpPr/>
        <p:nvPr/>
      </p:nvGrpSpPr>
      <p:grpSpPr>
        <a:xfrm>
          <a:off x="0" y="0"/>
          <a:ext cx="0" cy="0"/>
          <a:chOff x="0" y="0"/>
          <a:chExt cx="0" cy="0"/>
        </a:xfrm>
      </p:grpSpPr>
      <p:sp>
        <p:nvSpPr>
          <p:cNvPr id="1048853" name="文本框 8"/>
          <p:cNvSpPr txBox="1"/>
          <p:nvPr/>
        </p:nvSpPr>
        <p:spPr>
          <a:xfrm>
            <a:off x="558800" y="3343275"/>
            <a:ext cx="7866380" cy="11328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2.3.3广告传媒公司</a:t>
            </a:r>
            <a:endParaRPr altLang="zh-CN" sz="1000" lang="en-US"/>
          </a:p>
          <a:p>
            <a:pPr algn="ctr"/>
            <a:r>
              <a:rPr altLang="zh-CN" sz="1000" lang="en-US"/>
              <a:t>     2.3.3.1设计特点</a:t>
            </a:r>
            <a:endParaRPr altLang="zh-CN" sz="1000" lang="en-US"/>
          </a:p>
          <a:p>
            <a:pPr algn="ctr"/>
            <a:r>
              <a:rPr altLang="zh-CN" sz="1000" lang="en-US"/>
              <a:t>（1）广告公司室内设计首先要传达公司的企业文化，这成为商业空间设计者首要考虑的司题。设计师需要较好地阐释企业文化理念。公司应特别强调的是公司的团队精神及淡化公司员工的等级观念，注重的是协调和加强公司内部员工的人际沟通，并以此激发员工最佳的创造激情与工作热情。（见图2-3-9）</a:t>
            </a:r>
            <a:endParaRPr altLang="zh-CN" sz="1000" lang="en-US"/>
          </a:p>
          <a:p>
            <a:endParaRPr altLang="zh-CN" sz="1000" lang="en-US"/>
          </a:p>
        </p:txBody>
      </p:sp>
      <p:sp>
        <p:nvSpPr>
          <p:cNvPr id="1048854" name="文本框 13"/>
          <p:cNvSpPr txBox="1"/>
          <p:nvPr/>
        </p:nvSpPr>
        <p:spPr>
          <a:xfrm>
            <a:off x="3699510" y="2753360"/>
            <a:ext cx="2161540" cy="370841"/>
          </a:xfrm>
          <a:prstGeom prst="rect"/>
          <a:noFill/>
        </p:spPr>
        <p:txBody>
          <a:bodyPr rtlCol="0" wrap="square">
            <a:spAutoFit/>
          </a:bodyPr>
          <a:p>
            <a:r>
              <a:rPr altLang="en-US" sz="1000" lang="zh-CN"/>
              <a:t>图2-3-9Langland广告公司</a:t>
            </a:r>
            <a:endParaRPr altLang="en-US" sz="1000" lang="zh-CN"/>
          </a:p>
          <a:p>
            <a:r>
              <a:rPr altLang="en-US" sz="1000" lang="zh-CN"/>
              <a:t>图片来源：百度</a:t>
            </a:r>
            <a:endParaRPr altLang="en-US" sz="1000" lang="zh-CN"/>
          </a:p>
        </p:txBody>
      </p:sp>
      <p:sp>
        <p:nvSpPr>
          <p:cNvPr id="1048855" name="等腰三角形 6"/>
          <p:cNvSpPr/>
          <p:nvPr/>
        </p:nvSpPr>
        <p:spPr>
          <a:xfrm rot="20160000">
            <a:off x="8091805" y="-167640"/>
            <a:ext cx="1036955" cy="893445"/>
          </a:xfrm>
          <a:prstGeom prst="triangle"/>
          <a:solidFill>
            <a:schemeClr val="tx2"/>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38" name="图片 84" descr="天心的素材铺 (1)"/>
          <p:cNvPicPr>
            <a:picLocks noChangeAspect="1"/>
          </p:cNvPicPr>
          <p:nvPr/>
        </p:nvPicPr>
        <p:blipFill>
          <a:blip xmlns:r="http://schemas.openxmlformats.org/officeDocument/2006/relationships" r:embed="rId1"/>
          <a:stretch>
            <a:fillRect/>
          </a:stretch>
        </p:blipFill>
        <p:spPr>
          <a:xfrm>
            <a:off x="1540510" y="698500"/>
            <a:ext cx="2654300" cy="1711960"/>
          </a:xfrm>
          <a:prstGeom prst="rect"/>
          <a:noFill/>
          <a:ln w="9525">
            <a:noFill/>
          </a:ln>
        </p:spPr>
      </p:pic>
      <p:pic>
        <p:nvPicPr>
          <p:cNvPr id="2097239" name="图片 85" descr="天心的素材铺 (4)"/>
          <p:cNvPicPr>
            <a:picLocks noChangeAspect="1"/>
          </p:cNvPicPr>
          <p:nvPr/>
        </p:nvPicPr>
        <p:blipFill>
          <a:blip xmlns:r="http://schemas.openxmlformats.org/officeDocument/2006/relationships" r:embed="rId2"/>
          <a:stretch>
            <a:fillRect/>
          </a:stretch>
        </p:blipFill>
        <p:spPr>
          <a:xfrm>
            <a:off x="4706620" y="698500"/>
            <a:ext cx="2524125" cy="1711960"/>
          </a:xfrm>
          <a:prstGeom prst="rect"/>
          <a:noFill/>
          <a:ln w="9525">
            <a:noFill/>
          </a:ln>
        </p:spPr>
      </p:pic>
    </p:spTree>
    <p:custDataLst>
      <p:tags r:id="rId3"/>
    </p:custDataLst>
  </p:cSld>
  <p:clrMapOvr>
    <a:masterClrMapping/>
  </p:clrMapOvr>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233" name=""/>
        <p:cNvGrpSpPr/>
        <p:nvPr/>
      </p:nvGrpSpPr>
      <p:grpSpPr>
        <a:xfrm>
          <a:off x="0" y="0"/>
          <a:ext cx="0" cy="0"/>
          <a:chOff x="0" y="0"/>
          <a:chExt cx="0" cy="0"/>
        </a:xfrm>
      </p:grpSpPr>
      <p:sp>
        <p:nvSpPr>
          <p:cNvPr id="1048859" name="文本框 8"/>
          <p:cNvSpPr txBox="1"/>
          <p:nvPr/>
        </p:nvSpPr>
        <p:spPr>
          <a:xfrm>
            <a:off x="941705" y="3811905"/>
            <a:ext cx="7866380" cy="7137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2.3.3广告传媒公司</a:t>
            </a:r>
            <a:endParaRPr altLang="zh-CN" sz="1000" lang="en-US"/>
          </a:p>
          <a:p>
            <a:pPr algn="ctr"/>
            <a:r>
              <a:rPr altLang="zh-CN" sz="1000" lang="en-US"/>
              <a:t>   2.3.3.2设计实例</a:t>
            </a:r>
            <a:endParaRPr altLang="zh-CN" sz="1000" lang="en-US"/>
          </a:p>
          <a:p>
            <a:pPr algn="ctr"/>
            <a:r>
              <a:rPr altLang="zh-CN" sz="1000" lang="en-US"/>
              <a:t>（1）广州奥美广告公司</a:t>
            </a:r>
            <a:endParaRPr altLang="zh-CN" sz="1000" lang="en-US"/>
          </a:p>
        </p:txBody>
      </p:sp>
      <p:sp>
        <p:nvSpPr>
          <p:cNvPr id="1048860" name="文本框 13"/>
          <p:cNvSpPr txBox="1"/>
          <p:nvPr/>
        </p:nvSpPr>
        <p:spPr>
          <a:xfrm>
            <a:off x="3859530" y="3413125"/>
            <a:ext cx="2161540" cy="370841"/>
          </a:xfrm>
          <a:prstGeom prst="rect"/>
          <a:noFill/>
        </p:spPr>
        <p:txBody>
          <a:bodyPr rtlCol="0" wrap="square">
            <a:spAutoFit/>
          </a:bodyPr>
          <a:p>
            <a:r>
              <a:rPr altLang="en-US" sz="1000" lang="zh-CN"/>
              <a:t>图2-3-10广州奥美广告公司</a:t>
            </a:r>
            <a:endParaRPr altLang="en-US" sz="1000" lang="zh-CN"/>
          </a:p>
          <a:p>
            <a:r>
              <a:rPr altLang="en-US" sz="1000" lang="zh-CN"/>
              <a:t>图片来源：百度</a:t>
            </a:r>
            <a:endParaRPr altLang="en-US" sz="1000" lang="zh-CN"/>
          </a:p>
        </p:txBody>
      </p:sp>
      <p:sp>
        <p:nvSpPr>
          <p:cNvPr id="1048861" name="等腰三角形 6"/>
          <p:cNvSpPr/>
          <p:nvPr/>
        </p:nvSpPr>
        <p:spPr>
          <a:xfrm rot="5400000">
            <a:off x="-57785" y="1652905"/>
            <a:ext cx="1036955" cy="962025"/>
          </a:xfrm>
          <a:prstGeom prst="triangle"/>
          <a:solidFill>
            <a:schemeClr val="tx2"/>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40" name="图片 110" descr="1003301632a1fbb2a0b3de0e38"/>
          <p:cNvPicPr>
            <a:picLocks noChangeAspect="1"/>
          </p:cNvPicPr>
          <p:nvPr/>
        </p:nvPicPr>
        <p:blipFill>
          <a:blip xmlns:r="http://schemas.openxmlformats.org/officeDocument/2006/relationships" r:embed="rId1"/>
          <a:stretch>
            <a:fillRect/>
          </a:stretch>
        </p:blipFill>
        <p:spPr>
          <a:xfrm>
            <a:off x="2102485" y="376555"/>
            <a:ext cx="2476500" cy="1386840"/>
          </a:xfrm>
          <a:prstGeom prst="rect"/>
          <a:noFill/>
          <a:ln w="9525">
            <a:noFill/>
          </a:ln>
        </p:spPr>
      </p:pic>
      <p:pic>
        <p:nvPicPr>
          <p:cNvPr id="2097241" name="图片 111" descr="10033016322e6c032b5856c522"/>
          <p:cNvPicPr>
            <a:picLocks noChangeAspect="1"/>
          </p:cNvPicPr>
          <p:nvPr/>
        </p:nvPicPr>
        <p:blipFill>
          <a:blip xmlns:r="http://schemas.openxmlformats.org/officeDocument/2006/relationships" r:embed="rId2"/>
          <a:stretch>
            <a:fillRect/>
          </a:stretch>
        </p:blipFill>
        <p:spPr>
          <a:xfrm>
            <a:off x="4918075" y="376555"/>
            <a:ext cx="2424430" cy="1386840"/>
          </a:xfrm>
          <a:prstGeom prst="rect"/>
          <a:noFill/>
          <a:ln w="9525">
            <a:noFill/>
          </a:ln>
        </p:spPr>
      </p:pic>
      <p:pic>
        <p:nvPicPr>
          <p:cNvPr id="2097242" name="图片 112" descr="100330163231f7055929031c8d"/>
          <p:cNvPicPr>
            <a:picLocks noChangeAspect="1"/>
          </p:cNvPicPr>
          <p:nvPr/>
        </p:nvPicPr>
        <p:blipFill>
          <a:blip xmlns:r="http://schemas.openxmlformats.org/officeDocument/2006/relationships" r:embed="rId3"/>
          <a:stretch>
            <a:fillRect/>
          </a:stretch>
        </p:blipFill>
        <p:spPr>
          <a:xfrm>
            <a:off x="2102485" y="1854835"/>
            <a:ext cx="2476500" cy="1433830"/>
          </a:xfrm>
          <a:prstGeom prst="rect"/>
          <a:noFill/>
          <a:ln w="9525">
            <a:noFill/>
          </a:ln>
        </p:spPr>
      </p:pic>
      <p:pic>
        <p:nvPicPr>
          <p:cNvPr id="2097243" name="图片 113" descr="10033016328576623667e53364"/>
          <p:cNvPicPr>
            <a:picLocks noChangeAspect="1"/>
          </p:cNvPicPr>
          <p:nvPr/>
        </p:nvPicPr>
        <p:blipFill>
          <a:blip xmlns:r="http://schemas.openxmlformats.org/officeDocument/2006/relationships" r:embed="rId4"/>
          <a:stretch>
            <a:fillRect/>
          </a:stretch>
        </p:blipFill>
        <p:spPr>
          <a:xfrm>
            <a:off x="4918075" y="1854200"/>
            <a:ext cx="2423795" cy="1434465"/>
          </a:xfrm>
          <a:prstGeom prst="rect"/>
          <a:noFill/>
          <a:ln w="9525">
            <a:noFill/>
          </a:ln>
        </p:spPr>
      </p:pic>
    </p:spTree>
    <p:custDataLst>
      <p:tags r:id="rId5"/>
    </p:custDataLst>
  </p:cSld>
  <p:clrMapOvr>
    <a:masterClrMapping/>
  </p:clrMapOvr>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236" name=""/>
        <p:cNvGrpSpPr/>
        <p:nvPr/>
      </p:nvGrpSpPr>
      <p:grpSpPr>
        <a:xfrm>
          <a:off x="0" y="0"/>
          <a:ext cx="0" cy="0"/>
          <a:chOff x="0" y="0"/>
          <a:chExt cx="0" cy="0"/>
        </a:xfrm>
      </p:grpSpPr>
      <p:sp>
        <p:nvSpPr>
          <p:cNvPr id="1048865" name="文本框 8"/>
          <p:cNvSpPr txBox="1"/>
          <p:nvPr/>
        </p:nvSpPr>
        <p:spPr>
          <a:xfrm>
            <a:off x="941705" y="3811905"/>
            <a:ext cx="7866380" cy="7137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2.3.3广告传媒公司</a:t>
            </a:r>
            <a:endParaRPr altLang="zh-CN" sz="1000" lang="en-US"/>
          </a:p>
          <a:p>
            <a:pPr algn="ctr"/>
            <a:r>
              <a:rPr altLang="zh-CN" sz="1000" lang="en-US"/>
              <a:t>   2.3.3.2设计实例</a:t>
            </a:r>
            <a:endParaRPr altLang="zh-CN" sz="1000" lang="en-US"/>
          </a:p>
          <a:p>
            <a:pPr algn="ctr"/>
            <a:r>
              <a:rPr altLang="zh-CN" sz="1000" lang="en-US"/>
              <a:t>（2）UBM绿色办公室</a:t>
            </a:r>
            <a:endParaRPr altLang="zh-CN" sz="1000" lang="en-US"/>
          </a:p>
        </p:txBody>
      </p:sp>
      <p:sp>
        <p:nvSpPr>
          <p:cNvPr id="1048866" name="文本框 13"/>
          <p:cNvSpPr txBox="1"/>
          <p:nvPr/>
        </p:nvSpPr>
        <p:spPr>
          <a:xfrm>
            <a:off x="3859530" y="3413125"/>
            <a:ext cx="2161540" cy="370841"/>
          </a:xfrm>
          <a:prstGeom prst="rect"/>
          <a:noFill/>
        </p:spPr>
        <p:txBody>
          <a:bodyPr rtlCol="0" wrap="square">
            <a:spAutoFit/>
          </a:bodyPr>
          <a:p>
            <a:r>
              <a:rPr altLang="en-US" sz="1000" lang="zh-CN"/>
              <a:t>图2-3-11 UBM绿色办公室</a:t>
            </a:r>
            <a:endParaRPr altLang="en-US" sz="1000" lang="zh-CN"/>
          </a:p>
          <a:p>
            <a:r>
              <a:rPr altLang="en-US" sz="1000" lang="zh-CN"/>
              <a:t>图片来源：百度</a:t>
            </a:r>
            <a:endParaRPr altLang="en-US" sz="1000" lang="zh-CN"/>
          </a:p>
        </p:txBody>
      </p:sp>
      <p:sp>
        <p:nvSpPr>
          <p:cNvPr id="1048867" name="等腰三角形 6"/>
          <p:cNvSpPr/>
          <p:nvPr/>
        </p:nvSpPr>
        <p:spPr>
          <a:xfrm rot="5400000">
            <a:off x="-57785" y="1652905"/>
            <a:ext cx="1036955" cy="962025"/>
          </a:xfrm>
          <a:prstGeom prst="triangle"/>
          <a:solidFill>
            <a:schemeClr val="tx2"/>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44" name="图片 110" descr="1003301632a1fbb2a0b3de0e38"/>
          <p:cNvPicPr>
            <a:picLocks noChangeAspect="1"/>
          </p:cNvPicPr>
          <p:nvPr/>
        </p:nvPicPr>
        <p:blipFill>
          <a:blip xmlns:r="http://schemas.openxmlformats.org/officeDocument/2006/relationships" r:embed="rId1"/>
          <a:stretch>
            <a:fillRect/>
          </a:stretch>
        </p:blipFill>
        <p:spPr>
          <a:xfrm>
            <a:off x="2102485" y="376555"/>
            <a:ext cx="2476500" cy="1386840"/>
          </a:xfrm>
          <a:prstGeom prst="rect"/>
          <a:noFill/>
          <a:ln w="9525">
            <a:noFill/>
          </a:ln>
        </p:spPr>
      </p:pic>
      <p:pic>
        <p:nvPicPr>
          <p:cNvPr id="2097245" name="图片 95" descr="天心的素材铺 (3)"/>
          <p:cNvPicPr>
            <a:picLocks noChangeAspect="1"/>
          </p:cNvPicPr>
          <p:nvPr/>
        </p:nvPicPr>
        <p:blipFill>
          <a:blip xmlns:r="http://schemas.openxmlformats.org/officeDocument/2006/relationships" r:embed="rId2"/>
          <a:stretch>
            <a:fillRect/>
          </a:stretch>
        </p:blipFill>
        <p:spPr>
          <a:xfrm>
            <a:off x="2102485" y="376555"/>
            <a:ext cx="2545080" cy="1387475"/>
          </a:xfrm>
          <a:prstGeom prst="rect"/>
          <a:noFill/>
          <a:ln w="9525">
            <a:noFill/>
          </a:ln>
        </p:spPr>
      </p:pic>
      <p:pic>
        <p:nvPicPr>
          <p:cNvPr id="2097246" name="图片 97" descr="天心的素材铺 (8)"/>
          <p:cNvPicPr>
            <a:picLocks noChangeAspect="1"/>
          </p:cNvPicPr>
          <p:nvPr/>
        </p:nvPicPr>
        <p:blipFill>
          <a:blip xmlns:r="http://schemas.openxmlformats.org/officeDocument/2006/relationships" r:embed="rId3"/>
          <a:stretch>
            <a:fillRect/>
          </a:stretch>
        </p:blipFill>
        <p:spPr>
          <a:xfrm>
            <a:off x="2123440" y="1854200"/>
            <a:ext cx="2434590" cy="1434465"/>
          </a:xfrm>
          <a:prstGeom prst="rect"/>
          <a:noFill/>
          <a:ln w="9525">
            <a:noFill/>
          </a:ln>
        </p:spPr>
      </p:pic>
      <p:pic>
        <p:nvPicPr>
          <p:cNvPr id="2097247" name="图片 96" descr="天心的素材铺 (11)"/>
          <p:cNvPicPr>
            <a:picLocks noChangeAspect="1"/>
          </p:cNvPicPr>
          <p:nvPr/>
        </p:nvPicPr>
        <p:blipFill>
          <a:blip xmlns:r="http://schemas.openxmlformats.org/officeDocument/2006/relationships" r:embed="rId4"/>
          <a:stretch>
            <a:fillRect/>
          </a:stretch>
        </p:blipFill>
        <p:spPr>
          <a:xfrm rot="-10800000" flipV="1">
            <a:off x="4918075" y="376555"/>
            <a:ext cx="2453005" cy="1371600"/>
          </a:xfrm>
          <a:prstGeom prst="rect"/>
          <a:noFill/>
          <a:ln w="9525">
            <a:noFill/>
          </a:ln>
        </p:spPr>
      </p:pic>
      <p:pic>
        <p:nvPicPr>
          <p:cNvPr id="2097248" name="图片 98" descr="天心的素材铺 (12)"/>
          <p:cNvPicPr>
            <a:picLocks noChangeAspect="1"/>
          </p:cNvPicPr>
          <p:nvPr/>
        </p:nvPicPr>
        <p:blipFill>
          <a:blip xmlns:r="http://schemas.openxmlformats.org/officeDocument/2006/relationships" r:embed="rId5"/>
          <a:stretch>
            <a:fillRect/>
          </a:stretch>
        </p:blipFill>
        <p:spPr>
          <a:xfrm>
            <a:off x="4918075" y="1854200"/>
            <a:ext cx="2452370" cy="1428115"/>
          </a:xfrm>
          <a:prstGeom prst="rect"/>
          <a:noFill/>
          <a:ln w="9525">
            <a:noFill/>
          </a:ln>
        </p:spPr>
      </p:pic>
    </p:spTree>
    <p:custDataLst>
      <p:tags r:id="rId6"/>
    </p:custDataLst>
  </p:cSld>
  <p:clrMapOvr>
    <a:masterClrMapping/>
  </p:clrMapOvr>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239" name=""/>
        <p:cNvGrpSpPr/>
        <p:nvPr/>
      </p:nvGrpSpPr>
      <p:grpSpPr>
        <a:xfrm>
          <a:off x="0" y="0"/>
          <a:ext cx="0" cy="0"/>
          <a:chOff x="0" y="0"/>
          <a:chExt cx="0" cy="0"/>
        </a:xfrm>
      </p:grpSpPr>
      <p:sp>
        <p:nvSpPr>
          <p:cNvPr id="1048871" name="文本框 8"/>
          <p:cNvSpPr txBox="1"/>
          <p:nvPr/>
        </p:nvSpPr>
        <p:spPr>
          <a:xfrm>
            <a:off x="638810" y="3571875"/>
            <a:ext cx="7866380" cy="9931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2.3.4设计工作室</a:t>
            </a:r>
            <a:endParaRPr altLang="zh-CN" sz="1000" lang="en-US"/>
          </a:p>
          <a:p>
            <a:pPr algn="ctr"/>
            <a:r>
              <a:rPr altLang="zh-CN" sz="1000" lang="en-US"/>
              <a:t>室内设计的根本意图决非仅仅是视觉性的、物质性的表现，而是对人类生存体验的表达，它具有个体与社会的双重性。设计工作室办公空间的设计，作为一种具有特性的场所塑造，应当包容集体意识与人性化环境等方面的多重思考，它应当成为富于效率的工作场所、设计个性及具有人性的生存环境的集中体现。（见图2-3-12）</a:t>
            </a:r>
            <a:endParaRPr altLang="zh-CN" sz="1000" lang="en-US"/>
          </a:p>
          <a:p>
            <a:endParaRPr altLang="zh-CN" sz="1000" lang="en-US"/>
          </a:p>
        </p:txBody>
      </p:sp>
      <p:sp>
        <p:nvSpPr>
          <p:cNvPr id="1048872" name="文本框 13"/>
          <p:cNvSpPr txBox="1"/>
          <p:nvPr/>
        </p:nvSpPr>
        <p:spPr>
          <a:xfrm>
            <a:off x="3575685" y="2927985"/>
            <a:ext cx="2161540" cy="370840"/>
          </a:xfrm>
          <a:prstGeom prst="rect"/>
          <a:noFill/>
        </p:spPr>
        <p:txBody>
          <a:bodyPr rtlCol="0" wrap="square">
            <a:spAutoFit/>
          </a:bodyPr>
          <a:p>
            <a:r>
              <a:rPr altLang="en-US" sz="1000" lang="zh-CN"/>
              <a:t>图2-3-12英国设计工作室</a:t>
            </a:r>
            <a:endParaRPr altLang="en-US" sz="1000" lang="zh-CN"/>
          </a:p>
          <a:p>
            <a:r>
              <a:rPr altLang="en-US" sz="1000" lang="zh-CN"/>
              <a:t>图片来源：百度</a:t>
            </a:r>
            <a:endParaRPr altLang="en-US" sz="1000" lang="zh-CN"/>
          </a:p>
        </p:txBody>
      </p:sp>
      <p:sp>
        <p:nvSpPr>
          <p:cNvPr id="1048873" name="等腰三角形 6"/>
          <p:cNvSpPr/>
          <p:nvPr/>
        </p:nvSpPr>
        <p:spPr>
          <a:xfrm rot="16200000">
            <a:off x="7237095" y="158115"/>
            <a:ext cx="2122805" cy="1761490"/>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49" name="图片 100" descr="天心的素材 (4)"/>
          <p:cNvPicPr>
            <a:picLocks noChangeAspect="1"/>
          </p:cNvPicPr>
          <p:nvPr/>
        </p:nvPicPr>
        <p:blipFill>
          <a:blip xmlns:r="http://schemas.openxmlformats.org/officeDocument/2006/relationships" r:embed="rId1"/>
          <a:stretch>
            <a:fillRect/>
          </a:stretch>
        </p:blipFill>
        <p:spPr>
          <a:xfrm>
            <a:off x="960755" y="1294765"/>
            <a:ext cx="2295525" cy="1388110"/>
          </a:xfrm>
          <a:prstGeom prst="rect"/>
          <a:noFill/>
          <a:ln w="9525">
            <a:noFill/>
          </a:ln>
        </p:spPr>
      </p:pic>
      <p:pic>
        <p:nvPicPr>
          <p:cNvPr id="2097250" name="图片 102" descr="天心的素材 (8)"/>
          <p:cNvPicPr>
            <a:picLocks noChangeAspect="1"/>
          </p:cNvPicPr>
          <p:nvPr/>
        </p:nvPicPr>
        <p:blipFill>
          <a:blip xmlns:r="http://schemas.openxmlformats.org/officeDocument/2006/relationships" r:embed="rId2"/>
          <a:stretch>
            <a:fillRect/>
          </a:stretch>
        </p:blipFill>
        <p:spPr>
          <a:xfrm>
            <a:off x="3361690" y="1294765"/>
            <a:ext cx="2277745" cy="1388745"/>
          </a:xfrm>
          <a:prstGeom prst="rect"/>
          <a:noFill/>
          <a:ln w="9525">
            <a:noFill/>
          </a:ln>
        </p:spPr>
      </p:pic>
      <p:pic>
        <p:nvPicPr>
          <p:cNvPr id="2097251" name="图片 103" descr="天心的素材 (2)"/>
          <p:cNvPicPr>
            <a:picLocks noChangeAspect="1"/>
          </p:cNvPicPr>
          <p:nvPr/>
        </p:nvPicPr>
        <p:blipFill>
          <a:blip xmlns:r="http://schemas.openxmlformats.org/officeDocument/2006/relationships" r:embed="rId3"/>
          <a:stretch>
            <a:fillRect/>
          </a:stretch>
        </p:blipFill>
        <p:spPr>
          <a:xfrm>
            <a:off x="5737225" y="1294765"/>
            <a:ext cx="2292985" cy="1388110"/>
          </a:xfrm>
          <a:prstGeom prst="rect"/>
          <a:noFill/>
          <a:ln w="9525">
            <a:noFill/>
          </a:ln>
        </p:spPr>
      </p:pic>
    </p:spTree>
    <p:custDataLst>
      <p:tags r:id="rId4"/>
    </p:custDataLst>
  </p:cSld>
  <p:clrMapOvr>
    <a:masterClrMapping/>
  </p:clrMapOvr>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242" name=""/>
        <p:cNvGrpSpPr/>
        <p:nvPr/>
      </p:nvGrpSpPr>
      <p:grpSpPr>
        <a:xfrm>
          <a:off x="0" y="0"/>
          <a:ext cx="0" cy="0"/>
          <a:chOff x="0" y="0"/>
          <a:chExt cx="0" cy="0"/>
        </a:xfrm>
      </p:grpSpPr>
      <p:sp>
        <p:nvSpPr>
          <p:cNvPr id="1048877" name="文本框 8"/>
          <p:cNvSpPr txBox="1"/>
          <p:nvPr/>
        </p:nvSpPr>
        <p:spPr>
          <a:xfrm>
            <a:off x="901700" y="3766185"/>
            <a:ext cx="7866380" cy="8534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2.3.4设计工作室</a:t>
            </a:r>
            <a:endParaRPr altLang="zh-CN" sz="1000" lang="en-US"/>
          </a:p>
          <a:p>
            <a:pPr algn="ctr"/>
            <a:r>
              <a:rPr altLang="zh-CN" sz="1000" lang="en-US"/>
              <a:t> 2.3.4.2设计实例</a:t>
            </a:r>
            <a:endParaRPr altLang="zh-CN" sz="1000" lang="en-US"/>
          </a:p>
          <a:p>
            <a:pPr algn="ctr"/>
            <a:r>
              <a:rPr altLang="zh-CN" sz="1000" lang="en-US"/>
              <a:t>（1）One size 工作室</a:t>
            </a:r>
            <a:endParaRPr altLang="zh-CN" sz="1000" lang="en-US"/>
          </a:p>
          <a:p>
            <a:endParaRPr altLang="zh-CN" sz="1000" lang="en-US"/>
          </a:p>
        </p:txBody>
      </p:sp>
      <p:sp>
        <p:nvSpPr>
          <p:cNvPr id="1048878" name="文本框 13"/>
          <p:cNvSpPr txBox="1"/>
          <p:nvPr/>
        </p:nvSpPr>
        <p:spPr>
          <a:xfrm>
            <a:off x="4032885" y="3367405"/>
            <a:ext cx="2161540" cy="370841"/>
          </a:xfrm>
          <a:prstGeom prst="rect"/>
          <a:noFill/>
        </p:spPr>
        <p:txBody>
          <a:bodyPr rtlCol="0" wrap="square">
            <a:spAutoFit/>
          </a:bodyPr>
          <a:p>
            <a:r>
              <a:rPr altLang="en-US" sz="1000" lang="zh-CN"/>
              <a:t>图2-3-13 One Size工作室</a:t>
            </a:r>
            <a:endParaRPr altLang="en-US" sz="1000" lang="zh-CN"/>
          </a:p>
          <a:p>
            <a:r>
              <a:rPr altLang="en-US" sz="1000" lang="zh-CN"/>
              <a:t>图片来源：百度</a:t>
            </a:r>
            <a:endParaRPr altLang="en-US" sz="1000" lang="zh-CN"/>
          </a:p>
        </p:txBody>
      </p:sp>
      <p:sp>
        <p:nvSpPr>
          <p:cNvPr id="1048879" name="等腰三角形 6"/>
          <p:cNvSpPr/>
          <p:nvPr/>
        </p:nvSpPr>
        <p:spPr>
          <a:xfrm rot="16200000">
            <a:off x="7237095" y="158115"/>
            <a:ext cx="2122805" cy="1761490"/>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52" name="图片 106" descr="onesize_office_01"/>
          <p:cNvPicPr>
            <a:picLocks noChangeAspect="1"/>
          </p:cNvPicPr>
          <p:nvPr/>
        </p:nvPicPr>
        <p:blipFill>
          <a:blip xmlns:r="http://schemas.openxmlformats.org/officeDocument/2006/relationships" r:embed="rId1"/>
          <a:stretch>
            <a:fillRect/>
          </a:stretch>
        </p:blipFill>
        <p:spPr>
          <a:xfrm>
            <a:off x="2263140" y="563245"/>
            <a:ext cx="2372360" cy="1164590"/>
          </a:xfrm>
          <a:prstGeom prst="rect"/>
          <a:noFill/>
          <a:ln w="9525">
            <a:noFill/>
          </a:ln>
        </p:spPr>
      </p:pic>
      <p:pic>
        <p:nvPicPr>
          <p:cNvPr id="2097253" name="图片 111" descr="onesize_office_04"/>
          <p:cNvPicPr>
            <a:picLocks noChangeAspect="1"/>
          </p:cNvPicPr>
          <p:nvPr/>
        </p:nvPicPr>
        <p:blipFill>
          <a:blip xmlns:r="http://schemas.openxmlformats.org/officeDocument/2006/relationships" r:embed="rId2"/>
          <a:stretch>
            <a:fillRect/>
          </a:stretch>
        </p:blipFill>
        <p:spPr>
          <a:xfrm>
            <a:off x="4834255" y="562610"/>
            <a:ext cx="2051685" cy="1165860"/>
          </a:xfrm>
          <a:prstGeom prst="rect"/>
          <a:noFill/>
          <a:ln w="9525">
            <a:noFill/>
          </a:ln>
        </p:spPr>
      </p:pic>
      <p:pic>
        <p:nvPicPr>
          <p:cNvPr id="2097254" name="图片 108" descr="onesize_office_03"/>
          <p:cNvPicPr>
            <a:picLocks noChangeAspect="1"/>
          </p:cNvPicPr>
          <p:nvPr/>
        </p:nvPicPr>
        <p:blipFill>
          <a:blip xmlns:r="http://schemas.openxmlformats.org/officeDocument/2006/relationships" r:embed="rId3"/>
          <a:stretch>
            <a:fillRect/>
          </a:stretch>
        </p:blipFill>
        <p:spPr>
          <a:xfrm>
            <a:off x="2263140" y="1800860"/>
            <a:ext cx="1137920" cy="1456690"/>
          </a:xfrm>
          <a:prstGeom prst="rect"/>
          <a:noFill/>
          <a:ln w="9525">
            <a:noFill/>
          </a:ln>
        </p:spPr>
      </p:pic>
      <p:pic>
        <p:nvPicPr>
          <p:cNvPr id="2097255" name="图片 109" descr="onesize_office_05"/>
          <p:cNvPicPr>
            <a:picLocks noChangeAspect="1"/>
          </p:cNvPicPr>
          <p:nvPr/>
        </p:nvPicPr>
        <p:blipFill>
          <a:blip xmlns:r="http://schemas.openxmlformats.org/officeDocument/2006/relationships" r:embed="rId4"/>
          <a:stretch>
            <a:fillRect/>
          </a:stretch>
        </p:blipFill>
        <p:spPr>
          <a:xfrm>
            <a:off x="3492500" y="1800225"/>
            <a:ext cx="1143000" cy="1457325"/>
          </a:xfrm>
          <a:prstGeom prst="rect"/>
          <a:noFill/>
          <a:ln w="9525">
            <a:noFill/>
          </a:ln>
        </p:spPr>
      </p:pic>
      <p:pic>
        <p:nvPicPr>
          <p:cNvPr id="2097256" name="图片 112" descr="onesize_office_09"/>
          <p:cNvPicPr>
            <a:picLocks noChangeAspect="1"/>
          </p:cNvPicPr>
          <p:nvPr/>
        </p:nvPicPr>
        <p:blipFill>
          <a:blip xmlns:r="http://schemas.openxmlformats.org/officeDocument/2006/relationships" r:embed="rId5"/>
          <a:stretch>
            <a:fillRect/>
          </a:stretch>
        </p:blipFill>
        <p:spPr>
          <a:xfrm>
            <a:off x="4834255" y="1995170"/>
            <a:ext cx="2052320" cy="1262380"/>
          </a:xfrm>
          <a:prstGeom prst="rect"/>
          <a:noFill/>
          <a:ln w="9525">
            <a:noFill/>
          </a:ln>
        </p:spPr>
      </p:pic>
    </p:spTree>
    <p:custDataLst>
      <p:tags r:id="rId6"/>
    </p:custDataLst>
  </p:cSld>
  <p:clrMapOvr>
    <a:masterClrMapping/>
  </p:clrMapOvr>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245" name=""/>
        <p:cNvGrpSpPr/>
        <p:nvPr/>
      </p:nvGrpSpPr>
      <p:grpSpPr>
        <a:xfrm>
          <a:off x="0" y="0"/>
          <a:ext cx="0" cy="0"/>
          <a:chOff x="0" y="0"/>
          <a:chExt cx="0" cy="0"/>
        </a:xfrm>
      </p:grpSpPr>
      <p:sp>
        <p:nvSpPr>
          <p:cNvPr id="1048883" name="文本框 8"/>
          <p:cNvSpPr txBox="1"/>
          <p:nvPr/>
        </p:nvSpPr>
        <p:spPr>
          <a:xfrm>
            <a:off x="901700" y="3766185"/>
            <a:ext cx="7866380" cy="7137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2.3.4设计工作室</a:t>
            </a:r>
            <a:endParaRPr altLang="zh-CN" sz="1000" lang="en-US"/>
          </a:p>
          <a:p>
            <a:pPr algn="ctr"/>
            <a:r>
              <a:rPr altLang="zh-CN" sz="1000" lang="en-US"/>
              <a:t> 2.3.4.2设计实例</a:t>
            </a:r>
            <a:endParaRPr altLang="zh-CN" sz="1000" lang="en-US"/>
          </a:p>
          <a:p>
            <a:pPr algn="ctr"/>
            <a:r>
              <a:rPr altLang="zh-CN" sz="1000" lang="en-US"/>
              <a:t>（2）箱旧金山办公室</a:t>
            </a:r>
            <a:endParaRPr altLang="zh-CN" sz="1000" lang="en-US"/>
          </a:p>
        </p:txBody>
      </p:sp>
      <p:sp>
        <p:nvSpPr>
          <p:cNvPr id="1048884" name="文本框 13"/>
          <p:cNvSpPr txBox="1"/>
          <p:nvPr/>
        </p:nvSpPr>
        <p:spPr>
          <a:xfrm>
            <a:off x="4032885" y="3367405"/>
            <a:ext cx="2161540" cy="370841"/>
          </a:xfrm>
          <a:prstGeom prst="rect"/>
          <a:noFill/>
        </p:spPr>
        <p:txBody>
          <a:bodyPr rtlCol="0" wrap="square">
            <a:spAutoFit/>
          </a:bodyPr>
          <a:p>
            <a:r>
              <a:rPr altLang="en-US" sz="1000" lang="zh-CN"/>
              <a:t>图2-3-14 箱旧金山办公室</a:t>
            </a:r>
            <a:endParaRPr altLang="en-US" sz="1000" lang="zh-CN"/>
          </a:p>
          <a:p>
            <a:r>
              <a:rPr altLang="en-US" sz="1000" lang="zh-CN"/>
              <a:t>图片来源：微博</a:t>
            </a:r>
            <a:endParaRPr altLang="en-US" sz="1000" lang="zh-CN"/>
          </a:p>
        </p:txBody>
      </p:sp>
      <p:sp>
        <p:nvSpPr>
          <p:cNvPr id="1048885" name="等腰三角形 6"/>
          <p:cNvSpPr/>
          <p:nvPr/>
        </p:nvSpPr>
        <p:spPr>
          <a:xfrm rot="16200000">
            <a:off x="7237095" y="158115"/>
            <a:ext cx="2122805" cy="1761490"/>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57" name="图片 90" descr="1"/>
          <p:cNvPicPr>
            <a:picLocks noChangeAspect="1"/>
          </p:cNvPicPr>
          <p:nvPr/>
        </p:nvPicPr>
        <p:blipFill>
          <a:blip xmlns:r="http://schemas.openxmlformats.org/officeDocument/2006/relationships" r:embed="rId1"/>
          <a:stretch>
            <a:fillRect/>
          </a:stretch>
        </p:blipFill>
        <p:spPr>
          <a:xfrm>
            <a:off x="2263140" y="436245"/>
            <a:ext cx="1945005" cy="1291590"/>
          </a:xfrm>
          <a:prstGeom prst="rect"/>
          <a:noFill/>
          <a:ln w="9525">
            <a:noFill/>
          </a:ln>
        </p:spPr>
      </p:pic>
      <p:pic>
        <p:nvPicPr>
          <p:cNvPr id="2097258" name="图片 92" descr="7"/>
          <p:cNvPicPr>
            <a:picLocks noChangeAspect="1"/>
          </p:cNvPicPr>
          <p:nvPr/>
        </p:nvPicPr>
        <p:blipFill>
          <a:blip xmlns:r="http://schemas.openxmlformats.org/officeDocument/2006/relationships" r:embed="rId2"/>
          <a:stretch>
            <a:fillRect/>
          </a:stretch>
        </p:blipFill>
        <p:spPr>
          <a:xfrm>
            <a:off x="4823460" y="1865630"/>
            <a:ext cx="1935480" cy="1501140"/>
          </a:xfrm>
          <a:prstGeom prst="rect"/>
          <a:noFill/>
          <a:ln w="9525">
            <a:noFill/>
          </a:ln>
        </p:spPr>
      </p:pic>
      <p:pic>
        <p:nvPicPr>
          <p:cNvPr id="2097259" name="图片 91" descr="3"/>
          <p:cNvPicPr>
            <a:picLocks noChangeAspect="1"/>
          </p:cNvPicPr>
          <p:nvPr/>
        </p:nvPicPr>
        <p:blipFill>
          <a:blip xmlns:r="http://schemas.openxmlformats.org/officeDocument/2006/relationships" r:embed="rId3"/>
          <a:stretch>
            <a:fillRect/>
          </a:stretch>
        </p:blipFill>
        <p:spPr>
          <a:xfrm>
            <a:off x="4371340" y="436245"/>
            <a:ext cx="2387600" cy="1291590"/>
          </a:xfrm>
          <a:prstGeom prst="rect"/>
          <a:noFill/>
          <a:ln w="9525">
            <a:noFill/>
          </a:ln>
        </p:spPr>
      </p:pic>
      <p:pic>
        <p:nvPicPr>
          <p:cNvPr id="2097260" name="图片 -2147482520" descr="13"/>
          <p:cNvPicPr>
            <a:picLocks noChangeAspect="1"/>
          </p:cNvPicPr>
          <p:nvPr/>
        </p:nvPicPr>
        <p:blipFill>
          <a:blip xmlns:r="http://schemas.openxmlformats.org/officeDocument/2006/relationships" r:embed="rId4"/>
          <a:stretch>
            <a:fillRect/>
          </a:stretch>
        </p:blipFill>
        <p:spPr>
          <a:xfrm>
            <a:off x="3529965" y="1864995"/>
            <a:ext cx="1193165" cy="1501775"/>
          </a:xfrm>
          <a:prstGeom prst="rect"/>
          <a:noFill/>
          <a:ln w="9525">
            <a:noFill/>
          </a:ln>
        </p:spPr>
      </p:pic>
      <p:pic>
        <p:nvPicPr>
          <p:cNvPr id="2097261" name="图片 94" descr="6"/>
          <p:cNvPicPr>
            <a:picLocks noChangeAspect="1"/>
          </p:cNvPicPr>
          <p:nvPr/>
        </p:nvPicPr>
        <p:blipFill>
          <a:blip xmlns:r="http://schemas.openxmlformats.org/officeDocument/2006/relationships" r:embed="rId5"/>
          <a:stretch>
            <a:fillRect/>
          </a:stretch>
        </p:blipFill>
        <p:spPr>
          <a:xfrm>
            <a:off x="2263140" y="1864995"/>
            <a:ext cx="1174115" cy="1502410"/>
          </a:xfrm>
          <a:prstGeom prst="rect"/>
          <a:noFill/>
          <a:ln w="9525">
            <a:noFill/>
          </a:ln>
        </p:spPr>
      </p:pic>
    </p:spTree>
    <p:custDataLst>
      <p:tags r:id="rId6"/>
    </p:custDataLst>
  </p:cSld>
  <p:clrMapOvr>
    <a:masterClrMapping/>
  </p:clrMapOvr>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248" name=""/>
        <p:cNvGrpSpPr/>
        <p:nvPr/>
      </p:nvGrpSpPr>
      <p:grpSpPr>
        <a:xfrm>
          <a:off x="0" y="0"/>
          <a:ext cx="0" cy="0"/>
          <a:chOff x="0" y="0"/>
          <a:chExt cx="0" cy="0"/>
        </a:xfrm>
      </p:grpSpPr>
      <p:sp>
        <p:nvSpPr>
          <p:cNvPr id="1048889" name="文本框 8"/>
          <p:cNvSpPr txBox="1"/>
          <p:nvPr/>
        </p:nvSpPr>
        <p:spPr>
          <a:xfrm>
            <a:off x="1013460" y="155575"/>
            <a:ext cx="7551420" cy="5740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2.3.5商贸公司</a:t>
            </a:r>
            <a:endParaRPr altLang="zh-CN" sz="1000" lang="en-US"/>
          </a:p>
          <a:p>
            <a:pPr algn="ctr"/>
            <a:r>
              <a:rPr altLang="zh-CN" sz="1000" lang="en-US"/>
              <a:t>2.3.5.2设计实例（1）联合利华</a:t>
            </a:r>
            <a:endParaRPr altLang="zh-CN" sz="1000" lang="en-US"/>
          </a:p>
        </p:txBody>
      </p:sp>
      <p:sp>
        <p:nvSpPr>
          <p:cNvPr id="1048890" name="文本框 13"/>
          <p:cNvSpPr txBox="1"/>
          <p:nvPr/>
        </p:nvSpPr>
        <p:spPr>
          <a:xfrm>
            <a:off x="4032885" y="3367405"/>
            <a:ext cx="2161540" cy="370841"/>
          </a:xfrm>
          <a:prstGeom prst="rect"/>
          <a:noFill/>
        </p:spPr>
        <p:txBody>
          <a:bodyPr rtlCol="0" wrap="square">
            <a:spAutoFit/>
          </a:bodyPr>
          <a:p>
            <a:r>
              <a:rPr altLang="en-US" sz="1000" lang="zh-CN"/>
              <a:t>图2-3-14 箱旧金山办公室</a:t>
            </a:r>
            <a:endParaRPr altLang="en-US" sz="1000" lang="zh-CN"/>
          </a:p>
          <a:p>
            <a:r>
              <a:rPr altLang="en-US" sz="1000" lang="zh-CN"/>
              <a:t>图片来源：微博</a:t>
            </a:r>
            <a:endParaRPr altLang="en-US" sz="1000" lang="zh-CN"/>
          </a:p>
        </p:txBody>
      </p:sp>
      <p:sp>
        <p:nvSpPr>
          <p:cNvPr id="1048891" name="等腰三角形 6"/>
          <p:cNvSpPr/>
          <p:nvPr/>
        </p:nvSpPr>
        <p:spPr>
          <a:xfrm rot="16200000">
            <a:off x="8051165" y="4047490"/>
            <a:ext cx="1220470" cy="1012825"/>
          </a:xfrm>
          <a:prstGeom prst="triangle">
            <a:avLst>
              <a:gd name="adj" fmla="val 47846"/>
            </a:avLst>
          </a:prstGeom>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62" name="图片 81" descr="img-afedfec4e140e51fa0a034cd82cec691"/>
          <p:cNvPicPr>
            <a:picLocks noChangeAspect="1"/>
          </p:cNvPicPr>
          <p:nvPr/>
        </p:nvPicPr>
        <p:blipFill>
          <a:blip xmlns:r="http://schemas.openxmlformats.org/officeDocument/2006/relationships" r:embed="rId1"/>
          <a:stretch>
            <a:fillRect/>
          </a:stretch>
        </p:blipFill>
        <p:spPr>
          <a:xfrm>
            <a:off x="996633" y="769303"/>
            <a:ext cx="2395855" cy="1598295"/>
          </a:xfrm>
          <a:prstGeom prst="rect"/>
          <a:noFill/>
          <a:ln w="9525">
            <a:noFill/>
          </a:ln>
        </p:spPr>
      </p:pic>
      <p:pic>
        <p:nvPicPr>
          <p:cNvPr id="2097263" name="图片 85" descr="img-d203a01eca5732f38b22cb21ec200dc2"/>
          <p:cNvPicPr>
            <a:picLocks noChangeAspect="1"/>
          </p:cNvPicPr>
          <p:nvPr/>
        </p:nvPicPr>
        <p:blipFill>
          <a:blip xmlns:r="http://schemas.openxmlformats.org/officeDocument/2006/relationships" r:embed="rId2"/>
          <a:stretch>
            <a:fillRect/>
          </a:stretch>
        </p:blipFill>
        <p:spPr>
          <a:xfrm>
            <a:off x="996950" y="2498408"/>
            <a:ext cx="2429510" cy="1621155"/>
          </a:xfrm>
          <a:prstGeom prst="rect"/>
          <a:noFill/>
          <a:ln w="9525">
            <a:noFill/>
          </a:ln>
        </p:spPr>
      </p:pic>
      <p:pic>
        <p:nvPicPr>
          <p:cNvPr id="2097264" name="图片 86" descr="img-5d2325abf7068a96a7d17ccb18c92744"/>
          <p:cNvPicPr>
            <a:picLocks noChangeAspect="1"/>
          </p:cNvPicPr>
          <p:nvPr/>
        </p:nvPicPr>
        <p:blipFill>
          <a:blip xmlns:r="http://schemas.openxmlformats.org/officeDocument/2006/relationships" r:embed="rId3"/>
          <a:stretch>
            <a:fillRect/>
          </a:stretch>
        </p:blipFill>
        <p:spPr>
          <a:xfrm>
            <a:off x="3573145" y="769620"/>
            <a:ext cx="2428240" cy="1620520"/>
          </a:xfrm>
          <a:prstGeom prst="rect"/>
          <a:noFill/>
          <a:ln w="9525">
            <a:noFill/>
          </a:ln>
        </p:spPr>
      </p:pic>
      <p:pic>
        <p:nvPicPr>
          <p:cNvPr id="2097265" name="图片 84" descr="img-d467995f7572708f359f61fcbf859ced"/>
          <p:cNvPicPr>
            <a:picLocks noChangeAspect="1"/>
          </p:cNvPicPr>
          <p:nvPr/>
        </p:nvPicPr>
        <p:blipFill>
          <a:blip xmlns:r="http://schemas.openxmlformats.org/officeDocument/2006/relationships" r:embed="rId4"/>
          <a:stretch>
            <a:fillRect/>
          </a:stretch>
        </p:blipFill>
        <p:spPr>
          <a:xfrm>
            <a:off x="3572828" y="2493328"/>
            <a:ext cx="2437765" cy="1626235"/>
          </a:xfrm>
          <a:prstGeom prst="rect"/>
          <a:noFill/>
          <a:ln w="9525">
            <a:noFill/>
          </a:ln>
        </p:spPr>
      </p:pic>
      <p:pic>
        <p:nvPicPr>
          <p:cNvPr id="2097266" name="图片 82" descr="img-5f3176d219d52f883bb419c0c61833aa"/>
          <p:cNvPicPr>
            <a:picLocks noChangeAspect="1"/>
          </p:cNvPicPr>
          <p:nvPr/>
        </p:nvPicPr>
        <p:blipFill>
          <a:blip xmlns:r="http://schemas.openxmlformats.org/officeDocument/2006/relationships" r:embed="rId5"/>
          <a:stretch>
            <a:fillRect/>
          </a:stretch>
        </p:blipFill>
        <p:spPr>
          <a:xfrm>
            <a:off x="6215698" y="801370"/>
            <a:ext cx="2381885" cy="1588770"/>
          </a:xfrm>
          <a:prstGeom prst="rect"/>
          <a:noFill/>
          <a:ln w="9525">
            <a:noFill/>
          </a:ln>
        </p:spPr>
      </p:pic>
      <p:pic>
        <p:nvPicPr>
          <p:cNvPr id="2097267" name="图片 87" descr="img-c9586e7b261a3b678134f500bede9776"/>
          <p:cNvPicPr>
            <a:picLocks noChangeAspect="1"/>
          </p:cNvPicPr>
          <p:nvPr/>
        </p:nvPicPr>
        <p:blipFill>
          <a:blip xmlns:r="http://schemas.openxmlformats.org/officeDocument/2006/relationships" r:embed="rId6"/>
          <a:stretch>
            <a:fillRect/>
          </a:stretch>
        </p:blipFill>
        <p:spPr>
          <a:xfrm>
            <a:off x="6215698" y="2498725"/>
            <a:ext cx="2447925" cy="1633220"/>
          </a:xfrm>
          <a:prstGeom prst="rect"/>
          <a:noFill/>
          <a:ln w="9525">
            <a:noFill/>
          </a:ln>
        </p:spPr>
      </p:pic>
      <p:sp>
        <p:nvSpPr>
          <p:cNvPr id="1048892" name="文本框 9"/>
          <p:cNvSpPr txBox="1"/>
          <p:nvPr/>
        </p:nvSpPr>
        <p:spPr>
          <a:xfrm>
            <a:off x="4032885" y="4354830"/>
            <a:ext cx="2975610" cy="370841"/>
          </a:xfrm>
          <a:prstGeom prst="rect"/>
          <a:noFill/>
        </p:spPr>
        <p:txBody>
          <a:bodyPr rtlCol="0" wrap="square">
            <a:spAutoFit/>
          </a:bodyPr>
          <a:p>
            <a:r>
              <a:rPr altLang="en-US" sz="1000" lang="zh-CN"/>
              <a:t>图2-3-15联合利华办公室</a:t>
            </a:r>
            <a:endParaRPr altLang="en-US" sz="1000" lang="zh-CN"/>
          </a:p>
          <a:p>
            <a:r>
              <a:rPr altLang="en-US" sz="1000" lang="zh-CN"/>
              <a:t>图片来源：微博</a:t>
            </a:r>
            <a:endParaRPr altLang="en-US" sz="1000" lang="zh-CN"/>
          </a:p>
        </p:txBody>
      </p:sp>
    </p:spTree>
    <p:custDataLst>
      <p:tags r:id="rId7"/>
    </p:custDataLst>
  </p:cSld>
  <p:clrMapOvr>
    <a:masterClrMapping/>
  </p:clrMapOvr>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26" name=""/>
        <p:cNvGrpSpPr/>
        <p:nvPr/>
      </p:nvGrpSpPr>
      <p:grpSpPr>
        <a:xfrm>
          <a:off x="0" y="0"/>
          <a:ext cx="0" cy="0"/>
          <a:chOff x="0" y="0"/>
          <a:chExt cx="0" cy="0"/>
        </a:xfrm>
      </p:grpSpPr>
      <p:sp>
        <p:nvSpPr>
          <p:cNvPr id="1048615" name="TextBox 48"/>
          <p:cNvSpPr txBox="1"/>
          <p:nvPr/>
        </p:nvSpPr>
        <p:spPr>
          <a:xfrm>
            <a:off x="2863493" y="2648292"/>
            <a:ext cx="4176464" cy="368935"/>
          </a:xfrm>
          <a:prstGeom prst="rect"/>
          <a:noFill/>
        </p:spPr>
        <p:txBody>
          <a:bodyPr bIns="0" lIns="0" rIns="0" rtlCol="0" tIns="0" wrap="square">
            <a:spAutoFit/>
          </a:bodyPr>
          <a:p>
            <a:r>
              <a:rPr altLang="en-GB" dirty="0" sz="2400" lang="zh-CN">
                <a:solidFill>
                  <a:srgbClr val="7E7E7E"/>
                </a:solidFill>
                <a:cs typeface="+mn-ea"/>
                <a:sym typeface="+mn-lt"/>
              </a:rPr>
              <a:t>办公空间室内设计概述</a:t>
            </a:r>
            <a:endParaRPr altLang="en-GB" dirty="0" sz="2400" lang="zh-CN">
              <a:solidFill>
                <a:srgbClr val="7E7E7E"/>
              </a:solidFill>
              <a:cs typeface="+mn-ea"/>
              <a:sym typeface="+mn-lt"/>
            </a:endParaRPr>
          </a:p>
        </p:txBody>
      </p:sp>
      <p:sp>
        <p:nvSpPr>
          <p:cNvPr id="1048616" name="TextBox 48"/>
          <p:cNvSpPr txBox="1"/>
          <p:nvPr/>
        </p:nvSpPr>
        <p:spPr>
          <a:xfrm>
            <a:off x="3779912" y="1124620"/>
            <a:ext cx="1484586" cy="1193800"/>
          </a:xfrm>
          <a:prstGeom prst="rect"/>
          <a:noFill/>
        </p:spPr>
        <p:txBody>
          <a:bodyPr bIns="0" lIns="0" rIns="0" rtlCol="0" tIns="0" wrap="square">
            <a:spAutoFit/>
          </a:bodyPr>
          <a:p>
            <a:r>
              <a:rPr altLang="zh-CN" dirty="0" sz="8000" lang="en-US">
                <a:solidFill>
                  <a:schemeClr val="tx1">
                    <a:lumMod val="95000"/>
                    <a:lumOff val="5000"/>
                  </a:schemeClr>
                </a:solidFill>
                <a:cs typeface="+mn-ea"/>
                <a:sym typeface="+mn-lt"/>
              </a:rPr>
              <a:t>01</a:t>
            </a:r>
            <a:endParaRPr altLang="zh-CN" dirty="0" sz="8000" lang="en-GB">
              <a:solidFill>
                <a:schemeClr val="tx1">
                  <a:lumMod val="95000"/>
                  <a:lumOff val="5000"/>
                </a:schemeClr>
              </a:solidFill>
              <a:cs typeface="+mn-ea"/>
              <a:sym typeface="+mn-lt"/>
            </a:endParaRPr>
          </a:p>
        </p:txBody>
      </p:sp>
      <p:sp>
        <p:nvSpPr>
          <p:cNvPr id="1048617" name="等腰三角形 9"/>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618" name="等腰三角形 11"/>
          <p:cNvSpPr/>
          <p:nvPr/>
        </p:nvSpPr>
        <p:spPr>
          <a:xfrm rot="16200000" flipH="1">
            <a:off x="1730131" y="2319873"/>
            <a:ext cx="971173" cy="879398"/>
          </a:xfrm>
          <a:prstGeom prst="triangle"/>
          <a:solidFill>
            <a:schemeClr val="tx1"/>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619" name="等腰三角形 12"/>
          <p:cNvSpPr/>
          <p:nvPr/>
        </p:nvSpPr>
        <p:spPr>
          <a:xfrm rot="5400000">
            <a:off x="6212315" y="681846"/>
            <a:ext cx="2337552" cy="2116655"/>
          </a:xfrm>
          <a:prstGeom prst="triangle"/>
          <a:blipFill rotWithShape="1" dpi="0">
            <a:blip xmlns:r="http://schemas.openxmlformats.org/officeDocument/2006/relationships" r:embed="rId1" cstate="print">
              <a:grayscl/>
            </a:blip>
            <a:srcRect/>
            <a:stretch>
              <a:fillRect/>
            </a:stretch>
          </a:blip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 presetSubtype="8">
                                  <p:stCondLst>
                                    <p:cond delay="0"/>
                                  </p:stCondLst>
                                  <p:childTnLst>
                                    <p:set>
                                      <p:cBhvr>
                                        <p:cTn dur="1" fill="hold" id="6">
                                          <p:stCondLst>
                                            <p:cond delay="0"/>
                                          </p:stCondLst>
                                        </p:cTn>
                                        <p:tgtEl>
                                          <p:spTgt spid="1048617"/>
                                        </p:tgtEl>
                                        <p:attrNameLst>
                                          <p:attrName>style.visibility</p:attrName>
                                        </p:attrNameLst>
                                      </p:cBhvr>
                                      <p:to>
                                        <p:strVal val="visible"/>
                                      </p:to>
                                    </p:set>
                                    <p:anim calcmode="lin" valueType="num">
                                      <p:cBhvr additive="base">
                                        <p:cTn dur="500" fill="hold" id="7"/>
                                        <p:tgtEl>
                                          <p:spTgt spid="1048617"/>
                                        </p:tgtEl>
                                        <p:attrNameLst>
                                          <p:attrName>ppt_x</p:attrName>
                                        </p:attrNameLst>
                                      </p:cBhvr>
                                      <p:tavLst>
                                        <p:tav tm="0">
                                          <p:val>
                                            <p:strVal val="0-#ppt_w/2"/>
                                          </p:val>
                                        </p:tav>
                                        <p:tav tm="100000">
                                          <p:val>
                                            <p:strVal val="#ppt_x"/>
                                          </p:val>
                                        </p:tav>
                                      </p:tavLst>
                                    </p:anim>
                                    <p:anim calcmode="lin" valueType="num">
                                      <p:cBhvr additive="base">
                                        <p:cTn dur="500" fill="hold" id="8"/>
                                        <p:tgtEl>
                                          <p:spTgt spid="1048617"/>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2">
                                  <p:stCondLst>
                                    <p:cond delay="0"/>
                                  </p:stCondLst>
                                  <p:childTnLst>
                                    <p:set>
                                      <p:cBhvr>
                                        <p:cTn dur="1" fill="hold" id="10">
                                          <p:stCondLst>
                                            <p:cond delay="0"/>
                                          </p:stCondLst>
                                        </p:cTn>
                                        <p:tgtEl>
                                          <p:spTgt spid="1048618"/>
                                        </p:tgtEl>
                                        <p:attrNameLst>
                                          <p:attrName>style.visibility</p:attrName>
                                        </p:attrNameLst>
                                      </p:cBhvr>
                                      <p:to>
                                        <p:strVal val="visible"/>
                                      </p:to>
                                    </p:set>
                                    <p:anim calcmode="lin" valueType="num">
                                      <p:cBhvr additive="base">
                                        <p:cTn dur="500" fill="hold" id="11"/>
                                        <p:tgtEl>
                                          <p:spTgt spid="1048618"/>
                                        </p:tgtEl>
                                        <p:attrNameLst>
                                          <p:attrName>ppt_x</p:attrName>
                                        </p:attrNameLst>
                                      </p:cBhvr>
                                      <p:tavLst>
                                        <p:tav tm="0">
                                          <p:val>
                                            <p:strVal val="1+#ppt_w/2"/>
                                          </p:val>
                                        </p:tav>
                                        <p:tav tm="100000">
                                          <p:val>
                                            <p:strVal val="#ppt_x"/>
                                          </p:val>
                                        </p:tav>
                                      </p:tavLst>
                                    </p:anim>
                                    <p:anim calcmode="lin" valueType="num">
                                      <p:cBhvr additive="base">
                                        <p:cTn dur="500" fill="hold" id="12"/>
                                        <p:tgtEl>
                                          <p:spTgt spid="1048618"/>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8">
                                  <p:stCondLst>
                                    <p:cond delay="0"/>
                                  </p:stCondLst>
                                  <p:childTnLst>
                                    <p:set>
                                      <p:cBhvr>
                                        <p:cTn dur="1" fill="hold" id="14">
                                          <p:stCondLst>
                                            <p:cond delay="0"/>
                                          </p:stCondLst>
                                        </p:cTn>
                                        <p:tgtEl>
                                          <p:spTgt spid="1048619"/>
                                        </p:tgtEl>
                                        <p:attrNameLst>
                                          <p:attrName>style.visibility</p:attrName>
                                        </p:attrNameLst>
                                      </p:cBhvr>
                                      <p:to>
                                        <p:strVal val="visible"/>
                                      </p:to>
                                    </p:set>
                                    <p:anim calcmode="lin" valueType="num">
                                      <p:cBhvr additive="base">
                                        <p:cTn dur="500" fill="hold" id="15"/>
                                        <p:tgtEl>
                                          <p:spTgt spid="1048619"/>
                                        </p:tgtEl>
                                        <p:attrNameLst>
                                          <p:attrName>ppt_x</p:attrName>
                                        </p:attrNameLst>
                                      </p:cBhvr>
                                      <p:tavLst>
                                        <p:tav tm="0">
                                          <p:val>
                                            <p:strVal val="0-#ppt_w/2"/>
                                          </p:val>
                                        </p:tav>
                                        <p:tav tm="100000">
                                          <p:val>
                                            <p:strVal val="#ppt_x"/>
                                          </p:val>
                                        </p:tav>
                                      </p:tavLst>
                                    </p:anim>
                                    <p:anim calcmode="lin" valueType="num">
                                      <p:cBhvr additive="base">
                                        <p:cTn dur="500" fill="hold" id="16"/>
                                        <p:tgtEl>
                                          <p:spTgt spid="1048619"/>
                                        </p:tgtEl>
                                        <p:attrNameLst>
                                          <p:attrName>ppt_y</p:attrName>
                                        </p:attrNameLst>
                                      </p:cBhvr>
                                      <p:tavLst>
                                        <p:tav tm="0">
                                          <p:val>
                                            <p:strVal val="#ppt_y"/>
                                          </p:val>
                                        </p:tav>
                                        <p:tav tm="100000">
                                          <p:val>
                                            <p:strVal val="#ppt_y"/>
                                          </p:val>
                                        </p:tav>
                                      </p:tavLst>
                                    </p:anim>
                                  </p:childTnLst>
                                </p:cTn>
                              </p:par>
                            </p:childTnLst>
                          </p:cTn>
                        </p:par>
                        <p:par>
                          <p:cTn fill="hold" id="17">
                            <p:stCondLst>
                              <p:cond delay="500"/>
                            </p:stCondLst>
                            <p:childTnLst>
                              <p:par>
                                <p:cTn fill="hold" grpId="0" id="18" nodeType="afterEffect" presetClass="entr" presetID="22" presetSubtype="8">
                                  <p:stCondLst>
                                    <p:cond delay="0"/>
                                  </p:stCondLst>
                                  <p:iterate type="lt">
                                    <p:tmPct val="30000"/>
                                  </p:iterate>
                                  <p:childTnLst>
                                    <p:set>
                                      <p:cBhvr>
                                        <p:cTn dur="1" fill="hold" id="19">
                                          <p:stCondLst>
                                            <p:cond delay="0"/>
                                          </p:stCondLst>
                                        </p:cTn>
                                        <p:tgtEl>
                                          <p:spTgt spid="1048616"/>
                                        </p:tgtEl>
                                        <p:attrNameLst>
                                          <p:attrName>style.visibility</p:attrName>
                                        </p:attrNameLst>
                                      </p:cBhvr>
                                      <p:to>
                                        <p:strVal val="visible"/>
                                      </p:to>
                                    </p:set>
                                    <p:animEffect transition="in" filter="wipe(left)">
                                      <p:cBhvr>
                                        <p:cTn dur="200" id="20"/>
                                        <p:tgtEl>
                                          <p:spTgt spid="1048616"/>
                                        </p:tgtEl>
                                      </p:cBhvr>
                                    </p:animEffect>
                                  </p:childTnLst>
                                </p:cTn>
                              </p:par>
                            </p:childTnLst>
                          </p:cTn>
                        </p:par>
                        <p:par>
                          <p:cTn fill="hold" id="21">
                            <p:stCondLst>
                              <p:cond delay="259"/>
                            </p:stCondLst>
                            <p:childTnLst>
                              <p:par>
                                <p:cTn fill="hold" grpId="0" id="22" nodeType="afterEffect" presetClass="entr" presetID="22" presetSubtype="8">
                                  <p:stCondLst>
                                    <p:cond delay="0"/>
                                  </p:stCondLst>
                                  <p:iterate type="lt">
                                    <p:tmPct val="30000"/>
                                  </p:iterate>
                                  <p:childTnLst>
                                    <p:set>
                                      <p:cBhvr>
                                        <p:cTn dur="1" fill="hold" id="23">
                                          <p:stCondLst>
                                            <p:cond delay="0"/>
                                          </p:stCondLst>
                                        </p:cTn>
                                        <p:tgtEl>
                                          <p:spTgt spid="1048615"/>
                                        </p:tgtEl>
                                        <p:attrNameLst>
                                          <p:attrName>style.visibility</p:attrName>
                                        </p:attrNameLst>
                                      </p:cBhvr>
                                      <p:to>
                                        <p:strVal val="visible"/>
                                      </p:to>
                                    </p:set>
                                    <p:animEffect transition="in" filter="wipe(left)">
                                      <p:cBhvr>
                                        <p:cTn dur="200" id="24"/>
                                        <p:tgtEl>
                                          <p:spTgt spid="104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5" grpId="0"/>
      <p:bldP spid="1048616" grpId="0"/>
      <p:bldP spid="1048617" grpId="0" animBg="1"/>
      <p:bldP spid="1048618" grpId="0" animBg="1"/>
      <p:bldP spid="1048619"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251" name=""/>
        <p:cNvGrpSpPr/>
        <p:nvPr/>
      </p:nvGrpSpPr>
      <p:grpSpPr>
        <a:xfrm>
          <a:off x="0" y="0"/>
          <a:ext cx="0" cy="0"/>
          <a:chOff x="0" y="0"/>
          <a:chExt cx="0" cy="0"/>
        </a:xfrm>
      </p:grpSpPr>
      <p:sp>
        <p:nvSpPr>
          <p:cNvPr id="1048896" name="文本框 8"/>
          <p:cNvSpPr txBox="1"/>
          <p:nvPr/>
        </p:nvSpPr>
        <p:spPr>
          <a:xfrm>
            <a:off x="1013460" y="155575"/>
            <a:ext cx="7551420" cy="574040"/>
          </a:xfrm>
          <a:prstGeom prst="rect"/>
          <a:noFill/>
        </p:spPr>
        <p:txBody>
          <a:bodyPr rtlCol="0" wrap="square">
            <a:spAutoFit/>
          </a:bodyPr>
          <a:p>
            <a:pPr algn="ctr"/>
            <a:r>
              <a:rPr altLang="en-US" sz="1400" lang="zh-CN">
                <a:solidFill>
                  <a:srgbClr val="FF0000"/>
                </a:solidFill>
              </a:rPr>
              <a:t>2.3不同公司类别的办公空间形式</a:t>
            </a:r>
            <a:endParaRPr altLang="en-US" sz="1400" lang="zh-CN">
              <a:solidFill>
                <a:srgbClr val="FF0000"/>
              </a:solidFill>
            </a:endParaRPr>
          </a:p>
          <a:p>
            <a:pPr algn="ctr"/>
            <a:r>
              <a:rPr altLang="zh-CN" sz="1000" lang="en-US"/>
              <a:t>2.3.5商贸公司</a:t>
            </a:r>
            <a:endParaRPr altLang="zh-CN" sz="1000" lang="en-US"/>
          </a:p>
          <a:p>
            <a:pPr algn="ctr"/>
            <a:r>
              <a:rPr altLang="zh-CN" sz="1000" lang="en-US"/>
              <a:t>2.3.5.2设计实例）荷兰博世西门子集团办公室</a:t>
            </a:r>
            <a:endParaRPr altLang="zh-CN" sz="1000" lang="en-US"/>
          </a:p>
        </p:txBody>
      </p:sp>
      <p:sp>
        <p:nvSpPr>
          <p:cNvPr id="1048897" name="文本框 13"/>
          <p:cNvSpPr txBox="1"/>
          <p:nvPr/>
        </p:nvSpPr>
        <p:spPr>
          <a:xfrm>
            <a:off x="3812540" y="3943985"/>
            <a:ext cx="2161540" cy="370840"/>
          </a:xfrm>
          <a:prstGeom prst="rect"/>
          <a:noFill/>
        </p:spPr>
        <p:txBody>
          <a:bodyPr rtlCol="0" wrap="square">
            <a:spAutoFit/>
          </a:bodyPr>
          <a:p>
            <a:r>
              <a:rPr altLang="en-US" sz="1000" lang="zh-CN"/>
              <a:t>图2-3-17博世办公室中庭</a:t>
            </a:r>
            <a:endParaRPr altLang="en-US" sz="1000" lang="zh-CN"/>
          </a:p>
          <a:p>
            <a:r>
              <a:rPr altLang="en-US" sz="1000" lang="zh-CN"/>
              <a:t>图片来源：微博</a:t>
            </a:r>
            <a:endParaRPr altLang="en-US" sz="1000" lang="zh-CN"/>
          </a:p>
        </p:txBody>
      </p:sp>
      <p:sp>
        <p:nvSpPr>
          <p:cNvPr id="1048898" name="等腰三角形 6"/>
          <p:cNvSpPr/>
          <p:nvPr/>
        </p:nvSpPr>
        <p:spPr>
          <a:xfrm rot="16200000">
            <a:off x="8051165" y="4047490"/>
            <a:ext cx="1220470" cy="1012825"/>
          </a:xfrm>
          <a:prstGeom prst="triangle">
            <a:avLst>
              <a:gd name="adj" fmla="val 47846"/>
            </a:avLst>
          </a:prstGeom>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pic>
        <p:nvPicPr>
          <p:cNvPr id="2097268" name="图片 118" descr="天心的素材铺 (2)"/>
          <p:cNvPicPr>
            <a:picLocks noChangeAspect="1"/>
          </p:cNvPicPr>
          <p:nvPr/>
        </p:nvPicPr>
        <p:blipFill>
          <a:blip xmlns:r="http://schemas.openxmlformats.org/officeDocument/2006/relationships" r:embed="rId1"/>
          <a:stretch>
            <a:fillRect/>
          </a:stretch>
        </p:blipFill>
        <p:spPr>
          <a:xfrm>
            <a:off x="1767205" y="1010285"/>
            <a:ext cx="1415415" cy="943610"/>
          </a:xfrm>
          <a:prstGeom prst="rect"/>
          <a:noFill/>
          <a:ln w="9525">
            <a:noFill/>
          </a:ln>
        </p:spPr>
      </p:pic>
      <p:pic>
        <p:nvPicPr>
          <p:cNvPr id="2097269" name="图片 120" descr="天心的素材铺 (3)"/>
          <p:cNvPicPr>
            <a:picLocks noChangeAspect="1"/>
          </p:cNvPicPr>
          <p:nvPr/>
        </p:nvPicPr>
        <p:blipFill>
          <a:blip xmlns:r="http://schemas.openxmlformats.org/officeDocument/2006/relationships" r:embed="rId2"/>
          <a:stretch>
            <a:fillRect/>
          </a:stretch>
        </p:blipFill>
        <p:spPr>
          <a:xfrm rot="-10800000" flipV="1">
            <a:off x="3812540" y="1010285"/>
            <a:ext cx="1518285" cy="944245"/>
          </a:xfrm>
          <a:prstGeom prst="rect"/>
          <a:noFill/>
          <a:ln w="9525">
            <a:noFill/>
          </a:ln>
        </p:spPr>
      </p:pic>
      <p:pic>
        <p:nvPicPr>
          <p:cNvPr id="2097270" name="图片 121" descr="天心的素材铺 (8)"/>
          <p:cNvPicPr>
            <a:picLocks noChangeAspect="1"/>
          </p:cNvPicPr>
          <p:nvPr/>
        </p:nvPicPr>
        <p:blipFill>
          <a:blip xmlns:r="http://schemas.openxmlformats.org/officeDocument/2006/relationships" r:embed="rId3"/>
          <a:stretch>
            <a:fillRect/>
          </a:stretch>
        </p:blipFill>
        <p:spPr>
          <a:xfrm>
            <a:off x="5927090" y="1010285"/>
            <a:ext cx="1507490" cy="944245"/>
          </a:xfrm>
          <a:prstGeom prst="rect"/>
          <a:noFill/>
          <a:ln w="9525">
            <a:noFill/>
          </a:ln>
        </p:spPr>
      </p:pic>
      <p:pic>
        <p:nvPicPr>
          <p:cNvPr id="2097271" name="图片 125" descr="天心的素材铺 (12)"/>
          <p:cNvPicPr>
            <a:picLocks noChangeAspect="1"/>
          </p:cNvPicPr>
          <p:nvPr/>
        </p:nvPicPr>
        <p:blipFill>
          <a:blip xmlns:r="http://schemas.openxmlformats.org/officeDocument/2006/relationships" r:embed="rId4"/>
          <a:stretch>
            <a:fillRect/>
          </a:stretch>
        </p:blipFill>
        <p:spPr>
          <a:xfrm>
            <a:off x="1767205" y="2209165"/>
            <a:ext cx="1721485" cy="1068705"/>
          </a:xfrm>
          <a:prstGeom prst="rect"/>
          <a:noFill/>
          <a:ln w="9525">
            <a:noFill/>
          </a:ln>
        </p:spPr>
      </p:pic>
      <p:pic>
        <p:nvPicPr>
          <p:cNvPr id="2097272" name="图片 126" descr="天心的素材铺 (15)"/>
          <p:cNvPicPr>
            <a:picLocks noChangeAspect="1"/>
          </p:cNvPicPr>
          <p:nvPr/>
        </p:nvPicPr>
        <p:blipFill>
          <a:blip xmlns:r="http://schemas.openxmlformats.org/officeDocument/2006/relationships" r:embed="rId5"/>
          <a:stretch>
            <a:fillRect/>
          </a:stretch>
        </p:blipFill>
        <p:spPr>
          <a:xfrm>
            <a:off x="3812540" y="2209165"/>
            <a:ext cx="1948815" cy="1299845"/>
          </a:xfrm>
          <a:prstGeom prst="rect"/>
          <a:noFill/>
          <a:ln w="9525">
            <a:noFill/>
          </a:ln>
        </p:spPr>
      </p:pic>
      <p:pic>
        <p:nvPicPr>
          <p:cNvPr id="2097273" name="图片 127" descr="天心的素材铺 (10)"/>
          <p:cNvPicPr>
            <a:picLocks noChangeAspect="1"/>
          </p:cNvPicPr>
          <p:nvPr/>
        </p:nvPicPr>
        <p:blipFill>
          <a:blip xmlns:r="http://schemas.openxmlformats.org/officeDocument/2006/relationships" r:embed="rId6"/>
          <a:stretch>
            <a:fillRect/>
          </a:stretch>
        </p:blipFill>
        <p:spPr>
          <a:xfrm>
            <a:off x="5927090" y="2209165"/>
            <a:ext cx="2514600" cy="1676400"/>
          </a:xfrm>
          <a:prstGeom prst="rect"/>
          <a:noFill/>
          <a:ln w="9525">
            <a:noFill/>
          </a:ln>
        </p:spPr>
      </p:pic>
    </p:spTree>
    <p:custDataLst>
      <p:tags r:id="rId7"/>
    </p:custDataLst>
  </p:cSld>
  <p:clrMapOvr>
    <a:masterClrMapping/>
  </p:clrMapOvr>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254" name=""/>
        <p:cNvGrpSpPr/>
        <p:nvPr/>
      </p:nvGrpSpPr>
      <p:grpSpPr>
        <a:xfrm>
          <a:off x="0" y="0"/>
          <a:ext cx="0" cy="0"/>
          <a:chOff x="0" y="0"/>
          <a:chExt cx="0" cy="0"/>
        </a:xfrm>
      </p:grpSpPr>
      <p:sp>
        <p:nvSpPr>
          <p:cNvPr id="1048902" name="标题 4"/>
          <p:cNvSpPr>
            <a:spLocks noGrp="1"/>
          </p:cNvSpPr>
          <p:nvPr>
            <p:ph type="title"/>
            <p:custDataLst>
              <p:tags r:id="rId1"/>
            </p:custDataLst>
          </p:nvPr>
        </p:nvSpPr>
        <p:spPr/>
        <p:txBody>
          <a:bodyPr/>
          <a:p>
            <a:r>
              <a:rPr altLang="en-US" dirty="0" lang="zh-CN">
                <a:solidFill>
                  <a:schemeClr val="tx1"/>
                </a:solidFill>
              </a:rPr>
              <a:t>小结</a:t>
            </a:r>
            <a:endParaRPr altLang="en-US" dirty="0" lang="zh-CN">
              <a:solidFill>
                <a:schemeClr val="tx1"/>
              </a:solidFill>
            </a:endParaRPr>
          </a:p>
        </p:txBody>
      </p:sp>
      <p:sp>
        <p:nvSpPr>
          <p:cNvPr id="1048903" name="文本占位符 1"/>
          <p:cNvSpPr>
            <a:spLocks noGrp="1"/>
          </p:cNvSpPr>
          <p:nvPr>
            <p:ph type="body" sz="half" idx="2"/>
            <p:custDataLst>
              <p:tags r:id="rId2"/>
            </p:custDataLst>
          </p:nvPr>
        </p:nvSpPr>
        <p:spPr>
          <a:xfrm>
            <a:off x="628650" y="1392505"/>
            <a:ext cx="3511241" cy="2858691"/>
          </a:xfrm>
        </p:spPr>
        <p:txBody>
          <a:bodyPr>
            <a:normAutofit lnSpcReduction="20000"/>
          </a:bodyPr>
          <a:p>
            <a:pPr>
              <a:lnSpc>
                <a:spcPct val="120000"/>
              </a:lnSpc>
            </a:pPr>
            <a:r>
              <a:rPr altLang="zh-CN" dirty="0" sz="1350" lang="en-US"/>
              <a:t>【本章小结】本章主要学习的内容是了解办公空间的平面组合形式，开放形式与功能类型，并了解相应的设计原则和方法。对科技网络公司、金融类公司、广告传媒公司、设计工作室、商贸公司的设计特点做了详细介绍，并列举了相应办公空间的图片实例加深理解。</a:t>
            </a:r>
            <a:endParaRPr altLang="zh-CN" dirty="0" sz="1350" lang="en-US"/>
          </a:p>
          <a:p>
            <a:pPr>
              <a:lnSpc>
                <a:spcPct val="120000"/>
              </a:lnSpc>
            </a:pPr>
            <a:r>
              <a:rPr altLang="zh-CN" dirty="0" sz="1350" lang="en-US"/>
              <a:t>【思考题】1、办公空间的平面组合形式有几种？</a:t>
            </a:r>
            <a:endParaRPr altLang="zh-CN" dirty="0" sz="1350" lang="en-US"/>
          </a:p>
          <a:p>
            <a:pPr>
              <a:lnSpc>
                <a:spcPct val="120000"/>
              </a:lnSpc>
            </a:pPr>
            <a:r>
              <a:rPr altLang="zh-CN" dirty="0" sz="1350" lang="en-US"/>
              <a:t>2、办公空间的开放形式有哪些？</a:t>
            </a:r>
            <a:endParaRPr altLang="zh-CN" dirty="0" sz="1350" lang="en-US"/>
          </a:p>
          <a:p>
            <a:pPr>
              <a:lnSpc>
                <a:spcPct val="120000"/>
              </a:lnSpc>
            </a:pPr>
            <a:r>
              <a:rPr altLang="zh-CN" dirty="0" sz="1350" lang="en-US"/>
              <a:t>3、金融类公司的设计特点？</a:t>
            </a:r>
            <a:endParaRPr altLang="zh-CN" dirty="0" sz="1350" lang="en-US"/>
          </a:p>
        </p:txBody>
      </p:sp>
      <p:pic>
        <p:nvPicPr>
          <p:cNvPr id="2097274" name="图片 66" descr="办公1"/>
          <p:cNvPicPr>
            <a:picLocks noChangeAspect="1"/>
          </p:cNvPicPr>
          <p:nvPr/>
        </p:nvPicPr>
        <p:blipFill>
          <a:blip xmlns:r="http://schemas.openxmlformats.org/officeDocument/2006/relationships" r:embed="rId3"/>
          <a:stretch>
            <a:fillRect/>
          </a:stretch>
        </p:blipFill>
        <p:spPr>
          <a:xfrm>
            <a:off x="4298950" y="1392555"/>
            <a:ext cx="4072255" cy="2108200"/>
          </a:xfrm>
          <a:prstGeom prst="rect"/>
          <a:noFill/>
          <a:ln w="9525">
            <a:noFill/>
          </a:ln>
        </p:spPr>
      </p:pic>
    </p:spTree>
    <p:custDataLst>
      <p:tags r:id="rId4"/>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257" name=""/>
        <p:cNvGrpSpPr/>
        <p:nvPr/>
      </p:nvGrpSpPr>
      <p:grpSpPr>
        <a:xfrm>
          <a:off x="0" y="0"/>
          <a:ext cx="0" cy="0"/>
          <a:chOff x="0" y="0"/>
          <a:chExt cx="0" cy="0"/>
        </a:xfrm>
      </p:grpSpPr>
      <p:sp>
        <p:nvSpPr>
          <p:cNvPr id="1048907" name="TextBox 48"/>
          <p:cNvSpPr txBox="1"/>
          <p:nvPr/>
        </p:nvSpPr>
        <p:spPr>
          <a:xfrm>
            <a:off x="1661160" y="2195830"/>
            <a:ext cx="5370195" cy="861695"/>
          </a:xfrm>
          <a:prstGeom prst="rect"/>
          <a:noFill/>
        </p:spPr>
        <p:txBody>
          <a:bodyPr bIns="0" lIns="0" rIns="0" rtlCol="0" tIns="0" wrap="square">
            <a:spAutoFit/>
          </a:bodyPr>
          <a:p>
            <a:r>
              <a:rPr altLang="en-GB" dirty="0" sz="2800" lang="en-US">
                <a:solidFill>
                  <a:srgbClr val="7E7E7E"/>
                </a:solidFill>
                <a:cs typeface="+mn-ea"/>
                <a:sym typeface="+mn-lt"/>
              </a:rPr>
              <a:t>  办公空间室内设计功能划分与</a:t>
            </a:r>
            <a:endParaRPr altLang="en-GB" dirty="0" sz="2800" lang="en-US">
              <a:solidFill>
                <a:srgbClr val="7E7E7E"/>
              </a:solidFill>
              <a:cs typeface="+mn-ea"/>
              <a:sym typeface="+mn-lt"/>
            </a:endParaRPr>
          </a:p>
          <a:p>
            <a:r>
              <a:rPr altLang="en-GB" dirty="0" sz="2800" lang="en-US">
                <a:solidFill>
                  <a:srgbClr val="7E7E7E"/>
                </a:solidFill>
                <a:cs typeface="+mn-ea"/>
                <a:sym typeface="+mn-lt"/>
              </a:rPr>
              <a:t>                   设计要求</a:t>
            </a:r>
            <a:endParaRPr altLang="en-GB" dirty="0" sz="2800" lang="en-US">
              <a:solidFill>
                <a:srgbClr val="7E7E7E"/>
              </a:solidFill>
              <a:cs typeface="+mn-ea"/>
              <a:sym typeface="+mn-lt"/>
            </a:endParaRPr>
          </a:p>
        </p:txBody>
      </p:sp>
      <p:sp>
        <p:nvSpPr>
          <p:cNvPr id="1048908" name="TextBox 48"/>
          <p:cNvSpPr txBox="1"/>
          <p:nvPr/>
        </p:nvSpPr>
        <p:spPr>
          <a:xfrm>
            <a:off x="3779912" y="1124620"/>
            <a:ext cx="1728192" cy="1193800"/>
          </a:xfrm>
          <a:prstGeom prst="rect"/>
          <a:noFill/>
        </p:spPr>
        <p:txBody>
          <a:bodyPr bIns="0" lIns="0" rIns="0" rtlCol="0" tIns="0" wrap="square">
            <a:spAutoFit/>
          </a:bodyPr>
          <a:p>
            <a:r>
              <a:rPr altLang="zh-CN" dirty="0" sz="8000" lang="en-US">
                <a:solidFill>
                  <a:schemeClr val="tx1">
                    <a:lumMod val="95000"/>
                    <a:lumOff val="5000"/>
                  </a:schemeClr>
                </a:solidFill>
                <a:cs typeface="+mn-ea"/>
                <a:sym typeface="+mn-lt"/>
              </a:rPr>
              <a:t>03</a:t>
            </a:r>
            <a:endParaRPr altLang="zh-CN" dirty="0" sz="8000" lang="en-GB">
              <a:solidFill>
                <a:schemeClr val="tx1">
                  <a:lumMod val="95000"/>
                  <a:lumOff val="5000"/>
                </a:schemeClr>
              </a:solidFill>
              <a:cs typeface="+mn-ea"/>
              <a:sym typeface="+mn-lt"/>
            </a:endParaRPr>
          </a:p>
        </p:txBody>
      </p:sp>
      <p:sp>
        <p:nvSpPr>
          <p:cNvPr id="1048909" name="等腰三角形 8"/>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910" name="等腰三角形 11"/>
          <p:cNvSpPr/>
          <p:nvPr/>
        </p:nvSpPr>
        <p:spPr>
          <a:xfrm rot="16200000" flipH="1">
            <a:off x="735721" y="2132548"/>
            <a:ext cx="971173" cy="879398"/>
          </a:xfrm>
          <a:prstGeom prst="triangle"/>
          <a:solidFill>
            <a:schemeClr val="tx1"/>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8911" name="等腰三角形 12"/>
          <p:cNvSpPr/>
          <p:nvPr/>
        </p:nvSpPr>
        <p:spPr>
          <a:xfrm rot="5400000">
            <a:off x="6520925" y="681846"/>
            <a:ext cx="2337552" cy="2116655"/>
          </a:xfrm>
          <a:prstGeom prst="triangle"/>
          <a:blipFill rotWithShape="1" dpi="0">
            <a:blip xmlns:r="http://schemas.openxmlformats.org/officeDocument/2006/relationships" r:embed="rId1" cstate="print">
              <a:grayscl/>
            </a:blip>
            <a:srcRect/>
            <a:stretch>
              <a:fillRect/>
            </a:stretch>
          </a:blip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 presetSubtype="8">
                                  <p:stCondLst>
                                    <p:cond delay="0"/>
                                  </p:stCondLst>
                                  <p:childTnLst>
                                    <p:set>
                                      <p:cBhvr>
                                        <p:cTn dur="1" fill="hold" id="6">
                                          <p:stCondLst>
                                            <p:cond delay="0"/>
                                          </p:stCondLst>
                                        </p:cTn>
                                        <p:tgtEl>
                                          <p:spTgt spid="1048909"/>
                                        </p:tgtEl>
                                        <p:attrNameLst>
                                          <p:attrName>style.visibility</p:attrName>
                                        </p:attrNameLst>
                                      </p:cBhvr>
                                      <p:to>
                                        <p:strVal val="visible"/>
                                      </p:to>
                                    </p:set>
                                    <p:anim calcmode="lin" valueType="num">
                                      <p:cBhvr additive="base">
                                        <p:cTn dur="500" fill="hold" id="7"/>
                                        <p:tgtEl>
                                          <p:spTgt spid="1048909"/>
                                        </p:tgtEl>
                                        <p:attrNameLst>
                                          <p:attrName>ppt_x</p:attrName>
                                        </p:attrNameLst>
                                      </p:cBhvr>
                                      <p:tavLst>
                                        <p:tav tm="0">
                                          <p:val>
                                            <p:strVal val="0-#ppt_w/2"/>
                                          </p:val>
                                        </p:tav>
                                        <p:tav tm="100000">
                                          <p:val>
                                            <p:strVal val="#ppt_x"/>
                                          </p:val>
                                        </p:tav>
                                      </p:tavLst>
                                    </p:anim>
                                    <p:anim calcmode="lin" valueType="num">
                                      <p:cBhvr additive="base">
                                        <p:cTn dur="500" fill="hold" id="8"/>
                                        <p:tgtEl>
                                          <p:spTgt spid="1048909"/>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2">
                                  <p:stCondLst>
                                    <p:cond delay="0"/>
                                  </p:stCondLst>
                                  <p:childTnLst>
                                    <p:set>
                                      <p:cBhvr>
                                        <p:cTn dur="1" fill="hold" id="10">
                                          <p:stCondLst>
                                            <p:cond delay="0"/>
                                          </p:stCondLst>
                                        </p:cTn>
                                        <p:tgtEl>
                                          <p:spTgt spid="1048910"/>
                                        </p:tgtEl>
                                        <p:attrNameLst>
                                          <p:attrName>style.visibility</p:attrName>
                                        </p:attrNameLst>
                                      </p:cBhvr>
                                      <p:to>
                                        <p:strVal val="visible"/>
                                      </p:to>
                                    </p:set>
                                    <p:anim calcmode="lin" valueType="num">
                                      <p:cBhvr additive="base">
                                        <p:cTn dur="500" fill="hold" id="11"/>
                                        <p:tgtEl>
                                          <p:spTgt spid="1048910"/>
                                        </p:tgtEl>
                                        <p:attrNameLst>
                                          <p:attrName>ppt_x</p:attrName>
                                        </p:attrNameLst>
                                      </p:cBhvr>
                                      <p:tavLst>
                                        <p:tav tm="0">
                                          <p:val>
                                            <p:strVal val="1+#ppt_w/2"/>
                                          </p:val>
                                        </p:tav>
                                        <p:tav tm="100000">
                                          <p:val>
                                            <p:strVal val="#ppt_x"/>
                                          </p:val>
                                        </p:tav>
                                      </p:tavLst>
                                    </p:anim>
                                    <p:anim calcmode="lin" valueType="num">
                                      <p:cBhvr additive="base">
                                        <p:cTn dur="500" fill="hold" id="12"/>
                                        <p:tgtEl>
                                          <p:spTgt spid="1048910"/>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8">
                                  <p:stCondLst>
                                    <p:cond delay="0"/>
                                  </p:stCondLst>
                                  <p:childTnLst>
                                    <p:set>
                                      <p:cBhvr>
                                        <p:cTn dur="1" fill="hold" id="14">
                                          <p:stCondLst>
                                            <p:cond delay="0"/>
                                          </p:stCondLst>
                                        </p:cTn>
                                        <p:tgtEl>
                                          <p:spTgt spid="1048911"/>
                                        </p:tgtEl>
                                        <p:attrNameLst>
                                          <p:attrName>style.visibility</p:attrName>
                                        </p:attrNameLst>
                                      </p:cBhvr>
                                      <p:to>
                                        <p:strVal val="visible"/>
                                      </p:to>
                                    </p:set>
                                    <p:anim calcmode="lin" valueType="num">
                                      <p:cBhvr additive="base">
                                        <p:cTn dur="500" fill="hold" id="15"/>
                                        <p:tgtEl>
                                          <p:spTgt spid="1048911"/>
                                        </p:tgtEl>
                                        <p:attrNameLst>
                                          <p:attrName>ppt_x</p:attrName>
                                        </p:attrNameLst>
                                      </p:cBhvr>
                                      <p:tavLst>
                                        <p:tav tm="0">
                                          <p:val>
                                            <p:strVal val="0-#ppt_w/2"/>
                                          </p:val>
                                        </p:tav>
                                        <p:tav tm="100000">
                                          <p:val>
                                            <p:strVal val="#ppt_x"/>
                                          </p:val>
                                        </p:tav>
                                      </p:tavLst>
                                    </p:anim>
                                    <p:anim calcmode="lin" valueType="num">
                                      <p:cBhvr additive="base">
                                        <p:cTn dur="500" fill="hold" id="16"/>
                                        <p:tgtEl>
                                          <p:spTgt spid="1048911"/>
                                        </p:tgtEl>
                                        <p:attrNameLst>
                                          <p:attrName>ppt_y</p:attrName>
                                        </p:attrNameLst>
                                      </p:cBhvr>
                                      <p:tavLst>
                                        <p:tav tm="0">
                                          <p:val>
                                            <p:strVal val="#ppt_y"/>
                                          </p:val>
                                        </p:tav>
                                        <p:tav tm="100000">
                                          <p:val>
                                            <p:strVal val="#ppt_y"/>
                                          </p:val>
                                        </p:tav>
                                      </p:tavLst>
                                    </p:anim>
                                  </p:childTnLst>
                                </p:cTn>
                              </p:par>
                            </p:childTnLst>
                          </p:cTn>
                        </p:par>
                        <p:par>
                          <p:cTn fill="hold" id="17">
                            <p:stCondLst>
                              <p:cond delay="500"/>
                            </p:stCondLst>
                            <p:childTnLst>
                              <p:par>
                                <p:cTn fill="hold" grpId="0" id="18" nodeType="afterEffect" presetClass="entr" presetID="22" presetSubtype="8">
                                  <p:stCondLst>
                                    <p:cond delay="0"/>
                                  </p:stCondLst>
                                  <p:iterate type="lt">
                                    <p:tmPct val="30000"/>
                                  </p:iterate>
                                  <p:childTnLst>
                                    <p:set>
                                      <p:cBhvr>
                                        <p:cTn dur="1" fill="hold" id="19">
                                          <p:stCondLst>
                                            <p:cond delay="0"/>
                                          </p:stCondLst>
                                        </p:cTn>
                                        <p:tgtEl>
                                          <p:spTgt spid="1048908"/>
                                        </p:tgtEl>
                                        <p:attrNameLst>
                                          <p:attrName>style.visibility</p:attrName>
                                        </p:attrNameLst>
                                      </p:cBhvr>
                                      <p:to>
                                        <p:strVal val="visible"/>
                                      </p:to>
                                    </p:set>
                                    <p:animEffect transition="in" filter="wipe(left)">
                                      <p:cBhvr>
                                        <p:cTn dur="200" id="20"/>
                                        <p:tgtEl>
                                          <p:spTgt spid="1048908"/>
                                        </p:tgtEl>
                                      </p:cBhvr>
                                    </p:animEffect>
                                  </p:childTnLst>
                                </p:cTn>
                              </p:par>
                            </p:childTnLst>
                          </p:cTn>
                        </p:par>
                        <p:par>
                          <p:cTn fill="hold" id="21">
                            <p:stCondLst>
                              <p:cond delay="259"/>
                            </p:stCondLst>
                            <p:childTnLst>
                              <p:par>
                                <p:cTn fill="hold" grpId="0" id="22" nodeType="afterEffect" presetClass="entr" presetID="22" presetSubtype="8">
                                  <p:stCondLst>
                                    <p:cond delay="0"/>
                                  </p:stCondLst>
                                  <p:iterate type="lt">
                                    <p:tmPct val="30000"/>
                                  </p:iterate>
                                  <p:childTnLst>
                                    <p:set>
                                      <p:cBhvr>
                                        <p:cTn dur="1" fill="hold" id="23">
                                          <p:stCondLst>
                                            <p:cond delay="0"/>
                                          </p:stCondLst>
                                        </p:cTn>
                                        <p:tgtEl>
                                          <p:spTgt spid="1048907"/>
                                        </p:tgtEl>
                                        <p:attrNameLst>
                                          <p:attrName>style.visibility</p:attrName>
                                        </p:attrNameLst>
                                      </p:cBhvr>
                                      <p:to>
                                        <p:strVal val="visible"/>
                                      </p:to>
                                    </p:set>
                                    <p:animEffect transition="in" filter="wipe(left)">
                                      <p:cBhvr>
                                        <p:cTn dur="200" id="24"/>
                                        <p:tgtEl>
                                          <p:spTgt spid="1048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07" grpId="0"/>
      <p:bldP spid="1048908" grpId="0"/>
      <p:bldP spid="1048909" grpId="0" animBg="1"/>
      <p:bldP spid="1048910" grpId="0" bldLvl="0" animBg="1"/>
      <p:bldP spid="1048911"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260" name=""/>
        <p:cNvGrpSpPr/>
        <p:nvPr/>
      </p:nvGrpSpPr>
      <p:grpSpPr>
        <a:xfrm>
          <a:off x="0" y="0"/>
          <a:ext cx="0" cy="0"/>
          <a:chOff x="0" y="0"/>
          <a:chExt cx="0" cy="0"/>
        </a:xfrm>
      </p:grpSpPr>
      <p:sp>
        <p:nvSpPr>
          <p:cNvPr id="1048915" name="标题 4"/>
          <p:cNvSpPr>
            <a:spLocks noGrp="1"/>
          </p:cNvSpPr>
          <p:nvPr>
            <p:ph type="title"/>
            <p:custDataLst>
              <p:tags r:id="rId1"/>
            </p:custDataLst>
          </p:nvPr>
        </p:nvSpPr>
        <p:spPr/>
        <p:txBody>
          <a:bodyPr/>
          <a:p>
            <a:r>
              <a:rPr altLang="en-US" dirty="0" lang="zh-CN">
                <a:solidFill>
                  <a:schemeClr val="tx1"/>
                </a:solidFill>
              </a:rPr>
              <a:t>学习目标</a:t>
            </a:r>
            <a:endParaRPr altLang="en-US" dirty="0" lang="zh-CN">
              <a:solidFill>
                <a:schemeClr val="tx1"/>
              </a:solidFill>
            </a:endParaRPr>
          </a:p>
        </p:txBody>
      </p:sp>
      <p:sp>
        <p:nvSpPr>
          <p:cNvPr id="1048916" name="文本占位符 1"/>
          <p:cNvSpPr>
            <a:spLocks noGrp="1"/>
          </p:cNvSpPr>
          <p:nvPr>
            <p:ph type="body" sz="half" idx="2"/>
            <p:custDataLst>
              <p:tags r:id="rId2"/>
            </p:custDataLst>
          </p:nvPr>
        </p:nvSpPr>
        <p:spPr>
          <a:xfrm>
            <a:off x="720090" y="1392505"/>
            <a:ext cx="3511241" cy="2858691"/>
          </a:xfrm>
        </p:spPr>
        <p:txBody>
          <a:bodyPr>
            <a:normAutofit lnSpcReduction="20000"/>
          </a:bodyPr>
          <a:p>
            <a:pPr>
              <a:lnSpc>
                <a:spcPct val="120000"/>
              </a:lnSpc>
            </a:pPr>
            <a:r>
              <a:rPr altLang="zh-CN" dirty="0" sz="1350" lang="en-US"/>
              <a:t>【学习目标】：办公空间的功能合理性是办公空间设计的基础，设计中要充分考虑空间尺度、办公空间功能需求及流线规划。本章主要学习目的是了解办公空间的功能分区要求，了解办公空间绿化、照明、色彩等因素对室内设计的影响。</a:t>
            </a:r>
            <a:endParaRPr altLang="zh-CN" dirty="0" sz="1350" lang="en-US"/>
          </a:p>
        </p:txBody>
      </p:sp>
      <p:pic>
        <p:nvPicPr>
          <p:cNvPr id="2097275" name="图片 15" descr="C:\Users\mac\Desktop\办公空间\2333\3\3.1\3.1.4公共区\公共区域（来源：室内设计联盟网） (6).jpg"/>
          <p:cNvPicPr>
            <a:picLocks noChangeAspect="1" noChangeArrowheads="1"/>
          </p:cNvPicPr>
          <p:nvPr/>
        </p:nvPicPr>
        <p:blipFill>
          <a:blip xmlns:r="http://schemas.openxmlformats.org/officeDocument/2006/relationships" r:embed="rId3"/>
          <a:srcRect/>
          <a:stretch>
            <a:fillRect/>
          </a:stretch>
        </p:blipFill>
        <p:spPr>
          <a:xfrm>
            <a:off x="4482465" y="1392555"/>
            <a:ext cx="3698875" cy="3003550"/>
          </a:xfrm>
          <a:prstGeom prst="rect"/>
          <a:noFill/>
          <a:ln w="9525">
            <a:noFill/>
            <a:miter lim="800000"/>
            <a:headEnd/>
            <a:tailEnd/>
          </a:ln>
        </p:spPr>
      </p:pic>
    </p:spTree>
    <p:custDataLst>
      <p:tags r:id="rId4"/>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263" name=""/>
        <p:cNvGrpSpPr/>
        <p:nvPr/>
      </p:nvGrpSpPr>
      <p:grpSpPr>
        <a:xfrm>
          <a:off x="0" y="0"/>
          <a:ext cx="0" cy="0"/>
          <a:chOff x="0" y="0"/>
          <a:chExt cx="0" cy="0"/>
        </a:xfrm>
      </p:grpSpPr>
      <p:grpSp>
        <p:nvGrpSpPr>
          <p:cNvPr id="264" name="Group 1"/>
          <p:cNvGrpSpPr/>
          <p:nvPr/>
        </p:nvGrpSpPr>
        <p:grpSpPr>
          <a:xfrm>
            <a:off x="2767965" y="272415"/>
            <a:ext cx="3742690" cy="4945380"/>
            <a:chOff x="4439816" y="1700807"/>
            <a:chExt cx="3492389" cy="4316181"/>
          </a:xfrm>
        </p:grpSpPr>
        <p:sp>
          <p:nvSpPr>
            <p:cNvPr id="1048920" name="Freeform: Shape 16"/>
            <p:cNvSpPr/>
            <p:nvPr/>
          </p:nvSpPr>
          <p:spPr bwMode="auto">
            <a:xfrm>
              <a:off x="6082434" y="1700807"/>
              <a:ext cx="202433" cy="4316181"/>
            </a:xfrm>
            <a:custGeom>
              <a:avLst/>
              <a:gdLst>
                <a:gd name="T0" fmla="*/ 0 w 109"/>
                <a:gd name="T1" fmla="*/ 2268 h 2288"/>
                <a:gd name="T2" fmla="*/ 0 w 109"/>
                <a:gd name="T3" fmla="*/ 27 h 2288"/>
                <a:gd name="T4" fmla="*/ 109 w 109"/>
                <a:gd name="T5" fmla="*/ 27 h 2288"/>
                <a:gd name="T6" fmla="*/ 109 w 109"/>
                <a:gd name="T7" fmla="*/ 2268 h 2288"/>
                <a:gd name="T8" fmla="*/ 0 w 109"/>
                <a:gd name="T9" fmla="*/ 2268 h 2288"/>
              </a:gdLst>
              <a:ahLst/>
              <a:cxnLst>
                <a:cxn ang="0">
                  <a:pos x="T0" y="T1"/>
                </a:cxn>
                <a:cxn ang="0">
                  <a:pos x="T2" y="T3"/>
                </a:cxn>
                <a:cxn ang="0">
                  <a:pos x="T4" y="T5"/>
                </a:cxn>
                <a:cxn ang="0">
                  <a:pos x="T6" y="T7"/>
                </a:cxn>
                <a:cxn ang="0">
                  <a:pos x="T8" y="T9"/>
                </a:cxn>
              </a:cxnLst>
              <a:rect l="0" t="0" r="r" b="b"/>
              <a:pathLst>
                <a:path w="109" h="2288">
                  <a:moveTo>
                    <a:pt x="0" y="2268"/>
                  </a:moveTo>
                  <a:cubicBezTo>
                    <a:pt x="0" y="27"/>
                    <a:pt x="0" y="27"/>
                    <a:pt x="0" y="27"/>
                  </a:cubicBezTo>
                  <a:cubicBezTo>
                    <a:pt x="0" y="27"/>
                    <a:pt x="50" y="0"/>
                    <a:pt x="109" y="27"/>
                  </a:cubicBezTo>
                  <a:cubicBezTo>
                    <a:pt x="109" y="2268"/>
                    <a:pt x="109" y="2268"/>
                    <a:pt x="109" y="2268"/>
                  </a:cubicBezTo>
                  <a:cubicBezTo>
                    <a:pt x="109" y="2268"/>
                    <a:pt x="64" y="2288"/>
                    <a:pt x="0" y="2268"/>
                  </a:cubicBezTo>
                  <a:close/>
                </a:path>
              </a:pathLst>
            </a:custGeom>
            <a:solidFill>
              <a:schemeClr val="bg1">
                <a:lumMod val="50000"/>
              </a:schemeClr>
            </a:solidFill>
            <a:ln>
              <a:noFill/>
            </a:ln>
          </p:spPr>
          <p:txBody>
            <a:bodyPr anchor="ctr"/>
            <a:p>
              <a:pPr algn="ctr"/>
              <a:endParaRPr>
                <a:cs typeface="+mn-ea"/>
                <a:sym typeface="+mn-lt"/>
              </a:endParaRPr>
            </a:p>
          </p:txBody>
        </p:sp>
        <p:grpSp>
          <p:nvGrpSpPr>
            <p:cNvPr id="265" name="Group 23"/>
            <p:cNvGrpSpPr/>
            <p:nvPr/>
          </p:nvGrpSpPr>
          <p:grpSpPr>
            <a:xfrm>
              <a:off x="5333317" y="2089515"/>
              <a:ext cx="719823" cy="366189"/>
              <a:chOff x="3925888" y="1576388"/>
              <a:chExt cx="546100" cy="277813"/>
            </a:xfrm>
          </p:grpSpPr>
          <p:sp>
            <p:nvSpPr>
              <p:cNvPr id="1048921" name="Freeform: Shape 7"/>
              <p:cNvSpPr/>
              <p:nvPr/>
            </p:nvSpPr>
            <p:spPr bwMode="auto">
              <a:xfrm>
                <a:off x="3925888" y="1576388"/>
                <a:ext cx="546100" cy="260350"/>
              </a:xfrm>
              <a:custGeom>
                <a:avLst/>
                <a:gdLst>
                  <a:gd name="T0" fmla="*/ 344 w 344"/>
                  <a:gd name="T1" fmla="*/ 0 h 164"/>
                  <a:gd name="T2" fmla="*/ 344 w 344"/>
                  <a:gd name="T3" fmla="*/ 164 h 164"/>
                  <a:gd name="T4" fmla="*/ 72 w 344"/>
                  <a:gd name="T5" fmla="*/ 157 h 164"/>
                  <a:gd name="T6" fmla="*/ 0 w 344"/>
                  <a:gd name="T7" fmla="*/ 87 h 164"/>
                  <a:gd name="T8" fmla="*/ 74 w 344"/>
                  <a:gd name="T9" fmla="*/ 13 h 164"/>
                  <a:gd name="T10" fmla="*/ 344 w 344"/>
                  <a:gd name="T11" fmla="*/ 0 h 164"/>
                </a:gdLst>
                <a:ahLst/>
                <a:cxnLst>
                  <a:cxn ang="0">
                    <a:pos x="T0" y="T1"/>
                  </a:cxn>
                  <a:cxn ang="0">
                    <a:pos x="T2" y="T3"/>
                  </a:cxn>
                  <a:cxn ang="0">
                    <a:pos x="T4" y="T5"/>
                  </a:cxn>
                  <a:cxn ang="0">
                    <a:pos x="T6" y="T7"/>
                  </a:cxn>
                  <a:cxn ang="0">
                    <a:pos x="T8" y="T9"/>
                  </a:cxn>
                  <a:cxn ang="0">
                    <a:pos x="T10" y="T11"/>
                  </a:cxn>
                </a:cxnLst>
                <a:rect l="0" t="0" r="r" b="b"/>
                <a:pathLst>
                  <a:path w="344" h="164">
                    <a:moveTo>
                      <a:pt x="344" y="0"/>
                    </a:moveTo>
                    <a:lnTo>
                      <a:pt x="344" y="164"/>
                    </a:lnTo>
                    <a:lnTo>
                      <a:pt x="72" y="157"/>
                    </a:lnTo>
                    <a:lnTo>
                      <a:pt x="0" y="87"/>
                    </a:lnTo>
                    <a:lnTo>
                      <a:pt x="74" y="13"/>
                    </a:lnTo>
                    <a:lnTo>
                      <a:pt x="344" y="0"/>
                    </a:lnTo>
                    <a:close/>
                  </a:path>
                </a:pathLst>
              </a:custGeom>
              <a:solidFill>
                <a:schemeClr val="accent1"/>
              </a:solidFill>
              <a:ln>
                <a:noFill/>
              </a:ln>
            </p:spPr>
            <p:txBody>
              <a:bodyPr anchor="ctr"/>
              <a:p>
                <a:pPr algn="ctr"/>
                <a:endParaRPr>
                  <a:cs typeface="+mn-ea"/>
                  <a:sym typeface="+mn-lt"/>
                </a:endParaRPr>
              </a:p>
            </p:txBody>
          </p:sp>
          <p:sp>
            <p:nvSpPr>
              <p:cNvPr id="1048922" name="Freeform: Shape 8"/>
              <p:cNvSpPr/>
              <p:nvPr/>
            </p:nvSpPr>
            <p:spPr bwMode="auto">
              <a:xfrm>
                <a:off x="3925888" y="1714501"/>
                <a:ext cx="546100" cy="139700"/>
              </a:xfrm>
              <a:custGeom>
                <a:avLst/>
                <a:gdLst>
                  <a:gd name="T0" fmla="*/ 344 w 344"/>
                  <a:gd name="T1" fmla="*/ 77 h 88"/>
                  <a:gd name="T2" fmla="*/ 344 w 344"/>
                  <a:gd name="T3" fmla="*/ 88 h 88"/>
                  <a:gd name="T4" fmla="*/ 67 w 344"/>
                  <a:gd name="T5" fmla="*/ 77 h 88"/>
                  <a:gd name="T6" fmla="*/ 0 w 344"/>
                  <a:gd name="T7" fmla="*/ 17 h 88"/>
                  <a:gd name="T8" fmla="*/ 0 w 344"/>
                  <a:gd name="T9" fmla="*/ 0 h 88"/>
                  <a:gd name="T10" fmla="*/ 71 w 344"/>
                  <a:gd name="T11" fmla="*/ 68 h 88"/>
                  <a:gd name="T12" fmla="*/ 344 w 344"/>
                  <a:gd name="T13" fmla="*/ 77 h 88"/>
                </a:gdLst>
                <a:ahLst/>
                <a:cxnLst>
                  <a:cxn ang="0">
                    <a:pos x="T0" y="T1"/>
                  </a:cxn>
                  <a:cxn ang="0">
                    <a:pos x="T2" y="T3"/>
                  </a:cxn>
                  <a:cxn ang="0">
                    <a:pos x="T4" y="T5"/>
                  </a:cxn>
                  <a:cxn ang="0">
                    <a:pos x="T6" y="T7"/>
                  </a:cxn>
                  <a:cxn ang="0">
                    <a:pos x="T8" y="T9"/>
                  </a:cxn>
                  <a:cxn ang="0">
                    <a:pos x="T10" y="T11"/>
                  </a:cxn>
                  <a:cxn ang="0">
                    <a:pos x="T12" y="T13"/>
                  </a:cxn>
                </a:cxnLst>
                <a:rect l="0" t="0" r="r" b="b"/>
                <a:pathLst>
                  <a:path w="344" h="88">
                    <a:moveTo>
                      <a:pt x="344" y="77"/>
                    </a:moveTo>
                    <a:lnTo>
                      <a:pt x="344" y="88"/>
                    </a:lnTo>
                    <a:lnTo>
                      <a:pt x="67" y="77"/>
                    </a:lnTo>
                    <a:lnTo>
                      <a:pt x="0" y="17"/>
                    </a:lnTo>
                    <a:lnTo>
                      <a:pt x="0" y="0"/>
                    </a:lnTo>
                    <a:lnTo>
                      <a:pt x="71" y="68"/>
                    </a:lnTo>
                    <a:lnTo>
                      <a:pt x="344" y="77"/>
                    </a:lnTo>
                    <a:close/>
                  </a:path>
                </a:pathLst>
              </a:custGeom>
              <a:solidFill>
                <a:schemeClr val="accent1">
                  <a:lumMod val="75000"/>
                </a:schemeClr>
              </a:solidFill>
              <a:ln>
                <a:noFill/>
              </a:ln>
            </p:spPr>
            <p:txBody>
              <a:bodyPr anchor="ctr"/>
              <a:p>
                <a:pPr algn="ctr"/>
                <a:endParaRPr>
                  <a:cs typeface="+mn-ea"/>
                  <a:sym typeface="+mn-lt"/>
                </a:endParaRPr>
              </a:p>
            </p:txBody>
          </p:sp>
        </p:grpSp>
        <p:sp>
          <p:nvSpPr>
            <p:cNvPr id="1048923" name="Freeform: Shape 9"/>
            <p:cNvSpPr/>
            <p:nvPr/>
          </p:nvSpPr>
          <p:spPr bwMode="auto">
            <a:xfrm>
              <a:off x="6053139" y="2012093"/>
              <a:ext cx="263656" cy="525219"/>
            </a:xfrm>
            <a:custGeom>
              <a:avLst/>
              <a:gdLst>
                <a:gd name="T0" fmla="*/ 0 w 150"/>
                <a:gd name="T1" fmla="*/ 289 h 301"/>
                <a:gd name="T2" fmla="*/ 150 w 150"/>
                <a:gd name="T3" fmla="*/ 289 h 301"/>
                <a:gd name="T4" fmla="*/ 150 w 150"/>
                <a:gd name="T5" fmla="*/ 15 h 301"/>
                <a:gd name="T6" fmla="*/ 0 w 150"/>
                <a:gd name="T7" fmla="*/ 15 h 301"/>
                <a:gd name="T8" fmla="*/ 0 w 150"/>
                <a:gd name="T9" fmla="*/ 289 h 301"/>
              </a:gdLst>
              <a:ahLst/>
              <a:cxnLst>
                <a:cxn ang="0">
                  <a:pos x="T0" y="T1"/>
                </a:cxn>
                <a:cxn ang="0">
                  <a:pos x="T2" y="T3"/>
                </a:cxn>
                <a:cxn ang="0">
                  <a:pos x="T4" y="T5"/>
                </a:cxn>
                <a:cxn ang="0">
                  <a:pos x="T6" y="T7"/>
                </a:cxn>
                <a:cxn ang="0">
                  <a:pos x="T8" y="T9"/>
                </a:cxn>
              </a:cxnLst>
              <a:rect l="0" t="0" r="r" b="b"/>
              <a:pathLst>
                <a:path w="150" h="301">
                  <a:moveTo>
                    <a:pt x="0" y="289"/>
                  </a:moveTo>
                  <a:cubicBezTo>
                    <a:pt x="0" y="289"/>
                    <a:pt x="81" y="301"/>
                    <a:pt x="150" y="289"/>
                  </a:cubicBezTo>
                  <a:cubicBezTo>
                    <a:pt x="150" y="15"/>
                    <a:pt x="150" y="15"/>
                    <a:pt x="150" y="15"/>
                  </a:cubicBezTo>
                  <a:cubicBezTo>
                    <a:pt x="150" y="15"/>
                    <a:pt x="82" y="0"/>
                    <a:pt x="0" y="15"/>
                  </a:cubicBezTo>
                  <a:lnTo>
                    <a:pt x="0" y="289"/>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gradFill>
            <a:ln>
              <a:noFill/>
            </a:ln>
          </p:spPr>
          <p:txBody>
            <a:bodyPr anchor="ctr"/>
            <a:p>
              <a:pPr algn="ctr"/>
              <a:endParaRPr>
                <a:cs typeface="+mn-ea"/>
                <a:sym typeface="+mn-lt"/>
              </a:endParaRPr>
            </a:p>
          </p:txBody>
        </p:sp>
        <p:grpSp>
          <p:nvGrpSpPr>
            <p:cNvPr id="266" name="Group 2"/>
            <p:cNvGrpSpPr/>
            <p:nvPr/>
          </p:nvGrpSpPr>
          <p:grpSpPr>
            <a:xfrm>
              <a:off x="6316794" y="2878755"/>
              <a:ext cx="912333" cy="372467"/>
              <a:chOff x="6196015" y="2992259"/>
              <a:chExt cx="692151" cy="282576"/>
            </a:xfrm>
          </p:grpSpPr>
          <p:sp>
            <p:nvSpPr>
              <p:cNvPr id="1048924" name="Freeform: Shape 10"/>
              <p:cNvSpPr/>
              <p:nvPr/>
            </p:nvSpPr>
            <p:spPr bwMode="auto">
              <a:xfrm>
                <a:off x="6196015" y="2992259"/>
                <a:ext cx="692151" cy="271463"/>
              </a:xfrm>
              <a:custGeom>
                <a:avLst/>
                <a:gdLst>
                  <a:gd name="T0" fmla="*/ 0 w 436"/>
                  <a:gd name="T1" fmla="*/ 0 h 171"/>
                  <a:gd name="T2" fmla="*/ 344 w 436"/>
                  <a:gd name="T3" fmla="*/ 9 h 171"/>
                  <a:gd name="T4" fmla="*/ 436 w 436"/>
                  <a:gd name="T5" fmla="*/ 89 h 171"/>
                  <a:gd name="T6" fmla="*/ 349 w 436"/>
                  <a:gd name="T7" fmla="*/ 157 h 171"/>
                  <a:gd name="T8" fmla="*/ 0 w 436"/>
                  <a:gd name="T9" fmla="*/ 171 h 171"/>
                  <a:gd name="T10" fmla="*/ 0 w 436"/>
                  <a:gd name="T11" fmla="*/ 0 h 171"/>
                </a:gdLst>
                <a:ahLst/>
                <a:cxnLst>
                  <a:cxn ang="0">
                    <a:pos x="T0" y="T1"/>
                  </a:cxn>
                  <a:cxn ang="0">
                    <a:pos x="T2" y="T3"/>
                  </a:cxn>
                  <a:cxn ang="0">
                    <a:pos x="T4" y="T5"/>
                  </a:cxn>
                  <a:cxn ang="0">
                    <a:pos x="T6" y="T7"/>
                  </a:cxn>
                  <a:cxn ang="0">
                    <a:pos x="T8" y="T9"/>
                  </a:cxn>
                  <a:cxn ang="0">
                    <a:pos x="T10" y="T11"/>
                  </a:cxn>
                </a:cxnLst>
                <a:rect l="0" t="0" r="r" b="b"/>
                <a:pathLst>
                  <a:path w="436" h="171">
                    <a:moveTo>
                      <a:pt x="0" y="0"/>
                    </a:moveTo>
                    <a:lnTo>
                      <a:pt x="344" y="9"/>
                    </a:lnTo>
                    <a:lnTo>
                      <a:pt x="436" y="89"/>
                    </a:lnTo>
                    <a:lnTo>
                      <a:pt x="349" y="157"/>
                    </a:lnTo>
                    <a:lnTo>
                      <a:pt x="0" y="171"/>
                    </a:lnTo>
                    <a:lnTo>
                      <a:pt x="0" y="0"/>
                    </a:lnTo>
                    <a:close/>
                  </a:path>
                </a:pathLst>
              </a:custGeom>
              <a:solidFill>
                <a:schemeClr val="accent2"/>
              </a:solidFill>
              <a:ln>
                <a:noFill/>
              </a:ln>
            </p:spPr>
            <p:txBody>
              <a:bodyPr anchor="ctr"/>
              <a:p>
                <a:pPr algn="ctr"/>
                <a:endParaRPr>
                  <a:cs typeface="+mn-ea"/>
                  <a:sym typeface="+mn-lt"/>
                </a:endParaRPr>
              </a:p>
            </p:txBody>
          </p:sp>
          <p:sp>
            <p:nvSpPr>
              <p:cNvPr id="1048925" name="Freeform: Shape 11"/>
              <p:cNvSpPr/>
              <p:nvPr/>
            </p:nvSpPr>
            <p:spPr bwMode="auto">
              <a:xfrm>
                <a:off x="6196015" y="3133547"/>
                <a:ext cx="692151" cy="141288"/>
              </a:xfrm>
              <a:custGeom>
                <a:avLst/>
                <a:gdLst>
                  <a:gd name="T0" fmla="*/ 436 w 436"/>
                  <a:gd name="T1" fmla="*/ 0 h 89"/>
                  <a:gd name="T2" fmla="*/ 436 w 436"/>
                  <a:gd name="T3" fmla="*/ 18 h 89"/>
                  <a:gd name="T4" fmla="*/ 352 w 436"/>
                  <a:gd name="T5" fmla="*/ 82 h 89"/>
                  <a:gd name="T6" fmla="*/ 0 w 436"/>
                  <a:gd name="T7" fmla="*/ 89 h 89"/>
                  <a:gd name="T8" fmla="*/ 0 w 436"/>
                  <a:gd name="T9" fmla="*/ 82 h 89"/>
                  <a:gd name="T10" fmla="*/ 351 w 436"/>
                  <a:gd name="T11" fmla="*/ 67 h 89"/>
                  <a:gd name="T12" fmla="*/ 436 w 436"/>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436" h="89">
                    <a:moveTo>
                      <a:pt x="436" y="0"/>
                    </a:moveTo>
                    <a:lnTo>
                      <a:pt x="436" y="18"/>
                    </a:lnTo>
                    <a:lnTo>
                      <a:pt x="352" y="82"/>
                    </a:lnTo>
                    <a:lnTo>
                      <a:pt x="0" y="89"/>
                    </a:lnTo>
                    <a:lnTo>
                      <a:pt x="0" y="82"/>
                    </a:lnTo>
                    <a:lnTo>
                      <a:pt x="351" y="67"/>
                    </a:lnTo>
                    <a:lnTo>
                      <a:pt x="436" y="0"/>
                    </a:lnTo>
                    <a:close/>
                  </a:path>
                </a:pathLst>
              </a:custGeom>
              <a:solidFill>
                <a:schemeClr val="accent2">
                  <a:lumMod val="75000"/>
                </a:schemeClr>
              </a:solidFill>
              <a:ln>
                <a:noFill/>
              </a:ln>
            </p:spPr>
            <p:txBody>
              <a:bodyPr anchor="ctr"/>
              <a:p>
                <a:pPr algn="ctr"/>
                <a:endParaRPr>
                  <a:cs typeface="+mn-ea"/>
                  <a:sym typeface="+mn-lt"/>
                </a:endParaRPr>
              </a:p>
            </p:txBody>
          </p:sp>
        </p:grpSp>
        <p:sp>
          <p:nvSpPr>
            <p:cNvPr id="1048926" name="Freeform: Shape 17"/>
            <p:cNvSpPr/>
            <p:nvPr/>
          </p:nvSpPr>
          <p:spPr bwMode="auto">
            <a:xfrm>
              <a:off x="6053139" y="2788780"/>
              <a:ext cx="263656" cy="525219"/>
            </a:xfrm>
            <a:custGeom>
              <a:avLst/>
              <a:gdLst>
                <a:gd name="T0" fmla="*/ 0 w 150"/>
                <a:gd name="T1" fmla="*/ 289 h 301"/>
                <a:gd name="T2" fmla="*/ 150 w 150"/>
                <a:gd name="T3" fmla="*/ 289 h 301"/>
                <a:gd name="T4" fmla="*/ 150 w 150"/>
                <a:gd name="T5" fmla="*/ 15 h 301"/>
                <a:gd name="T6" fmla="*/ 0 w 150"/>
                <a:gd name="T7" fmla="*/ 15 h 301"/>
                <a:gd name="T8" fmla="*/ 0 w 150"/>
                <a:gd name="T9" fmla="*/ 289 h 301"/>
              </a:gdLst>
              <a:ahLst/>
              <a:cxnLst>
                <a:cxn ang="0">
                  <a:pos x="T0" y="T1"/>
                </a:cxn>
                <a:cxn ang="0">
                  <a:pos x="T2" y="T3"/>
                </a:cxn>
                <a:cxn ang="0">
                  <a:pos x="T4" y="T5"/>
                </a:cxn>
                <a:cxn ang="0">
                  <a:pos x="T6" y="T7"/>
                </a:cxn>
                <a:cxn ang="0">
                  <a:pos x="T8" y="T9"/>
                </a:cxn>
              </a:cxnLst>
              <a:rect l="0" t="0" r="r" b="b"/>
              <a:pathLst>
                <a:path w="150" h="301">
                  <a:moveTo>
                    <a:pt x="0" y="289"/>
                  </a:moveTo>
                  <a:cubicBezTo>
                    <a:pt x="0" y="289"/>
                    <a:pt x="81" y="301"/>
                    <a:pt x="150" y="289"/>
                  </a:cubicBezTo>
                  <a:cubicBezTo>
                    <a:pt x="150" y="15"/>
                    <a:pt x="150" y="15"/>
                    <a:pt x="150" y="15"/>
                  </a:cubicBezTo>
                  <a:cubicBezTo>
                    <a:pt x="150" y="15"/>
                    <a:pt x="82" y="0"/>
                    <a:pt x="0" y="15"/>
                  </a:cubicBezTo>
                  <a:lnTo>
                    <a:pt x="0" y="289"/>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gradFill>
            <a:ln>
              <a:noFill/>
            </a:ln>
          </p:spPr>
          <p:txBody>
            <a:bodyPr anchor="ctr"/>
            <a:p>
              <a:pPr algn="ctr"/>
              <a:endParaRPr>
                <a:cs typeface="+mn-ea"/>
                <a:sym typeface="+mn-lt"/>
              </a:endParaRPr>
            </a:p>
          </p:txBody>
        </p:sp>
        <p:sp>
          <p:nvSpPr>
            <p:cNvPr id="1048927" name="Freeform: Shape 18"/>
            <p:cNvSpPr/>
            <p:nvPr/>
          </p:nvSpPr>
          <p:spPr bwMode="auto">
            <a:xfrm>
              <a:off x="6053139" y="3676593"/>
              <a:ext cx="263656" cy="525219"/>
            </a:xfrm>
            <a:custGeom>
              <a:avLst/>
              <a:gdLst>
                <a:gd name="T0" fmla="*/ 0 w 150"/>
                <a:gd name="T1" fmla="*/ 289 h 301"/>
                <a:gd name="T2" fmla="*/ 150 w 150"/>
                <a:gd name="T3" fmla="*/ 289 h 301"/>
                <a:gd name="T4" fmla="*/ 150 w 150"/>
                <a:gd name="T5" fmla="*/ 15 h 301"/>
                <a:gd name="T6" fmla="*/ 0 w 150"/>
                <a:gd name="T7" fmla="*/ 15 h 301"/>
                <a:gd name="T8" fmla="*/ 0 w 150"/>
                <a:gd name="T9" fmla="*/ 289 h 301"/>
              </a:gdLst>
              <a:ahLst/>
              <a:cxnLst>
                <a:cxn ang="0">
                  <a:pos x="T0" y="T1"/>
                </a:cxn>
                <a:cxn ang="0">
                  <a:pos x="T2" y="T3"/>
                </a:cxn>
                <a:cxn ang="0">
                  <a:pos x="T4" y="T5"/>
                </a:cxn>
                <a:cxn ang="0">
                  <a:pos x="T6" y="T7"/>
                </a:cxn>
                <a:cxn ang="0">
                  <a:pos x="T8" y="T9"/>
                </a:cxn>
              </a:cxnLst>
              <a:rect l="0" t="0" r="r" b="b"/>
              <a:pathLst>
                <a:path w="150" h="301">
                  <a:moveTo>
                    <a:pt x="0" y="289"/>
                  </a:moveTo>
                  <a:cubicBezTo>
                    <a:pt x="0" y="289"/>
                    <a:pt x="81" y="301"/>
                    <a:pt x="150" y="289"/>
                  </a:cubicBezTo>
                  <a:cubicBezTo>
                    <a:pt x="150" y="15"/>
                    <a:pt x="150" y="15"/>
                    <a:pt x="150" y="15"/>
                  </a:cubicBezTo>
                  <a:cubicBezTo>
                    <a:pt x="150" y="15"/>
                    <a:pt x="82" y="0"/>
                    <a:pt x="0" y="15"/>
                  </a:cubicBezTo>
                  <a:lnTo>
                    <a:pt x="0" y="289"/>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gradFill>
            <a:ln>
              <a:noFill/>
            </a:ln>
          </p:spPr>
          <p:txBody>
            <a:bodyPr anchor="ctr"/>
            <a:p>
              <a:pPr algn="ctr"/>
              <a:endParaRPr>
                <a:cs typeface="+mn-ea"/>
                <a:sym typeface="+mn-lt"/>
              </a:endParaRPr>
            </a:p>
          </p:txBody>
        </p:sp>
        <p:grpSp>
          <p:nvGrpSpPr>
            <p:cNvPr id="267" name="Group 20"/>
            <p:cNvGrpSpPr/>
            <p:nvPr/>
          </p:nvGrpSpPr>
          <p:grpSpPr>
            <a:xfrm>
              <a:off x="6272848" y="3647296"/>
              <a:ext cx="1659357" cy="604733"/>
              <a:chOff x="4638675" y="2527301"/>
              <a:chExt cx="1258888" cy="458787"/>
            </a:xfrm>
          </p:grpSpPr>
          <p:sp>
            <p:nvSpPr>
              <p:cNvPr id="1048928" name="Freeform: Shape 12"/>
              <p:cNvSpPr/>
              <p:nvPr/>
            </p:nvSpPr>
            <p:spPr bwMode="auto">
              <a:xfrm>
                <a:off x="4638675" y="2527301"/>
                <a:ext cx="1258888" cy="439738"/>
              </a:xfrm>
              <a:custGeom>
                <a:avLst/>
                <a:gdLst>
                  <a:gd name="T0" fmla="*/ 0 w 793"/>
                  <a:gd name="T1" fmla="*/ 43 h 277"/>
                  <a:gd name="T2" fmla="*/ 0 w 793"/>
                  <a:gd name="T3" fmla="*/ 220 h 277"/>
                  <a:gd name="T4" fmla="*/ 626 w 793"/>
                  <a:gd name="T5" fmla="*/ 277 h 277"/>
                  <a:gd name="T6" fmla="*/ 793 w 793"/>
                  <a:gd name="T7" fmla="*/ 145 h 277"/>
                  <a:gd name="T8" fmla="*/ 628 w 793"/>
                  <a:gd name="T9" fmla="*/ 0 h 277"/>
                  <a:gd name="T10" fmla="*/ 0 w 793"/>
                  <a:gd name="T11" fmla="*/ 43 h 277"/>
                </a:gdLst>
                <a:ahLst/>
                <a:cxnLst>
                  <a:cxn ang="0">
                    <a:pos x="T0" y="T1"/>
                  </a:cxn>
                  <a:cxn ang="0">
                    <a:pos x="T2" y="T3"/>
                  </a:cxn>
                  <a:cxn ang="0">
                    <a:pos x="T4" y="T5"/>
                  </a:cxn>
                  <a:cxn ang="0">
                    <a:pos x="T6" y="T7"/>
                  </a:cxn>
                  <a:cxn ang="0">
                    <a:pos x="T8" y="T9"/>
                  </a:cxn>
                  <a:cxn ang="0">
                    <a:pos x="T10" y="T11"/>
                  </a:cxn>
                </a:cxnLst>
                <a:rect l="0" t="0" r="r" b="b"/>
                <a:pathLst>
                  <a:path w="793" h="277">
                    <a:moveTo>
                      <a:pt x="0" y="43"/>
                    </a:moveTo>
                    <a:lnTo>
                      <a:pt x="0" y="220"/>
                    </a:lnTo>
                    <a:lnTo>
                      <a:pt x="626" y="277"/>
                    </a:lnTo>
                    <a:lnTo>
                      <a:pt x="793" y="145"/>
                    </a:lnTo>
                    <a:lnTo>
                      <a:pt x="628" y="0"/>
                    </a:lnTo>
                    <a:lnTo>
                      <a:pt x="0" y="43"/>
                    </a:lnTo>
                    <a:close/>
                  </a:path>
                </a:pathLst>
              </a:custGeom>
              <a:solidFill>
                <a:schemeClr val="accent3"/>
              </a:solidFill>
              <a:ln>
                <a:noFill/>
              </a:ln>
            </p:spPr>
            <p:txBody>
              <a:bodyPr anchor="ctr"/>
              <a:p>
                <a:pPr algn="ctr"/>
                <a:endParaRPr>
                  <a:cs typeface="+mn-ea"/>
                  <a:sym typeface="+mn-lt"/>
                </a:endParaRPr>
              </a:p>
            </p:txBody>
          </p:sp>
          <p:sp>
            <p:nvSpPr>
              <p:cNvPr id="1048929" name="Freeform: Shape 13"/>
              <p:cNvSpPr/>
              <p:nvPr/>
            </p:nvSpPr>
            <p:spPr bwMode="auto">
              <a:xfrm>
                <a:off x="4638675" y="2757488"/>
                <a:ext cx="1258888" cy="228600"/>
              </a:xfrm>
              <a:custGeom>
                <a:avLst/>
                <a:gdLst>
                  <a:gd name="T0" fmla="*/ 793 w 793"/>
                  <a:gd name="T1" fmla="*/ 0 h 144"/>
                  <a:gd name="T2" fmla="*/ 793 w 793"/>
                  <a:gd name="T3" fmla="*/ 21 h 144"/>
                  <a:gd name="T4" fmla="*/ 627 w 793"/>
                  <a:gd name="T5" fmla="*/ 144 h 144"/>
                  <a:gd name="T6" fmla="*/ 0 w 793"/>
                  <a:gd name="T7" fmla="*/ 92 h 144"/>
                  <a:gd name="T8" fmla="*/ 0 w 793"/>
                  <a:gd name="T9" fmla="*/ 75 h 144"/>
                  <a:gd name="T10" fmla="*/ 627 w 793"/>
                  <a:gd name="T11" fmla="*/ 131 h 144"/>
                  <a:gd name="T12" fmla="*/ 793 w 793"/>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793" h="144">
                    <a:moveTo>
                      <a:pt x="793" y="0"/>
                    </a:moveTo>
                    <a:lnTo>
                      <a:pt x="793" y="21"/>
                    </a:lnTo>
                    <a:lnTo>
                      <a:pt x="627" y="144"/>
                    </a:lnTo>
                    <a:lnTo>
                      <a:pt x="0" y="92"/>
                    </a:lnTo>
                    <a:lnTo>
                      <a:pt x="0" y="75"/>
                    </a:lnTo>
                    <a:lnTo>
                      <a:pt x="627" y="131"/>
                    </a:lnTo>
                    <a:lnTo>
                      <a:pt x="793" y="0"/>
                    </a:lnTo>
                    <a:close/>
                  </a:path>
                </a:pathLst>
              </a:custGeom>
              <a:solidFill>
                <a:schemeClr val="accent3">
                  <a:lumMod val="75000"/>
                </a:schemeClr>
              </a:solidFill>
              <a:ln>
                <a:noFill/>
              </a:ln>
            </p:spPr>
            <p:txBody>
              <a:bodyPr anchor="ctr"/>
              <a:p>
                <a:pPr algn="ctr"/>
                <a:endParaRPr>
                  <a:cs typeface="+mn-ea"/>
                  <a:sym typeface="+mn-lt"/>
                </a:endParaRPr>
              </a:p>
            </p:txBody>
          </p:sp>
        </p:grpSp>
        <p:sp>
          <p:nvSpPr>
            <p:cNvPr id="1048930" name="Freeform: Shape 19"/>
            <p:cNvSpPr/>
            <p:nvPr/>
          </p:nvSpPr>
          <p:spPr bwMode="auto">
            <a:xfrm>
              <a:off x="6053139" y="4437733"/>
              <a:ext cx="263656" cy="525219"/>
            </a:xfrm>
            <a:custGeom>
              <a:avLst/>
              <a:gdLst>
                <a:gd name="T0" fmla="*/ 0 w 150"/>
                <a:gd name="T1" fmla="*/ 289 h 301"/>
                <a:gd name="T2" fmla="*/ 150 w 150"/>
                <a:gd name="T3" fmla="*/ 289 h 301"/>
                <a:gd name="T4" fmla="*/ 150 w 150"/>
                <a:gd name="T5" fmla="*/ 15 h 301"/>
                <a:gd name="T6" fmla="*/ 0 w 150"/>
                <a:gd name="T7" fmla="*/ 15 h 301"/>
                <a:gd name="T8" fmla="*/ 0 w 150"/>
                <a:gd name="T9" fmla="*/ 289 h 301"/>
              </a:gdLst>
              <a:ahLst/>
              <a:cxnLst>
                <a:cxn ang="0">
                  <a:pos x="T0" y="T1"/>
                </a:cxn>
                <a:cxn ang="0">
                  <a:pos x="T2" y="T3"/>
                </a:cxn>
                <a:cxn ang="0">
                  <a:pos x="T4" y="T5"/>
                </a:cxn>
                <a:cxn ang="0">
                  <a:pos x="T6" y="T7"/>
                </a:cxn>
                <a:cxn ang="0">
                  <a:pos x="T8" y="T9"/>
                </a:cxn>
              </a:cxnLst>
              <a:rect l="0" t="0" r="r" b="b"/>
              <a:pathLst>
                <a:path w="150" h="301">
                  <a:moveTo>
                    <a:pt x="0" y="289"/>
                  </a:moveTo>
                  <a:cubicBezTo>
                    <a:pt x="0" y="289"/>
                    <a:pt x="81" y="301"/>
                    <a:pt x="150" y="289"/>
                  </a:cubicBezTo>
                  <a:cubicBezTo>
                    <a:pt x="150" y="15"/>
                    <a:pt x="150" y="15"/>
                    <a:pt x="150" y="15"/>
                  </a:cubicBezTo>
                  <a:cubicBezTo>
                    <a:pt x="150" y="15"/>
                    <a:pt x="82" y="0"/>
                    <a:pt x="0" y="15"/>
                  </a:cubicBezTo>
                  <a:lnTo>
                    <a:pt x="0" y="289"/>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gradFill>
            <a:ln>
              <a:noFill/>
            </a:ln>
          </p:spPr>
          <p:txBody>
            <a:bodyPr anchor="ctr"/>
            <a:p>
              <a:pPr algn="ctr"/>
              <a:endParaRPr>
                <a:cs typeface="+mn-ea"/>
                <a:sym typeface="+mn-lt"/>
              </a:endParaRPr>
            </a:p>
          </p:txBody>
        </p:sp>
        <p:grpSp>
          <p:nvGrpSpPr>
            <p:cNvPr id="268" name="Group 21"/>
            <p:cNvGrpSpPr/>
            <p:nvPr/>
          </p:nvGrpSpPr>
          <p:grpSpPr>
            <a:xfrm>
              <a:off x="4439816" y="4405302"/>
              <a:ext cx="1657264" cy="613103"/>
              <a:chOff x="3248025" y="3009901"/>
              <a:chExt cx="1257300" cy="465137"/>
            </a:xfrm>
          </p:grpSpPr>
          <p:sp>
            <p:nvSpPr>
              <p:cNvPr id="1048931" name="Freeform: Shape 14"/>
              <p:cNvSpPr/>
              <p:nvPr/>
            </p:nvSpPr>
            <p:spPr bwMode="auto">
              <a:xfrm>
                <a:off x="3248025" y="3009901"/>
                <a:ext cx="1257300" cy="446088"/>
              </a:xfrm>
              <a:custGeom>
                <a:avLst/>
                <a:gdLst>
                  <a:gd name="T0" fmla="*/ 792 w 792"/>
                  <a:gd name="T1" fmla="*/ 49 h 281"/>
                  <a:gd name="T2" fmla="*/ 792 w 792"/>
                  <a:gd name="T3" fmla="*/ 226 h 281"/>
                  <a:gd name="T4" fmla="*/ 165 w 792"/>
                  <a:gd name="T5" fmla="*/ 281 h 281"/>
                  <a:gd name="T6" fmla="*/ 0 w 792"/>
                  <a:gd name="T7" fmla="*/ 149 h 281"/>
                  <a:gd name="T8" fmla="*/ 167 w 792"/>
                  <a:gd name="T9" fmla="*/ 0 h 281"/>
                  <a:gd name="T10" fmla="*/ 792 w 792"/>
                  <a:gd name="T11" fmla="*/ 49 h 281"/>
                </a:gdLst>
                <a:ahLst/>
                <a:cxnLst>
                  <a:cxn ang="0">
                    <a:pos x="T0" y="T1"/>
                  </a:cxn>
                  <a:cxn ang="0">
                    <a:pos x="T2" y="T3"/>
                  </a:cxn>
                  <a:cxn ang="0">
                    <a:pos x="T4" y="T5"/>
                  </a:cxn>
                  <a:cxn ang="0">
                    <a:pos x="T6" y="T7"/>
                  </a:cxn>
                  <a:cxn ang="0">
                    <a:pos x="T8" y="T9"/>
                  </a:cxn>
                  <a:cxn ang="0">
                    <a:pos x="T10" y="T11"/>
                  </a:cxn>
                </a:cxnLst>
                <a:rect l="0" t="0" r="r" b="b"/>
                <a:pathLst>
                  <a:path w="792" h="281">
                    <a:moveTo>
                      <a:pt x="792" y="49"/>
                    </a:moveTo>
                    <a:lnTo>
                      <a:pt x="792" y="226"/>
                    </a:lnTo>
                    <a:lnTo>
                      <a:pt x="165" y="281"/>
                    </a:lnTo>
                    <a:lnTo>
                      <a:pt x="0" y="149"/>
                    </a:lnTo>
                    <a:lnTo>
                      <a:pt x="167" y="0"/>
                    </a:lnTo>
                    <a:lnTo>
                      <a:pt x="792" y="49"/>
                    </a:lnTo>
                    <a:close/>
                  </a:path>
                </a:pathLst>
              </a:custGeom>
              <a:solidFill>
                <a:schemeClr val="accent4"/>
              </a:solidFill>
              <a:ln>
                <a:noFill/>
              </a:ln>
            </p:spPr>
            <p:txBody>
              <a:bodyPr anchor="ctr"/>
              <a:p>
                <a:pPr algn="ctr"/>
                <a:endParaRPr>
                  <a:cs typeface="+mn-ea"/>
                  <a:sym typeface="+mn-lt"/>
                </a:endParaRPr>
              </a:p>
            </p:txBody>
          </p:sp>
          <p:sp>
            <p:nvSpPr>
              <p:cNvPr id="1048932" name="Freeform: Shape 15"/>
              <p:cNvSpPr/>
              <p:nvPr/>
            </p:nvSpPr>
            <p:spPr bwMode="auto">
              <a:xfrm>
                <a:off x="3248025" y="3246438"/>
                <a:ext cx="1257300" cy="228600"/>
              </a:xfrm>
              <a:custGeom>
                <a:avLst/>
                <a:gdLst>
                  <a:gd name="T0" fmla="*/ 0 w 792"/>
                  <a:gd name="T1" fmla="*/ 0 h 144"/>
                  <a:gd name="T2" fmla="*/ 0 w 792"/>
                  <a:gd name="T3" fmla="*/ 17 h 144"/>
                  <a:gd name="T4" fmla="*/ 163 w 792"/>
                  <a:gd name="T5" fmla="*/ 144 h 144"/>
                  <a:gd name="T6" fmla="*/ 792 w 792"/>
                  <a:gd name="T7" fmla="*/ 87 h 144"/>
                  <a:gd name="T8" fmla="*/ 792 w 792"/>
                  <a:gd name="T9" fmla="*/ 77 h 144"/>
                  <a:gd name="T10" fmla="*/ 164 w 792"/>
                  <a:gd name="T11" fmla="*/ 132 h 144"/>
                  <a:gd name="T12" fmla="*/ 0 w 79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792" h="144">
                    <a:moveTo>
                      <a:pt x="0" y="0"/>
                    </a:moveTo>
                    <a:lnTo>
                      <a:pt x="0" y="17"/>
                    </a:lnTo>
                    <a:lnTo>
                      <a:pt x="163" y="144"/>
                    </a:lnTo>
                    <a:lnTo>
                      <a:pt x="792" y="87"/>
                    </a:lnTo>
                    <a:lnTo>
                      <a:pt x="792" y="77"/>
                    </a:lnTo>
                    <a:lnTo>
                      <a:pt x="164" y="132"/>
                    </a:lnTo>
                    <a:lnTo>
                      <a:pt x="0" y="0"/>
                    </a:lnTo>
                    <a:close/>
                  </a:path>
                </a:pathLst>
              </a:custGeom>
              <a:solidFill>
                <a:schemeClr val="accent4">
                  <a:lumMod val="75000"/>
                </a:schemeClr>
              </a:solidFill>
              <a:ln>
                <a:noFill/>
              </a:ln>
            </p:spPr>
            <p:txBody>
              <a:bodyPr anchor="ctr"/>
              <a:p>
                <a:pPr algn="ctr"/>
                <a:endParaRPr>
                  <a:cs typeface="+mn-ea"/>
                  <a:sym typeface="+mn-lt"/>
                </a:endParaRPr>
              </a:p>
            </p:txBody>
          </p:sp>
        </p:grpSp>
        <p:sp>
          <p:nvSpPr>
            <p:cNvPr id="1048933" name="Freeform: Shape 33"/>
            <p:cNvSpPr/>
            <p:nvPr/>
          </p:nvSpPr>
          <p:spPr bwMode="auto">
            <a:xfrm>
              <a:off x="6760152" y="2925844"/>
              <a:ext cx="252272" cy="252272"/>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bg1"/>
            </a:solidFill>
            <a:ln>
              <a:noFill/>
            </a:ln>
          </p:spPr>
          <p:txBody>
            <a:bodyPr anchor="ctr"/>
            <a:p>
              <a:pPr algn="ctr"/>
              <a:endParaRPr>
                <a:cs typeface="+mn-ea"/>
                <a:sym typeface="+mn-lt"/>
              </a:endParaRPr>
            </a:p>
          </p:txBody>
        </p:sp>
        <p:sp>
          <p:nvSpPr>
            <p:cNvPr id="1048934" name="Freeform: Shape 34"/>
            <p:cNvSpPr/>
            <p:nvPr/>
          </p:nvSpPr>
          <p:spPr bwMode="auto">
            <a:xfrm>
              <a:off x="5483933" y="2147477"/>
              <a:ext cx="248171" cy="248171"/>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p>
              <a:pPr algn="ctr"/>
              <a:endParaRPr>
                <a:cs typeface="+mn-ea"/>
                <a:sym typeface="+mn-lt"/>
              </a:endParaRPr>
            </a:p>
          </p:txBody>
        </p:sp>
        <p:sp>
          <p:nvSpPr>
            <p:cNvPr id="1048935" name="Freeform: Shape 35"/>
            <p:cNvSpPr/>
            <p:nvPr/>
          </p:nvSpPr>
          <p:spPr bwMode="auto">
            <a:xfrm>
              <a:off x="4763852" y="4501035"/>
              <a:ext cx="394701" cy="394701"/>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p>
              <a:pPr algn="ctr"/>
              <a:endParaRPr>
                <a:cs typeface="+mn-ea"/>
                <a:sym typeface="+mn-lt"/>
              </a:endParaRPr>
            </a:p>
          </p:txBody>
        </p:sp>
        <p:sp>
          <p:nvSpPr>
            <p:cNvPr id="1048936" name="Freeform: Shape 36"/>
            <p:cNvSpPr/>
            <p:nvPr/>
          </p:nvSpPr>
          <p:spPr bwMode="auto">
            <a:xfrm>
              <a:off x="7229127" y="3744203"/>
              <a:ext cx="394701" cy="394701"/>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p>
              <a:pPr algn="ctr"/>
              <a:endParaRPr>
                <a:cs typeface="+mn-ea"/>
                <a:sym typeface="+mn-lt"/>
              </a:endParaRPr>
            </a:p>
          </p:txBody>
        </p:sp>
      </p:grpSp>
      <p:grpSp>
        <p:nvGrpSpPr>
          <p:cNvPr id="269" name="Group 3"/>
          <p:cNvGrpSpPr/>
          <p:nvPr/>
        </p:nvGrpSpPr>
        <p:grpSpPr>
          <a:xfrm>
            <a:off x="1467561" y="1009230"/>
            <a:ext cx="1962522" cy="748807"/>
            <a:chOff x="2580232" y="2119820"/>
            <a:chExt cx="2616696" cy="998409"/>
          </a:xfrm>
        </p:grpSpPr>
        <p:sp>
          <p:nvSpPr>
            <p:cNvPr id="1048937" name="TextBox 38"/>
            <p:cNvSpPr txBox="1"/>
            <p:nvPr/>
          </p:nvSpPr>
          <p:spPr bwMode="auto">
            <a:xfrm>
              <a:off x="2580232" y="2119820"/>
              <a:ext cx="2616696" cy="215444"/>
            </a:xfrm>
            <a:prstGeom prst="rect"/>
            <a:noFill/>
          </p:spPr>
          <p:txBody>
            <a:bodyPr bIns="0" lIns="0" rIns="0" tIns="0" wrap="none"/>
            <a:p>
              <a:pPr algn="r"/>
              <a:r>
                <a:rPr altLang="en-US" sz="1400" lang="zh-CN">
                  <a:solidFill>
                    <a:schemeClr val="accent1"/>
                  </a:solidFill>
                  <a:effectLst/>
                  <a:cs typeface="+mn-ea"/>
                  <a:sym typeface="+mn-lt"/>
                </a:rPr>
                <a:t>3．1  办公空间的功能分区及其特点</a:t>
              </a:r>
              <a:endParaRPr altLang="en-US" sz="1400" lang="zh-CN">
                <a:solidFill>
                  <a:schemeClr val="accent1"/>
                </a:solidFill>
                <a:effectLst/>
                <a:cs typeface="+mn-ea"/>
                <a:sym typeface="+mn-lt"/>
              </a:endParaRPr>
            </a:p>
          </p:txBody>
        </p:sp>
        <p:sp>
          <p:nvSpPr>
            <p:cNvPr id="1048938" name="TextBox 39"/>
            <p:cNvSpPr txBox="1"/>
            <p:nvPr/>
          </p:nvSpPr>
          <p:spPr bwMode="auto">
            <a:xfrm>
              <a:off x="2580232" y="2546084"/>
              <a:ext cx="2616696" cy="572145"/>
            </a:xfrm>
            <a:prstGeom prst="rect"/>
            <a:noFill/>
          </p:spPr>
          <p:txBody>
            <a:bodyPr bIns="0" lIns="0" rIns="0" tIns="0" wrap="square"/>
            <a:p>
              <a:pPr algn="r" latinLnBrk="0">
                <a:lnSpc>
                  <a:spcPct val="120000"/>
                </a:lnSpc>
              </a:pPr>
              <a:r>
                <a:rPr altLang="en-US" b="0" dirty="0" sz="700" lang="zh-CN">
                  <a:solidFill>
                    <a:schemeClr val="tx1"/>
                  </a:solidFill>
                  <a:effectLst/>
                  <a:cs typeface="+mn-ea"/>
                  <a:sym typeface="+mn-lt"/>
                </a:rPr>
                <a:t>接待区，办公区，会议区，公共区，</a:t>
              </a:r>
              <a:endParaRPr altLang="en-US" b="0" dirty="0" sz="700" lang="zh-CN">
                <a:solidFill>
                  <a:schemeClr val="tx1"/>
                </a:solidFill>
                <a:effectLst/>
                <a:cs typeface="+mn-ea"/>
                <a:sym typeface="+mn-lt"/>
              </a:endParaRPr>
            </a:p>
            <a:p>
              <a:pPr algn="r" latinLnBrk="0">
                <a:lnSpc>
                  <a:spcPct val="120000"/>
                </a:lnSpc>
              </a:pPr>
              <a:r>
                <a:rPr altLang="en-US" b="0" dirty="0" sz="700" lang="zh-CN">
                  <a:solidFill>
                    <a:schemeClr val="tx1"/>
                  </a:solidFill>
                  <a:effectLst/>
                  <a:cs typeface="+mn-ea"/>
                  <a:sym typeface="+mn-lt"/>
                </a:rPr>
                <a:t>卫生间，交通区，附属用房</a:t>
              </a:r>
              <a:endParaRPr altLang="en-US" b="0" dirty="0" sz="700" lang="zh-CN">
                <a:solidFill>
                  <a:schemeClr val="tx1"/>
                </a:solidFill>
                <a:effectLst/>
                <a:cs typeface="+mn-ea"/>
                <a:sym typeface="+mn-lt"/>
              </a:endParaRPr>
            </a:p>
          </p:txBody>
        </p:sp>
      </p:grpSp>
      <p:grpSp>
        <p:nvGrpSpPr>
          <p:cNvPr id="270" name="Group 4"/>
          <p:cNvGrpSpPr/>
          <p:nvPr/>
        </p:nvGrpSpPr>
        <p:grpSpPr>
          <a:xfrm>
            <a:off x="611205" y="3195986"/>
            <a:ext cx="2156197" cy="736742"/>
            <a:chOff x="1778137" y="4053047"/>
            <a:chExt cx="2874929" cy="982322"/>
          </a:xfrm>
        </p:grpSpPr>
        <p:sp>
          <p:nvSpPr>
            <p:cNvPr id="1048939" name="TextBox 41"/>
            <p:cNvSpPr txBox="1"/>
            <p:nvPr/>
          </p:nvSpPr>
          <p:spPr bwMode="auto">
            <a:xfrm>
              <a:off x="2036370" y="4053047"/>
              <a:ext cx="2616696" cy="215444"/>
            </a:xfrm>
            <a:prstGeom prst="rect"/>
            <a:noFill/>
          </p:spPr>
          <p:txBody>
            <a:bodyPr bIns="0" lIns="0" rIns="0" tIns="0" wrap="none"/>
            <a:p>
              <a:pPr algn="r"/>
              <a:r>
                <a:rPr altLang="en-US" sz="1400" lang="zh-CN">
                  <a:solidFill>
                    <a:schemeClr val="accent4"/>
                  </a:solidFill>
                  <a:effectLst/>
                  <a:cs typeface="+mn-ea"/>
                  <a:sym typeface="+mn-lt"/>
                </a:rPr>
                <a:t>3．3办公空间室内陈设设计</a:t>
              </a:r>
              <a:endParaRPr altLang="en-US" sz="1400" lang="zh-CN">
                <a:solidFill>
                  <a:schemeClr val="accent4"/>
                </a:solidFill>
                <a:effectLst/>
                <a:cs typeface="+mn-ea"/>
                <a:sym typeface="+mn-lt"/>
              </a:endParaRPr>
            </a:p>
          </p:txBody>
        </p:sp>
        <p:sp>
          <p:nvSpPr>
            <p:cNvPr id="1048940" name="TextBox 42"/>
            <p:cNvSpPr txBox="1"/>
            <p:nvPr/>
          </p:nvSpPr>
          <p:spPr bwMode="auto">
            <a:xfrm>
              <a:off x="1778137" y="4463224"/>
              <a:ext cx="2616696" cy="572145"/>
            </a:xfrm>
            <a:prstGeom prst="rect"/>
            <a:noFill/>
          </p:spPr>
          <p:txBody>
            <a:bodyPr bIns="0" lIns="0" rIns="0" tIns="0" wrap="square">
              <a:normAutofit fontScale="90909" lnSpcReduction="20000"/>
            </a:bodyPr>
            <a:p>
              <a:pPr algn="l" latinLnBrk="0">
                <a:lnSpc>
                  <a:spcPct val="120000"/>
                </a:lnSpc>
              </a:pPr>
              <a:r>
                <a:rPr altLang="en-US" b="0" sz="1100" lang="zh-CN">
                  <a:solidFill>
                    <a:schemeClr val="tx1"/>
                  </a:solidFill>
                  <a:effectLst/>
                  <a:cs typeface="+mn-ea"/>
                  <a:sym typeface="+mn-lt"/>
                </a:rPr>
                <a:t>3．3．1办公空间室内陈设的种类</a:t>
              </a:r>
              <a:endParaRPr altLang="en-US" b="0" sz="1100" lang="zh-CN">
                <a:solidFill>
                  <a:schemeClr val="tx1"/>
                </a:solidFill>
                <a:effectLst/>
                <a:cs typeface="+mn-ea"/>
                <a:sym typeface="+mn-lt"/>
              </a:endParaRPr>
            </a:p>
            <a:p>
              <a:pPr algn="l" latinLnBrk="0">
                <a:lnSpc>
                  <a:spcPct val="120000"/>
                </a:lnSpc>
              </a:pPr>
              <a:r>
                <a:rPr altLang="en-US" b="0" sz="1100" lang="zh-CN">
                  <a:solidFill>
                    <a:schemeClr val="tx1"/>
                  </a:solidFill>
                  <a:effectLst/>
                  <a:cs typeface="+mn-ea"/>
                  <a:sym typeface="+mn-lt"/>
                </a:rPr>
                <a:t>3．2办公空间室内陈设的原则和方</a:t>
              </a:r>
              <a:endParaRPr altLang="en-US" b="0" sz="1100" lang="zh-CN">
                <a:solidFill>
                  <a:schemeClr val="tx1"/>
                </a:solidFill>
                <a:effectLst/>
                <a:cs typeface="+mn-ea"/>
                <a:sym typeface="+mn-lt"/>
              </a:endParaRPr>
            </a:p>
            <a:p>
              <a:pPr algn="l" latinLnBrk="0">
                <a:lnSpc>
                  <a:spcPct val="120000"/>
                </a:lnSpc>
              </a:pPr>
              <a:endParaRPr altLang="en-US" b="0" sz="1100" lang="zh-CN">
                <a:solidFill>
                  <a:schemeClr val="tx1"/>
                </a:solidFill>
                <a:effectLst/>
                <a:cs typeface="+mn-ea"/>
                <a:sym typeface="+mn-lt"/>
              </a:endParaRPr>
            </a:p>
          </p:txBody>
        </p:sp>
      </p:grpSp>
      <p:grpSp>
        <p:nvGrpSpPr>
          <p:cNvPr id="271" name="Group 5"/>
          <p:cNvGrpSpPr/>
          <p:nvPr/>
        </p:nvGrpSpPr>
        <p:grpSpPr>
          <a:xfrm>
            <a:off x="5968834" y="1328967"/>
            <a:ext cx="2703830" cy="613068"/>
            <a:chOff x="7455781" y="2233322"/>
            <a:chExt cx="3605107" cy="817424"/>
          </a:xfrm>
        </p:grpSpPr>
        <p:sp>
          <p:nvSpPr>
            <p:cNvPr id="1048941" name="TextBox 44"/>
            <p:cNvSpPr txBox="1"/>
            <p:nvPr/>
          </p:nvSpPr>
          <p:spPr bwMode="auto">
            <a:xfrm>
              <a:off x="7455781" y="2835302"/>
              <a:ext cx="2616696" cy="215444"/>
            </a:xfrm>
            <a:prstGeom prst="rect"/>
            <a:noFill/>
          </p:spPr>
          <p:txBody>
            <a:bodyPr bIns="0" lIns="0" rIns="0" tIns="0" wrap="none">
              <a:normAutofit fontScale="85714" lnSpcReduction="20000"/>
            </a:bodyPr>
            <a:p>
              <a:pPr algn="l"/>
              <a:endParaRPr altLang="en-US" sz="1400" lang="zh-CN">
                <a:solidFill>
                  <a:schemeClr val="accent2"/>
                </a:solidFill>
                <a:effectLst/>
                <a:cs typeface="+mn-ea"/>
                <a:sym typeface="+mn-lt"/>
              </a:endParaRPr>
            </a:p>
          </p:txBody>
        </p:sp>
        <p:sp>
          <p:nvSpPr>
            <p:cNvPr id="1048942" name="TextBox 45"/>
            <p:cNvSpPr txBox="1"/>
            <p:nvPr/>
          </p:nvSpPr>
          <p:spPr bwMode="auto">
            <a:xfrm>
              <a:off x="7455781" y="2233322"/>
              <a:ext cx="3605107" cy="572346"/>
            </a:xfrm>
            <a:prstGeom prst="rect"/>
            <a:noFill/>
          </p:spPr>
          <p:txBody>
            <a:bodyPr bIns="0" lIns="0" rIns="0" tIns="0" wrap="square"/>
            <a:p>
              <a:pPr algn="l" latinLnBrk="0">
                <a:lnSpc>
                  <a:spcPct val="120000"/>
                </a:lnSpc>
              </a:pPr>
              <a:r>
                <a:rPr altLang="en-US" b="0" sz="1400" lang="zh-CN">
                  <a:solidFill>
                    <a:schemeClr val="tx1"/>
                  </a:solidFill>
                  <a:effectLst/>
                  <a:cs typeface="+mn-ea"/>
                  <a:sym typeface="+mn-lt"/>
                </a:rPr>
                <a:t>3.2办公空间室内设计的界面处理</a:t>
              </a:r>
              <a:endParaRPr altLang="en-US" b="0" sz="1400" lang="zh-CN">
                <a:solidFill>
                  <a:schemeClr val="tx1"/>
                </a:solidFill>
                <a:effectLst/>
                <a:cs typeface="+mn-ea"/>
                <a:sym typeface="+mn-lt"/>
              </a:endParaRPr>
            </a:p>
            <a:p>
              <a:pPr algn="l" latinLnBrk="0">
                <a:lnSpc>
                  <a:spcPct val="120000"/>
                </a:lnSpc>
              </a:pPr>
              <a:r>
                <a:rPr altLang="en-US" b="0" sz="1400" lang="zh-CN">
                  <a:solidFill>
                    <a:schemeClr val="tx1"/>
                  </a:solidFill>
                  <a:effectLst/>
                  <a:cs typeface="+mn-ea"/>
                  <a:sym typeface="+mn-lt"/>
                </a:rPr>
                <a:t> </a:t>
              </a:r>
              <a:endParaRPr altLang="en-US" b="0" sz="1400" lang="zh-CN">
                <a:solidFill>
                  <a:schemeClr val="tx1"/>
                </a:solidFill>
                <a:effectLst/>
                <a:cs typeface="+mn-ea"/>
                <a:sym typeface="+mn-lt"/>
              </a:endParaRPr>
            </a:p>
          </p:txBody>
        </p:sp>
      </p:grpSp>
      <p:grpSp>
        <p:nvGrpSpPr>
          <p:cNvPr id="272" name="Group 6"/>
          <p:cNvGrpSpPr/>
          <p:nvPr/>
        </p:nvGrpSpPr>
        <p:grpSpPr>
          <a:xfrm>
            <a:off x="6510812" y="2374600"/>
            <a:ext cx="2321296" cy="791987"/>
            <a:chOff x="8067893" y="3162745"/>
            <a:chExt cx="3095061" cy="1055982"/>
          </a:xfrm>
        </p:grpSpPr>
        <p:sp>
          <p:nvSpPr>
            <p:cNvPr id="1048943" name="TextBox 47"/>
            <p:cNvSpPr txBox="1"/>
            <p:nvPr/>
          </p:nvSpPr>
          <p:spPr bwMode="auto">
            <a:xfrm>
              <a:off x="8067893" y="3162745"/>
              <a:ext cx="2616696" cy="215444"/>
            </a:xfrm>
            <a:prstGeom prst="rect"/>
            <a:noFill/>
          </p:spPr>
          <p:txBody>
            <a:bodyPr bIns="0" lIns="0" rIns="0" tIns="0" wrap="none"/>
            <a:p>
              <a:pPr algn="l" latinLnBrk="0">
                <a:lnSpc>
                  <a:spcPct val="120000"/>
                </a:lnSpc>
              </a:pPr>
              <a:r>
                <a:rPr altLang="en-US" sz="1400" lang="zh-CN">
                  <a:solidFill>
                    <a:schemeClr val="tx1">
                      <a:lumMod val="50000"/>
                      <a:lumOff val="50000"/>
                    </a:schemeClr>
                  </a:solidFill>
                  <a:effectLst/>
                  <a:cs typeface="+mn-ea"/>
                  <a:sym typeface="+mn-lt"/>
                </a:rPr>
                <a:t>3．4办公空间室内绿化设计法</a:t>
              </a:r>
              <a:endParaRPr altLang="en-US" sz="1400" lang="zh-CN">
                <a:solidFill>
                  <a:schemeClr val="tx1">
                    <a:lumMod val="50000"/>
                    <a:lumOff val="50000"/>
                  </a:schemeClr>
                </a:solidFill>
                <a:effectLst/>
                <a:cs typeface="+mn-ea"/>
                <a:sym typeface="+mn-lt"/>
              </a:endParaRPr>
            </a:p>
          </p:txBody>
        </p:sp>
        <p:sp>
          <p:nvSpPr>
            <p:cNvPr id="1048944" name="TextBox 48"/>
            <p:cNvSpPr txBox="1"/>
            <p:nvPr/>
          </p:nvSpPr>
          <p:spPr bwMode="auto">
            <a:xfrm>
              <a:off x="8546258" y="3646582"/>
              <a:ext cx="2616696" cy="572145"/>
            </a:xfrm>
            <a:prstGeom prst="rect"/>
            <a:noFill/>
          </p:spPr>
          <p:txBody>
            <a:bodyPr bIns="0" lIns="0" rIns="0" tIns="0" wrap="square">
              <a:normAutofit fontScale="72727" lnSpcReduction="20000"/>
            </a:bodyPr>
            <a:p>
              <a:pPr algn="l" latinLnBrk="0">
                <a:lnSpc>
                  <a:spcPct val="120000"/>
                </a:lnSpc>
              </a:pPr>
              <a:r>
                <a:rPr altLang="en-US" b="0" sz="1100" lang="zh-CN">
                  <a:solidFill>
                    <a:schemeClr val="tx1"/>
                  </a:solidFill>
                  <a:effectLst/>
                  <a:cs typeface="+mn-ea"/>
                  <a:sym typeface="+mn-lt"/>
                </a:rPr>
                <a:t>3．4．1办公空间室内绿化的功能与意义</a:t>
              </a:r>
              <a:endParaRPr altLang="en-US" b="0" sz="1100" lang="zh-CN">
                <a:solidFill>
                  <a:schemeClr val="tx1"/>
                </a:solidFill>
                <a:effectLst/>
                <a:cs typeface="+mn-ea"/>
                <a:sym typeface="+mn-lt"/>
              </a:endParaRPr>
            </a:p>
            <a:p>
              <a:pPr algn="l" latinLnBrk="0">
                <a:lnSpc>
                  <a:spcPct val="120000"/>
                </a:lnSpc>
              </a:pPr>
              <a:r>
                <a:rPr altLang="en-US" b="0" sz="1100" lang="zh-CN">
                  <a:solidFill>
                    <a:schemeClr val="tx1"/>
                  </a:solidFill>
                  <a:effectLst/>
                  <a:cs typeface="+mn-ea"/>
                  <a:sym typeface="+mn-lt"/>
                </a:rPr>
                <a:t>3．4．2办公空间室内绿化的设计方法</a:t>
              </a:r>
              <a:endParaRPr altLang="en-US" b="0" sz="1100" lang="zh-CN">
                <a:solidFill>
                  <a:schemeClr val="tx1"/>
                </a:solidFill>
                <a:effectLst/>
                <a:cs typeface="+mn-ea"/>
                <a:sym typeface="+mn-lt"/>
              </a:endParaRPr>
            </a:p>
            <a:p>
              <a:pPr algn="l" latinLnBrk="0">
                <a:lnSpc>
                  <a:spcPct val="120000"/>
                </a:lnSpc>
              </a:pPr>
              <a:r>
                <a:rPr altLang="en-US" b="0" sz="1100" lang="zh-CN">
                  <a:solidFill>
                    <a:schemeClr val="tx1"/>
                  </a:solidFill>
                  <a:effectLst/>
                  <a:cs typeface="+mn-ea"/>
                  <a:sym typeface="+mn-lt"/>
                </a:rPr>
                <a:t>3．4．3办公空间室内绿化的材料与运用</a:t>
              </a:r>
              <a:endParaRPr altLang="en-US" b="0" sz="1100" lang="zh-CN">
                <a:solidFill>
                  <a:schemeClr val="tx1"/>
                </a:solidFill>
                <a:effectLst/>
                <a:cs typeface="+mn-ea"/>
                <a:sym typeface="+mn-lt"/>
              </a:endParaRPr>
            </a:p>
          </p:txBody>
        </p:sp>
      </p:grpSp>
      <p:sp>
        <p:nvSpPr>
          <p:cNvPr id="1048945" name="Title 1"/>
          <p:cNvSpPr txBox="1"/>
          <p:nvPr/>
        </p:nvSpPr>
        <p:spPr>
          <a:xfrm>
            <a:off x="611505" y="175895"/>
            <a:ext cx="5357495" cy="379730"/>
          </a:xfrm>
          <a:prstGeom prst="rect"/>
        </p:spPr>
        <p:txBody>
          <a:bodyPr anchor="ctr" lIns="0" rIns="0">
            <a:noAutofit/>
          </a:bodyPr>
          <a:lstStyle>
            <a:lvl1pPr algn="ctr" defTabSz="914400" eaLnBrk="1" hangingPunct="1" latinLnBrk="0" rtl="0">
              <a:spcBef>
                <a:spcPct val="0"/>
              </a:spcBef>
              <a:buNone/>
              <a:defRPr b="0" sz="3000" kern="1200">
                <a:solidFill>
                  <a:schemeClr val="accent1"/>
                </a:solidFill>
                <a:latin typeface="U.S. 101" pitchFamily="2" charset="0"/>
                <a:ea typeface="Roboto" pitchFamily="2" charset="0"/>
                <a:cs typeface="Open Sans Light" panose="020B0306030504020204" pitchFamily="34" charset="0"/>
              </a:defRPr>
            </a:lvl1pPr>
          </a:lstStyle>
          <a:p>
            <a:pPr algn="l"/>
            <a:r>
              <a:rPr altLang="en-GB" dirty="0" sz="1800" lang="zh-CN">
                <a:solidFill>
                  <a:srgbClr val="778495"/>
                </a:solidFill>
                <a:latin typeface="+mn-lt"/>
                <a:ea typeface="+mn-ea"/>
                <a:cs typeface="+mn-ea"/>
                <a:sym typeface="+mn-lt"/>
              </a:rPr>
              <a:t>第三单元：办公空间室内设计功能划分与设计要求</a:t>
            </a:r>
            <a:endParaRPr altLang="en-GB" dirty="0" sz="1800" lang="zh-CN">
              <a:solidFill>
                <a:srgbClr val="778495"/>
              </a:solidFill>
              <a:latin typeface="+mn-lt"/>
              <a:ea typeface="+mn-ea"/>
              <a:cs typeface="+mn-ea"/>
              <a:sym typeface="+mn-lt"/>
            </a:endParaRPr>
          </a:p>
        </p:txBody>
      </p:sp>
      <p:sp>
        <p:nvSpPr>
          <p:cNvPr id="1048946" name="文本框 1"/>
          <p:cNvSpPr txBox="1"/>
          <p:nvPr/>
        </p:nvSpPr>
        <p:spPr>
          <a:xfrm>
            <a:off x="6179820" y="1689100"/>
            <a:ext cx="1554480" cy="275590"/>
          </a:xfrm>
          <a:prstGeom prst="rect"/>
          <a:noFill/>
        </p:spPr>
        <p:txBody>
          <a:bodyPr rtlCol="0" wrap="none">
            <a:spAutoFit/>
          </a:bodyPr>
          <a:p>
            <a:r>
              <a:rPr altLang="en-US" dirty="0" sz="1200" lang="zh-CN" smtClean="0">
                <a:solidFill>
                  <a:schemeClr val="tx1">
                    <a:lumMod val="75000"/>
                    <a:lumOff val="25000"/>
                  </a:schemeClr>
                </a:solidFill>
                <a:latin typeface="微软雅黑" panose="020B0503020204020204" pitchFamily="34" charset="-122"/>
                <a:ea typeface="微软雅黑" panose="020B0503020204020204" pitchFamily="34" charset="-122"/>
              </a:rPr>
              <a:t>天花，地面，墙面，</a:t>
            </a:r>
            <a:endParaRPr altLang="en-US" dirty="0" sz="1200" lang="zh-CN"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48947" name="Freeform: Shape 17"/>
          <p:cNvSpPr/>
          <p:nvPr/>
        </p:nvSpPr>
        <p:spPr bwMode="auto">
          <a:xfrm>
            <a:off x="4497116" y="4333511"/>
            <a:ext cx="282542" cy="562842"/>
          </a:xfrm>
          <a:custGeom>
            <a:avLst/>
            <a:gdLst>
              <a:gd name="T0" fmla="*/ 0 w 150"/>
              <a:gd name="T1" fmla="*/ 289 h 301"/>
              <a:gd name="T2" fmla="*/ 150 w 150"/>
              <a:gd name="T3" fmla="*/ 289 h 301"/>
              <a:gd name="T4" fmla="*/ 150 w 150"/>
              <a:gd name="T5" fmla="*/ 15 h 301"/>
              <a:gd name="T6" fmla="*/ 0 w 150"/>
              <a:gd name="T7" fmla="*/ 15 h 301"/>
              <a:gd name="T8" fmla="*/ 0 w 150"/>
              <a:gd name="T9" fmla="*/ 289 h 301"/>
            </a:gdLst>
            <a:ahLst/>
            <a:cxnLst>
              <a:cxn ang="0">
                <a:pos x="T0" y="T1"/>
              </a:cxn>
              <a:cxn ang="0">
                <a:pos x="T2" y="T3"/>
              </a:cxn>
              <a:cxn ang="0">
                <a:pos x="T4" y="T5"/>
              </a:cxn>
              <a:cxn ang="0">
                <a:pos x="T6" y="T7"/>
              </a:cxn>
              <a:cxn ang="0">
                <a:pos x="T8" y="T9"/>
              </a:cxn>
            </a:cxnLst>
            <a:rect l="0" t="0" r="r" b="b"/>
            <a:pathLst>
              <a:path w="150" h="301">
                <a:moveTo>
                  <a:pt x="0" y="289"/>
                </a:moveTo>
                <a:cubicBezTo>
                  <a:pt x="0" y="289"/>
                  <a:pt x="81" y="301"/>
                  <a:pt x="150" y="289"/>
                </a:cubicBezTo>
                <a:cubicBezTo>
                  <a:pt x="150" y="15"/>
                  <a:pt x="150" y="15"/>
                  <a:pt x="150" y="15"/>
                </a:cubicBezTo>
                <a:cubicBezTo>
                  <a:pt x="150" y="15"/>
                  <a:pt x="82" y="0"/>
                  <a:pt x="0" y="15"/>
                </a:cubicBezTo>
                <a:lnTo>
                  <a:pt x="0" y="289"/>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gradFill>
          <a:ln>
            <a:noFill/>
          </a:ln>
        </p:spPr>
        <p:txBody>
          <a:bodyPr anchor="ctr"/>
          <a:p>
            <a:pPr algn="ctr"/>
            <a:endParaRPr>
              <a:cs typeface="+mn-ea"/>
              <a:sym typeface="+mn-lt"/>
            </a:endParaRPr>
          </a:p>
        </p:txBody>
      </p:sp>
      <p:sp>
        <p:nvSpPr>
          <p:cNvPr id="1048948" name="Freeform: Shape 10"/>
          <p:cNvSpPr/>
          <p:nvPr/>
        </p:nvSpPr>
        <p:spPr bwMode="auto">
          <a:xfrm>
            <a:off x="4746002" y="4422946"/>
            <a:ext cx="977686" cy="383451"/>
          </a:xfrm>
          <a:custGeom>
            <a:avLst/>
            <a:gdLst>
              <a:gd name="T0" fmla="*/ 0 w 436"/>
              <a:gd name="T1" fmla="*/ 0 h 171"/>
              <a:gd name="T2" fmla="*/ 344 w 436"/>
              <a:gd name="T3" fmla="*/ 9 h 171"/>
              <a:gd name="T4" fmla="*/ 436 w 436"/>
              <a:gd name="T5" fmla="*/ 89 h 171"/>
              <a:gd name="T6" fmla="*/ 349 w 436"/>
              <a:gd name="T7" fmla="*/ 157 h 171"/>
              <a:gd name="T8" fmla="*/ 0 w 436"/>
              <a:gd name="T9" fmla="*/ 171 h 171"/>
              <a:gd name="T10" fmla="*/ 0 w 436"/>
              <a:gd name="T11" fmla="*/ 0 h 171"/>
            </a:gdLst>
            <a:ahLst/>
            <a:cxnLst>
              <a:cxn ang="0">
                <a:pos x="T0" y="T1"/>
              </a:cxn>
              <a:cxn ang="0">
                <a:pos x="T2" y="T3"/>
              </a:cxn>
              <a:cxn ang="0">
                <a:pos x="T4" y="T5"/>
              </a:cxn>
              <a:cxn ang="0">
                <a:pos x="T6" y="T7"/>
              </a:cxn>
              <a:cxn ang="0">
                <a:pos x="T8" y="T9"/>
              </a:cxn>
              <a:cxn ang="0">
                <a:pos x="T10" y="T11"/>
              </a:cxn>
            </a:cxnLst>
            <a:rect l="0" t="0" r="r" b="b"/>
            <a:pathLst>
              <a:path w="436" h="171">
                <a:moveTo>
                  <a:pt x="0" y="0"/>
                </a:moveTo>
                <a:lnTo>
                  <a:pt x="344" y="9"/>
                </a:lnTo>
                <a:lnTo>
                  <a:pt x="436" y="89"/>
                </a:lnTo>
                <a:lnTo>
                  <a:pt x="349" y="157"/>
                </a:lnTo>
                <a:lnTo>
                  <a:pt x="0" y="171"/>
                </a:lnTo>
                <a:lnTo>
                  <a:pt x="0" y="0"/>
                </a:lnTo>
                <a:close/>
              </a:path>
            </a:pathLst>
          </a:custGeom>
          <a:solidFill>
            <a:schemeClr val="accent2"/>
          </a:solidFill>
          <a:ln>
            <a:noFill/>
          </a:ln>
        </p:spPr>
        <p:txBody>
          <a:bodyPr anchor="ctr"/>
          <a:p>
            <a:pPr algn="ctr"/>
            <a:endParaRPr>
              <a:cs typeface="+mn-ea"/>
              <a:sym typeface="+mn-lt"/>
            </a:endParaRPr>
          </a:p>
        </p:txBody>
      </p:sp>
      <p:sp>
        <p:nvSpPr>
          <p:cNvPr id="1048949" name="文本框 39"/>
          <p:cNvSpPr txBox="1"/>
          <p:nvPr/>
        </p:nvSpPr>
        <p:spPr>
          <a:xfrm>
            <a:off x="5685155" y="4073525"/>
            <a:ext cx="2211705" cy="306705"/>
          </a:xfrm>
          <a:prstGeom prst="rect"/>
          <a:noFill/>
        </p:spPr>
        <p:txBody>
          <a:bodyPr rtlCol="0" wrap="none">
            <a:spAutoFit/>
          </a:bodyPr>
          <a:p>
            <a:pPr algn="l"/>
            <a:r>
              <a:rPr altLang="en-US" dirty="0" sz="1400" lang="zh-CN" smtClean="0">
                <a:solidFill>
                  <a:schemeClr val="tx1">
                    <a:lumMod val="75000"/>
                    <a:lumOff val="25000"/>
                  </a:schemeClr>
                </a:solidFill>
                <a:latin typeface="微软雅黑" panose="020B0503020204020204" pitchFamily="34" charset="-122"/>
                <a:ea typeface="微软雅黑" panose="020B0503020204020204" pitchFamily="34" charset="-122"/>
              </a:rPr>
              <a:t>3.5办公空间室内照明设计</a:t>
            </a:r>
            <a:endParaRPr altLang="en-US" dirty="0" sz="1400" lang="zh-CN"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48950" name="文本框 40"/>
          <p:cNvSpPr txBox="1"/>
          <p:nvPr/>
        </p:nvSpPr>
        <p:spPr>
          <a:xfrm>
            <a:off x="5765165" y="4323080"/>
            <a:ext cx="1609725" cy="521970"/>
          </a:xfrm>
          <a:prstGeom prst="rect"/>
          <a:noFill/>
        </p:spPr>
        <p:txBody>
          <a:bodyPr rtlCol="0" wrap="none">
            <a:spAutoFit/>
          </a:bodyPr>
          <a:p>
            <a:pPr algn="l"/>
            <a:r>
              <a:rPr altLang="en-US" dirty="0" sz="700" lang="zh-CN" smtClean="0">
                <a:solidFill>
                  <a:schemeClr val="tx1">
                    <a:lumMod val="75000"/>
                    <a:lumOff val="25000"/>
                  </a:schemeClr>
                </a:solidFill>
                <a:latin typeface="微软雅黑" panose="020B0503020204020204" pitchFamily="34" charset="-122"/>
                <a:ea typeface="微软雅黑" panose="020B0503020204020204" pitchFamily="34" charset="-122"/>
              </a:rPr>
              <a:t>3．5．1 办公空间室内照明设计要素</a:t>
            </a:r>
            <a:endParaRPr altLang="en-US" dirty="0" sz="700" lang="zh-CN"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altLang="en-US" dirty="0" sz="700" lang="zh-CN" smtClean="0">
                <a:solidFill>
                  <a:schemeClr val="tx1">
                    <a:lumMod val="75000"/>
                    <a:lumOff val="25000"/>
                  </a:schemeClr>
                </a:solidFill>
                <a:latin typeface="微软雅黑" panose="020B0503020204020204" pitchFamily="34" charset="-122"/>
                <a:ea typeface="微软雅黑" panose="020B0503020204020204" pitchFamily="34" charset="-122"/>
              </a:rPr>
              <a:t>3．5．2 办公空间照明布局形式</a:t>
            </a:r>
            <a:endParaRPr altLang="en-US" dirty="0" sz="700" lang="zh-CN"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altLang="en-US" dirty="0" sz="700" lang="zh-CN" smtClean="0">
                <a:solidFill>
                  <a:schemeClr val="tx1">
                    <a:lumMod val="75000"/>
                    <a:lumOff val="25000"/>
                  </a:schemeClr>
                </a:solidFill>
                <a:latin typeface="微软雅黑" panose="020B0503020204020204" pitchFamily="34" charset="-122"/>
                <a:ea typeface="微软雅黑" panose="020B0503020204020204" pitchFamily="34" charset="-122"/>
              </a:rPr>
              <a:t>3．5．3 办公空间室内照明方式</a:t>
            </a:r>
            <a:endParaRPr altLang="en-US" dirty="0" sz="700" lang="zh-CN"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altLang="en-US" dirty="0" sz="700" lang="zh-CN" smtClean="0">
                <a:solidFill>
                  <a:schemeClr val="tx1">
                    <a:lumMod val="75000"/>
                    <a:lumOff val="25000"/>
                  </a:schemeClr>
                </a:solidFill>
                <a:latin typeface="微软雅黑" panose="020B0503020204020204" pitchFamily="34" charset="-122"/>
                <a:ea typeface="微软雅黑" panose="020B0503020204020204" pitchFamily="34" charset="-122"/>
              </a:rPr>
              <a:t>3.6办公空间的色彩运用</a:t>
            </a:r>
            <a:endParaRPr altLang="en-US" dirty="0" sz="700" lang="zh-CN"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6" presetSubtype="0">
                                  <p:stCondLst>
                                    <p:cond delay="0"/>
                                  </p:stCondLst>
                                  <p:childTnLst>
                                    <p:set>
                                      <p:cBhvr>
                                        <p:cTn dur="1" fill="hold" id="6">
                                          <p:stCondLst>
                                            <p:cond delay="0"/>
                                          </p:stCondLst>
                                        </p:cTn>
                                        <p:tgtEl>
                                          <p:spTgt spid="264"/>
                                        </p:tgtEl>
                                        <p:attrNameLst>
                                          <p:attrName>style.visibility</p:attrName>
                                        </p:attrNameLst>
                                      </p:cBhvr>
                                      <p:to>
                                        <p:strVal val="visible"/>
                                      </p:to>
                                    </p:set>
                                    <p:animEffect transition="in" filter="wipe(down)">
                                      <p:cBhvr>
                                        <p:cTn dur="580" id="7">
                                          <p:stCondLst>
                                            <p:cond delay="0"/>
                                          </p:stCondLst>
                                        </p:cTn>
                                        <p:tgtEl>
                                          <p:spTgt spid="264"/>
                                        </p:tgtEl>
                                      </p:cBhvr>
                                    </p:animEffect>
                                    <p:anim calcmode="lin" valueType="num">
                                      <p:cBhvr>
                                        <p:cTn dur="1822" id="8" tmFilter="0,0; 0.14,0.36; 0.43,0.73; 0.71,0.91; 1.0,1.0">
                                          <p:stCondLst>
                                            <p:cond delay="0"/>
                                          </p:stCondLst>
                                        </p:cTn>
                                        <p:tgtEl>
                                          <p:spTgt spid="264"/>
                                        </p:tgtEl>
                                        <p:attrNameLst>
                                          <p:attrName>ppt_x</p:attrName>
                                        </p:attrNameLst>
                                      </p:cBhvr>
                                      <p:tavLst>
                                        <p:tav tm="0">
                                          <p:val>
                                            <p:strVal val="#ppt_x-0.25"/>
                                          </p:val>
                                        </p:tav>
                                        <p:tav tm="100000">
                                          <p:val>
                                            <p:strVal val="#ppt_x"/>
                                          </p:val>
                                        </p:tav>
                                      </p:tavLst>
                                    </p:anim>
                                    <p:anim calcmode="lin" valueType="num">
                                      <p:cBhvr>
                                        <p:cTn dur="664" id="9" tmFilter="0.0,0.0; 0.25,0.07; 0.50,0.2; 0.75,0.467; 1.0,1.0">
                                          <p:stCondLst>
                                            <p:cond delay="0"/>
                                          </p:stCondLst>
                                        </p:cTn>
                                        <p:tgtEl>
                                          <p:spTgt spid="264"/>
                                        </p:tgtEl>
                                        <p:attrNameLst>
                                          <p:attrName>ppt_y</p:attrName>
                                        </p:attrNameLst>
                                      </p:cBhvr>
                                      <p:tavLst>
                                        <p:tav fmla="#ppt_y-sin(pi*$)/3" tm="0">
                                          <p:val>
                                            <p:fltVal val="0.5"/>
                                          </p:val>
                                        </p:tav>
                                        <p:tav tm="100000">
                                          <p:val>
                                            <p:fltVal val="1.0"/>
                                          </p:val>
                                        </p:tav>
                                      </p:tavLst>
                                    </p:anim>
                                    <p:anim calcmode="lin" valueType="num">
                                      <p:cBhvr>
                                        <p:cTn dur="664" id="10" tmFilter="0, 0; 0.125,0.2665; 0.25,0.4; 0.375,0.465; 0.5,0.5;  0.625,0.535; 0.75,0.6; 0.875,0.7335; 1,1">
                                          <p:stCondLst>
                                            <p:cond delay="664"/>
                                          </p:stCondLst>
                                        </p:cTn>
                                        <p:tgtEl>
                                          <p:spTgt spid="264"/>
                                        </p:tgtEl>
                                        <p:attrNameLst>
                                          <p:attrName>ppt_y</p:attrName>
                                        </p:attrNameLst>
                                      </p:cBhvr>
                                      <p:tavLst>
                                        <p:tav fmla="#ppt_y-sin(pi*$)/9" tm="0">
                                          <p:val>
                                            <p:fltVal val="0.0"/>
                                          </p:val>
                                        </p:tav>
                                        <p:tav tm="100000">
                                          <p:val>
                                            <p:fltVal val="1.0"/>
                                          </p:val>
                                        </p:tav>
                                      </p:tavLst>
                                    </p:anim>
                                    <p:anim calcmode="lin" valueType="num">
                                      <p:cBhvr>
                                        <p:cTn dur="332" id="11" tmFilter="0, 0; 0.125,0.2665; 0.25,0.4; 0.375,0.465; 0.5,0.5;  0.625,0.535; 0.75,0.6; 0.875,0.7335; 1,1">
                                          <p:stCondLst>
                                            <p:cond delay="1324"/>
                                          </p:stCondLst>
                                        </p:cTn>
                                        <p:tgtEl>
                                          <p:spTgt spid="264"/>
                                        </p:tgtEl>
                                        <p:attrNameLst>
                                          <p:attrName>ppt_y</p:attrName>
                                        </p:attrNameLst>
                                      </p:cBhvr>
                                      <p:tavLst>
                                        <p:tav fmla="#ppt_y-sin(pi*$)/27" tm="0">
                                          <p:val>
                                            <p:fltVal val="0.0"/>
                                          </p:val>
                                        </p:tav>
                                        <p:tav tm="100000">
                                          <p:val>
                                            <p:fltVal val="1.0"/>
                                          </p:val>
                                        </p:tav>
                                      </p:tavLst>
                                    </p:anim>
                                    <p:anim calcmode="lin" valueType="num">
                                      <p:cBhvr>
                                        <p:cTn dur="164" id="12" tmFilter="0, 0; 0.125,0.2665; 0.25,0.4; 0.375,0.465; 0.5,0.5;  0.625,0.535; 0.75,0.6; 0.875,0.7335; 1,1">
                                          <p:stCondLst>
                                            <p:cond delay="1656"/>
                                          </p:stCondLst>
                                        </p:cTn>
                                        <p:tgtEl>
                                          <p:spTgt spid="264"/>
                                        </p:tgtEl>
                                        <p:attrNameLst>
                                          <p:attrName>ppt_y</p:attrName>
                                        </p:attrNameLst>
                                      </p:cBhvr>
                                      <p:tavLst>
                                        <p:tav fmla="#ppt_y-sin(pi*$)/81" tm="0">
                                          <p:val>
                                            <p:fltVal val="0.0"/>
                                          </p:val>
                                        </p:tav>
                                        <p:tav tm="100000">
                                          <p:val>
                                            <p:fltVal val="1.0"/>
                                          </p:val>
                                        </p:tav>
                                      </p:tavLst>
                                    </p:anim>
                                    <p:animScale>
                                      <p:cBhvr>
                                        <p:cTn dur="26" id="13">
                                          <p:stCondLst>
                                            <p:cond delay="650"/>
                                          </p:stCondLst>
                                        </p:cTn>
                                        <p:tgtEl>
                                          <p:spTgt spid="264"/>
                                        </p:tgtEl>
                                      </p:cBhvr>
                                      <p:to x="100000" y="60000"/>
                                    </p:animScale>
                                    <p:animScale>
                                      <p:cBhvr>
                                        <p:cTn decel="50000" dur="166" id="14">
                                          <p:stCondLst>
                                            <p:cond delay="676"/>
                                          </p:stCondLst>
                                        </p:cTn>
                                        <p:tgtEl>
                                          <p:spTgt spid="264"/>
                                        </p:tgtEl>
                                      </p:cBhvr>
                                      <p:to x="100000" y="100000"/>
                                    </p:animScale>
                                    <p:animScale>
                                      <p:cBhvr>
                                        <p:cTn dur="26" id="15">
                                          <p:stCondLst>
                                            <p:cond delay="1312"/>
                                          </p:stCondLst>
                                        </p:cTn>
                                        <p:tgtEl>
                                          <p:spTgt spid="264"/>
                                        </p:tgtEl>
                                      </p:cBhvr>
                                      <p:to x="100000" y="80000"/>
                                    </p:animScale>
                                    <p:animScale>
                                      <p:cBhvr>
                                        <p:cTn decel="50000" dur="166" id="16">
                                          <p:stCondLst>
                                            <p:cond delay="1338"/>
                                          </p:stCondLst>
                                        </p:cTn>
                                        <p:tgtEl>
                                          <p:spTgt spid="264"/>
                                        </p:tgtEl>
                                      </p:cBhvr>
                                      <p:to x="100000" y="100000"/>
                                    </p:animScale>
                                    <p:animScale>
                                      <p:cBhvr>
                                        <p:cTn dur="26" id="17">
                                          <p:stCondLst>
                                            <p:cond delay="1642"/>
                                          </p:stCondLst>
                                        </p:cTn>
                                        <p:tgtEl>
                                          <p:spTgt spid="264"/>
                                        </p:tgtEl>
                                      </p:cBhvr>
                                      <p:to x="100000" y="90000"/>
                                    </p:animScale>
                                    <p:animScale>
                                      <p:cBhvr>
                                        <p:cTn decel="50000" dur="166" id="18">
                                          <p:stCondLst>
                                            <p:cond delay="1668"/>
                                          </p:stCondLst>
                                        </p:cTn>
                                        <p:tgtEl>
                                          <p:spTgt spid="264"/>
                                        </p:tgtEl>
                                      </p:cBhvr>
                                      <p:to x="100000" y="100000"/>
                                    </p:animScale>
                                    <p:animScale>
                                      <p:cBhvr>
                                        <p:cTn dur="26" id="19">
                                          <p:stCondLst>
                                            <p:cond delay="1808"/>
                                          </p:stCondLst>
                                        </p:cTn>
                                        <p:tgtEl>
                                          <p:spTgt spid="264"/>
                                        </p:tgtEl>
                                      </p:cBhvr>
                                      <p:to x="100000" y="95000"/>
                                    </p:animScale>
                                    <p:animScale>
                                      <p:cBhvr>
                                        <p:cTn decel="50000" dur="166" id="20">
                                          <p:stCondLst>
                                            <p:cond delay="1834"/>
                                          </p:stCondLst>
                                        </p:cTn>
                                        <p:tgtEl>
                                          <p:spTgt spid="264"/>
                                        </p:tgtEl>
                                      </p:cBhvr>
                                      <p:to x="100000" y="100000"/>
                                    </p:animScale>
                                  </p:childTnLst>
                                </p:cTn>
                              </p:par>
                            </p:childTnLst>
                          </p:cTn>
                        </p:par>
                        <p:par>
                          <p:cTn fill="hold" id="21">
                            <p:stCondLst>
                              <p:cond delay="2000"/>
                            </p:stCondLst>
                            <p:childTnLst>
                              <p:par>
                                <p:cTn fill="hold" id="22" nodeType="afterEffect" presetClass="entr" presetID="16" presetSubtype="37">
                                  <p:stCondLst>
                                    <p:cond delay="0"/>
                                  </p:stCondLst>
                                  <p:childTnLst>
                                    <p:set>
                                      <p:cBhvr>
                                        <p:cTn dur="1" fill="hold" id="23">
                                          <p:stCondLst>
                                            <p:cond delay="0"/>
                                          </p:stCondLst>
                                        </p:cTn>
                                        <p:tgtEl>
                                          <p:spTgt spid="269"/>
                                        </p:tgtEl>
                                        <p:attrNameLst>
                                          <p:attrName>style.visibility</p:attrName>
                                        </p:attrNameLst>
                                      </p:cBhvr>
                                      <p:to>
                                        <p:strVal val="visible"/>
                                      </p:to>
                                    </p:set>
                                    <p:animEffect transition="in" filter="barn(outVertical)">
                                      <p:cBhvr>
                                        <p:cTn dur="500" id="24"/>
                                        <p:tgtEl>
                                          <p:spTgt spid="269"/>
                                        </p:tgtEl>
                                      </p:cBhvr>
                                    </p:animEffect>
                                  </p:childTnLst>
                                </p:cTn>
                              </p:par>
                              <p:par>
                                <p:cTn fill="hold" id="25" nodeType="withEffect" presetClass="entr" presetID="16" presetSubtype="37">
                                  <p:stCondLst>
                                    <p:cond delay="0"/>
                                  </p:stCondLst>
                                  <p:childTnLst>
                                    <p:set>
                                      <p:cBhvr>
                                        <p:cTn dur="1" fill="hold" id="26">
                                          <p:stCondLst>
                                            <p:cond delay="0"/>
                                          </p:stCondLst>
                                        </p:cTn>
                                        <p:tgtEl>
                                          <p:spTgt spid="270"/>
                                        </p:tgtEl>
                                        <p:attrNameLst>
                                          <p:attrName>style.visibility</p:attrName>
                                        </p:attrNameLst>
                                      </p:cBhvr>
                                      <p:to>
                                        <p:strVal val="visible"/>
                                      </p:to>
                                    </p:set>
                                    <p:animEffect transition="in" filter="barn(outVertical)">
                                      <p:cBhvr>
                                        <p:cTn dur="500" id="27"/>
                                        <p:tgtEl>
                                          <p:spTgt spid="270"/>
                                        </p:tgtEl>
                                      </p:cBhvr>
                                    </p:animEffect>
                                  </p:childTnLst>
                                </p:cTn>
                              </p:par>
                              <p:par>
                                <p:cTn fill="hold" id="28" nodeType="withEffect" presetClass="entr" presetID="16" presetSubtype="37">
                                  <p:stCondLst>
                                    <p:cond delay="0"/>
                                  </p:stCondLst>
                                  <p:childTnLst>
                                    <p:set>
                                      <p:cBhvr>
                                        <p:cTn dur="1" fill="hold" id="29">
                                          <p:stCondLst>
                                            <p:cond delay="0"/>
                                          </p:stCondLst>
                                        </p:cTn>
                                        <p:tgtEl>
                                          <p:spTgt spid="272"/>
                                        </p:tgtEl>
                                        <p:attrNameLst>
                                          <p:attrName>style.visibility</p:attrName>
                                        </p:attrNameLst>
                                      </p:cBhvr>
                                      <p:to>
                                        <p:strVal val="visible"/>
                                      </p:to>
                                    </p:set>
                                    <p:animEffect transition="in" filter="barn(outVertical)">
                                      <p:cBhvr>
                                        <p:cTn dur="500" id="30"/>
                                        <p:tgtEl>
                                          <p:spTgt spid="272"/>
                                        </p:tgtEl>
                                      </p:cBhvr>
                                    </p:animEffect>
                                  </p:childTnLst>
                                </p:cTn>
                              </p:par>
                              <p:par>
                                <p:cTn fill="hold" id="31" nodeType="withEffect" presetClass="entr" presetID="16" presetSubtype="37">
                                  <p:stCondLst>
                                    <p:cond delay="0"/>
                                  </p:stCondLst>
                                  <p:childTnLst>
                                    <p:set>
                                      <p:cBhvr>
                                        <p:cTn dur="1" fill="hold" id="32">
                                          <p:stCondLst>
                                            <p:cond delay="0"/>
                                          </p:stCondLst>
                                        </p:cTn>
                                        <p:tgtEl>
                                          <p:spTgt spid="271"/>
                                        </p:tgtEl>
                                        <p:attrNameLst>
                                          <p:attrName>style.visibility</p:attrName>
                                        </p:attrNameLst>
                                      </p:cBhvr>
                                      <p:to>
                                        <p:strVal val="visible"/>
                                      </p:to>
                                    </p:set>
                                    <p:animEffect transition="in" filter="barn(outVertical)">
                                      <p:cBhvr>
                                        <p:cTn dur="500" id="33"/>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273" name=""/>
        <p:cNvGrpSpPr/>
        <p:nvPr/>
      </p:nvGrpSpPr>
      <p:grpSpPr>
        <a:xfrm>
          <a:off x="0" y="0"/>
          <a:ext cx="0" cy="0"/>
          <a:chOff x="0" y="0"/>
          <a:chExt cx="0" cy="0"/>
        </a:xfrm>
      </p:grpSpPr>
      <p:sp>
        <p:nvSpPr>
          <p:cNvPr id="1048951" name="文本框 1"/>
          <p:cNvSpPr txBox="1"/>
          <p:nvPr>
            <p:custDataLst>
              <p:tags r:id="rId1"/>
            </p:custDataLst>
          </p:nvPr>
        </p:nvSpPr>
        <p:spPr>
          <a:xfrm>
            <a:off x="2116022" y="338170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3．1  办公空间的功能分区及其特点</a:t>
            </a:r>
            <a:endParaRPr altLang="zh-CN" sz="1400" lang="en-US">
              <a:solidFill>
                <a:srgbClr val="FF0000"/>
              </a:solidFill>
            </a:endParaRPr>
          </a:p>
        </p:txBody>
      </p:sp>
      <p:sp>
        <p:nvSpPr>
          <p:cNvPr id="1048952" name="文本框 2"/>
          <p:cNvSpPr txBox="1"/>
          <p:nvPr>
            <p:custDataLst>
              <p:tags r:id="rId2"/>
            </p:custDataLst>
          </p:nvPr>
        </p:nvSpPr>
        <p:spPr>
          <a:xfrm>
            <a:off x="2116022" y="3908777"/>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000" lang="en-US">
                <a:solidFill>
                  <a:schemeClr val="tx1"/>
                </a:solidFill>
              </a:rPr>
              <a:t>办公空间的组合与划分，在某种意义上讲，就是根据使用功能对办公空间进行各种各样的分隔与联系，为使用者提供良好的空间环境，以满足各种办公活动的需要。首先，要做到各行其“道”；其次，各类人员出入口在空间组织时，能较为明确地分区；最后，避免其他功能用房对办公空间的干扰和影响（见图3-1-1）。</a:t>
            </a:r>
            <a:endParaRPr altLang="zh-CN" dirty="0" sz="1000" lang="en-US">
              <a:solidFill>
                <a:schemeClr val="tx1"/>
              </a:solidFill>
            </a:endParaRPr>
          </a:p>
        </p:txBody>
      </p:sp>
      <p:pic>
        <p:nvPicPr>
          <p:cNvPr id="2097276" name="图片 1" descr="C:\Users\mac\Desktop\办公空间\2333\3\3.1\办公楼的组成（来源《建筑设计资料集4》） (1).png"/>
          <p:cNvPicPr>
            <a:picLocks noChangeAspect="1" noChangeArrowheads="1"/>
          </p:cNvPicPr>
          <p:nvPr/>
        </p:nvPicPr>
        <p:blipFill>
          <a:blip xmlns:r="http://schemas.openxmlformats.org/officeDocument/2006/relationships" r:embed="rId3"/>
          <a:srcRect/>
          <a:stretch>
            <a:fillRect/>
          </a:stretch>
        </p:blipFill>
        <p:spPr>
          <a:xfrm>
            <a:off x="2691765" y="320040"/>
            <a:ext cx="3721100" cy="3061335"/>
          </a:xfrm>
          <a:prstGeom prst="rect"/>
          <a:noFill/>
          <a:ln w="9525">
            <a:noFill/>
            <a:miter lim="800000"/>
            <a:headEnd/>
            <a:tailEnd/>
          </a:ln>
        </p:spPr>
      </p:pic>
      <p:sp>
        <p:nvSpPr>
          <p:cNvPr id="1048953" name="文本框 4"/>
          <p:cNvSpPr txBox="1"/>
          <p:nvPr/>
        </p:nvSpPr>
        <p:spPr>
          <a:xfrm>
            <a:off x="6269355" y="2840990"/>
            <a:ext cx="2457450" cy="398780"/>
          </a:xfrm>
          <a:prstGeom prst="rect"/>
          <a:noFill/>
        </p:spPr>
        <p:txBody>
          <a:bodyPr rtlCol="0" wrap="square">
            <a:spAutoFit/>
          </a:bodyPr>
          <a:p>
            <a:r>
              <a:rPr altLang="en-US" sz="1000" lang="zh-CN"/>
              <a:t>图3-1-1办公楼的组成</a:t>
            </a:r>
            <a:endParaRPr altLang="en-US" sz="1000" lang="zh-CN"/>
          </a:p>
          <a:p>
            <a:r>
              <a:rPr altLang="en-US" sz="1000" lang="zh-CN"/>
              <a:t>（图片来源《建筑设计资料集4》）</a:t>
            </a:r>
            <a:endParaRPr altLang="en-US" sz="1000" lang="zh-CN"/>
          </a:p>
        </p:txBody>
      </p:sp>
      <p:sp>
        <p:nvSpPr>
          <p:cNvPr id="1048954"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955" name="Freeform: Shape 4"/>
          <p:cNvSpPr/>
          <p:nvPr/>
        </p:nvSpPr>
        <p:spPr bwMode="auto">
          <a:xfrm rot="3166710">
            <a:off x="584226" y="2037184"/>
            <a:ext cx="1381062" cy="813205"/>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956" name="Freeform: Shape 4"/>
          <p:cNvSpPr/>
          <p:nvPr/>
        </p:nvSpPr>
        <p:spPr bwMode="auto">
          <a:xfrm rot="1526578">
            <a:off x="7475585" y="4603494"/>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954"/>
                                        </p:tgtEl>
                                        <p:attrNameLst>
                                          <p:attrName>style.visibility</p:attrName>
                                        </p:attrNameLst>
                                      </p:cBhvr>
                                      <p:to>
                                        <p:strVal val="visible"/>
                                      </p:to>
                                    </p:set>
                                    <p:animEffect transition="in" filter="randombar(horizontal)">
                                      <p:cBhvr>
                                        <p:cTn dur="500" id="7"/>
                                        <p:tgtEl>
                                          <p:spTgt spid="1048954"/>
                                        </p:tgtEl>
                                      </p:cBhvr>
                                    </p:animEffect>
                                  </p:childTnLst>
                                </p:cTn>
                              </p:par>
                              <p:par>
                                <p:cTn fill="hold" grpId="0" id="8" nodeType="withEffect" presetClass="entr" presetID="14" presetSubtype="10">
                                  <p:stCondLst>
                                    <p:cond delay="0"/>
                                  </p:stCondLst>
                                  <p:childTnLst>
                                    <p:set>
                                      <p:cBhvr>
                                        <p:cTn dur="1" fill="hold" id="9">
                                          <p:stCondLst>
                                            <p:cond delay="0"/>
                                          </p:stCondLst>
                                        </p:cTn>
                                        <p:tgtEl>
                                          <p:spTgt spid="1048955"/>
                                        </p:tgtEl>
                                        <p:attrNameLst>
                                          <p:attrName>style.visibility</p:attrName>
                                        </p:attrNameLst>
                                      </p:cBhvr>
                                      <p:to>
                                        <p:strVal val="visible"/>
                                      </p:to>
                                    </p:set>
                                    <p:animEffect transition="in" filter="randombar(horizontal)">
                                      <p:cBhvr>
                                        <p:cTn dur="500" id="10"/>
                                        <p:tgtEl>
                                          <p:spTgt spid="1048955"/>
                                        </p:tgtEl>
                                      </p:cBhvr>
                                    </p:animEffect>
                                  </p:childTnLst>
                                </p:cTn>
                              </p:par>
                            </p:childTnLst>
                          </p:cTn>
                        </p:par>
                        <p:par>
                          <p:cTn fill="hold" id="11">
                            <p:stCondLst>
                              <p:cond delay="500"/>
                            </p:stCondLst>
                            <p:childTnLst>
                              <p:par>
                                <p:cTn fill="hold" grpId="0" id="12" nodeType="afterEffect" presetClass="entr" presetID="14" presetSubtype="10">
                                  <p:stCondLst>
                                    <p:cond delay="0"/>
                                  </p:stCondLst>
                                  <p:childTnLst>
                                    <p:set>
                                      <p:cBhvr>
                                        <p:cTn dur="1" fill="hold" id="13">
                                          <p:stCondLst>
                                            <p:cond delay="0"/>
                                          </p:stCondLst>
                                        </p:cTn>
                                        <p:tgtEl>
                                          <p:spTgt spid="1048956"/>
                                        </p:tgtEl>
                                        <p:attrNameLst>
                                          <p:attrName>style.visibility</p:attrName>
                                        </p:attrNameLst>
                                      </p:cBhvr>
                                      <p:to>
                                        <p:strVal val="visible"/>
                                      </p:to>
                                    </p:set>
                                    <p:animEffect transition="in" filter="randombar(horizontal)">
                                      <p:cBhvr>
                                        <p:cTn dur="500" id="14"/>
                                        <p:tgtEl>
                                          <p:spTgt spid="1048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54" grpId="0" bldLvl="0" animBg="1"/>
      <p:bldP spid="1048955" grpId="0" bldLvl="0" animBg="1"/>
      <p:bldP spid="104895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276" name=""/>
        <p:cNvGrpSpPr/>
        <p:nvPr/>
      </p:nvGrpSpPr>
      <p:grpSpPr>
        <a:xfrm>
          <a:off x="0" y="0"/>
          <a:ext cx="0" cy="0"/>
          <a:chOff x="0" y="0"/>
          <a:chExt cx="0" cy="0"/>
        </a:xfrm>
      </p:grpSpPr>
      <p:sp>
        <p:nvSpPr>
          <p:cNvPr id="1048960" name="文本框 1"/>
          <p:cNvSpPr txBox="1"/>
          <p:nvPr>
            <p:custDataLst>
              <p:tags r:id="rId1"/>
            </p:custDataLst>
          </p:nvPr>
        </p:nvSpPr>
        <p:spPr>
          <a:xfrm>
            <a:off x="2116022" y="338170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3．1  办公空间的功能分区及其特点</a:t>
            </a:r>
            <a:endParaRPr altLang="zh-CN" sz="1400" lang="en-US">
              <a:solidFill>
                <a:srgbClr val="FF0000"/>
              </a:solidFill>
            </a:endParaRPr>
          </a:p>
        </p:txBody>
      </p:sp>
      <p:sp>
        <p:nvSpPr>
          <p:cNvPr id="1048961" name="文本框 2"/>
          <p:cNvSpPr txBox="1"/>
          <p:nvPr>
            <p:custDataLst>
              <p:tags r:id="rId2"/>
            </p:custDataLst>
          </p:nvPr>
        </p:nvSpPr>
        <p:spPr>
          <a:xfrm>
            <a:off x="2115820" y="3760470"/>
            <a:ext cx="4978400" cy="1230630"/>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000" lang="en-US">
                <a:solidFill>
                  <a:schemeClr val="tx1"/>
                </a:solidFill>
              </a:rPr>
              <a:t>3．1．1  接待区</a:t>
            </a:r>
            <a:endParaRPr altLang="zh-CN" dirty="0" sz="1000" lang="en-US">
              <a:solidFill>
                <a:schemeClr val="tx1"/>
              </a:solidFill>
            </a:endParaRPr>
          </a:p>
          <a:p>
            <a:pPr fontAlgn="base" lvl="0">
              <a:lnSpc>
                <a:spcPct val="120000"/>
              </a:lnSpc>
              <a:spcAft>
                <a:spcPct val="0"/>
              </a:spcAft>
            </a:pPr>
            <a:r>
              <a:rPr altLang="zh-CN" dirty="0" sz="1000" lang="en-US">
                <a:solidFill>
                  <a:schemeClr val="tx1"/>
                </a:solidFill>
              </a:rPr>
              <a:t>前台接待区设计也叫暂时接待区，前台接待区域一般不是很重要的客人或者是客户或者是没有预约经理的在前台暂时接待之用，或者是供应商或面试人员在此等候。因此，接待位置应显著，能够强化入口讯息（见图3-1-1）。</a:t>
            </a:r>
            <a:endParaRPr altLang="zh-CN" dirty="0" sz="1000" lang="en-US">
              <a:solidFill>
                <a:schemeClr val="tx1"/>
              </a:solidFill>
            </a:endParaRPr>
          </a:p>
        </p:txBody>
      </p:sp>
      <p:sp>
        <p:nvSpPr>
          <p:cNvPr id="1048962" name="文本框 4"/>
          <p:cNvSpPr txBox="1"/>
          <p:nvPr/>
        </p:nvSpPr>
        <p:spPr>
          <a:xfrm>
            <a:off x="1571625" y="2638425"/>
            <a:ext cx="2457450" cy="370841"/>
          </a:xfrm>
          <a:prstGeom prst="rect"/>
          <a:noFill/>
        </p:spPr>
        <p:txBody>
          <a:bodyPr rtlCol="0" wrap="square">
            <a:spAutoFit/>
          </a:bodyPr>
          <a:p>
            <a:r>
              <a:rPr altLang="en-US" sz="1000" lang="zh-CN"/>
              <a:t>图3-1-1泰国奔驰总部前台 </a:t>
            </a:r>
            <a:endParaRPr altLang="en-US" sz="1000" lang="zh-CN"/>
          </a:p>
          <a:p>
            <a:r>
              <a:rPr altLang="en-US" sz="1000" lang="zh-CN"/>
              <a:t>（图片来源：室内设计联盟网）</a:t>
            </a:r>
            <a:endParaRPr altLang="en-US" sz="1000" lang="zh-CN"/>
          </a:p>
        </p:txBody>
      </p:sp>
      <p:sp>
        <p:nvSpPr>
          <p:cNvPr id="1048963"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964"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pic>
        <p:nvPicPr>
          <p:cNvPr id="2097277" name="图片 2" descr="C:\Users\mac\Desktop\办公空间\2333\3\3.1\3.1.1接待区\泰国奔驰总部前台 (2)（来源：室内设计联盟网）.jpg"/>
          <p:cNvPicPr>
            <a:picLocks noChangeAspect="1" noChangeArrowheads="1"/>
          </p:cNvPicPr>
          <p:nvPr/>
        </p:nvPicPr>
        <p:blipFill>
          <a:blip xmlns:r="http://schemas.openxmlformats.org/officeDocument/2006/relationships" r:embed="rId3"/>
          <a:srcRect/>
          <a:stretch>
            <a:fillRect/>
          </a:stretch>
        </p:blipFill>
        <p:spPr>
          <a:xfrm>
            <a:off x="1428750" y="602615"/>
            <a:ext cx="2743200" cy="1835150"/>
          </a:xfrm>
          <a:prstGeom prst="rect"/>
          <a:noFill/>
          <a:ln w="9525">
            <a:noFill/>
            <a:miter lim="800000"/>
            <a:headEnd/>
            <a:tailEnd/>
          </a:ln>
        </p:spPr>
      </p:pic>
      <p:pic>
        <p:nvPicPr>
          <p:cNvPr id="2097278" name="图片 3" descr="C:\Users\mac\Desktop\办公空间\2333\3\3.1\3.1.1接待区\接待台（来源：室内设计联盟网）.jpg"/>
          <p:cNvPicPr>
            <a:picLocks noChangeAspect="1" noChangeArrowheads="1"/>
          </p:cNvPicPr>
          <p:nvPr/>
        </p:nvPicPr>
        <p:blipFill>
          <a:blip xmlns:r="http://schemas.openxmlformats.org/officeDocument/2006/relationships" r:embed="rId4"/>
          <a:srcRect/>
          <a:stretch>
            <a:fillRect/>
          </a:stretch>
        </p:blipFill>
        <p:spPr>
          <a:xfrm>
            <a:off x="4719638" y="589915"/>
            <a:ext cx="2767965" cy="1847850"/>
          </a:xfrm>
          <a:prstGeom prst="rect"/>
          <a:noFill/>
          <a:ln w="9525">
            <a:noFill/>
            <a:miter lim="800000"/>
            <a:headEnd/>
            <a:tailEnd/>
          </a:ln>
        </p:spPr>
      </p:pic>
      <p:sp>
        <p:nvSpPr>
          <p:cNvPr id="1048965" name="文本框 7"/>
          <p:cNvSpPr txBox="1"/>
          <p:nvPr/>
        </p:nvSpPr>
        <p:spPr>
          <a:xfrm>
            <a:off x="5030470" y="2638425"/>
            <a:ext cx="2457450" cy="370841"/>
          </a:xfrm>
          <a:prstGeom prst="rect"/>
          <a:noFill/>
        </p:spPr>
        <p:txBody>
          <a:bodyPr rtlCol="0" wrap="square">
            <a:spAutoFit/>
          </a:bodyPr>
          <a:p>
            <a:r>
              <a:rPr altLang="en-US" sz="1000" lang="zh-CN"/>
              <a:t>图3-1-1接待区</a:t>
            </a:r>
            <a:endParaRPr altLang="en-US" sz="1000" lang="zh-CN"/>
          </a:p>
          <a:p>
            <a:r>
              <a:rPr altLang="en-US" sz="1000" lang="zh-CN"/>
              <a:t>（图片来源：室内设计联盟网）</a:t>
            </a:r>
            <a:endParaRPr altLang="en-US" sz="1000" lang="zh-CN"/>
          </a:p>
        </p:txBody>
      </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963"/>
                                        </p:tgtEl>
                                        <p:attrNameLst>
                                          <p:attrName>style.visibility</p:attrName>
                                        </p:attrNameLst>
                                      </p:cBhvr>
                                      <p:to>
                                        <p:strVal val="visible"/>
                                      </p:to>
                                    </p:set>
                                    <p:animEffect transition="in" filter="randombar(horizontal)">
                                      <p:cBhvr>
                                        <p:cTn dur="500" id="7"/>
                                        <p:tgtEl>
                                          <p:spTgt spid="1048963"/>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8964"/>
                                        </p:tgtEl>
                                        <p:attrNameLst>
                                          <p:attrName>style.visibility</p:attrName>
                                        </p:attrNameLst>
                                      </p:cBhvr>
                                      <p:to>
                                        <p:strVal val="visible"/>
                                      </p:to>
                                    </p:set>
                                    <p:animEffect transition="in" filter="randombar(horizontal)">
                                      <p:cBhvr>
                                        <p:cTn dur="500" id="11"/>
                                        <p:tgtEl>
                                          <p:spTgt spid="1048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63" grpId="0" bldLvl="0" animBg="1"/>
      <p:bldP spid="1048964"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279" name=""/>
        <p:cNvGrpSpPr/>
        <p:nvPr/>
      </p:nvGrpSpPr>
      <p:grpSpPr>
        <a:xfrm>
          <a:off x="0" y="0"/>
          <a:ext cx="0" cy="0"/>
          <a:chOff x="0" y="0"/>
          <a:chExt cx="0" cy="0"/>
        </a:xfrm>
      </p:grpSpPr>
      <p:sp>
        <p:nvSpPr>
          <p:cNvPr id="1048969" name="文本框 1"/>
          <p:cNvSpPr txBox="1"/>
          <p:nvPr>
            <p:custDataLst>
              <p:tags r:id="rId1"/>
            </p:custDataLst>
          </p:nvPr>
        </p:nvSpPr>
        <p:spPr>
          <a:xfrm>
            <a:off x="2086177" y="319691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3．1  办公空间的功能分区及其特点</a:t>
            </a:r>
            <a:endParaRPr altLang="zh-CN" sz="1400" lang="en-US">
              <a:solidFill>
                <a:srgbClr val="FF0000"/>
              </a:solidFill>
            </a:endParaRPr>
          </a:p>
        </p:txBody>
      </p:sp>
      <p:sp>
        <p:nvSpPr>
          <p:cNvPr id="1048970" name="文本框 2"/>
          <p:cNvSpPr txBox="1"/>
          <p:nvPr>
            <p:custDataLst>
              <p:tags r:id="rId2"/>
            </p:custDataLst>
          </p:nvPr>
        </p:nvSpPr>
        <p:spPr>
          <a:xfrm>
            <a:off x="2136775" y="3564255"/>
            <a:ext cx="4978400" cy="1230630"/>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000" lang="en-US">
                <a:solidFill>
                  <a:schemeClr val="tx1"/>
                </a:solidFill>
              </a:rPr>
              <a:t> 3．1．2  办公区</a:t>
            </a:r>
            <a:endParaRPr altLang="zh-CN" dirty="0" sz="1000" lang="en-US">
              <a:solidFill>
                <a:schemeClr val="tx1"/>
              </a:solidFill>
            </a:endParaRPr>
          </a:p>
          <a:p>
            <a:pPr algn="l" fontAlgn="base" lvl="0">
              <a:lnSpc>
                <a:spcPct val="120000"/>
              </a:lnSpc>
              <a:spcAft>
                <a:spcPct val="0"/>
              </a:spcAft>
            </a:pPr>
            <a:r>
              <a:rPr altLang="zh-CN" dirty="0" sz="1000" lang="en-US">
                <a:solidFill>
                  <a:schemeClr val="tx1"/>
                </a:solidFill>
              </a:rPr>
              <a:t>1）普通员工开放区,2)</a:t>
            </a:r>
            <a:r>
              <a:rPr altLang="en-US" dirty="0" sz="1000" lang="zh-CN">
                <a:solidFill>
                  <a:schemeClr val="tx1"/>
                </a:solidFill>
              </a:rPr>
              <a:t>小型办公室，</a:t>
            </a:r>
            <a:r>
              <a:rPr altLang="zh-CN" dirty="0" sz="1000" lang="en-US">
                <a:solidFill>
                  <a:schemeClr val="tx1"/>
                </a:solidFill>
              </a:rPr>
              <a:t>3</a:t>
            </a:r>
            <a:r>
              <a:rPr altLang="en-US" dirty="0" sz="1000" lang="zh-CN">
                <a:solidFill>
                  <a:schemeClr val="tx1"/>
                </a:solidFill>
              </a:rPr>
              <a:t>）高级行政区域</a:t>
            </a:r>
            <a:endParaRPr altLang="en-US" dirty="0" sz="1000" lang="zh-CN">
              <a:solidFill>
                <a:schemeClr val="tx1"/>
              </a:solidFill>
            </a:endParaRPr>
          </a:p>
          <a:p>
            <a:pPr algn="l" fontAlgn="base" lvl="0">
              <a:lnSpc>
                <a:spcPct val="120000"/>
              </a:lnSpc>
              <a:spcAft>
                <a:spcPct val="0"/>
              </a:spcAft>
            </a:pPr>
            <a:r>
              <a:rPr altLang="zh-CN" dirty="0" sz="1000" lang="en-US">
                <a:solidFill>
                  <a:schemeClr val="tx1"/>
                </a:solidFill>
              </a:rPr>
              <a:t>现代办公空间的员工区是组成集体的核心，员工工作的优劣直接影响到企业的效益，所以，普通员工区的设计重点是实现该区域环境的最优化，得到舒适的空间感受。</a:t>
            </a:r>
            <a:endParaRPr altLang="zh-CN" dirty="0" sz="1000" lang="en-US">
              <a:solidFill>
                <a:schemeClr val="tx1"/>
              </a:solidFill>
            </a:endParaRPr>
          </a:p>
          <a:p>
            <a:pPr algn="l" fontAlgn="base" lvl="0">
              <a:lnSpc>
                <a:spcPct val="120000"/>
              </a:lnSpc>
              <a:spcAft>
                <a:spcPct val="0"/>
              </a:spcAft>
            </a:pPr>
            <a:endParaRPr altLang="zh-CN" dirty="0" sz="1000" lang="en-US">
              <a:solidFill>
                <a:schemeClr val="tx1"/>
              </a:solidFill>
            </a:endParaRPr>
          </a:p>
          <a:p>
            <a:pPr fontAlgn="base" lvl="0">
              <a:lnSpc>
                <a:spcPct val="120000"/>
              </a:lnSpc>
              <a:spcAft>
                <a:spcPct val="0"/>
              </a:spcAft>
            </a:pPr>
            <a:endParaRPr altLang="zh-CN" dirty="0" sz="1000" lang="en-US">
              <a:solidFill>
                <a:schemeClr val="tx1"/>
              </a:solidFill>
            </a:endParaRPr>
          </a:p>
        </p:txBody>
      </p:sp>
      <p:sp>
        <p:nvSpPr>
          <p:cNvPr id="1048971" name="文本框 4"/>
          <p:cNvSpPr txBox="1"/>
          <p:nvPr/>
        </p:nvSpPr>
        <p:spPr>
          <a:xfrm>
            <a:off x="2360295" y="1468120"/>
            <a:ext cx="2457450" cy="398780"/>
          </a:xfrm>
          <a:prstGeom prst="rect"/>
          <a:noFill/>
        </p:spPr>
        <p:txBody>
          <a:bodyPr rtlCol="0" wrap="square">
            <a:spAutoFit/>
          </a:bodyPr>
          <a:p>
            <a:r>
              <a:rPr altLang="en-US" sz="1000" lang="zh-CN"/>
              <a:t>图3-1- 开放办公区</a:t>
            </a:r>
            <a:endParaRPr altLang="en-US" sz="1000" lang="zh-CN"/>
          </a:p>
          <a:p>
            <a:r>
              <a:rPr altLang="en-US" sz="1000" lang="zh-CN"/>
              <a:t>（图片来源：室内设计联盟网）</a:t>
            </a:r>
            <a:endParaRPr altLang="en-US" sz="1000" lang="zh-CN"/>
          </a:p>
        </p:txBody>
      </p:sp>
      <p:sp>
        <p:nvSpPr>
          <p:cNvPr id="1048972"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973"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8974" name="文本框 7"/>
          <p:cNvSpPr txBox="1"/>
          <p:nvPr/>
        </p:nvSpPr>
        <p:spPr>
          <a:xfrm>
            <a:off x="2360295" y="2884805"/>
            <a:ext cx="2457450" cy="398780"/>
          </a:xfrm>
          <a:prstGeom prst="rect"/>
          <a:noFill/>
        </p:spPr>
        <p:txBody>
          <a:bodyPr rtlCol="0" wrap="square">
            <a:spAutoFit/>
          </a:bodyPr>
          <a:p>
            <a:r>
              <a:rPr altLang="en-US" sz="1000" lang="zh-CN"/>
              <a:t>图3-1- 小型办公室</a:t>
            </a:r>
            <a:endParaRPr altLang="en-US" sz="1000" lang="zh-CN"/>
          </a:p>
          <a:p>
            <a:r>
              <a:rPr altLang="en-US" sz="1000" lang="zh-CN"/>
              <a:t>（图片来源：室内设计联盟网）</a:t>
            </a:r>
            <a:endParaRPr altLang="en-US" sz="1000" lang="zh-CN"/>
          </a:p>
        </p:txBody>
      </p:sp>
      <p:sp>
        <p:nvSpPr>
          <p:cNvPr id="1048975" name="文本框 10"/>
          <p:cNvSpPr txBox="1"/>
          <p:nvPr/>
        </p:nvSpPr>
        <p:spPr>
          <a:xfrm>
            <a:off x="2085975" y="4231640"/>
            <a:ext cx="5080000" cy="553085"/>
          </a:xfrm>
          <a:prstGeom prst="rect"/>
          <a:noFill/>
          <a:ln w="9525">
            <a:noFill/>
          </a:ln>
        </p:spPr>
        <p:txBody>
          <a:bodyPr>
            <a:spAutoFit/>
          </a:bodyPr>
          <a:p>
            <a:pPr indent="0"/>
            <a:endParaRPr b="0" sz="1000">
              <a:latin typeface="+mn-ea"/>
              <a:cs typeface="宋体" panose="02010600030101010101" pitchFamily="2" charset="-122"/>
            </a:endParaRPr>
          </a:p>
          <a:p>
            <a:pPr indent="0"/>
            <a:r>
              <a:rPr b="0" sz="1000">
                <a:latin typeface="+mn-ea"/>
                <a:cs typeface="宋体" panose="02010600030101010101" pitchFamily="2" charset="-122"/>
              </a:rPr>
              <a:t>行政区主要为企业高管所使用的办公室等，其空间要求相对独立，闭合，私密，便于管理和安全。一般多采用套间式办公室，以事务处理、文秘、接待休息为主。</a:t>
            </a:r>
            <a:endParaRPr altLang="en-US" sz="1000" lang="zh-CN">
              <a:latin typeface="+mn-ea"/>
            </a:endParaRPr>
          </a:p>
        </p:txBody>
      </p:sp>
      <p:pic>
        <p:nvPicPr>
          <p:cNvPr id="2097279" name="图片 4" descr="C:\Users\mac\Desktop\办公空间\2333\3\3.1\3.1.2办公区\办公区（来源：室内设计联盟网） (2).jpg"/>
          <p:cNvPicPr>
            <a:picLocks noChangeAspect="1" noChangeArrowheads="1"/>
          </p:cNvPicPr>
          <p:nvPr/>
        </p:nvPicPr>
        <p:blipFill>
          <a:blip xmlns:r="http://schemas.openxmlformats.org/officeDocument/2006/relationships" r:embed="rId3"/>
          <a:srcRect/>
          <a:stretch>
            <a:fillRect/>
          </a:stretch>
        </p:blipFill>
        <p:spPr>
          <a:xfrm>
            <a:off x="2417445" y="431165"/>
            <a:ext cx="1555115" cy="1036955"/>
          </a:xfrm>
          <a:prstGeom prst="rect"/>
          <a:noFill/>
          <a:ln w="9525">
            <a:noFill/>
            <a:miter lim="800000"/>
            <a:headEnd/>
            <a:tailEnd/>
          </a:ln>
        </p:spPr>
      </p:pic>
      <p:pic>
        <p:nvPicPr>
          <p:cNvPr id="2097280" name="图片 5" descr="C:\Users\mac\Desktop\办公空间\2333\3\3.1\3.1.2办公区\办公区（来源：室内设计联盟网） (8).jpg"/>
          <p:cNvPicPr>
            <a:picLocks noChangeAspect="1" noChangeArrowheads="1"/>
          </p:cNvPicPr>
          <p:nvPr/>
        </p:nvPicPr>
        <p:blipFill>
          <a:blip xmlns:r="http://schemas.openxmlformats.org/officeDocument/2006/relationships" r:embed="rId4"/>
          <a:srcRect/>
          <a:stretch>
            <a:fillRect/>
          </a:stretch>
        </p:blipFill>
        <p:spPr>
          <a:xfrm>
            <a:off x="4777105" y="431165"/>
            <a:ext cx="1622425" cy="1036320"/>
          </a:xfrm>
          <a:prstGeom prst="rect"/>
          <a:noFill/>
          <a:ln w="9525">
            <a:noFill/>
            <a:miter lim="800000"/>
            <a:headEnd/>
            <a:tailEnd/>
          </a:ln>
        </p:spPr>
      </p:pic>
      <p:pic>
        <p:nvPicPr>
          <p:cNvPr id="2097281" name="图片 6" descr="C:\Users\mac\Desktop\办公空间\2333\3\3.1\3.1.2办公区\办公区（来源：室内设计联盟网） (3).jpg"/>
          <p:cNvPicPr>
            <a:picLocks noChangeAspect="1" noChangeArrowheads="1"/>
          </p:cNvPicPr>
          <p:nvPr/>
        </p:nvPicPr>
        <p:blipFill>
          <a:blip xmlns:r="http://schemas.openxmlformats.org/officeDocument/2006/relationships" r:embed="rId5"/>
          <a:srcRect/>
          <a:stretch>
            <a:fillRect/>
          </a:stretch>
        </p:blipFill>
        <p:spPr>
          <a:xfrm>
            <a:off x="2417445" y="1866265"/>
            <a:ext cx="1555115" cy="1019175"/>
          </a:xfrm>
          <a:prstGeom prst="rect"/>
          <a:noFill/>
          <a:ln w="9525">
            <a:noFill/>
            <a:miter lim="800000"/>
            <a:headEnd/>
            <a:tailEnd/>
          </a:ln>
        </p:spPr>
      </p:pic>
      <p:pic>
        <p:nvPicPr>
          <p:cNvPr id="2097282" name="图片 15" descr="C:\Users\mac\Desktop\办公空间\2333\3\3.1\3.1.4公共区\公共区域（来源：室内设计联盟网） (6).jpg"/>
          <p:cNvPicPr>
            <a:picLocks noChangeAspect="1" noChangeArrowheads="1"/>
          </p:cNvPicPr>
          <p:nvPr/>
        </p:nvPicPr>
        <p:blipFill>
          <a:blip xmlns:r="http://schemas.openxmlformats.org/officeDocument/2006/relationships" r:embed="rId6"/>
          <a:srcRect/>
          <a:stretch>
            <a:fillRect/>
          </a:stretch>
        </p:blipFill>
        <p:spPr>
          <a:xfrm>
            <a:off x="4777740" y="1867535"/>
            <a:ext cx="1621790" cy="1017270"/>
          </a:xfrm>
          <a:prstGeom prst="rect"/>
          <a:noFill/>
          <a:ln w="9525">
            <a:noFill/>
            <a:miter lim="800000"/>
            <a:headEnd/>
            <a:tailEnd/>
          </a:ln>
        </p:spPr>
      </p:pic>
      <p:sp>
        <p:nvSpPr>
          <p:cNvPr id="1048976" name="文本框 19"/>
          <p:cNvSpPr txBox="1"/>
          <p:nvPr/>
        </p:nvSpPr>
        <p:spPr>
          <a:xfrm>
            <a:off x="4777740" y="1467485"/>
            <a:ext cx="2457450" cy="398780"/>
          </a:xfrm>
          <a:prstGeom prst="rect"/>
          <a:noFill/>
        </p:spPr>
        <p:txBody>
          <a:bodyPr rtlCol="0" wrap="square">
            <a:spAutoFit/>
          </a:bodyPr>
          <a:p>
            <a:r>
              <a:rPr altLang="en-US" sz="1000" lang="zh-CN"/>
              <a:t>图3-1- 办公区</a:t>
            </a:r>
            <a:endParaRPr altLang="en-US" sz="1000" lang="zh-CN"/>
          </a:p>
          <a:p>
            <a:r>
              <a:rPr altLang="en-US" sz="1000" lang="zh-CN"/>
              <a:t>（图片来源：室内设计联盟网） </a:t>
            </a:r>
            <a:endParaRPr altLang="en-US" sz="1000" lang="zh-CN"/>
          </a:p>
        </p:txBody>
      </p:sp>
      <p:sp>
        <p:nvSpPr>
          <p:cNvPr id="1048977" name="文本框 20"/>
          <p:cNvSpPr txBox="1"/>
          <p:nvPr/>
        </p:nvSpPr>
        <p:spPr>
          <a:xfrm>
            <a:off x="4777740" y="2965450"/>
            <a:ext cx="2457450" cy="245110"/>
          </a:xfrm>
          <a:prstGeom prst="rect"/>
          <a:noFill/>
        </p:spPr>
        <p:txBody>
          <a:bodyPr rtlCol="0" wrap="square">
            <a:spAutoFit/>
          </a:bodyPr>
          <a:p>
            <a:r>
              <a:rPr altLang="en-US" sz="1000" lang="zh-CN"/>
              <a:t> </a:t>
            </a:r>
            <a:endParaRPr altLang="en-US" sz="1000" lang="zh-CN"/>
          </a:p>
        </p:txBody>
      </p:sp>
      <p:sp>
        <p:nvSpPr>
          <p:cNvPr id="1048978" name="文本框 21"/>
          <p:cNvSpPr txBox="1"/>
          <p:nvPr/>
        </p:nvSpPr>
        <p:spPr>
          <a:xfrm>
            <a:off x="4777740" y="2884805"/>
            <a:ext cx="2457450" cy="398780"/>
          </a:xfrm>
          <a:prstGeom prst="rect"/>
          <a:noFill/>
        </p:spPr>
        <p:txBody>
          <a:bodyPr rtlCol="0" wrap="square">
            <a:spAutoFit/>
          </a:bodyPr>
          <a:p>
            <a:r>
              <a:rPr altLang="en-US" sz="1000" lang="zh-CN"/>
              <a:t>图3-1- 开放</a:t>
            </a:r>
            <a:endParaRPr altLang="en-US" sz="1000" lang="zh-CN"/>
          </a:p>
          <a:p>
            <a:r>
              <a:rPr altLang="en-US" sz="1000" lang="zh-CN"/>
              <a:t>（图片来源：室内设计联盟网）</a:t>
            </a:r>
            <a:endParaRPr altLang="en-US" sz="1000" lang="zh-CN"/>
          </a:p>
        </p:txBody>
      </p:sp>
    </p:spTree>
    <p:custDataLst>
      <p:tags r:id="rId7"/>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972"/>
                                        </p:tgtEl>
                                        <p:attrNameLst>
                                          <p:attrName>style.visibility</p:attrName>
                                        </p:attrNameLst>
                                      </p:cBhvr>
                                      <p:to>
                                        <p:strVal val="visible"/>
                                      </p:to>
                                    </p:set>
                                    <p:animEffect transition="in" filter="randombar(horizontal)">
                                      <p:cBhvr>
                                        <p:cTn dur="500" id="7"/>
                                        <p:tgtEl>
                                          <p:spTgt spid="1048972"/>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8973"/>
                                        </p:tgtEl>
                                        <p:attrNameLst>
                                          <p:attrName>style.visibility</p:attrName>
                                        </p:attrNameLst>
                                      </p:cBhvr>
                                      <p:to>
                                        <p:strVal val="visible"/>
                                      </p:to>
                                    </p:set>
                                    <p:animEffect transition="in" filter="randombar(horizontal)">
                                      <p:cBhvr>
                                        <p:cTn dur="500" id="11"/>
                                        <p:tgtEl>
                                          <p:spTgt spid="1048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72" grpId="0" bldLvl="0" animBg="1"/>
      <p:bldP spid="1048973"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282" name=""/>
        <p:cNvGrpSpPr/>
        <p:nvPr/>
      </p:nvGrpSpPr>
      <p:grpSpPr>
        <a:xfrm>
          <a:off x="0" y="0"/>
          <a:ext cx="0" cy="0"/>
          <a:chOff x="0" y="0"/>
          <a:chExt cx="0" cy="0"/>
        </a:xfrm>
      </p:grpSpPr>
      <p:sp>
        <p:nvSpPr>
          <p:cNvPr id="1048982" name="文本框 1"/>
          <p:cNvSpPr txBox="1"/>
          <p:nvPr>
            <p:custDataLst>
              <p:tags r:id="rId1"/>
            </p:custDataLst>
          </p:nvPr>
        </p:nvSpPr>
        <p:spPr>
          <a:xfrm>
            <a:off x="2444952" y="319691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3．1  办公空间的功能分区及其特点</a:t>
            </a:r>
            <a:endParaRPr altLang="zh-CN" sz="1400" lang="en-US">
              <a:solidFill>
                <a:srgbClr val="FF0000"/>
              </a:solidFill>
            </a:endParaRPr>
          </a:p>
        </p:txBody>
      </p:sp>
      <p:sp>
        <p:nvSpPr>
          <p:cNvPr id="1048983" name="文本框 2"/>
          <p:cNvSpPr txBox="1"/>
          <p:nvPr>
            <p:custDataLst>
              <p:tags r:id="rId2"/>
            </p:custDataLst>
          </p:nvPr>
        </p:nvSpPr>
        <p:spPr>
          <a:xfrm>
            <a:off x="2495550" y="3564255"/>
            <a:ext cx="4978400" cy="1230630"/>
          </a:xfrm>
          <a:prstGeom prst="rect"/>
          <a:noFill/>
          <a:ln>
            <a:noFill/>
          </a:ln>
        </p:spPr>
        <p:txBody>
          <a:bodyPr anchor="t" anchorCtr="0" bIns="34290" compatLnSpc="1" lIns="68580" numCol="1" rIns="68580" tIns="34290" vert="horz" wrap="square">
            <a:normAutofit lnSpcReduction="10000"/>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000" lang="en-US">
                <a:solidFill>
                  <a:schemeClr val="tx1"/>
                </a:solidFill>
              </a:rPr>
              <a:t>3．1．3  会议区</a:t>
            </a:r>
            <a:endParaRPr altLang="zh-CN" dirty="0" sz="1000" lang="en-US">
              <a:solidFill>
                <a:schemeClr val="tx1"/>
              </a:solidFill>
            </a:endParaRPr>
          </a:p>
          <a:p>
            <a:pPr fontAlgn="base" lvl="0">
              <a:lnSpc>
                <a:spcPct val="120000"/>
              </a:lnSpc>
              <a:spcAft>
                <a:spcPct val="0"/>
              </a:spcAft>
            </a:pPr>
            <a:r>
              <a:rPr altLang="zh-CN" dirty="0" sz="1000" lang="en-US">
                <a:solidFill>
                  <a:schemeClr val="tx1"/>
                </a:solidFill>
              </a:rPr>
              <a:t>1.会议室的类型</a:t>
            </a:r>
            <a:endParaRPr altLang="zh-CN" dirty="0" sz="1000" lang="en-US">
              <a:solidFill>
                <a:schemeClr val="tx1"/>
              </a:solidFill>
            </a:endParaRPr>
          </a:p>
          <a:p>
            <a:pPr algn="l" fontAlgn="base" lvl="0">
              <a:lnSpc>
                <a:spcPct val="120000"/>
              </a:lnSpc>
              <a:spcAft>
                <a:spcPct val="0"/>
              </a:spcAft>
            </a:pPr>
            <a:r>
              <a:rPr altLang="zh-CN" dirty="0" sz="1000" lang="en-US">
                <a:solidFill>
                  <a:schemeClr val="tx1"/>
                </a:solidFill>
              </a:rPr>
              <a:t>(1) 按空间尺寸，可以把会议室分为小会议室、中大型会议室。</a:t>
            </a:r>
            <a:endParaRPr altLang="zh-CN" dirty="0" sz="1000" lang="en-US">
              <a:solidFill>
                <a:schemeClr val="tx1"/>
              </a:solidFill>
            </a:endParaRPr>
          </a:p>
          <a:p>
            <a:pPr algn="l" fontAlgn="base" lvl="0">
              <a:lnSpc>
                <a:spcPct val="120000"/>
              </a:lnSpc>
              <a:spcAft>
                <a:spcPct val="0"/>
              </a:spcAft>
            </a:pPr>
            <a:r>
              <a:rPr altLang="zh-CN" dirty="0" sz="1000" lang="en-US">
                <a:solidFill>
                  <a:schemeClr val="tx1"/>
                </a:solidFill>
              </a:rPr>
              <a:t>(2) 按空间类型，又可以把会议室分为封闭型会议室和非封闭型会议室。</a:t>
            </a:r>
            <a:endParaRPr altLang="zh-CN" dirty="0" sz="1000" lang="en-US">
              <a:solidFill>
                <a:schemeClr val="tx1"/>
              </a:solidFill>
            </a:endParaRPr>
          </a:p>
          <a:p>
            <a:pPr algn="l" fontAlgn="base" lvl="0">
              <a:lnSpc>
                <a:spcPct val="120000"/>
              </a:lnSpc>
              <a:spcAft>
                <a:spcPct val="0"/>
              </a:spcAft>
            </a:pPr>
            <a:r>
              <a:rPr altLang="zh-CN" dirty="0" sz="1000" lang="en-US">
                <a:solidFill>
                  <a:schemeClr val="tx1"/>
                </a:solidFill>
              </a:rPr>
              <a:t>(3) 按不同功能要求，又可分为普通(功能) 会议室和多功能会议室两类。</a:t>
            </a:r>
            <a:endParaRPr altLang="zh-CN" dirty="0" sz="1000" lang="en-US">
              <a:solidFill>
                <a:schemeClr val="tx1"/>
              </a:solidFill>
            </a:endParaRPr>
          </a:p>
          <a:p>
            <a:pPr algn="l" fontAlgn="base" lvl="0">
              <a:lnSpc>
                <a:spcPct val="120000"/>
              </a:lnSpc>
              <a:spcAft>
                <a:spcPct val="0"/>
              </a:spcAft>
            </a:pPr>
            <a:endParaRPr altLang="zh-CN" dirty="0" sz="1000" lang="en-US">
              <a:solidFill>
                <a:schemeClr val="tx1"/>
              </a:solidFill>
            </a:endParaRPr>
          </a:p>
          <a:p>
            <a:pPr fontAlgn="base" lvl="0">
              <a:lnSpc>
                <a:spcPct val="120000"/>
              </a:lnSpc>
              <a:spcAft>
                <a:spcPct val="0"/>
              </a:spcAft>
            </a:pPr>
            <a:endParaRPr altLang="zh-CN" dirty="0" sz="1000" lang="en-US">
              <a:solidFill>
                <a:schemeClr val="tx1"/>
              </a:solidFill>
            </a:endParaRPr>
          </a:p>
        </p:txBody>
      </p:sp>
      <p:sp>
        <p:nvSpPr>
          <p:cNvPr id="1048984" name="Freeform: Shape 4"/>
          <p:cNvSpPr/>
          <p:nvPr/>
        </p:nvSpPr>
        <p:spPr bwMode="auto">
          <a:xfrm rot="6735232">
            <a:off x="158972" y="343060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985"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8986" name="文本框 7"/>
          <p:cNvSpPr txBox="1"/>
          <p:nvPr/>
        </p:nvSpPr>
        <p:spPr>
          <a:xfrm>
            <a:off x="2360295" y="2884805"/>
            <a:ext cx="2457450" cy="398780"/>
          </a:xfrm>
          <a:prstGeom prst="rect"/>
          <a:noFill/>
        </p:spPr>
        <p:txBody>
          <a:bodyPr rtlCol="0" wrap="square">
            <a:spAutoFit/>
          </a:bodyPr>
          <a:p>
            <a:r>
              <a:rPr altLang="en-US" sz="1000" lang="zh-CN"/>
              <a:t>图3-1- 会议室的布置</a:t>
            </a:r>
            <a:endParaRPr altLang="en-US" sz="1000" lang="zh-CN"/>
          </a:p>
          <a:p>
            <a:r>
              <a:rPr altLang="en-US" sz="1000" lang="zh-CN"/>
              <a:t>（图片来源：室内设计联盟网</a:t>
            </a:r>
            <a:endParaRPr altLang="en-US" sz="1000" lang="zh-CN"/>
          </a:p>
        </p:txBody>
      </p:sp>
      <p:sp>
        <p:nvSpPr>
          <p:cNvPr id="1048987" name="文本框 20"/>
          <p:cNvSpPr txBox="1"/>
          <p:nvPr/>
        </p:nvSpPr>
        <p:spPr>
          <a:xfrm>
            <a:off x="4777740" y="2965450"/>
            <a:ext cx="2457450" cy="245110"/>
          </a:xfrm>
          <a:prstGeom prst="rect"/>
          <a:noFill/>
        </p:spPr>
        <p:txBody>
          <a:bodyPr rtlCol="0" wrap="square">
            <a:spAutoFit/>
          </a:bodyPr>
          <a:p>
            <a:r>
              <a:rPr altLang="en-US" sz="1000" lang="zh-CN"/>
              <a:t> </a:t>
            </a:r>
            <a:endParaRPr altLang="en-US" sz="1000" lang="zh-CN"/>
          </a:p>
        </p:txBody>
      </p:sp>
      <p:sp>
        <p:nvSpPr>
          <p:cNvPr id="1048988" name="文本框 21"/>
          <p:cNvSpPr txBox="1"/>
          <p:nvPr/>
        </p:nvSpPr>
        <p:spPr>
          <a:xfrm>
            <a:off x="5208270" y="2884805"/>
            <a:ext cx="2457450" cy="398780"/>
          </a:xfrm>
          <a:prstGeom prst="rect"/>
          <a:noFill/>
        </p:spPr>
        <p:txBody>
          <a:bodyPr rtlCol="0" wrap="square">
            <a:spAutoFit/>
          </a:bodyPr>
          <a:p>
            <a:r>
              <a:rPr altLang="en-US" sz="1000" lang="zh-CN"/>
              <a:t>图3-1- 会议室的布置</a:t>
            </a:r>
            <a:endParaRPr altLang="en-US" sz="1000" lang="zh-CN"/>
          </a:p>
          <a:p>
            <a:r>
              <a:rPr altLang="en-US" sz="1000" lang="zh-CN"/>
              <a:t>（图片来源：室内设计联盟网）</a:t>
            </a:r>
            <a:endParaRPr altLang="en-US" sz="1000" lang="zh-CN"/>
          </a:p>
        </p:txBody>
      </p:sp>
      <p:pic>
        <p:nvPicPr>
          <p:cNvPr id="2097283" name="图片 10" descr="C:\Users\mac\Desktop\办公空间\2333\3\3.1\3.1.3会议区\会议室的布置（来源：室内设计联盟网） (2).jpg"/>
          <p:cNvPicPr>
            <a:picLocks noChangeAspect="1" noChangeArrowheads="1"/>
          </p:cNvPicPr>
          <p:nvPr/>
        </p:nvPicPr>
        <p:blipFill>
          <a:blip xmlns:r="http://schemas.openxmlformats.org/officeDocument/2006/relationships" r:embed="rId3"/>
          <a:srcRect/>
          <a:stretch>
            <a:fillRect/>
          </a:stretch>
        </p:blipFill>
        <p:spPr>
          <a:xfrm>
            <a:off x="1412240" y="647700"/>
            <a:ext cx="3073400" cy="2049780"/>
          </a:xfrm>
          <a:prstGeom prst="rect"/>
          <a:noFill/>
          <a:ln w="9525">
            <a:noFill/>
            <a:miter lim="800000"/>
            <a:headEnd/>
            <a:tailEnd/>
          </a:ln>
        </p:spPr>
      </p:pic>
      <p:pic>
        <p:nvPicPr>
          <p:cNvPr id="2097284" name="图片 11" descr="C:\Users\mac\Desktop\办公空间\2333\3\3.1\3.1.3会议区\会议室的布置（来源：室内设计联盟网） (6).jpg"/>
          <p:cNvPicPr>
            <a:picLocks noChangeAspect="1" noChangeArrowheads="1"/>
          </p:cNvPicPr>
          <p:nvPr/>
        </p:nvPicPr>
        <p:blipFill>
          <a:blip xmlns:r="http://schemas.openxmlformats.org/officeDocument/2006/relationships" r:embed="rId4"/>
          <a:srcRect/>
          <a:stretch>
            <a:fillRect/>
          </a:stretch>
        </p:blipFill>
        <p:spPr>
          <a:xfrm>
            <a:off x="4934585" y="647065"/>
            <a:ext cx="3038475" cy="2050415"/>
          </a:xfrm>
          <a:prstGeom prst="rect"/>
          <a:noFill/>
          <a:ln w="9525">
            <a:noFill/>
            <a:miter lim="800000"/>
            <a:headEnd/>
            <a:tailEnd/>
          </a:ln>
        </p:spPr>
      </p:pic>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984"/>
                                        </p:tgtEl>
                                        <p:attrNameLst>
                                          <p:attrName>style.visibility</p:attrName>
                                        </p:attrNameLst>
                                      </p:cBhvr>
                                      <p:to>
                                        <p:strVal val="visible"/>
                                      </p:to>
                                    </p:set>
                                    <p:animEffect transition="in" filter="randombar(horizontal)">
                                      <p:cBhvr>
                                        <p:cTn dur="500" id="7"/>
                                        <p:tgtEl>
                                          <p:spTgt spid="1048984"/>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8985"/>
                                        </p:tgtEl>
                                        <p:attrNameLst>
                                          <p:attrName>style.visibility</p:attrName>
                                        </p:attrNameLst>
                                      </p:cBhvr>
                                      <p:to>
                                        <p:strVal val="visible"/>
                                      </p:to>
                                    </p:set>
                                    <p:animEffect transition="in" filter="randombar(horizontal)">
                                      <p:cBhvr>
                                        <p:cTn dur="500" id="11"/>
                                        <p:tgtEl>
                                          <p:spTgt spid="1048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84" grpId="0" bldLvl="0" animBg="1"/>
      <p:bldP spid="1048985"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285" name=""/>
        <p:cNvGrpSpPr/>
        <p:nvPr/>
      </p:nvGrpSpPr>
      <p:grpSpPr>
        <a:xfrm>
          <a:off x="0" y="0"/>
          <a:ext cx="0" cy="0"/>
          <a:chOff x="0" y="0"/>
          <a:chExt cx="0" cy="0"/>
        </a:xfrm>
      </p:grpSpPr>
      <p:sp>
        <p:nvSpPr>
          <p:cNvPr id="1048992" name="文本框 1"/>
          <p:cNvSpPr txBox="1"/>
          <p:nvPr>
            <p:custDataLst>
              <p:tags r:id="rId1"/>
            </p:custDataLst>
          </p:nvPr>
        </p:nvSpPr>
        <p:spPr>
          <a:xfrm>
            <a:off x="2444952" y="319691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3．1  办公空间的功能分区及其特点</a:t>
            </a:r>
            <a:endParaRPr altLang="zh-CN" sz="1400" lang="en-US">
              <a:solidFill>
                <a:srgbClr val="FF0000"/>
              </a:solidFill>
            </a:endParaRPr>
          </a:p>
        </p:txBody>
      </p:sp>
      <p:sp>
        <p:nvSpPr>
          <p:cNvPr id="1048993" name="文本框 2"/>
          <p:cNvSpPr txBox="1"/>
          <p:nvPr>
            <p:custDataLst>
              <p:tags r:id="rId2"/>
            </p:custDataLst>
          </p:nvPr>
        </p:nvSpPr>
        <p:spPr>
          <a:xfrm>
            <a:off x="2495550" y="3564255"/>
            <a:ext cx="4978400" cy="1230630"/>
          </a:xfrm>
          <a:prstGeom prst="rect"/>
          <a:noFill/>
          <a:ln>
            <a:noFill/>
          </a:ln>
        </p:spPr>
        <p:txBody>
          <a:bodyPr anchor="t" anchorCtr="0" bIns="34290" compatLnSpc="1" lIns="68580" numCol="1" rIns="68580" tIns="34290" vert="horz" wrap="square">
            <a:normAutofit lnSpcReduction="10000"/>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000" lang="en-US">
                <a:solidFill>
                  <a:schemeClr val="tx1"/>
                </a:solidFill>
              </a:rPr>
              <a:t> 3．1．4  公共区</a:t>
            </a:r>
            <a:endParaRPr altLang="zh-CN" dirty="0" sz="1000" lang="en-US">
              <a:solidFill>
                <a:schemeClr val="tx1"/>
              </a:solidFill>
            </a:endParaRPr>
          </a:p>
          <a:p>
            <a:pPr fontAlgn="base" lvl="0">
              <a:lnSpc>
                <a:spcPct val="120000"/>
              </a:lnSpc>
              <a:spcAft>
                <a:spcPct val="0"/>
              </a:spcAft>
            </a:pPr>
            <a:r>
              <a:rPr altLang="zh-CN" dirty="0" sz="1000" lang="en-US">
                <a:solidFill>
                  <a:schemeClr val="tx1"/>
                </a:solidFill>
              </a:rPr>
              <a:t>办公空间中的公共区域是人们交通、交流的地方忙碌的人们在这里会有交集不再是独立一个点在这种地方提供良好的环境可以很容易的改变整个办公空间的气氛和工作模式因为这里的变化影响着大多数的人群。办公空间中的公共区域是指包括公共交通、过道、和公共功能区在内的所有共享空间。</a:t>
            </a:r>
            <a:endParaRPr altLang="zh-CN" dirty="0" sz="1000" lang="en-US">
              <a:solidFill>
                <a:schemeClr val="tx1"/>
              </a:solidFill>
            </a:endParaRPr>
          </a:p>
          <a:p>
            <a:pPr algn="l" fontAlgn="base" lvl="0">
              <a:lnSpc>
                <a:spcPct val="120000"/>
              </a:lnSpc>
              <a:spcAft>
                <a:spcPct val="0"/>
              </a:spcAft>
            </a:pPr>
            <a:endParaRPr altLang="zh-CN" dirty="0" sz="1000" lang="en-US">
              <a:solidFill>
                <a:schemeClr val="tx1"/>
              </a:solidFill>
            </a:endParaRPr>
          </a:p>
          <a:p>
            <a:pPr fontAlgn="base" lvl="0">
              <a:lnSpc>
                <a:spcPct val="120000"/>
              </a:lnSpc>
              <a:spcAft>
                <a:spcPct val="0"/>
              </a:spcAft>
            </a:pPr>
            <a:endParaRPr altLang="zh-CN" dirty="0" sz="1000" lang="en-US">
              <a:solidFill>
                <a:schemeClr val="tx1"/>
              </a:solidFill>
            </a:endParaRPr>
          </a:p>
        </p:txBody>
      </p:sp>
      <p:sp>
        <p:nvSpPr>
          <p:cNvPr id="1048994"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8995" name="Freeform: Shape 4"/>
          <p:cNvSpPr/>
          <p:nvPr/>
        </p:nvSpPr>
        <p:spPr bwMode="auto">
          <a:xfrm rot="1526578">
            <a:off x="7086965" y="3024249"/>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8996" name="文本框 7"/>
          <p:cNvSpPr txBox="1"/>
          <p:nvPr/>
        </p:nvSpPr>
        <p:spPr>
          <a:xfrm>
            <a:off x="2328545" y="2798445"/>
            <a:ext cx="2457450" cy="370841"/>
          </a:xfrm>
          <a:prstGeom prst="rect"/>
          <a:noFill/>
        </p:spPr>
        <p:txBody>
          <a:bodyPr rtlCol="0" wrap="square">
            <a:spAutoFit/>
          </a:bodyPr>
          <a:p>
            <a:r>
              <a:rPr altLang="en-US" sz="1000" lang="zh-CN"/>
              <a:t>图3-1- 公共区</a:t>
            </a:r>
            <a:endParaRPr altLang="en-US" sz="1000" lang="zh-CN"/>
          </a:p>
          <a:p>
            <a:r>
              <a:rPr altLang="en-US" sz="1000" lang="zh-CN"/>
              <a:t>（图片来源：网络）</a:t>
            </a:r>
            <a:endParaRPr altLang="en-US" sz="1000" lang="zh-CN"/>
          </a:p>
        </p:txBody>
      </p:sp>
      <p:sp>
        <p:nvSpPr>
          <p:cNvPr id="1048997" name="文本框 20"/>
          <p:cNvSpPr txBox="1"/>
          <p:nvPr/>
        </p:nvSpPr>
        <p:spPr>
          <a:xfrm>
            <a:off x="4777740" y="2965450"/>
            <a:ext cx="2457450" cy="245110"/>
          </a:xfrm>
          <a:prstGeom prst="rect"/>
          <a:noFill/>
        </p:spPr>
        <p:txBody>
          <a:bodyPr rtlCol="0" wrap="square">
            <a:spAutoFit/>
          </a:bodyPr>
          <a:p>
            <a:r>
              <a:rPr altLang="en-US" sz="1000" lang="zh-CN"/>
              <a:t> </a:t>
            </a:r>
            <a:endParaRPr altLang="en-US" sz="1000" lang="zh-CN"/>
          </a:p>
        </p:txBody>
      </p:sp>
      <p:sp>
        <p:nvSpPr>
          <p:cNvPr id="1048998" name="文本框 21"/>
          <p:cNvSpPr txBox="1"/>
          <p:nvPr/>
        </p:nvSpPr>
        <p:spPr>
          <a:xfrm>
            <a:off x="5567045" y="2813050"/>
            <a:ext cx="2457450" cy="370841"/>
          </a:xfrm>
          <a:prstGeom prst="rect"/>
          <a:noFill/>
        </p:spPr>
        <p:txBody>
          <a:bodyPr rtlCol="0" wrap="square">
            <a:spAutoFit/>
          </a:bodyPr>
          <a:p>
            <a:r>
              <a:rPr altLang="en-US" sz="1000" lang="zh-CN"/>
              <a:t>图3-1- 公共区</a:t>
            </a:r>
            <a:endParaRPr altLang="en-US" sz="1000" lang="zh-CN"/>
          </a:p>
          <a:p>
            <a:r>
              <a:rPr altLang="en-US" sz="1000" lang="zh-CN"/>
              <a:t>（图片来源：网络）</a:t>
            </a:r>
            <a:endParaRPr altLang="en-US" sz="1000" lang="zh-CN"/>
          </a:p>
        </p:txBody>
      </p:sp>
      <p:pic>
        <p:nvPicPr>
          <p:cNvPr id="2097285" name="图片 13" descr="C:\Users\mac\Desktop\办公空间\2333\3\3.1\3.1.4公共区\公共区域（来源：室内设计联盟网） (1).jpg"/>
          <p:cNvPicPr>
            <a:picLocks noChangeAspect="1" noChangeArrowheads="1"/>
          </p:cNvPicPr>
          <p:nvPr/>
        </p:nvPicPr>
        <p:blipFill>
          <a:blip xmlns:r="http://schemas.openxmlformats.org/officeDocument/2006/relationships" r:embed="rId3"/>
          <a:srcRect/>
          <a:stretch>
            <a:fillRect/>
          </a:stretch>
        </p:blipFill>
        <p:spPr>
          <a:xfrm>
            <a:off x="1412240" y="647065"/>
            <a:ext cx="3086735" cy="2050415"/>
          </a:xfrm>
          <a:prstGeom prst="rect"/>
          <a:noFill/>
          <a:ln w="9525">
            <a:noFill/>
            <a:miter lim="800000"/>
            <a:headEnd/>
            <a:tailEnd/>
          </a:ln>
        </p:spPr>
      </p:pic>
      <p:pic>
        <p:nvPicPr>
          <p:cNvPr id="2097286" name="图片 14" descr="C:\Users\mac\Desktop\办公空间\2333\3\3.1\3.1.4公共区\公共区域（来源：室内设计联盟网） (7).jpg"/>
          <p:cNvPicPr>
            <a:picLocks noChangeAspect="1" noChangeArrowheads="1"/>
          </p:cNvPicPr>
          <p:nvPr/>
        </p:nvPicPr>
        <p:blipFill>
          <a:blip xmlns:r="http://schemas.openxmlformats.org/officeDocument/2006/relationships" r:embed="rId4"/>
          <a:srcRect/>
          <a:stretch>
            <a:fillRect/>
          </a:stretch>
        </p:blipFill>
        <p:spPr>
          <a:xfrm>
            <a:off x="4820920" y="647065"/>
            <a:ext cx="2936240" cy="2049780"/>
          </a:xfrm>
          <a:prstGeom prst="rect"/>
          <a:noFill/>
          <a:ln w="9525">
            <a:noFill/>
            <a:miter lim="800000"/>
            <a:headEnd/>
            <a:tailEnd/>
          </a:ln>
        </p:spPr>
      </p:pic>
      <p:sp>
        <p:nvSpPr>
          <p:cNvPr id="1048999" name="文本框 3"/>
          <p:cNvSpPr txBox="1"/>
          <p:nvPr/>
        </p:nvSpPr>
        <p:spPr>
          <a:xfrm>
            <a:off x="5694045" y="2940050"/>
            <a:ext cx="2457450" cy="370841"/>
          </a:xfrm>
          <a:prstGeom prst="rect"/>
          <a:noFill/>
        </p:spPr>
        <p:txBody>
          <a:bodyPr rtlCol="0" wrap="square">
            <a:spAutoFit/>
          </a:bodyPr>
          <a:p>
            <a:r>
              <a:rPr altLang="en-US" sz="1000" lang="zh-CN"/>
              <a:t>图3-1- 公共区</a:t>
            </a:r>
            <a:endParaRPr altLang="en-US" sz="1000" lang="zh-CN"/>
          </a:p>
          <a:p>
            <a:r>
              <a:rPr altLang="en-US" sz="1000" lang="zh-CN"/>
              <a:t>（图片来源：网络）</a:t>
            </a:r>
            <a:endParaRPr altLang="en-US" sz="1000" lang="zh-CN"/>
          </a:p>
        </p:txBody>
      </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8994"/>
                                        </p:tgtEl>
                                        <p:attrNameLst>
                                          <p:attrName>style.visibility</p:attrName>
                                        </p:attrNameLst>
                                      </p:cBhvr>
                                      <p:to>
                                        <p:strVal val="visible"/>
                                      </p:to>
                                    </p:set>
                                    <p:animEffect transition="in" filter="randombar(horizontal)">
                                      <p:cBhvr>
                                        <p:cTn dur="500" id="7"/>
                                        <p:tgtEl>
                                          <p:spTgt spid="1048994"/>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8995"/>
                                        </p:tgtEl>
                                        <p:attrNameLst>
                                          <p:attrName>style.visibility</p:attrName>
                                        </p:attrNameLst>
                                      </p:cBhvr>
                                      <p:to>
                                        <p:strVal val="visible"/>
                                      </p:to>
                                    </p:set>
                                    <p:animEffect transition="in" filter="randombar(horizontal)">
                                      <p:cBhvr>
                                        <p:cTn dur="500" id="11"/>
                                        <p:tgtEl>
                                          <p:spTgt spid="1048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94" grpId="0" bldLvl="0" animBg="1"/>
      <p:bldP spid="104899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41" name=""/>
        <p:cNvGrpSpPr/>
        <p:nvPr/>
      </p:nvGrpSpPr>
      <p:grpSpPr>
        <a:xfrm>
          <a:off x="0" y="0"/>
          <a:ext cx="0" cy="0"/>
          <a:chOff x="0" y="0"/>
          <a:chExt cx="0" cy="0"/>
        </a:xfrm>
      </p:grpSpPr>
      <p:sp>
        <p:nvSpPr>
          <p:cNvPr id="1048635" name="标题 4"/>
          <p:cNvSpPr>
            <a:spLocks noGrp="1"/>
          </p:cNvSpPr>
          <p:nvPr>
            <p:ph type="title"/>
            <p:custDataLst>
              <p:tags r:id="rId1"/>
            </p:custDataLst>
          </p:nvPr>
        </p:nvSpPr>
        <p:spPr/>
        <p:txBody>
          <a:bodyPr/>
          <a:p>
            <a:r>
              <a:rPr altLang="en-US" dirty="0" lang="zh-CN">
                <a:solidFill>
                  <a:schemeClr val="tx1"/>
                </a:solidFill>
              </a:rPr>
              <a:t>学习目标</a:t>
            </a:r>
            <a:endParaRPr altLang="en-US" dirty="0" lang="zh-CN">
              <a:solidFill>
                <a:schemeClr val="tx1"/>
              </a:solidFill>
            </a:endParaRPr>
          </a:p>
        </p:txBody>
      </p:sp>
      <p:sp>
        <p:nvSpPr>
          <p:cNvPr id="1048636" name="文本占位符 1"/>
          <p:cNvSpPr>
            <a:spLocks noGrp="1"/>
          </p:cNvSpPr>
          <p:nvPr>
            <p:ph type="body" sz="half" idx="2"/>
            <p:custDataLst>
              <p:tags r:id="rId2"/>
            </p:custDataLst>
          </p:nvPr>
        </p:nvSpPr>
        <p:spPr/>
        <p:txBody>
          <a:bodyPr>
            <a:normAutofit/>
          </a:bodyPr>
          <a:p>
            <a:pPr>
              <a:lnSpc>
                <a:spcPct val="120000"/>
              </a:lnSpc>
            </a:pPr>
            <a:r>
              <a:rPr altLang="zh-CN" dirty="0" sz="1350" lang="en-US"/>
              <a:t>办公空间作为主要的工作场所之一，其设计与布置讲对其中的工作人员产生从生理到心理的一系列重要影响，并在一定程度上影响人员的工作效率。本章的学习目标是了解室内办公空间的历史演变，办公空间的功能和分类，以及办公空间的发展趋势。</a:t>
            </a:r>
            <a:endParaRPr altLang="zh-CN" dirty="0" sz="1350" lang="en-US"/>
          </a:p>
        </p:txBody>
      </p:sp>
      <p:pic>
        <p:nvPicPr>
          <p:cNvPr id="2097153" name="图片 34" descr="科比 0082"/>
          <p:cNvPicPr>
            <a:picLocks noChangeAspect="1"/>
          </p:cNvPicPr>
          <p:nvPr/>
        </p:nvPicPr>
        <p:blipFill>
          <a:blip xmlns:r="http://schemas.openxmlformats.org/officeDocument/2006/relationships" r:embed="rId3"/>
          <a:stretch>
            <a:fillRect/>
          </a:stretch>
        </p:blipFill>
        <p:spPr>
          <a:xfrm>
            <a:off x="4229735" y="535305"/>
            <a:ext cx="4274185" cy="4058920"/>
          </a:xfrm>
          <a:prstGeom prst="rect"/>
          <a:noFill/>
          <a:ln w="9525">
            <a:noFill/>
          </a:ln>
        </p:spPr>
      </p:pic>
    </p:spTree>
    <p:custDataLst>
      <p:tags r:id="rId4"/>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288" name=""/>
        <p:cNvGrpSpPr/>
        <p:nvPr/>
      </p:nvGrpSpPr>
      <p:grpSpPr>
        <a:xfrm>
          <a:off x="0" y="0"/>
          <a:ext cx="0" cy="0"/>
          <a:chOff x="0" y="0"/>
          <a:chExt cx="0" cy="0"/>
        </a:xfrm>
      </p:grpSpPr>
      <p:sp>
        <p:nvSpPr>
          <p:cNvPr id="1049003" name="文本框 1"/>
          <p:cNvSpPr txBox="1"/>
          <p:nvPr>
            <p:custDataLst>
              <p:tags r:id="rId1"/>
            </p:custDataLst>
          </p:nvPr>
        </p:nvSpPr>
        <p:spPr>
          <a:xfrm>
            <a:off x="2444952" y="319691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3．1  办公空间的功能分区及其特点</a:t>
            </a:r>
            <a:endParaRPr altLang="zh-CN" sz="1400" lang="en-US">
              <a:solidFill>
                <a:srgbClr val="FF0000"/>
              </a:solidFill>
            </a:endParaRPr>
          </a:p>
        </p:txBody>
      </p:sp>
      <p:sp>
        <p:nvSpPr>
          <p:cNvPr id="1049004" name="文本框 2"/>
          <p:cNvSpPr txBox="1"/>
          <p:nvPr>
            <p:custDataLst>
              <p:tags r:id="rId2"/>
            </p:custDataLst>
          </p:nvPr>
        </p:nvSpPr>
        <p:spPr>
          <a:xfrm>
            <a:off x="2495550" y="3564255"/>
            <a:ext cx="4978400" cy="1230630"/>
          </a:xfrm>
          <a:prstGeom prst="rect"/>
          <a:noFill/>
          <a:ln>
            <a:noFill/>
          </a:ln>
        </p:spPr>
        <p:txBody>
          <a:bodyPr anchor="t" anchorCtr="0" bIns="34290" compatLnSpc="1" lIns="68580" numCol="1" rIns="68580" tIns="34290" vert="horz" wrap="square">
            <a:normAutofit lnSpcReduction="10000"/>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zh-CN" dirty="0" sz="1000" lang="en-US">
                <a:solidFill>
                  <a:schemeClr val="tx1"/>
                </a:solidFill>
              </a:rPr>
              <a:t> 3．1．5  卫生间 </a:t>
            </a:r>
            <a:endParaRPr altLang="zh-CN" dirty="0" sz="1000" lang="en-US">
              <a:solidFill>
                <a:schemeClr val="tx1"/>
              </a:solidFill>
            </a:endParaRPr>
          </a:p>
          <a:p>
            <a:pPr algn="l" fontAlgn="base" lvl="0">
              <a:lnSpc>
                <a:spcPct val="120000"/>
              </a:lnSpc>
              <a:spcAft>
                <a:spcPct val="0"/>
              </a:spcAft>
            </a:pPr>
            <a:r>
              <a:rPr altLang="zh-CN" dirty="0" sz="1000" lang="en-US">
                <a:solidFill>
                  <a:schemeClr val="tx1"/>
                </a:solidFill>
              </a:rPr>
              <a:t>卫生间作为建筑配套设施提供给使用者，也是衡量办公室舒适性的一个标准</a:t>
            </a:r>
            <a:endParaRPr altLang="zh-CN" dirty="0" sz="1000" lang="en-US">
              <a:solidFill>
                <a:schemeClr val="tx1"/>
              </a:solidFill>
            </a:endParaRPr>
          </a:p>
          <a:p>
            <a:pPr algn="l" fontAlgn="base" lvl="0">
              <a:lnSpc>
                <a:spcPct val="120000"/>
              </a:lnSpc>
              <a:spcAft>
                <a:spcPct val="0"/>
              </a:spcAft>
            </a:pPr>
            <a:r>
              <a:rPr altLang="zh-CN" dirty="0" sz="1000" lang="en-US">
                <a:solidFill>
                  <a:schemeClr val="tx1"/>
                </a:solidFill>
              </a:rPr>
              <a:t>3．1．6  交通区交通区也就是常说的走道设计,在一个办公室内起着重要的划分以及联通空间的作用决定着总体布局。按其形式特点可以分为树形走道、环形走道、平行走道以及综合型走道。文化长廊或者艺术走廊可以展示一个企业的文化历史以及发展方向。即是走道，又是展示区域，可以充分利用空间。</a:t>
            </a:r>
            <a:endParaRPr altLang="zh-CN" dirty="0" sz="1000" lang="en-US">
              <a:solidFill>
                <a:schemeClr val="tx1"/>
              </a:solidFill>
            </a:endParaRPr>
          </a:p>
          <a:p>
            <a:pPr algn="l" fontAlgn="base" lvl="0">
              <a:lnSpc>
                <a:spcPct val="120000"/>
              </a:lnSpc>
              <a:spcAft>
                <a:spcPct val="0"/>
              </a:spcAft>
            </a:pPr>
            <a:endParaRPr altLang="zh-CN" dirty="0" sz="1000" lang="en-US">
              <a:solidFill>
                <a:schemeClr val="tx1"/>
              </a:solidFill>
            </a:endParaRPr>
          </a:p>
          <a:p>
            <a:pPr algn="l" fontAlgn="base" lvl="0">
              <a:lnSpc>
                <a:spcPct val="120000"/>
              </a:lnSpc>
              <a:spcAft>
                <a:spcPct val="0"/>
              </a:spcAft>
            </a:pPr>
            <a:endParaRPr altLang="zh-CN" dirty="0" sz="1000" lang="en-US">
              <a:solidFill>
                <a:schemeClr val="tx1"/>
              </a:solidFill>
            </a:endParaRPr>
          </a:p>
          <a:p>
            <a:pPr fontAlgn="base" lvl="0">
              <a:lnSpc>
                <a:spcPct val="120000"/>
              </a:lnSpc>
              <a:spcAft>
                <a:spcPct val="0"/>
              </a:spcAft>
            </a:pPr>
            <a:endParaRPr altLang="zh-CN" dirty="0" sz="1000" lang="en-US">
              <a:solidFill>
                <a:schemeClr val="tx1"/>
              </a:solidFill>
            </a:endParaRPr>
          </a:p>
        </p:txBody>
      </p:sp>
      <p:sp>
        <p:nvSpPr>
          <p:cNvPr id="1049005"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06" name="Freeform: Shape 4"/>
          <p:cNvSpPr/>
          <p:nvPr/>
        </p:nvSpPr>
        <p:spPr bwMode="auto">
          <a:xfrm rot="1526578">
            <a:off x="891905" y="4602859"/>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07" name="文本框 7"/>
          <p:cNvSpPr txBox="1"/>
          <p:nvPr/>
        </p:nvSpPr>
        <p:spPr>
          <a:xfrm>
            <a:off x="1891030" y="2816860"/>
            <a:ext cx="2457450" cy="370841"/>
          </a:xfrm>
          <a:prstGeom prst="rect"/>
          <a:noFill/>
        </p:spPr>
        <p:txBody>
          <a:bodyPr rtlCol="0" wrap="square">
            <a:spAutoFit/>
          </a:bodyPr>
          <a:p>
            <a:r>
              <a:rPr altLang="en-US" sz="1000" lang="zh-CN"/>
              <a:t>图3-1- 交通区域</a:t>
            </a:r>
            <a:endParaRPr altLang="en-US" sz="1000" lang="zh-CN"/>
          </a:p>
          <a:p>
            <a:r>
              <a:rPr altLang="en-US" sz="1000" lang="zh-CN"/>
              <a:t>（图片来源：室内设计联盟网）</a:t>
            </a:r>
            <a:endParaRPr altLang="en-US" sz="1000" lang="zh-CN"/>
          </a:p>
        </p:txBody>
      </p:sp>
      <p:sp>
        <p:nvSpPr>
          <p:cNvPr id="1049008" name="文本框 20"/>
          <p:cNvSpPr txBox="1"/>
          <p:nvPr/>
        </p:nvSpPr>
        <p:spPr>
          <a:xfrm>
            <a:off x="4777740" y="2965450"/>
            <a:ext cx="2457450" cy="245110"/>
          </a:xfrm>
          <a:prstGeom prst="rect"/>
          <a:noFill/>
        </p:spPr>
        <p:txBody>
          <a:bodyPr rtlCol="0" wrap="square">
            <a:spAutoFit/>
          </a:bodyPr>
          <a:p>
            <a:r>
              <a:rPr altLang="en-US" sz="1000" lang="zh-CN"/>
              <a:t> </a:t>
            </a:r>
            <a:endParaRPr altLang="en-US" sz="1000" lang="zh-CN"/>
          </a:p>
        </p:txBody>
      </p:sp>
      <p:sp>
        <p:nvSpPr>
          <p:cNvPr id="1049009" name="文本框 21"/>
          <p:cNvSpPr txBox="1"/>
          <p:nvPr/>
        </p:nvSpPr>
        <p:spPr>
          <a:xfrm>
            <a:off x="5567045" y="2813050"/>
            <a:ext cx="2457450" cy="370841"/>
          </a:xfrm>
          <a:prstGeom prst="rect"/>
          <a:noFill/>
        </p:spPr>
        <p:txBody>
          <a:bodyPr rtlCol="0" wrap="square">
            <a:spAutoFit/>
          </a:bodyPr>
          <a:p>
            <a:r>
              <a:rPr altLang="en-US" sz="1000" lang="zh-CN"/>
              <a:t>图3-1- 交通区域</a:t>
            </a:r>
            <a:endParaRPr altLang="en-US" sz="1000" lang="zh-CN"/>
          </a:p>
          <a:p>
            <a:r>
              <a:rPr altLang="en-US" sz="1000" lang="zh-CN"/>
              <a:t>（图片来源：室内设计联盟网）</a:t>
            </a:r>
            <a:endParaRPr altLang="en-US" sz="1000" lang="zh-CN"/>
          </a:p>
        </p:txBody>
      </p:sp>
      <p:pic>
        <p:nvPicPr>
          <p:cNvPr id="2097287" name="图片 16" descr="C:\Users\mac\Desktop\办公空间\2333\3\3.1\3.1.6交通区\交通区域（来源：室内设计联盟网） (1).jpg"/>
          <p:cNvPicPr>
            <a:picLocks noChangeAspect="1" noChangeArrowheads="1"/>
          </p:cNvPicPr>
          <p:nvPr/>
        </p:nvPicPr>
        <p:blipFill>
          <a:blip xmlns:r="http://schemas.openxmlformats.org/officeDocument/2006/relationships" r:embed="rId3"/>
          <a:srcRect/>
          <a:stretch>
            <a:fillRect/>
          </a:stretch>
        </p:blipFill>
        <p:spPr>
          <a:xfrm>
            <a:off x="1412240" y="647065"/>
            <a:ext cx="2995295" cy="2049780"/>
          </a:xfrm>
          <a:prstGeom prst="rect"/>
          <a:noFill/>
          <a:ln w="9525">
            <a:noFill/>
            <a:miter lim="800000"/>
            <a:headEnd/>
            <a:tailEnd/>
          </a:ln>
        </p:spPr>
      </p:pic>
      <p:pic>
        <p:nvPicPr>
          <p:cNvPr id="2097288" name="图片 18" descr="C:\Users\mac\Desktop\办公空间\2333\3\3.1\3.1.6交通区\交通区域（来源：室内设计联盟网） (5).jpg"/>
          <p:cNvPicPr>
            <a:picLocks noChangeAspect="1" noChangeArrowheads="1"/>
          </p:cNvPicPr>
          <p:nvPr/>
        </p:nvPicPr>
        <p:blipFill>
          <a:blip xmlns:r="http://schemas.openxmlformats.org/officeDocument/2006/relationships" r:embed="rId4"/>
          <a:srcRect/>
          <a:stretch>
            <a:fillRect/>
          </a:stretch>
        </p:blipFill>
        <p:spPr>
          <a:xfrm>
            <a:off x="4940935" y="647065"/>
            <a:ext cx="2955290" cy="2049145"/>
          </a:xfrm>
          <a:prstGeom prst="rect"/>
          <a:noFill/>
          <a:ln w="9525">
            <a:noFill/>
            <a:miter lim="800000"/>
            <a:headEnd/>
            <a:tailEnd/>
          </a:ln>
        </p:spPr>
      </p:pic>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05"/>
                                        </p:tgtEl>
                                        <p:attrNameLst>
                                          <p:attrName>style.visibility</p:attrName>
                                        </p:attrNameLst>
                                      </p:cBhvr>
                                      <p:to>
                                        <p:strVal val="visible"/>
                                      </p:to>
                                    </p:set>
                                    <p:animEffect transition="in" filter="randombar(horizontal)">
                                      <p:cBhvr>
                                        <p:cTn dur="500" id="7"/>
                                        <p:tgtEl>
                                          <p:spTgt spid="1049005"/>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06"/>
                                        </p:tgtEl>
                                        <p:attrNameLst>
                                          <p:attrName>style.visibility</p:attrName>
                                        </p:attrNameLst>
                                      </p:cBhvr>
                                      <p:to>
                                        <p:strVal val="visible"/>
                                      </p:to>
                                    </p:set>
                                    <p:animEffect transition="in" filter="randombar(horizontal)">
                                      <p:cBhvr>
                                        <p:cTn dur="500" id="11"/>
                                        <p:tgtEl>
                                          <p:spTgt spid="1049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05" grpId="0" bldLvl="0" animBg="1"/>
      <p:bldP spid="104900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291" name=""/>
        <p:cNvGrpSpPr/>
        <p:nvPr/>
      </p:nvGrpSpPr>
      <p:grpSpPr>
        <a:xfrm>
          <a:off x="0" y="0"/>
          <a:ext cx="0" cy="0"/>
          <a:chOff x="0" y="0"/>
          <a:chExt cx="0" cy="0"/>
        </a:xfrm>
      </p:grpSpPr>
      <p:sp>
        <p:nvSpPr>
          <p:cNvPr id="1049013" name="文本框 1"/>
          <p:cNvSpPr txBox="1"/>
          <p:nvPr>
            <p:custDataLst>
              <p:tags r:id="rId1"/>
            </p:custDataLst>
          </p:nvPr>
        </p:nvSpPr>
        <p:spPr>
          <a:xfrm>
            <a:off x="2444952" y="319691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3．1  办公空间的功能分区及其特点</a:t>
            </a:r>
            <a:endParaRPr altLang="zh-CN" sz="1400" lang="en-US">
              <a:solidFill>
                <a:srgbClr val="FF0000"/>
              </a:solidFill>
            </a:endParaRPr>
          </a:p>
        </p:txBody>
      </p:sp>
      <p:sp>
        <p:nvSpPr>
          <p:cNvPr id="1049014" name="文本框 2"/>
          <p:cNvSpPr txBox="1"/>
          <p:nvPr>
            <p:custDataLst>
              <p:tags r:id="rId2"/>
            </p:custDataLst>
          </p:nvPr>
        </p:nvSpPr>
        <p:spPr>
          <a:xfrm>
            <a:off x="2352040" y="3564255"/>
            <a:ext cx="4978400" cy="1230630"/>
          </a:xfrm>
          <a:prstGeom prst="rect"/>
          <a:noFill/>
          <a:ln>
            <a:noFill/>
          </a:ln>
        </p:spPr>
        <p:txBody>
          <a:bodyPr anchor="t" anchorCtr="0" bIns="34290" compatLnSpc="1" lIns="68580" numCol="1" rIns="68580" tIns="34290" vert="horz" wrap="square">
            <a:normAutofit fontScale="90000" lnSpcReduction="10000"/>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zh-CN" dirty="0" sz="1000" lang="en-US">
                <a:solidFill>
                  <a:schemeClr val="tx1"/>
                </a:solidFill>
              </a:rPr>
              <a:t>3．1．7  附属用房</a:t>
            </a:r>
            <a:endParaRPr altLang="zh-CN" dirty="0" sz="1000" lang="en-US">
              <a:solidFill>
                <a:schemeClr val="tx1"/>
              </a:solidFill>
            </a:endParaRPr>
          </a:p>
          <a:p>
            <a:pPr algn="l" fontAlgn="base" lvl="0">
              <a:lnSpc>
                <a:spcPct val="120000"/>
              </a:lnSpc>
              <a:spcAft>
                <a:spcPct val="0"/>
              </a:spcAft>
            </a:pPr>
            <a:r>
              <a:rPr altLang="zh-CN" dirty="0" sz="1000" lang="en-US">
                <a:solidFill>
                  <a:schemeClr val="tx1"/>
                </a:solidFill>
              </a:rPr>
              <a:t>作的空闲时间，站起来离开自己的座位，活动一下僵硬的身体。去茶水间取一杯茶，或者咖啡，然后慢慢享用，这是一件轻松惬意的事情。茶水间是人们工作中做短暂休息的地方就像是一次深呼吸一样。可能是取杯茶水回去继续工作，也可能是拿着咖啡或零食去休息区坐一会儿。从设计的角度上讲我们就是要通过色彩、形体、质地等设计手法去传达一种放松的意识。比如用亮丽的色彩让人们眼前的景物发生强烈对比。这样可以舒缓视觉神经，放松紧张情绪，设置高脚的吧椅。让人们改换坐姿，调整身体紧张状态，选用漂亮茶水间桌椅增加趣味感。</a:t>
            </a:r>
            <a:endParaRPr altLang="zh-CN" dirty="0" sz="1000" lang="en-US">
              <a:solidFill>
                <a:schemeClr val="tx1"/>
              </a:solidFill>
            </a:endParaRPr>
          </a:p>
        </p:txBody>
      </p:sp>
      <p:sp>
        <p:nvSpPr>
          <p:cNvPr id="1049015" name="Freeform: Shape 4"/>
          <p:cNvSpPr/>
          <p:nvPr/>
        </p:nvSpPr>
        <p:spPr bwMode="auto">
          <a:xfrm rot="6735232">
            <a:off x="853027" y="171610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16"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17" name="文本框 20"/>
          <p:cNvSpPr txBox="1"/>
          <p:nvPr/>
        </p:nvSpPr>
        <p:spPr>
          <a:xfrm>
            <a:off x="4777740" y="2965450"/>
            <a:ext cx="2457450" cy="245110"/>
          </a:xfrm>
          <a:prstGeom prst="rect"/>
          <a:noFill/>
        </p:spPr>
        <p:txBody>
          <a:bodyPr rtlCol="0" wrap="square">
            <a:spAutoFit/>
          </a:bodyPr>
          <a:p>
            <a:r>
              <a:rPr altLang="en-US" sz="1000" lang="zh-CN"/>
              <a:t> </a:t>
            </a:r>
            <a:endParaRPr altLang="en-US" sz="1000" lang="zh-CN"/>
          </a:p>
        </p:txBody>
      </p:sp>
      <p:sp>
        <p:nvSpPr>
          <p:cNvPr id="1049018" name="文本框 21"/>
          <p:cNvSpPr txBox="1"/>
          <p:nvPr/>
        </p:nvSpPr>
        <p:spPr>
          <a:xfrm>
            <a:off x="4043045" y="2726690"/>
            <a:ext cx="2457450" cy="398780"/>
          </a:xfrm>
          <a:prstGeom prst="rect"/>
          <a:noFill/>
        </p:spPr>
        <p:txBody>
          <a:bodyPr rtlCol="0" wrap="square">
            <a:spAutoFit/>
          </a:bodyPr>
          <a:p>
            <a:r>
              <a:rPr altLang="en-US" sz="1000" lang="zh-CN"/>
              <a:t>图3-1- 茶水间</a:t>
            </a:r>
            <a:endParaRPr altLang="en-US" sz="1000" lang="zh-CN"/>
          </a:p>
          <a:p>
            <a:r>
              <a:rPr altLang="en-US" sz="1000" lang="zh-CN"/>
              <a:t>（图片来源：网络）</a:t>
            </a:r>
            <a:endParaRPr altLang="en-US" sz="1000" lang="zh-CN"/>
          </a:p>
        </p:txBody>
      </p:sp>
      <p:pic>
        <p:nvPicPr>
          <p:cNvPr id="2097289" name="图片 19" descr="C:\Users\mac\Desktop\办公空间\2333\3\3.1\3.1.7附属空间\吧台（来源：室内设计联盟网） (4).jpg"/>
          <p:cNvPicPr>
            <a:picLocks noChangeAspect="1" noChangeArrowheads="1"/>
          </p:cNvPicPr>
          <p:nvPr/>
        </p:nvPicPr>
        <p:blipFill>
          <a:blip xmlns:r="http://schemas.openxmlformats.org/officeDocument/2006/relationships" r:embed="rId3"/>
          <a:srcRect/>
          <a:stretch>
            <a:fillRect/>
          </a:stretch>
        </p:blipFill>
        <p:spPr>
          <a:xfrm>
            <a:off x="3042285" y="502920"/>
            <a:ext cx="3058795" cy="2036445"/>
          </a:xfrm>
          <a:prstGeom prst="rect"/>
          <a:noFill/>
          <a:ln w="9525">
            <a:noFill/>
            <a:miter lim="800000"/>
            <a:headEnd/>
            <a:tailEnd/>
          </a:ln>
        </p:spPr>
      </p:pic>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15"/>
                                        </p:tgtEl>
                                        <p:attrNameLst>
                                          <p:attrName>style.visibility</p:attrName>
                                        </p:attrNameLst>
                                      </p:cBhvr>
                                      <p:to>
                                        <p:strVal val="visible"/>
                                      </p:to>
                                    </p:set>
                                    <p:animEffect transition="in" filter="randombar(horizontal)">
                                      <p:cBhvr>
                                        <p:cTn dur="500" id="7"/>
                                        <p:tgtEl>
                                          <p:spTgt spid="1049015"/>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16"/>
                                        </p:tgtEl>
                                        <p:attrNameLst>
                                          <p:attrName>style.visibility</p:attrName>
                                        </p:attrNameLst>
                                      </p:cBhvr>
                                      <p:to>
                                        <p:strVal val="visible"/>
                                      </p:to>
                                    </p:set>
                                    <p:animEffect transition="in" filter="randombar(horizontal)">
                                      <p:cBhvr>
                                        <p:cTn dur="500" id="11"/>
                                        <p:tgtEl>
                                          <p:spTgt spid="1049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15" grpId="0" bldLvl="0" animBg="1"/>
      <p:bldP spid="1049016"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294" name=""/>
        <p:cNvGrpSpPr/>
        <p:nvPr/>
      </p:nvGrpSpPr>
      <p:grpSpPr>
        <a:xfrm>
          <a:off x="0" y="0"/>
          <a:ext cx="0" cy="0"/>
          <a:chOff x="0" y="0"/>
          <a:chExt cx="0" cy="0"/>
        </a:xfrm>
      </p:grpSpPr>
      <p:sp>
        <p:nvSpPr>
          <p:cNvPr id="1049022" name="文本框 1"/>
          <p:cNvSpPr txBox="1"/>
          <p:nvPr>
            <p:custDataLst>
              <p:tags r:id="rId1"/>
            </p:custDataLst>
          </p:nvPr>
        </p:nvSpPr>
        <p:spPr>
          <a:xfrm>
            <a:off x="2280487" y="318040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3.2办公空间室内设计的界面处理</a:t>
            </a:r>
            <a:endParaRPr altLang="zh-CN" sz="1400" lang="en-US">
              <a:solidFill>
                <a:srgbClr val="FF0000"/>
              </a:solidFill>
            </a:endParaRPr>
          </a:p>
        </p:txBody>
      </p:sp>
      <p:sp>
        <p:nvSpPr>
          <p:cNvPr id="1049023" name="文本框 2"/>
          <p:cNvSpPr txBox="1"/>
          <p:nvPr>
            <p:custDataLst>
              <p:tags r:id="rId2"/>
            </p:custDataLst>
          </p:nvPr>
        </p:nvSpPr>
        <p:spPr>
          <a:xfrm>
            <a:off x="2423795" y="3348990"/>
            <a:ext cx="497840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endParaRPr altLang="zh-CN" dirty="0" sz="995" lang="en-US">
              <a:solidFill>
                <a:schemeClr val="tx1"/>
              </a:solidFill>
            </a:endParaRPr>
          </a:p>
          <a:p>
            <a:pPr algn="l" fontAlgn="base" lvl="0">
              <a:lnSpc>
                <a:spcPct val="120000"/>
              </a:lnSpc>
              <a:spcAft>
                <a:spcPct val="0"/>
              </a:spcAft>
            </a:pPr>
            <a:r>
              <a:rPr altLang="en-US" dirty="0" sz="1000" lang="zh-CN">
                <a:solidFill>
                  <a:schemeClr val="tx1"/>
                </a:solidFill>
              </a:rPr>
              <a:t>室内空间分隔元素最重要的就是地面、墙面和天花。</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3.2.1天花天花作为办公空间的顶界面，应质轻并具有一定的光反射和吸声作用，在设计造型、形式上应与平面、立面相得益彰，尤其是办公工作空间。设计时要注意：</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1、顶棚造型的轻快感</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2、满足结构和安全的要求</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3、满足设备布置的要求</a:t>
            </a:r>
            <a:endParaRPr altLang="en-US" dirty="0" sz="1000" lang="zh-CN">
              <a:solidFill>
                <a:schemeClr val="tx1"/>
              </a:solidFill>
            </a:endParaRPr>
          </a:p>
        </p:txBody>
      </p:sp>
      <p:sp>
        <p:nvSpPr>
          <p:cNvPr id="1049024"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25"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26" name="文本框 20"/>
          <p:cNvSpPr txBox="1"/>
          <p:nvPr/>
        </p:nvSpPr>
        <p:spPr>
          <a:xfrm>
            <a:off x="4777740" y="2965450"/>
            <a:ext cx="2457450" cy="245110"/>
          </a:xfrm>
          <a:prstGeom prst="rect"/>
          <a:noFill/>
        </p:spPr>
        <p:txBody>
          <a:bodyPr rtlCol="0" wrap="square">
            <a:spAutoFit/>
          </a:bodyPr>
          <a:p>
            <a:r>
              <a:rPr altLang="en-US" sz="1000" lang="zh-CN"/>
              <a:t> </a:t>
            </a:r>
            <a:endParaRPr altLang="en-US" sz="1000" lang="zh-CN"/>
          </a:p>
        </p:txBody>
      </p:sp>
      <p:sp>
        <p:nvSpPr>
          <p:cNvPr id="1049027" name="文本框 21"/>
          <p:cNvSpPr txBox="1"/>
          <p:nvPr/>
        </p:nvSpPr>
        <p:spPr>
          <a:xfrm>
            <a:off x="2092960" y="1394460"/>
            <a:ext cx="2457450" cy="370841"/>
          </a:xfrm>
          <a:prstGeom prst="rect"/>
          <a:noFill/>
        </p:spPr>
        <p:txBody>
          <a:bodyPr rtlCol="0" wrap="square">
            <a:spAutoFit/>
          </a:bodyPr>
          <a:p>
            <a:r>
              <a:rPr altLang="en-US" sz="1000" lang="zh-CN"/>
              <a:t>图3-2-大广建材企业欧佰天花</a:t>
            </a:r>
            <a:endParaRPr altLang="en-US" sz="1000" lang="zh-CN"/>
          </a:p>
          <a:p>
            <a:r>
              <a:rPr altLang="en-US" sz="1000" lang="zh-CN"/>
              <a:t>（图片来源：网络）</a:t>
            </a:r>
            <a:endParaRPr altLang="en-US" sz="1000" lang="zh-CN"/>
          </a:p>
        </p:txBody>
      </p:sp>
      <p:pic>
        <p:nvPicPr>
          <p:cNvPr id="2097290" name="图片 20" descr="C:\Users\mac\Desktop\办公空间\第三单元3.2、3.3\3.2\天花大广建材企业欧佰天花 .jpg"/>
          <p:cNvPicPr>
            <a:picLocks noChangeAspect="1" noChangeArrowheads="1"/>
          </p:cNvPicPr>
          <p:nvPr/>
        </p:nvPicPr>
        <p:blipFill>
          <a:blip xmlns:r="http://schemas.openxmlformats.org/officeDocument/2006/relationships" r:embed="rId3"/>
          <a:srcRect/>
          <a:stretch>
            <a:fillRect/>
          </a:stretch>
        </p:blipFill>
        <p:spPr>
          <a:xfrm>
            <a:off x="2237105" y="359410"/>
            <a:ext cx="1805940" cy="1090295"/>
          </a:xfrm>
          <a:prstGeom prst="rect"/>
          <a:noFill/>
          <a:ln w="9525">
            <a:noFill/>
            <a:miter lim="800000"/>
            <a:headEnd/>
            <a:tailEnd/>
          </a:ln>
        </p:spPr>
      </p:pic>
      <p:pic>
        <p:nvPicPr>
          <p:cNvPr id="2097291" name="图片 23" descr="C:\Users\mac\Desktop\办公空间\第三单元3.2、3.3\3.2\天花-旧金山Twitter办公室.jpg"/>
          <p:cNvPicPr>
            <a:picLocks noChangeAspect="1" noChangeArrowheads="1"/>
          </p:cNvPicPr>
          <p:nvPr/>
        </p:nvPicPr>
        <p:blipFill>
          <a:blip xmlns:r="http://schemas.openxmlformats.org/officeDocument/2006/relationships" r:embed="rId4"/>
          <a:srcRect/>
          <a:stretch>
            <a:fillRect/>
          </a:stretch>
        </p:blipFill>
        <p:spPr>
          <a:xfrm>
            <a:off x="4777740" y="365760"/>
            <a:ext cx="1817370" cy="1083945"/>
          </a:xfrm>
          <a:prstGeom prst="rect"/>
          <a:noFill/>
          <a:ln w="9525">
            <a:noFill/>
            <a:miter lim="800000"/>
            <a:headEnd/>
            <a:tailEnd/>
          </a:ln>
        </p:spPr>
      </p:pic>
      <p:pic>
        <p:nvPicPr>
          <p:cNvPr id="2097292" name="图片 24" descr="C:\Users\mac\Desktop\办公空间\第三单元3.2、3.3\3.2\天花-印度班加罗尔Visa公司办公室2.jpg"/>
          <p:cNvPicPr>
            <a:picLocks noChangeAspect="1" noChangeArrowheads="1"/>
          </p:cNvPicPr>
          <p:nvPr/>
        </p:nvPicPr>
        <p:blipFill>
          <a:blip xmlns:r="http://schemas.openxmlformats.org/officeDocument/2006/relationships" r:embed="rId5"/>
          <a:srcRect/>
          <a:stretch>
            <a:fillRect/>
          </a:stretch>
        </p:blipFill>
        <p:spPr>
          <a:xfrm>
            <a:off x="2236470" y="1793240"/>
            <a:ext cx="1878330" cy="976630"/>
          </a:xfrm>
          <a:prstGeom prst="rect"/>
          <a:noFill/>
          <a:ln w="9525">
            <a:noFill/>
            <a:miter lim="800000"/>
            <a:headEnd/>
            <a:tailEnd/>
          </a:ln>
        </p:spPr>
      </p:pic>
      <p:pic>
        <p:nvPicPr>
          <p:cNvPr id="2097293" name="图片 26" descr="C:\Users\mac\Desktop\办公空间\第三单元3.2、3.3\3.2\天花-印度班加罗尔Visa公司办公室.jpg"/>
          <p:cNvPicPr>
            <a:picLocks noChangeAspect="1" noChangeArrowheads="1"/>
          </p:cNvPicPr>
          <p:nvPr/>
        </p:nvPicPr>
        <p:blipFill>
          <a:blip xmlns:r="http://schemas.openxmlformats.org/officeDocument/2006/relationships" r:embed="rId6"/>
          <a:srcRect/>
          <a:stretch>
            <a:fillRect/>
          </a:stretch>
        </p:blipFill>
        <p:spPr>
          <a:xfrm>
            <a:off x="4777740" y="1793240"/>
            <a:ext cx="1817370" cy="976630"/>
          </a:xfrm>
          <a:prstGeom prst="rect"/>
          <a:noFill/>
          <a:ln w="9525">
            <a:noFill/>
            <a:miter lim="800000"/>
            <a:headEnd/>
            <a:tailEnd/>
          </a:ln>
        </p:spPr>
      </p:pic>
      <p:sp>
        <p:nvSpPr>
          <p:cNvPr id="1049028" name="文本框 3"/>
          <p:cNvSpPr txBox="1"/>
          <p:nvPr/>
        </p:nvSpPr>
        <p:spPr>
          <a:xfrm>
            <a:off x="4777740" y="1449705"/>
            <a:ext cx="2457450" cy="370840"/>
          </a:xfrm>
          <a:prstGeom prst="rect"/>
          <a:noFill/>
        </p:spPr>
        <p:txBody>
          <a:bodyPr rtlCol="0" wrap="square">
            <a:spAutoFit/>
          </a:bodyPr>
          <a:p>
            <a:r>
              <a:rPr altLang="en-US" sz="1000" lang="zh-CN"/>
              <a:t>图3-2-旧金山Twitter办公室</a:t>
            </a:r>
            <a:endParaRPr altLang="en-US" sz="1000" lang="zh-CN"/>
          </a:p>
          <a:p>
            <a:r>
              <a:rPr altLang="en-US" sz="1000" lang="zh-CN"/>
              <a:t>（图片来源：网络）</a:t>
            </a:r>
            <a:endParaRPr altLang="en-US" sz="1000" lang="zh-CN"/>
          </a:p>
        </p:txBody>
      </p:sp>
      <p:sp>
        <p:nvSpPr>
          <p:cNvPr id="1049029" name="文本框 4"/>
          <p:cNvSpPr txBox="1"/>
          <p:nvPr/>
        </p:nvSpPr>
        <p:spPr>
          <a:xfrm>
            <a:off x="2105025" y="2769870"/>
            <a:ext cx="2457450" cy="370841"/>
          </a:xfrm>
          <a:prstGeom prst="rect"/>
          <a:noFill/>
        </p:spPr>
        <p:txBody>
          <a:bodyPr rtlCol="0" wrap="square">
            <a:spAutoFit/>
          </a:bodyPr>
          <a:p>
            <a:r>
              <a:rPr altLang="en-US" sz="1000" lang="zh-CN"/>
              <a:t>图3-2- 印度班加罗尔Visa公司办公室</a:t>
            </a:r>
            <a:endParaRPr altLang="en-US" sz="1000" lang="zh-CN"/>
          </a:p>
          <a:p>
            <a:r>
              <a:rPr altLang="en-US" sz="1000" lang="zh-CN"/>
              <a:t>（图片来源：网络）</a:t>
            </a:r>
            <a:endParaRPr altLang="en-US" sz="1000" lang="zh-CN"/>
          </a:p>
        </p:txBody>
      </p:sp>
      <p:sp>
        <p:nvSpPr>
          <p:cNvPr id="1049030" name="文本框 5"/>
          <p:cNvSpPr txBox="1"/>
          <p:nvPr/>
        </p:nvSpPr>
        <p:spPr>
          <a:xfrm>
            <a:off x="4777740" y="2769870"/>
            <a:ext cx="2457450" cy="370841"/>
          </a:xfrm>
          <a:prstGeom prst="rect"/>
          <a:noFill/>
        </p:spPr>
        <p:txBody>
          <a:bodyPr rtlCol="0" wrap="square">
            <a:spAutoFit/>
          </a:bodyPr>
          <a:p>
            <a:r>
              <a:rPr altLang="en-US" sz="1000" lang="zh-CN"/>
              <a:t>图3-2-印度班加罗尔Visa公司办公</a:t>
            </a:r>
            <a:endParaRPr altLang="en-US" sz="1000" lang="zh-CN"/>
          </a:p>
          <a:p>
            <a:r>
              <a:rPr altLang="en-US" sz="1000" lang="zh-CN"/>
              <a:t>（图片来源：网络）</a:t>
            </a:r>
            <a:endParaRPr altLang="en-US" sz="1000" lang="zh-CN"/>
          </a:p>
        </p:txBody>
      </p:sp>
    </p:spTree>
    <p:custDataLst>
      <p:tags r:id="rId7"/>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24"/>
                                        </p:tgtEl>
                                        <p:attrNameLst>
                                          <p:attrName>style.visibility</p:attrName>
                                        </p:attrNameLst>
                                      </p:cBhvr>
                                      <p:to>
                                        <p:strVal val="visible"/>
                                      </p:to>
                                    </p:set>
                                    <p:animEffect transition="in" filter="randombar(horizontal)">
                                      <p:cBhvr>
                                        <p:cTn dur="500" id="7"/>
                                        <p:tgtEl>
                                          <p:spTgt spid="1049024"/>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25"/>
                                        </p:tgtEl>
                                        <p:attrNameLst>
                                          <p:attrName>style.visibility</p:attrName>
                                        </p:attrNameLst>
                                      </p:cBhvr>
                                      <p:to>
                                        <p:strVal val="visible"/>
                                      </p:to>
                                    </p:set>
                                    <p:animEffect transition="in" filter="randombar(horizontal)">
                                      <p:cBhvr>
                                        <p:cTn dur="500" id="11"/>
                                        <p:tgtEl>
                                          <p:spTgt spid="1049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24" grpId="0" bldLvl="0" animBg="1"/>
      <p:bldP spid="1049025"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297" name=""/>
        <p:cNvGrpSpPr/>
        <p:nvPr/>
      </p:nvGrpSpPr>
      <p:grpSpPr>
        <a:xfrm>
          <a:off x="0" y="0"/>
          <a:ext cx="0" cy="0"/>
          <a:chOff x="0" y="0"/>
          <a:chExt cx="0" cy="0"/>
        </a:xfrm>
      </p:grpSpPr>
      <p:sp>
        <p:nvSpPr>
          <p:cNvPr id="1049034" name="文本框 1"/>
          <p:cNvSpPr txBox="1"/>
          <p:nvPr>
            <p:custDataLst>
              <p:tags r:id="rId1"/>
            </p:custDataLst>
          </p:nvPr>
        </p:nvSpPr>
        <p:spPr>
          <a:xfrm>
            <a:off x="2444952" y="305340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3.2办公空间室内设计的界面处理</a:t>
            </a:r>
            <a:endParaRPr altLang="zh-CN" sz="1400" lang="en-US">
              <a:solidFill>
                <a:srgbClr val="FF0000"/>
              </a:solidFill>
            </a:endParaRPr>
          </a:p>
        </p:txBody>
      </p:sp>
      <p:sp>
        <p:nvSpPr>
          <p:cNvPr id="1049035" name="文本框 2"/>
          <p:cNvSpPr txBox="1"/>
          <p:nvPr>
            <p:custDataLst>
              <p:tags r:id="rId2"/>
            </p:custDataLst>
          </p:nvPr>
        </p:nvSpPr>
        <p:spPr>
          <a:xfrm>
            <a:off x="2065020" y="3420745"/>
            <a:ext cx="497840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dirty="0" sz="1000" lang="en-US">
                <a:solidFill>
                  <a:schemeClr val="tx1"/>
                </a:solidFill>
              </a:rPr>
              <a:t>                                                            </a:t>
            </a:r>
            <a:r>
              <a:rPr dirty="0" sz="1000">
                <a:solidFill>
                  <a:schemeClr val="tx1"/>
                </a:solidFill>
              </a:rPr>
              <a:t>3.2.2地面</a:t>
            </a:r>
            <a:endParaRPr dirty="0" sz="1000">
              <a:solidFill>
                <a:schemeClr val="tx1"/>
              </a:solidFill>
            </a:endParaRPr>
          </a:p>
          <a:p>
            <a:pPr algn="l" fontAlgn="base" lvl="0">
              <a:lnSpc>
                <a:spcPct val="120000"/>
              </a:lnSpc>
              <a:spcAft>
                <a:spcPct val="0"/>
              </a:spcAft>
            </a:pPr>
            <a:r>
              <a:rPr altLang="en-US" dirty="0" sz="1000" lang="zh-CN">
                <a:solidFill>
                  <a:schemeClr val="tx1"/>
                </a:solidFill>
              </a:rPr>
              <a:t>地面作为空间的底界面，地面装饰时要考虑尽可能减少行走时的噪声，管线铺设、强弱电线的连接等问题，一般可在底界面的水泥粉光地面上铺优质塑胶地毡，或设置架空木地板。办公楼地面在设计时应注意以下几点要求：</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1、要满足隔声的要求。2、要满足吸声的要求。3、满足防潮、防静电的要求。</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4、满足地面装饰与空间相结合的要求。5、适合的地面装饰材料。</a:t>
            </a:r>
            <a:endParaRPr altLang="en-US" dirty="0" sz="1000" lang="zh-CN">
              <a:solidFill>
                <a:schemeClr val="tx1"/>
              </a:solidFill>
            </a:endParaRPr>
          </a:p>
        </p:txBody>
      </p:sp>
      <p:sp>
        <p:nvSpPr>
          <p:cNvPr id="1049036"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37"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38" name="文本框 20"/>
          <p:cNvSpPr txBox="1"/>
          <p:nvPr/>
        </p:nvSpPr>
        <p:spPr>
          <a:xfrm>
            <a:off x="4777740" y="2965450"/>
            <a:ext cx="2457450" cy="245110"/>
          </a:xfrm>
          <a:prstGeom prst="rect"/>
          <a:noFill/>
        </p:spPr>
        <p:txBody>
          <a:bodyPr rtlCol="0" wrap="square">
            <a:spAutoFit/>
          </a:bodyPr>
          <a:p>
            <a:r>
              <a:rPr altLang="en-US" sz="1000" lang="zh-CN"/>
              <a:t> </a:t>
            </a:r>
            <a:endParaRPr altLang="en-US" sz="1000" lang="zh-CN"/>
          </a:p>
        </p:txBody>
      </p:sp>
      <p:sp>
        <p:nvSpPr>
          <p:cNvPr id="1049039" name="文本框 4"/>
          <p:cNvSpPr txBox="1"/>
          <p:nvPr/>
        </p:nvSpPr>
        <p:spPr>
          <a:xfrm>
            <a:off x="2105025" y="2769870"/>
            <a:ext cx="2457450" cy="370841"/>
          </a:xfrm>
          <a:prstGeom prst="rect"/>
          <a:noFill/>
        </p:spPr>
        <p:txBody>
          <a:bodyPr rtlCol="0" wrap="square">
            <a:spAutoFit/>
          </a:bodyPr>
          <a:p>
            <a:r>
              <a:rPr altLang="en-US" sz="1000" lang="zh-CN"/>
              <a:t>图3-2- 柏林废弃工厂改造设计</a:t>
            </a:r>
            <a:endParaRPr altLang="en-US" sz="1000" lang="zh-CN"/>
          </a:p>
          <a:p>
            <a:r>
              <a:rPr altLang="en-US" sz="1000" lang="zh-CN"/>
              <a:t>（图片来源：网络）</a:t>
            </a:r>
            <a:endParaRPr altLang="en-US" sz="1000" lang="zh-CN"/>
          </a:p>
        </p:txBody>
      </p:sp>
      <p:sp>
        <p:nvSpPr>
          <p:cNvPr id="1049040" name="文本框 5"/>
          <p:cNvSpPr txBox="1"/>
          <p:nvPr/>
        </p:nvSpPr>
        <p:spPr>
          <a:xfrm>
            <a:off x="4777740" y="2769870"/>
            <a:ext cx="2457450" cy="370841"/>
          </a:xfrm>
          <a:prstGeom prst="rect"/>
          <a:noFill/>
        </p:spPr>
        <p:txBody>
          <a:bodyPr rtlCol="0" wrap="square">
            <a:spAutoFit/>
          </a:bodyPr>
          <a:p>
            <a:r>
              <a:rPr altLang="en-US" sz="1000" lang="zh-CN"/>
              <a:t>图3-2- 墨西哥城Google总部办公室</a:t>
            </a:r>
            <a:endParaRPr altLang="en-US" sz="1000" lang="zh-CN"/>
          </a:p>
          <a:p>
            <a:r>
              <a:rPr altLang="en-US" sz="1000" lang="zh-CN"/>
              <a:t>（图片来源：网络）</a:t>
            </a:r>
            <a:endParaRPr altLang="en-US" sz="1000" lang="zh-CN"/>
          </a:p>
        </p:txBody>
      </p:sp>
      <p:pic>
        <p:nvPicPr>
          <p:cNvPr id="2097294" name="图片 27" descr="C:\Users\mac\Desktop\办公空间\第三单元3.2、3.3\3.2\地面-柏林废弃工厂的改造设计.jpg"/>
          <p:cNvPicPr>
            <a:picLocks noChangeAspect="1" noChangeArrowheads="1"/>
          </p:cNvPicPr>
          <p:nvPr/>
        </p:nvPicPr>
        <p:blipFill>
          <a:blip xmlns:r="http://schemas.openxmlformats.org/officeDocument/2006/relationships" r:embed="rId3"/>
          <a:srcRect/>
          <a:stretch>
            <a:fillRect/>
          </a:stretch>
        </p:blipFill>
        <p:spPr>
          <a:xfrm>
            <a:off x="1903413" y="754698"/>
            <a:ext cx="2571115" cy="1713865"/>
          </a:xfrm>
          <a:prstGeom prst="rect"/>
          <a:noFill/>
          <a:ln w="9525">
            <a:noFill/>
            <a:miter lim="800000"/>
            <a:headEnd/>
            <a:tailEnd/>
          </a:ln>
        </p:spPr>
      </p:pic>
      <p:pic>
        <p:nvPicPr>
          <p:cNvPr id="2097295" name="图片 28" descr="C:\Users\mac\Desktop\办公空间\第三单元3.2、3.3\3.2\地面-墨西哥城Google总部办公室.jpg"/>
          <p:cNvPicPr>
            <a:picLocks noChangeAspect="1" noChangeArrowheads="1"/>
          </p:cNvPicPr>
          <p:nvPr/>
        </p:nvPicPr>
        <p:blipFill>
          <a:blip xmlns:r="http://schemas.openxmlformats.org/officeDocument/2006/relationships" r:embed="rId4"/>
          <a:srcRect/>
          <a:stretch>
            <a:fillRect/>
          </a:stretch>
        </p:blipFill>
        <p:spPr>
          <a:xfrm>
            <a:off x="4777740" y="755015"/>
            <a:ext cx="2501900" cy="1713865"/>
          </a:xfrm>
          <a:prstGeom prst="rect"/>
          <a:noFill/>
          <a:ln w="9525">
            <a:noFill/>
            <a:miter lim="800000"/>
            <a:headEnd/>
            <a:tailEnd/>
          </a:ln>
        </p:spPr>
      </p:pic>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36"/>
                                        </p:tgtEl>
                                        <p:attrNameLst>
                                          <p:attrName>style.visibility</p:attrName>
                                        </p:attrNameLst>
                                      </p:cBhvr>
                                      <p:to>
                                        <p:strVal val="visible"/>
                                      </p:to>
                                    </p:set>
                                    <p:animEffect transition="in" filter="randombar(horizontal)">
                                      <p:cBhvr>
                                        <p:cTn dur="500" id="7"/>
                                        <p:tgtEl>
                                          <p:spTgt spid="1049036"/>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37"/>
                                        </p:tgtEl>
                                        <p:attrNameLst>
                                          <p:attrName>style.visibility</p:attrName>
                                        </p:attrNameLst>
                                      </p:cBhvr>
                                      <p:to>
                                        <p:strVal val="visible"/>
                                      </p:to>
                                    </p:set>
                                    <p:animEffect transition="in" filter="randombar(horizontal)">
                                      <p:cBhvr>
                                        <p:cTn dur="500" id="11"/>
                                        <p:tgtEl>
                                          <p:spTgt spid="1049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36" grpId="0" bldLvl="0" animBg="1"/>
      <p:bldP spid="1049037"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300" name=""/>
        <p:cNvGrpSpPr/>
        <p:nvPr/>
      </p:nvGrpSpPr>
      <p:grpSpPr>
        <a:xfrm>
          <a:off x="0" y="0"/>
          <a:ext cx="0" cy="0"/>
          <a:chOff x="0" y="0"/>
          <a:chExt cx="0" cy="0"/>
        </a:xfrm>
      </p:grpSpPr>
      <p:sp>
        <p:nvSpPr>
          <p:cNvPr id="1049044" name="文本框 1"/>
          <p:cNvSpPr txBox="1"/>
          <p:nvPr>
            <p:custDataLst>
              <p:tags r:id="rId1"/>
            </p:custDataLst>
          </p:nvPr>
        </p:nvSpPr>
        <p:spPr>
          <a:xfrm>
            <a:off x="2444952" y="305340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3.2办公空间室内设计的界面处理</a:t>
            </a:r>
            <a:endParaRPr altLang="zh-CN" sz="1400" lang="en-US">
              <a:solidFill>
                <a:srgbClr val="FF0000"/>
              </a:solidFill>
            </a:endParaRPr>
          </a:p>
        </p:txBody>
      </p:sp>
      <p:sp>
        <p:nvSpPr>
          <p:cNvPr id="1049045" name="文本框 2"/>
          <p:cNvSpPr txBox="1"/>
          <p:nvPr>
            <p:custDataLst>
              <p:tags r:id="rId2"/>
            </p:custDataLst>
          </p:nvPr>
        </p:nvSpPr>
        <p:spPr>
          <a:xfrm>
            <a:off x="2065020" y="3420745"/>
            <a:ext cx="497840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zh-CN" dirty="0" sz="1000" lang="en-US">
                <a:solidFill>
                  <a:schemeClr val="tx1"/>
                </a:solidFill>
              </a:rPr>
              <a:t>                                                                 </a:t>
            </a:r>
            <a:r>
              <a:rPr altLang="en-US" dirty="0" sz="1000" lang="zh-CN">
                <a:solidFill>
                  <a:schemeClr val="tx1"/>
                </a:solidFill>
              </a:rPr>
              <a:t>3.2.3墙面</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室内墙面与人的视线垂直，而且处于最明显的位置，是空间的侧界面，其造型和色彩以淡雅为宜，以形成合适的办公氛围。通常办公空间的墙体装饰主要以浅色乳胶漆涂刷，也可以贴壁纸，标准较高的办公空间也可使用实木面材，颜色较深的色彩通常用于小空间且标准较高的办公室内。常见的墙体装饰材料有：壁纸、乳胶漆、彩绘、板材墙面、石材墙面、特殊墙面</a:t>
            </a:r>
            <a:endParaRPr altLang="en-US" dirty="0" sz="1000" lang="zh-CN">
              <a:solidFill>
                <a:schemeClr val="tx1"/>
              </a:solidFill>
            </a:endParaRPr>
          </a:p>
        </p:txBody>
      </p:sp>
      <p:sp>
        <p:nvSpPr>
          <p:cNvPr id="1049046" name="Freeform: Shape 4"/>
          <p:cNvSpPr/>
          <p:nvPr/>
        </p:nvSpPr>
        <p:spPr bwMode="auto">
          <a:xfrm rot="6735232">
            <a:off x="-72803" y="293403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47"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48" name="文本框 20"/>
          <p:cNvSpPr txBox="1"/>
          <p:nvPr/>
        </p:nvSpPr>
        <p:spPr>
          <a:xfrm>
            <a:off x="4777740" y="2965450"/>
            <a:ext cx="2457450" cy="245110"/>
          </a:xfrm>
          <a:prstGeom prst="rect"/>
          <a:noFill/>
        </p:spPr>
        <p:txBody>
          <a:bodyPr rtlCol="0" wrap="square">
            <a:spAutoFit/>
          </a:bodyPr>
          <a:p>
            <a:r>
              <a:rPr altLang="en-US" sz="1000" lang="zh-CN"/>
              <a:t> </a:t>
            </a:r>
            <a:endParaRPr altLang="en-US" sz="1000" lang="zh-CN"/>
          </a:p>
        </p:txBody>
      </p:sp>
      <p:sp>
        <p:nvSpPr>
          <p:cNvPr id="1049049" name="文本框 4"/>
          <p:cNvSpPr txBox="1"/>
          <p:nvPr/>
        </p:nvSpPr>
        <p:spPr>
          <a:xfrm>
            <a:off x="2105025" y="2769870"/>
            <a:ext cx="2457450" cy="398780"/>
          </a:xfrm>
          <a:prstGeom prst="rect"/>
          <a:noFill/>
        </p:spPr>
        <p:txBody>
          <a:bodyPr rtlCol="0" wrap="square">
            <a:spAutoFit/>
          </a:bodyPr>
          <a:p>
            <a:r>
              <a:rPr altLang="en-US" sz="1000" lang="zh-CN"/>
              <a:t>图3-2- 木质墙面</a:t>
            </a:r>
            <a:endParaRPr altLang="en-US" sz="1000" lang="zh-CN"/>
          </a:p>
          <a:p>
            <a:r>
              <a:rPr altLang="en-US" sz="1000" lang="zh-CN"/>
              <a:t>（图片来源：网络）</a:t>
            </a:r>
            <a:endParaRPr altLang="en-US" sz="1000" lang="zh-CN"/>
          </a:p>
        </p:txBody>
      </p:sp>
      <p:sp>
        <p:nvSpPr>
          <p:cNvPr id="1049050" name="文本框 5"/>
          <p:cNvSpPr txBox="1"/>
          <p:nvPr/>
        </p:nvSpPr>
        <p:spPr>
          <a:xfrm>
            <a:off x="4777740" y="2769870"/>
            <a:ext cx="2457450" cy="398780"/>
          </a:xfrm>
          <a:prstGeom prst="rect"/>
          <a:noFill/>
        </p:spPr>
        <p:txBody>
          <a:bodyPr rtlCol="0" wrap="square">
            <a:spAutoFit/>
          </a:bodyPr>
          <a:p>
            <a:r>
              <a:rPr altLang="en-US" sz="1000" lang="zh-CN"/>
              <a:t>图3-2- 石材、涂胶墙面结合</a:t>
            </a:r>
            <a:endParaRPr altLang="en-US" sz="1000" lang="zh-CN"/>
          </a:p>
          <a:p>
            <a:r>
              <a:rPr altLang="en-US" sz="1000" lang="zh-CN"/>
              <a:t>（图片来源：网络）</a:t>
            </a:r>
            <a:endParaRPr altLang="en-US" sz="1000" lang="zh-CN"/>
          </a:p>
        </p:txBody>
      </p:sp>
      <p:pic>
        <p:nvPicPr>
          <p:cNvPr id="2097296" name="图片 43" descr="C:\Users\mac\Desktop\办公空间\2333\3\3.2\3.2.3墙面\木质类板材.jpg"/>
          <p:cNvPicPr>
            <a:picLocks noChangeAspect="1" noChangeArrowheads="1"/>
          </p:cNvPicPr>
          <p:nvPr/>
        </p:nvPicPr>
        <p:blipFill>
          <a:blip xmlns:r="http://schemas.openxmlformats.org/officeDocument/2006/relationships" r:embed="rId3"/>
          <a:srcRect/>
          <a:stretch>
            <a:fillRect/>
          </a:stretch>
        </p:blipFill>
        <p:spPr>
          <a:xfrm>
            <a:off x="1903730" y="755015"/>
            <a:ext cx="2518410" cy="1713230"/>
          </a:xfrm>
          <a:prstGeom prst="rect"/>
          <a:noFill/>
          <a:ln w="9525">
            <a:noFill/>
            <a:miter lim="800000"/>
            <a:headEnd/>
            <a:tailEnd/>
          </a:ln>
        </p:spPr>
      </p:pic>
      <p:pic>
        <p:nvPicPr>
          <p:cNvPr id="2097297" name="图片 44" descr="C:\Users\mac\Desktop\办公空间\2333\3\3.2\3.2.3墙面\涂胶器墙面（来源：室内设计联盟网）.jpg"/>
          <p:cNvPicPr>
            <a:picLocks noChangeAspect="1" noChangeArrowheads="1"/>
          </p:cNvPicPr>
          <p:nvPr/>
        </p:nvPicPr>
        <p:blipFill>
          <a:blip xmlns:r="http://schemas.openxmlformats.org/officeDocument/2006/relationships" r:embed="rId4"/>
          <a:srcRect/>
          <a:stretch>
            <a:fillRect/>
          </a:stretch>
        </p:blipFill>
        <p:spPr>
          <a:xfrm>
            <a:off x="4770120" y="755015"/>
            <a:ext cx="2364740" cy="1701165"/>
          </a:xfrm>
          <a:prstGeom prst="rect"/>
          <a:noFill/>
          <a:ln w="9525">
            <a:noFill/>
            <a:miter lim="800000"/>
            <a:headEnd/>
            <a:tailEnd/>
          </a:ln>
        </p:spPr>
      </p:pic>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46"/>
                                        </p:tgtEl>
                                        <p:attrNameLst>
                                          <p:attrName>style.visibility</p:attrName>
                                        </p:attrNameLst>
                                      </p:cBhvr>
                                      <p:to>
                                        <p:strVal val="visible"/>
                                      </p:to>
                                    </p:set>
                                    <p:animEffect transition="in" filter="randombar(horizontal)">
                                      <p:cBhvr>
                                        <p:cTn dur="500" id="7"/>
                                        <p:tgtEl>
                                          <p:spTgt spid="1049046"/>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47"/>
                                        </p:tgtEl>
                                        <p:attrNameLst>
                                          <p:attrName>style.visibility</p:attrName>
                                        </p:attrNameLst>
                                      </p:cBhvr>
                                      <p:to>
                                        <p:strVal val="visible"/>
                                      </p:to>
                                    </p:set>
                                    <p:animEffect transition="in" filter="randombar(horizontal)">
                                      <p:cBhvr>
                                        <p:cTn dur="500" id="11"/>
                                        <p:tgtEl>
                                          <p:spTgt spid="1049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46" grpId="0" bldLvl="0" animBg="1"/>
      <p:bldP spid="1049047"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303" name=""/>
        <p:cNvGrpSpPr/>
        <p:nvPr/>
      </p:nvGrpSpPr>
      <p:grpSpPr>
        <a:xfrm>
          <a:off x="0" y="0"/>
          <a:ext cx="0" cy="0"/>
          <a:chOff x="0" y="0"/>
          <a:chExt cx="0" cy="0"/>
        </a:xfrm>
      </p:grpSpPr>
      <p:sp>
        <p:nvSpPr>
          <p:cNvPr id="1049054" name="文本框 1"/>
          <p:cNvSpPr txBox="1"/>
          <p:nvPr>
            <p:custDataLst>
              <p:tags r:id="rId1"/>
            </p:custDataLst>
          </p:nvPr>
        </p:nvSpPr>
        <p:spPr>
          <a:xfrm>
            <a:off x="2249372" y="279813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3．3办公空间室内陈设设计</a:t>
            </a:r>
            <a:endParaRPr altLang="zh-CN" sz="1400" lang="en-US">
              <a:solidFill>
                <a:srgbClr val="FF0000"/>
              </a:solidFill>
            </a:endParaRPr>
          </a:p>
        </p:txBody>
      </p:sp>
      <p:sp>
        <p:nvSpPr>
          <p:cNvPr id="1049055" name="文本框 2"/>
          <p:cNvSpPr txBox="1"/>
          <p:nvPr>
            <p:custDataLst>
              <p:tags r:id="rId2"/>
            </p:custDataLst>
          </p:nvPr>
        </p:nvSpPr>
        <p:spPr>
          <a:xfrm>
            <a:off x="1122680" y="2894965"/>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zh-CN" dirty="0" sz="1000" lang="en-US">
                <a:solidFill>
                  <a:schemeClr val="tx1"/>
                </a:solidFill>
              </a:rPr>
              <a:t>                                                                 </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3．1办公空间室内陈设的种类</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1、观赏性陈设：如艺术品、工艺品等，不具备使用功能，仅作为观赏使用，具有审美和装饰的作用。</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2、功能性陈设：如办公家具，用以表达空间的属性划分、尺度和风格，是室内陈设品的重要组成部分。</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3、展示性陈设：通过橱柜（分层展示精致陈列品）、落地（体量较大的陈设品）、悬挂（织物、雕塑、灯具等）手段进行陈设。</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 3．3．2办公空间室内陈设的原则和方法</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办公空间陈列品的选择和布置，主要是处理好总体和局部之间的关系，即陈设品、家具和办公空间之间，陈设品与家具之间，陈设品与陈设品之间的关系。</a:t>
            </a:r>
            <a:endParaRPr altLang="en-US" dirty="0" sz="1000" lang="zh-CN">
              <a:solidFill>
                <a:schemeClr val="tx1"/>
              </a:solidFill>
            </a:endParaRPr>
          </a:p>
        </p:txBody>
      </p:sp>
      <p:sp>
        <p:nvSpPr>
          <p:cNvPr id="1049056"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57"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58" name="文本框 20"/>
          <p:cNvSpPr txBox="1"/>
          <p:nvPr/>
        </p:nvSpPr>
        <p:spPr>
          <a:xfrm>
            <a:off x="4770120" y="2732405"/>
            <a:ext cx="2457450" cy="245110"/>
          </a:xfrm>
          <a:prstGeom prst="rect"/>
          <a:noFill/>
        </p:spPr>
        <p:txBody>
          <a:bodyPr rtlCol="0" wrap="square">
            <a:spAutoFit/>
          </a:bodyPr>
          <a:p>
            <a:r>
              <a:rPr altLang="en-US" sz="1000" lang="zh-CN"/>
              <a:t> </a:t>
            </a:r>
            <a:endParaRPr altLang="en-US" sz="1000" lang="zh-CN"/>
          </a:p>
        </p:txBody>
      </p:sp>
      <p:sp>
        <p:nvSpPr>
          <p:cNvPr id="1049059" name="文本框 4"/>
          <p:cNvSpPr txBox="1"/>
          <p:nvPr/>
        </p:nvSpPr>
        <p:spPr>
          <a:xfrm>
            <a:off x="2105025" y="2482850"/>
            <a:ext cx="2457450" cy="370841"/>
          </a:xfrm>
          <a:prstGeom prst="rect"/>
          <a:noFill/>
        </p:spPr>
        <p:txBody>
          <a:bodyPr rtlCol="0" wrap="square">
            <a:spAutoFit/>
          </a:bodyPr>
          <a:p>
            <a:r>
              <a:rPr altLang="en-US" sz="1000" lang="zh-CN"/>
              <a:t>图3-3-阿里巴巴</a:t>
            </a:r>
            <a:endParaRPr altLang="en-US" sz="1000" lang="zh-CN"/>
          </a:p>
          <a:p>
            <a:r>
              <a:rPr altLang="en-US" sz="1000" lang="zh-CN"/>
              <a:t>（图片来源：网络）</a:t>
            </a:r>
            <a:endParaRPr altLang="en-US" sz="1000" lang="zh-CN"/>
          </a:p>
        </p:txBody>
      </p:sp>
      <p:sp>
        <p:nvSpPr>
          <p:cNvPr id="1049060" name="文本框 5"/>
          <p:cNvSpPr txBox="1"/>
          <p:nvPr/>
        </p:nvSpPr>
        <p:spPr>
          <a:xfrm>
            <a:off x="5136515" y="2482850"/>
            <a:ext cx="2457450" cy="370841"/>
          </a:xfrm>
          <a:prstGeom prst="rect"/>
          <a:noFill/>
        </p:spPr>
        <p:txBody>
          <a:bodyPr rtlCol="0" wrap="square">
            <a:spAutoFit/>
          </a:bodyPr>
          <a:p>
            <a:r>
              <a:rPr altLang="en-US" sz="1000" lang="zh-CN"/>
              <a:t>图3-3- 成都华锐办公室</a:t>
            </a:r>
            <a:endParaRPr altLang="en-US" sz="1000" lang="zh-CN"/>
          </a:p>
          <a:p>
            <a:r>
              <a:rPr altLang="en-US" sz="1000" lang="zh-CN"/>
              <a:t>（图片来源：网络）</a:t>
            </a:r>
            <a:endParaRPr altLang="en-US" sz="1000" lang="zh-CN"/>
          </a:p>
        </p:txBody>
      </p:sp>
      <p:pic>
        <p:nvPicPr>
          <p:cNvPr id="2097298" name="图片 43" descr="C:\Users\mac\Desktop\办公空间\2333\3\3.2\3.2.3墙面\木质类板材.jpg"/>
          <p:cNvPicPr>
            <a:picLocks noChangeAspect="1" noChangeArrowheads="1"/>
          </p:cNvPicPr>
          <p:nvPr/>
        </p:nvPicPr>
        <p:blipFill>
          <a:blip xmlns:r="http://schemas.openxmlformats.org/officeDocument/2006/relationships" r:embed="rId3"/>
          <a:srcRect/>
          <a:stretch>
            <a:fillRect/>
          </a:stretch>
        </p:blipFill>
        <p:spPr>
          <a:xfrm>
            <a:off x="1903730" y="611505"/>
            <a:ext cx="2518410" cy="1713230"/>
          </a:xfrm>
          <a:prstGeom prst="rect"/>
          <a:noFill/>
          <a:ln w="9525">
            <a:noFill/>
            <a:miter lim="800000"/>
            <a:headEnd/>
            <a:tailEnd/>
          </a:ln>
        </p:spPr>
      </p:pic>
      <p:pic>
        <p:nvPicPr>
          <p:cNvPr id="2097299" name="图片 44" descr="C:\Users\mac\Desktop\办公空间\2333\3\3.2\3.2.3墙面\涂胶器墙面（来源：室内设计联盟网）.jpg"/>
          <p:cNvPicPr>
            <a:picLocks noChangeAspect="1" noChangeArrowheads="1"/>
          </p:cNvPicPr>
          <p:nvPr/>
        </p:nvPicPr>
        <p:blipFill>
          <a:blip xmlns:r="http://schemas.openxmlformats.org/officeDocument/2006/relationships" r:embed="rId4"/>
          <a:srcRect/>
          <a:stretch>
            <a:fillRect/>
          </a:stretch>
        </p:blipFill>
        <p:spPr>
          <a:xfrm>
            <a:off x="4770120" y="611505"/>
            <a:ext cx="2364740" cy="1701165"/>
          </a:xfrm>
          <a:prstGeom prst="rect"/>
          <a:noFill/>
          <a:ln w="9525">
            <a:noFill/>
            <a:miter lim="800000"/>
            <a:headEnd/>
            <a:tailEnd/>
          </a:ln>
        </p:spPr>
      </p:pic>
      <p:pic>
        <p:nvPicPr>
          <p:cNvPr id="2097300" name="图片 30" descr="C:\Users\mac\Desktop\办公空间\第三单元3.2、3.3\3.3\室内陈设-阿里巴巴.jpg"/>
          <p:cNvPicPr>
            <a:picLocks noChangeAspect="1" noChangeArrowheads="1"/>
          </p:cNvPicPr>
          <p:nvPr/>
        </p:nvPicPr>
        <p:blipFill>
          <a:blip xmlns:r="http://schemas.openxmlformats.org/officeDocument/2006/relationships" r:embed="rId5"/>
          <a:srcRect/>
          <a:stretch>
            <a:fillRect/>
          </a:stretch>
        </p:blipFill>
        <p:spPr>
          <a:xfrm>
            <a:off x="1850708" y="598488"/>
            <a:ext cx="2571115" cy="1713865"/>
          </a:xfrm>
          <a:prstGeom prst="rect"/>
          <a:noFill/>
          <a:ln w="9525">
            <a:noFill/>
            <a:miter lim="800000"/>
            <a:headEnd/>
            <a:tailEnd/>
          </a:ln>
        </p:spPr>
      </p:pic>
      <p:pic>
        <p:nvPicPr>
          <p:cNvPr id="2097301" name="图片 31" descr="C:\Users\mac\Desktop\办公空间\第三单元3.2、3.3\3.3\室内陈设-成都华锐办公室装修.jpg"/>
          <p:cNvPicPr>
            <a:picLocks noChangeAspect="1" noChangeArrowheads="1"/>
          </p:cNvPicPr>
          <p:nvPr/>
        </p:nvPicPr>
        <p:blipFill>
          <a:blip xmlns:r="http://schemas.openxmlformats.org/officeDocument/2006/relationships" r:embed="rId6"/>
          <a:srcRect/>
          <a:stretch>
            <a:fillRect/>
          </a:stretch>
        </p:blipFill>
        <p:spPr>
          <a:xfrm>
            <a:off x="4757420" y="598805"/>
            <a:ext cx="2470150" cy="1714500"/>
          </a:xfrm>
          <a:prstGeom prst="rect"/>
          <a:noFill/>
          <a:ln w="9525">
            <a:noFill/>
            <a:miter lim="800000"/>
            <a:headEnd/>
            <a:tailEnd/>
          </a:ln>
        </p:spPr>
      </p:pic>
    </p:spTree>
    <p:custDataLst>
      <p:tags r:id="rId7"/>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56"/>
                                        </p:tgtEl>
                                        <p:attrNameLst>
                                          <p:attrName>style.visibility</p:attrName>
                                        </p:attrNameLst>
                                      </p:cBhvr>
                                      <p:to>
                                        <p:strVal val="visible"/>
                                      </p:to>
                                    </p:set>
                                    <p:animEffect transition="in" filter="randombar(horizontal)">
                                      <p:cBhvr>
                                        <p:cTn dur="500" id="7"/>
                                        <p:tgtEl>
                                          <p:spTgt spid="1049056"/>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57"/>
                                        </p:tgtEl>
                                        <p:attrNameLst>
                                          <p:attrName>style.visibility</p:attrName>
                                        </p:attrNameLst>
                                      </p:cBhvr>
                                      <p:to>
                                        <p:strVal val="visible"/>
                                      </p:to>
                                    </p:set>
                                    <p:animEffect transition="in" filter="randombar(horizontal)">
                                      <p:cBhvr>
                                        <p:cTn dur="500" id="11"/>
                                        <p:tgtEl>
                                          <p:spTgt spid="1049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56" grpId="0" bldLvl="0" animBg="1"/>
      <p:bldP spid="1049057"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306" name=""/>
        <p:cNvGrpSpPr/>
        <p:nvPr/>
      </p:nvGrpSpPr>
      <p:grpSpPr>
        <a:xfrm>
          <a:off x="0" y="0"/>
          <a:ext cx="0" cy="0"/>
          <a:chOff x="0" y="0"/>
          <a:chExt cx="0" cy="0"/>
        </a:xfrm>
      </p:grpSpPr>
      <p:sp>
        <p:nvSpPr>
          <p:cNvPr id="1049064" name="文本框 1"/>
          <p:cNvSpPr txBox="1"/>
          <p:nvPr>
            <p:custDataLst>
              <p:tags r:id="rId1"/>
            </p:custDataLst>
          </p:nvPr>
        </p:nvSpPr>
        <p:spPr>
          <a:xfrm>
            <a:off x="2249372" y="279813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3．4办公空间室内绿化设计</a:t>
            </a:r>
            <a:endParaRPr altLang="zh-CN" sz="1400" lang="en-US">
              <a:solidFill>
                <a:srgbClr val="FF0000"/>
              </a:solidFill>
            </a:endParaRPr>
          </a:p>
        </p:txBody>
      </p:sp>
      <p:sp>
        <p:nvSpPr>
          <p:cNvPr id="1049065" name="文本框 2"/>
          <p:cNvSpPr txBox="1"/>
          <p:nvPr>
            <p:custDataLst>
              <p:tags r:id="rId2"/>
            </p:custDataLst>
          </p:nvPr>
        </p:nvSpPr>
        <p:spPr>
          <a:xfrm>
            <a:off x="1009015" y="2999740"/>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endParaRPr altLang="zh-CN" dirty="0" sz="1000" lang="en-US">
              <a:solidFill>
                <a:schemeClr val="tx1"/>
              </a:solidFill>
            </a:endParaRPr>
          </a:p>
          <a:p>
            <a:pPr algn="ctr" fontAlgn="base" lvl="0">
              <a:lnSpc>
                <a:spcPct val="120000"/>
              </a:lnSpc>
              <a:spcAft>
                <a:spcPct val="0"/>
              </a:spcAft>
            </a:pPr>
            <a:r>
              <a:rPr altLang="zh-CN" dirty="0" sz="1000" lang="en-US">
                <a:solidFill>
                  <a:schemeClr val="tx1"/>
                </a:solidFill>
              </a:rPr>
              <a:t>3．4．1办公空间室内绿化的功能与意义</a:t>
            </a:r>
            <a:endParaRPr altLang="zh-CN" dirty="0" sz="1000" lang="en-US">
              <a:solidFill>
                <a:schemeClr val="tx1"/>
              </a:solidFill>
            </a:endParaRPr>
          </a:p>
          <a:p>
            <a:pPr algn="ctr" fontAlgn="base" lvl="0">
              <a:lnSpc>
                <a:spcPct val="120000"/>
              </a:lnSpc>
              <a:spcAft>
                <a:spcPct val="0"/>
              </a:spcAft>
            </a:pPr>
            <a:r>
              <a:rPr altLang="zh-CN" dirty="0" sz="1000" lang="en-US">
                <a:solidFill>
                  <a:schemeClr val="tx1"/>
                </a:solidFill>
              </a:rPr>
              <a:t>人们工作生活压力越来越大，办公室的舒适化、生态化、人性化设计，成为现代办公空间新的特征和亮点。设计师在进行现代办公空间设计时，应树立正确的设计理念，加强办公室的绿化设计，达到美化空间，净化室内空气，改善人们的工作环境，使办公环境更加人性化的目的。</a:t>
            </a:r>
            <a:endParaRPr altLang="zh-CN" dirty="0" sz="1000" lang="en-US">
              <a:solidFill>
                <a:schemeClr val="tx1"/>
              </a:solidFill>
            </a:endParaRPr>
          </a:p>
          <a:p>
            <a:pPr algn="ctr" fontAlgn="base" lvl="0">
              <a:lnSpc>
                <a:spcPct val="120000"/>
              </a:lnSpc>
              <a:spcAft>
                <a:spcPct val="0"/>
              </a:spcAft>
            </a:pPr>
            <a:r>
              <a:rPr altLang="en-US" dirty="0" sz="1000" lang="zh-CN">
                <a:solidFill>
                  <a:schemeClr val="tx1"/>
                </a:solidFill>
              </a:rPr>
              <a:t>1.组织、引导室内空间。2.净化空气和改善环境</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3.美化空间和陶冶情操4.提升企业的文化品位和经济效益</a:t>
            </a:r>
            <a:endParaRPr altLang="en-US" dirty="0" sz="1000" lang="zh-CN">
              <a:solidFill>
                <a:schemeClr val="tx1"/>
              </a:solidFill>
            </a:endParaRPr>
          </a:p>
        </p:txBody>
      </p:sp>
      <p:sp>
        <p:nvSpPr>
          <p:cNvPr id="1049066" name="Freeform: Shape 4"/>
          <p:cNvSpPr/>
          <p:nvPr/>
        </p:nvSpPr>
        <p:spPr bwMode="auto">
          <a:xfrm rot="6735232">
            <a:off x="-61373" y="28735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67" name="Freeform: Shape 4"/>
          <p:cNvSpPr/>
          <p:nvPr/>
        </p:nvSpPr>
        <p:spPr bwMode="auto">
          <a:xfrm rot="1526578">
            <a:off x="441055" y="1549144"/>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68" name="文本框 20"/>
          <p:cNvSpPr txBox="1"/>
          <p:nvPr/>
        </p:nvSpPr>
        <p:spPr>
          <a:xfrm>
            <a:off x="4770120" y="2732405"/>
            <a:ext cx="2457450" cy="245110"/>
          </a:xfrm>
          <a:prstGeom prst="rect"/>
          <a:noFill/>
        </p:spPr>
        <p:txBody>
          <a:bodyPr rtlCol="0" wrap="square">
            <a:spAutoFit/>
          </a:bodyPr>
          <a:p>
            <a:r>
              <a:rPr altLang="en-US" sz="1000" lang="zh-CN"/>
              <a:t> </a:t>
            </a:r>
            <a:endParaRPr altLang="en-US" sz="1000" lang="zh-CN"/>
          </a:p>
        </p:txBody>
      </p:sp>
      <p:sp>
        <p:nvSpPr>
          <p:cNvPr id="1049069" name="文本框 4"/>
          <p:cNvSpPr txBox="1"/>
          <p:nvPr/>
        </p:nvSpPr>
        <p:spPr>
          <a:xfrm>
            <a:off x="2136775" y="2578735"/>
            <a:ext cx="2457450" cy="370841"/>
          </a:xfrm>
          <a:prstGeom prst="rect"/>
          <a:noFill/>
        </p:spPr>
        <p:txBody>
          <a:bodyPr rtlCol="0" wrap="square">
            <a:spAutoFit/>
          </a:bodyPr>
          <a:p>
            <a:r>
              <a:rPr altLang="en-US" sz="1000" lang="zh-CN"/>
              <a:t>图3-4-顾家东站总部办公大楼室内设计</a:t>
            </a:r>
            <a:endParaRPr altLang="en-US" sz="1000" lang="zh-CN"/>
          </a:p>
          <a:p>
            <a:r>
              <a:rPr altLang="en-US" sz="1000" lang="zh-CN"/>
              <a:t>（图片来源：网络）</a:t>
            </a:r>
            <a:endParaRPr altLang="en-US" sz="1000" lang="zh-CN"/>
          </a:p>
        </p:txBody>
      </p:sp>
      <p:sp>
        <p:nvSpPr>
          <p:cNvPr id="1049070" name="文本框 5"/>
          <p:cNvSpPr txBox="1"/>
          <p:nvPr/>
        </p:nvSpPr>
        <p:spPr>
          <a:xfrm>
            <a:off x="4965065" y="2531745"/>
            <a:ext cx="2457450" cy="370841"/>
          </a:xfrm>
          <a:prstGeom prst="rect"/>
          <a:noFill/>
        </p:spPr>
        <p:txBody>
          <a:bodyPr rtlCol="0" wrap="square">
            <a:spAutoFit/>
          </a:bodyPr>
          <a:p>
            <a:r>
              <a:rPr altLang="en-US" sz="1000" lang="zh-CN"/>
              <a:t>图3-3-华夏红石办公室</a:t>
            </a:r>
            <a:endParaRPr altLang="en-US" sz="1000" lang="zh-CN"/>
          </a:p>
          <a:p>
            <a:r>
              <a:rPr altLang="en-US" sz="1000" lang="zh-CN"/>
              <a:t>（图片来源：网络）</a:t>
            </a:r>
            <a:endParaRPr altLang="en-US" sz="1000" lang="zh-CN"/>
          </a:p>
        </p:txBody>
      </p:sp>
      <p:pic>
        <p:nvPicPr>
          <p:cNvPr id="2097302" name="图片 43" descr="C:\Users\mac\Desktop\办公空间\2333\3\3.2\3.2.3墙面\木质类板材.jpg"/>
          <p:cNvPicPr>
            <a:picLocks noChangeAspect="1" noChangeArrowheads="1"/>
          </p:cNvPicPr>
          <p:nvPr/>
        </p:nvPicPr>
        <p:blipFill>
          <a:blip xmlns:r="http://schemas.openxmlformats.org/officeDocument/2006/relationships" r:embed="rId3"/>
          <a:srcRect/>
          <a:stretch>
            <a:fillRect/>
          </a:stretch>
        </p:blipFill>
        <p:spPr>
          <a:xfrm>
            <a:off x="1903730" y="611505"/>
            <a:ext cx="2518410" cy="1713230"/>
          </a:xfrm>
          <a:prstGeom prst="rect"/>
          <a:noFill/>
          <a:ln w="9525">
            <a:noFill/>
            <a:miter lim="800000"/>
            <a:headEnd/>
            <a:tailEnd/>
          </a:ln>
        </p:spPr>
      </p:pic>
      <p:pic>
        <p:nvPicPr>
          <p:cNvPr id="2097303" name="图片 30" descr="C:\Users\mac\Desktop\办公空间\第三单元3.2、3.3\3.3\室内陈设-阿里巴巴.jpg"/>
          <p:cNvPicPr>
            <a:picLocks noChangeAspect="1" noChangeArrowheads="1"/>
          </p:cNvPicPr>
          <p:nvPr/>
        </p:nvPicPr>
        <p:blipFill>
          <a:blip xmlns:r="http://schemas.openxmlformats.org/officeDocument/2006/relationships" r:embed="rId4"/>
          <a:srcRect/>
          <a:stretch>
            <a:fillRect/>
          </a:stretch>
        </p:blipFill>
        <p:spPr>
          <a:xfrm>
            <a:off x="1850708" y="598488"/>
            <a:ext cx="2571115" cy="1713865"/>
          </a:xfrm>
          <a:prstGeom prst="rect"/>
          <a:noFill/>
          <a:ln w="9525">
            <a:noFill/>
            <a:miter lim="800000"/>
            <a:headEnd/>
            <a:tailEnd/>
          </a:ln>
        </p:spPr>
      </p:pic>
      <p:pic>
        <p:nvPicPr>
          <p:cNvPr id="2097304" name="图片 32" descr="C:\Users\mac\Desktop\办公空间\第三单元3.2、3.3\3.3\绿化设计-顾家东站总部办公大楼室内设计 .jpg"/>
          <p:cNvPicPr>
            <a:picLocks noChangeAspect="1" noChangeArrowheads="1"/>
          </p:cNvPicPr>
          <p:nvPr/>
        </p:nvPicPr>
        <p:blipFill>
          <a:blip xmlns:r="http://schemas.openxmlformats.org/officeDocument/2006/relationships" r:embed="rId5"/>
          <a:srcRect b="-135"/>
          <a:stretch>
            <a:fillRect/>
          </a:stretch>
        </p:blipFill>
        <p:spPr>
          <a:xfrm>
            <a:off x="1851025" y="598805"/>
            <a:ext cx="2571750" cy="1932940"/>
          </a:xfrm>
          <a:prstGeom prst="rect"/>
          <a:noFill/>
          <a:ln w="9525">
            <a:noFill/>
            <a:miter lim="800000"/>
            <a:headEnd/>
            <a:tailEnd/>
          </a:ln>
        </p:spPr>
      </p:pic>
      <p:pic>
        <p:nvPicPr>
          <p:cNvPr id="2097305" name="图片 33" descr="C:\Users\mac\Desktop\办公空间\第三单元3.2、3.3\3.3\绿化-华夏红石办公室.jpg"/>
          <p:cNvPicPr>
            <a:picLocks noChangeAspect="1" noChangeArrowheads="1"/>
          </p:cNvPicPr>
          <p:nvPr/>
        </p:nvPicPr>
        <p:blipFill>
          <a:blip xmlns:r="http://schemas.openxmlformats.org/officeDocument/2006/relationships" r:embed="rId6"/>
          <a:srcRect/>
          <a:stretch>
            <a:fillRect/>
          </a:stretch>
        </p:blipFill>
        <p:spPr>
          <a:xfrm>
            <a:off x="4757420" y="598805"/>
            <a:ext cx="2108200" cy="1932940"/>
          </a:xfrm>
          <a:prstGeom prst="rect"/>
          <a:noFill/>
          <a:ln w="9525">
            <a:noFill/>
            <a:miter lim="800000"/>
            <a:headEnd/>
            <a:tailEnd/>
          </a:ln>
        </p:spPr>
      </p:pic>
    </p:spTree>
    <p:custDataLst>
      <p:tags r:id="rId7"/>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66"/>
                                        </p:tgtEl>
                                        <p:attrNameLst>
                                          <p:attrName>style.visibility</p:attrName>
                                        </p:attrNameLst>
                                      </p:cBhvr>
                                      <p:to>
                                        <p:strVal val="visible"/>
                                      </p:to>
                                    </p:set>
                                    <p:animEffect transition="in" filter="randombar(horizontal)">
                                      <p:cBhvr>
                                        <p:cTn dur="500" id="7"/>
                                        <p:tgtEl>
                                          <p:spTgt spid="1049066"/>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67"/>
                                        </p:tgtEl>
                                        <p:attrNameLst>
                                          <p:attrName>style.visibility</p:attrName>
                                        </p:attrNameLst>
                                      </p:cBhvr>
                                      <p:to>
                                        <p:strVal val="visible"/>
                                      </p:to>
                                    </p:set>
                                    <p:animEffect transition="in" filter="randombar(horizontal)">
                                      <p:cBhvr>
                                        <p:cTn dur="500" id="11"/>
                                        <p:tgtEl>
                                          <p:spTgt spid="1049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66" grpId="0" bldLvl="0" animBg="1"/>
      <p:bldP spid="1049067"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309" name=""/>
        <p:cNvGrpSpPr/>
        <p:nvPr/>
      </p:nvGrpSpPr>
      <p:grpSpPr>
        <a:xfrm>
          <a:off x="0" y="0"/>
          <a:ext cx="0" cy="0"/>
          <a:chOff x="0" y="0"/>
          <a:chExt cx="0" cy="0"/>
        </a:xfrm>
      </p:grpSpPr>
      <p:sp>
        <p:nvSpPr>
          <p:cNvPr id="1049074" name="文本框 1"/>
          <p:cNvSpPr txBox="1"/>
          <p:nvPr>
            <p:custDataLst>
              <p:tags r:id="rId1"/>
            </p:custDataLst>
          </p:nvPr>
        </p:nvSpPr>
        <p:spPr>
          <a:xfrm>
            <a:off x="2249372" y="279813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3.5办公空间室内照明设计</a:t>
            </a:r>
            <a:endParaRPr altLang="zh-CN" sz="1400" lang="en-US">
              <a:solidFill>
                <a:srgbClr val="FF0000"/>
              </a:solidFill>
            </a:endParaRPr>
          </a:p>
        </p:txBody>
      </p:sp>
      <p:sp>
        <p:nvSpPr>
          <p:cNvPr id="1049075" name="文本框 2"/>
          <p:cNvSpPr txBox="1"/>
          <p:nvPr>
            <p:custDataLst>
              <p:tags r:id="rId2"/>
            </p:custDataLst>
          </p:nvPr>
        </p:nvSpPr>
        <p:spPr>
          <a:xfrm>
            <a:off x="1175385" y="3325495"/>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ctr" fontAlgn="base" lvl="0">
              <a:lnSpc>
                <a:spcPct val="120000"/>
              </a:lnSpc>
              <a:spcAft>
                <a:spcPct val="0"/>
              </a:spcAft>
            </a:pPr>
            <a:r>
              <a:rPr altLang="zh-CN" dirty="0" sz="1000" lang="en-US">
                <a:solidFill>
                  <a:schemeClr val="tx1"/>
                </a:solidFill>
              </a:rPr>
              <a:t>3．5．1 办公空间室内照明设计要素</a:t>
            </a:r>
            <a:endParaRPr altLang="zh-CN" dirty="0" sz="1000" lang="en-US">
              <a:solidFill>
                <a:schemeClr val="tx1"/>
              </a:solidFill>
            </a:endParaRPr>
          </a:p>
          <a:p>
            <a:pPr algn="ctr" fontAlgn="base" lvl="0">
              <a:lnSpc>
                <a:spcPct val="120000"/>
              </a:lnSpc>
              <a:spcAft>
                <a:spcPct val="0"/>
              </a:spcAft>
            </a:pPr>
            <a:r>
              <a:rPr altLang="zh-CN" dirty="0" sz="1000" lang="en-US">
                <a:solidFill>
                  <a:schemeClr val="tx1"/>
                </a:solidFill>
              </a:rPr>
              <a:t>1、照明的亮度及强度：</a:t>
            </a:r>
            <a:endParaRPr altLang="zh-CN" dirty="0" sz="1000" lang="en-US">
              <a:solidFill>
                <a:schemeClr val="tx1"/>
              </a:solidFill>
            </a:endParaRPr>
          </a:p>
          <a:p>
            <a:pPr algn="ctr" fontAlgn="base" lvl="0">
              <a:lnSpc>
                <a:spcPct val="120000"/>
              </a:lnSpc>
              <a:spcAft>
                <a:spcPct val="0"/>
              </a:spcAft>
            </a:pPr>
            <a:r>
              <a:rPr altLang="zh-CN" dirty="0" sz="1000" lang="en-US">
                <a:solidFill>
                  <a:schemeClr val="tx1"/>
                </a:solidFill>
              </a:rPr>
              <a:t>主要考虑办公室人员主要的视觉物体是文件和人物，只要达到能够清晰识别文字且不会引起视觉疲劳的照明标准，比如亮度为1CD/平方，减少不必要的照明灯光资源，达到合理的灯光明暗度</a:t>
            </a:r>
            <a:endParaRPr altLang="zh-CN" dirty="0" sz="1000" lang="en-US">
              <a:solidFill>
                <a:schemeClr val="tx1"/>
              </a:solidFill>
            </a:endParaRPr>
          </a:p>
          <a:p>
            <a:pPr algn="ctr" fontAlgn="base" lvl="0">
              <a:lnSpc>
                <a:spcPct val="120000"/>
              </a:lnSpc>
              <a:spcAft>
                <a:spcPct val="0"/>
              </a:spcAft>
            </a:pPr>
            <a:r>
              <a:rPr altLang="zh-CN" dirty="0" sz="1000" lang="en-US">
                <a:solidFill>
                  <a:schemeClr val="tx1"/>
                </a:solidFill>
              </a:rPr>
              <a:t>2、照明光源的均匀度：</a:t>
            </a:r>
            <a:endParaRPr altLang="zh-CN" dirty="0" sz="1000" lang="en-US">
              <a:solidFill>
                <a:schemeClr val="tx1"/>
              </a:solidFill>
            </a:endParaRPr>
          </a:p>
          <a:p>
            <a:pPr algn="ctr" fontAlgn="base" lvl="0">
              <a:lnSpc>
                <a:spcPct val="120000"/>
              </a:lnSpc>
              <a:spcAft>
                <a:spcPct val="0"/>
              </a:spcAft>
            </a:pPr>
            <a:r>
              <a:rPr altLang="en-US" dirty="0" sz="1000" lang="zh-CN">
                <a:solidFill>
                  <a:schemeClr val="tx1"/>
                </a:solidFill>
              </a:rPr>
              <a:t>按照办公区域照度大于1:2 ,相邻照明区域平均照度之比小于5：1，只要遵循在合理比例内保证照明光源的均匀度，达到照明光源合理分布，就可以避免某些区域光照不足或光照过量的问题</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             3、照明光源的色调4、杜绝反光</a:t>
            </a:r>
            <a:endParaRPr altLang="en-US" dirty="0" sz="1000" lang="zh-CN">
              <a:solidFill>
                <a:schemeClr val="tx1"/>
              </a:solidFill>
            </a:endParaRPr>
          </a:p>
        </p:txBody>
      </p:sp>
      <p:sp>
        <p:nvSpPr>
          <p:cNvPr id="1049076"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77"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78" name="文本框 20"/>
          <p:cNvSpPr txBox="1"/>
          <p:nvPr/>
        </p:nvSpPr>
        <p:spPr>
          <a:xfrm>
            <a:off x="4770120" y="2732405"/>
            <a:ext cx="2457450" cy="245110"/>
          </a:xfrm>
          <a:prstGeom prst="rect"/>
          <a:noFill/>
        </p:spPr>
        <p:txBody>
          <a:bodyPr rtlCol="0" wrap="square">
            <a:spAutoFit/>
          </a:bodyPr>
          <a:p>
            <a:r>
              <a:rPr altLang="en-US" sz="1000" lang="zh-CN"/>
              <a:t> </a:t>
            </a:r>
            <a:endParaRPr altLang="en-US" sz="1000" lang="zh-CN"/>
          </a:p>
        </p:txBody>
      </p:sp>
      <p:sp>
        <p:nvSpPr>
          <p:cNvPr id="1049079" name="文本框 4"/>
          <p:cNvSpPr txBox="1"/>
          <p:nvPr/>
        </p:nvSpPr>
        <p:spPr>
          <a:xfrm>
            <a:off x="2423795" y="2435225"/>
            <a:ext cx="2457450" cy="370841"/>
          </a:xfrm>
          <a:prstGeom prst="rect"/>
          <a:noFill/>
        </p:spPr>
        <p:txBody>
          <a:bodyPr rtlCol="0" wrap="square">
            <a:spAutoFit/>
          </a:bodyPr>
          <a:p>
            <a:r>
              <a:rPr altLang="en-US" sz="1000" lang="zh-CN"/>
              <a:t>图3-5-ING银行土耳其总部</a:t>
            </a:r>
            <a:endParaRPr altLang="en-US" sz="1000" lang="zh-CN"/>
          </a:p>
          <a:p>
            <a:r>
              <a:rPr altLang="en-US" sz="1000" lang="zh-CN"/>
              <a:t>（图片来源：网络）</a:t>
            </a:r>
            <a:endParaRPr altLang="en-US" sz="1000" lang="zh-CN"/>
          </a:p>
        </p:txBody>
      </p:sp>
      <p:sp>
        <p:nvSpPr>
          <p:cNvPr id="1049080" name="文本框 5"/>
          <p:cNvSpPr txBox="1"/>
          <p:nvPr/>
        </p:nvSpPr>
        <p:spPr>
          <a:xfrm>
            <a:off x="4953635" y="2435225"/>
            <a:ext cx="2457450" cy="370841"/>
          </a:xfrm>
          <a:prstGeom prst="rect"/>
          <a:noFill/>
        </p:spPr>
        <p:txBody>
          <a:bodyPr rtlCol="0" wrap="square">
            <a:spAutoFit/>
          </a:bodyPr>
          <a:p>
            <a:r>
              <a:rPr altLang="en-US" sz="1000" lang="zh-CN"/>
              <a:t>图3-5- KH Gears中国总部办公室照明设计   （图片来源：网络）</a:t>
            </a:r>
            <a:endParaRPr altLang="en-US" sz="1000" lang="zh-CN"/>
          </a:p>
        </p:txBody>
      </p:sp>
      <p:pic>
        <p:nvPicPr>
          <p:cNvPr id="2097306" name="图片 34" descr="C:\Users\mac\Desktop\办公空间\第三单元3.2、3.3\3.3\照明、色彩-ING银行土耳其总部3.jpg"/>
          <p:cNvPicPr>
            <a:picLocks noChangeAspect="1" noChangeArrowheads="1"/>
          </p:cNvPicPr>
          <p:nvPr/>
        </p:nvPicPr>
        <p:blipFill>
          <a:blip xmlns:r="http://schemas.openxmlformats.org/officeDocument/2006/relationships" r:embed="rId3"/>
          <a:srcRect/>
          <a:stretch>
            <a:fillRect/>
          </a:stretch>
        </p:blipFill>
        <p:spPr>
          <a:xfrm>
            <a:off x="1851025" y="598805"/>
            <a:ext cx="2662555" cy="1668145"/>
          </a:xfrm>
          <a:prstGeom prst="rect"/>
          <a:noFill/>
          <a:ln w="9525">
            <a:noFill/>
            <a:miter lim="800000"/>
            <a:headEnd/>
            <a:tailEnd/>
          </a:ln>
        </p:spPr>
      </p:pic>
      <p:pic>
        <p:nvPicPr>
          <p:cNvPr id="2097307" name="图片 35" descr="C:\Users\mac\Desktop\办公空间\第三单元3.2、3.3\3.3\照明-KH Gears中国总部办公室照明设计.jpg"/>
          <p:cNvPicPr>
            <a:picLocks noChangeAspect="1" noChangeArrowheads="1"/>
          </p:cNvPicPr>
          <p:nvPr/>
        </p:nvPicPr>
        <p:blipFill>
          <a:blip xmlns:r="http://schemas.openxmlformats.org/officeDocument/2006/relationships" r:embed="rId4"/>
          <a:srcRect/>
          <a:stretch>
            <a:fillRect/>
          </a:stretch>
        </p:blipFill>
        <p:spPr>
          <a:xfrm>
            <a:off x="4770120" y="598805"/>
            <a:ext cx="2552700" cy="1668780"/>
          </a:xfrm>
          <a:prstGeom prst="rect"/>
          <a:noFill/>
          <a:ln w="9525">
            <a:noFill/>
            <a:miter lim="800000"/>
            <a:headEnd/>
            <a:tailEnd/>
          </a:ln>
        </p:spPr>
      </p:pic>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76"/>
                                        </p:tgtEl>
                                        <p:attrNameLst>
                                          <p:attrName>style.visibility</p:attrName>
                                        </p:attrNameLst>
                                      </p:cBhvr>
                                      <p:to>
                                        <p:strVal val="visible"/>
                                      </p:to>
                                    </p:set>
                                    <p:animEffect transition="in" filter="randombar(horizontal)">
                                      <p:cBhvr>
                                        <p:cTn dur="500" id="7"/>
                                        <p:tgtEl>
                                          <p:spTgt spid="1049076"/>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77"/>
                                        </p:tgtEl>
                                        <p:attrNameLst>
                                          <p:attrName>style.visibility</p:attrName>
                                        </p:attrNameLst>
                                      </p:cBhvr>
                                      <p:to>
                                        <p:strVal val="visible"/>
                                      </p:to>
                                    </p:set>
                                    <p:animEffect transition="in" filter="randombar(horizontal)">
                                      <p:cBhvr>
                                        <p:cTn dur="500" id="11"/>
                                        <p:tgtEl>
                                          <p:spTgt spid="104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76" grpId="0" bldLvl="0" animBg="1"/>
      <p:bldP spid="1049077"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312" name=""/>
        <p:cNvGrpSpPr/>
        <p:nvPr/>
      </p:nvGrpSpPr>
      <p:grpSpPr>
        <a:xfrm>
          <a:off x="0" y="0"/>
          <a:ext cx="0" cy="0"/>
          <a:chOff x="0" y="0"/>
          <a:chExt cx="0" cy="0"/>
        </a:xfrm>
      </p:grpSpPr>
      <p:sp>
        <p:nvSpPr>
          <p:cNvPr id="1049084" name="文本框 1"/>
          <p:cNvSpPr txBox="1"/>
          <p:nvPr>
            <p:custDataLst>
              <p:tags r:id="rId1"/>
            </p:custDataLst>
          </p:nvPr>
        </p:nvSpPr>
        <p:spPr>
          <a:xfrm>
            <a:off x="2249372" y="272638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3.5办公空间室内照明设计</a:t>
            </a:r>
            <a:endParaRPr altLang="zh-CN" sz="1400" lang="en-US">
              <a:solidFill>
                <a:srgbClr val="FF0000"/>
              </a:solidFill>
            </a:endParaRPr>
          </a:p>
        </p:txBody>
      </p:sp>
      <p:sp>
        <p:nvSpPr>
          <p:cNvPr id="1049085" name="文本框 2"/>
          <p:cNvSpPr txBox="1"/>
          <p:nvPr>
            <p:custDataLst>
              <p:tags r:id="rId2"/>
            </p:custDataLst>
          </p:nvPr>
        </p:nvSpPr>
        <p:spPr>
          <a:xfrm>
            <a:off x="1049655" y="3084830"/>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ctr" fontAlgn="base" lvl="0">
              <a:lnSpc>
                <a:spcPct val="120000"/>
              </a:lnSpc>
              <a:spcAft>
                <a:spcPct val="0"/>
              </a:spcAft>
            </a:pPr>
            <a:r>
              <a:rPr altLang="zh-CN" dirty="0" sz="1000" lang="en-US">
                <a:solidFill>
                  <a:schemeClr val="tx1"/>
                </a:solidFill>
              </a:rPr>
              <a:t>3．5．2 办公空间照明布局形式</a:t>
            </a:r>
            <a:endParaRPr altLang="zh-CN" dirty="0" sz="1000" lang="en-US">
              <a:solidFill>
                <a:schemeClr val="tx1"/>
              </a:solidFill>
            </a:endParaRPr>
          </a:p>
          <a:p>
            <a:pPr algn="ctr" fontAlgn="base" lvl="0">
              <a:lnSpc>
                <a:spcPct val="120000"/>
              </a:lnSpc>
              <a:spcAft>
                <a:spcPct val="0"/>
              </a:spcAft>
            </a:pPr>
            <a:r>
              <a:rPr altLang="en-US" dirty="0" sz="1000" lang="zh-CN">
                <a:solidFill>
                  <a:schemeClr val="tx1"/>
                </a:solidFill>
              </a:rPr>
              <a:t>1.基础照明</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基础照明是指大空间内全面的、基本的照明，这种照明形式保证了室内空间的照度均匀一致，任何地方光线充足，便于任意布置办公家具和设备，但是耗电量大，在能源紧张的条件下是不经济的。</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2.重点照明</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重点照明是指对特定区域和对象进行的重点投光，以强调某一对象或某一范围内的照明形式。</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3.装饰照明</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装饰照明是为创造视觉上的美感而采取的特殊照明形式，通常为了增加人们活动的情调，或者为了加强某一被照物的效果，以增强空间层次，营造环境氛围</a:t>
            </a:r>
            <a:endParaRPr altLang="en-US" dirty="0" sz="1000" lang="zh-CN">
              <a:solidFill>
                <a:schemeClr val="tx1"/>
              </a:solidFill>
            </a:endParaRPr>
          </a:p>
        </p:txBody>
      </p:sp>
      <p:sp>
        <p:nvSpPr>
          <p:cNvPr id="1049086"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87"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88" name="文本框 20"/>
          <p:cNvSpPr txBox="1"/>
          <p:nvPr/>
        </p:nvSpPr>
        <p:spPr>
          <a:xfrm>
            <a:off x="4770120" y="2660650"/>
            <a:ext cx="2457450" cy="245110"/>
          </a:xfrm>
          <a:prstGeom prst="rect"/>
          <a:noFill/>
        </p:spPr>
        <p:txBody>
          <a:bodyPr rtlCol="0" wrap="square">
            <a:spAutoFit/>
          </a:bodyPr>
          <a:p>
            <a:r>
              <a:rPr altLang="en-US" sz="1000" lang="zh-CN"/>
              <a:t> </a:t>
            </a:r>
            <a:endParaRPr altLang="en-US" sz="1000" lang="zh-CN"/>
          </a:p>
        </p:txBody>
      </p:sp>
      <p:sp>
        <p:nvSpPr>
          <p:cNvPr id="1049089" name="文本框 4"/>
          <p:cNvSpPr txBox="1"/>
          <p:nvPr/>
        </p:nvSpPr>
        <p:spPr>
          <a:xfrm>
            <a:off x="2423795" y="2435225"/>
            <a:ext cx="2457450" cy="370841"/>
          </a:xfrm>
          <a:prstGeom prst="rect"/>
          <a:noFill/>
        </p:spPr>
        <p:txBody>
          <a:bodyPr rtlCol="0" wrap="square">
            <a:spAutoFit/>
          </a:bodyPr>
          <a:p>
            <a:r>
              <a:rPr altLang="en-US" sz="1000" lang="zh-CN"/>
              <a:t>图3-5-  会客区照明</a:t>
            </a:r>
            <a:endParaRPr altLang="en-US" sz="1000" lang="zh-CN"/>
          </a:p>
          <a:p>
            <a:r>
              <a:rPr altLang="en-US" sz="1000" lang="zh-CN"/>
              <a:t>（图片来源：网络）</a:t>
            </a:r>
            <a:endParaRPr altLang="en-US" sz="1000" lang="zh-CN"/>
          </a:p>
        </p:txBody>
      </p:sp>
      <p:sp>
        <p:nvSpPr>
          <p:cNvPr id="1049090" name="文本框 5"/>
          <p:cNvSpPr txBox="1"/>
          <p:nvPr/>
        </p:nvSpPr>
        <p:spPr>
          <a:xfrm>
            <a:off x="4953635" y="2435225"/>
            <a:ext cx="2457450" cy="370841"/>
          </a:xfrm>
          <a:prstGeom prst="rect"/>
          <a:noFill/>
        </p:spPr>
        <p:txBody>
          <a:bodyPr rtlCol="0" wrap="square">
            <a:spAutoFit/>
          </a:bodyPr>
          <a:p>
            <a:r>
              <a:rPr altLang="en-US" sz="1000" lang="zh-CN"/>
              <a:t>图3-5-  京东北京办公室照明设计</a:t>
            </a:r>
            <a:endParaRPr altLang="en-US" sz="1000" lang="zh-CN"/>
          </a:p>
          <a:p>
            <a:r>
              <a:rPr altLang="en-US" sz="1000" lang="zh-CN"/>
              <a:t>（图片来源：网络）</a:t>
            </a:r>
            <a:endParaRPr altLang="en-US" sz="1000" lang="zh-CN"/>
          </a:p>
        </p:txBody>
      </p:sp>
      <p:pic>
        <p:nvPicPr>
          <p:cNvPr id="2097308" name="图片 36" descr="C:\Users\mac\Desktop\办公空间\第三单元3.2、3.3\3.3\照明设计.jpg"/>
          <p:cNvPicPr>
            <a:picLocks noChangeAspect="1" noChangeArrowheads="1"/>
          </p:cNvPicPr>
          <p:nvPr/>
        </p:nvPicPr>
        <p:blipFill>
          <a:blip xmlns:r="http://schemas.openxmlformats.org/officeDocument/2006/relationships" r:embed="rId3"/>
          <a:srcRect/>
          <a:stretch>
            <a:fillRect/>
          </a:stretch>
        </p:blipFill>
        <p:spPr>
          <a:xfrm>
            <a:off x="1850708" y="328295"/>
            <a:ext cx="2590165" cy="1939290"/>
          </a:xfrm>
          <a:prstGeom prst="rect"/>
          <a:noFill/>
          <a:ln w="9525">
            <a:noFill/>
            <a:miter lim="800000"/>
            <a:headEnd/>
            <a:tailEnd/>
          </a:ln>
        </p:spPr>
      </p:pic>
      <p:pic>
        <p:nvPicPr>
          <p:cNvPr id="2097309" name="图片 37" descr="C:\Users\mac\Desktop\办公空间\第三单元3.2、3.3\3.3\照明、绿化-京东北京办公室照明设计.png"/>
          <p:cNvPicPr>
            <a:picLocks noChangeAspect="1" noChangeArrowheads="1"/>
          </p:cNvPicPr>
          <p:nvPr/>
        </p:nvPicPr>
        <p:blipFill>
          <a:blip xmlns:r="http://schemas.openxmlformats.org/officeDocument/2006/relationships" r:embed="rId4"/>
          <a:srcRect/>
          <a:stretch>
            <a:fillRect/>
          </a:stretch>
        </p:blipFill>
        <p:spPr>
          <a:xfrm>
            <a:off x="4770120" y="328295"/>
            <a:ext cx="2571115" cy="1939290"/>
          </a:xfrm>
          <a:prstGeom prst="rect"/>
          <a:noFill/>
          <a:ln w="9525">
            <a:noFill/>
            <a:miter lim="800000"/>
            <a:headEnd/>
            <a:tailEnd/>
          </a:ln>
        </p:spPr>
      </p:pic>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86"/>
                                        </p:tgtEl>
                                        <p:attrNameLst>
                                          <p:attrName>style.visibility</p:attrName>
                                        </p:attrNameLst>
                                      </p:cBhvr>
                                      <p:to>
                                        <p:strVal val="visible"/>
                                      </p:to>
                                    </p:set>
                                    <p:animEffect transition="in" filter="randombar(horizontal)">
                                      <p:cBhvr>
                                        <p:cTn dur="500" id="7"/>
                                        <p:tgtEl>
                                          <p:spTgt spid="1049086"/>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87"/>
                                        </p:tgtEl>
                                        <p:attrNameLst>
                                          <p:attrName>style.visibility</p:attrName>
                                        </p:attrNameLst>
                                      </p:cBhvr>
                                      <p:to>
                                        <p:strVal val="visible"/>
                                      </p:to>
                                    </p:set>
                                    <p:animEffect transition="in" filter="randombar(horizontal)">
                                      <p:cBhvr>
                                        <p:cTn dur="500" id="11"/>
                                        <p:tgtEl>
                                          <p:spTgt spid="1049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86" grpId="0" bldLvl="0" animBg="1"/>
      <p:bldP spid="1049087"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315" name=""/>
        <p:cNvGrpSpPr/>
        <p:nvPr/>
      </p:nvGrpSpPr>
      <p:grpSpPr>
        <a:xfrm>
          <a:off x="0" y="0"/>
          <a:ext cx="0" cy="0"/>
          <a:chOff x="0" y="0"/>
          <a:chExt cx="0" cy="0"/>
        </a:xfrm>
      </p:grpSpPr>
      <p:sp>
        <p:nvSpPr>
          <p:cNvPr id="1049094" name="文本框 1"/>
          <p:cNvSpPr txBox="1"/>
          <p:nvPr>
            <p:custDataLst>
              <p:tags r:id="rId1"/>
            </p:custDataLst>
          </p:nvPr>
        </p:nvSpPr>
        <p:spPr>
          <a:xfrm>
            <a:off x="2249372" y="272638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3.5办公空间室内照明设计</a:t>
            </a:r>
            <a:endParaRPr altLang="zh-CN" sz="1400" lang="en-US">
              <a:solidFill>
                <a:srgbClr val="FF0000"/>
              </a:solidFill>
            </a:endParaRPr>
          </a:p>
        </p:txBody>
      </p:sp>
      <p:sp>
        <p:nvSpPr>
          <p:cNvPr id="1049095" name="文本框 2"/>
          <p:cNvSpPr txBox="1"/>
          <p:nvPr>
            <p:custDataLst>
              <p:tags r:id="rId2"/>
            </p:custDataLst>
          </p:nvPr>
        </p:nvSpPr>
        <p:spPr>
          <a:xfrm>
            <a:off x="1049655" y="3084830"/>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zh-CN" dirty="0" sz="1000" lang="en-US">
                <a:solidFill>
                  <a:schemeClr val="tx1"/>
                </a:solidFill>
              </a:rPr>
              <a:t>3．5．3 办公空间室内照明方式</a:t>
            </a:r>
            <a:endParaRPr altLang="zh-CN" dirty="0" sz="1000" lang="en-US">
              <a:solidFill>
                <a:schemeClr val="tx1"/>
              </a:solidFill>
            </a:endParaRPr>
          </a:p>
          <a:p>
            <a:pPr algn="l" fontAlgn="base" lvl="0">
              <a:lnSpc>
                <a:spcPct val="120000"/>
              </a:lnSpc>
              <a:spcAft>
                <a:spcPct val="0"/>
              </a:spcAft>
            </a:pPr>
            <a:r>
              <a:rPr altLang="en-US" dirty="0" sz="1000" lang="zh-CN">
                <a:solidFill>
                  <a:schemeClr val="tx1"/>
                </a:solidFill>
              </a:rPr>
              <a:t>1.直接照明</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　　直接照明就是90%以上的灯光直接照射到被照物体（如裸露陈设的荧光灯和白炽灯）。这种照明方式亮度高，应注意防止产生眩光。</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2.间接照明间接照明是将光源遮蔽而产生间接光的照明方式</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3.半直接照明直接照明是灯光的60%左右直接照射到被照物体，其余光线向上漫射。</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4.半间接照明与半直接照明刚好相反，是较少的光线直接照射在被照物体上。</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5.漫射照明</a:t>
            </a:r>
            <a:r>
              <a:rPr altLang="zh-CN" dirty="0" sz="1000" lang="en-US">
                <a:solidFill>
                  <a:schemeClr val="tx1"/>
                </a:solidFill>
              </a:rPr>
              <a:t>:</a:t>
            </a:r>
            <a:r>
              <a:rPr altLang="en-US" dirty="0" sz="1000" lang="zh-CN">
                <a:solidFill>
                  <a:schemeClr val="tx1"/>
                </a:solidFill>
              </a:rPr>
              <a:t>漫射照明就是灯光照射到上下左右的光线大体相等。常见的有两种方式：光线从灯罩上口射出经平顶反射，两侧从半透明灯罩扩散和用半透明灯罩把光线全部封闭而产生漫射。这类光线柔和、温馨。</a:t>
            </a:r>
            <a:endParaRPr altLang="en-US" dirty="0" sz="1000" lang="zh-CN">
              <a:solidFill>
                <a:schemeClr val="tx1"/>
              </a:solidFill>
            </a:endParaRPr>
          </a:p>
        </p:txBody>
      </p:sp>
      <p:sp>
        <p:nvSpPr>
          <p:cNvPr id="1049096"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097"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098" name="文本框 20"/>
          <p:cNvSpPr txBox="1"/>
          <p:nvPr/>
        </p:nvSpPr>
        <p:spPr>
          <a:xfrm>
            <a:off x="4770120" y="2660650"/>
            <a:ext cx="2457450" cy="245110"/>
          </a:xfrm>
          <a:prstGeom prst="rect"/>
          <a:noFill/>
        </p:spPr>
        <p:txBody>
          <a:bodyPr rtlCol="0" wrap="square">
            <a:spAutoFit/>
          </a:bodyPr>
          <a:p>
            <a:r>
              <a:rPr altLang="en-US" sz="1000" lang="zh-CN"/>
              <a:t> </a:t>
            </a:r>
            <a:endParaRPr altLang="en-US" sz="1000" lang="zh-CN"/>
          </a:p>
        </p:txBody>
      </p:sp>
      <p:sp>
        <p:nvSpPr>
          <p:cNvPr id="1049099" name="文本框 5"/>
          <p:cNvSpPr txBox="1"/>
          <p:nvPr/>
        </p:nvSpPr>
        <p:spPr>
          <a:xfrm>
            <a:off x="4953635" y="2435225"/>
            <a:ext cx="2457450" cy="370841"/>
          </a:xfrm>
          <a:prstGeom prst="rect"/>
          <a:noFill/>
        </p:spPr>
        <p:txBody>
          <a:bodyPr rtlCol="0" wrap="square">
            <a:spAutoFit/>
          </a:bodyPr>
          <a:p>
            <a:r>
              <a:rPr altLang="en-US" sz="1000" lang="zh-CN"/>
              <a:t>图3-6-  半直接照明</a:t>
            </a:r>
            <a:endParaRPr altLang="en-US" sz="1000" lang="zh-CN"/>
          </a:p>
          <a:p>
            <a:r>
              <a:rPr altLang="en-US" sz="1000" lang="zh-CN"/>
              <a:t>（图片来源：室内设计联盟网）</a:t>
            </a:r>
            <a:endParaRPr altLang="en-US" sz="1000" lang="zh-CN"/>
          </a:p>
        </p:txBody>
      </p:sp>
      <p:pic>
        <p:nvPicPr>
          <p:cNvPr id="2097310" name="图片 42" descr="C:\Users\mac\Desktop\办公空间\2333\3\3.5\半直接照明 （来源：室内设计联盟网）(3).jpg"/>
          <p:cNvPicPr>
            <a:picLocks noChangeAspect="1" noChangeArrowheads="1"/>
          </p:cNvPicPr>
          <p:nvPr/>
        </p:nvPicPr>
        <p:blipFill>
          <a:blip xmlns:r="http://schemas.openxmlformats.org/officeDocument/2006/relationships" r:embed="rId3"/>
          <a:srcRect/>
          <a:stretch>
            <a:fillRect/>
          </a:stretch>
        </p:blipFill>
        <p:spPr>
          <a:xfrm>
            <a:off x="2884170" y="192405"/>
            <a:ext cx="1885950" cy="2641600"/>
          </a:xfrm>
          <a:prstGeom prst="rect"/>
          <a:noFill/>
          <a:ln w="9525">
            <a:noFill/>
            <a:miter lim="800000"/>
            <a:headEnd/>
            <a:tailEnd/>
          </a:ln>
        </p:spPr>
      </p:pic>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096"/>
                                        </p:tgtEl>
                                        <p:attrNameLst>
                                          <p:attrName>style.visibility</p:attrName>
                                        </p:attrNameLst>
                                      </p:cBhvr>
                                      <p:to>
                                        <p:strVal val="visible"/>
                                      </p:to>
                                    </p:set>
                                    <p:animEffect transition="in" filter="randombar(horizontal)">
                                      <p:cBhvr>
                                        <p:cTn dur="500" id="7"/>
                                        <p:tgtEl>
                                          <p:spTgt spid="1049096"/>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097"/>
                                        </p:tgtEl>
                                        <p:attrNameLst>
                                          <p:attrName>style.visibility</p:attrName>
                                        </p:attrNameLst>
                                      </p:cBhvr>
                                      <p:to>
                                        <p:strVal val="visible"/>
                                      </p:to>
                                    </p:set>
                                    <p:animEffect transition="in" filter="randombar(horizontal)">
                                      <p:cBhvr>
                                        <p:cTn dur="500" id="11"/>
                                        <p:tgtEl>
                                          <p:spTgt spid="1049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96" grpId="0" bldLvl="0" animBg="1"/>
      <p:bldP spid="104909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grpSp>
        <p:nvGrpSpPr>
          <p:cNvPr id="146" name="组合 24"/>
          <p:cNvGrpSpPr/>
          <p:nvPr/>
        </p:nvGrpSpPr>
        <p:grpSpPr>
          <a:xfrm>
            <a:off x="3409890" y="1364780"/>
            <a:ext cx="2373726" cy="2373725"/>
            <a:chOff x="3409890" y="1364780"/>
            <a:chExt cx="2373726" cy="2373725"/>
          </a:xfrm>
        </p:grpSpPr>
        <p:sp>
          <p:nvSpPr>
            <p:cNvPr id="1048640" name="Freeform: Shape 2"/>
            <p:cNvSpPr/>
            <p:nvPr/>
          </p:nvSpPr>
          <p:spPr bwMode="auto">
            <a:xfrm rot="18900000">
              <a:off x="4960656" y="2915545"/>
              <a:ext cx="822960" cy="822960"/>
            </a:xfrm>
            <a:custGeom>
              <a:avLst/>
              <a:gdLst>
                <a:gd name="T0" fmla="*/ 12 w 1087"/>
                <a:gd name="T1" fmla="*/ 520 h 1087"/>
                <a:gd name="T2" fmla="*/ 566 w 1087"/>
                <a:gd name="T3" fmla="*/ 13 h 1087"/>
                <a:gd name="T4" fmla="*/ 1074 w 1087"/>
                <a:gd name="T5" fmla="*/ 567 h 1087"/>
                <a:gd name="T6" fmla="*/ 520 w 1087"/>
                <a:gd name="T7" fmla="*/ 1074 h 1087"/>
                <a:gd name="T8" fmla="*/ 12 w 1087"/>
                <a:gd name="T9" fmla="*/ 520 h 1087"/>
              </a:gdLst>
              <a:ahLst/>
              <a:cxnLst>
                <a:cxn ang="0">
                  <a:pos x="T0" y="T1"/>
                </a:cxn>
                <a:cxn ang="0">
                  <a:pos x="T2" y="T3"/>
                </a:cxn>
                <a:cxn ang="0">
                  <a:pos x="T4" y="T5"/>
                </a:cxn>
                <a:cxn ang="0">
                  <a:pos x="T6" y="T7"/>
                </a:cxn>
                <a:cxn ang="0">
                  <a:pos x="T8" y="T9"/>
                </a:cxn>
              </a:cxnLst>
              <a:rect l="0" t="0" r="r" b="b"/>
              <a:pathLst>
                <a:path w="1087" h="1087">
                  <a:moveTo>
                    <a:pt x="12" y="520"/>
                  </a:moveTo>
                  <a:cubicBezTo>
                    <a:pt x="25" y="227"/>
                    <a:pt x="273" y="0"/>
                    <a:pt x="566" y="13"/>
                  </a:cubicBezTo>
                  <a:cubicBezTo>
                    <a:pt x="859" y="25"/>
                    <a:pt x="1087" y="273"/>
                    <a:pt x="1074" y="567"/>
                  </a:cubicBezTo>
                  <a:cubicBezTo>
                    <a:pt x="1061" y="860"/>
                    <a:pt x="813" y="1087"/>
                    <a:pt x="520" y="1074"/>
                  </a:cubicBezTo>
                  <a:cubicBezTo>
                    <a:pt x="227" y="1062"/>
                    <a:pt x="0" y="814"/>
                    <a:pt x="12" y="520"/>
                  </a:cubicBezTo>
                  <a:close/>
                </a:path>
              </a:pathLst>
            </a:custGeom>
            <a:solidFill>
              <a:schemeClr val="accent3"/>
            </a:solidFill>
            <a:ln>
              <a:noFill/>
            </a:ln>
          </p:spPr>
          <p:txBody>
            <a:bodyPr anchor="ctr"/>
            <a:p>
              <a:pPr algn="ctr"/>
              <a:endParaRPr>
                <a:cs typeface="+mn-ea"/>
                <a:sym typeface="+mn-lt"/>
              </a:endParaRPr>
            </a:p>
          </p:txBody>
        </p:sp>
        <p:sp>
          <p:nvSpPr>
            <p:cNvPr id="1048641" name="Oval 3"/>
            <p:cNvSpPr/>
            <p:nvPr/>
          </p:nvSpPr>
          <p:spPr bwMode="auto">
            <a:xfrm rot="18900000">
              <a:off x="4960656" y="1364780"/>
              <a:ext cx="822960" cy="822960"/>
            </a:xfrm>
            <a:prstGeom prst="ellipse"/>
            <a:solidFill>
              <a:schemeClr val="accent2"/>
            </a:solidFill>
            <a:ln>
              <a:noFill/>
            </a:ln>
          </p:spPr>
          <p:txBody>
            <a:bodyPr anchor="ctr"/>
            <a:p>
              <a:pPr algn="ctr"/>
              <a:endParaRPr>
                <a:cs typeface="+mn-ea"/>
                <a:sym typeface="+mn-lt"/>
              </a:endParaRPr>
            </a:p>
          </p:txBody>
        </p:sp>
        <p:sp>
          <p:nvSpPr>
            <p:cNvPr id="1048642" name="Oval 4"/>
            <p:cNvSpPr/>
            <p:nvPr/>
          </p:nvSpPr>
          <p:spPr bwMode="auto">
            <a:xfrm rot="18900000">
              <a:off x="3409890" y="2915545"/>
              <a:ext cx="822960" cy="822960"/>
            </a:xfrm>
            <a:prstGeom prst="ellipse"/>
            <a:solidFill>
              <a:schemeClr val="accent4"/>
            </a:solidFill>
            <a:ln>
              <a:noFill/>
            </a:ln>
          </p:spPr>
          <p:txBody>
            <a:bodyPr anchor="ctr"/>
            <a:p>
              <a:pPr algn="ctr"/>
              <a:endParaRPr>
                <a:cs typeface="+mn-ea"/>
                <a:sym typeface="+mn-lt"/>
              </a:endParaRPr>
            </a:p>
          </p:txBody>
        </p:sp>
        <p:sp>
          <p:nvSpPr>
            <p:cNvPr id="1048643" name="Oval 5"/>
            <p:cNvSpPr/>
            <p:nvPr/>
          </p:nvSpPr>
          <p:spPr bwMode="auto">
            <a:xfrm rot="18900000">
              <a:off x="3409890" y="1364780"/>
              <a:ext cx="822960" cy="822960"/>
            </a:xfrm>
            <a:prstGeom prst="ellipse"/>
            <a:solidFill>
              <a:schemeClr val="accent1"/>
            </a:solidFill>
            <a:ln>
              <a:noFill/>
            </a:ln>
          </p:spPr>
          <p:txBody>
            <a:bodyPr anchor="ctr"/>
            <a:p>
              <a:pPr algn="ctr"/>
              <a:endParaRPr>
                <a:cs typeface="+mn-ea"/>
                <a:sym typeface="+mn-lt"/>
              </a:endParaRPr>
            </a:p>
          </p:txBody>
        </p:sp>
        <p:sp>
          <p:nvSpPr>
            <p:cNvPr id="1048644" name="Oval 6"/>
            <p:cNvSpPr/>
            <p:nvPr/>
          </p:nvSpPr>
          <p:spPr>
            <a:xfrm rot="18900000">
              <a:off x="4466991" y="2421880"/>
              <a:ext cx="259525" cy="259525"/>
            </a:xfrm>
            <a:prstGeom prst="ellipse"/>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p>
              <a:pPr algn="ctr"/>
              <a:endParaRPr>
                <a:cs typeface="+mn-ea"/>
                <a:sym typeface="+mn-lt"/>
              </a:endParaRPr>
            </a:p>
          </p:txBody>
        </p:sp>
        <p:cxnSp>
          <p:nvCxnSpPr>
            <p:cNvPr id="3145728" name="Straight Connector 7"/>
            <p:cNvCxnSpPr>
              <a:cxnSpLocks/>
              <a:stCxn id="1048644" idx="6"/>
              <a:endCxn id="1048641" idx="2"/>
            </p:cNvCxnSpPr>
            <p:nvPr/>
          </p:nvCxnSpPr>
          <p:spPr>
            <a:xfrm flipV="1">
              <a:off x="4688510" y="2067220"/>
              <a:ext cx="392666" cy="392667"/>
            </a:xfrm>
            <a:prstGeom prst="line"/>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45729" name="Straight Connector 8"/>
            <p:cNvCxnSpPr>
              <a:cxnSpLocks/>
              <a:stCxn id="1048644" idx="4"/>
              <a:endCxn id="1048640" idx="1"/>
            </p:cNvCxnSpPr>
            <p:nvPr/>
          </p:nvCxnSpPr>
          <p:spPr>
            <a:xfrm>
              <a:off x="4688510" y="2643398"/>
              <a:ext cx="411671" cy="387581"/>
            </a:xfrm>
            <a:prstGeom prst="line"/>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45730" name="Straight Connector 9"/>
            <p:cNvCxnSpPr>
              <a:cxnSpLocks/>
              <a:stCxn id="1048644" idx="2"/>
              <a:endCxn id="1048642" idx="6"/>
            </p:cNvCxnSpPr>
            <p:nvPr/>
          </p:nvCxnSpPr>
          <p:spPr>
            <a:xfrm flipH="1">
              <a:off x="4112331" y="2643399"/>
              <a:ext cx="392668" cy="392666"/>
            </a:xfrm>
            <a:prstGeom prst="line"/>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45731" name="Straight Connector 10"/>
            <p:cNvCxnSpPr>
              <a:cxnSpLocks/>
              <a:stCxn id="1048644" idx="0"/>
              <a:endCxn id="1048643" idx="4"/>
            </p:cNvCxnSpPr>
            <p:nvPr/>
          </p:nvCxnSpPr>
          <p:spPr>
            <a:xfrm flipH="1" flipV="1">
              <a:off x="4112331" y="2067220"/>
              <a:ext cx="392668" cy="392666"/>
            </a:xfrm>
            <a:prstGeom prst="line"/>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048645" name="Freeform: Shape 11"/>
            <p:cNvSpPr/>
            <p:nvPr/>
          </p:nvSpPr>
          <p:spPr bwMode="auto">
            <a:xfrm>
              <a:off x="5211267" y="1616984"/>
              <a:ext cx="321738" cy="318553"/>
            </a:xfrm>
            <a:custGeom>
              <a:avLst/>
              <a:gdLst>
                <a:gd name="T0" fmla="*/ 112 w 176"/>
                <a:gd name="T1" fmla="*/ 118 h 174"/>
                <a:gd name="T2" fmla="*/ 120 w 176"/>
                <a:gd name="T3" fmla="*/ 102 h 174"/>
                <a:gd name="T4" fmla="*/ 64 w 176"/>
                <a:gd name="T5" fmla="*/ 94 h 174"/>
                <a:gd name="T6" fmla="*/ 56 w 176"/>
                <a:gd name="T7" fmla="*/ 110 h 174"/>
                <a:gd name="T8" fmla="*/ 64 w 176"/>
                <a:gd name="T9" fmla="*/ 102 h 174"/>
                <a:gd name="T10" fmla="*/ 112 w 176"/>
                <a:gd name="T11" fmla="*/ 110 h 174"/>
                <a:gd name="T12" fmla="*/ 64 w 176"/>
                <a:gd name="T13" fmla="*/ 102 h 174"/>
                <a:gd name="T14" fmla="*/ 152 w 176"/>
                <a:gd name="T15" fmla="*/ 46 h 174"/>
                <a:gd name="T16" fmla="*/ 128 w 176"/>
                <a:gd name="T17" fmla="*/ 17 h 174"/>
                <a:gd name="T18" fmla="*/ 70 w 176"/>
                <a:gd name="T19" fmla="*/ 4 h 174"/>
                <a:gd name="T20" fmla="*/ 28 w 176"/>
                <a:gd name="T21" fmla="*/ 46 h 174"/>
                <a:gd name="T22" fmla="*/ 0 w 176"/>
                <a:gd name="T23" fmla="*/ 54 h 174"/>
                <a:gd name="T24" fmla="*/ 8 w 176"/>
                <a:gd name="T25" fmla="*/ 78 h 174"/>
                <a:gd name="T26" fmla="*/ 16 w 176"/>
                <a:gd name="T27" fmla="*/ 166 h 174"/>
                <a:gd name="T28" fmla="*/ 152 w 176"/>
                <a:gd name="T29" fmla="*/ 174 h 174"/>
                <a:gd name="T30" fmla="*/ 160 w 176"/>
                <a:gd name="T31" fmla="*/ 78 h 174"/>
                <a:gd name="T32" fmla="*/ 176 w 176"/>
                <a:gd name="T33" fmla="*/ 70 h 174"/>
                <a:gd name="T34" fmla="*/ 168 w 176"/>
                <a:gd name="T35" fmla="*/ 46 h 174"/>
                <a:gd name="T36" fmla="*/ 140 w 176"/>
                <a:gd name="T37" fmla="*/ 30 h 174"/>
                <a:gd name="T38" fmla="*/ 143 w 176"/>
                <a:gd name="T39" fmla="*/ 46 h 174"/>
                <a:gd name="T40" fmla="*/ 134 w 176"/>
                <a:gd name="T41" fmla="*/ 40 h 174"/>
                <a:gd name="T42" fmla="*/ 124 w 176"/>
                <a:gd name="T43" fmla="*/ 34 h 174"/>
                <a:gd name="T44" fmla="*/ 115 w 176"/>
                <a:gd name="T45" fmla="*/ 30 h 174"/>
                <a:gd name="T46" fmla="*/ 130 w 176"/>
                <a:gd name="T47" fmla="*/ 24 h 174"/>
                <a:gd name="T48" fmla="*/ 74 w 176"/>
                <a:gd name="T49" fmla="*/ 46 h 174"/>
                <a:gd name="T50" fmla="*/ 127 w 176"/>
                <a:gd name="T51" fmla="*/ 46 h 174"/>
                <a:gd name="T52" fmla="*/ 66 w 176"/>
                <a:gd name="T53" fmla="*/ 11 h 174"/>
                <a:gd name="T54" fmla="*/ 65 w 176"/>
                <a:gd name="T55" fmla="*/ 46 h 174"/>
                <a:gd name="T56" fmla="*/ 46 w 176"/>
                <a:gd name="T57" fmla="*/ 46 h 174"/>
                <a:gd name="T58" fmla="*/ 37 w 176"/>
                <a:gd name="T59" fmla="*/ 46 h 174"/>
                <a:gd name="T60" fmla="*/ 152 w 176"/>
                <a:gd name="T61" fmla="*/ 166 h 174"/>
                <a:gd name="T62" fmla="*/ 24 w 176"/>
                <a:gd name="T63" fmla="*/ 78 h 174"/>
                <a:gd name="T64" fmla="*/ 152 w 176"/>
                <a:gd name="T65" fmla="*/ 166 h 174"/>
                <a:gd name="T66" fmla="*/ 8 w 176"/>
                <a:gd name="T67" fmla="*/ 70 h 174"/>
                <a:gd name="T68" fmla="*/ 168 w 176"/>
                <a:gd name="T69" fmla="*/ 54 h 174"/>
                <a:gd name="T70" fmla="*/ 69 w 176"/>
                <a:gd name="T71" fmla="*/ 22 h 174"/>
                <a:gd name="T72" fmla="*/ 58 w 176"/>
                <a:gd name="T73" fmla="*/ 25 h 174"/>
                <a:gd name="T74" fmla="*/ 69 w 176"/>
                <a:gd name="T75" fmla="*/ 22 h 174"/>
                <a:gd name="T76" fmla="*/ 54 w 176"/>
                <a:gd name="T77" fmla="*/ 32 h 174"/>
                <a:gd name="T78" fmla="*/ 57 w 176"/>
                <a:gd name="T79" fmla="*/ 4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4">
                  <a:moveTo>
                    <a:pt x="64" y="118"/>
                  </a:moveTo>
                  <a:cubicBezTo>
                    <a:pt x="112" y="118"/>
                    <a:pt x="112" y="118"/>
                    <a:pt x="112" y="118"/>
                  </a:cubicBezTo>
                  <a:cubicBezTo>
                    <a:pt x="116" y="118"/>
                    <a:pt x="120" y="114"/>
                    <a:pt x="120" y="110"/>
                  </a:cubicBezTo>
                  <a:cubicBezTo>
                    <a:pt x="120" y="102"/>
                    <a:pt x="120" y="102"/>
                    <a:pt x="120" y="102"/>
                  </a:cubicBezTo>
                  <a:cubicBezTo>
                    <a:pt x="120" y="98"/>
                    <a:pt x="116" y="94"/>
                    <a:pt x="112" y="94"/>
                  </a:cubicBezTo>
                  <a:cubicBezTo>
                    <a:pt x="64" y="94"/>
                    <a:pt x="64" y="94"/>
                    <a:pt x="64" y="94"/>
                  </a:cubicBezTo>
                  <a:cubicBezTo>
                    <a:pt x="60" y="94"/>
                    <a:pt x="56" y="98"/>
                    <a:pt x="56" y="102"/>
                  </a:cubicBezTo>
                  <a:cubicBezTo>
                    <a:pt x="56" y="110"/>
                    <a:pt x="56" y="110"/>
                    <a:pt x="56" y="110"/>
                  </a:cubicBezTo>
                  <a:cubicBezTo>
                    <a:pt x="56" y="114"/>
                    <a:pt x="60" y="118"/>
                    <a:pt x="64" y="118"/>
                  </a:cubicBezTo>
                  <a:moveTo>
                    <a:pt x="64" y="102"/>
                  </a:moveTo>
                  <a:cubicBezTo>
                    <a:pt x="112" y="102"/>
                    <a:pt x="112" y="102"/>
                    <a:pt x="112" y="102"/>
                  </a:cubicBezTo>
                  <a:cubicBezTo>
                    <a:pt x="112" y="110"/>
                    <a:pt x="112" y="110"/>
                    <a:pt x="112" y="110"/>
                  </a:cubicBezTo>
                  <a:cubicBezTo>
                    <a:pt x="64" y="110"/>
                    <a:pt x="64" y="110"/>
                    <a:pt x="64" y="110"/>
                  </a:cubicBezTo>
                  <a:lnTo>
                    <a:pt x="64" y="102"/>
                  </a:lnTo>
                  <a:close/>
                  <a:moveTo>
                    <a:pt x="168" y="46"/>
                  </a:moveTo>
                  <a:cubicBezTo>
                    <a:pt x="152" y="46"/>
                    <a:pt x="152" y="46"/>
                    <a:pt x="152" y="46"/>
                  </a:cubicBezTo>
                  <a:cubicBezTo>
                    <a:pt x="147" y="28"/>
                    <a:pt x="147" y="28"/>
                    <a:pt x="147" y="28"/>
                  </a:cubicBezTo>
                  <a:cubicBezTo>
                    <a:pt x="145" y="19"/>
                    <a:pt x="136" y="14"/>
                    <a:pt x="128" y="17"/>
                  </a:cubicBezTo>
                  <a:cubicBezTo>
                    <a:pt x="103" y="23"/>
                    <a:pt x="103" y="23"/>
                    <a:pt x="103" y="23"/>
                  </a:cubicBezTo>
                  <a:cubicBezTo>
                    <a:pt x="70" y="4"/>
                    <a:pt x="70" y="4"/>
                    <a:pt x="70" y="4"/>
                  </a:cubicBezTo>
                  <a:cubicBezTo>
                    <a:pt x="63" y="0"/>
                    <a:pt x="53" y="2"/>
                    <a:pt x="49" y="10"/>
                  </a:cubicBezTo>
                  <a:cubicBezTo>
                    <a:pt x="28" y="46"/>
                    <a:pt x="28" y="46"/>
                    <a:pt x="28" y="46"/>
                  </a:cubicBezTo>
                  <a:cubicBezTo>
                    <a:pt x="8" y="46"/>
                    <a:pt x="8" y="46"/>
                    <a:pt x="8" y="46"/>
                  </a:cubicBezTo>
                  <a:cubicBezTo>
                    <a:pt x="4" y="46"/>
                    <a:pt x="0" y="50"/>
                    <a:pt x="0" y="54"/>
                  </a:cubicBezTo>
                  <a:cubicBezTo>
                    <a:pt x="0" y="70"/>
                    <a:pt x="0" y="70"/>
                    <a:pt x="0" y="70"/>
                  </a:cubicBezTo>
                  <a:cubicBezTo>
                    <a:pt x="0" y="74"/>
                    <a:pt x="4" y="78"/>
                    <a:pt x="8" y="78"/>
                  </a:cubicBezTo>
                  <a:cubicBezTo>
                    <a:pt x="16" y="78"/>
                    <a:pt x="16" y="78"/>
                    <a:pt x="16" y="78"/>
                  </a:cubicBezTo>
                  <a:cubicBezTo>
                    <a:pt x="16" y="166"/>
                    <a:pt x="16" y="166"/>
                    <a:pt x="16" y="166"/>
                  </a:cubicBezTo>
                  <a:cubicBezTo>
                    <a:pt x="16" y="170"/>
                    <a:pt x="20" y="174"/>
                    <a:pt x="24" y="174"/>
                  </a:cubicBezTo>
                  <a:cubicBezTo>
                    <a:pt x="152" y="174"/>
                    <a:pt x="152" y="174"/>
                    <a:pt x="152" y="174"/>
                  </a:cubicBezTo>
                  <a:cubicBezTo>
                    <a:pt x="156" y="174"/>
                    <a:pt x="160" y="170"/>
                    <a:pt x="160" y="166"/>
                  </a:cubicBezTo>
                  <a:cubicBezTo>
                    <a:pt x="160" y="78"/>
                    <a:pt x="160" y="78"/>
                    <a:pt x="160" y="78"/>
                  </a:cubicBezTo>
                  <a:cubicBezTo>
                    <a:pt x="168" y="78"/>
                    <a:pt x="168" y="78"/>
                    <a:pt x="168" y="78"/>
                  </a:cubicBezTo>
                  <a:cubicBezTo>
                    <a:pt x="172" y="78"/>
                    <a:pt x="176" y="74"/>
                    <a:pt x="176" y="70"/>
                  </a:cubicBezTo>
                  <a:cubicBezTo>
                    <a:pt x="176" y="54"/>
                    <a:pt x="176" y="54"/>
                    <a:pt x="176" y="54"/>
                  </a:cubicBezTo>
                  <a:cubicBezTo>
                    <a:pt x="176" y="50"/>
                    <a:pt x="172" y="46"/>
                    <a:pt x="168" y="46"/>
                  </a:cubicBezTo>
                  <a:moveTo>
                    <a:pt x="130" y="24"/>
                  </a:moveTo>
                  <a:cubicBezTo>
                    <a:pt x="134" y="23"/>
                    <a:pt x="138" y="26"/>
                    <a:pt x="140" y="30"/>
                  </a:cubicBezTo>
                  <a:cubicBezTo>
                    <a:pt x="144" y="46"/>
                    <a:pt x="144" y="46"/>
                    <a:pt x="144" y="46"/>
                  </a:cubicBezTo>
                  <a:cubicBezTo>
                    <a:pt x="143" y="46"/>
                    <a:pt x="143" y="46"/>
                    <a:pt x="143" y="46"/>
                  </a:cubicBezTo>
                  <a:cubicBezTo>
                    <a:pt x="133" y="40"/>
                    <a:pt x="133" y="40"/>
                    <a:pt x="133" y="40"/>
                  </a:cubicBezTo>
                  <a:cubicBezTo>
                    <a:pt x="134" y="40"/>
                    <a:pt x="134" y="40"/>
                    <a:pt x="134" y="40"/>
                  </a:cubicBezTo>
                  <a:cubicBezTo>
                    <a:pt x="132" y="32"/>
                    <a:pt x="132" y="32"/>
                    <a:pt x="132" y="32"/>
                  </a:cubicBezTo>
                  <a:cubicBezTo>
                    <a:pt x="124" y="34"/>
                    <a:pt x="124" y="34"/>
                    <a:pt x="124" y="34"/>
                  </a:cubicBezTo>
                  <a:cubicBezTo>
                    <a:pt x="124" y="35"/>
                    <a:pt x="124" y="35"/>
                    <a:pt x="124" y="35"/>
                  </a:cubicBezTo>
                  <a:cubicBezTo>
                    <a:pt x="115" y="30"/>
                    <a:pt x="115" y="30"/>
                    <a:pt x="115" y="30"/>
                  </a:cubicBezTo>
                  <a:cubicBezTo>
                    <a:pt x="114" y="28"/>
                    <a:pt x="114" y="28"/>
                    <a:pt x="114" y="28"/>
                  </a:cubicBezTo>
                  <a:lnTo>
                    <a:pt x="130" y="24"/>
                  </a:lnTo>
                  <a:close/>
                  <a:moveTo>
                    <a:pt x="127" y="46"/>
                  </a:moveTo>
                  <a:cubicBezTo>
                    <a:pt x="74" y="46"/>
                    <a:pt x="74" y="46"/>
                    <a:pt x="74" y="46"/>
                  </a:cubicBezTo>
                  <a:cubicBezTo>
                    <a:pt x="87" y="23"/>
                    <a:pt x="87" y="23"/>
                    <a:pt x="87" y="23"/>
                  </a:cubicBezTo>
                  <a:lnTo>
                    <a:pt x="127" y="46"/>
                  </a:lnTo>
                  <a:close/>
                  <a:moveTo>
                    <a:pt x="56" y="14"/>
                  </a:moveTo>
                  <a:cubicBezTo>
                    <a:pt x="58" y="10"/>
                    <a:pt x="63" y="9"/>
                    <a:pt x="66" y="11"/>
                  </a:cubicBezTo>
                  <a:cubicBezTo>
                    <a:pt x="80" y="19"/>
                    <a:pt x="80" y="19"/>
                    <a:pt x="80" y="19"/>
                  </a:cubicBezTo>
                  <a:cubicBezTo>
                    <a:pt x="65" y="46"/>
                    <a:pt x="65" y="46"/>
                    <a:pt x="65" y="46"/>
                  </a:cubicBezTo>
                  <a:cubicBezTo>
                    <a:pt x="47" y="46"/>
                    <a:pt x="47" y="46"/>
                    <a:pt x="47" y="46"/>
                  </a:cubicBezTo>
                  <a:cubicBezTo>
                    <a:pt x="46" y="46"/>
                    <a:pt x="46" y="46"/>
                    <a:pt x="46" y="46"/>
                  </a:cubicBezTo>
                  <a:cubicBezTo>
                    <a:pt x="46" y="46"/>
                    <a:pt x="46" y="46"/>
                    <a:pt x="46" y="46"/>
                  </a:cubicBezTo>
                  <a:cubicBezTo>
                    <a:pt x="37" y="46"/>
                    <a:pt x="37" y="46"/>
                    <a:pt x="37" y="46"/>
                  </a:cubicBezTo>
                  <a:lnTo>
                    <a:pt x="56" y="14"/>
                  </a:lnTo>
                  <a:close/>
                  <a:moveTo>
                    <a:pt x="152" y="166"/>
                  </a:moveTo>
                  <a:cubicBezTo>
                    <a:pt x="24" y="166"/>
                    <a:pt x="24" y="166"/>
                    <a:pt x="24" y="166"/>
                  </a:cubicBezTo>
                  <a:cubicBezTo>
                    <a:pt x="24" y="78"/>
                    <a:pt x="24" y="78"/>
                    <a:pt x="24" y="78"/>
                  </a:cubicBezTo>
                  <a:cubicBezTo>
                    <a:pt x="152" y="78"/>
                    <a:pt x="152" y="78"/>
                    <a:pt x="152" y="78"/>
                  </a:cubicBezTo>
                  <a:lnTo>
                    <a:pt x="152" y="166"/>
                  </a:lnTo>
                  <a:close/>
                  <a:moveTo>
                    <a:pt x="168" y="70"/>
                  </a:moveTo>
                  <a:cubicBezTo>
                    <a:pt x="8" y="70"/>
                    <a:pt x="8" y="70"/>
                    <a:pt x="8" y="70"/>
                  </a:cubicBezTo>
                  <a:cubicBezTo>
                    <a:pt x="8" y="54"/>
                    <a:pt x="8" y="54"/>
                    <a:pt x="8" y="54"/>
                  </a:cubicBezTo>
                  <a:cubicBezTo>
                    <a:pt x="168" y="54"/>
                    <a:pt x="168" y="54"/>
                    <a:pt x="168" y="54"/>
                  </a:cubicBezTo>
                  <a:lnTo>
                    <a:pt x="168" y="70"/>
                  </a:lnTo>
                  <a:close/>
                  <a:moveTo>
                    <a:pt x="69" y="22"/>
                  </a:moveTo>
                  <a:cubicBezTo>
                    <a:pt x="62" y="18"/>
                    <a:pt x="62" y="18"/>
                    <a:pt x="62" y="18"/>
                  </a:cubicBezTo>
                  <a:cubicBezTo>
                    <a:pt x="58" y="25"/>
                    <a:pt x="58" y="25"/>
                    <a:pt x="58" y="25"/>
                  </a:cubicBezTo>
                  <a:cubicBezTo>
                    <a:pt x="65" y="29"/>
                    <a:pt x="65" y="29"/>
                    <a:pt x="65" y="29"/>
                  </a:cubicBezTo>
                  <a:lnTo>
                    <a:pt x="69" y="22"/>
                  </a:lnTo>
                  <a:close/>
                  <a:moveTo>
                    <a:pt x="61" y="36"/>
                  </a:moveTo>
                  <a:cubicBezTo>
                    <a:pt x="54" y="32"/>
                    <a:pt x="54" y="32"/>
                    <a:pt x="54" y="32"/>
                  </a:cubicBezTo>
                  <a:cubicBezTo>
                    <a:pt x="50" y="39"/>
                    <a:pt x="50" y="39"/>
                    <a:pt x="50" y="39"/>
                  </a:cubicBezTo>
                  <a:cubicBezTo>
                    <a:pt x="57" y="43"/>
                    <a:pt x="57" y="43"/>
                    <a:pt x="57" y="43"/>
                  </a:cubicBezTo>
                  <a:lnTo>
                    <a:pt x="61" y="36"/>
                  </a:lnTo>
                  <a:close/>
                </a:path>
              </a:pathLst>
            </a:custGeom>
            <a:solidFill>
              <a:schemeClr val="bg2"/>
            </a:solidFill>
            <a:ln>
              <a:noFill/>
            </a:ln>
          </p:spPr>
          <p:txBody>
            <a:bodyPr anchor="ctr"/>
            <a:p>
              <a:pPr algn="ctr"/>
              <a:endParaRPr>
                <a:cs typeface="+mn-ea"/>
                <a:sym typeface="+mn-lt"/>
              </a:endParaRPr>
            </a:p>
          </p:txBody>
        </p:sp>
        <p:sp>
          <p:nvSpPr>
            <p:cNvPr id="1048646" name="Freeform: Shape 12"/>
            <p:cNvSpPr/>
            <p:nvPr/>
          </p:nvSpPr>
          <p:spPr bwMode="auto">
            <a:xfrm>
              <a:off x="3689967" y="1615391"/>
              <a:ext cx="262806" cy="321738"/>
            </a:xfrm>
            <a:custGeom>
              <a:avLst/>
              <a:gdLst>
                <a:gd name="T0" fmla="*/ 48 w 144"/>
                <a:gd name="T1" fmla="*/ 0 h 176"/>
                <a:gd name="T2" fmla="*/ 32 w 144"/>
                <a:gd name="T3" fmla="*/ 20 h 176"/>
                <a:gd name="T4" fmla="*/ 40 w 144"/>
                <a:gd name="T5" fmla="*/ 20 h 176"/>
                <a:gd name="T6" fmla="*/ 48 w 144"/>
                <a:gd name="T7" fmla="*/ 8 h 176"/>
                <a:gd name="T8" fmla="*/ 136 w 144"/>
                <a:gd name="T9" fmla="*/ 16 h 176"/>
                <a:gd name="T10" fmla="*/ 128 w 144"/>
                <a:gd name="T11" fmla="*/ 136 h 176"/>
                <a:gd name="T12" fmla="*/ 120 w 144"/>
                <a:gd name="T13" fmla="*/ 140 h 176"/>
                <a:gd name="T14" fmla="*/ 128 w 144"/>
                <a:gd name="T15" fmla="*/ 144 h 176"/>
                <a:gd name="T16" fmla="*/ 144 w 144"/>
                <a:gd name="T17" fmla="*/ 16 h 176"/>
                <a:gd name="T18" fmla="*/ 44 w 144"/>
                <a:gd name="T19" fmla="*/ 128 h 176"/>
                <a:gd name="T20" fmla="*/ 24 w 144"/>
                <a:gd name="T21" fmla="*/ 132 h 176"/>
                <a:gd name="T22" fmla="*/ 44 w 144"/>
                <a:gd name="T23" fmla="*/ 136 h 176"/>
                <a:gd name="T24" fmla="*/ 44 w 144"/>
                <a:gd name="T25" fmla="*/ 128 h 176"/>
                <a:gd name="T26" fmla="*/ 28 w 144"/>
                <a:gd name="T27" fmla="*/ 144 h 176"/>
                <a:gd name="T28" fmla="*/ 28 w 144"/>
                <a:gd name="T29" fmla="*/ 152 h 176"/>
                <a:gd name="T30" fmla="*/ 40 w 144"/>
                <a:gd name="T31" fmla="*/ 148 h 176"/>
                <a:gd name="T32" fmla="*/ 96 w 144"/>
                <a:gd name="T33" fmla="*/ 32 h 176"/>
                <a:gd name="T34" fmla="*/ 0 w 144"/>
                <a:gd name="T35" fmla="*/ 48 h 176"/>
                <a:gd name="T36" fmla="*/ 16 w 144"/>
                <a:gd name="T37" fmla="*/ 176 h 176"/>
                <a:gd name="T38" fmla="*/ 112 w 144"/>
                <a:gd name="T39" fmla="*/ 160 h 176"/>
                <a:gd name="T40" fmla="*/ 96 w 144"/>
                <a:gd name="T41" fmla="*/ 32 h 176"/>
                <a:gd name="T42" fmla="*/ 96 w 144"/>
                <a:gd name="T43" fmla="*/ 168 h 176"/>
                <a:gd name="T44" fmla="*/ 8 w 144"/>
                <a:gd name="T45" fmla="*/ 160 h 176"/>
                <a:gd name="T46" fmla="*/ 45 w 144"/>
                <a:gd name="T47" fmla="*/ 72 h 176"/>
                <a:gd name="T48" fmla="*/ 67 w 144"/>
                <a:gd name="T49" fmla="*/ 72 h 176"/>
                <a:gd name="T50" fmla="*/ 104 w 144"/>
                <a:gd name="T51" fmla="*/ 160 h 176"/>
                <a:gd name="T52" fmla="*/ 56 w 144"/>
                <a:gd name="T53" fmla="*/ 64 h 176"/>
                <a:gd name="T54" fmla="*/ 56 w 144"/>
                <a:gd name="T55" fmla="*/ 72 h 176"/>
                <a:gd name="T56" fmla="*/ 104 w 144"/>
                <a:gd name="T57" fmla="*/ 50 h 176"/>
                <a:gd name="T58" fmla="*/ 56 w 144"/>
                <a:gd name="T59" fmla="*/ 56 h 176"/>
                <a:gd name="T60" fmla="*/ 8 w 144"/>
                <a:gd name="T61" fmla="*/ 50 h 176"/>
                <a:gd name="T62" fmla="*/ 16 w 144"/>
                <a:gd name="T63" fmla="*/ 40 h 176"/>
                <a:gd name="T64" fmla="*/ 104 w 144"/>
                <a:gd name="T65"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76">
                  <a:moveTo>
                    <a:pt x="128"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28" y="8"/>
                    <a:pt x="128" y="8"/>
                    <a:pt x="128" y="8"/>
                  </a:cubicBezTo>
                  <a:cubicBezTo>
                    <a:pt x="132" y="8"/>
                    <a:pt x="136" y="12"/>
                    <a:pt x="136" y="16"/>
                  </a:cubicBezTo>
                  <a:cubicBezTo>
                    <a:pt x="136" y="128"/>
                    <a:pt x="136" y="128"/>
                    <a:pt x="136" y="128"/>
                  </a:cubicBezTo>
                  <a:cubicBezTo>
                    <a:pt x="136" y="132"/>
                    <a:pt x="132" y="136"/>
                    <a:pt x="128" y="136"/>
                  </a:cubicBezTo>
                  <a:cubicBezTo>
                    <a:pt x="124" y="136"/>
                    <a:pt x="124" y="136"/>
                    <a:pt x="124" y="136"/>
                  </a:cubicBezTo>
                  <a:cubicBezTo>
                    <a:pt x="122" y="136"/>
                    <a:pt x="120" y="138"/>
                    <a:pt x="120" y="140"/>
                  </a:cubicBezTo>
                  <a:cubicBezTo>
                    <a:pt x="120" y="142"/>
                    <a:pt x="122" y="144"/>
                    <a:pt x="124" y="144"/>
                  </a:cubicBezTo>
                  <a:cubicBezTo>
                    <a:pt x="128" y="144"/>
                    <a:pt x="128" y="144"/>
                    <a:pt x="128" y="144"/>
                  </a:cubicBezTo>
                  <a:cubicBezTo>
                    <a:pt x="137" y="144"/>
                    <a:pt x="144" y="137"/>
                    <a:pt x="144" y="128"/>
                  </a:cubicBezTo>
                  <a:cubicBezTo>
                    <a:pt x="144" y="16"/>
                    <a:pt x="144" y="16"/>
                    <a:pt x="144" y="16"/>
                  </a:cubicBezTo>
                  <a:cubicBezTo>
                    <a:pt x="144" y="7"/>
                    <a:pt x="137" y="0"/>
                    <a:pt x="128" y="0"/>
                  </a:cubicBezTo>
                  <a:moveTo>
                    <a:pt x="44" y="128"/>
                  </a:moveTo>
                  <a:cubicBezTo>
                    <a:pt x="28" y="128"/>
                    <a:pt x="28" y="128"/>
                    <a:pt x="28" y="128"/>
                  </a:cubicBezTo>
                  <a:cubicBezTo>
                    <a:pt x="26" y="128"/>
                    <a:pt x="24" y="130"/>
                    <a:pt x="24" y="132"/>
                  </a:cubicBezTo>
                  <a:cubicBezTo>
                    <a:pt x="24" y="134"/>
                    <a:pt x="26" y="136"/>
                    <a:pt x="28" y="136"/>
                  </a:cubicBezTo>
                  <a:cubicBezTo>
                    <a:pt x="44" y="136"/>
                    <a:pt x="44" y="136"/>
                    <a:pt x="44" y="136"/>
                  </a:cubicBezTo>
                  <a:cubicBezTo>
                    <a:pt x="46" y="136"/>
                    <a:pt x="48" y="134"/>
                    <a:pt x="48" y="132"/>
                  </a:cubicBezTo>
                  <a:cubicBezTo>
                    <a:pt x="48" y="130"/>
                    <a:pt x="46" y="128"/>
                    <a:pt x="44" y="128"/>
                  </a:cubicBezTo>
                  <a:moveTo>
                    <a:pt x="36" y="144"/>
                  </a:moveTo>
                  <a:cubicBezTo>
                    <a:pt x="28" y="144"/>
                    <a:pt x="28" y="144"/>
                    <a:pt x="28" y="144"/>
                  </a:cubicBezTo>
                  <a:cubicBezTo>
                    <a:pt x="26" y="144"/>
                    <a:pt x="24" y="146"/>
                    <a:pt x="24" y="148"/>
                  </a:cubicBezTo>
                  <a:cubicBezTo>
                    <a:pt x="24" y="150"/>
                    <a:pt x="26" y="152"/>
                    <a:pt x="28" y="152"/>
                  </a:cubicBezTo>
                  <a:cubicBezTo>
                    <a:pt x="36" y="152"/>
                    <a:pt x="36" y="152"/>
                    <a:pt x="36" y="152"/>
                  </a:cubicBezTo>
                  <a:cubicBezTo>
                    <a:pt x="38" y="152"/>
                    <a:pt x="40" y="150"/>
                    <a:pt x="40" y="148"/>
                  </a:cubicBezTo>
                  <a:cubicBezTo>
                    <a:pt x="40" y="146"/>
                    <a:pt x="38" y="144"/>
                    <a:pt x="36" y="144"/>
                  </a:cubicBezTo>
                  <a:moveTo>
                    <a:pt x="96" y="32"/>
                  </a:moveTo>
                  <a:cubicBezTo>
                    <a:pt x="16" y="32"/>
                    <a:pt x="16" y="32"/>
                    <a:pt x="16" y="32"/>
                  </a:cubicBezTo>
                  <a:cubicBezTo>
                    <a:pt x="7" y="32"/>
                    <a:pt x="0" y="39"/>
                    <a:pt x="0" y="48"/>
                  </a:cubicBezTo>
                  <a:cubicBezTo>
                    <a:pt x="0" y="160"/>
                    <a:pt x="0" y="160"/>
                    <a:pt x="0" y="160"/>
                  </a:cubicBezTo>
                  <a:cubicBezTo>
                    <a:pt x="0" y="169"/>
                    <a:pt x="7" y="176"/>
                    <a:pt x="16" y="176"/>
                  </a:cubicBezTo>
                  <a:cubicBezTo>
                    <a:pt x="96" y="176"/>
                    <a:pt x="96" y="176"/>
                    <a:pt x="96" y="176"/>
                  </a:cubicBezTo>
                  <a:cubicBezTo>
                    <a:pt x="105" y="176"/>
                    <a:pt x="112" y="169"/>
                    <a:pt x="112" y="160"/>
                  </a:cubicBezTo>
                  <a:cubicBezTo>
                    <a:pt x="112" y="48"/>
                    <a:pt x="112" y="48"/>
                    <a:pt x="112" y="48"/>
                  </a:cubicBezTo>
                  <a:cubicBezTo>
                    <a:pt x="112" y="39"/>
                    <a:pt x="105" y="32"/>
                    <a:pt x="96" y="32"/>
                  </a:cubicBezTo>
                  <a:moveTo>
                    <a:pt x="104" y="160"/>
                  </a:moveTo>
                  <a:cubicBezTo>
                    <a:pt x="104" y="164"/>
                    <a:pt x="100" y="168"/>
                    <a:pt x="96" y="168"/>
                  </a:cubicBezTo>
                  <a:cubicBezTo>
                    <a:pt x="16" y="168"/>
                    <a:pt x="16" y="168"/>
                    <a:pt x="16" y="168"/>
                  </a:cubicBezTo>
                  <a:cubicBezTo>
                    <a:pt x="12" y="168"/>
                    <a:pt x="8" y="164"/>
                    <a:pt x="8" y="160"/>
                  </a:cubicBezTo>
                  <a:cubicBezTo>
                    <a:pt x="8" y="60"/>
                    <a:pt x="8" y="60"/>
                    <a:pt x="8" y="60"/>
                  </a:cubicBezTo>
                  <a:cubicBezTo>
                    <a:pt x="18" y="67"/>
                    <a:pt x="29" y="71"/>
                    <a:pt x="45" y="72"/>
                  </a:cubicBezTo>
                  <a:cubicBezTo>
                    <a:pt x="46" y="76"/>
                    <a:pt x="51" y="80"/>
                    <a:pt x="56" y="80"/>
                  </a:cubicBezTo>
                  <a:cubicBezTo>
                    <a:pt x="61" y="80"/>
                    <a:pt x="66" y="76"/>
                    <a:pt x="67" y="72"/>
                  </a:cubicBezTo>
                  <a:cubicBezTo>
                    <a:pt x="83" y="71"/>
                    <a:pt x="94" y="67"/>
                    <a:pt x="104" y="60"/>
                  </a:cubicBezTo>
                  <a:lnTo>
                    <a:pt x="104" y="160"/>
                  </a:lnTo>
                  <a:close/>
                  <a:moveTo>
                    <a:pt x="52" y="68"/>
                  </a:moveTo>
                  <a:cubicBezTo>
                    <a:pt x="52" y="66"/>
                    <a:pt x="54" y="64"/>
                    <a:pt x="56" y="64"/>
                  </a:cubicBezTo>
                  <a:cubicBezTo>
                    <a:pt x="58" y="64"/>
                    <a:pt x="60" y="66"/>
                    <a:pt x="60" y="68"/>
                  </a:cubicBezTo>
                  <a:cubicBezTo>
                    <a:pt x="60" y="70"/>
                    <a:pt x="58" y="72"/>
                    <a:pt x="56" y="72"/>
                  </a:cubicBezTo>
                  <a:cubicBezTo>
                    <a:pt x="54" y="72"/>
                    <a:pt x="52" y="70"/>
                    <a:pt x="52" y="68"/>
                  </a:cubicBezTo>
                  <a:moveTo>
                    <a:pt x="104" y="50"/>
                  </a:moveTo>
                  <a:cubicBezTo>
                    <a:pt x="96" y="58"/>
                    <a:pt x="85" y="62"/>
                    <a:pt x="67" y="64"/>
                  </a:cubicBezTo>
                  <a:cubicBezTo>
                    <a:pt x="65" y="59"/>
                    <a:pt x="61" y="56"/>
                    <a:pt x="56" y="56"/>
                  </a:cubicBezTo>
                  <a:cubicBezTo>
                    <a:pt x="51" y="56"/>
                    <a:pt x="47" y="59"/>
                    <a:pt x="45" y="64"/>
                  </a:cubicBezTo>
                  <a:cubicBezTo>
                    <a:pt x="27" y="62"/>
                    <a:pt x="16" y="58"/>
                    <a:pt x="8" y="50"/>
                  </a:cubicBezTo>
                  <a:cubicBezTo>
                    <a:pt x="8" y="48"/>
                    <a:pt x="8" y="48"/>
                    <a:pt x="8" y="48"/>
                  </a:cubicBezTo>
                  <a:cubicBezTo>
                    <a:pt x="8" y="44"/>
                    <a:pt x="12" y="40"/>
                    <a:pt x="16" y="40"/>
                  </a:cubicBezTo>
                  <a:cubicBezTo>
                    <a:pt x="96" y="40"/>
                    <a:pt x="96" y="40"/>
                    <a:pt x="96" y="40"/>
                  </a:cubicBezTo>
                  <a:cubicBezTo>
                    <a:pt x="100" y="40"/>
                    <a:pt x="104" y="44"/>
                    <a:pt x="104" y="48"/>
                  </a:cubicBezTo>
                  <a:lnTo>
                    <a:pt x="104" y="50"/>
                  </a:lnTo>
                  <a:close/>
                </a:path>
              </a:pathLst>
            </a:custGeom>
            <a:solidFill>
              <a:schemeClr val="bg2"/>
            </a:solidFill>
            <a:ln>
              <a:noFill/>
            </a:ln>
          </p:spPr>
          <p:txBody>
            <a:bodyPr anchor="ctr"/>
            <a:p>
              <a:pPr algn="ctr"/>
              <a:endParaRPr>
                <a:cs typeface="+mn-ea"/>
                <a:sym typeface="+mn-lt"/>
              </a:endParaRPr>
            </a:p>
          </p:txBody>
        </p:sp>
        <p:sp>
          <p:nvSpPr>
            <p:cNvPr id="1048647" name="Freeform: Shape 13"/>
            <p:cNvSpPr/>
            <p:nvPr/>
          </p:nvSpPr>
          <p:spPr bwMode="auto">
            <a:xfrm>
              <a:off x="3660501" y="3195622"/>
              <a:ext cx="321738" cy="262806"/>
            </a:xfrm>
            <a:custGeom>
              <a:avLst/>
              <a:gdLst>
                <a:gd name="T0" fmla="*/ 116 w 176"/>
                <a:gd name="T1" fmla="*/ 32 h 144"/>
                <a:gd name="T2" fmla="*/ 116 w 176"/>
                <a:gd name="T3" fmla="*/ 24 h 144"/>
                <a:gd name="T4" fmla="*/ 80 w 176"/>
                <a:gd name="T5" fmla="*/ 28 h 144"/>
                <a:gd name="T6" fmla="*/ 132 w 176"/>
                <a:gd name="T7" fmla="*/ 32 h 144"/>
                <a:gd name="T8" fmla="*/ 132 w 176"/>
                <a:gd name="T9" fmla="*/ 24 h 144"/>
                <a:gd name="T10" fmla="*/ 132 w 176"/>
                <a:gd name="T11" fmla="*/ 32 h 144"/>
                <a:gd name="T12" fmla="*/ 152 w 176"/>
                <a:gd name="T13" fmla="*/ 28 h 144"/>
                <a:gd name="T14" fmla="*/ 144 w 176"/>
                <a:gd name="T15" fmla="*/ 28 h 144"/>
                <a:gd name="T16" fmla="*/ 148 w 176"/>
                <a:gd name="T17" fmla="*/ 64 h 144"/>
                <a:gd name="T18" fmla="*/ 112 w 176"/>
                <a:gd name="T19" fmla="*/ 68 h 144"/>
                <a:gd name="T20" fmla="*/ 148 w 176"/>
                <a:gd name="T21" fmla="*/ 72 h 144"/>
                <a:gd name="T22" fmla="*/ 148 w 176"/>
                <a:gd name="T23" fmla="*/ 64 h 144"/>
                <a:gd name="T24" fmla="*/ 116 w 176"/>
                <a:gd name="T25" fmla="*/ 80 h 144"/>
                <a:gd name="T26" fmla="*/ 116 w 176"/>
                <a:gd name="T27" fmla="*/ 88 h 144"/>
                <a:gd name="T28" fmla="*/ 152 w 176"/>
                <a:gd name="T29" fmla="*/ 84 h 144"/>
                <a:gd name="T30" fmla="*/ 148 w 176"/>
                <a:gd name="T31" fmla="*/ 48 h 144"/>
                <a:gd name="T32" fmla="*/ 112 w 176"/>
                <a:gd name="T33" fmla="*/ 52 h 144"/>
                <a:gd name="T34" fmla="*/ 148 w 176"/>
                <a:gd name="T35" fmla="*/ 56 h 144"/>
                <a:gd name="T36" fmla="*/ 148 w 176"/>
                <a:gd name="T37" fmla="*/ 48 h 144"/>
                <a:gd name="T38" fmla="*/ 72 w 176"/>
                <a:gd name="T39" fmla="*/ 28 h 144"/>
                <a:gd name="T40" fmla="*/ 64 w 176"/>
                <a:gd name="T41" fmla="*/ 28 h 144"/>
                <a:gd name="T42" fmla="*/ 52 w 176"/>
                <a:gd name="T43" fmla="*/ 104 h 144"/>
                <a:gd name="T44" fmla="*/ 152 w 176"/>
                <a:gd name="T45" fmla="*/ 100 h 144"/>
                <a:gd name="T46" fmla="*/ 52 w 176"/>
                <a:gd name="T47" fmla="*/ 96 h 144"/>
                <a:gd name="T48" fmla="*/ 52 w 176"/>
                <a:gd name="T49" fmla="*/ 104 h 144"/>
                <a:gd name="T50" fmla="*/ 148 w 176"/>
                <a:gd name="T51" fmla="*/ 120 h 144"/>
                <a:gd name="T52" fmla="*/ 148 w 176"/>
                <a:gd name="T53" fmla="*/ 112 h 144"/>
                <a:gd name="T54" fmla="*/ 48 w 176"/>
                <a:gd name="T55" fmla="*/ 116 h 144"/>
                <a:gd name="T56" fmla="*/ 168 w 176"/>
                <a:gd name="T57" fmla="*/ 0 h 144"/>
                <a:gd name="T58" fmla="*/ 24 w 176"/>
                <a:gd name="T59" fmla="*/ 8 h 144"/>
                <a:gd name="T60" fmla="*/ 8 w 176"/>
                <a:gd name="T61" fmla="*/ 24 h 144"/>
                <a:gd name="T62" fmla="*/ 0 w 176"/>
                <a:gd name="T63" fmla="*/ 120 h 144"/>
                <a:gd name="T64" fmla="*/ 168 w 176"/>
                <a:gd name="T65" fmla="*/ 144 h 144"/>
                <a:gd name="T66" fmla="*/ 176 w 176"/>
                <a:gd name="T67" fmla="*/ 8 h 144"/>
                <a:gd name="T68" fmla="*/ 168 w 176"/>
                <a:gd name="T69" fmla="*/ 136 h 144"/>
                <a:gd name="T70" fmla="*/ 8 w 176"/>
                <a:gd name="T71" fmla="*/ 120 h 144"/>
                <a:gd name="T72" fmla="*/ 24 w 176"/>
                <a:gd name="T73" fmla="*/ 32 h 144"/>
                <a:gd name="T74" fmla="*/ 28 w 176"/>
                <a:gd name="T75" fmla="*/ 120 h 144"/>
                <a:gd name="T76" fmla="*/ 32 w 176"/>
                <a:gd name="T77" fmla="*/ 8 h 144"/>
                <a:gd name="T78" fmla="*/ 168 w 176"/>
                <a:gd name="T79" fmla="*/ 136 h 144"/>
                <a:gd name="T80" fmla="*/ 56 w 176"/>
                <a:gd name="T81" fmla="*/ 28 h 144"/>
                <a:gd name="T82" fmla="*/ 48 w 176"/>
                <a:gd name="T83" fmla="*/ 28 h 144"/>
                <a:gd name="T84" fmla="*/ 52 w 176"/>
                <a:gd name="T85" fmla="*/ 88 h 144"/>
                <a:gd name="T86" fmla="*/ 96 w 176"/>
                <a:gd name="T87" fmla="*/ 84 h 144"/>
                <a:gd name="T88" fmla="*/ 92 w 176"/>
                <a:gd name="T89" fmla="*/ 48 h 144"/>
                <a:gd name="T90" fmla="*/ 48 w 176"/>
                <a:gd name="T91" fmla="*/ 52 h 144"/>
                <a:gd name="T92" fmla="*/ 52 w 176"/>
                <a:gd name="T93" fmla="*/ 88 h 144"/>
                <a:gd name="T94" fmla="*/ 88 w 176"/>
                <a:gd name="T95" fmla="*/ 56 h 144"/>
                <a:gd name="T96" fmla="*/ 56 w 176"/>
                <a:gd name="T97" fmla="*/ 8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 h="144">
                  <a:moveTo>
                    <a:pt x="84" y="32"/>
                  </a:moveTo>
                  <a:cubicBezTo>
                    <a:pt x="116" y="32"/>
                    <a:pt x="116" y="32"/>
                    <a:pt x="116" y="32"/>
                  </a:cubicBezTo>
                  <a:cubicBezTo>
                    <a:pt x="118" y="32"/>
                    <a:pt x="120" y="30"/>
                    <a:pt x="120" y="28"/>
                  </a:cubicBezTo>
                  <a:cubicBezTo>
                    <a:pt x="120" y="26"/>
                    <a:pt x="118" y="24"/>
                    <a:pt x="116" y="24"/>
                  </a:cubicBezTo>
                  <a:cubicBezTo>
                    <a:pt x="84" y="24"/>
                    <a:pt x="84" y="24"/>
                    <a:pt x="84" y="24"/>
                  </a:cubicBezTo>
                  <a:cubicBezTo>
                    <a:pt x="82" y="24"/>
                    <a:pt x="80" y="26"/>
                    <a:pt x="80" y="28"/>
                  </a:cubicBezTo>
                  <a:cubicBezTo>
                    <a:pt x="80" y="30"/>
                    <a:pt x="82" y="32"/>
                    <a:pt x="84" y="32"/>
                  </a:cubicBezTo>
                  <a:moveTo>
                    <a:pt x="132" y="32"/>
                  </a:moveTo>
                  <a:cubicBezTo>
                    <a:pt x="134" y="32"/>
                    <a:pt x="136" y="30"/>
                    <a:pt x="136" y="28"/>
                  </a:cubicBezTo>
                  <a:cubicBezTo>
                    <a:pt x="136" y="26"/>
                    <a:pt x="134" y="24"/>
                    <a:pt x="132" y="24"/>
                  </a:cubicBezTo>
                  <a:cubicBezTo>
                    <a:pt x="130" y="24"/>
                    <a:pt x="128" y="26"/>
                    <a:pt x="128" y="28"/>
                  </a:cubicBezTo>
                  <a:cubicBezTo>
                    <a:pt x="128" y="30"/>
                    <a:pt x="130" y="32"/>
                    <a:pt x="132" y="32"/>
                  </a:cubicBezTo>
                  <a:moveTo>
                    <a:pt x="148" y="32"/>
                  </a:moveTo>
                  <a:cubicBezTo>
                    <a:pt x="150" y="32"/>
                    <a:pt x="152" y="30"/>
                    <a:pt x="152" y="28"/>
                  </a:cubicBezTo>
                  <a:cubicBezTo>
                    <a:pt x="152" y="26"/>
                    <a:pt x="150" y="24"/>
                    <a:pt x="148" y="24"/>
                  </a:cubicBezTo>
                  <a:cubicBezTo>
                    <a:pt x="146" y="24"/>
                    <a:pt x="144" y="26"/>
                    <a:pt x="144" y="28"/>
                  </a:cubicBezTo>
                  <a:cubicBezTo>
                    <a:pt x="144" y="30"/>
                    <a:pt x="146" y="32"/>
                    <a:pt x="148" y="32"/>
                  </a:cubicBezTo>
                  <a:moveTo>
                    <a:pt x="148" y="64"/>
                  </a:moveTo>
                  <a:cubicBezTo>
                    <a:pt x="116" y="64"/>
                    <a:pt x="116" y="64"/>
                    <a:pt x="116" y="64"/>
                  </a:cubicBezTo>
                  <a:cubicBezTo>
                    <a:pt x="114" y="64"/>
                    <a:pt x="112" y="66"/>
                    <a:pt x="112" y="68"/>
                  </a:cubicBezTo>
                  <a:cubicBezTo>
                    <a:pt x="112" y="70"/>
                    <a:pt x="114" y="72"/>
                    <a:pt x="116" y="72"/>
                  </a:cubicBezTo>
                  <a:cubicBezTo>
                    <a:pt x="148" y="72"/>
                    <a:pt x="148" y="72"/>
                    <a:pt x="148" y="72"/>
                  </a:cubicBezTo>
                  <a:cubicBezTo>
                    <a:pt x="150" y="72"/>
                    <a:pt x="152" y="70"/>
                    <a:pt x="152" y="68"/>
                  </a:cubicBezTo>
                  <a:cubicBezTo>
                    <a:pt x="152" y="66"/>
                    <a:pt x="150" y="64"/>
                    <a:pt x="148" y="64"/>
                  </a:cubicBezTo>
                  <a:moveTo>
                    <a:pt x="148" y="80"/>
                  </a:moveTo>
                  <a:cubicBezTo>
                    <a:pt x="116" y="80"/>
                    <a:pt x="116" y="80"/>
                    <a:pt x="116" y="80"/>
                  </a:cubicBezTo>
                  <a:cubicBezTo>
                    <a:pt x="114" y="80"/>
                    <a:pt x="112" y="82"/>
                    <a:pt x="112" y="84"/>
                  </a:cubicBezTo>
                  <a:cubicBezTo>
                    <a:pt x="112" y="86"/>
                    <a:pt x="114" y="88"/>
                    <a:pt x="116" y="88"/>
                  </a:cubicBezTo>
                  <a:cubicBezTo>
                    <a:pt x="148" y="88"/>
                    <a:pt x="148" y="88"/>
                    <a:pt x="148" y="88"/>
                  </a:cubicBezTo>
                  <a:cubicBezTo>
                    <a:pt x="150" y="88"/>
                    <a:pt x="152" y="86"/>
                    <a:pt x="152" y="84"/>
                  </a:cubicBezTo>
                  <a:cubicBezTo>
                    <a:pt x="152" y="82"/>
                    <a:pt x="150" y="80"/>
                    <a:pt x="148" y="80"/>
                  </a:cubicBezTo>
                  <a:moveTo>
                    <a:pt x="148" y="48"/>
                  </a:moveTo>
                  <a:cubicBezTo>
                    <a:pt x="116" y="48"/>
                    <a:pt x="116" y="48"/>
                    <a:pt x="116" y="48"/>
                  </a:cubicBezTo>
                  <a:cubicBezTo>
                    <a:pt x="114" y="48"/>
                    <a:pt x="112" y="50"/>
                    <a:pt x="112" y="52"/>
                  </a:cubicBezTo>
                  <a:cubicBezTo>
                    <a:pt x="112" y="54"/>
                    <a:pt x="114" y="56"/>
                    <a:pt x="116" y="56"/>
                  </a:cubicBezTo>
                  <a:cubicBezTo>
                    <a:pt x="148" y="56"/>
                    <a:pt x="148" y="56"/>
                    <a:pt x="148" y="56"/>
                  </a:cubicBezTo>
                  <a:cubicBezTo>
                    <a:pt x="150" y="56"/>
                    <a:pt x="152" y="54"/>
                    <a:pt x="152" y="52"/>
                  </a:cubicBezTo>
                  <a:cubicBezTo>
                    <a:pt x="152" y="50"/>
                    <a:pt x="150" y="48"/>
                    <a:pt x="148" y="48"/>
                  </a:cubicBezTo>
                  <a:moveTo>
                    <a:pt x="68" y="32"/>
                  </a:moveTo>
                  <a:cubicBezTo>
                    <a:pt x="70" y="32"/>
                    <a:pt x="72" y="30"/>
                    <a:pt x="72" y="28"/>
                  </a:cubicBezTo>
                  <a:cubicBezTo>
                    <a:pt x="72" y="26"/>
                    <a:pt x="70" y="24"/>
                    <a:pt x="68" y="24"/>
                  </a:cubicBezTo>
                  <a:cubicBezTo>
                    <a:pt x="66" y="24"/>
                    <a:pt x="64" y="26"/>
                    <a:pt x="64" y="28"/>
                  </a:cubicBezTo>
                  <a:cubicBezTo>
                    <a:pt x="64" y="30"/>
                    <a:pt x="66" y="32"/>
                    <a:pt x="68" y="32"/>
                  </a:cubicBezTo>
                  <a:moveTo>
                    <a:pt x="52" y="104"/>
                  </a:moveTo>
                  <a:cubicBezTo>
                    <a:pt x="148" y="104"/>
                    <a:pt x="148" y="104"/>
                    <a:pt x="148" y="104"/>
                  </a:cubicBezTo>
                  <a:cubicBezTo>
                    <a:pt x="150" y="104"/>
                    <a:pt x="152" y="102"/>
                    <a:pt x="152" y="100"/>
                  </a:cubicBezTo>
                  <a:cubicBezTo>
                    <a:pt x="152" y="98"/>
                    <a:pt x="150" y="96"/>
                    <a:pt x="148" y="96"/>
                  </a:cubicBezTo>
                  <a:cubicBezTo>
                    <a:pt x="52" y="96"/>
                    <a:pt x="52" y="96"/>
                    <a:pt x="52" y="96"/>
                  </a:cubicBezTo>
                  <a:cubicBezTo>
                    <a:pt x="50" y="96"/>
                    <a:pt x="48" y="98"/>
                    <a:pt x="48" y="100"/>
                  </a:cubicBezTo>
                  <a:cubicBezTo>
                    <a:pt x="48" y="102"/>
                    <a:pt x="50" y="104"/>
                    <a:pt x="52" y="104"/>
                  </a:cubicBezTo>
                  <a:moveTo>
                    <a:pt x="52" y="120"/>
                  </a:moveTo>
                  <a:cubicBezTo>
                    <a:pt x="148" y="120"/>
                    <a:pt x="148" y="120"/>
                    <a:pt x="148" y="120"/>
                  </a:cubicBezTo>
                  <a:cubicBezTo>
                    <a:pt x="150" y="120"/>
                    <a:pt x="152" y="118"/>
                    <a:pt x="152" y="116"/>
                  </a:cubicBezTo>
                  <a:cubicBezTo>
                    <a:pt x="152" y="114"/>
                    <a:pt x="150" y="112"/>
                    <a:pt x="148" y="112"/>
                  </a:cubicBezTo>
                  <a:cubicBezTo>
                    <a:pt x="52" y="112"/>
                    <a:pt x="52" y="112"/>
                    <a:pt x="52" y="112"/>
                  </a:cubicBezTo>
                  <a:cubicBezTo>
                    <a:pt x="50" y="112"/>
                    <a:pt x="48" y="114"/>
                    <a:pt x="48" y="116"/>
                  </a:cubicBezTo>
                  <a:cubicBezTo>
                    <a:pt x="48" y="118"/>
                    <a:pt x="50" y="120"/>
                    <a:pt x="52" y="120"/>
                  </a:cubicBezTo>
                  <a:moveTo>
                    <a:pt x="168" y="0"/>
                  </a:moveTo>
                  <a:cubicBezTo>
                    <a:pt x="32" y="0"/>
                    <a:pt x="32" y="0"/>
                    <a:pt x="32" y="0"/>
                  </a:cubicBezTo>
                  <a:cubicBezTo>
                    <a:pt x="28" y="0"/>
                    <a:pt x="24" y="4"/>
                    <a:pt x="24" y="8"/>
                  </a:cubicBezTo>
                  <a:cubicBezTo>
                    <a:pt x="24" y="24"/>
                    <a:pt x="24" y="24"/>
                    <a:pt x="24" y="24"/>
                  </a:cubicBezTo>
                  <a:cubicBezTo>
                    <a:pt x="8" y="24"/>
                    <a:pt x="8" y="24"/>
                    <a:pt x="8" y="24"/>
                  </a:cubicBezTo>
                  <a:cubicBezTo>
                    <a:pt x="4" y="24"/>
                    <a:pt x="0" y="28"/>
                    <a:pt x="0" y="32"/>
                  </a:cubicBezTo>
                  <a:cubicBezTo>
                    <a:pt x="0" y="120"/>
                    <a:pt x="0" y="120"/>
                    <a:pt x="0" y="120"/>
                  </a:cubicBezTo>
                  <a:cubicBezTo>
                    <a:pt x="0" y="133"/>
                    <a:pt x="11" y="144"/>
                    <a:pt x="24" y="144"/>
                  </a:cubicBezTo>
                  <a:cubicBezTo>
                    <a:pt x="168" y="144"/>
                    <a:pt x="168" y="144"/>
                    <a:pt x="168" y="144"/>
                  </a:cubicBezTo>
                  <a:cubicBezTo>
                    <a:pt x="172" y="144"/>
                    <a:pt x="176" y="140"/>
                    <a:pt x="176" y="136"/>
                  </a:cubicBezTo>
                  <a:cubicBezTo>
                    <a:pt x="176" y="8"/>
                    <a:pt x="176" y="8"/>
                    <a:pt x="176" y="8"/>
                  </a:cubicBezTo>
                  <a:cubicBezTo>
                    <a:pt x="176" y="4"/>
                    <a:pt x="172" y="0"/>
                    <a:pt x="168" y="0"/>
                  </a:cubicBezTo>
                  <a:moveTo>
                    <a:pt x="168" y="136"/>
                  </a:moveTo>
                  <a:cubicBezTo>
                    <a:pt x="24" y="136"/>
                    <a:pt x="24" y="136"/>
                    <a:pt x="24" y="136"/>
                  </a:cubicBezTo>
                  <a:cubicBezTo>
                    <a:pt x="15" y="136"/>
                    <a:pt x="8" y="129"/>
                    <a:pt x="8" y="120"/>
                  </a:cubicBezTo>
                  <a:cubicBezTo>
                    <a:pt x="8" y="32"/>
                    <a:pt x="8" y="32"/>
                    <a:pt x="8" y="32"/>
                  </a:cubicBezTo>
                  <a:cubicBezTo>
                    <a:pt x="24" y="32"/>
                    <a:pt x="24" y="32"/>
                    <a:pt x="24" y="32"/>
                  </a:cubicBezTo>
                  <a:cubicBezTo>
                    <a:pt x="24" y="116"/>
                    <a:pt x="24" y="116"/>
                    <a:pt x="24" y="116"/>
                  </a:cubicBezTo>
                  <a:cubicBezTo>
                    <a:pt x="24" y="118"/>
                    <a:pt x="26" y="120"/>
                    <a:pt x="28" y="120"/>
                  </a:cubicBezTo>
                  <a:cubicBezTo>
                    <a:pt x="30" y="120"/>
                    <a:pt x="32" y="118"/>
                    <a:pt x="32" y="116"/>
                  </a:cubicBezTo>
                  <a:cubicBezTo>
                    <a:pt x="32" y="8"/>
                    <a:pt x="32" y="8"/>
                    <a:pt x="32" y="8"/>
                  </a:cubicBezTo>
                  <a:cubicBezTo>
                    <a:pt x="168" y="8"/>
                    <a:pt x="168" y="8"/>
                    <a:pt x="168" y="8"/>
                  </a:cubicBezTo>
                  <a:lnTo>
                    <a:pt x="168" y="136"/>
                  </a:lnTo>
                  <a:close/>
                  <a:moveTo>
                    <a:pt x="52" y="32"/>
                  </a:moveTo>
                  <a:cubicBezTo>
                    <a:pt x="54" y="32"/>
                    <a:pt x="56" y="30"/>
                    <a:pt x="56" y="28"/>
                  </a:cubicBezTo>
                  <a:cubicBezTo>
                    <a:pt x="56" y="26"/>
                    <a:pt x="54" y="24"/>
                    <a:pt x="52" y="24"/>
                  </a:cubicBezTo>
                  <a:cubicBezTo>
                    <a:pt x="50" y="24"/>
                    <a:pt x="48" y="26"/>
                    <a:pt x="48" y="28"/>
                  </a:cubicBezTo>
                  <a:cubicBezTo>
                    <a:pt x="48" y="30"/>
                    <a:pt x="50" y="32"/>
                    <a:pt x="52" y="32"/>
                  </a:cubicBezTo>
                  <a:moveTo>
                    <a:pt x="52" y="88"/>
                  </a:moveTo>
                  <a:cubicBezTo>
                    <a:pt x="92" y="88"/>
                    <a:pt x="92" y="88"/>
                    <a:pt x="92" y="88"/>
                  </a:cubicBezTo>
                  <a:cubicBezTo>
                    <a:pt x="94" y="88"/>
                    <a:pt x="96" y="86"/>
                    <a:pt x="96" y="84"/>
                  </a:cubicBezTo>
                  <a:cubicBezTo>
                    <a:pt x="96" y="52"/>
                    <a:pt x="96" y="52"/>
                    <a:pt x="96" y="52"/>
                  </a:cubicBezTo>
                  <a:cubicBezTo>
                    <a:pt x="96" y="50"/>
                    <a:pt x="94" y="48"/>
                    <a:pt x="92" y="48"/>
                  </a:cubicBezTo>
                  <a:cubicBezTo>
                    <a:pt x="52" y="48"/>
                    <a:pt x="52" y="48"/>
                    <a:pt x="52" y="48"/>
                  </a:cubicBezTo>
                  <a:cubicBezTo>
                    <a:pt x="50" y="48"/>
                    <a:pt x="48" y="50"/>
                    <a:pt x="48" y="52"/>
                  </a:cubicBezTo>
                  <a:cubicBezTo>
                    <a:pt x="48" y="84"/>
                    <a:pt x="48" y="84"/>
                    <a:pt x="48" y="84"/>
                  </a:cubicBezTo>
                  <a:cubicBezTo>
                    <a:pt x="48" y="86"/>
                    <a:pt x="50" y="88"/>
                    <a:pt x="52" y="88"/>
                  </a:cubicBezTo>
                  <a:moveTo>
                    <a:pt x="56" y="56"/>
                  </a:moveTo>
                  <a:cubicBezTo>
                    <a:pt x="88" y="56"/>
                    <a:pt x="88" y="56"/>
                    <a:pt x="88" y="56"/>
                  </a:cubicBezTo>
                  <a:cubicBezTo>
                    <a:pt x="88" y="80"/>
                    <a:pt x="88" y="80"/>
                    <a:pt x="88" y="80"/>
                  </a:cubicBezTo>
                  <a:cubicBezTo>
                    <a:pt x="56" y="80"/>
                    <a:pt x="56" y="80"/>
                    <a:pt x="56" y="80"/>
                  </a:cubicBezTo>
                  <a:lnTo>
                    <a:pt x="56" y="56"/>
                  </a:lnTo>
                  <a:close/>
                </a:path>
              </a:pathLst>
            </a:custGeom>
            <a:solidFill>
              <a:schemeClr val="bg2"/>
            </a:solidFill>
            <a:ln>
              <a:noFill/>
            </a:ln>
          </p:spPr>
          <p:txBody>
            <a:bodyPr anchor="ctr"/>
            <a:p>
              <a:pPr algn="ctr"/>
              <a:endParaRPr>
                <a:cs typeface="+mn-ea"/>
                <a:sym typeface="+mn-lt"/>
              </a:endParaRPr>
            </a:p>
          </p:txBody>
        </p:sp>
        <p:sp>
          <p:nvSpPr>
            <p:cNvPr id="1048648" name="Freeform: Shape 14"/>
            <p:cNvSpPr/>
            <p:nvPr/>
          </p:nvSpPr>
          <p:spPr bwMode="auto">
            <a:xfrm>
              <a:off x="5211267" y="3195622"/>
              <a:ext cx="321738" cy="262806"/>
            </a:xfrm>
            <a:custGeom>
              <a:avLst/>
              <a:gdLst>
                <a:gd name="T0" fmla="*/ 36 w 176"/>
                <a:gd name="T1" fmla="*/ 88 h 144"/>
                <a:gd name="T2" fmla="*/ 32 w 176"/>
                <a:gd name="T3" fmla="*/ 116 h 144"/>
                <a:gd name="T4" fmla="*/ 60 w 176"/>
                <a:gd name="T5" fmla="*/ 120 h 144"/>
                <a:gd name="T6" fmla="*/ 64 w 176"/>
                <a:gd name="T7" fmla="*/ 92 h 144"/>
                <a:gd name="T8" fmla="*/ 56 w 176"/>
                <a:gd name="T9" fmla="*/ 112 h 144"/>
                <a:gd name="T10" fmla="*/ 40 w 176"/>
                <a:gd name="T11" fmla="*/ 96 h 144"/>
                <a:gd name="T12" fmla="*/ 56 w 176"/>
                <a:gd name="T13" fmla="*/ 112 h 144"/>
                <a:gd name="T14" fmla="*/ 116 w 176"/>
                <a:gd name="T15" fmla="*/ 88 h 144"/>
                <a:gd name="T16" fmla="*/ 112 w 176"/>
                <a:gd name="T17" fmla="*/ 116 h 144"/>
                <a:gd name="T18" fmla="*/ 140 w 176"/>
                <a:gd name="T19" fmla="*/ 120 h 144"/>
                <a:gd name="T20" fmla="*/ 144 w 176"/>
                <a:gd name="T21" fmla="*/ 92 h 144"/>
                <a:gd name="T22" fmla="*/ 136 w 176"/>
                <a:gd name="T23" fmla="*/ 112 h 144"/>
                <a:gd name="T24" fmla="*/ 120 w 176"/>
                <a:gd name="T25" fmla="*/ 96 h 144"/>
                <a:gd name="T26" fmla="*/ 136 w 176"/>
                <a:gd name="T27" fmla="*/ 112 h 144"/>
                <a:gd name="T28" fmla="*/ 168 w 176"/>
                <a:gd name="T29" fmla="*/ 136 h 144"/>
                <a:gd name="T30" fmla="*/ 172 w 176"/>
                <a:gd name="T31" fmla="*/ 32 h 144"/>
                <a:gd name="T32" fmla="*/ 172 w 176"/>
                <a:gd name="T33" fmla="*/ 24 h 144"/>
                <a:gd name="T34" fmla="*/ 168 w 176"/>
                <a:gd name="T35" fmla="*/ 8 h 144"/>
                <a:gd name="T36" fmla="*/ 16 w 176"/>
                <a:gd name="T37" fmla="*/ 0 h 144"/>
                <a:gd name="T38" fmla="*/ 8 w 176"/>
                <a:gd name="T39" fmla="*/ 24 h 144"/>
                <a:gd name="T40" fmla="*/ 0 w 176"/>
                <a:gd name="T41" fmla="*/ 28 h 144"/>
                <a:gd name="T42" fmla="*/ 8 w 176"/>
                <a:gd name="T43" fmla="*/ 32 h 144"/>
                <a:gd name="T44" fmla="*/ 4 w 176"/>
                <a:gd name="T45" fmla="*/ 136 h 144"/>
                <a:gd name="T46" fmla="*/ 4 w 176"/>
                <a:gd name="T47" fmla="*/ 144 h 144"/>
                <a:gd name="T48" fmla="*/ 176 w 176"/>
                <a:gd name="T49" fmla="*/ 140 h 144"/>
                <a:gd name="T50" fmla="*/ 96 w 176"/>
                <a:gd name="T51" fmla="*/ 136 h 144"/>
                <a:gd name="T52" fmla="*/ 80 w 176"/>
                <a:gd name="T53" fmla="*/ 96 h 144"/>
                <a:gd name="T54" fmla="*/ 96 w 176"/>
                <a:gd name="T55" fmla="*/ 136 h 144"/>
                <a:gd name="T56" fmla="*/ 104 w 176"/>
                <a:gd name="T57" fmla="*/ 136 h 144"/>
                <a:gd name="T58" fmla="*/ 100 w 176"/>
                <a:gd name="T59" fmla="*/ 88 h 144"/>
                <a:gd name="T60" fmla="*/ 72 w 176"/>
                <a:gd name="T61" fmla="*/ 92 h 144"/>
                <a:gd name="T62" fmla="*/ 16 w 176"/>
                <a:gd name="T63" fmla="*/ 136 h 144"/>
                <a:gd name="T64" fmla="*/ 28 w 176"/>
                <a:gd name="T65" fmla="*/ 56 h 144"/>
                <a:gd name="T66" fmla="*/ 52 w 176"/>
                <a:gd name="T67" fmla="*/ 56 h 144"/>
                <a:gd name="T68" fmla="*/ 76 w 176"/>
                <a:gd name="T69" fmla="*/ 56 h 144"/>
                <a:gd name="T70" fmla="*/ 100 w 176"/>
                <a:gd name="T71" fmla="*/ 56 h 144"/>
                <a:gd name="T72" fmla="*/ 124 w 176"/>
                <a:gd name="T73" fmla="*/ 56 h 144"/>
                <a:gd name="T74" fmla="*/ 148 w 176"/>
                <a:gd name="T75" fmla="*/ 56 h 144"/>
                <a:gd name="T76" fmla="*/ 160 w 176"/>
                <a:gd name="T77" fmla="*/ 136 h 144"/>
                <a:gd name="T78" fmla="*/ 20 w 176"/>
                <a:gd name="T79" fmla="*/ 32 h 144"/>
                <a:gd name="T80" fmla="*/ 36 w 176"/>
                <a:gd name="T81" fmla="*/ 40 h 144"/>
                <a:gd name="T82" fmla="*/ 20 w 176"/>
                <a:gd name="T83" fmla="*/ 40 h 144"/>
                <a:gd name="T84" fmla="*/ 44 w 176"/>
                <a:gd name="T85" fmla="*/ 32 h 144"/>
                <a:gd name="T86" fmla="*/ 60 w 176"/>
                <a:gd name="T87" fmla="*/ 40 h 144"/>
                <a:gd name="T88" fmla="*/ 44 w 176"/>
                <a:gd name="T89" fmla="*/ 40 h 144"/>
                <a:gd name="T90" fmla="*/ 68 w 176"/>
                <a:gd name="T91" fmla="*/ 32 h 144"/>
                <a:gd name="T92" fmla="*/ 84 w 176"/>
                <a:gd name="T93" fmla="*/ 40 h 144"/>
                <a:gd name="T94" fmla="*/ 68 w 176"/>
                <a:gd name="T95" fmla="*/ 40 h 144"/>
                <a:gd name="T96" fmla="*/ 92 w 176"/>
                <a:gd name="T97" fmla="*/ 32 h 144"/>
                <a:gd name="T98" fmla="*/ 108 w 176"/>
                <a:gd name="T99" fmla="*/ 40 h 144"/>
                <a:gd name="T100" fmla="*/ 92 w 176"/>
                <a:gd name="T101" fmla="*/ 40 h 144"/>
                <a:gd name="T102" fmla="*/ 116 w 176"/>
                <a:gd name="T103" fmla="*/ 32 h 144"/>
                <a:gd name="T104" fmla="*/ 132 w 176"/>
                <a:gd name="T105" fmla="*/ 40 h 144"/>
                <a:gd name="T106" fmla="*/ 116 w 176"/>
                <a:gd name="T107" fmla="*/ 40 h 144"/>
                <a:gd name="T108" fmla="*/ 140 w 176"/>
                <a:gd name="T109" fmla="*/ 32 h 144"/>
                <a:gd name="T110" fmla="*/ 156 w 176"/>
                <a:gd name="T111" fmla="*/ 40 h 144"/>
                <a:gd name="T112" fmla="*/ 140 w 176"/>
                <a:gd name="T113" fmla="*/ 40 h 144"/>
                <a:gd name="T114" fmla="*/ 16 w 176"/>
                <a:gd name="T115" fmla="*/ 24 h 144"/>
                <a:gd name="T116" fmla="*/ 160 w 176"/>
                <a:gd name="T117"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44">
                  <a:moveTo>
                    <a:pt x="60" y="88"/>
                  </a:moveTo>
                  <a:cubicBezTo>
                    <a:pt x="36" y="88"/>
                    <a:pt x="36" y="88"/>
                    <a:pt x="36" y="88"/>
                  </a:cubicBezTo>
                  <a:cubicBezTo>
                    <a:pt x="34" y="88"/>
                    <a:pt x="32" y="90"/>
                    <a:pt x="32" y="92"/>
                  </a:cubicBezTo>
                  <a:cubicBezTo>
                    <a:pt x="32" y="116"/>
                    <a:pt x="32" y="116"/>
                    <a:pt x="32" y="116"/>
                  </a:cubicBezTo>
                  <a:cubicBezTo>
                    <a:pt x="32" y="118"/>
                    <a:pt x="34" y="120"/>
                    <a:pt x="36" y="120"/>
                  </a:cubicBezTo>
                  <a:cubicBezTo>
                    <a:pt x="60" y="120"/>
                    <a:pt x="60" y="120"/>
                    <a:pt x="60" y="120"/>
                  </a:cubicBezTo>
                  <a:cubicBezTo>
                    <a:pt x="62" y="120"/>
                    <a:pt x="64" y="118"/>
                    <a:pt x="64" y="116"/>
                  </a:cubicBezTo>
                  <a:cubicBezTo>
                    <a:pt x="64" y="92"/>
                    <a:pt x="64" y="92"/>
                    <a:pt x="64" y="92"/>
                  </a:cubicBezTo>
                  <a:cubicBezTo>
                    <a:pt x="64" y="90"/>
                    <a:pt x="62" y="88"/>
                    <a:pt x="60" y="88"/>
                  </a:cubicBezTo>
                  <a:moveTo>
                    <a:pt x="56" y="112"/>
                  </a:moveTo>
                  <a:cubicBezTo>
                    <a:pt x="40" y="112"/>
                    <a:pt x="40" y="112"/>
                    <a:pt x="40" y="112"/>
                  </a:cubicBezTo>
                  <a:cubicBezTo>
                    <a:pt x="40" y="96"/>
                    <a:pt x="40" y="96"/>
                    <a:pt x="40" y="96"/>
                  </a:cubicBezTo>
                  <a:cubicBezTo>
                    <a:pt x="56" y="96"/>
                    <a:pt x="56" y="96"/>
                    <a:pt x="56" y="96"/>
                  </a:cubicBezTo>
                  <a:lnTo>
                    <a:pt x="56" y="112"/>
                  </a:lnTo>
                  <a:close/>
                  <a:moveTo>
                    <a:pt x="140" y="88"/>
                  </a:moveTo>
                  <a:cubicBezTo>
                    <a:pt x="116" y="88"/>
                    <a:pt x="116" y="88"/>
                    <a:pt x="116" y="88"/>
                  </a:cubicBezTo>
                  <a:cubicBezTo>
                    <a:pt x="114" y="88"/>
                    <a:pt x="112" y="90"/>
                    <a:pt x="112" y="92"/>
                  </a:cubicBezTo>
                  <a:cubicBezTo>
                    <a:pt x="112" y="116"/>
                    <a:pt x="112" y="116"/>
                    <a:pt x="112" y="116"/>
                  </a:cubicBezTo>
                  <a:cubicBezTo>
                    <a:pt x="112" y="118"/>
                    <a:pt x="114" y="120"/>
                    <a:pt x="116" y="120"/>
                  </a:cubicBezTo>
                  <a:cubicBezTo>
                    <a:pt x="140" y="120"/>
                    <a:pt x="140" y="120"/>
                    <a:pt x="140" y="120"/>
                  </a:cubicBezTo>
                  <a:cubicBezTo>
                    <a:pt x="142" y="120"/>
                    <a:pt x="144" y="118"/>
                    <a:pt x="144" y="116"/>
                  </a:cubicBezTo>
                  <a:cubicBezTo>
                    <a:pt x="144" y="92"/>
                    <a:pt x="144" y="92"/>
                    <a:pt x="144" y="92"/>
                  </a:cubicBezTo>
                  <a:cubicBezTo>
                    <a:pt x="144" y="90"/>
                    <a:pt x="142" y="88"/>
                    <a:pt x="140" y="88"/>
                  </a:cubicBezTo>
                  <a:moveTo>
                    <a:pt x="136" y="112"/>
                  </a:moveTo>
                  <a:cubicBezTo>
                    <a:pt x="120" y="112"/>
                    <a:pt x="120" y="112"/>
                    <a:pt x="120" y="112"/>
                  </a:cubicBezTo>
                  <a:cubicBezTo>
                    <a:pt x="120" y="96"/>
                    <a:pt x="120" y="96"/>
                    <a:pt x="120" y="96"/>
                  </a:cubicBezTo>
                  <a:cubicBezTo>
                    <a:pt x="136" y="96"/>
                    <a:pt x="136" y="96"/>
                    <a:pt x="136" y="96"/>
                  </a:cubicBezTo>
                  <a:lnTo>
                    <a:pt x="136" y="112"/>
                  </a:lnTo>
                  <a:close/>
                  <a:moveTo>
                    <a:pt x="172" y="136"/>
                  </a:moveTo>
                  <a:cubicBezTo>
                    <a:pt x="168" y="136"/>
                    <a:pt x="168" y="136"/>
                    <a:pt x="168" y="136"/>
                  </a:cubicBezTo>
                  <a:cubicBezTo>
                    <a:pt x="168" y="32"/>
                    <a:pt x="168" y="32"/>
                    <a:pt x="168" y="32"/>
                  </a:cubicBezTo>
                  <a:cubicBezTo>
                    <a:pt x="172" y="32"/>
                    <a:pt x="172" y="32"/>
                    <a:pt x="172" y="32"/>
                  </a:cubicBezTo>
                  <a:cubicBezTo>
                    <a:pt x="174" y="32"/>
                    <a:pt x="176" y="30"/>
                    <a:pt x="176" y="28"/>
                  </a:cubicBezTo>
                  <a:cubicBezTo>
                    <a:pt x="176" y="26"/>
                    <a:pt x="174" y="24"/>
                    <a:pt x="172" y="24"/>
                  </a:cubicBezTo>
                  <a:cubicBezTo>
                    <a:pt x="168" y="24"/>
                    <a:pt x="168" y="24"/>
                    <a:pt x="168" y="24"/>
                  </a:cubicBezTo>
                  <a:cubicBezTo>
                    <a:pt x="168" y="8"/>
                    <a:pt x="168" y="8"/>
                    <a:pt x="168" y="8"/>
                  </a:cubicBezTo>
                  <a:cubicBezTo>
                    <a:pt x="168" y="4"/>
                    <a:pt x="164" y="0"/>
                    <a:pt x="160" y="0"/>
                  </a:cubicBezTo>
                  <a:cubicBezTo>
                    <a:pt x="16" y="0"/>
                    <a:pt x="16" y="0"/>
                    <a:pt x="16" y="0"/>
                  </a:cubicBezTo>
                  <a:cubicBezTo>
                    <a:pt x="12" y="0"/>
                    <a:pt x="8" y="4"/>
                    <a:pt x="8" y="8"/>
                  </a:cubicBezTo>
                  <a:cubicBezTo>
                    <a:pt x="8" y="24"/>
                    <a:pt x="8" y="24"/>
                    <a:pt x="8" y="24"/>
                  </a:cubicBezTo>
                  <a:cubicBezTo>
                    <a:pt x="4" y="24"/>
                    <a:pt x="4" y="24"/>
                    <a:pt x="4" y="24"/>
                  </a:cubicBezTo>
                  <a:cubicBezTo>
                    <a:pt x="2" y="24"/>
                    <a:pt x="0" y="26"/>
                    <a:pt x="0" y="28"/>
                  </a:cubicBezTo>
                  <a:cubicBezTo>
                    <a:pt x="0" y="30"/>
                    <a:pt x="2" y="32"/>
                    <a:pt x="4" y="32"/>
                  </a:cubicBezTo>
                  <a:cubicBezTo>
                    <a:pt x="8" y="32"/>
                    <a:pt x="8" y="32"/>
                    <a:pt x="8" y="32"/>
                  </a:cubicBezTo>
                  <a:cubicBezTo>
                    <a:pt x="8" y="136"/>
                    <a:pt x="8" y="136"/>
                    <a:pt x="8" y="136"/>
                  </a:cubicBezTo>
                  <a:cubicBezTo>
                    <a:pt x="4" y="136"/>
                    <a:pt x="4" y="136"/>
                    <a:pt x="4" y="136"/>
                  </a:cubicBezTo>
                  <a:cubicBezTo>
                    <a:pt x="2" y="136"/>
                    <a:pt x="0" y="138"/>
                    <a:pt x="0" y="140"/>
                  </a:cubicBezTo>
                  <a:cubicBezTo>
                    <a:pt x="0" y="142"/>
                    <a:pt x="2" y="144"/>
                    <a:pt x="4" y="144"/>
                  </a:cubicBezTo>
                  <a:cubicBezTo>
                    <a:pt x="172" y="144"/>
                    <a:pt x="172" y="144"/>
                    <a:pt x="172" y="144"/>
                  </a:cubicBezTo>
                  <a:cubicBezTo>
                    <a:pt x="174" y="144"/>
                    <a:pt x="176" y="142"/>
                    <a:pt x="176" y="140"/>
                  </a:cubicBezTo>
                  <a:cubicBezTo>
                    <a:pt x="176" y="138"/>
                    <a:pt x="174" y="136"/>
                    <a:pt x="172" y="136"/>
                  </a:cubicBezTo>
                  <a:moveTo>
                    <a:pt x="96" y="136"/>
                  </a:moveTo>
                  <a:cubicBezTo>
                    <a:pt x="80" y="136"/>
                    <a:pt x="80" y="136"/>
                    <a:pt x="80" y="136"/>
                  </a:cubicBezTo>
                  <a:cubicBezTo>
                    <a:pt x="80" y="96"/>
                    <a:pt x="80" y="96"/>
                    <a:pt x="80" y="96"/>
                  </a:cubicBezTo>
                  <a:cubicBezTo>
                    <a:pt x="96" y="96"/>
                    <a:pt x="96" y="96"/>
                    <a:pt x="96" y="96"/>
                  </a:cubicBezTo>
                  <a:lnTo>
                    <a:pt x="96" y="136"/>
                  </a:lnTo>
                  <a:close/>
                  <a:moveTo>
                    <a:pt x="160" y="136"/>
                  </a:moveTo>
                  <a:cubicBezTo>
                    <a:pt x="104" y="136"/>
                    <a:pt x="104" y="136"/>
                    <a:pt x="104" y="136"/>
                  </a:cubicBezTo>
                  <a:cubicBezTo>
                    <a:pt x="104" y="92"/>
                    <a:pt x="104" y="92"/>
                    <a:pt x="104" y="92"/>
                  </a:cubicBezTo>
                  <a:cubicBezTo>
                    <a:pt x="104" y="90"/>
                    <a:pt x="102" y="88"/>
                    <a:pt x="100" y="88"/>
                  </a:cubicBezTo>
                  <a:cubicBezTo>
                    <a:pt x="76" y="88"/>
                    <a:pt x="76" y="88"/>
                    <a:pt x="76" y="88"/>
                  </a:cubicBezTo>
                  <a:cubicBezTo>
                    <a:pt x="74" y="88"/>
                    <a:pt x="72" y="90"/>
                    <a:pt x="72" y="92"/>
                  </a:cubicBezTo>
                  <a:cubicBezTo>
                    <a:pt x="72" y="136"/>
                    <a:pt x="72" y="136"/>
                    <a:pt x="72" y="136"/>
                  </a:cubicBezTo>
                  <a:cubicBezTo>
                    <a:pt x="16" y="136"/>
                    <a:pt x="16" y="136"/>
                    <a:pt x="16" y="136"/>
                  </a:cubicBezTo>
                  <a:cubicBezTo>
                    <a:pt x="16" y="50"/>
                    <a:pt x="16" y="50"/>
                    <a:pt x="16" y="50"/>
                  </a:cubicBezTo>
                  <a:cubicBezTo>
                    <a:pt x="19" y="54"/>
                    <a:pt x="23" y="56"/>
                    <a:pt x="28" y="56"/>
                  </a:cubicBezTo>
                  <a:cubicBezTo>
                    <a:pt x="33" y="56"/>
                    <a:pt x="37" y="54"/>
                    <a:pt x="40" y="50"/>
                  </a:cubicBezTo>
                  <a:cubicBezTo>
                    <a:pt x="43" y="54"/>
                    <a:pt x="47" y="56"/>
                    <a:pt x="52" y="56"/>
                  </a:cubicBezTo>
                  <a:cubicBezTo>
                    <a:pt x="57" y="56"/>
                    <a:pt x="61" y="54"/>
                    <a:pt x="64" y="50"/>
                  </a:cubicBezTo>
                  <a:cubicBezTo>
                    <a:pt x="67" y="54"/>
                    <a:pt x="71" y="56"/>
                    <a:pt x="76" y="56"/>
                  </a:cubicBezTo>
                  <a:cubicBezTo>
                    <a:pt x="81" y="56"/>
                    <a:pt x="85" y="54"/>
                    <a:pt x="88" y="50"/>
                  </a:cubicBezTo>
                  <a:cubicBezTo>
                    <a:pt x="91" y="54"/>
                    <a:pt x="95" y="56"/>
                    <a:pt x="100" y="56"/>
                  </a:cubicBezTo>
                  <a:cubicBezTo>
                    <a:pt x="105" y="56"/>
                    <a:pt x="109" y="54"/>
                    <a:pt x="112" y="50"/>
                  </a:cubicBezTo>
                  <a:cubicBezTo>
                    <a:pt x="115" y="54"/>
                    <a:pt x="119" y="56"/>
                    <a:pt x="124" y="56"/>
                  </a:cubicBezTo>
                  <a:cubicBezTo>
                    <a:pt x="129" y="56"/>
                    <a:pt x="133" y="54"/>
                    <a:pt x="136" y="50"/>
                  </a:cubicBezTo>
                  <a:cubicBezTo>
                    <a:pt x="139" y="54"/>
                    <a:pt x="143" y="56"/>
                    <a:pt x="148" y="56"/>
                  </a:cubicBezTo>
                  <a:cubicBezTo>
                    <a:pt x="153" y="56"/>
                    <a:pt x="157" y="54"/>
                    <a:pt x="160" y="50"/>
                  </a:cubicBezTo>
                  <a:lnTo>
                    <a:pt x="160" y="136"/>
                  </a:lnTo>
                  <a:close/>
                  <a:moveTo>
                    <a:pt x="20" y="40"/>
                  </a:moveTo>
                  <a:cubicBezTo>
                    <a:pt x="20" y="32"/>
                    <a:pt x="20" y="32"/>
                    <a:pt x="20" y="32"/>
                  </a:cubicBezTo>
                  <a:cubicBezTo>
                    <a:pt x="36" y="32"/>
                    <a:pt x="36" y="32"/>
                    <a:pt x="36" y="32"/>
                  </a:cubicBezTo>
                  <a:cubicBezTo>
                    <a:pt x="36" y="40"/>
                    <a:pt x="36" y="40"/>
                    <a:pt x="36" y="40"/>
                  </a:cubicBezTo>
                  <a:cubicBezTo>
                    <a:pt x="36" y="44"/>
                    <a:pt x="32" y="48"/>
                    <a:pt x="28" y="48"/>
                  </a:cubicBezTo>
                  <a:cubicBezTo>
                    <a:pt x="24" y="48"/>
                    <a:pt x="20" y="44"/>
                    <a:pt x="20" y="40"/>
                  </a:cubicBezTo>
                  <a:moveTo>
                    <a:pt x="44" y="40"/>
                  </a:moveTo>
                  <a:cubicBezTo>
                    <a:pt x="44" y="32"/>
                    <a:pt x="44" y="32"/>
                    <a:pt x="44" y="32"/>
                  </a:cubicBezTo>
                  <a:cubicBezTo>
                    <a:pt x="60" y="32"/>
                    <a:pt x="60" y="32"/>
                    <a:pt x="60" y="32"/>
                  </a:cubicBezTo>
                  <a:cubicBezTo>
                    <a:pt x="60" y="40"/>
                    <a:pt x="60" y="40"/>
                    <a:pt x="60" y="40"/>
                  </a:cubicBezTo>
                  <a:cubicBezTo>
                    <a:pt x="60" y="44"/>
                    <a:pt x="56" y="48"/>
                    <a:pt x="52" y="48"/>
                  </a:cubicBezTo>
                  <a:cubicBezTo>
                    <a:pt x="48" y="48"/>
                    <a:pt x="44" y="44"/>
                    <a:pt x="44" y="40"/>
                  </a:cubicBezTo>
                  <a:moveTo>
                    <a:pt x="68" y="40"/>
                  </a:moveTo>
                  <a:cubicBezTo>
                    <a:pt x="68" y="32"/>
                    <a:pt x="68" y="32"/>
                    <a:pt x="68" y="32"/>
                  </a:cubicBezTo>
                  <a:cubicBezTo>
                    <a:pt x="84" y="32"/>
                    <a:pt x="84" y="32"/>
                    <a:pt x="84" y="32"/>
                  </a:cubicBezTo>
                  <a:cubicBezTo>
                    <a:pt x="84" y="40"/>
                    <a:pt x="84" y="40"/>
                    <a:pt x="84" y="40"/>
                  </a:cubicBezTo>
                  <a:cubicBezTo>
                    <a:pt x="84" y="44"/>
                    <a:pt x="80" y="48"/>
                    <a:pt x="76" y="48"/>
                  </a:cubicBezTo>
                  <a:cubicBezTo>
                    <a:pt x="72" y="48"/>
                    <a:pt x="68" y="44"/>
                    <a:pt x="68" y="40"/>
                  </a:cubicBezTo>
                  <a:moveTo>
                    <a:pt x="92" y="40"/>
                  </a:moveTo>
                  <a:cubicBezTo>
                    <a:pt x="92" y="32"/>
                    <a:pt x="92" y="32"/>
                    <a:pt x="92" y="32"/>
                  </a:cubicBezTo>
                  <a:cubicBezTo>
                    <a:pt x="108" y="32"/>
                    <a:pt x="108" y="32"/>
                    <a:pt x="108" y="32"/>
                  </a:cubicBezTo>
                  <a:cubicBezTo>
                    <a:pt x="108" y="40"/>
                    <a:pt x="108" y="40"/>
                    <a:pt x="108" y="40"/>
                  </a:cubicBezTo>
                  <a:cubicBezTo>
                    <a:pt x="108" y="44"/>
                    <a:pt x="104" y="48"/>
                    <a:pt x="100" y="48"/>
                  </a:cubicBezTo>
                  <a:cubicBezTo>
                    <a:pt x="96" y="48"/>
                    <a:pt x="92" y="44"/>
                    <a:pt x="92" y="40"/>
                  </a:cubicBezTo>
                  <a:moveTo>
                    <a:pt x="116" y="40"/>
                  </a:moveTo>
                  <a:cubicBezTo>
                    <a:pt x="116" y="32"/>
                    <a:pt x="116" y="32"/>
                    <a:pt x="116" y="32"/>
                  </a:cubicBezTo>
                  <a:cubicBezTo>
                    <a:pt x="132" y="32"/>
                    <a:pt x="132" y="32"/>
                    <a:pt x="132" y="32"/>
                  </a:cubicBezTo>
                  <a:cubicBezTo>
                    <a:pt x="132" y="40"/>
                    <a:pt x="132" y="40"/>
                    <a:pt x="132" y="40"/>
                  </a:cubicBezTo>
                  <a:cubicBezTo>
                    <a:pt x="132" y="44"/>
                    <a:pt x="128" y="48"/>
                    <a:pt x="124" y="48"/>
                  </a:cubicBezTo>
                  <a:cubicBezTo>
                    <a:pt x="120" y="48"/>
                    <a:pt x="116" y="44"/>
                    <a:pt x="116" y="40"/>
                  </a:cubicBezTo>
                  <a:moveTo>
                    <a:pt x="140" y="40"/>
                  </a:moveTo>
                  <a:cubicBezTo>
                    <a:pt x="140" y="32"/>
                    <a:pt x="140" y="32"/>
                    <a:pt x="140" y="32"/>
                  </a:cubicBezTo>
                  <a:cubicBezTo>
                    <a:pt x="156" y="32"/>
                    <a:pt x="156" y="32"/>
                    <a:pt x="156" y="32"/>
                  </a:cubicBezTo>
                  <a:cubicBezTo>
                    <a:pt x="156" y="40"/>
                    <a:pt x="156" y="40"/>
                    <a:pt x="156" y="40"/>
                  </a:cubicBezTo>
                  <a:cubicBezTo>
                    <a:pt x="156" y="44"/>
                    <a:pt x="152" y="48"/>
                    <a:pt x="148" y="48"/>
                  </a:cubicBezTo>
                  <a:cubicBezTo>
                    <a:pt x="144" y="48"/>
                    <a:pt x="140" y="44"/>
                    <a:pt x="140" y="40"/>
                  </a:cubicBezTo>
                  <a:moveTo>
                    <a:pt x="160" y="24"/>
                  </a:moveTo>
                  <a:cubicBezTo>
                    <a:pt x="16" y="24"/>
                    <a:pt x="16" y="24"/>
                    <a:pt x="16" y="24"/>
                  </a:cubicBezTo>
                  <a:cubicBezTo>
                    <a:pt x="16" y="8"/>
                    <a:pt x="16" y="8"/>
                    <a:pt x="16" y="8"/>
                  </a:cubicBezTo>
                  <a:cubicBezTo>
                    <a:pt x="160" y="8"/>
                    <a:pt x="160" y="8"/>
                    <a:pt x="160" y="8"/>
                  </a:cubicBezTo>
                  <a:lnTo>
                    <a:pt x="160" y="24"/>
                  </a:lnTo>
                  <a:close/>
                </a:path>
              </a:pathLst>
            </a:custGeom>
            <a:solidFill>
              <a:schemeClr val="bg2"/>
            </a:solidFill>
            <a:ln>
              <a:noFill/>
            </a:ln>
          </p:spPr>
          <p:txBody>
            <a:bodyPr anchor="ctr"/>
            <a:p>
              <a:pPr algn="ctr"/>
              <a:endParaRPr>
                <a:cs typeface="+mn-ea"/>
                <a:sym typeface="+mn-lt"/>
              </a:endParaRPr>
            </a:p>
          </p:txBody>
        </p:sp>
      </p:grpSp>
      <p:sp>
        <p:nvSpPr>
          <p:cNvPr id="1048649" name="TextBox 16"/>
          <p:cNvSpPr txBox="1"/>
          <p:nvPr/>
        </p:nvSpPr>
        <p:spPr bwMode="auto">
          <a:xfrm>
            <a:off x="5533390" y="1616710"/>
            <a:ext cx="2204720" cy="454025"/>
          </a:xfrm>
          <a:prstGeom prst="rect"/>
          <a:noFill/>
          <a:ln>
            <a:noFill/>
          </a:ln>
        </p:spPr>
        <p:txBody>
          <a:bodyPr wrap="square">
            <a:normAutofit/>
          </a:bodyPr>
          <a:p>
            <a:pPr algn="ctr"/>
            <a:r>
              <a:rPr>
                <a:cs typeface="+mn-ea"/>
                <a:sym typeface="+mn-lt"/>
              </a:rPr>
              <a:t>办公空间分类</a:t>
            </a:r>
            <a:endParaRPr altLang="en-US" dirty="0" lang="zh-CN">
              <a:cs typeface="+mn-ea"/>
              <a:sym typeface="+mn-lt"/>
            </a:endParaRPr>
          </a:p>
        </p:txBody>
      </p:sp>
      <p:grpSp>
        <p:nvGrpSpPr>
          <p:cNvPr id="147" name="组合 27"/>
          <p:cNvGrpSpPr/>
          <p:nvPr/>
        </p:nvGrpSpPr>
        <p:grpSpPr>
          <a:xfrm>
            <a:off x="5914113" y="2971446"/>
            <a:ext cx="2706370" cy="685165"/>
            <a:chOff x="5914113" y="2971446"/>
            <a:chExt cx="2706370" cy="685165"/>
          </a:xfrm>
        </p:grpSpPr>
        <p:sp>
          <p:nvSpPr>
            <p:cNvPr id="1048650" name="TextBox 17"/>
            <p:cNvSpPr txBox="1"/>
            <p:nvPr/>
          </p:nvSpPr>
          <p:spPr>
            <a:xfrm>
              <a:off x="5914113" y="2971446"/>
              <a:ext cx="946413" cy="230833"/>
            </a:xfrm>
            <a:prstGeom prst="rect"/>
            <a:noFill/>
          </p:spPr>
          <p:txBody>
            <a:bodyPr wrap="none">
              <a:normAutofit fontScale="71429" lnSpcReduction="20000"/>
            </a:bodyPr>
            <a:p>
              <a:pPr eaLnBrk="1" fontAlgn="auto" hangingPunct="1"/>
              <a:endParaRPr altLang="en-US" b="1" sz="1400" lang="zh-CN">
                <a:cs typeface="+mn-ea"/>
                <a:sym typeface="+mn-lt"/>
              </a:endParaRPr>
            </a:p>
          </p:txBody>
        </p:sp>
        <p:sp>
          <p:nvSpPr>
            <p:cNvPr id="1048651" name="TextBox 18"/>
            <p:cNvSpPr txBox="1"/>
            <p:nvPr/>
          </p:nvSpPr>
          <p:spPr bwMode="auto">
            <a:xfrm>
              <a:off x="5914113" y="3202586"/>
              <a:ext cx="2706370" cy="454025"/>
            </a:xfrm>
            <a:prstGeom prst="rect"/>
            <a:noFill/>
            <a:ln>
              <a:noFill/>
            </a:ln>
          </p:spPr>
          <p:txBody>
            <a:bodyPr wrap="square">
              <a:noAutofit/>
            </a:bodyPr>
            <a:p>
              <a:pPr algn="ctr"/>
              <a:r>
                <a:rPr>
                  <a:cs typeface="+mn-ea"/>
                  <a:sym typeface="+mn-lt"/>
                </a:rPr>
                <a:t>办公空间现状及发展趋势</a:t>
              </a:r>
              <a:endParaRPr altLang="en-US" lang="zh-CN">
                <a:cs typeface="+mn-ea"/>
                <a:sym typeface="+mn-lt"/>
              </a:endParaRPr>
            </a:p>
          </p:txBody>
        </p:sp>
      </p:grpSp>
      <p:grpSp>
        <p:nvGrpSpPr>
          <p:cNvPr id="148" name="组合 25"/>
          <p:cNvGrpSpPr/>
          <p:nvPr/>
        </p:nvGrpSpPr>
        <p:grpSpPr>
          <a:xfrm>
            <a:off x="1024984" y="1382016"/>
            <a:ext cx="2204903" cy="685165"/>
            <a:chOff x="1024984" y="1382016"/>
            <a:chExt cx="2204903" cy="685165"/>
          </a:xfrm>
        </p:grpSpPr>
        <p:sp>
          <p:nvSpPr>
            <p:cNvPr id="1048652" name="TextBox 19"/>
            <p:cNvSpPr txBox="1"/>
            <p:nvPr/>
          </p:nvSpPr>
          <p:spPr>
            <a:xfrm>
              <a:off x="1024984" y="1382016"/>
              <a:ext cx="2204720" cy="685165"/>
            </a:xfrm>
            <a:prstGeom prst="rect"/>
            <a:noFill/>
          </p:spPr>
          <p:txBody>
            <a:bodyPr wrap="none">
              <a:normAutofit/>
            </a:bodyPr>
            <a:p>
              <a:pPr algn="ctr"/>
              <a:endParaRPr altLang="en-US" b="1" sz="1400" lang="zh-CN">
                <a:cs typeface="+mn-ea"/>
                <a:sym typeface="+mn-lt"/>
              </a:endParaRPr>
            </a:p>
          </p:txBody>
        </p:sp>
        <p:sp>
          <p:nvSpPr>
            <p:cNvPr id="1048653" name="TextBox 20"/>
            <p:cNvSpPr txBox="1"/>
            <p:nvPr/>
          </p:nvSpPr>
          <p:spPr bwMode="auto">
            <a:xfrm>
              <a:off x="1024984" y="1612849"/>
              <a:ext cx="2204903" cy="453970"/>
            </a:xfrm>
            <a:prstGeom prst="rect"/>
            <a:noFill/>
            <a:ln>
              <a:noFill/>
            </a:ln>
          </p:spPr>
          <p:txBody>
            <a:bodyPr wrap="square">
              <a:normAutofit/>
            </a:bodyPr>
            <a:p>
              <a:pPr algn="r">
                <a:lnSpc>
                  <a:spcPct val="120000"/>
                </a:lnSpc>
              </a:pPr>
              <a:r>
                <a:rPr lang="zh-CN">
                  <a:cs typeface="+mn-ea"/>
                  <a:sym typeface="+mn-lt"/>
                </a:rPr>
                <a:t>办空间历史演变</a:t>
              </a:r>
              <a:endParaRPr altLang="en-US" lang="zh-CN">
                <a:cs typeface="+mn-ea"/>
                <a:sym typeface="+mn-lt"/>
              </a:endParaRPr>
            </a:p>
          </p:txBody>
        </p:sp>
      </p:grpSp>
      <p:grpSp>
        <p:nvGrpSpPr>
          <p:cNvPr id="149" name="组合 26"/>
          <p:cNvGrpSpPr/>
          <p:nvPr/>
        </p:nvGrpSpPr>
        <p:grpSpPr>
          <a:xfrm>
            <a:off x="1024984" y="2971446"/>
            <a:ext cx="2204903" cy="684803"/>
            <a:chOff x="1024984" y="2971446"/>
            <a:chExt cx="2204903" cy="684803"/>
          </a:xfrm>
        </p:grpSpPr>
        <p:sp>
          <p:nvSpPr>
            <p:cNvPr id="1048654" name="TextBox 21"/>
            <p:cNvSpPr txBox="1"/>
            <p:nvPr/>
          </p:nvSpPr>
          <p:spPr>
            <a:xfrm>
              <a:off x="2283473" y="2971446"/>
              <a:ext cx="946414" cy="230833"/>
            </a:xfrm>
            <a:prstGeom prst="rect"/>
            <a:noFill/>
          </p:spPr>
          <p:txBody>
            <a:bodyPr wrap="none">
              <a:normAutofit fontScale="71429" lnSpcReduction="20000"/>
            </a:bodyPr>
            <a:p>
              <a:pPr algn="r" eaLnBrk="1" fontAlgn="auto" hangingPunct="1"/>
              <a:endParaRPr altLang="en-US" b="1" sz="1400" lang="zh-CN">
                <a:cs typeface="+mn-ea"/>
                <a:sym typeface="+mn-lt"/>
              </a:endParaRPr>
            </a:p>
          </p:txBody>
        </p:sp>
        <p:sp>
          <p:nvSpPr>
            <p:cNvPr id="1048655" name="TextBox 22"/>
            <p:cNvSpPr txBox="1"/>
            <p:nvPr/>
          </p:nvSpPr>
          <p:spPr bwMode="auto">
            <a:xfrm>
              <a:off x="1024984" y="3202279"/>
              <a:ext cx="2204903" cy="453970"/>
            </a:xfrm>
            <a:prstGeom prst="rect"/>
            <a:noFill/>
            <a:ln>
              <a:noFill/>
            </a:ln>
          </p:spPr>
          <p:txBody>
            <a:bodyPr wrap="square">
              <a:normAutofit/>
            </a:bodyPr>
            <a:p>
              <a:pPr algn="r">
                <a:lnSpc>
                  <a:spcPct val="120000"/>
                </a:lnSpc>
              </a:pPr>
              <a:r>
                <a:rPr sz="1100" lang="en-US">
                  <a:cs typeface="+mn-ea"/>
                  <a:sym typeface="+mn-lt"/>
                </a:rPr>
                <a:t> </a:t>
              </a:r>
              <a:r>
                <a:rPr lang="en-US">
                  <a:cs typeface="+mn-ea"/>
                  <a:sym typeface="+mn-lt"/>
                </a:rPr>
                <a:t>办公空间功</a:t>
              </a:r>
              <a:r>
                <a:rPr lang="zh-CN">
                  <a:cs typeface="+mn-ea"/>
                  <a:sym typeface="+mn-lt"/>
                </a:rPr>
                <a:t>能</a:t>
              </a:r>
              <a:endParaRPr altLang="en-US" lang="zh-CN">
                <a:cs typeface="+mn-ea"/>
                <a:sym typeface="+mn-lt"/>
              </a:endParaRPr>
            </a:p>
          </p:txBody>
        </p:sp>
      </p:grpSp>
      <p:sp>
        <p:nvSpPr>
          <p:cNvPr id="1048656" name="Title 1"/>
          <p:cNvSpPr txBox="1"/>
          <p:nvPr/>
        </p:nvSpPr>
        <p:spPr>
          <a:xfrm>
            <a:off x="611505" y="175895"/>
            <a:ext cx="2286635" cy="379730"/>
          </a:xfrm>
          <a:prstGeom prst="rect"/>
        </p:spPr>
        <p:txBody>
          <a:bodyPr anchor="ctr" lIns="0" rIns="0">
            <a:noAutofit/>
          </a:bodyPr>
          <a:lstStyle>
            <a:lvl1pPr algn="ctr" defTabSz="914400" eaLnBrk="1" hangingPunct="1" latinLnBrk="0" rtl="0">
              <a:spcBef>
                <a:spcPct val="0"/>
              </a:spcBef>
              <a:buNone/>
              <a:defRPr b="0" sz="3000" kern="1200">
                <a:solidFill>
                  <a:schemeClr val="accent1"/>
                </a:solidFill>
                <a:latin typeface="U.S. 101" pitchFamily="2" charset="0"/>
                <a:ea typeface="Roboto" pitchFamily="2" charset="0"/>
                <a:cs typeface="Open Sans Light" panose="020B0306030504020204" pitchFamily="34" charset="0"/>
              </a:defRPr>
            </a:lvl1pPr>
          </a:lstStyle>
          <a:p>
            <a:pPr algn="l"/>
            <a:r>
              <a:rPr altLang="en-GB" dirty="0" sz="1800" lang="zh-CN">
                <a:solidFill>
                  <a:srgbClr val="778495"/>
                </a:solidFill>
                <a:latin typeface="+mn-lt"/>
                <a:ea typeface="+mn-ea"/>
                <a:cs typeface="+mn-ea"/>
                <a:sym typeface="+mn-lt"/>
              </a:rPr>
              <a:t>办公空间室内设计概述</a:t>
            </a:r>
            <a:endParaRPr altLang="en-GB" dirty="0" sz="1800" lang="zh-CN">
              <a:solidFill>
                <a:srgbClr val="778495"/>
              </a:solidFill>
              <a:latin typeface="+mn-lt"/>
              <a:ea typeface="+mn-ea"/>
              <a:cs typeface="+mn-ea"/>
              <a:sym typeface="+mn-lt"/>
            </a:endParaRPr>
          </a:p>
        </p:txBody>
      </p:sp>
      <p:sp>
        <p:nvSpPr>
          <p:cNvPr id="1048657" name="Rectangle 57"/>
          <p:cNvSpPr/>
          <p:nvPr/>
        </p:nvSpPr>
        <p:spPr>
          <a:xfrm rot="1764474">
            <a:off x="2854673" y="3483395"/>
            <a:ext cx="946413" cy="230833"/>
          </a:xfrm>
          <a:prstGeom prst="rect"/>
        </p:spPr>
        <p:txBody>
          <a:bodyPr wrap="none">
            <a:normAutofit fontScale="57500" lnSpcReduction="20000"/>
          </a:bodyPr>
          <a:p>
            <a:pPr algn="r"/>
            <a:endParaRPr altLang="en-US" b="1" sz="1400" lang="zh-CN">
              <a:solidFill>
                <a:schemeClr val="bg1"/>
              </a:solidFill>
              <a:cs typeface="+mn-ea"/>
              <a:sym typeface="+mn-lt"/>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1" presetSubtype="0">
                                  <p:stCondLst>
                                    <p:cond delay="0"/>
                                  </p:stCondLst>
                                  <p:childTnLst>
                                    <p:set>
                                      <p:cBhvr>
                                        <p:cTn dur="1" fill="hold" id="6">
                                          <p:stCondLst>
                                            <p:cond delay="0"/>
                                          </p:stCondLst>
                                        </p:cTn>
                                        <p:tgtEl>
                                          <p:spTgt spid="146"/>
                                        </p:tgtEl>
                                        <p:attrNameLst>
                                          <p:attrName>style.visibility</p:attrName>
                                        </p:attrNameLst>
                                      </p:cBhvr>
                                      <p:to>
                                        <p:strVal val="visible"/>
                                      </p:to>
                                    </p:set>
                                    <p:anim calcmode="lin" valueType="num">
                                      <p:cBhvr>
                                        <p:cTn dur="1000" fill="hold" id="7"/>
                                        <p:tgtEl>
                                          <p:spTgt spid="146"/>
                                        </p:tgtEl>
                                        <p:attrNameLst>
                                          <p:attrName>ppt_w</p:attrName>
                                        </p:attrNameLst>
                                      </p:cBhvr>
                                      <p:tavLst>
                                        <p:tav tm="0">
                                          <p:val>
                                            <p:fltVal val="0.0"/>
                                          </p:val>
                                        </p:tav>
                                        <p:tav tm="100000">
                                          <p:val>
                                            <p:strVal val="#ppt_w"/>
                                          </p:val>
                                        </p:tav>
                                      </p:tavLst>
                                    </p:anim>
                                    <p:anim calcmode="lin" valueType="num">
                                      <p:cBhvr>
                                        <p:cTn dur="1000" fill="hold" id="8"/>
                                        <p:tgtEl>
                                          <p:spTgt spid="146"/>
                                        </p:tgtEl>
                                        <p:attrNameLst>
                                          <p:attrName>ppt_h</p:attrName>
                                        </p:attrNameLst>
                                      </p:cBhvr>
                                      <p:tavLst>
                                        <p:tav tm="0">
                                          <p:val>
                                            <p:fltVal val="0.0"/>
                                          </p:val>
                                        </p:tav>
                                        <p:tav tm="100000">
                                          <p:val>
                                            <p:strVal val="#ppt_h"/>
                                          </p:val>
                                        </p:tav>
                                      </p:tavLst>
                                    </p:anim>
                                    <p:anim calcmode="lin" valueType="num">
                                      <p:cBhvr>
                                        <p:cTn dur="1000" fill="hold" id="9"/>
                                        <p:tgtEl>
                                          <p:spTgt spid="146"/>
                                        </p:tgtEl>
                                        <p:attrNameLst>
                                          <p:attrName>style.rotation</p:attrName>
                                        </p:attrNameLst>
                                      </p:cBhvr>
                                      <p:tavLst>
                                        <p:tav tm="0">
                                          <p:val>
                                            <p:fltVal val="90.0"/>
                                          </p:val>
                                        </p:tav>
                                        <p:tav tm="100000">
                                          <p:val>
                                            <p:fltVal val="0.0"/>
                                          </p:val>
                                        </p:tav>
                                      </p:tavLst>
                                    </p:anim>
                                    <p:animEffect transition="in" filter="fade">
                                      <p:cBhvr>
                                        <p:cTn dur="1000" id="10"/>
                                        <p:tgtEl>
                                          <p:spTgt spid="146"/>
                                        </p:tgtEl>
                                      </p:cBhvr>
                                    </p:animEffect>
                                  </p:childTnLst>
                                </p:cTn>
                              </p:par>
                              <p:par>
                                <p:cTn fill="hold" id="11" nodeType="withEffect" presetClass="entr" presetID="42" presetSubtype="0">
                                  <p:stCondLst>
                                    <p:cond delay="0"/>
                                  </p:stCondLst>
                                  <p:childTnLst>
                                    <p:set>
                                      <p:cBhvr>
                                        <p:cTn dur="1" fill="hold" id="12">
                                          <p:stCondLst>
                                            <p:cond delay="0"/>
                                          </p:stCondLst>
                                        </p:cTn>
                                        <p:tgtEl>
                                          <p:spTgt spid="147"/>
                                        </p:tgtEl>
                                        <p:attrNameLst>
                                          <p:attrName>style.visibility</p:attrName>
                                        </p:attrNameLst>
                                      </p:cBhvr>
                                      <p:to>
                                        <p:strVal val="visible"/>
                                      </p:to>
                                    </p:set>
                                    <p:animEffect transition="in" filter="fade">
                                      <p:cBhvr>
                                        <p:cTn dur="1000" id="13"/>
                                        <p:tgtEl>
                                          <p:spTgt spid="147"/>
                                        </p:tgtEl>
                                      </p:cBhvr>
                                    </p:animEffect>
                                    <p:anim calcmode="lin" valueType="num">
                                      <p:cBhvr>
                                        <p:cTn dur="1000" fill="hold" id="14"/>
                                        <p:tgtEl>
                                          <p:spTgt spid="147"/>
                                        </p:tgtEl>
                                        <p:attrNameLst>
                                          <p:attrName>ppt_x</p:attrName>
                                        </p:attrNameLst>
                                      </p:cBhvr>
                                      <p:tavLst>
                                        <p:tav tm="0">
                                          <p:val>
                                            <p:strVal val="#ppt_x"/>
                                          </p:val>
                                        </p:tav>
                                        <p:tav tm="100000">
                                          <p:val>
                                            <p:strVal val="#ppt_x"/>
                                          </p:val>
                                        </p:tav>
                                      </p:tavLst>
                                    </p:anim>
                                    <p:anim calcmode="lin" valueType="num">
                                      <p:cBhvr>
                                        <p:cTn dur="1000" fill="hold" id="15"/>
                                        <p:tgtEl>
                                          <p:spTgt spid="147"/>
                                        </p:tgtEl>
                                        <p:attrNameLst>
                                          <p:attrName>ppt_y</p:attrName>
                                        </p:attrNameLst>
                                      </p:cBhvr>
                                      <p:tavLst>
                                        <p:tav tm="0">
                                          <p:val>
                                            <p:strVal val="#ppt_y+.1"/>
                                          </p:val>
                                        </p:tav>
                                        <p:tav tm="100000">
                                          <p:val>
                                            <p:strVal val="#ppt_y"/>
                                          </p:val>
                                        </p:tav>
                                      </p:tavLst>
                                    </p:anim>
                                  </p:childTnLst>
                                </p:cTn>
                              </p:par>
                              <p:par>
                                <p:cTn fill="hold" id="16" nodeType="withEffect" presetClass="entr" presetID="42" presetSubtype="0">
                                  <p:stCondLst>
                                    <p:cond delay="0"/>
                                  </p:stCondLst>
                                  <p:childTnLst>
                                    <p:set>
                                      <p:cBhvr>
                                        <p:cTn dur="1" fill="hold" id="17">
                                          <p:stCondLst>
                                            <p:cond delay="0"/>
                                          </p:stCondLst>
                                        </p:cTn>
                                        <p:tgtEl>
                                          <p:spTgt spid="148"/>
                                        </p:tgtEl>
                                        <p:attrNameLst>
                                          <p:attrName>style.visibility</p:attrName>
                                        </p:attrNameLst>
                                      </p:cBhvr>
                                      <p:to>
                                        <p:strVal val="visible"/>
                                      </p:to>
                                    </p:set>
                                    <p:animEffect transition="in" filter="fade">
                                      <p:cBhvr>
                                        <p:cTn dur="1000" id="18"/>
                                        <p:tgtEl>
                                          <p:spTgt spid="148"/>
                                        </p:tgtEl>
                                      </p:cBhvr>
                                    </p:animEffect>
                                    <p:anim calcmode="lin" valueType="num">
                                      <p:cBhvr>
                                        <p:cTn dur="1000" fill="hold" id="19"/>
                                        <p:tgtEl>
                                          <p:spTgt spid="148"/>
                                        </p:tgtEl>
                                        <p:attrNameLst>
                                          <p:attrName>ppt_x</p:attrName>
                                        </p:attrNameLst>
                                      </p:cBhvr>
                                      <p:tavLst>
                                        <p:tav tm="0">
                                          <p:val>
                                            <p:strVal val="#ppt_x"/>
                                          </p:val>
                                        </p:tav>
                                        <p:tav tm="100000">
                                          <p:val>
                                            <p:strVal val="#ppt_x"/>
                                          </p:val>
                                        </p:tav>
                                      </p:tavLst>
                                    </p:anim>
                                    <p:anim calcmode="lin" valueType="num">
                                      <p:cBhvr>
                                        <p:cTn dur="1000" fill="hold" id="20"/>
                                        <p:tgtEl>
                                          <p:spTgt spid="148"/>
                                        </p:tgtEl>
                                        <p:attrNameLst>
                                          <p:attrName>ppt_y</p:attrName>
                                        </p:attrNameLst>
                                      </p:cBhvr>
                                      <p:tavLst>
                                        <p:tav tm="0">
                                          <p:val>
                                            <p:strVal val="#ppt_y+.1"/>
                                          </p:val>
                                        </p:tav>
                                        <p:tav tm="100000">
                                          <p:val>
                                            <p:strVal val="#ppt_y"/>
                                          </p:val>
                                        </p:tav>
                                      </p:tavLst>
                                    </p:anim>
                                  </p:childTnLst>
                                </p:cTn>
                              </p:par>
                              <p:par>
                                <p:cTn fill="hold" id="21" nodeType="withEffect" presetClass="entr" presetID="42" presetSubtype="0">
                                  <p:stCondLst>
                                    <p:cond delay="0"/>
                                  </p:stCondLst>
                                  <p:childTnLst>
                                    <p:set>
                                      <p:cBhvr>
                                        <p:cTn dur="1" fill="hold" id="22">
                                          <p:stCondLst>
                                            <p:cond delay="0"/>
                                          </p:stCondLst>
                                        </p:cTn>
                                        <p:tgtEl>
                                          <p:spTgt spid="149"/>
                                        </p:tgtEl>
                                        <p:attrNameLst>
                                          <p:attrName>style.visibility</p:attrName>
                                        </p:attrNameLst>
                                      </p:cBhvr>
                                      <p:to>
                                        <p:strVal val="visible"/>
                                      </p:to>
                                    </p:set>
                                    <p:animEffect transition="in" filter="fade">
                                      <p:cBhvr>
                                        <p:cTn dur="1000" id="23"/>
                                        <p:tgtEl>
                                          <p:spTgt spid="149"/>
                                        </p:tgtEl>
                                      </p:cBhvr>
                                    </p:animEffect>
                                    <p:anim calcmode="lin" valueType="num">
                                      <p:cBhvr>
                                        <p:cTn dur="1000" fill="hold" id="24"/>
                                        <p:tgtEl>
                                          <p:spTgt spid="149"/>
                                        </p:tgtEl>
                                        <p:attrNameLst>
                                          <p:attrName>ppt_x</p:attrName>
                                        </p:attrNameLst>
                                      </p:cBhvr>
                                      <p:tavLst>
                                        <p:tav tm="0">
                                          <p:val>
                                            <p:strVal val="#ppt_x"/>
                                          </p:val>
                                        </p:tav>
                                        <p:tav tm="100000">
                                          <p:val>
                                            <p:strVal val="#ppt_x"/>
                                          </p:val>
                                        </p:tav>
                                      </p:tavLst>
                                    </p:anim>
                                    <p:anim calcmode="lin" valueType="num">
                                      <p:cBhvr>
                                        <p:cTn dur="1000" fill="hold" id="25"/>
                                        <p:tgtEl>
                                          <p:spTgt spid="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318" name=""/>
        <p:cNvGrpSpPr/>
        <p:nvPr/>
      </p:nvGrpSpPr>
      <p:grpSpPr>
        <a:xfrm>
          <a:off x="0" y="0"/>
          <a:ext cx="0" cy="0"/>
          <a:chOff x="0" y="0"/>
          <a:chExt cx="0" cy="0"/>
        </a:xfrm>
      </p:grpSpPr>
      <p:sp>
        <p:nvSpPr>
          <p:cNvPr id="1049103" name="文本框 1"/>
          <p:cNvSpPr txBox="1"/>
          <p:nvPr>
            <p:custDataLst>
              <p:tags r:id="rId1"/>
            </p:custDataLst>
          </p:nvPr>
        </p:nvSpPr>
        <p:spPr>
          <a:xfrm>
            <a:off x="2249372" y="272638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400" lang="en-US">
                <a:solidFill>
                  <a:srgbClr val="FF0000"/>
                </a:solidFill>
              </a:rPr>
              <a:t>3.6办公空间的色彩运用</a:t>
            </a:r>
            <a:endParaRPr altLang="zh-CN" sz="1400" lang="en-US">
              <a:solidFill>
                <a:srgbClr val="FF0000"/>
              </a:solidFill>
            </a:endParaRPr>
          </a:p>
        </p:txBody>
      </p:sp>
      <p:sp>
        <p:nvSpPr>
          <p:cNvPr id="1049104" name="文本框 2"/>
          <p:cNvSpPr txBox="1"/>
          <p:nvPr>
            <p:custDataLst>
              <p:tags r:id="rId2"/>
            </p:custDataLst>
          </p:nvPr>
        </p:nvSpPr>
        <p:spPr>
          <a:xfrm>
            <a:off x="1193165" y="3300095"/>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ctr" fontAlgn="base" lvl="0">
              <a:lnSpc>
                <a:spcPct val="120000"/>
              </a:lnSpc>
              <a:spcAft>
                <a:spcPct val="0"/>
              </a:spcAft>
            </a:pPr>
            <a:r>
              <a:rPr altLang="zh-CN" dirty="0" sz="1000" lang="en-US">
                <a:solidFill>
                  <a:schemeClr val="tx1"/>
                </a:solidFill>
              </a:rPr>
              <a:t>公空间设计中色彩的搭配需要符合形式美的法则，更恰当的协调和处理好空间内部色彩的对比与协调、主景色和背景色之间的关系。好的色彩搭配能使人时刻充满积极愉悦的心情。通常办公空间的色彩应遵循上浅下深的原则，自上而下天花最浅，墙面比天花颜色略深，地面颜色最深，符合稳重的视觉特点。办公空间的色彩可以改变人对空间大小的感觉，可以表达冷暖、新旧和远近，细微的色调改变，有时也能使整个办公空间变得更温暖或更宽大一些。</a:t>
            </a:r>
            <a:endParaRPr altLang="zh-CN" dirty="0" sz="1000" lang="en-US">
              <a:solidFill>
                <a:schemeClr val="tx1"/>
              </a:solidFill>
            </a:endParaRPr>
          </a:p>
        </p:txBody>
      </p:sp>
      <p:sp>
        <p:nvSpPr>
          <p:cNvPr id="1049105" name="Freeform: Shape 4"/>
          <p:cNvSpPr/>
          <p:nvPr/>
        </p:nvSpPr>
        <p:spPr bwMode="auto">
          <a:xfrm rot="10035231">
            <a:off x="52927" y="-9824"/>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106"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107" name="文本框 20"/>
          <p:cNvSpPr txBox="1"/>
          <p:nvPr/>
        </p:nvSpPr>
        <p:spPr>
          <a:xfrm>
            <a:off x="4770120" y="2660650"/>
            <a:ext cx="2457450" cy="245110"/>
          </a:xfrm>
          <a:prstGeom prst="rect"/>
          <a:noFill/>
        </p:spPr>
        <p:txBody>
          <a:bodyPr rtlCol="0" wrap="square">
            <a:spAutoFit/>
          </a:bodyPr>
          <a:p>
            <a:r>
              <a:rPr altLang="en-US" sz="1000" lang="zh-CN"/>
              <a:t> </a:t>
            </a:r>
            <a:endParaRPr altLang="en-US" sz="1000" lang="zh-CN"/>
          </a:p>
        </p:txBody>
      </p:sp>
      <p:sp>
        <p:nvSpPr>
          <p:cNvPr id="1049108" name="文本框 5"/>
          <p:cNvSpPr txBox="1"/>
          <p:nvPr/>
        </p:nvSpPr>
        <p:spPr>
          <a:xfrm>
            <a:off x="4953635" y="2435225"/>
            <a:ext cx="2457450" cy="398780"/>
          </a:xfrm>
          <a:prstGeom prst="rect"/>
          <a:noFill/>
        </p:spPr>
        <p:txBody>
          <a:bodyPr rtlCol="0" wrap="square">
            <a:spAutoFit/>
          </a:bodyPr>
          <a:p>
            <a:r>
              <a:rPr altLang="en-US" sz="1000" lang="zh-CN"/>
              <a:t>图3-6-  俄罗斯Yandex办公室空间设计</a:t>
            </a:r>
            <a:endParaRPr altLang="en-US" sz="1000" lang="zh-CN"/>
          </a:p>
          <a:p>
            <a:r>
              <a:rPr altLang="en-US" sz="1000" lang="zh-CN"/>
              <a:t>（图片来源：网络）</a:t>
            </a:r>
            <a:endParaRPr altLang="en-US" sz="1000" lang="zh-CN"/>
          </a:p>
        </p:txBody>
      </p:sp>
      <p:pic>
        <p:nvPicPr>
          <p:cNvPr id="2097311" name="图片 38" descr="C:\Users\mac\Desktop\办公空间\第三单元3.2、3.3\3.3\色彩-马德里谷歌办公室设计色彩.jpg"/>
          <p:cNvPicPr>
            <a:picLocks noChangeAspect="1" noChangeArrowheads="1"/>
          </p:cNvPicPr>
          <p:nvPr/>
        </p:nvPicPr>
        <p:blipFill>
          <a:blip xmlns:r="http://schemas.openxmlformats.org/officeDocument/2006/relationships" r:embed="rId3"/>
          <a:srcRect/>
          <a:stretch>
            <a:fillRect/>
          </a:stretch>
        </p:blipFill>
        <p:spPr>
          <a:xfrm>
            <a:off x="2198688" y="502603"/>
            <a:ext cx="2571115" cy="1713865"/>
          </a:xfrm>
          <a:prstGeom prst="rect"/>
          <a:noFill/>
          <a:ln w="9525">
            <a:noFill/>
            <a:miter lim="800000"/>
            <a:headEnd/>
            <a:tailEnd/>
          </a:ln>
        </p:spPr>
      </p:pic>
      <p:pic>
        <p:nvPicPr>
          <p:cNvPr id="2097312" name="图片 40" descr="C:\Users\mac\Desktop\办公空间\第三单元3.2、3.3\3.3\色彩-俄罗斯Yandex办公室空间设计 .jpg"/>
          <p:cNvPicPr>
            <a:picLocks noChangeAspect="1" noChangeArrowheads="1"/>
          </p:cNvPicPr>
          <p:nvPr/>
        </p:nvPicPr>
        <p:blipFill>
          <a:blip xmlns:r="http://schemas.openxmlformats.org/officeDocument/2006/relationships" r:embed="rId4"/>
          <a:srcRect/>
          <a:stretch>
            <a:fillRect/>
          </a:stretch>
        </p:blipFill>
        <p:spPr>
          <a:xfrm>
            <a:off x="4953318" y="502603"/>
            <a:ext cx="2571115" cy="1713865"/>
          </a:xfrm>
          <a:prstGeom prst="rect"/>
          <a:noFill/>
          <a:ln w="9525">
            <a:noFill/>
            <a:miter lim="800000"/>
            <a:headEnd/>
            <a:tailEnd/>
          </a:ln>
        </p:spPr>
      </p:pic>
      <p:sp>
        <p:nvSpPr>
          <p:cNvPr id="1049109" name="文本框 3"/>
          <p:cNvSpPr txBox="1"/>
          <p:nvPr/>
        </p:nvSpPr>
        <p:spPr>
          <a:xfrm>
            <a:off x="2312670" y="2435225"/>
            <a:ext cx="2457450" cy="398780"/>
          </a:xfrm>
          <a:prstGeom prst="rect"/>
          <a:noFill/>
        </p:spPr>
        <p:txBody>
          <a:bodyPr rtlCol="0" wrap="square">
            <a:spAutoFit/>
          </a:bodyPr>
          <a:p>
            <a:r>
              <a:rPr altLang="en-US" sz="1000" lang="zh-CN"/>
              <a:t>图3-6-  马德里谷歌办公室设计色彩</a:t>
            </a:r>
            <a:endParaRPr altLang="en-US" sz="1000" lang="zh-CN"/>
          </a:p>
          <a:p>
            <a:r>
              <a:rPr altLang="en-US" sz="1000" lang="zh-CN"/>
              <a:t>（图片来源：网络）</a:t>
            </a:r>
            <a:endParaRPr altLang="en-US" sz="1000" lang="zh-CN"/>
          </a:p>
        </p:txBody>
      </p:sp>
      <p:sp>
        <p:nvSpPr>
          <p:cNvPr id="1049110" name="Freeform: Shape 4"/>
          <p:cNvSpPr/>
          <p:nvPr/>
        </p:nvSpPr>
        <p:spPr bwMode="auto">
          <a:xfrm rot="3986576">
            <a:off x="393700" y="353060"/>
            <a:ext cx="840740" cy="764540"/>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111" name="Freeform: Shape 4"/>
          <p:cNvSpPr/>
          <p:nvPr/>
        </p:nvSpPr>
        <p:spPr bwMode="auto">
          <a:xfrm rot="1526578">
            <a:off x="157210" y="2429254"/>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105"/>
                                        </p:tgtEl>
                                        <p:attrNameLst>
                                          <p:attrName>style.visibility</p:attrName>
                                        </p:attrNameLst>
                                      </p:cBhvr>
                                      <p:to>
                                        <p:strVal val="visible"/>
                                      </p:to>
                                    </p:set>
                                    <p:animEffect transition="in" filter="randombar(horizontal)">
                                      <p:cBhvr>
                                        <p:cTn dur="500" id="7"/>
                                        <p:tgtEl>
                                          <p:spTgt spid="1049105"/>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106"/>
                                        </p:tgtEl>
                                        <p:attrNameLst>
                                          <p:attrName>style.visibility</p:attrName>
                                        </p:attrNameLst>
                                      </p:cBhvr>
                                      <p:to>
                                        <p:strVal val="visible"/>
                                      </p:to>
                                    </p:set>
                                    <p:animEffect transition="in" filter="randombar(horizontal)">
                                      <p:cBhvr>
                                        <p:cTn dur="500" id="11"/>
                                        <p:tgtEl>
                                          <p:spTgt spid="1049106"/>
                                        </p:tgtEl>
                                      </p:cBhvr>
                                    </p:animEffect>
                                  </p:childTnLst>
                                </p:cTn>
                              </p:par>
                            </p:childTnLst>
                          </p:cTn>
                        </p:par>
                        <p:par>
                          <p:cTn fill="hold" id="12">
                            <p:stCondLst>
                              <p:cond delay="1000"/>
                            </p:stCondLst>
                            <p:childTnLst>
                              <p:par>
                                <p:cTn fill="hold" grpId="0" id="13" nodeType="afterEffect" presetClass="entr" presetID="14" presetSubtype="10">
                                  <p:stCondLst>
                                    <p:cond delay="0"/>
                                  </p:stCondLst>
                                  <p:childTnLst>
                                    <p:set>
                                      <p:cBhvr>
                                        <p:cTn dur="1" fill="hold" id="14">
                                          <p:stCondLst>
                                            <p:cond delay="0"/>
                                          </p:stCondLst>
                                        </p:cTn>
                                        <p:tgtEl>
                                          <p:spTgt spid="1049110"/>
                                        </p:tgtEl>
                                        <p:attrNameLst>
                                          <p:attrName>style.visibility</p:attrName>
                                        </p:attrNameLst>
                                      </p:cBhvr>
                                      <p:to>
                                        <p:strVal val="visible"/>
                                      </p:to>
                                    </p:set>
                                    <p:animEffect transition="in" filter="randombar(horizontal)">
                                      <p:cBhvr>
                                        <p:cTn dur="500" id="15"/>
                                        <p:tgtEl>
                                          <p:spTgt spid="1049110"/>
                                        </p:tgtEl>
                                      </p:cBhvr>
                                    </p:animEffect>
                                  </p:childTnLst>
                                </p:cTn>
                              </p:par>
                            </p:childTnLst>
                          </p:cTn>
                        </p:par>
                        <p:par>
                          <p:cTn fill="hold" id="16">
                            <p:stCondLst>
                              <p:cond delay="1500"/>
                            </p:stCondLst>
                            <p:childTnLst>
                              <p:par>
                                <p:cTn fill="hold" grpId="0" id="17" nodeType="afterEffect" presetClass="entr" presetID="14" presetSubtype="10">
                                  <p:stCondLst>
                                    <p:cond delay="0"/>
                                  </p:stCondLst>
                                  <p:childTnLst>
                                    <p:set>
                                      <p:cBhvr>
                                        <p:cTn dur="1" fill="hold" id="18">
                                          <p:stCondLst>
                                            <p:cond delay="0"/>
                                          </p:stCondLst>
                                        </p:cTn>
                                        <p:tgtEl>
                                          <p:spTgt spid="1049111"/>
                                        </p:tgtEl>
                                        <p:attrNameLst>
                                          <p:attrName>style.visibility</p:attrName>
                                        </p:attrNameLst>
                                      </p:cBhvr>
                                      <p:to>
                                        <p:strVal val="visible"/>
                                      </p:to>
                                    </p:set>
                                    <p:animEffect transition="in" filter="randombar(horizontal)">
                                      <p:cBhvr>
                                        <p:cTn dur="500" id="19"/>
                                        <p:tgtEl>
                                          <p:spTgt spid="1049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05" grpId="0" bldLvl="0" animBg="1"/>
      <p:bldP spid="1049106" grpId="0" bldLvl="0" animBg="1"/>
      <p:bldP spid="1049110" grpId="0" bldLvl="0" animBg="1"/>
      <p:bldP spid="1049111"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321" name=""/>
        <p:cNvGrpSpPr/>
        <p:nvPr/>
      </p:nvGrpSpPr>
      <p:grpSpPr>
        <a:xfrm>
          <a:off x="0" y="0"/>
          <a:ext cx="0" cy="0"/>
          <a:chOff x="0" y="0"/>
          <a:chExt cx="0" cy="0"/>
        </a:xfrm>
      </p:grpSpPr>
      <p:sp>
        <p:nvSpPr>
          <p:cNvPr id="1049115" name="标题 4"/>
          <p:cNvSpPr>
            <a:spLocks noGrp="1"/>
          </p:cNvSpPr>
          <p:nvPr>
            <p:ph type="title"/>
            <p:custDataLst>
              <p:tags r:id="rId1"/>
            </p:custDataLst>
          </p:nvPr>
        </p:nvSpPr>
        <p:spPr/>
        <p:txBody>
          <a:bodyPr/>
          <a:p>
            <a:r>
              <a:rPr altLang="en-US" dirty="0" lang="zh-CN">
                <a:solidFill>
                  <a:schemeClr val="tx1"/>
                </a:solidFill>
              </a:rPr>
              <a:t>小结</a:t>
            </a:r>
            <a:endParaRPr altLang="en-US" dirty="0" lang="zh-CN">
              <a:solidFill>
                <a:schemeClr val="tx1"/>
              </a:solidFill>
            </a:endParaRPr>
          </a:p>
        </p:txBody>
      </p:sp>
      <p:sp>
        <p:nvSpPr>
          <p:cNvPr id="1049116" name="文本占位符 1"/>
          <p:cNvSpPr>
            <a:spLocks noGrp="1"/>
          </p:cNvSpPr>
          <p:nvPr>
            <p:ph type="body" sz="half" idx="2"/>
            <p:custDataLst>
              <p:tags r:id="rId2"/>
            </p:custDataLst>
          </p:nvPr>
        </p:nvSpPr>
        <p:spPr>
          <a:xfrm>
            <a:off x="720090" y="1392505"/>
            <a:ext cx="3511241" cy="2858691"/>
          </a:xfrm>
        </p:spPr>
        <p:txBody>
          <a:bodyPr>
            <a:normAutofit lnSpcReduction="20000"/>
          </a:bodyPr>
          <a:p>
            <a:pPr>
              <a:lnSpc>
                <a:spcPct val="120000"/>
              </a:lnSpc>
            </a:pPr>
            <a:r>
              <a:rPr altLang="zh-CN" dirty="0" sz="1350" lang="en-US"/>
              <a:t>【本章小结】：通过本章内容的学习，应该掌握办公建筑的功能分区特点及尺度的要求，了解办公空间绿化、照明、色彩等因素对室内设计的影响。</a:t>
            </a:r>
            <a:endParaRPr altLang="zh-CN" dirty="0" sz="1350" lang="en-US"/>
          </a:p>
          <a:p>
            <a:pPr>
              <a:lnSpc>
                <a:spcPct val="120000"/>
              </a:lnSpc>
            </a:pPr>
            <a:r>
              <a:rPr altLang="zh-CN" dirty="0" sz="1350" lang="en-US"/>
              <a:t>【思考与练习】：</a:t>
            </a:r>
            <a:endParaRPr altLang="zh-CN" dirty="0" sz="1350" lang="en-US"/>
          </a:p>
          <a:p>
            <a:pPr>
              <a:lnSpc>
                <a:spcPct val="120000"/>
              </a:lnSpc>
            </a:pPr>
            <a:r>
              <a:rPr altLang="zh-CN" dirty="0" sz="1350" lang="en-US"/>
              <a:t>1、办公空间有哪些功能分区？</a:t>
            </a:r>
            <a:endParaRPr altLang="zh-CN" dirty="0" sz="1350" lang="en-US"/>
          </a:p>
          <a:p>
            <a:pPr>
              <a:lnSpc>
                <a:spcPct val="120000"/>
              </a:lnSpc>
            </a:pPr>
            <a:r>
              <a:rPr altLang="zh-CN" dirty="0" sz="1350" lang="en-US"/>
              <a:t>2、办公空间照明有哪些要求？</a:t>
            </a:r>
            <a:endParaRPr altLang="zh-CN" dirty="0" sz="1350" lang="en-US"/>
          </a:p>
          <a:p>
            <a:pPr>
              <a:lnSpc>
                <a:spcPct val="120000"/>
              </a:lnSpc>
            </a:pPr>
            <a:r>
              <a:rPr altLang="zh-CN" dirty="0" sz="1350" lang="en-US"/>
              <a:t>3、办公空间绿化的作用和意义？</a:t>
            </a:r>
            <a:endParaRPr altLang="zh-CN" dirty="0" sz="1350" lang="en-US"/>
          </a:p>
        </p:txBody>
      </p:sp>
      <p:pic>
        <p:nvPicPr>
          <p:cNvPr id="2097313" name="图片 15" descr="C:\Users\mac\Desktop\办公空间\2333\3\3.1\3.1.4公共区\公共区域（来源：室内设计联盟网） (6).jpg"/>
          <p:cNvPicPr>
            <a:picLocks noChangeAspect="1" noChangeArrowheads="1"/>
          </p:cNvPicPr>
          <p:nvPr/>
        </p:nvPicPr>
        <p:blipFill>
          <a:blip xmlns:r="http://schemas.openxmlformats.org/officeDocument/2006/relationships" r:embed="rId3"/>
          <a:srcRect/>
          <a:stretch>
            <a:fillRect/>
          </a:stretch>
        </p:blipFill>
        <p:spPr>
          <a:xfrm>
            <a:off x="4482465" y="1392555"/>
            <a:ext cx="3698875" cy="3003550"/>
          </a:xfrm>
          <a:prstGeom prst="rect"/>
          <a:noFill/>
          <a:ln w="9525">
            <a:noFill/>
            <a:miter lim="800000"/>
            <a:headEnd/>
            <a:tailEnd/>
          </a:ln>
        </p:spPr>
      </p:pic>
    </p:spTree>
    <p:custDataLst>
      <p:tags r:id="rId4"/>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324" name=""/>
        <p:cNvGrpSpPr/>
        <p:nvPr/>
      </p:nvGrpSpPr>
      <p:grpSpPr>
        <a:xfrm>
          <a:off x="0" y="0"/>
          <a:ext cx="0" cy="0"/>
          <a:chOff x="0" y="0"/>
          <a:chExt cx="0" cy="0"/>
        </a:xfrm>
      </p:grpSpPr>
      <p:sp>
        <p:nvSpPr>
          <p:cNvPr id="1049120" name="TextBox 48"/>
          <p:cNvSpPr txBox="1"/>
          <p:nvPr/>
        </p:nvSpPr>
        <p:spPr>
          <a:xfrm>
            <a:off x="2438678" y="2177122"/>
            <a:ext cx="4176464" cy="1353820"/>
          </a:xfrm>
          <a:prstGeom prst="rect"/>
          <a:noFill/>
        </p:spPr>
        <p:txBody>
          <a:bodyPr bIns="0" lIns="0" rIns="0" rtlCol="0" tIns="0" wrap="square">
            <a:spAutoFit/>
          </a:bodyPr>
          <a:p>
            <a:r>
              <a:rPr altLang="zh-CN" dirty="0" sz="4400" lang="en-GB">
                <a:solidFill>
                  <a:schemeClr val="bg1">
                    <a:lumMod val="50000"/>
                  </a:schemeClr>
                </a:solidFill>
                <a:cs typeface="+mn-ea"/>
                <a:sym typeface="+mn-lt"/>
              </a:rPr>
              <a:t>办公空间的尺度与人体工程学</a:t>
            </a:r>
            <a:endParaRPr altLang="zh-CN" dirty="0" sz="4400" lang="en-GB">
              <a:solidFill>
                <a:schemeClr val="bg1">
                  <a:lumMod val="50000"/>
                </a:schemeClr>
              </a:solidFill>
              <a:cs typeface="+mn-ea"/>
              <a:sym typeface="+mn-lt"/>
            </a:endParaRPr>
          </a:p>
        </p:txBody>
      </p:sp>
      <p:sp>
        <p:nvSpPr>
          <p:cNvPr id="1049121" name="TextBox 48"/>
          <p:cNvSpPr txBox="1"/>
          <p:nvPr/>
        </p:nvSpPr>
        <p:spPr>
          <a:xfrm>
            <a:off x="3779912" y="1124620"/>
            <a:ext cx="1728192" cy="1231106"/>
          </a:xfrm>
          <a:prstGeom prst="rect"/>
          <a:noFill/>
        </p:spPr>
        <p:txBody>
          <a:bodyPr bIns="0" lIns="0" rIns="0" rtlCol="0" tIns="0" wrap="square">
            <a:spAutoFit/>
          </a:bodyPr>
          <a:p>
            <a:r>
              <a:rPr altLang="zh-CN" dirty="0" sz="8000" lang="en-US">
                <a:cs typeface="+mn-ea"/>
                <a:sym typeface="+mn-lt"/>
              </a:rPr>
              <a:t>04</a:t>
            </a:r>
            <a:endParaRPr altLang="zh-CN" dirty="0" sz="8000" lang="en-GB">
              <a:cs typeface="+mn-ea"/>
              <a:sym typeface="+mn-lt"/>
            </a:endParaRPr>
          </a:p>
        </p:txBody>
      </p:sp>
      <p:sp>
        <p:nvSpPr>
          <p:cNvPr id="1049122" name="等腰三角形 8"/>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123" name="等腰三角形 11"/>
          <p:cNvSpPr/>
          <p:nvPr/>
        </p:nvSpPr>
        <p:spPr>
          <a:xfrm rot="16200000" flipH="1">
            <a:off x="1371356" y="2319873"/>
            <a:ext cx="971173" cy="879398"/>
          </a:xfrm>
          <a:prstGeom prst="triangle"/>
          <a:solidFill>
            <a:schemeClr val="tx1"/>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124" name="等腰三角形 12"/>
          <p:cNvSpPr/>
          <p:nvPr/>
        </p:nvSpPr>
        <p:spPr>
          <a:xfrm rot="5400000">
            <a:off x="6284070" y="681846"/>
            <a:ext cx="2337552" cy="2116655"/>
          </a:xfrm>
          <a:prstGeom prst="triangle"/>
          <a:blipFill rotWithShape="1" dpi="0">
            <a:blip xmlns:r="http://schemas.openxmlformats.org/officeDocument/2006/relationships" r:embed="rId1" cstate="print">
              <a:grayscl/>
            </a:blip>
            <a:srcRect/>
            <a:stretch>
              <a:fillRect/>
            </a:stretch>
          </a:blip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 presetSubtype="8">
                                  <p:stCondLst>
                                    <p:cond delay="0"/>
                                  </p:stCondLst>
                                  <p:childTnLst>
                                    <p:set>
                                      <p:cBhvr>
                                        <p:cTn dur="1" fill="hold" id="6">
                                          <p:stCondLst>
                                            <p:cond delay="0"/>
                                          </p:stCondLst>
                                        </p:cTn>
                                        <p:tgtEl>
                                          <p:spTgt spid="1049122"/>
                                        </p:tgtEl>
                                        <p:attrNameLst>
                                          <p:attrName>style.visibility</p:attrName>
                                        </p:attrNameLst>
                                      </p:cBhvr>
                                      <p:to>
                                        <p:strVal val="visible"/>
                                      </p:to>
                                    </p:set>
                                    <p:anim calcmode="lin" valueType="num">
                                      <p:cBhvr additive="base">
                                        <p:cTn dur="500" fill="hold" id="7"/>
                                        <p:tgtEl>
                                          <p:spTgt spid="1049122"/>
                                        </p:tgtEl>
                                        <p:attrNameLst>
                                          <p:attrName>ppt_x</p:attrName>
                                        </p:attrNameLst>
                                      </p:cBhvr>
                                      <p:tavLst>
                                        <p:tav tm="0">
                                          <p:val>
                                            <p:strVal val="0-#ppt_w/2"/>
                                          </p:val>
                                        </p:tav>
                                        <p:tav tm="100000">
                                          <p:val>
                                            <p:strVal val="#ppt_x"/>
                                          </p:val>
                                        </p:tav>
                                      </p:tavLst>
                                    </p:anim>
                                    <p:anim calcmode="lin" valueType="num">
                                      <p:cBhvr additive="base">
                                        <p:cTn dur="500" fill="hold" id="8"/>
                                        <p:tgtEl>
                                          <p:spTgt spid="1049122"/>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2">
                                  <p:stCondLst>
                                    <p:cond delay="0"/>
                                  </p:stCondLst>
                                  <p:childTnLst>
                                    <p:set>
                                      <p:cBhvr>
                                        <p:cTn dur="1" fill="hold" id="10">
                                          <p:stCondLst>
                                            <p:cond delay="0"/>
                                          </p:stCondLst>
                                        </p:cTn>
                                        <p:tgtEl>
                                          <p:spTgt spid="1049123"/>
                                        </p:tgtEl>
                                        <p:attrNameLst>
                                          <p:attrName>style.visibility</p:attrName>
                                        </p:attrNameLst>
                                      </p:cBhvr>
                                      <p:to>
                                        <p:strVal val="visible"/>
                                      </p:to>
                                    </p:set>
                                    <p:anim calcmode="lin" valueType="num">
                                      <p:cBhvr additive="base">
                                        <p:cTn dur="500" fill="hold" id="11"/>
                                        <p:tgtEl>
                                          <p:spTgt spid="1049123"/>
                                        </p:tgtEl>
                                        <p:attrNameLst>
                                          <p:attrName>ppt_x</p:attrName>
                                        </p:attrNameLst>
                                      </p:cBhvr>
                                      <p:tavLst>
                                        <p:tav tm="0">
                                          <p:val>
                                            <p:strVal val="1+#ppt_w/2"/>
                                          </p:val>
                                        </p:tav>
                                        <p:tav tm="100000">
                                          <p:val>
                                            <p:strVal val="#ppt_x"/>
                                          </p:val>
                                        </p:tav>
                                      </p:tavLst>
                                    </p:anim>
                                    <p:anim calcmode="lin" valueType="num">
                                      <p:cBhvr additive="base">
                                        <p:cTn dur="500" fill="hold" id="12"/>
                                        <p:tgtEl>
                                          <p:spTgt spid="1049123"/>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8">
                                  <p:stCondLst>
                                    <p:cond delay="0"/>
                                  </p:stCondLst>
                                  <p:childTnLst>
                                    <p:set>
                                      <p:cBhvr>
                                        <p:cTn dur="1" fill="hold" id="14">
                                          <p:stCondLst>
                                            <p:cond delay="0"/>
                                          </p:stCondLst>
                                        </p:cTn>
                                        <p:tgtEl>
                                          <p:spTgt spid="1049124"/>
                                        </p:tgtEl>
                                        <p:attrNameLst>
                                          <p:attrName>style.visibility</p:attrName>
                                        </p:attrNameLst>
                                      </p:cBhvr>
                                      <p:to>
                                        <p:strVal val="visible"/>
                                      </p:to>
                                    </p:set>
                                    <p:anim calcmode="lin" valueType="num">
                                      <p:cBhvr additive="base">
                                        <p:cTn dur="500" fill="hold" id="15"/>
                                        <p:tgtEl>
                                          <p:spTgt spid="1049124"/>
                                        </p:tgtEl>
                                        <p:attrNameLst>
                                          <p:attrName>ppt_x</p:attrName>
                                        </p:attrNameLst>
                                      </p:cBhvr>
                                      <p:tavLst>
                                        <p:tav tm="0">
                                          <p:val>
                                            <p:strVal val="0-#ppt_w/2"/>
                                          </p:val>
                                        </p:tav>
                                        <p:tav tm="100000">
                                          <p:val>
                                            <p:strVal val="#ppt_x"/>
                                          </p:val>
                                        </p:tav>
                                      </p:tavLst>
                                    </p:anim>
                                    <p:anim calcmode="lin" valueType="num">
                                      <p:cBhvr additive="base">
                                        <p:cTn dur="500" fill="hold" id="16"/>
                                        <p:tgtEl>
                                          <p:spTgt spid="1049124"/>
                                        </p:tgtEl>
                                        <p:attrNameLst>
                                          <p:attrName>ppt_y</p:attrName>
                                        </p:attrNameLst>
                                      </p:cBhvr>
                                      <p:tavLst>
                                        <p:tav tm="0">
                                          <p:val>
                                            <p:strVal val="#ppt_y"/>
                                          </p:val>
                                        </p:tav>
                                        <p:tav tm="100000">
                                          <p:val>
                                            <p:strVal val="#ppt_y"/>
                                          </p:val>
                                        </p:tav>
                                      </p:tavLst>
                                    </p:anim>
                                  </p:childTnLst>
                                </p:cTn>
                              </p:par>
                            </p:childTnLst>
                          </p:cTn>
                        </p:par>
                        <p:par>
                          <p:cTn fill="hold" id="17">
                            <p:stCondLst>
                              <p:cond delay="500"/>
                            </p:stCondLst>
                            <p:childTnLst>
                              <p:par>
                                <p:cTn fill="hold" grpId="0" id="18" nodeType="afterEffect" presetClass="entr" presetID="22" presetSubtype="8">
                                  <p:stCondLst>
                                    <p:cond delay="0"/>
                                  </p:stCondLst>
                                  <p:iterate type="lt">
                                    <p:tmPct val="30000"/>
                                  </p:iterate>
                                  <p:childTnLst>
                                    <p:set>
                                      <p:cBhvr>
                                        <p:cTn dur="1" fill="hold" id="19">
                                          <p:stCondLst>
                                            <p:cond delay="0"/>
                                          </p:stCondLst>
                                        </p:cTn>
                                        <p:tgtEl>
                                          <p:spTgt spid="1049121"/>
                                        </p:tgtEl>
                                        <p:attrNameLst>
                                          <p:attrName>style.visibility</p:attrName>
                                        </p:attrNameLst>
                                      </p:cBhvr>
                                      <p:to>
                                        <p:strVal val="visible"/>
                                      </p:to>
                                    </p:set>
                                    <p:animEffect transition="in" filter="wipe(left)">
                                      <p:cBhvr>
                                        <p:cTn dur="200" id="20"/>
                                        <p:tgtEl>
                                          <p:spTgt spid="1049121"/>
                                        </p:tgtEl>
                                      </p:cBhvr>
                                    </p:animEffect>
                                  </p:childTnLst>
                                </p:cTn>
                              </p:par>
                            </p:childTnLst>
                          </p:cTn>
                        </p:par>
                        <p:par>
                          <p:cTn fill="hold" id="21">
                            <p:stCondLst>
                              <p:cond delay="259"/>
                            </p:stCondLst>
                            <p:childTnLst>
                              <p:par>
                                <p:cTn fill="hold" grpId="0" id="22" nodeType="afterEffect" presetClass="entr" presetID="22" presetSubtype="8">
                                  <p:stCondLst>
                                    <p:cond delay="0"/>
                                  </p:stCondLst>
                                  <p:iterate type="lt">
                                    <p:tmPct val="30000"/>
                                  </p:iterate>
                                  <p:childTnLst>
                                    <p:set>
                                      <p:cBhvr>
                                        <p:cTn dur="1" fill="hold" id="23">
                                          <p:stCondLst>
                                            <p:cond delay="0"/>
                                          </p:stCondLst>
                                        </p:cTn>
                                        <p:tgtEl>
                                          <p:spTgt spid="1049120"/>
                                        </p:tgtEl>
                                        <p:attrNameLst>
                                          <p:attrName>style.visibility</p:attrName>
                                        </p:attrNameLst>
                                      </p:cBhvr>
                                      <p:to>
                                        <p:strVal val="visible"/>
                                      </p:to>
                                    </p:set>
                                    <p:animEffect transition="in" filter="wipe(left)">
                                      <p:cBhvr>
                                        <p:cTn dur="200" id="24"/>
                                        <p:tgtEl>
                                          <p:spTgt spid="1049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20" grpId="0"/>
      <p:bldP spid="1049121" grpId="0"/>
      <p:bldP spid="1049122" grpId="0" animBg="1"/>
      <p:bldP spid="1049123" grpId="0" bldLvl="0" animBg="1"/>
      <p:bldP spid="1049124"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327" name=""/>
        <p:cNvGrpSpPr/>
        <p:nvPr/>
      </p:nvGrpSpPr>
      <p:grpSpPr>
        <a:xfrm>
          <a:off x="0" y="0"/>
          <a:ext cx="0" cy="0"/>
          <a:chOff x="0" y="0"/>
          <a:chExt cx="0" cy="0"/>
        </a:xfrm>
      </p:grpSpPr>
      <p:grpSp>
        <p:nvGrpSpPr>
          <p:cNvPr id="328" name="组合 22"/>
          <p:cNvGrpSpPr/>
          <p:nvPr/>
        </p:nvGrpSpPr>
        <p:grpSpPr>
          <a:xfrm>
            <a:off x="961102" y="2920322"/>
            <a:ext cx="7539533" cy="1244605"/>
            <a:chOff x="961102" y="2920322"/>
            <a:chExt cx="7539533" cy="1244605"/>
          </a:xfrm>
        </p:grpSpPr>
        <p:grpSp>
          <p:nvGrpSpPr>
            <p:cNvPr id="329" name="Group 41"/>
            <p:cNvGrpSpPr/>
            <p:nvPr/>
          </p:nvGrpSpPr>
          <p:grpSpPr>
            <a:xfrm>
              <a:off x="5094060" y="2920322"/>
              <a:ext cx="3406575" cy="1244605"/>
              <a:chOff x="6784559" y="3825303"/>
              <a:chExt cx="4493041" cy="1641549"/>
            </a:xfrm>
            <a:effectLst/>
          </p:grpSpPr>
          <p:sp>
            <p:nvSpPr>
              <p:cNvPr id="1049128" name="Arrow: Right 42"/>
              <p:cNvSpPr/>
              <p:nvPr/>
            </p:nvSpPr>
            <p:spPr>
              <a:xfrm>
                <a:off x="7154779" y="3825303"/>
                <a:ext cx="4122821" cy="1641549"/>
              </a:xfrm>
              <a:prstGeom prst="rightArrow"/>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cs typeface="+mn-ea"/>
                  <a:sym typeface="+mn-lt"/>
                </a:endParaRPr>
              </a:p>
            </p:txBody>
          </p:sp>
          <p:sp>
            <p:nvSpPr>
              <p:cNvPr id="1049129" name="Oval 43"/>
              <p:cNvSpPr/>
              <p:nvPr/>
            </p:nvSpPr>
            <p:spPr>
              <a:xfrm>
                <a:off x="6784559" y="4236883"/>
                <a:ext cx="818388" cy="818388"/>
              </a:xfrm>
              <a:prstGeom prst="ellipse"/>
              <a:solidFill>
                <a:schemeClr val="accent2"/>
              </a:solidFill>
              <a:ln w="41275">
                <a:noFill/>
              </a:ln>
              <a:effectLst/>
            </p:spPr>
            <p:style>
              <a:lnRef idx="1">
                <a:schemeClr val="accent1"/>
              </a:lnRef>
              <a:fillRef idx="3">
                <a:schemeClr val="accent1"/>
              </a:fillRef>
              <a:effectRef idx="2">
                <a:schemeClr val="accent1"/>
              </a:effectRef>
              <a:fontRef idx="minor">
                <a:schemeClr val="lt1"/>
              </a:fontRef>
            </p:style>
            <p:txBody>
              <a:bodyPr anchor="ctr" wrap="none">
                <a:normAutofit fontScale="83333" lnSpcReduction="10000"/>
              </a:bodyPr>
              <a:p>
                <a:pPr algn="ctr"/>
                <a:r>
                  <a:rPr sz="2400" lang="en-US">
                    <a:solidFill>
                      <a:srgbClr val="FFFFFF"/>
                    </a:solidFill>
                    <a:cs typeface="+mn-ea"/>
                    <a:sym typeface="+mn-lt"/>
                  </a:rPr>
                  <a:t>02</a:t>
                </a:r>
                <a:endParaRPr sz="2400" lang="en-US">
                  <a:solidFill>
                    <a:srgbClr val="FFFFFF"/>
                  </a:solidFill>
                  <a:cs typeface="+mn-ea"/>
                  <a:sym typeface="+mn-lt"/>
                </a:endParaRPr>
              </a:p>
            </p:txBody>
          </p:sp>
        </p:grpSp>
        <p:grpSp>
          <p:nvGrpSpPr>
            <p:cNvPr id="330" name="Group 48"/>
            <p:cNvGrpSpPr/>
            <p:nvPr/>
          </p:nvGrpSpPr>
          <p:grpSpPr bwMode="auto">
            <a:xfrm>
              <a:off x="7797361" y="3371399"/>
              <a:ext cx="276773" cy="342447"/>
              <a:chOff x="0" y="0"/>
              <a:chExt cx="464" cy="573"/>
            </a:xfrm>
            <a:solidFill>
              <a:srgbClr val="FFFFFF"/>
            </a:solidFill>
            <a:effectLst/>
          </p:grpSpPr>
          <p:sp>
            <p:nvSpPr>
              <p:cNvPr id="1049130" name="Freeform: Shape 49"/>
              <p:cNvSpPr/>
              <p:nvPr/>
            </p:nvSpPr>
            <p:spPr bwMode="auto">
              <a:xfrm>
                <a:off x="88" y="24"/>
                <a:ext cx="376" cy="322"/>
              </a:xfrm>
              <a:custGeom>
                <a:avLst/>
                <a:gdLst>
                  <a:gd name="T0" fmla="*/ 0 w 21115"/>
                  <a:gd name="T1" fmla="*/ 0 h 18556"/>
                  <a:gd name="T2" fmla="*/ 0 w 21115"/>
                  <a:gd name="T3" fmla="*/ 0 h 18556"/>
                  <a:gd name="T4" fmla="*/ 0 w 21115"/>
                  <a:gd name="T5" fmla="*/ 0 h 18556"/>
                  <a:gd name="T6" fmla="*/ 0 w 21115"/>
                  <a:gd name="T7" fmla="*/ 0 h 18556"/>
                  <a:gd name="T8" fmla="*/ 0 w 21115"/>
                  <a:gd name="T9" fmla="*/ 0 h 18556"/>
                  <a:gd name="T10" fmla="*/ 0 w 21115"/>
                  <a:gd name="T11" fmla="*/ 0 h 18556"/>
                  <a:gd name="T12" fmla="*/ 0 w 21115"/>
                  <a:gd name="T13" fmla="*/ 0 h 18556"/>
                  <a:gd name="T14" fmla="*/ 0 w 21115"/>
                  <a:gd name="T15" fmla="*/ 0 h 18556"/>
                  <a:gd name="T16" fmla="*/ 0 w 21115"/>
                  <a:gd name="T17" fmla="*/ 0 h 18556"/>
                  <a:gd name="T18" fmla="*/ 0 w 21115"/>
                  <a:gd name="T19" fmla="*/ 0 h 18556"/>
                  <a:gd name="T20" fmla="*/ 0 w 21115"/>
                  <a:gd name="T21" fmla="*/ 0 h 185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15" h="18556">
                    <a:moveTo>
                      <a:pt x="20779" y="3635"/>
                    </a:moveTo>
                    <a:cubicBezTo>
                      <a:pt x="20779" y="3635"/>
                      <a:pt x="16054" y="3835"/>
                      <a:pt x="13538" y="4151"/>
                    </a:cubicBezTo>
                    <a:cubicBezTo>
                      <a:pt x="12114" y="4330"/>
                      <a:pt x="13006" y="1476"/>
                      <a:pt x="13006" y="911"/>
                    </a:cubicBezTo>
                    <a:cubicBezTo>
                      <a:pt x="13006" y="-1684"/>
                      <a:pt x="0" y="2094"/>
                      <a:pt x="0" y="2094"/>
                    </a:cubicBezTo>
                    <a:lnTo>
                      <a:pt x="0" y="17384"/>
                    </a:lnTo>
                    <a:cubicBezTo>
                      <a:pt x="0" y="17384"/>
                      <a:pt x="988" y="17824"/>
                      <a:pt x="2373" y="17286"/>
                    </a:cubicBezTo>
                    <a:cubicBezTo>
                      <a:pt x="5889" y="15919"/>
                      <a:pt x="11968" y="13959"/>
                      <a:pt x="10988" y="17189"/>
                    </a:cubicBezTo>
                    <a:cubicBezTo>
                      <a:pt x="10160" y="19916"/>
                      <a:pt x="20491" y="17722"/>
                      <a:pt x="20491" y="17722"/>
                    </a:cubicBezTo>
                    <a:cubicBezTo>
                      <a:pt x="20491" y="17722"/>
                      <a:pt x="19749" y="12037"/>
                      <a:pt x="20675" y="8735"/>
                    </a:cubicBezTo>
                    <a:cubicBezTo>
                      <a:pt x="21600" y="5433"/>
                      <a:pt x="20779" y="3635"/>
                      <a:pt x="20779" y="3635"/>
                    </a:cubicBezTo>
                    <a:close/>
                    <a:moveTo>
                      <a:pt x="20779" y="3635"/>
                    </a:moveTo>
                  </a:path>
                </a:pathLst>
              </a:custGeom>
              <a:grpFill/>
              <a:ln>
                <a:noFill/>
              </a:ln>
            </p:spPr>
            <p:txBody>
              <a:bodyPr anchor="ctr"/>
              <a:p>
                <a:pPr algn="ctr"/>
                <a:endParaRPr>
                  <a:cs typeface="+mn-ea"/>
                  <a:sym typeface="+mn-lt"/>
                </a:endParaRPr>
              </a:p>
            </p:txBody>
          </p:sp>
          <p:sp>
            <p:nvSpPr>
              <p:cNvPr id="1049131" name="Freeform: Shape 50"/>
              <p:cNvSpPr/>
              <p:nvPr/>
            </p:nvSpPr>
            <p:spPr bwMode="auto">
              <a:xfrm>
                <a:off x="0" y="0"/>
                <a:ext cx="56" cy="5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21600" y="1065"/>
                    </a:moveTo>
                    <a:cubicBezTo>
                      <a:pt x="21600" y="477"/>
                      <a:pt x="16763" y="0"/>
                      <a:pt x="10802" y="0"/>
                    </a:cubicBezTo>
                    <a:cubicBezTo>
                      <a:pt x="4834" y="0"/>
                      <a:pt x="0" y="477"/>
                      <a:pt x="0" y="1065"/>
                    </a:cubicBezTo>
                    <a:lnTo>
                      <a:pt x="0" y="21600"/>
                    </a:lnTo>
                    <a:lnTo>
                      <a:pt x="21600" y="21600"/>
                    </a:lnTo>
                    <a:lnTo>
                      <a:pt x="21600" y="1065"/>
                    </a:lnTo>
                    <a:close/>
                    <a:moveTo>
                      <a:pt x="21600" y="1065"/>
                    </a:moveTo>
                  </a:path>
                </a:pathLst>
              </a:custGeom>
              <a:grpFill/>
              <a:ln>
                <a:noFill/>
              </a:ln>
            </p:spPr>
            <p:txBody>
              <a:bodyPr anchor="ctr"/>
              <a:p>
                <a:pPr algn="ctr"/>
                <a:endParaRPr>
                  <a:cs typeface="+mn-ea"/>
                  <a:sym typeface="+mn-lt"/>
                </a:endParaRPr>
              </a:p>
            </p:txBody>
          </p:sp>
        </p:grpSp>
        <p:grpSp>
          <p:nvGrpSpPr>
            <p:cNvPr id="331" name="Group 3"/>
            <p:cNvGrpSpPr/>
            <p:nvPr/>
          </p:nvGrpSpPr>
          <p:grpSpPr>
            <a:xfrm>
              <a:off x="961102" y="3213544"/>
              <a:ext cx="4132958" cy="658161"/>
              <a:chOff x="2000166" y="4142805"/>
              <a:chExt cx="5510610" cy="877548"/>
            </a:xfrm>
          </p:grpSpPr>
          <p:sp>
            <p:nvSpPr>
              <p:cNvPr id="1049132" name="Rectangle 44"/>
              <p:cNvSpPr/>
              <p:nvPr/>
            </p:nvSpPr>
            <p:spPr>
              <a:xfrm>
                <a:off x="5373304" y="4142805"/>
                <a:ext cx="2137472" cy="328680"/>
              </a:xfrm>
              <a:prstGeom prst="rect"/>
              <a:effectLst/>
            </p:spPr>
            <p:txBody>
              <a:bodyPr bIns="0" lIns="144000" rIns="144000" tIns="0" wrap="none"/>
              <a:p>
                <a:pPr algn="r"/>
                <a:r>
                  <a:rPr altLang="en-US" b="1" sz="1400" lang="zh-CN">
                    <a:solidFill>
                      <a:schemeClr val="accent2"/>
                    </a:solidFill>
                    <a:cs typeface="+mn-ea"/>
                    <a:sym typeface="+mn-lt"/>
                  </a:rPr>
                  <a:t>4.2人性化的办公家具和空间尺度</a:t>
                </a:r>
                <a:endParaRPr altLang="en-US" b="1" sz="1400" lang="zh-CN">
                  <a:solidFill>
                    <a:schemeClr val="accent2"/>
                  </a:solidFill>
                  <a:cs typeface="+mn-ea"/>
                  <a:sym typeface="+mn-lt"/>
                </a:endParaRPr>
              </a:p>
            </p:txBody>
          </p:sp>
          <p:sp>
            <p:nvSpPr>
              <p:cNvPr id="1049133" name="Rectangle 2"/>
              <p:cNvSpPr/>
              <p:nvPr/>
            </p:nvSpPr>
            <p:spPr>
              <a:xfrm>
                <a:off x="2000166" y="4471485"/>
                <a:ext cx="5510610" cy="548868"/>
              </a:xfrm>
              <a:prstGeom prst="rect"/>
            </p:spPr>
            <p:txBody>
              <a:bodyPr bIns="0" lIns="144000" rIns="144000" tIns="0" wrap="square">
                <a:normAutofit/>
              </a:bodyPr>
              <a:p>
                <a:pPr algn="r" lvl="0">
                  <a:lnSpc>
                    <a:spcPct val="120000"/>
                  </a:lnSpc>
                </a:pPr>
                <a:endParaRPr altLang="en-US" sz="1050" lang="zh-CN">
                  <a:solidFill>
                    <a:srgbClr val="000000"/>
                  </a:solidFill>
                  <a:cs typeface="+mn-ea"/>
                  <a:sym typeface="+mn-lt"/>
                </a:endParaRPr>
              </a:p>
            </p:txBody>
          </p:sp>
        </p:grpSp>
      </p:grpSp>
      <p:grpSp>
        <p:nvGrpSpPr>
          <p:cNvPr id="332" name="组合 21"/>
          <p:cNvGrpSpPr/>
          <p:nvPr/>
        </p:nvGrpSpPr>
        <p:grpSpPr>
          <a:xfrm>
            <a:off x="643367" y="1416293"/>
            <a:ext cx="7265869" cy="1244605"/>
            <a:chOff x="643367" y="1416293"/>
            <a:chExt cx="7265869" cy="1244605"/>
          </a:xfrm>
        </p:grpSpPr>
        <p:grpSp>
          <p:nvGrpSpPr>
            <p:cNvPr id="333" name="Group 38"/>
            <p:cNvGrpSpPr/>
            <p:nvPr/>
          </p:nvGrpSpPr>
          <p:grpSpPr>
            <a:xfrm>
              <a:off x="643367" y="1416293"/>
              <a:ext cx="3132911" cy="1244605"/>
              <a:chOff x="914399" y="1841591"/>
              <a:chExt cx="4132096" cy="1641549"/>
            </a:xfrm>
            <a:effectLst/>
          </p:grpSpPr>
          <p:sp>
            <p:nvSpPr>
              <p:cNvPr id="1049134" name="Arrow: Right 39"/>
              <p:cNvSpPr/>
              <p:nvPr/>
            </p:nvSpPr>
            <p:spPr>
              <a:xfrm rot="10800000">
                <a:off x="914399" y="1841591"/>
                <a:ext cx="3705726" cy="1641549"/>
              </a:xfrm>
              <a:prstGeom prst="rightArrow"/>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cs typeface="+mn-ea"/>
                  <a:sym typeface="+mn-lt"/>
                </a:endParaRPr>
              </a:p>
            </p:txBody>
          </p:sp>
          <p:sp>
            <p:nvSpPr>
              <p:cNvPr id="1049135" name="Oval 40"/>
              <p:cNvSpPr/>
              <p:nvPr/>
            </p:nvSpPr>
            <p:spPr>
              <a:xfrm>
                <a:off x="4228107" y="2250566"/>
                <a:ext cx="818388" cy="818388"/>
              </a:xfrm>
              <a:prstGeom prst="ellipse"/>
              <a:solidFill>
                <a:schemeClr val="accent1"/>
              </a:solidFill>
              <a:ln w="41275">
                <a:noFill/>
              </a:ln>
              <a:effectLst/>
            </p:spPr>
            <p:style>
              <a:lnRef idx="1">
                <a:schemeClr val="accent1"/>
              </a:lnRef>
              <a:fillRef idx="3">
                <a:schemeClr val="accent1"/>
              </a:fillRef>
              <a:effectRef idx="2">
                <a:schemeClr val="accent1"/>
              </a:effectRef>
              <a:fontRef idx="minor">
                <a:schemeClr val="lt1"/>
              </a:fontRef>
            </p:style>
            <p:txBody>
              <a:bodyPr anchor="ctr" wrap="none">
                <a:normAutofit fontScale="83333" lnSpcReduction="10000"/>
              </a:bodyPr>
              <a:p>
                <a:r>
                  <a:rPr sz="2400" lang="en-US">
                    <a:solidFill>
                      <a:srgbClr val="FFFFFF"/>
                    </a:solidFill>
                    <a:cs typeface="+mn-ea"/>
                    <a:sym typeface="+mn-lt"/>
                  </a:rPr>
                  <a:t>01</a:t>
                </a:r>
                <a:endParaRPr sz="2400" lang="en-US">
                  <a:solidFill>
                    <a:srgbClr val="FFFFFF"/>
                  </a:solidFill>
                  <a:cs typeface="+mn-ea"/>
                  <a:sym typeface="+mn-lt"/>
                </a:endParaRPr>
              </a:p>
            </p:txBody>
          </p:sp>
        </p:grpSp>
        <p:grpSp>
          <p:nvGrpSpPr>
            <p:cNvPr id="334" name="Group 45"/>
            <p:cNvGrpSpPr/>
            <p:nvPr/>
          </p:nvGrpSpPr>
          <p:grpSpPr bwMode="auto">
            <a:xfrm>
              <a:off x="1032450" y="1848490"/>
              <a:ext cx="342446" cy="342446"/>
              <a:chOff x="0" y="0"/>
              <a:chExt cx="575" cy="575"/>
            </a:xfrm>
            <a:solidFill>
              <a:srgbClr val="FFFFFF"/>
            </a:solidFill>
            <a:effectLst/>
          </p:grpSpPr>
          <p:sp>
            <p:nvSpPr>
              <p:cNvPr id="1049136" name="Freeform: Shape 46"/>
              <p:cNvSpPr/>
              <p:nvPr/>
            </p:nvSpPr>
            <p:spPr bwMode="auto">
              <a:xfrm>
                <a:off x="360" y="0"/>
                <a:ext cx="215" cy="2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600" h="21600">
                    <a:moveTo>
                      <a:pt x="21031" y="8861"/>
                    </a:moveTo>
                    <a:lnTo>
                      <a:pt x="17805" y="8267"/>
                    </a:lnTo>
                    <a:cubicBezTo>
                      <a:pt x="17492" y="8210"/>
                      <a:pt x="17382" y="7947"/>
                      <a:pt x="17559" y="7682"/>
                    </a:cubicBezTo>
                    <a:lnTo>
                      <a:pt x="19409" y="4939"/>
                    </a:lnTo>
                    <a:cubicBezTo>
                      <a:pt x="19588" y="4676"/>
                      <a:pt x="19549" y="4276"/>
                      <a:pt x="19324" y="4051"/>
                    </a:cubicBezTo>
                    <a:lnTo>
                      <a:pt x="17549" y="2276"/>
                    </a:lnTo>
                    <a:cubicBezTo>
                      <a:pt x="17324" y="2052"/>
                      <a:pt x="16924" y="2013"/>
                      <a:pt x="16661" y="2191"/>
                    </a:cubicBezTo>
                    <a:lnTo>
                      <a:pt x="13918" y="4042"/>
                    </a:lnTo>
                    <a:cubicBezTo>
                      <a:pt x="13654" y="4220"/>
                      <a:pt x="13391" y="4109"/>
                      <a:pt x="13333" y="3796"/>
                    </a:cubicBezTo>
                    <a:lnTo>
                      <a:pt x="12739" y="569"/>
                    </a:lnTo>
                    <a:cubicBezTo>
                      <a:pt x="12681" y="255"/>
                      <a:pt x="12374" y="0"/>
                      <a:pt x="12056" y="0"/>
                    </a:cubicBezTo>
                    <a:lnTo>
                      <a:pt x="9545" y="0"/>
                    </a:lnTo>
                    <a:cubicBezTo>
                      <a:pt x="9227" y="0"/>
                      <a:pt x="8919" y="255"/>
                      <a:pt x="8861" y="569"/>
                    </a:cubicBezTo>
                    <a:lnTo>
                      <a:pt x="8267" y="3796"/>
                    </a:lnTo>
                    <a:cubicBezTo>
                      <a:pt x="8210" y="4109"/>
                      <a:pt x="7947" y="4219"/>
                      <a:pt x="7682" y="4041"/>
                    </a:cubicBezTo>
                    <a:lnTo>
                      <a:pt x="4939" y="2191"/>
                    </a:lnTo>
                    <a:cubicBezTo>
                      <a:pt x="4676" y="2013"/>
                      <a:pt x="4276" y="2052"/>
                      <a:pt x="4051" y="2276"/>
                    </a:cubicBezTo>
                    <a:lnTo>
                      <a:pt x="2276" y="4051"/>
                    </a:lnTo>
                    <a:cubicBezTo>
                      <a:pt x="2051" y="4277"/>
                      <a:pt x="2012" y="4677"/>
                      <a:pt x="2191" y="4939"/>
                    </a:cubicBezTo>
                    <a:lnTo>
                      <a:pt x="4041" y="7682"/>
                    </a:lnTo>
                    <a:cubicBezTo>
                      <a:pt x="4220" y="7946"/>
                      <a:pt x="4108" y="8209"/>
                      <a:pt x="3796" y="8267"/>
                    </a:cubicBezTo>
                    <a:lnTo>
                      <a:pt x="569" y="8861"/>
                    </a:lnTo>
                    <a:cubicBezTo>
                      <a:pt x="255" y="8919"/>
                      <a:pt x="0" y="9226"/>
                      <a:pt x="0" y="9545"/>
                    </a:cubicBezTo>
                    <a:lnTo>
                      <a:pt x="0" y="12055"/>
                    </a:lnTo>
                    <a:cubicBezTo>
                      <a:pt x="0" y="12373"/>
                      <a:pt x="255" y="12681"/>
                      <a:pt x="569" y="12739"/>
                    </a:cubicBezTo>
                    <a:lnTo>
                      <a:pt x="3796" y="13333"/>
                    </a:lnTo>
                    <a:cubicBezTo>
                      <a:pt x="4110" y="13390"/>
                      <a:pt x="4219" y="13653"/>
                      <a:pt x="4042" y="13917"/>
                    </a:cubicBezTo>
                    <a:lnTo>
                      <a:pt x="2191" y="16661"/>
                    </a:lnTo>
                    <a:cubicBezTo>
                      <a:pt x="2012" y="16925"/>
                      <a:pt x="2051" y="17324"/>
                      <a:pt x="2276" y="17549"/>
                    </a:cubicBezTo>
                    <a:lnTo>
                      <a:pt x="4051" y="19324"/>
                    </a:lnTo>
                    <a:cubicBezTo>
                      <a:pt x="4276" y="19549"/>
                      <a:pt x="4676" y="19589"/>
                      <a:pt x="4939" y="19410"/>
                    </a:cubicBezTo>
                    <a:lnTo>
                      <a:pt x="7682" y="17559"/>
                    </a:lnTo>
                    <a:cubicBezTo>
                      <a:pt x="7946" y="17381"/>
                      <a:pt x="8209" y="17492"/>
                      <a:pt x="8267" y="17804"/>
                    </a:cubicBezTo>
                    <a:lnTo>
                      <a:pt x="8861" y="21031"/>
                    </a:lnTo>
                    <a:cubicBezTo>
                      <a:pt x="8919" y="21345"/>
                      <a:pt x="9226" y="21600"/>
                      <a:pt x="9545" y="21600"/>
                    </a:cubicBezTo>
                    <a:lnTo>
                      <a:pt x="12056" y="21600"/>
                    </a:lnTo>
                    <a:cubicBezTo>
                      <a:pt x="12374" y="21600"/>
                      <a:pt x="12681" y="21345"/>
                      <a:pt x="12739" y="21031"/>
                    </a:cubicBezTo>
                    <a:lnTo>
                      <a:pt x="13333" y="17804"/>
                    </a:lnTo>
                    <a:cubicBezTo>
                      <a:pt x="13390" y="17492"/>
                      <a:pt x="13653" y="17382"/>
                      <a:pt x="13918" y="17559"/>
                    </a:cubicBezTo>
                    <a:lnTo>
                      <a:pt x="16661" y="19410"/>
                    </a:lnTo>
                    <a:cubicBezTo>
                      <a:pt x="16924" y="19589"/>
                      <a:pt x="17324" y="19549"/>
                      <a:pt x="17549" y="19324"/>
                    </a:cubicBezTo>
                    <a:lnTo>
                      <a:pt x="19324" y="17551"/>
                    </a:lnTo>
                    <a:cubicBezTo>
                      <a:pt x="19549" y="17324"/>
                      <a:pt x="19588" y="16925"/>
                      <a:pt x="19409" y="16661"/>
                    </a:cubicBezTo>
                    <a:lnTo>
                      <a:pt x="17559" y="13917"/>
                    </a:lnTo>
                    <a:cubicBezTo>
                      <a:pt x="17380" y="13654"/>
                      <a:pt x="17491" y="13391"/>
                      <a:pt x="17804" y="13333"/>
                    </a:cubicBezTo>
                    <a:lnTo>
                      <a:pt x="21031" y="12739"/>
                    </a:lnTo>
                    <a:cubicBezTo>
                      <a:pt x="21344" y="12681"/>
                      <a:pt x="21600" y="12374"/>
                      <a:pt x="21600" y="12055"/>
                    </a:cubicBezTo>
                    <a:lnTo>
                      <a:pt x="21600" y="9545"/>
                    </a:lnTo>
                    <a:cubicBezTo>
                      <a:pt x="21600" y="9227"/>
                      <a:pt x="21344" y="8919"/>
                      <a:pt x="21031" y="8861"/>
                    </a:cubicBezTo>
                    <a:close/>
                    <a:moveTo>
                      <a:pt x="10826" y="14160"/>
                    </a:moveTo>
                    <a:cubicBezTo>
                      <a:pt x="8974" y="14160"/>
                      <a:pt x="7473" y="12659"/>
                      <a:pt x="7473" y="10807"/>
                    </a:cubicBezTo>
                    <a:cubicBezTo>
                      <a:pt x="7473" y="8956"/>
                      <a:pt x="8974" y="7456"/>
                      <a:pt x="10826" y="7456"/>
                    </a:cubicBezTo>
                    <a:cubicBezTo>
                      <a:pt x="12677" y="7456"/>
                      <a:pt x="14178" y="8956"/>
                      <a:pt x="14178" y="10807"/>
                    </a:cubicBezTo>
                    <a:cubicBezTo>
                      <a:pt x="14178" y="12659"/>
                      <a:pt x="12677" y="14160"/>
                      <a:pt x="10826" y="14160"/>
                    </a:cubicBezTo>
                    <a:close/>
                    <a:moveTo>
                      <a:pt x="10826" y="14160"/>
                    </a:moveTo>
                  </a:path>
                </a:pathLst>
              </a:custGeom>
              <a:grpFill/>
              <a:ln>
                <a:noFill/>
              </a:ln>
            </p:spPr>
            <p:txBody>
              <a:bodyPr anchor="ctr"/>
              <a:p>
                <a:pPr algn="ctr"/>
                <a:endParaRPr>
                  <a:cs typeface="+mn-ea"/>
                  <a:sym typeface="+mn-lt"/>
                </a:endParaRPr>
              </a:p>
            </p:txBody>
          </p:sp>
          <p:sp>
            <p:nvSpPr>
              <p:cNvPr id="1049137" name="Freeform: Shape 47"/>
              <p:cNvSpPr/>
              <p:nvPr/>
            </p:nvSpPr>
            <p:spPr bwMode="auto">
              <a:xfrm>
                <a:off x="0" y="143"/>
                <a:ext cx="431" cy="4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600" h="21600">
                    <a:moveTo>
                      <a:pt x="21032" y="8862"/>
                    </a:moveTo>
                    <a:lnTo>
                      <a:pt x="17805" y="8267"/>
                    </a:lnTo>
                    <a:cubicBezTo>
                      <a:pt x="17492" y="8210"/>
                      <a:pt x="17382" y="7947"/>
                      <a:pt x="17560" y="7684"/>
                    </a:cubicBezTo>
                    <a:lnTo>
                      <a:pt x="19410" y="4940"/>
                    </a:lnTo>
                    <a:cubicBezTo>
                      <a:pt x="19588" y="4676"/>
                      <a:pt x="19550" y="4276"/>
                      <a:pt x="19324" y="4051"/>
                    </a:cubicBezTo>
                    <a:lnTo>
                      <a:pt x="17549" y="2276"/>
                    </a:lnTo>
                    <a:cubicBezTo>
                      <a:pt x="17324" y="2051"/>
                      <a:pt x="16924" y="2013"/>
                      <a:pt x="16661" y="2191"/>
                    </a:cubicBezTo>
                    <a:lnTo>
                      <a:pt x="13917" y="4041"/>
                    </a:lnTo>
                    <a:cubicBezTo>
                      <a:pt x="13653" y="4219"/>
                      <a:pt x="13390" y="4108"/>
                      <a:pt x="13332" y="3796"/>
                    </a:cubicBezTo>
                    <a:lnTo>
                      <a:pt x="12739" y="569"/>
                    </a:lnTo>
                    <a:cubicBezTo>
                      <a:pt x="12681" y="256"/>
                      <a:pt x="12374" y="0"/>
                      <a:pt x="12055" y="0"/>
                    </a:cubicBezTo>
                    <a:lnTo>
                      <a:pt x="9545" y="0"/>
                    </a:lnTo>
                    <a:cubicBezTo>
                      <a:pt x="9226" y="0"/>
                      <a:pt x="8919" y="256"/>
                      <a:pt x="8861" y="569"/>
                    </a:cubicBezTo>
                    <a:lnTo>
                      <a:pt x="8268" y="3796"/>
                    </a:lnTo>
                    <a:cubicBezTo>
                      <a:pt x="8210" y="4108"/>
                      <a:pt x="7947" y="4219"/>
                      <a:pt x="7683" y="4041"/>
                    </a:cubicBezTo>
                    <a:lnTo>
                      <a:pt x="4940" y="2191"/>
                    </a:lnTo>
                    <a:cubicBezTo>
                      <a:pt x="4676" y="2013"/>
                      <a:pt x="4276" y="2051"/>
                      <a:pt x="4051" y="2276"/>
                    </a:cubicBezTo>
                    <a:lnTo>
                      <a:pt x="2276" y="4051"/>
                    </a:lnTo>
                    <a:cubicBezTo>
                      <a:pt x="2051" y="4276"/>
                      <a:pt x="2012" y="4677"/>
                      <a:pt x="2190" y="4940"/>
                    </a:cubicBezTo>
                    <a:lnTo>
                      <a:pt x="4040" y="7684"/>
                    </a:lnTo>
                    <a:cubicBezTo>
                      <a:pt x="4218" y="7947"/>
                      <a:pt x="4108" y="8210"/>
                      <a:pt x="3795" y="8267"/>
                    </a:cubicBezTo>
                    <a:lnTo>
                      <a:pt x="568" y="8862"/>
                    </a:lnTo>
                    <a:cubicBezTo>
                      <a:pt x="256" y="8920"/>
                      <a:pt x="0" y="9227"/>
                      <a:pt x="0" y="9545"/>
                    </a:cubicBezTo>
                    <a:lnTo>
                      <a:pt x="0" y="12055"/>
                    </a:lnTo>
                    <a:cubicBezTo>
                      <a:pt x="0" y="12374"/>
                      <a:pt x="256" y="12681"/>
                      <a:pt x="568" y="12738"/>
                    </a:cubicBezTo>
                    <a:lnTo>
                      <a:pt x="3796" y="13333"/>
                    </a:lnTo>
                    <a:cubicBezTo>
                      <a:pt x="4108" y="13391"/>
                      <a:pt x="4219" y="13654"/>
                      <a:pt x="4041" y="13917"/>
                    </a:cubicBezTo>
                    <a:lnTo>
                      <a:pt x="2190" y="16661"/>
                    </a:lnTo>
                    <a:cubicBezTo>
                      <a:pt x="2012" y="16924"/>
                      <a:pt x="2050" y="17324"/>
                      <a:pt x="2276" y="17549"/>
                    </a:cubicBezTo>
                    <a:lnTo>
                      <a:pt x="4051" y="19324"/>
                    </a:lnTo>
                    <a:cubicBezTo>
                      <a:pt x="4276" y="19549"/>
                      <a:pt x="4676" y="19588"/>
                      <a:pt x="4940" y="19410"/>
                    </a:cubicBezTo>
                    <a:lnTo>
                      <a:pt x="7683" y="17560"/>
                    </a:lnTo>
                    <a:cubicBezTo>
                      <a:pt x="7947" y="17382"/>
                      <a:pt x="8210" y="17493"/>
                      <a:pt x="8268" y="17805"/>
                    </a:cubicBezTo>
                    <a:lnTo>
                      <a:pt x="8861" y="21031"/>
                    </a:lnTo>
                    <a:cubicBezTo>
                      <a:pt x="8919" y="21344"/>
                      <a:pt x="9226" y="21600"/>
                      <a:pt x="9545" y="21600"/>
                    </a:cubicBezTo>
                    <a:lnTo>
                      <a:pt x="12055" y="21600"/>
                    </a:lnTo>
                    <a:cubicBezTo>
                      <a:pt x="12374" y="21600"/>
                      <a:pt x="12681" y="21344"/>
                      <a:pt x="12739" y="21031"/>
                    </a:cubicBezTo>
                    <a:lnTo>
                      <a:pt x="13332" y="17805"/>
                    </a:lnTo>
                    <a:cubicBezTo>
                      <a:pt x="13390" y="17492"/>
                      <a:pt x="13653" y="17381"/>
                      <a:pt x="13917" y="17560"/>
                    </a:cubicBezTo>
                    <a:lnTo>
                      <a:pt x="16661" y="19410"/>
                    </a:lnTo>
                    <a:cubicBezTo>
                      <a:pt x="16924" y="19588"/>
                      <a:pt x="17324" y="19550"/>
                      <a:pt x="17549" y="19324"/>
                    </a:cubicBezTo>
                    <a:lnTo>
                      <a:pt x="19324" y="17550"/>
                    </a:lnTo>
                    <a:cubicBezTo>
                      <a:pt x="19549" y="17324"/>
                      <a:pt x="19588" y="16924"/>
                      <a:pt x="19410" y="16661"/>
                    </a:cubicBezTo>
                    <a:lnTo>
                      <a:pt x="17559" y="13917"/>
                    </a:lnTo>
                    <a:cubicBezTo>
                      <a:pt x="17381" y="13654"/>
                      <a:pt x="17492" y="13391"/>
                      <a:pt x="17804" y="13333"/>
                    </a:cubicBezTo>
                    <a:lnTo>
                      <a:pt x="21032" y="12738"/>
                    </a:lnTo>
                    <a:cubicBezTo>
                      <a:pt x="21344" y="12681"/>
                      <a:pt x="21600" y="12374"/>
                      <a:pt x="21600" y="12055"/>
                    </a:cubicBezTo>
                    <a:lnTo>
                      <a:pt x="21600" y="9545"/>
                    </a:lnTo>
                    <a:cubicBezTo>
                      <a:pt x="21600" y="9227"/>
                      <a:pt x="21344" y="8920"/>
                      <a:pt x="21032" y="8862"/>
                    </a:cubicBezTo>
                    <a:close/>
                    <a:moveTo>
                      <a:pt x="10799" y="14712"/>
                    </a:moveTo>
                    <a:cubicBezTo>
                      <a:pt x="8643" y="14712"/>
                      <a:pt x="6896" y="12964"/>
                      <a:pt x="6896" y="10809"/>
                    </a:cubicBezTo>
                    <a:cubicBezTo>
                      <a:pt x="6896" y="8654"/>
                      <a:pt x="8643" y="6907"/>
                      <a:pt x="10799" y="6907"/>
                    </a:cubicBezTo>
                    <a:cubicBezTo>
                      <a:pt x="12954" y="6907"/>
                      <a:pt x="14701" y="8654"/>
                      <a:pt x="14701" y="10809"/>
                    </a:cubicBezTo>
                    <a:cubicBezTo>
                      <a:pt x="14701" y="12964"/>
                      <a:pt x="12954" y="14712"/>
                      <a:pt x="10799" y="14712"/>
                    </a:cubicBezTo>
                    <a:close/>
                    <a:moveTo>
                      <a:pt x="10799" y="14712"/>
                    </a:moveTo>
                  </a:path>
                </a:pathLst>
              </a:custGeom>
              <a:grpFill/>
              <a:ln>
                <a:noFill/>
              </a:ln>
            </p:spPr>
            <p:txBody>
              <a:bodyPr anchor="ctr"/>
              <a:p>
                <a:pPr algn="ctr"/>
                <a:endParaRPr>
                  <a:cs typeface="+mn-ea"/>
                  <a:sym typeface="+mn-lt"/>
                </a:endParaRPr>
              </a:p>
            </p:txBody>
          </p:sp>
        </p:grpSp>
        <p:grpSp>
          <p:nvGrpSpPr>
            <p:cNvPr id="335" name="Group 19"/>
            <p:cNvGrpSpPr/>
            <p:nvPr/>
          </p:nvGrpSpPr>
          <p:grpSpPr>
            <a:xfrm>
              <a:off x="3776278" y="1726374"/>
              <a:ext cx="4132958" cy="658161"/>
              <a:chOff x="2000166" y="4142805"/>
              <a:chExt cx="5510610" cy="877548"/>
            </a:xfrm>
          </p:grpSpPr>
          <p:sp>
            <p:nvSpPr>
              <p:cNvPr id="1049138" name="Rectangle 20"/>
              <p:cNvSpPr/>
              <p:nvPr/>
            </p:nvSpPr>
            <p:spPr>
              <a:xfrm>
                <a:off x="2000166" y="4142805"/>
                <a:ext cx="2137472" cy="328680"/>
              </a:xfrm>
              <a:prstGeom prst="rect"/>
              <a:effectLst/>
            </p:spPr>
            <p:txBody>
              <a:bodyPr bIns="0" lIns="144000" rIns="144000" tIns="0" wrap="none">
                <a:normAutofit fontScale="85000" lnSpcReduction="20000"/>
              </a:bodyPr>
              <a:p>
                <a:endParaRPr altLang="en-US" b="1" sz="2400" lang="zh-CN">
                  <a:solidFill>
                    <a:schemeClr val="accent1"/>
                  </a:solidFill>
                  <a:cs typeface="+mn-ea"/>
                  <a:sym typeface="+mn-lt"/>
                </a:endParaRPr>
              </a:p>
            </p:txBody>
          </p:sp>
          <p:sp>
            <p:nvSpPr>
              <p:cNvPr id="1049139" name="Rectangle 21"/>
              <p:cNvSpPr/>
              <p:nvPr/>
            </p:nvSpPr>
            <p:spPr>
              <a:xfrm>
                <a:off x="2000166" y="4471485"/>
                <a:ext cx="5510610" cy="548868"/>
              </a:xfrm>
              <a:prstGeom prst="rect"/>
            </p:spPr>
            <p:txBody>
              <a:bodyPr bIns="0" lIns="144000" rIns="144000" tIns="0" wrap="square">
                <a:normAutofit/>
              </a:bodyPr>
              <a:p>
                <a:pPr lvl="0">
                  <a:lnSpc>
                    <a:spcPct val="120000"/>
                  </a:lnSpc>
                </a:pPr>
                <a:endParaRPr altLang="en-US" dirty="0" sz="1050" lang="zh-CN">
                  <a:solidFill>
                    <a:srgbClr val="000000"/>
                  </a:solidFill>
                  <a:cs typeface="+mn-ea"/>
                  <a:sym typeface="+mn-lt"/>
                </a:endParaRPr>
              </a:p>
            </p:txBody>
          </p:sp>
        </p:grpSp>
      </p:grpSp>
      <p:sp>
        <p:nvSpPr>
          <p:cNvPr id="1049140" name="Title 1"/>
          <p:cNvSpPr txBox="1"/>
          <p:nvPr/>
        </p:nvSpPr>
        <p:spPr>
          <a:xfrm>
            <a:off x="611505" y="175895"/>
            <a:ext cx="3329305" cy="379730"/>
          </a:xfrm>
          <a:prstGeom prst="rect"/>
        </p:spPr>
        <p:txBody>
          <a:bodyPr anchor="ctr" lIns="0" rIns="0">
            <a:noAutofit/>
          </a:bodyPr>
          <a:lstStyle>
            <a:lvl1pPr algn="ctr" defTabSz="914400" eaLnBrk="1" hangingPunct="1" latinLnBrk="0" rtl="0">
              <a:spcBef>
                <a:spcPct val="0"/>
              </a:spcBef>
              <a:buNone/>
              <a:defRPr b="0" sz="3000" kern="1200">
                <a:solidFill>
                  <a:schemeClr val="accent1"/>
                </a:solidFill>
                <a:latin typeface="U.S. 101" pitchFamily="2" charset="0"/>
                <a:ea typeface="Roboto" pitchFamily="2" charset="0"/>
                <a:cs typeface="Open Sans Light" panose="020B0306030504020204" pitchFamily="34" charset="0"/>
              </a:defRPr>
            </a:lvl1pPr>
          </a:lstStyle>
          <a:p>
            <a:pPr algn="l"/>
            <a:r>
              <a:rPr altLang="zh-CN" dirty="0" sz="1800" lang="en-GB">
                <a:solidFill>
                  <a:srgbClr val="778495"/>
                </a:solidFill>
                <a:latin typeface="+mn-lt"/>
                <a:ea typeface="+mn-ea"/>
                <a:cs typeface="+mn-ea"/>
                <a:sym typeface="+mn-lt"/>
              </a:rPr>
              <a:t>办公空间的尺度与人体工程学</a:t>
            </a:r>
            <a:endParaRPr altLang="zh-CN" dirty="0" sz="1800" lang="en-GB">
              <a:solidFill>
                <a:srgbClr val="778495"/>
              </a:solidFill>
              <a:latin typeface="+mn-lt"/>
              <a:ea typeface="+mn-ea"/>
              <a:cs typeface="+mn-ea"/>
              <a:sym typeface="+mn-lt"/>
            </a:endParaRPr>
          </a:p>
        </p:txBody>
      </p:sp>
      <p:sp>
        <p:nvSpPr>
          <p:cNvPr id="1049141" name="文本框 99"/>
          <p:cNvSpPr txBox="1"/>
          <p:nvPr/>
        </p:nvSpPr>
        <p:spPr>
          <a:xfrm>
            <a:off x="3510915" y="1701165"/>
            <a:ext cx="5080000" cy="337185"/>
          </a:xfrm>
          <a:prstGeom prst="rect"/>
          <a:noFill/>
          <a:ln w="9525">
            <a:noFill/>
          </a:ln>
        </p:spPr>
        <p:txBody>
          <a:bodyPr>
            <a:spAutoFit/>
          </a:bodyPr>
          <a:p>
            <a:pPr indent="306070"/>
            <a:r>
              <a:rPr altLang="zh-CN" b="1" sz="1600" lang="en-US">
                <a:latin typeface="宋体" panose="02010600030101010101" pitchFamily="2" charset="-122"/>
                <a:ea typeface="宋体" panose="02010600030101010101" pitchFamily="2" charset="-122"/>
                <a:cs typeface="宋体" panose="02010600030101010101" pitchFamily="2" charset="-122"/>
              </a:rPr>
              <a:t>4.1</a:t>
            </a:r>
            <a:r>
              <a:rPr altLang="en-US" b="1" sz="1600" lang="zh-CN">
                <a:latin typeface="宋体" panose="02010600030101010101" pitchFamily="2" charset="-122"/>
                <a:ea typeface="宋体" panose="02010600030101010101" pitchFamily="2" charset="-122"/>
                <a:cs typeface="宋体" panose="02010600030101010101" pitchFamily="2" charset="-122"/>
              </a:rPr>
              <a:t>空间中人的行为心理学</a:t>
            </a:r>
            <a:endParaRPr altLang="en-US" b="1" sz="1600" lang="zh-CN">
              <a:latin typeface="宋体" panose="02010600030101010101" pitchFamily="2" charset="-122"/>
              <a:ea typeface="宋体" panose="02010600030101010101" pitchFamily="2" charset="-122"/>
              <a:cs typeface="宋体" panose="02010600030101010101" pitchFamily="2" charset="-122"/>
            </a:endParaRPr>
          </a:p>
        </p:txBody>
      </p:sp>
      <p:sp>
        <p:nvSpPr>
          <p:cNvPr id="1049142" name="文本框 1"/>
          <p:cNvSpPr txBox="1"/>
          <p:nvPr/>
        </p:nvSpPr>
        <p:spPr>
          <a:xfrm>
            <a:off x="3776345" y="2064385"/>
            <a:ext cx="5080000" cy="980441"/>
          </a:xfrm>
          <a:prstGeom prst="rect"/>
          <a:noFill/>
          <a:ln w="9525">
            <a:noFill/>
          </a:ln>
        </p:spPr>
        <p:txBody>
          <a:bodyPr>
            <a:spAutoFit/>
          </a:bodyPr>
          <a:p>
            <a:pPr indent="306070"/>
            <a:r>
              <a:rPr altLang="en-US" b="0" sz="1200" lang="zh-CN">
                <a:latin typeface="宋体" panose="02010600030101010101" pitchFamily="2" charset="-122"/>
                <a:ea typeface="宋体" panose="02010600030101010101" pitchFamily="2" charset="-122"/>
                <a:cs typeface="宋体" panose="02010600030101010101" pitchFamily="2" charset="-122"/>
              </a:rPr>
              <a:t>办公空间的尺度直接影响到空间给人的感受，设计时，应选择一个最合理的比例和尺度。所谓“合理”是指人们生理与心理两方面的需要。人体尺度是建立在人体尺寸和比例的基础上的，办公空间的尺度需要与使用功能的要求相一致，保证空间的合理性，即获得恰当的尺度感</a:t>
            </a:r>
            <a:r>
              <a:rPr altLang="en-US" b="0" sz="1200" lang="zh-CN">
                <a:solidFill>
                  <a:srgbClr val="FF0000"/>
                </a:solidFill>
                <a:latin typeface="宋体" panose="02010600030101010101" pitchFamily="2" charset="-122"/>
                <a:ea typeface="宋体" panose="02010600030101010101" pitchFamily="2" charset="-122"/>
                <a:cs typeface="宋体" panose="02010600030101010101" pitchFamily="2" charset="-122"/>
              </a:rPr>
              <a:t>（见图</a:t>
            </a:r>
            <a:r>
              <a:rPr altLang="zh-CN" b="0" sz="1200" lang="en-US">
                <a:solidFill>
                  <a:srgbClr val="FF0000"/>
                </a:solidFill>
                <a:latin typeface="宋体" panose="02010600030101010101" pitchFamily="2" charset="-122"/>
                <a:ea typeface="宋体" panose="02010600030101010101" pitchFamily="2" charset="-122"/>
                <a:cs typeface="宋体" panose="02010600030101010101" pitchFamily="2" charset="-122"/>
              </a:rPr>
              <a:t>4-1-1</a:t>
            </a:r>
            <a:r>
              <a:rPr altLang="en-US" b="0" sz="1200" lang="zh-CN">
                <a:solidFill>
                  <a:srgbClr val="FF0000"/>
                </a:solidFill>
                <a:latin typeface="宋体" panose="02010600030101010101" pitchFamily="2" charset="-122"/>
                <a:ea typeface="宋体" panose="02010600030101010101" pitchFamily="2" charset="-122"/>
                <a:cs typeface="宋体" panose="02010600030101010101" pitchFamily="2" charset="-122"/>
              </a:rPr>
              <a:t>）</a:t>
            </a:r>
            <a:r>
              <a:rPr altLang="en-US" b="0" sz="1200" lang="zh-CN">
                <a:latin typeface="宋体" panose="02010600030101010101" pitchFamily="2" charset="-122"/>
                <a:ea typeface="宋体" panose="02010600030101010101" pitchFamily="2" charset="-122"/>
                <a:cs typeface="宋体" panose="02010600030101010101" pitchFamily="2" charset="-122"/>
              </a:rPr>
              <a:t>。</a:t>
            </a:r>
            <a:endParaRPr altLang="en-US" lang="zh-CN"/>
          </a:p>
        </p:txBody>
      </p:sp>
      <p:sp>
        <p:nvSpPr>
          <p:cNvPr id="1049143" name="文本框 2"/>
          <p:cNvSpPr txBox="1"/>
          <p:nvPr/>
        </p:nvSpPr>
        <p:spPr>
          <a:xfrm>
            <a:off x="13970" y="3460432"/>
            <a:ext cx="5080000" cy="802641"/>
          </a:xfrm>
          <a:prstGeom prst="rect"/>
          <a:noFill/>
          <a:ln w="9525">
            <a:noFill/>
          </a:ln>
        </p:spPr>
        <p:txBody>
          <a:bodyPr>
            <a:spAutoFit/>
          </a:bodyPr>
          <a:p>
            <a:pPr indent="0"/>
            <a:r>
              <a:rPr altLang="en-US" b="0" sz="1200" lang="zh-CN">
                <a:latin typeface="宋体" panose="02010600030101010101" pitchFamily="2" charset="-122"/>
                <a:ea typeface="宋体" panose="02010600030101010101" pitchFamily="2" charset="-122"/>
                <a:cs typeface="宋体" panose="02010600030101010101" pitchFamily="2" charset="-122"/>
              </a:rPr>
              <a:t>根据人体工程学的理论，人们在工作时的活动范围，即动作区域，是决定室内空间及配套设施尺度的重要依据。人体的结构与尺度是静态的、固定的尺寸，使用功能的设计应考虑人们活动动态与静态的相互关系，尺度的设计也要适应大多数人的标准。</a:t>
            </a:r>
            <a:endParaRPr altLang="en-US" lang="zh-CN"/>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8">
                                  <p:stCondLst>
                                    <p:cond delay="0"/>
                                  </p:stCondLst>
                                  <p:childTnLst>
                                    <p:set>
                                      <p:cBhvr>
                                        <p:cTn dur="1" fill="hold" id="6">
                                          <p:stCondLst>
                                            <p:cond delay="0"/>
                                          </p:stCondLst>
                                        </p:cTn>
                                        <p:tgtEl>
                                          <p:spTgt spid="328"/>
                                        </p:tgtEl>
                                        <p:attrNameLst>
                                          <p:attrName>style.visibility</p:attrName>
                                        </p:attrNameLst>
                                      </p:cBhvr>
                                      <p:to>
                                        <p:strVal val="visible"/>
                                      </p:to>
                                    </p:set>
                                    <p:anim calcmode="lin" valueType="num">
                                      <p:cBhvr additive="base">
                                        <p:cTn dur="500" fill="hold" id="7"/>
                                        <p:tgtEl>
                                          <p:spTgt spid="328"/>
                                        </p:tgtEl>
                                        <p:attrNameLst>
                                          <p:attrName>ppt_x</p:attrName>
                                        </p:attrNameLst>
                                      </p:cBhvr>
                                      <p:tavLst>
                                        <p:tav tm="0">
                                          <p:val>
                                            <p:strVal val="0-#ppt_w/2"/>
                                          </p:val>
                                        </p:tav>
                                        <p:tav tm="100000">
                                          <p:val>
                                            <p:strVal val="#ppt_x"/>
                                          </p:val>
                                        </p:tav>
                                      </p:tavLst>
                                    </p:anim>
                                    <p:anim calcmode="lin" valueType="num">
                                      <p:cBhvr additive="base">
                                        <p:cTn dur="500" fill="hold" id="8"/>
                                        <p:tgtEl>
                                          <p:spTgt spid="328"/>
                                        </p:tgtEl>
                                        <p:attrNameLst>
                                          <p:attrName>ppt_y</p:attrName>
                                        </p:attrNameLst>
                                      </p:cBhvr>
                                      <p:tavLst>
                                        <p:tav tm="0">
                                          <p:val>
                                            <p:strVal val="#ppt_y"/>
                                          </p:val>
                                        </p:tav>
                                        <p:tav tm="100000">
                                          <p:val>
                                            <p:strVal val="#ppt_y"/>
                                          </p:val>
                                        </p:tav>
                                      </p:tavLst>
                                    </p:anim>
                                  </p:childTnLst>
                                </p:cTn>
                              </p:par>
                              <p:par>
                                <p:cTn fill="hold" id="9" nodeType="withEffect" presetClass="entr" presetID="2" presetSubtype="2">
                                  <p:stCondLst>
                                    <p:cond delay="0"/>
                                  </p:stCondLst>
                                  <p:childTnLst>
                                    <p:set>
                                      <p:cBhvr>
                                        <p:cTn dur="1" fill="hold" id="10">
                                          <p:stCondLst>
                                            <p:cond delay="0"/>
                                          </p:stCondLst>
                                        </p:cTn>
                                        <p:tgtEl>
                                          <p:spTgt spid="332"/>
                                        </p:tgtEl>
                                        <p:attrNameLst>
                                          <p:attrName>style.visibility</p:attrName>
                                        </p:attrNameLst>
                                      </p:cBhvr>
                                      <p:to>
                                        <p:strVal val="visible"/>
                                      </p:to>
                                    </p:set>
                                    <p:anim calcmode="lin" valueType="num">
                                      <p:cBhvr additive="base">
                                        <p:cTn dur="500" fill="hold" id="11"/>
                                        <p:tgtEl>
                                          <p:spTgt spid="332"/>
                                        </p:tgtEl>
                                        <p:attrNameLst>
                                          <p:attrName>ppt_x</p:attrName>
                                        </p:attrNameLst>
                                      </p:cBhvr>
                                      <p:tavLst>
                                        <p:tav tm="0">
                                          <p:val>
                                            <p:strVal val="1+#ppt_w/2"/>
                                          </p:val>
                                        </p:tav>
                                        <p:tav tm="100000">
                                          <p:val>
                                            <p:strVal val="#ppt_x"/>
                                          </p:val>
                                        </p:tav>
                                      </p:tavLst>
                                    </p:anim>
                                    <p:anim calcmode="lin" valueType="num">
                                      <p:cBhvr additive="base">
                                        <p:cTn dur="500" fill="hold" id="12"/>
                                        <p:tgtEl>
                                          <p:spTgt spid="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336" name=""/>
        <p:cNvGrpSpPr/>
        <p:nvPr/>
      </p:nvGrpSpPr>
      <p:grpSpPr>
        <a:xfrm>
          <a:off x="0" y="0"/>
          <a:ext cx="0" cy="0"/>
          <a:chOff x="0" y="0"/>
          <a:chExt cx="0" cy="0"/>
        </a:xfrm>
      </p:grpSpPr>
      <p:sp>
        <p:nvSpPr>
          <p:cNvPr id="1049144" name="标题 4"/>
          <p:cNvSpPr>
            <a:spLocks noGrp="1"/>
          </p:cNvSpPr>
          <p:nvPr>
            <p:ph type="title"/>
            <p:custDataLst>
              <p:tags r:id="rId1"/>
            </p:custDataLst>
          </p:nvPr>
        </p:nvSpPr>
        <p:spPr/>
        <p:txBody>
          <a:bodyPr/>
          <a:p>
            <a:r>
              <a:rPr altLang="en-US" dirty="0" lang="zh-CN">
                <a:solidFill>
                  <a:schemeClr val="tx1"/>
                </a:solidFill>
              </a:rPr>
              <a:t>学习目标</a:t>
            </a:r>
            <a:endParaRPr altLang="en-US" dirty="0" lang="zh-CN">
              <a:solidFill>
                <a:schemeClr val="tx1"/>
              </a:solidFill>
            </a:endParaRPr>
          </a:p>
        </p:txBody>
      </p:sp>
      <p:sp>
        <p:nvSpPr>
          <p:cNvPr id="1049145" name="文本占位符 1"/>
          <p:cNvSpPr>
            <a:spLocks noGrp="1"/>
          </p:cNvSpPr>
          <p:nvPr>
            <p:ph type="body" sz="half" idx="2"/>
            <p:custDataLst>
              <p:tags r:id="rId2"/>
            </p:custDataLst>
          </p:nvPr>
        </p:nvSpPr>
        <p:spPr>
          <a:xfrm>
            <a:off x="720090" y="1392505"/>
            <a:ext cx="3511241" cy="2858691"/>
          </a:xfrm>
        </p:spPr>
        <p:txBody>
          <a:bodyPr>
            <a:normAutofit lnSpcReduction="20000"/>
          </a:bodyPr>
          <a:p>
            <a:pPr>
              <a:lnSpc>
                <a:spcPct val="120000"/>
              </a:lnSpc>
            </a:pPr>
            <a:r>
              <a:rPr altLang="zh-CN" dirty="0" sz="1350" lang="en-US"/>
              <a:t>【学习目标】：本章要点在于了解人体工程学的基本理论体系，学会从人体工程学以及行为心理学角度分析办公空间人的心理需求，营造良好的办公空间的物理和心理环境，提高办公人员的身心健康和工作效率。</a:t>
            </a:r>
            <a:endParaRPr altLang="zh-CN" dirty="0" sz="1350" lang="en-US"/>
          </a:p>
        </p:txBody>
      </p:sp>
      <p:pic>
        <p:nvPicPr>
          <p:cNvPr id="2097314" name="图片 3" descr="C:\Users\mac\Desktop\QQ截图20180308231423.jpg"/>
          <p:cNvPicPr>
            <a:picLocks noChangeAspect="1" noChangeArrowheads="1"/>
          </p:cNvPicPr>
          <p:nvPr/>
        </p:nvPicPr>
        <p:blipFill>
          <a:blip xmlns:r="http://schemas.openxmlformats.org/officeDocument/2006/relationships" r:embed="rId3"/>
          <a:srcRect/>
          <a:stretch>
            <a:fillRect/>
          </a:stretch>
        </p:blipFill>
        <p:spPr>
          <a:xfrm>
            <a:off x="4231640" y="1392555"/>
            <a:ext cx="3913505" cy="3029585"/>
          </a:xfrm>
          <a:prstGeom prst="rect"/>
          <a:noFill/>
          <a:ln w="9525">
            <a:noFill/>
            <a:miter lim="800000"/>
            <a:headEnd/>
            <a:tailEnd/>
          </a:ln>
        </p:spPr>
      </p:pic>
    </p:spTree>
    <p:custDataLst>
      <p:tags r:id="rId4"/>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339" name=""/>
        <p:cNvGrpSpPr/>
        <p:nvPr/>
      </p:nvGrpSpPr>
      <p:grpSpPr>
        <a:xfrm>
          <a:off x="0" y="0"/>
          <a:ext cx="0" cy="0"/>
          <a:chOff x="0" y="0"/>
          <a:chExt cx="0" cy="0"/>
        </a:xfrm>
      </p:grpSpPr>
      <p:sp>
        <p:nvSpPr>
          <p:cNvPr id="1049149" name="文本框 1"/>
          <p:cNvSpPr txBox="1"/>
          <p:nvPr>
            <p:custDataLst>
              <p:tags r:id="rId1"/>
            </p:custDataLst>
          </p:nvPr>
        </p:nvSpPr>
        <p:spPr>
          <a:xfrm>
            <a:off x="2249372" y="272638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pPr algn="ctr" fontAlgn="base" lvl="0">
              <a:lnSpc>
                <a:spcPct val="120000"/>
              </a:lnSpc>
              <a:spcAft>
                <a:spcPct val="0"/>
              </a:spcAft>
            </a:pPr>
            <a:r>
              <a:rPr altLang="en-US" dirty="0" sz="1400" lang="zh-CN">
                <a:solidFill>
                  <a:srgbClr val="FF0000"/>
                </a:solidFill>
                <a:sym typeface="+mn-ea"/>
              </a:rPr>
              <a:t>4.1空间中人的行为心理学</a:t>
            </a:r>
            <a:endParaRPr altLang="en-US" dirty="0" sz="1400" lang="zh-CN">
              <a:solidFill>
                <a:srgbClr val="FF0000"/>
              </a:solidFill>
              <a:sym typeface="+mn-ea"/>
            </a:endParaRPr>
          </a:p>
        </p:txBody>
      </p:sp>
      <p:sp>
        <p:nvSpPr>
          <p:cNvPr id="1049150" name="文本框 2"/>
          <p:cNvSpPr txBox="1"/>
          <p:nvPr>
            <p:custDataLst>
              <p:tags r:id="rId2"/>
            </p:custDataLst>
          </p:nvPr>
        </p:nvSpPr>
        <p:spPr>
          <a:xfrm>
            <a:off x="1049655" y="3084830"/>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ctr" fontAlgn="base" lvl="0">
              <a:lnSpc>
                <a:spcPct val="120000"/>
              </a:lnSpc>
              <a:spcAft>
                <a:spcPct val="0"/>
              </a:spcAft>
            </a:pPr>
            <a:r>
              <a:rPr altLang="en-US" dirty="0" sz="1000" lang="zh-CN">
                <a:solidFill>
                  <a:schemeClr val="tx1"/>
                </a:solidFill>
              </a:rPr>
              <a:t>人与人的交流是最基本的社会形态，在办公空间中也不例外。办公空间作为人群长期工作、交流的场所，人们的心理、行为因素涉及办公空间的形式、尺度、动线流向。个人的心理因素、人与人的心理影响和交流、人与环境的相互影响构成了办公心理环境的体系。营造体现心理关怀的现代办公空间，是当代办公空间设计中的一项重要内容（见图4-1-1）。</a:t>
            </a:r>
            <a:endParaRPr altLang="en-US" dirty="0" sz="1000" lang="zh-CN">
              <a:solidFill>
                <a:schemeClr val="tx1"/>
              </a:solidFill>
            </a:endParaRPr>
          </a:p>
          <a:p>
            <a:pPr algn="ctr" fontAlgn="base" lvl="0">
              <a:lnSpc>
                <a:spcPct val="120000"/>
              </a:lnSpc>
              <a:spcAft>
                <a:spcPct val="0"/>
              </a:spcAft>
            </a:pPr>
            <a:r>
              <a:rPr altLang="en-US" dirty="0" sz="1000" lang="zh-CN">
                <a:solidFill>
                  <a:schemeClr val="tx1"/>
                </a:solidFill>
              </a:rPr>
              <a:t>4．1．1人的领域感与人际距离对空间的影响人际距离是指人们在相互交往活动中，人与人之间所保持的空间距离。人类学家爱德华 T 霍尔曾提出四种空间距离，即：亲密距离（0cm-45cm)，个人距离（45cm-122cm),社交距离（122cm-366cm),公共距离（366cm-762cm）</a:t>
            </a:r>
            <a:endParaRPr altLang="en-US" dirty="0" sz="1000" lang="zh-CN">
              <a:solidFill>
                <a:schemeClr val="tx1"/>
              </a:solidFill>
            </a:endParaRPr>
          </a:p>
        </p:txBody>
      </p:sp>
      <p:sp>
        <p:nvSpPr>
          <p:cNvPr id="1049151"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152"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153" name="文本框 20"/>
          <p:cNvSpPr txBox="1"/>
          <p:nvPr/>
        </p:nvSpPr>
        <p:spPr>
          <a:xfrm>
            <a:off x="4770120" y="2660650"/>
            <a:ext cx="2457450" cy="245110"/>
          </a:xfrm>
          <a:prstGeom prst="rect"/>
          <a:noFill/>
        </p:spPr>
        <p:txBody>
          <a:bodyPr rtlCol="0" wrap="square">
            <a:spAutoFit/>
          </a:bodyPr>
          <a:p>
            <a:r>
              <a:rPr altLang="en-US" sz="1000" lang="zh-CN"/>
              <a:t> </a:t>
            </a:r>
            <a:endParaRPr altLang="en-US" sz="1000" lang="zh-CN"/>
          </a:p>
        </p:txBody>
      </p:sp>
      <p:sp>
        <p:nvSpPr>
          <p:cNvPr id="1049154" name="文本框 4"/>
          <p:cNvSpPr txBox="1"/>
          <p:nvPr/>
        </p:nvSpPr>
        <p:spPr>
          <a:xfrm>
            <a:off x="1211580" y="2435225"/>
            <a:ext cx="2457450" cy="370841"/>
          </a:xfrm>
          <a:prstGeom prst="rect"/>
          <a:noFill/>
        </p:spPr>
        <p:txBody>
          <a:bodyPr rtlCol="0" wrap="square">
            <a:spAutoFit/>
          </a:bodyPr>
          <a:p>
            <a:r>
              <a:rPr altLang="en-US" sz="1000" lang="zh-CN"/>
              <a:t>图4-1-  普通办公室常用人体尺度</a:t>
            </a:r>
            <a:endParaRPr altLang="en-US" sz="1000" lang="zh-CN"/>
          </a:p>
          <a:p>
            <a:r>
              <a:rPr altLang="en-US" sz="1000" lang="zh-CN"/>
              <a:t>（图片来源：《室内设计资料集》）</a:t>
            </a:r>
            <a:endParaRPr altLang="en-US" sz="1000" lang="zh-CN"/>
          </a:p>
        </p:txBody>
      </p:sp>
      <p:sp>
        <p:nvSpPr>
          <p:cNvPr id="1049155" name="文本框 5"/>
          <p:cNvSpPr txBox="1"/>
          <p:nvPr/>
        </p:nvSpPr>
        <p:spPr>
          <a:xfrm>
            <a:off x="4953635" y="2435225"/>
            <a:ext cx="2457450" cy="370841"/>
          </a:xfrm>
          <a:prstGeom prst="rect"/>
          <a:noFill/>
        </p:spPr>
        <p:txBody>
          <a:bodyPr rtlCol="0" wrap="square">
            <a:spAutoFit/>
          </a:bodyPr>
          <a:p>
            <a:r>
              <a:rPr altLang="en-US" sz="1000" lang="zh-CN"/>
              <a:t>图4-1-  人的领域感和人际距离对空间的影响（图片来源：网络）</a:t>
            </a:r>
            <a:endParaRPr altLang="en-US" sz="1000" lang="zh-CN"/>
          </a:p>
        </p:txBody>
      </p:sp>
      <p:pic>
        <p:nvPicPr>
          <p:cNvPr id="2097315" name="图片 2" descr="C:\Users\mac\Desktop\QQ截图20180308231128.jpg"/>
          <p:cNvPicPr>
            <a:picLocks noChangeAspect="1" noChangeArrowheads="1"/>
          </p:cNvPicPr>
          <p:nvPr/>
        </p:nvPicPr>
        <p:blipFill>
          <a:blip xmlns:r="http://schemas.openxmlformats.org/officeDocument/2006/relationships" r:embed="rId3"/>
          <a:srcRect/>
          <a:stretch>
            <a:fillRect/>
          </a:stretch>
        </p:blipFill>
        <p:spPr>
          <a:xfrm>
            <a:off x="1049655" y="328295"/>
            <a:ext cx="2619375" cy="1939290"/>
          </a:xfrm>
          <a:prstGeom prst="rect"/>
          <a:noFill/>
          <a:ln w="9525">
            <a:noFill/>
            <a:miter lim="800000"/>
            <a:headEnd/>
            <a:tailEnd/>
          </a:ln>
        </p:spPr>
      </p:pic>
      <p:pic>
        <p:nvPicPr>
          <p:cNvPr id="2097316" name="图片 1" descr="C:\Users\mac\Desktop\办公空间\4.1\图4-1-1人的领域感和人际距离对空间的影响（来源：室内设计联盟网）.png"/>
          <p:cNvPicPr>
            <a:picLocks noChangeAspect="1" noChangeArrowheads="1"/>
          </p:cNvPicPr>
          <p:nvPr/>
        </p:nvPicPr>
        <p:blipFill>
          <a:blip xmlns:r="http://schemas.openxmlformats.org/officeDocument/2006/relationships" r:embed="rId4"/>
          <a:srcRect/>
          <a:stretch>
            <a:fillRect/>
          </a:stretch>
        </p:blipFill>
        <p:spPr>
          <a:xfrm>
            <a:off x="3853180" y="767715"/>
            <a:ext cx="4927600" cy="1402715"/>
          </a:xfrm>
          <a:prstGeom prst="rect"/>
          <a:noFill/>
          <a:ln w="9525">
            <a:noFill/>
            <a:miter lim="800000"/>
            <a:headEnd/>
            <a:tailEnd/>
          </a:ln>
        </p:spPr>
      </p:pic>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151"/>
                                        </p:tgtEl>
                                        <p:attrNameLst>
                                          <p:attrName>style.visibility</p:attrName>
                                        </p:attrNameLst>
                                      </p:cBhvr>
                                      <p:to>
                                        <p:strVal val="visible"/>
                                      </p:to>
                                    </p:set>
                                    <p:animEffect transition="in" filter="randombar(horizontal)">
                                      <p:cBhvr>
                                        <p:cTn dur="500" id="7"/>
                                        <p:tgtEl>
                                          <p:spTgt spid="1049151"/>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152"/>
                                        </p:tgtEl>
                                        <p:attrNameLst>
                                          <p:attrName>style.visibility</p:attrName>
                                        </p:attrNameLst>
                                      </p:cBhvr>
                                      <p:to>
                                        <p:strVal val="visible"/>
                                      </p:to>
                                    </p:set>
                                    <p:animEffect transition="in" filter="randombar(horizontal)">
                                      <p:cBhvr>
                                        <p:cTn dur="500" id="11"/>
                                        <p:tgtEl>
                                          <p:spTgt spid="1049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51" grpId="0" bldLvl="0" animBg="1"/>
      <p:bldP spid="1049152"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342" name=""/>
        <p:cNvGrpSpPr/>
        <p:nvPr/>
      </p:nvGrpSpPr>
      <p:grpSpPr>
        <a:xfrm>
          <a:off x="0" y="0"/>
          <a:ext cx="0" cy="0"/>
          <a:chOff x="0" y="0"/>
          <a:chExt cx="0" cy="0"/>
        </a:xfrm>
      </p:grpSpPr>
      <p:sp>
        <p:nvSpPr>
          <p:cNvPr id="1049159" name="文本框 1"/>
          <p:cNvSpPr txBox="1"/>
          <p:nvPr>
            <p:custDataLst>
              <p:tags r:id="rId1"/>
            </p:custDataLst>
          </p:nvPr>
        </p:nvSpPr>
        <p:spPr>
          <a:xfrm>
            <a:off x="2249372" y="272638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pPr algn="ctr" fontAlgn="base" lvl="0">
              <a:lnSpc>
                <a:spcPct val="120000"/>
              </a:lnSpc>
              <a:spcAft>
                <a:spcPct val="0"/>
              </a:spcAft>
            </a:pPr>
            <a:r>
              <a:rPr altLang="en-US" dirty="0" sz="1400" lang="zh-CN">
                <a:solidFill>
                  <a:srgbClr val="FF0000"/>
                </a:solidFill>
                <a:sym typeface="+mn-ea"/>
              </a:rPr>
              <a:t>4.1空间中人的行为心理学</a:t>
            </a:r>
            <a:endParaRPr altLang="en-US" dirty="0" sz="1400" lang="zh-CN">
              <a:solidFill>
                <a:srgbClr val="FF0000"/>
              </a:solidFill>
              <a:sym typeface="+mn-ea"/>
            </a:endParaRPr>
          </a:p>
        </p:txBody>
      </p:sp>
      <p:sp>
        <p:nvSpPr>
          <p:cNvPr id="1049160" name="文本框 2"/>
          <p:cNvSpPr txBox="1"/>
          <p:nvPr>
            <p:custDataLst>
              <p:tags r:id="rId2"/>
            </p:custDataLst>
          </p:nvPr>
        </p:nvSpPr>
        <p:spPr>
          <a:xfrm>
            <a:off x="1049655" y="3084830"/>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en-US" dirty="0" sz="1000" lang="zh-CN">
                <a:solidFill>
                  <a:schemeClr val="tx1"/>
                </a:solidFill>
              </a:rPr>
              <a:t>4．1．2人的私密性与尽端趋向为了保护自身的私密性，人在公众空间中总会趋向尽端区域。所谓尽端，是指空间中人流较少且安全、有一定依托的地方，通常表现为室内靠墙的座位、靠边的区域，尽端区域。</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4．1．3空间归属感</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对于工作在同一个开放空间的人们来说，过于空旷和开放的工作环境会使人产生孤独、空疏的感觉，人们通常会通过借助依托物来增强空间的归属感和安全感，如利用文件柜、隔断、绿植等进行室内空间领域划分，或者通过地面材质的更换、照明的变换、色彩的改变对不同空间进行限定（见图4-1-1）。</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4．1．4空间形态对心理的影响</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随着社会生产力的不断发展，人们对空间环境的要求也愈来愈高，而空间环境的基础是空间形态，它不仅决定空间的总效果，还会影响处于该空间中使用者的生理反应和心理感受。对于空间形态的研究，首先要强调的是空间的尺度（见图4-1-1）。</a:t>
            </a:r>
            <a:endParaRPr altLang="en-US" dirty="0" sz="1000" lang="zh-CN">
              <a:solidFill>
                <a:schemeClr val="tx1"/>
              </a:solidFill>
            </a:endParaRPr>
          </a:p>
          <a:p>
            <a:pPr algn="l" fontAlgn="base" lvl="0">
              <a:lnSpc>
                <a:spcPct val="120000"/>
              </a:lnSpc>
              <a:spcAft>
                <a:spcPct val="0"/>
              </a:spcAft>
            </a:pPr>
            <a:endParaRPr altLang="en-US" dirty="0" sz="1000" lang="zh-CN">
              <a:solidFill>
                <a:schemeClr val="tx1"/>
              </a:solidFill>
            </a:endParaRPr>
          </a:p>
        </p:txBody>
      </p:sp>
      <p:sp>
        <p:nvSpPr>
          <p:cNvPr id="1049161"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162"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163" name="文本框 20"/>
          <p:cNvSpPr txBox="1"/>
          <p:nvPr/>
        </p:nvSpPr>
        <p:spPr>
          <a:xfrm>
            <a:off x="4770120" y="2660650"/>
            <a:ext cx="2457450" cy="245110"/>
          </a:xfrm>
          <a:prstGeom prst="rect"/>
          <a:noFill/>
        </p:spPr>
        <p:txBody>
          <a:bodyPr rtlCol="0" wrap="square">
            <a:spAutoFit/>
          </a:bodyPr>
          <a:p>
            <a:r>
              <a:rPr altLang="en-US" sz="1000" lang="zh-CN"/>
              <a:t> </a:t>
            </a:r>
            <a:endParaRPr altLang="en-US" sz="1000" lang="zh-CN"/>
          </a:p>
        </p:txBody>
      </p:sp>
      <p:sp>
        <p:nvSpPr>
          <p:cNvPr id="1049164" name="文本框 4"/>
          <p:cNvSpPr txBox="1"/>
          <p:nvPr/>
        </p:nvSpPr>
        <p:spPr>
          <a:xfrm>
            <a:off x="1049655" y="2512695"/>
            <a:ext cx="2457450" cy="370841"/>
          </a:xfrm>
          <a:prstGeom prst="rect"/>
          <a:noFill/>
        </p:spPr>
        <p:txBody>
          <a:bodyPr rtlCol="0" wrap="square">
            <a:spAutoFit/>
          </a:bodyPr>
          <a:p>
            <a:r>
              <a:rPr altLang="en-US" sz="1000" lang="zh-CN"/>
              <a:t>图4-1-  空间归属感</a:t>
            </a:r>
            <a:endParaRPr altLang="en-US" sz="1000" lang="zh-CN"/>
          </a:p>
          <a:p>
            <a:r>
              <a:rPr altLang="en-US" sz="1000" lang="zh-CN"/>
              <a:t>（图片来源：《建筑：形式空间和序》）</a:t>
            </a:r>
            <a:endParaRPr altLang="en-US" sz="1000" lang="zh-CN"/>
          </a:p>
        </p:txBody>
      </p:sp>
      <p:sp>
        <p:nvSpPr>
          <p:cNvPr id="1049165" name="文本框 5"/>
          <p:cNvSpPr txBox="1"/>
          <p:nvPr/>
        </p:nvSpPr>
        <p:spPr>
          <a:xfrm>
            <a:off x="4953635" y="2435225"/>
            <a:ext cx="2457450" cy="370841"/>
          </a:xfrm>
          <a:prstGeom prst="rect"/>
          <a:noFill/>
        </p:spPr>
        <p:txBody>
          <a:bodyPr rtlCol="0" wrap="square">
            <a:spAutoFit/>
          </a:bodyPr>
          <a:p>
            <a:r>
              <a:rPr altLang="en-US" sz="1000" lang="zh-CN"/>
              <a:t>图4-1-  空间形态对心理的影响</a:t>
            </a:r>
            <a:endParaRPr altLang="en-US" sz="1000" lang="zh-CN"/>
          </a:p>
          <a:p>
            <a:r>
              <a:rPr altLang="en-US" sz="1000" lang="zh-CN"/>
              <a:t>（图片来源：《建筑：形式空间和序》）</a:t>
            </a:r>
            <a:endParaRPr altLang="en-US" sz="1000" lang="zh-CN"/>
          </a:p>
        </p:txBody>
      </p:sp>
      <p:pic>
        <p:nvPicPr>
          <p:cNvPr id="2097317" name="图片 2" descr="C:\Users\mac\Desktop\QQ截图20180308231128.jpg"/>
          <p:cNvPicPr>
            <a:picLocks noChangeAspect="1" noChangeArrowheads="1"/>
          </p:cNvPicPr>
          <p:nvPr/>
        </p:nvPicPr>
        <p:blipFill>
          <a:blip xmlns:r="http://schemas.openxmlformats.org/officeDocument/2006/relationships" r:embed="rId3"/>
          <a:srcRect/>
          <a:stretch>
            <a:fillRect/>
          </a:stretch>
        </p:blipFill>
        <p:spPr>
          <a:xfrm>
            <a:off x="1049655" y="328295"/>
            <a:ext cx="2619375" cy="1939290"/>
          </a:xfrm>
          <a:prstGeom prst="rect"/>
          <a:noFill/>
          <a:ln w="9525">
            <a:noFill/>
            <a:miter lim="800000"/>
            <a:headEnd/>
            <a:tailEnd/>
          </a:ln>
        </p:spPr>
      </p:pic>
      <p:pic>
        <p:nvPicPr>
          <p:cNvPr id="2097318" name="图片 6" descr="C:\Users\mac\Desktop\办公空间\4.1\图4-1-3空间归属感（来源：《建筑：形式空间和秩序》）.png"/>
          <p:cNvPicPr>
            <a:picLocks noChangeAspect="1" noChangeArrowheads="1"/>
          </p:cNvPicPr>
          <p:nvPr/>
        </p:nvPicPr>
        <p:blipFill>
          <a:blip xmlns:r="http://schemas.openxmlformats.org/officeDocument/2006/relationships" r:embed="rId4"/>
          <a:srcRect/>
          <a:stretch>
            <a:fillRect/>
          </a:stretch>
        </p:blipFill>
        <p:spPr>
          <a:xfrm>
            <a:off x="837565" y="83185"/>
            <a:ext cx="3067050" cy="2429510"/>
          </a:xfrm>
          <a:prstGeom prst="rect"/>
          <a:noFill/>
          <a:ln w="9525">
            <a:noFill/>
            <a:miter lim="800000"/>
            <a:headEnd/>
            <a:tailEnd/>
          </a:ln>
        </p:spPr>
      </p:pic>
      <p:pic>
        <p:nvPicPr>
          <p:cNvPr id="2097319" name="图片 3" descr="C:\Users\mac\Desktop\办公空间\4.1\图4-1-4空间形态对心理的影响（来源：《建筑：形式空间和秩序》）.png"/>
          <p:cNvPicPr>
            <a:picLocks noChangeAspect="1" noChangeArrowheads="1"/>
          </p:cNvPicPr>
          <p:nvPr/>
        </p:nvPicPr>
        <p:blipFill>
          <a:blip xmlns:r="http://schemas.openxmlformats.org/officeDocument/2006/relationships" r:embed="rId5"/>
          <a:srcRect/>
          <a:stretch>
            <a:fillRect/>
          </a:stretch>
        </p:blipFill>
        <p:spPr>
          <a:xfrm>
            <a:off x="4696778" y="328295"/>
            <a:ext cx="2969895" cy="2047240"/>
          </a:xfrm>
          <a:prstGeom prst="rect"/>
          <a:noFill/>
          <a:ln w="9525">
            <a:noFill/>
            <a:miter lim="800000"/>
            <a:headEnd/>
            <a:tailEnd/>
          </a:ln>
        </p:spPr>
      </p:pic>
    </p:spTree>
    <p:custDataLst>
      <p:tags r:id="rId6"/>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161"/>
                                        </p:tgtEl>
                                        <p:attrNameLst>
                                          <p:attrName>style.visibility</p:attrName>
                                        </p:attrNameLst>
                                      </p:cBhvr>
                                      <p:to>
                                        <p:strVal val="visible"/>
                                      </p:to>
                                    </p:set>
                                    <p:animEffect transition="in" filter="randombar(horizontal)">
                                      <p:cBhvr>
                                        <p:cTn dur="500" id="7"/>
                                        <p:tgtEl>
                                          <p:spTgt spid="1049161"/>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162"/>
                                        </p:tgtEl>
                                        <p:attrNameLst>
                                          <p:attrName>style.visibility</p:attrName>
                                        </p:attrNameLst>
                                      </p:cBhvr>
                                      <p:to>
                                        <p:strVal val="visible"/>
                                      </p:to>
                                    </p:set>
                                    <p:animEffect transition="in" filter="randombar(horizontal)">
                                      <p:cBhvr>
                                        <p:cTn dur="500" id="11"/>
                                        <p:tgtEl>
                                          <p:spTgt spid="1049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61" grpId="0" bldLvl="0" animBg="1"/>
      <p:bldP spid="1049162"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345" name=""/>
        <p:cNvGrpSpPr/>
        <p:nvPr/>
      </p:nvGrpSpPr>
      <p:grpSpPr>
        <a:xfrm>
          <a:off x="0" y="0"/>
          <a:ext cx="0" cy="0"/>
          <a:chOff x="0" y="0"/>
          <a:chExt cx="0" cy="0"/>
        </a:xfrm>
      </p:grpSpPr>
      <p:sp>
        <p:nvSpPr>
          <p:cNvPr id="1049169" name="文本框 1"/>
          <p:cNvSpPr txBox="1"/>
          <p:nvPr>
            <p:custDataLst>
              <p:tags r:id="rId1"/>
            </p:custDataLst>
          </p:nvPr>
        </p:nvSpPr>
        <p:spPr>
          <a:xfrm>
            <a:off x="1757882" y="33116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pPr algn="ctr" fontAlgn="base" lvl="0">
              <a:lnSpc>
                <a:spcPct val="120000"/>
              </a:lnSpc>
              <a:spcAft>
                <a:spcPct val="0"/>
              </a:spcAft>
            </a:pPr>
            <a:r>
              <a:rPr altLang="en-US" dirty="0" sz="1400" lang="zh-CN">
                <a:solidFill>
                  <a:srgbClr val="FF0000"/>
                </a:solidFill>
                <a:sym typeface="+mn-ea"/>
              </a:rPr>
              <a:t>4.2人性化的办公家具和空间尺度</a:t>
            </a:r>
            <a:endParaRPr altLang="en-US" dirty="0" sz="1400" lang="zh-CN">
              <a:solidFill>
                <a:srgbClr val="FF0000"/>
              </a:solidFill>
              <a:sym typeface="+mn-ea"/>
            </a:endParaRPr>
          </a:p>
        </p:txBody>
      </p:sp>
      <p:sp>
        <p:nvSpPr>
          <p:cNvPr id="1049170" name="文本框 2"/>
          <p:cNvSpPr txBox="1"/>
          <p:nvPr>
            <p:custDataLst>
              <p:tags r:id="rId2"/>
            </p:custDataLst>
          </p:nvPr>
        </p:nvSpPr>
        <p:spPr>
          <a:xfrm>
            <a:off x="683895" y="1042035"/>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en-US" dirty="0" sz="1000" lang="zh-CN">
                <a:solidFill>
                  <a:schemeClr val="tx1"/>
                </a:solidFill>
              </a:rPr>
              <a:t>根据人体工程学的理论，人们在工作时的活动范围，即动作区域，是决定室内空间及配套设施尺度的重要依据。人体的结构与尺度是静态的、固定的尺寸，使用功能的设计应考虑人们活动动态与静态的相互关系，尺度的设计也要适应大多数人的标准。</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4．2．1  办公座椅座椅设计需综合考虑功能、结构、造型、色彩、材料、生产等多方面因素并要符合人体生理、心理及人体活动规律。故设计椅背的曲线能够契合坐姿脊柱，上体的重心落在臀部的骨骼上，上半身与大腿、大腿与小腿的角度郡城85°-90°，确保使用者的重量尽可能分散在身体的不同接触面产生舒适的感觉。</a:t>
            </a:r>
            <a:endParaRPr altLang="en-US" dirty="0" sz="1000" lang="zh-CN">
              <a:solidFill>
                <a:schemeClr val="tx1"/>
              </a:solidFill>
            </a:endParaRPr>
          </a:p>
          <a:p>
            <a:pPr algn="l" fontAlgn="base" lvl="0">
              <a:lnSpc>
                <a:spcPct val="120000"/>
              </a:lnSpc>
              <a:spcAft>
                <a:spcPct val="0"/>
              </a:spcAft>
            </a:pPr>
            <a:endParaRPr altLang="en-US" dirty="0" sz="1000" lang="zh-CN">
              <a:solidFill>
                <a:schemeClr val="tx1"/>
              </a:solidFill>
            </a:endParaRPr>
          </a:p>
        </p:txBody>
      </p:sp>
      <p:sp>
        <p:nvSpPr>
          <p:cNvPr id="1049171"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172"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173" name="文本框 99"/>
          <p:cNvSpPr txBox="1"/>
          <p:nvPr/>
        </p:nvSpPr>
        <p:spPr>
          <a:xfrm>
            <a:off x="306705" y="2272665"/>
            <a:ext cx="5080000" cy="275590"/>
          </a:xfrm>
          <a:prstGeom prst="rect"/>
          <a:noFill/>
          <a:ln w="9525">
            <a:noFill/>
          </a:ln>
        </p:spPr>
        <p:txBody>
          <a:bodyPr>
            <a:spAutoFit/>
          </a:bodyPr>
          <a:p>
            <a:pPr indent="304800"/>
            <a:r>
              <a:rPr altLang="en-US" b="0" sz="1200" lang="zh-CN">
                <a:latin typeface="宋体" panose="02010600030101010101" pitchFamily="2" charset="-122"/>
                <a:ea typeface="宋体" panose="02010600030101010101" pitchFamily="2" charset="-122"/>
                <a:cs typeface="宋体" panose="02010600030101010101" pitchFamily="2" charset="-122"/>
              </a:rPr>
              <a:t>表</a:t>
            </a:r>
            <a:r>
              <a:rPr altLang="zh-CN" b="0" sz="1200" lang="en-US">
                <a:latin typeface="宋体" panose="02010600030101010101" pitchFamily="2" charset="-122"/>
                <a:ea typeface="宋体" panose="02010600030101010101" pitchFamily="2" charset="-122"/>
                <a:cs typeface="宋体" panose="02010600030101010101" pitchFamily="2" charset="-122"/>
              </a:rPr>
              <a:t>4-2-1 </a:t>
            </a:r>
            <a:r>
              <a:rPr altLang="en-US" b="0" sz="1200" lang="zh-CN">
                <a:latin typeface="宋体" panose="02010600030101010101" pitchFamily="2" charset="-122"/>
                <a:ea typeface="宋体" panose="02010600030101010101" pitchFamily="2" charset="-122"/>
                <a:cs typeface="宋体" panose="02010600030101010101" pitchFamily="2" charset="-122"/>
              </a:rPr>
              <a:t>座椅尺度</a:t>
            </a:r>
            <a:endParaRPr altLang="en-US" lang="zh-CN"/>
          </a:p>
        </p:txBody>
      </p:sp>
      <p:graphicFrame>
        <p:nvGraphicFramePr>
          <p:cNvPr id="4194304" name="表格 3"/>
          <p:cNvGraphicFramePr>
            <a:graphicFrameLocks/>
          </p:cNvGraphicFramePr>
          <p:nvPr/>
        </p:nvGraphicFramePr>
        <p:xfrm>
          <a:off x="683895" y="2731770"/>
          <a:ext cx="5288915" cy="0"/>
        </p:xfrm>
        <a:graphic>
          <a:graphicData uri="http://schemas.openxmlformats.org/drawingml/2006/table">
            <a:tbl>
              <a:tblPr firstRow="1" bandRow="1">
                <a:tableStyleId>{5940675A-B579-460E-94D1-54222C63F5DA}</a:tableStyleId>
              </a:tblPr>
              <a:tblGrid>
                <a:gridCol w="514350"/>
                <a:gridCol w="904875"/>
                <a:gridCol w="720725"/>
                <a:gridCol w="898525"/>
                <a:gridCol w="1169988"/>
                <a:gridCol w="1081087"/>
              </a:tblGrid>
              <a:tr h="0">
                <a:tc>
                  <a:txBody>
                    <a:bodyPr/>
                    <a:p>
                      <a:pPr indent="0">
                        <a:buNone/>
                      </a:pPr>
                      <a:r>
                        <a:rPr altLang="en-US" b="0" sz="1200" lang="zh-CN">
                          <a:latin typeface="宋体" panose="02010600030101010101" pitchFamily="2" charset="-122"/>
                          <a:ea typeface="宋体" panose="02010600030101010101" pitchFamily="2" charset="-122"/>
                          <a:cs typeface="宋体" panose="02010600030101010101" pitchFamily="2" charset="-122"/>
                        </a:rPr>
                        <a:t>坐宽</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380-470</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en-US" b="0" sz="1200" lang="zh-CN">
                          <a:latin typeface="宋体" panose="02010600030101010101" pitchFamily="2" charset="-122"/>
                          <a:ea typeface="宋体" panose="02010600030101010101" pitchFamily="2" charset="-122"/>
                          <a:cs typeface="宋体" panose="02010600030101010101" pitchFamily="2" charset="-122"/>
                        </a:rPr>
                        <a:t>扶手</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180-230</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en-US" b="0" sz="1200" lang="zh-CN">
                          <a:latin typeface="宋体" panose="02010600030101010101" pitchFamily="2" charset="-122"/>
                          <a:ea typeface="宋体" panose="02010600030101010101" pitchFamily="2" charset="-122"/>
                          <a:cs typeface="宋体" panose="02010600030101010101" pitchFamily="2" charset="-122"/>
                        </a:rPr>
                        <a:t>坐面倾斜度</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3°-5°</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r>
              <a:tr h="0">
                <a:tc>
                  <a:txBody>
                    <a:bodyPr/>
                    <a:p>
                      <a:pPr indent="0">
                        <a:buNone/>
                      </a:pPr>
                      <a:r>
                        <a:rPr altLang="en-US" b="0" sz="1200" lang="zh-CN">
                          <a:latin typeface="宋体" panose="02010600030101010101" pitchFamily="2" charset="-122"/>
                          <a:ea typeface="宋体" panose="02010600030101010101" pitchFamily="2" charset="-122"/>
                          <a:cs typeface="宋体" panose="02010600030101010101" pitchFamily="2" charset="-122"/>
                        </a:rPr>
                        <a:t>坐高</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406-445</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en-US" b="0" sz="1200" lang="zh-CN">
                          <a:latin typeface="宋体" panose="02010600030101010101" pitchFamily="2" charset="-122"/>
                          <a:ea typeface="宋体" panose="02010600030101010101" pitchFamily="2" charset="-122"/>
                          <a:cs typeface="宋体" panose="02010600030101010101" pitchFamily="2" charset="-122"/>
                        </a:rPr>
                        <a:t>背高</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480-630</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en-US" b="0" sz="1200" lang="zh-CN">
                          <a:latin typeface="宋体" panose="02010600030101010101" pitchFamily="2" charset="-122"/>
                          <a:ea typeface="宋体" panose="02010600030101010101" pitchFamily="2" charset="-122"/>
                          <a:cs typeface="宋体" panose="02010600030101010101" pitchFamily="2" charset="-122"/>
                        </a:rPr>
                        <a:t>背面倾斜度</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5°-10°</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r>
              <a:tr h="0">
                <a:tc>
                  <a:txBody>
                    <a:bodyPr/>
                    <a:p>
                      <a:pPr indent="0">
                        <a:buNone/>
                      </a:pPr>
                      <a:r>
                        <a:rPr altLang="en-US" b="0" sz="1200" lang="zh-CN">
                          <a:latin typeface="宋体" panose="02010600030101010101" pitchFamily="2" charset="-122"/>
                          <a:ea typeface="宋体" panose="02010600030101010101" pitchFamily="2" charset="-122"/>
                          <a:cs typeface="宋体" panose="02010600030101010101" pitchFamily="2" charset="-122"/>
                        </a:rPr>
                        <a:t>坐深</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380-445</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en-US" b="0" sz="1200" lang="zh-CN">
                          <a:latin typeface="宋体" panose="02010600030101010101" pitchFamily="2" charset="-122"/>
                          <a:ea typeface="宋体" panose="02010600030101010101" pitchFamily="2" charset="-122"/>
                          <a:cs typeface="宋体" panose="02010600030101010101" pitchFamily="2" charset="-122"/>
                        </a:rPr>
                        <a:t>背宽</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350-480</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 </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altLang="zh-CN" b="0" sz="1200" lang="en-US">
                          <a:latin typeface="宋体" panose="02010600030101010101" pitchFamily="2" charset="-122"/>
                          <a:ea typeface="宋体" panose="02010600030101010101" pitchFamily="2" charset="-122"/>
                          <a:cs typeface="宋体" panose="02010600030101010101" pitchFamily="2" charset="-122"/>
                        </a:rPr>
                        <a:t> </a:t>
                      </a:r>
                      <a:endParaRPr altLang="en-US" b="0" sz="1200" lang="zh-CN">
                        <a:latin typeface="宋体" panose="02010600030101010101" pitchFamily="2" charset="-122"/>
                        <a:ea typeface="宋体" panose="02010600030101010101" pitchFamily="2" charset="-122"/>
                        <a:cs typeface="宋体" panose="02010600030101010101" pitchFamily="2" charset="-122"/>
                      </a:endParaRPr>
                    </a:p>
                  </a:txBody>
                  <a:tcPr marL="0" marR="0" marT="0" marB="1" anchor="t" vert="horz">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r>
            </a:tbl>
          </a:graphicData>
        </a:graphic>
      </p:graphicFrame>
      <p:sp>
        <p:nvSpPr>
          <p:cNvPr id="1049174" name="文本框 9"/>
          <p:cNvSpPr txBox="1"/>
          <p:nvPr/>
        </p:nvSpPr>
        <p:spPr>
          <a:xfrm>
            <a:off x="612140" y="3507105"/>
            <a:ext cx="7188835" cy="553085"/>
          </a:xfrm>
          <a:prstGeom prst="rect"/>
          <a:noFill/>
        </p:spPr>
        <p:txBody>
          <a:bodyPr rtlCol="0" wrap="square">
            <a:spAutoFit/>
          </a:bodyPr>
          <a:p>
            <a:r>
              <a:rPr altLang="en-US" sz="1000" lang="zh-CN"/>
              <a:t>4．2．2  办公沙发，办公沙发已经是大多数企业办公场所里最常见的办公家具。通常，办公沙发的主要尺寸按QB/T 1952.1-2003《软体家具 沙发》行业标准规定：沙发的座面高为360mm~420mm；座深为480mm~600mm之间；扶手高小于等于250mm。背高大于等于600mm。这些主要尺寸规定主要是满足使用时的基本要求。</a:t>
            </a:r>
            <a:endParaRPr altLang="en-US" sz="1000" lang="zh-CN"/>
          </a:p>
        </p:txBody>
      </p:sp>
    </p:spTree>
    <p:custDataLst>
      <p:tags r:id="rId3"/>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171"/>
                                        </p:tgtEl>
                                        <p:attrNameLst>
                                          <p:attrName>style.visibility</p:attrName>
                                        </p:attrNameLst>
                                      </p:cBhvr>
                                      <p:to>
                                        <p:strVal val="visible"/>
                                      </p:to>
                                    </p:set>
                                    <p:animEffect transition="in" filter="randombar(horizontal)">
                                      <p:cBhvr>
                                        <p:cTn dur="500" id="7"/>
                                        <p:tgtEl>
                                          <p:spTgt spid="1049171"/>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172"/>
                                        </p:tgtEl>
                                        <p:attrNameLst>
                                          <p:attrName>style.visibility</p:attrName>
                                        </p:attrNameLst>
                                      </p:cBhvr>
                                      <p:to>
                                        <p:strVal val="visible"/>
                                      </p:to>
                                    </p:set>
                                    <p:animEffect transition="in" filter="randombar(horizontal)">
                                      <p:cBhvr>
                                        <p:cTn dur="500" id="11"/>
                                        <p:tgtEl>
                                          <p:spTgt spid="1049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71" grpId="0" bldLvl="0" animBg="1"/>
      <p:bldP spid="1049172"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348" name=""/>
        <p:cNvGrpSpPr/>
        <p:nvPr/>
      </p:nvGrpSpPr>
      <p:grpSpPr>
        <a:xfrm>
          <a:off x="0" y="0"/>
          <a:ext cx="0" cy="0"/>
          <a:chOff x="0" y="0"/>
          <a:chExt cx="0" cy="0"/>
        </a:xfrm>
      </p:grpSpPr>
      <p:sp>
        <p:nvSpPr>
          <p:cNvPr id="1049178" name="文本框 1"/>
          <p:cNvSpPr txBox="1"/>
          <p:nvPr>
            <p:custDataLst>
              <p:tags r:id="rId1"/>
            </p:custDataLst>
          </p:nvPr>
        </p:nvSpPr>
        <p:spPr>
          <a:xfrm>
            <a:off x="1844242" y="283369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pPr algn="ctr" fontAlgn="base" lvl="0">
              <a:lnSpc>
                <a:spcPct val="120000"/>
              </a:lnSpc>
              <a:spcAft>
                <a:spcPct val="0"/>
              </a:spcAft>
            </a:pPr>
            <a:r>
              <a:rPr altLang="en-US" dirty="0" sz="1400" lang="zh-CN">
                <a:solidFill>
                  <a:srgbClr val="FF0000"/>
                </a:solidFill>
                <a:sym typeface="+mn-ea"/>
              </a:rPr>
              <a:t>4.1空间中人的行为心理学</a:t>
            </a:r>
            <a:endParaRPr altLang="en-US" dirty="0" sz="1400" lang="zh-CN">
              <a:solidFill>
                <a:srgbClr val="FF0000"/>
              </a:solidFill>
              <a:sym typeface="+mn-ea"/>
            </a:endParaRPr>
          </a:p>
        </p:txBody>
      </p:sp>
      <p:sp>
        <p:nvSpPr>
          <p:cNvPr id="1049179" name="文本框 2"/>
          <p:cNvSpPr txBox="1"/>
          <p:nvPr>
            <p:custDataLst>
              <p:tags r:id="rId2"/>
            </p:custDataLst>
          </p:nvPr>
        </p:nvSpPr>
        <p:spPr>
          <a:xfrm>
            <a:off x="1049655" y="3228340"/>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en-US" dirty="0" sz="1000" lang="zh-CN">
                <a:solidFill>
                  <a:schemeClr val="tx1"/>
                </a:solidFill>
              </a:rPr>
              <a:t>4．2．3办公台(工作台)办公台应有适宜的长、宽、高尺寸来配合相应的办公工作（见图4-2-1）。办公台桌面的大小按实际工作时人手可伸及的范围及摆放有关办公用品和设施来确定；办公台下的空间应考虑人体下肢能够自如活动的需求，办公台的高度应考虑进行工作时不会产生疲劳感。</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4．2．4办公橱柜</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1、移动办公橱柜移动办公橱柜通常由放置信息材料及常用文件的可移动式文件柜等组成。</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2、壁柜现代空间设计中，无论家装还是办公空间，都流行用壁柜作为空间的间隔，壁柜与墙壁成为一体，使室内空间显得更加简洁</a:t>
            </a:r>
            <a:endParaRPr altLang="en-US" dirty="0" sz="1000" lang="zh-CN">
              <a:solidFill>
                <a:schemeClr val="tx1"/>
              </a:solidFill>
            </a:endParaRPr>
          </a:p>
          <a:p>
            <a:pPr algn="l" fontAlgn="base" lvl="0">
              <a:lnSpc>
                <a:spcPct val="120000"/>
              </a:lnSpc>
              <a:spcAft>
                <a:spcPct val="0"/>
              </a:spcAft>
            </a:pPr>
            <a:endParaRPr altLang="en-US" dirty="0" sz="1000" lang="zh-CN">
              <a:solidFill>
                <a:schemeClr val="tx1"/>
              </a:solidFill>
            </a:endParaRPr>
          </a:p>
        </p:txBody>
      </p:sp>
      <p:sp>
        <p:nvSpPr>
          <p:cNvPr id="1049180"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181"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182" name="文本框 5"/>
          <p:cNvSpPr txBox="1"/>
          <p:nvPr/>
        </p:nvSpPr>
        <p:spPr>
          <a:xfrm>
            <a:off x="3296285" y="2506980"/>
            <a:ext cx="2457450" cy="370840"/>
          </a:xfrm>
          <a:prstGeom prst="rect"/>
          <a:noFill/>
        </p:spPr>
        <p:txBody>
          <a:bodyPr rtlCol="0" wrap="square">
            <a:spAutoFit/>
          </a:bodyPr>
          <a:p>
            <a:r>
              <a:rPr altLang="en-US" sz="1000" lang="zh-CN"/>
              <a:t>图4-1-  接待台工作的常见尺度</a:t>
            </a:r>
            <a:endParaRPr altLang="en-US" sz="1000" lang="zh-CN"/>
          </a:p>
          <a:p>
            <a:r>
              <a:rPr altLang="en-US" sz="1000" lang="zh-CN"/>
              <a:t>（图片来源：《现代办公空间设计》）</a:t>
            </a:r>
            <a:endParaRPr altLang="en-US" sz="1000" lang="zh-CN"/>
          </a:p>
        </p:txBody>
      </p:sp>
      <p:pic>
        <p:nvPicPr>
          <p:cNvPr id="2097320" name="图片 7" descr="C:\Users\mac\Desktop\办公空间\QQ图片20180308155536.jpg"/>
          <p:cNvPicPr>
            <a:picLocks noChangeAspect="1" noChangeArrowheads="1"/>
          </p:cNvPicPr>
          <p:nvPr/>
        </p:nvPicPr>
        <p:blipFill>
          <a:blip xmlns:r="http://schemas.openxmlformats.org/officeDocument/2006/relationships" r:embed="rId3">
            <a:lum bright="30000"/>
          </a:blip>
          <a:srcRect/>
          <a:stretch>
            <a:fillRect/>
          </a:stretch>
        </p:blipFill>
        <p:spPr>
          <a:xfrm>
            <a:off x="1628775" y="111760"/>
            <a:ext cx="5361305" cy="2323465"/>
          </a:xfrm>
          <a:prstGeom prst="rect"/>
          <a:noFill/>
          <a:ln w="9525">
            <a:noFill/>
            <a:miter lim="800000"/>
            <a:headEnd/>
            <a:tailEnd/>
          </a:ln>
        </p:spPr>
      </p:pic>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180"/>
                                        </p:tgtEl>
                                        <p:attrNameLst>
                                          <p:attrName>style.visibility</p:attrName>
                                        </p:attrNameLst>
                                      </p:cBhvr>
                                      <p:to>
                                        <p:strVal val="visible"/>
                                      </p:to>
                                    </p:set>
                                    <p:animEffect transition="in" filter="randombar(horizontal)">
                                      <p:cBhvr>
                                        <p:cTn dur="500" id="7"/>
                                        <p:tgtEl>
                                          <p:spTgt spid="1049180"/>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181"/>
                                        </p:tgtEl>
                                        <p:attrNameLst>
                                          <p:attrName>style.visibility</p:attrName>
                                        </p:attrNameLst>
                                      </p:cBhvr>
                                      <p:to>
                                        <p:strVal val="visible"/>
                                      </p:to>
                                    </p:set>
                                    <p:animEffect transition="in" filter="randombar(horizontal)">
                                      <p:cBhvr>
                                        <p:cTn dur="500" id="11"/>
                                        <p:tgtEl>
                                          <p:spTgt spid="1049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80" grpId="0" bldLvl="0" animBg="1"/>
      <p:bldP spid="1049181"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351" name=""/>
        <p:cNvGrpSpPr/>
        <p:nvPr/>
      </p:nvGrpSpPr>
      <p:grpSpPr>
        <a:xfrm>
          <a:off x="0" y="0"/>
          <a:ext cx="0" cy="0"/>
          <a:chOff x="0" y="0"/>
          <a:chExt cx="0" cy="0"/>
        </a:xfrm>
      </p:grpSpPr>
      <p:sp>
        <p:nvSpPr>
          <p:cNvPr id="1049186" name="文本框 1"/>
          <p:cNvSpPr txBox="1"/>
          <p:nvPr>
            <p:custDataLst>
              <p:tags r:id="rId1"/>
            </p:custDataLst>
          </p:nvPr>
        </p:nvSpPr>
        <p:spPr>
          <a:xfrm>
            <a:off x="1820747" y="253651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pPr algn="ctr" fontAlgn="base" lvl="0">
              <a:lnSpc>
                <a:spcPct val="120000"/>
              </a:lnSpc>
              <a:spcAft>
                <a:spcPct val="0"/>
              </a:spcAft>
            </a:pPr>
            <a:r>
              <a:rPr altLang="en-US" dirty="0" sz="1400" lang="zh-CN">
                <a:solidFill>
                  <a:srgbClr val="FF0000"/>
                </a:solidFill>
                <a:sym typeface="+mn-ea"/>
              </a:rPr>
              <a:t>4.1空间中人的行为心理学</a:t>
            </a:r>
            <a:endParaRPr altLang="en-US" dirty="0" sz="1400" lang="zh-CN">
              <a:solidFill>
                <a:srgbClr val="FF0000"/>
              </a:solidFill>
              <a:sym typeface="+mn-ea"/>
            </a:endParaRPr>
          </a:p>
        </p:txBody>
      </p:sp>
      <p:sp>
        <p:nvSpPr>
          <p:cNvPr id="1049187" name="文本框 2"/>
          <p:cNvSpPr txBox="1"/>
          <p:nvPr>
            <p:custDataLst>
              <p:tags r:id="rId2"/>
            </p:custDataLst>
          </p:nvPr>
        </p:nvSpPr>
        <p:spPr>
          <a:xfrm>
            <a:off x="1080770" y="2955925"/>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en-US" dirty="0" sz="1000" lang="zh-CN">
                <a:solidFill>
                  <a:schemeClr val="tx1"/>
                </a:solidFill>
              </a:rPr>
              <a:t>4．2．5办公接待台</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接待台在办公建筑中的位置一般在大堂或前厅，是体现公司形象的重要组成部分。接待台设计时要注意以下几点：</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1、接待台要满足接待的功能需要。要满足办公设备的安装需要及工作使用要求。</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2、接待台的造型。设计风格与办公整体空间的装饰进行协调。大小尺寸要与整体空间协调，尺度适宜。</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3、接待台的选材。装修用料要细腻。一般来说，不同的材质有不一样的质感，木材给人温馨舒适厚重的感觉，金属给人明亮现代时尚的意味（见图4-2-1）。</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4．2．6办公会议室家具根据人体工程学原理，会议桌边缘至墙面及其他障碍物之间的最小距离应为1220mm，这是人进入座位就坐和离开座位通行的必备流通空间。</a:t>
            </a:r>
            <a:endParaRPr altLang="en-US" dirty="0" sz="1000" lang="zh-CN">
              <a:solidFill>
                <a:schemeClr val="tx1"/>
              </a:solidFill>
            </a:endParaRPr>
          </a:p>
        </p:txBody>
      </p:sp>
      <p:sp>
        <p:nvSpPr>
          <p:cNvPr id="1049188"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189"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190" name="文本框 5"/>
          <p:cNvSpPr txBox="1"/>
          <p:nvPr/>
        </p:nvSpPr>
        <p:spPr>
          <a:xfrm>
            <a:off x="3435985" y="2144395"/>
            <a:ext cx="2457450" cy="370841"/>
          </a:xfrm>
          <a:prstGeom prst="rect"/>
          <a:noFill/>
        </p:spPr>
        <p:txBody>
          <a:bodyPr rtlCol="0" wrap="square">
            <a:spAutoFit/>
          </a:bodyPr>
          <a:p>
            <a:r>
              <a:rPr altLang="en-US" sz="1000" lang="zh-CN"/>
              <a:t>图4-1-  会议桌的空间尺度</a:t>
            </a:r>
            <a:endParaRPr altLang="en-US" sz="1000" lang="zh-CN"/>
          </a:p>
          <a:p>
            <a:r>
              <a:rPr altLang="en-US" sz="1000" lang="zh-CN"/>
              <a:t>（图片来源：《室内设计资料集》）</a:t>
            </a:r>
            <a:endParaRPr altLang="en-US" sz="1000" lang="zh-CN"/>
          </a:p>
        </p:txBody>
      </p:sp>
      <p:pic>
        <p:nvPicPr>
          <p:cNvPr id="2097321" name="图片 3" descr="C:\Users\mac\Desktop\QQ截图20180308231423.jpg"/>
          <p:cNvPicPr>
            <a:picLocks noChangeAspect="1" noChangeArrowheads="1"/>
          </p:cNvPicPr>
          <p:nvPr/>
        </p:nvPicPr>
        <p:blipFill>
          <a:blip xmlns:r="http://schemas.openxmlformats.org/officeDocument/2006/relationships" r:embed="rId3"/>
          <a:srcRect/>
          <a:stretch>
            <a:fillRect/>
          </a:stretch>
        </p:blipFill>
        <p:spPr>
          <a:xfrm>
            <a:off x="1283335" y="662305"/>
            <a:ext cx="1753235" cy="1356995"/>
          </a:xfrm>
          <a:prstGeom prst="rect"/>
          <a:noFill/>
          <a:ln w="9525">
            <a:noFill/>
            <a:miter lim="800000"/>
            <a:headEnd/>
            <a:tailEnd/>
          </a:ln>
        </p:spPr>
      </p:pic>
      <p:pic>
        <p:nvPicPr>
          <p:cNvPr id="2097322" name="图片 6" descr="C:\Users\mac\Desktop\QQ截图20180308231523.jpg"/>
          <p:cNvPicPr>
            <a:picLocks noChangeAspect="1" noChangeArrowheads="1"/>
          </p:cNvPicPr>
          <p:nvPr/>
        </p:nvPicPr>
        <p:blipFill>
          <a:blip xmlns:r="http://schemas.openxmlformats.org/officeDocument/2006/relationships" r:embed="rId4"/>
          <a:srcRect/>
          <a:stretch>
            <a:fillRect/>
          </a:stretch>
        </p:blipFill>
        <p:spPr>
          <a:xfrm>
            <a:off x="3435985" y="662940"/>
            <a:ext cx="1316355" cy="1257300"/>
          </a:xfrm>
          <a:prstGeom prst="rect"/>
          <a:noFill/>
          <a:ln w="9525">
            <a:noFill/>
            <a:miter lim="800000"/>
            <a:headEnd/>
            <a:tailEnd/>
          </a:ln>
        </p:spPr>
      </p:pic>
      <p:pic>
        <p:nvPicPr>
          <p:cNvPr id="2097323" name="图片 4" descr="C:\Users\mac\Desktop\QQ截图20180308231511.jpg"/>
          <p:cNvPicPr>
            <a:picLocks noChangeAspect="1" noChangeArrowheads="1"/>
          </p:cNvPicPr>
          <p:nvPr/>
        </p:nvPicPr>
        <p:blipFill>
          <a:blip xmlns:r="http://schemas.openxmlformats.org/officeDocument/2006/relationships" r:embed="rId5"/>
          <a:srcRect/>
          <a:stretch>
            <a:fillRect/>
          </a:stretch>
        </p:blipFill>
        <p:spPr>
          <a:xfrm>
            <a:off x="5348605" y="803275"/>
            <a:ext cx="1003300" cy="1045210"/>
          </a:xfrm>
          <a:prstGeom prst="rect"/>
          <a:noFill/>
          <a:ln w="9525">
            <a:noFill/>
            <a:miter lim="800000"/>
            <a:headEnd/>
            <a:tailEnd/>
          </a:ln>
        </p:spPr>
      </p:pic>
      <p:pic>
        <p:nvPicPr>
          <p:cNvPr id="2097324" name="图片 5" descr="C:\Users\mac\Desktop\QQ截图20180308231407.jpg"/>
          <p:cNvPicPr>
            <a:picLocks noChangeAspect="1" noChangeArrowheads="1"/>
          </p:cNvPicPr>
          <p:nvPr/>
        </p:nvPicPr>
        <p:blipFill>
          <a:blip xmlns:r="http://schemas.openxmlformats.org/officeDocument/2006/relationships" r:embed="rId6"/>
          <a:srcRect/>
          <a:stretch>
            <a:fillRect/>
          </a:stretch>
        </p:blipFill>
        <p:spPr>
          <a:xfrm>
            <a:off x="6798945" y="662940"/>
            <a:ext cx="1248410" cy="1186180"/>
          </a:xfrm>
          <a:prstGeom prst="rect"/>
          <a:noFill/>
          <a:ln w="9525">
            <a:noFill/>
            <a:miter lim="800000"/>
            <a:headEnd/>
            <a:tailEnd/>
          </a:ln>
        </p:spPr>
      </p:pic>
    </p:spTree>
    <p:custDataLst>
      <p:tags r:id="rId7"/>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188"/>
                                        </p:tgtEl>
                                        <p:attrNameLst>
                                          <p:attrName>style.visibility</p:attrName>
                                        </p:attrNameLst>
                                      </p:cBhvr>
                                      <p:to>
                                        <p:strVal val="visible"/>
                                      </p:to>
                                    </p:set>
                                    <p:animEffect transition="in" filter="randombar(horizontal)">
                                      <p:cBhvr>
                                        <p:cTn dur="500" id="7"/>
                                        <p:tgtEl>
                                          <p:spTgt spid="1049188"/>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189"/>
                                        </p:tgtEl>
                                        <p:attrNameLst>
                                          <p:attrName>style.visibility</p:attrName>
                                        </p:attrNameLst>
                                      </p:cBhvr>
                                      <p:to>
                                        <p:strVal val="visible"/>
                                      </p:to>
                                    </p:set>
                                    <p:animEffect transition="in" filter="randombar(horizontal)">
                                      <p:cBhvr>
                                        <p:cTn dur="500" id="11"/>
                                        <p:tgtEl>
                                          <p:spTgt spid="104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88" grpId="0" bldLvl="0" animBg="1"/>
      <p:bldP spid="104918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51" name=""/>
        <p:cNvGrpSpPr/>
        <p:nvPr/>
      </p:nvGrpSpPr>
      <p:grpSpPr>
        <a:xfrm>
          <a:off x="0" y="0"/>
          <a:ext cx="0" cy="0"/>
          <a:chOff x="0" y="0"/>
          <a:chExt cx="0" cy="0"/>
        </a:xfrm>
      </p:grpSpPr>
      <p:sp>
        <p:nvSpPr>
          <p:cNvPr id="1048661" name="文本框 1"/>
          <p:cNvSpPr txBox="1"/>
          <p:nvPr>
            <p:custDataLst>
              <p:tags r:id="rId1"/>
            </p:custDataLst>
          </p:nvPr>
        </p:nvSpPr>
        <p:spPr>
          <a:xfrm>
            <a:off x="2276042" y="281655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000" lang="en-US">
                <a:solidFill>
                  <a:schemeClr val="tx1"/>
                </a:solidFill>
              </a:rPr>
              <a:t>图1-1-1乌菲齐美术馆                              图1-1-2乌菲齐美术馆内景</a:t>
            </a:r>
            <a:endParaRPr altLang="zh-CN" sz="1000" lang="en-US">
              <a:solidFill>
                <a:schemeClr val="tx1"/>
              </a:solidFill>
            </a:endParaRPr>
          </a:p>
          <a:p>
            <a:r>
              <a:rPr altLang="zh-CN" sz="1000" lang="en-US">
                <a:solidFill>
                  <a:schemeClr val="tx1"/>
                </a:solidFill>
              </a:rPr>
              <a:t>图片来源：百度百科                                         图片来源：百度百科</a:t>
            </a:r>
            <a:endParaRPr altLang="zh-CN" sz="1000" lang="en-US">
              <a:solidFill>
                <a:schemeClr val="tx1"/>
              </a:solidFill>
            </a:endParaRPr>
          </a:p>
        </p:txBody>
      </p:sp>
      <p:sp>
        <p:nvSpPr>
          <p:cNvPr id="1048662" name="文本框 2"/>
          <p:cNvSpPr txBox="1"/>
          <p:nvPr>
            <p:custDataLst>
              <p:tags r:id="rId2"/>
            </p:custDataLst>
          </p:nvPr>
        </p:nvSpPr>
        <p:spPr>
          <a:xfrm>
            <a:off x="1464945" y="3415665"/>
            <a:ext cx="6360160" cy="1503680"/>
          </a:xfrm>
          <a:prstGeom prst="rect"/>
          <a:noFill/>
          <a:ln>
            <a:noFill/>
          </a:ln>
        </p:spPr>
        <p:txBody>
          <a:bodyPr anchor="t" anchorCtr="0" bIns="34290" compatLnSpc="1" lIns="68580" numCol="1" rIns="68580" tIns="34290" vert="horz" wrap="square">
            <a:normAutofit lnSpcReduction="10000"/>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400" lang="en-US">
                <a:solidFill>
                  <a:schemeClr val="tx1"/>
                </a:solidFill>
                <a:effectLst>
                  <a:outerShdw algn="tl" blurRad="38100" dir="2700000" dist="19050" rotWithShape="0">
                    <a:schemeClr val="dk1">
                      <a:alpha val="40000"/>
                    </a:schemeClr>
                  </a:outerShdw>
                </a:effectLst>
                <a:latin typeface="+mn-ea"/>
              </a:rPr>
              <a:t>1．1．1 近代办公空间形成</a:t>
            </a:r>
            <a:endParaRPr altLang="zh-CN" dirty="0" sz="1400" lang="en-US">
              <a:solidFill>
                <a:schemeClr val="tx1"/>
              </a:solidFill>
              <a:effectLst>
                <a:outerShdw algn="tl" blurRad="38100" dir="2700000" dist="19050" rotWithShape="0">
                  <a:schemeClr val="dk1">
                    <a:alpha val="40000"/>
                  </a:schemeClr>
                </a:outerShdw>
              </a:effectLst>
              <a:latin typeface="+mn-ea"/>
            </a:endParaRPr>
          </a:p>
          <a:p>
            <a:pPr fontAlgn="base" lvl="0">
              <a:lnSpc>
                <a:spcPct val="120000"/>
              </a:lnSpc>
              <a:spcAft>
                <a:spcPct val="0"/>
              </a:spcAft>
            </a:pPr>
            <a:r>
              <a:rPr altLang="zh-CN" dirty="0" sz="1000" lang="en-US">
                <a:solidFill>
                  <a:schemeClr val="tx1"/>
                </a:solidFill>
                <a:latin typeface="+mn-ea"/>
              </a:rPr>
              <a:t>办公空间并非一开始就有，而是伴随着社会经济的不断升级而产生的。整个世界的近现代史，也与办公室的发展有着紧密的关联。办公室这一有限空间内，也经常有着鲜明的时代印记，反映当时的社会、经济和文化特征。  </a:t>
            </a:r>
            <a:endParaRPr altLang="zh-CN" dirty="0" sz="1000" lang="en-US">
              <a:solidFill>
                <a:schemeClr val="tx1"/>
              </a:solidFill>
              <a:latin typeface="+mn-ea"/>
            </a:endParaRPr>
          </a:p>
          <a:p>
            <a:pPr fontAlgn="base" lvl="0">
              <a:lnSpc>
                <a:spcPct val="120000"/>
              </a:lnSpc>
              <a:spcAft>
                <a:spcPct val="0"/>
              </a:spcAft>
            </a:pPr>
            <a:r>
              <a:rPr altLang="zh-CN" dirty="0" sz="1400" lang="en-US">
                <a:solidFill>
                  <a:schemeClr val="tx1"/>
                </a:solidFill>
                <a:latin typeface="+mn-ea"/>
              </a:rPr>
              <a:t>  </a:t>
            </a:r>
            <a:r>
              <a:rPr altLang="zh-CN" dirty="0" sz="1400" lang="en-US">
                <a:solidFill>
                  <a:schemeClr val="tx1"/>
                </a:solidFill>
                <a:effectLst>
                  <a:outerShdw algn="tl" blurRad="38100" dir="2700000" dist="19050" rotWithShape="0">
                    <a:schemeClr val="dk1">
                      <a:alpha val="40000"/>
                    </a:schemeClr>
                  </a:outerShdw>
                </a:effectLst>
                <a:latin typeface="+mn-ea"/>
              </a:rPr>
              <a:t>1．1．2 早期的办公设计理念</a:t>
            </a:r>
            <a:endParaRPr altLang="zh-CN" dirty="0" sz="1400" lang="en-US">
              <a:solidFill>
                <a:schemeClr val="tx1"/>
              </a:solidFill>
              <a:effectLst>
                <a:outerShdw algn="tl" blurRad="38100" dir="2700000" dist="19050" rotWithShape="0">
                  <a:schemeClr val="dk1">
                    <a:alpha val="40000"/>
                  </a:schemeClr>
                </a:outerShdw>
              </a:effectLst>
              <a:latin typeface="+mn-ea"/>
            </a:endParaRPr>
          </a:p>
          <a:p>
            <a:pPr fontAlgn="base" lvl="0">
              <a:lnSpc>
                <a:spcPct val="120000"/>
              </a:lnSpc>
              <a:spcAft>
                <a:spcPct val="0"/>
              </a:spcAft>
            </a:pPr>
            <a:r>
              <a:rPr altLang="zh-CN" dirty="0" sz="1000" lang="en-US">
                <a:solidFill>
                  <a:schemeClr val="tx1"/>
                </a:solidFill>
                <a:latin typeface="+mn-ea"/>
              </a:rPr>
              <a:t>办公室的产生，可以追溯到欧洲的中世纪，当时具有很高社会地位的修道士可算是办公室的发明者，每天教堂里的钟声就相当于这些神职人员的“上班打卡”。所以，办公室最初具有很高的文化光环，不是普通老百姓可</a:t>
            </a:r>
            <a:r>
              <a:rPr altLang="en-US" dirty="0" sz="1000" lang="zh-CN">
                <a:solidFill>
                  <a:schemeClr val="tx1"/>
                </a:solidFill>
                <a:latin typeface="+mn-ea"/>
              </a:rPr>
              <a:t>以</a:t>
            </a:r>
            <a:r>
              <a:rPr altLang="zh-CN" dirty="0" sz="1000" lang="en-US">
                <a:solidFill>
                  <a:schemeClr val="tx1"/>
                </a:solidFill>
                <a:latin typeface="+mn-ea"/>
              </a:rPr>
              <a:t>随便享用</a:t>
            </a:r>
            <a:endParaRPr altLang="zh-CN" dirty="0" sz="1000" lang="en-US">
              <a:solidFill>
                <a:schemeClr val="tx1"/>
              </a:solidFill>
              <a:latin typeface="+mn-ea"/>
            </a:endParaRPr>
          </a:p>
        </p:txBody>
      </p:sp>
      <p:pic>
        <p:nvPicPr>
          <p:cNvPr id="2097154" name="图片 -2147482624" descr="980x576乌菲齐美术馆"/>
          <p:cNvPicPr>
            <a:picLocks noChangeAspect="1"/>
          </p:cNvPicPr>
          <p:nvPr/>
        </p:nvPicPr>
        <p:blipFill>
          <a:blip xmlns:r="http://schemas.openxmlformats.org/officeDocument/2006/relationships" r:embed="rId3"/>
          <a:srcRect/>
          <a:stretch>
            <a:fillRect/>
          </a:stretch>
        </p:blipFill>
        <p:spPr>
          <a:xfrm>
            <a:off x="1858645" y="1071245"/>
            <a:ext cx="2659380" cy="1732915"/>
          </a:xfrm>
          <a:prstGeom prst="rect"/>
          <a:noFill/>
          <a:ln w="9525">
            <a:noFill/>
          </a:ln>
        </p:spPr>
      </p:pic>
      <p:pic>
        <p:nvPicPr>
          <p:cNvPr id="2097155" name="图片 -2147482599" descr="980x576美术馆2"/>
          <p:cNvPicPr>
            <a:picLocks noChangeAspect="1"/>
          </p:cNvPicPr>
          <p:nvPr/>
        </p:nvPicPr>
        <p:blipFill>
          <a:blip xmlns:r="http://schemas.openxmlformats.org/officeDocument/2006/relationships" r:embed="rId4"/>
          <a:stretch>
            <a:fillRect/>
          </a:stretch>
        </p:blipFill>
        <p:spPr>
          <a:xfrm>
            <a:off x="4779010" y="1071245"/>
            <a:ext cx="2548890" cy="1722120"/>
          </a:xfrm>
          <a:prstGeom prst="rect"/>
          <a:noFill/>
          <a:ln w="9525">
            <a:noFill/>
          </a:ln>
        </p:spPr>
      </p:pic>
      <p:sp>
        <p:nvSpPr>
          <p:cNvPr id="1048663" name="文本框 5"/>
          <p:cNvSpPr txBox="1"/>
          <p:nvPr/>
        </p:nvSpPr>
        <p:spPr>
          <a:xfrm>
            <a:off x="1442720" y="309245"/>
            <a:ext cx="6454775" cy="713740"/>
          </a:xfrm>
          <a:prstGeom prst="rect"/>
          <a:noFill/>
        </p:spPr>
        <p:txBody>
          <a:bodyPr rtlCol="0" wrap="square">
            <a:spAutoFit/>
          </a:bodyPr>
          <a:p>
            <a:r>
              <a:rPr altLang="en-US" sz="1400" lang="zh-CN">
                <a:solidFill>
                  <a:srgbClr val="FF0000"/>
                </a:solidFill>
              </a:rPr>
              <a:t>1．1办公空间历史演变</a:t>
            </a:r>
            <a:endParaRPr altLang="en-US" sz="1400" lang="zh-CN">
              <a:solidFill>
                <a:srgbClr val="FF0000"/>
              </a:solidFill>
            </a:endParaRPr>
          </a:p>
          <a:p>
            <a:r>
              <a:rPr altLang="en-US" sz="1000" lang="zh-CN"/>
              <a:t>办公空间指的是建筑内部办公室部分和办公部分（电梯、楼梯、卫生间等）。办公室起源于欧洲产业革命时期，那时的办公室是随着社会生产发展而出现的一个附属物。今天，办公室作为生产和处理各种商务活动的信息场所，正在成为社会生产的基础。</a:t>
            </a:r>
            <a:endParaRPr altLang="en-US" sz="1000" lang="zh-CN"/>
          </a:p>
        </p:txBody>
      </p:sp>
      <p:sp>
        <p:nvSpPr>
          <p:cNvPr id="1048664" name="等腰三角形 30"/>
          <p:cNvSpPr/>
          <p:nvPr/>
        </p:nvSpPr>
        <p:spPr>
          <a:xfrm rot="16200000" flipH="1">
            <a:off x="7364047" y="397465"/>
            <a:ext cx="1868226" cy="1691680"/>
          </a:xfrm>
          <a:prstGeom prst="triangle"/>
          <a:solidFill>
            <a:schemeClr val="tx1">
              <a:lumMod val="95000"/>
              <a:lumOff val="5000"/>
            </a:schemeClr>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ustDataLst>
      <p:tags r:id="rId5"/>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354" name=""/>
        <p:cNvGrpSpPr/>
        <p:nvPr/>
      </p:nvGrpSpPr>
      <p:grpSpPr>
        <a:xfrm>
          <a:off x="0" y="0"/>
          <a:ext cx="0" cy="0"/>
          <a:chOff x="0" y="0"/>
          <a:chExt cx="0" cy="0"/>
        </a:xfrm>
      </p:grpSpPr>
      <p:sp>
        <p:nvSpPr>
          <p:cNvPr id="1049194" name="标题 4"/>
          <p:cNvSpPr>
            <a:spLocks noGrp="1"/>
          </p:cNvSpPr>
          <p:nvPr>
            <p:ph type="title"/>
            <p:custDataLst>
              <p:tags r:id="rId1"/>
            </p:custDataLst>
          </p:nvPr>
        </p:nvSpPr>
        <p:spPr/>
        <p:txBody>
          <a:bodyPr/>
          <a:p>
            <a:r>
              <a:rPr altLang="en-US" dirty="0" lang="zh-CN">
                <a:solidFill>
                  <a:schemeClr val="tx1"/>
                </a:solidFill>
              </a:rPr>
              <a:t>小结</a:t>
            </a:r>
            <a:endParaRPr altLang="en-US" dirty="0" lang="zh-CN">
              <a:solidFill>
                <a:schemeClr val="tx1"/>
              </a:solidFill>
            </a:endParaRPr>
          </a:p>
        </p:txBody>
      </p:sp>
      <p:sp>
        <p:nvSpPr>
          <p:cNvPr id="1049195" name="文本占位符 1"/>
          <p:cNvSpPr>
            <a:spLocks noGrp="1"/>
          </p:cNvSpPr>
          <p:nvPr>
            <p:ph type="body" sz="half" idx="2"/>
            <p:custDataLst>
              <p:tags r:id="rId2"/>
            </p:custDataLst>
          </p:nvPr>
        </p:nvSpPr>
        <p:spPr>
          <a:xfrm>
            <a:off x="720090" y="1392505"/>
            <a:ext cx="3511241" cy="2858691"/>
          </a:xfrm>
        </p:spPr>
        <p:txBody>
          <a:bodyPr>
            <a:normAutofit lnSpcReduction="20000"/>
          </a:bodyPr>
          <a:p>
            <a:pPr>
              <a:lnSpc>
                <a:spcPct val="120000"/>
              </a:lnSpc>
            </a:pPr>
            <a:r>
              <a:rPr altLang="zh-CN" dirty="0" sz="1350" lang="en-US"/>
              <a:t>【本章小结】：</a:t>
            </a:r>
            <a:endParaRPr altLang="zh-CN" dirty="0" sz="1350" lang="en-US"/>
          </a:p>
          <a:p>
            <a:pPr>
              <a:lnSpc>
                <a:spcPct val="120000"/>
              </a:lnSpc>
            </a:pPr>
            <a:r>
              <a:rPr altLang="zh-CN" dirty="0" sz="1350" lang="en-US"/>
              <a:t>办公家具的主要使用功能，主要是符合人机功能和便于工作两个方面。因此，在审美提高的今天，人性化的办公家具和空间尺度使得办公空间更为的舒适、方便和安全。</a:t>
            </a:r>
            <a:endParaRPr altLang="zh-CN" dirty="0" sz="1350" lang="en-US"/>
          </a:p>
          <a:p>
            <a:pPr>
              <a:lnSpc>
                <a:spcPct val="120000"/>
              </a:lnSpc>
            </a:pPr>
            <a:r>
              <a:rPr altLang="zh-CN" dirty="0" sz="1350" lang="en-US"/>
              <a:t>【思考与练习】：</a:t>
            </a:r>
            <a:endParaRPr altLang="zh-CN" dirty="0" sz="1350" lang="en-US"/>
          </a:p>
          <a:p>
            <a:pPr>
              <a:lnSpc>
                <a:spcPct val="120000"/>
              </a:lnSpc>
            </a:pPr>
            <a:r>
              <a:rPr altLang="zh-CN" dirty="0" sz="1350" lang="en-US"/>
              <a:t>1、办公空间中人的心理感受。</a:t>
            </a:r>
            <a:endParaRPr altLang="zh-CN" dirty="0" sz="1350" lang="en-US"/>
          </a:p>
          <a:p>
            <a:pPr>
              <a:lnSpc>
                <a:spcPct val="120000"/>
              </a:lnSpc>
            </a:pPr>
            <a:r>
              <a:rPr altLang="zh-CN" dirty="0" sz="1350" lang="en-US"/>
              <a:t>2、请结合人体工程学进行办公台的尺寸分析。</a:t>
            </a:r>
            <a:endParaRPr altLang="zh-CN" dirty="0" sz="1350" lang="en-US"/>
          </a:p>
          <a:p>
            <a:pPr>
              <a:lnSpc>
                <a:spcPct val="120000"/>
              </a:lnSpc>
            </a:pPr>
            <a:r>
              <a:rPr altLang="zh-CN" dirty="0" sz="1350" lang="en-US"/>
              <a:t>3、办公家具的选择有哪些要求？</a:t>
            </a:r>
            <a:endParaRPr altLang="zh-CN" dirty="0" sz="1350" lang="en-US"/>
          </a:p>
        </p:txBody>
      </p:sp>
      <p:pic>
        <p:nvPicPr>
          <p:cNvPr id="2097325" name="图片 15" descr="C:\Users\mac\Desktop\办公空间\2333\3\3.1\3.1.4公共区\公共区域（来源：室内设计联盟网） (6).jpg"/>
          <p:cNvPicPr>
            <a:picLocks noChangeAspect="1" noChangeArrowheads="1"/>
          </p:cNvPicPr>
          <p:nvPr/>
        </p:nvPicPr>
        <p:blipFill>
          <a:blip xmlns:r="http://schemas.openxmlformats.org/officeDocument/2006/relationships" r:embed="rId3"/>
          <a:srcRect/>
          <a:stretch>
            <a:fillRect/>
          </a:stretch>
        </p:blipFill>
        <p:spPr>
          <a:xfrm>
            <a:off x="4482465" y="1392555"/>
            <a:ext cx="3698875" cy="3003550"/>
          </a:xfrm>
          <a:prstGeom prst="rect"/>
          <a:noFill/>
          <a:ln w="9525">
            <a:noFill/>
            <a:miter lim="800000"/>
            <a:headEnd/>
            <a:tailEnd/>
          </a:ln>
        </p:spPr>
      </p:pic>
      <p:pic>
        <p:nvPicPr>
          <p:cNvPr id="2097326" name="图片 2" descr="C:\Users\mac\Desktop\办公空间\4.1\图4-1-3空间归属感（来源：《建筑：形式空间和秩序》）.png"/>
          <p:cNvPicPr>
            <a:picLocks noChangeAspect="1" noChangeArrowheads="1"/>
          </p:cNvPicPr>
          <p:nvPr/>
        </p:nvPicPr>
        <p:blipFill>
          <a:blip xmlns:r="http://schemas.openxmlformats.org/officeDocument/2006/relationships" r:embed="rId4"/>
          <a:srcRect/>
          <a:stretch>
            <a:fillRect/>
          </a:stretch>
        </p:blipFill>
        <p:spPr>
          <a:xfrm>
            <a:off x="4363720" y="1392555"/>
            <a:ext cx="3817620" cy="3003550"/>
          </a:xfrm>
          <a:prstGeom prst="rect"/>
          <a:noFill/>
          <a:ln w="9525">
            <a:noFill/>
            <a:miter lim="800000"/>
            <a:headEnd/>
            <a:tailEnd/>
          </a:ln>
        </p:spPr>
      </p:pic>
    </p:spTree>
    <p:custDataLst>
      <p:tags r:id="rId5"/>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358" name=""/>
        <p:cNvGrpSpPr/>
        <p:nvPr/>
      </p:nvGrpSpPr>
      <p:grpSpPr>
        <a:xfrm>
          <a:off x="0" y="0"/>
          <a:ext cx="0" cy="0"/>
          <a:chOff x="0" y="0"/>
          <a:chExt cx="0" cy="0"/>
        </a:xfrm>
      </p:grpSpPr>
      <p:sp>
        <p:nvSpPr>
          <p:cNvPr id="1049202" name="等腰三角形 5"/>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203" name="等腰三角形 6"/>
          <p:cNvSpPr/>
          <p:nvPr/>
        </p:nvSpPr>
        <p:spPr>
          <a:xfrm rot="16200000" flipH="1">
            <a:off x="1730131" y="2319873"/>
            <a:ext cx="971173" cy="879398"/>
          </a:xfrm>
          <a:prstGeom prst="triangle"/>
          <a:solidFill>
            <a:schemeClr val="tx1"/>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204" name="等腰三角形 7"/>
          <p:cNvSpPr/>
          <p:nvPr/>
        </p:nvSpPr>
        <p:spPr>
          <a:xfrm rot="5400000">
            <a:off x="6212315" y="681846"/>
            <a:ext cx="2337552" cy="2116655"/>
          </a:xfrm>
          <a:prstGeom prst="triangle"/>
          <a:blipFill rotWithShape="1" dpi="0">
            <a:blip xmlns:r="http://schemas.openxmlformats.org/officeDocument/2006/relationships" r:embed="rId1" cstate="print">
              <a:grayscl/>
            </a:blip>
            <a:srcRect/>
            <a:stretch>
              <a:fillRect/>
            </a:stretch>
          </a:blip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205" name="文本框 99"/>
          <p:cNvSpPr txBox="1"/>
          <p:nvPr/>
        </p:nvSpPr>
        <p:spPr>
          <a:xfrm>
            <a:off x="2321560" y="2498090"/>
            <a:ext cx="5080000" cy="521970"/>
          </a:xfrm>
          <a:prstGeom prst="rect"/>
          <a:noFill/>
          <a:ln w="9525">
            <a:noFill/>
          </a:ln>
        </p:spPr>
        <p:txBody>
          <a:bodyPr>
            <a:spAutoFit/>
          </a:bodyPr>
          <a:p>
            <a:pPr indent="306070"/>
            <a:r>
              <a:rPr altLang="en-US" b="1" sz="2800" lang="zh-CN">
                <a:latin typeface="宋体" panose="02010600030101010101" pitchFamily="2" charset="-122"/>
                <a:ea typeface="宋体" panose="02010600030101010101" pitchFamily="2" charset="-122"/>
                <a:cs typeface="宋体" panose="02010600030101010101" pitchFamily="2" charset="-122"/>
              </a:rPr>
              <a:t>办公空间室内设计程序</a:t>
            </a:r>
            <a:endParaRPr altLang="en-US" b="1" sz="2800" lang="zh-CN">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 presetSubtype="8">
                                  <p:stCondLst>
                                    <p:cond delay="0"/>
                                  </p:stCondLst>
                                  <p:childTnLst>
                                    <p:set>
                                      <p:cBhvr>
                                        <p:cTn dur="1" fill="hold" id="6">
                                          <p:stCondLst>
                                            <p:cond delay="0"/>
                                          </p:stCondLst>
                                        </p:cTn>
                                        <p:tgtEl>
                                          <p:spTgt spid="1049202"/>
                                        </p:tgtEl>
                                        <p:attrNameLst>
                                          <p:attrName>style.visibility</p:attrName>
                                        </p:attrNameLst>
                                      </p:cBhvr>
                                      <p:to>
                                        <p:strVal val="visible"/>
                                      </p:to>
                                    </p:set>
                                    <p:anim calcmode="lin" valueType="num">
                                      <p:cBhvr additive="base">
                                        <p:cTn dur="500" fill="hold" id="7"/>
                                        <p:tgtEl>
                                          <p:spTgt spid="1049202"/>
                                        </p:tgtEl>
                                        <p:attrNameLst>
                                          <p:attrName>ppt_x</p:attrName>
                                        </p:attrNameLst>
                                      </p:cBhvr>
                                      <p:tavLst>
                                        <p:tav tm="0">
                                          <p:val>
                                            <p:strVal val="0-#ppt_w/2"/>
                                          </p:val>
                                        </p:tav>
                                        <p:tav tm="100000">
                                          <p:val>
                                            <p:strVal val="#ppt_x"/>
                                          </p:val>
                                        </p:tav>
                                      </p:tavLst>
                                    </p:anim>
                                    <p:anim calcmode="lin" valueType="num">
                                      <p:cBhvr additive="base">
                                        <p:cTn dur="500" fill="hold" id="8"/>
                                        <p:tgtEl>
                                          <p:spTgt spid="1049202"/>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2">
                                  <p:stCondLst>
                                    <p:cond delay="0"/>
                                  </p:stCondLst>
                                  <p:childTnLst>
                                    <p:set>
                                      <p:cBhvr>
                                        <p:cTn dur="1" fill="hold" id="10">
                                          <p:stCondLst>
                                            <p:cond delay="0"/>
                                          </p:stCondLst>
                                        </p:cTn>
                                        <p:tgtEl>
                                          <p:spTgt spid="1049203"/>
                                        </p:tgtEl>
                                        <p:attrNameLst>
                                          <p:attrName>style.visibility</p:attrName>
                                        </p:attrNameLst>
                                      </p:cBhvr>
                                      <p:to>
                                        <p:strVal val="visible"/>
                                      </p:to>
                                    </p:set>
                                    <p:anim calcmode="lin" valueType="num">
                                      <p:cBhvr additive="base">
                                        <p:cTn dur="500" fill="hold" id="11"/>
                                        <p:tgtEl>
                                          <p:spTgt spid="1049203"/>
                                        </p:tgtEl>
                                        <p:attrNameLst>
                                          <p:attrName>ppt_x</p:attrName>
                                        </p:attrNameLst>
                                      </p:cBhvr>
                                      <p:tavLst>
                                        <p:tav tm="0">
                                          <p:val>
                                            <p:strVal val="1+#ppt_w/2"/>
                                          </p:val>
                                        </p:tav>
                                        <p:tav tm="100000">
                                          <p:val>
                                            <p:strVal val="#ppt_x"/>
                                          </p:val>
                                        </p:tav>
                                      </p:tavLst>
                                    </p:anim>
                                    <p:anim calcmode="lin" valueType="num">
                                      <p:cBhvr additive="base">
                                        <p:cTn dur="500" fill="hold" id="12"/>
                                        <p:tgtEl>
                                          <p:spTgt spid="1049203"/>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8">
                                  <p:stCondLst>
                                    <p:cond delay="0"/>
                                  </p:stCondLst>
                                  <p:childTnLst>
                                    <p:set>
                                      <p:cBhvr>
                                        <p:cTn dur="1" fill="hold" id="14">
                                          <p:stCondLst>
                                            <p:cond delay="0"/>
                                          </p:stCondLst>
                                        </p:cTn>
                                        <p:tgtEl>
                                          <p:spTgt spid="1049204"/>
                                        </p:tgtEl>
                                        <p:attrNameLst>
                                          <p:attrName>style.visibility</p:attrName>
                                        </p:attrNameLst>
                                      </p:cBhvr>
                                      <p:to>
                                        <p:strVal val="visible"/>
                                      </p:to>
                                    </p:set>
                                    <p:anim calcmode="lin" valueType="num">
                                      <p:cBhvr additive="base">
                                        <p:cTn dur="500" fill="hold" id="15"/>
                                        <p:tgtEl>
                                          <p:spTgt spid="1049204"/>
                                        </p:tgtEl>
                                        <p:attrNameLst>
                                          <p:attrName>ppt_x</p:attrName>
                                        </p:attrNameLst>
                                      </p:cBhvr>
                                      <p:tavLst>
                                        <p:tav tm="0">
                                          <p:val>
                                            <p:strVal val="0-#ppt_w/2"/>
                                          </p:val>
                                        </p:tav>
                                        <p:tav tm="100000">
                                          <p:val>
                                            <p:strVal val="#ppt_x"/>
                                          </p:val>
                                        </p:tav>
                                      </p:tavLst>
                                    </p:anim>
                                    <p:anim calcmode="lin" valueType="num">
                                      <p:cBhvr additive="base">
                                        <p:cTn dur="500" fill="hold" id="16"/>
                                        <p:tgtEl>
                                          <p:spTgt spid="10492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02" grpId="0" animBg="1"/>
      <p:bldP spid="1049203" grpId="0" animBg="1"/>
      <p:bldP spid="1049204"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361" name=""/>
        <p:cNvGrpSpPr/>
        <p:nvPr/>
      </p:nvGrpSpPr>
      <p:grpSpPr>
        <a:xfrm>
          <a:off x="0" y="0"/>
          <a:ext cx="0" cy="0"/>
          <a:chOff x="0" y="0"/>
          <a:chExt cx="0" cy="0"/>
        </a:xfrm>
      </p:grpSpPr>
      <p:sp>
        <p:nvSpPr>
          <p:cNvPr id="1049209" name="标题 4"/>
          <p:cNvSpPr>
            <a:spLocks noGrp="1"/>
          </p:cNvSpPr>
          <p:nvPr>
            <p:ph type="title"/>
            <p:custDataLst>
              <p:tags r:id="rId1"/>
            </p:custDataLst>
          </p:nvPr>
        </p:nvSpPr>
        <p:spPr/>
        <p:txBody>
          <a:bodyPr/>
          <a:p>
            <a:r>
              <a:rPr altLang="en-US" dirty="0" lang="zh-CN">
                <a:solidFill>
                  <a:schemeClr val="tx1"/>
                </a:solidFill>
              </a:rPr>
              <a:t>学习目标</a:t>
            </a:r>
            <a:endParaRPr altLang="en-US" dirty="0" lang="zh-CN">
              <a:solidFill>
                <a:schemeClr val="tx1"/>
              </a:solidFill>
            </a:endParaRPr>
          </a:p>
        </p:txBody>
      </p:sp>
      <p:sp>
        <p:nvSpPr>
          <p:cNvPr id="1049210" name="文本占位符 1"/>
          <p:cNvSpPr>
            <a:spLocks noGrp="1"/>
          </p:cNvSpPr>
          <p:nvPr>
            <p:ph type="body" sz="half" idx="2"/>
            <p:custDataLst>
              <p:tags r:id="rId2"/>
            </p:custDataLst>
          </p:nvPr>
        </p:nvSpPr>
        <p:spPr>
          <a:xfrm>
            <a:off x="720090" y="1392505"/>
            <a:ext cx="3511241" cy="2858691"/>
          </a:xfrm>
        </p:spPr>
        <p:txBody>
          <a:bodyPr>
            <a:normAutofit lnSpcReduction="20000"/>
          </a:bodyPr>
          <a:p>
            <a:pPr>
              <a:lnSpc>
                <a:spcPct val="120000"/>
              </a:lnSpc>
            </a:pPr>
            <a:r>
              <a:rPr altLang="en-US" dirty="0" sz="1350" lang="zh-CN"/>
              <a:t>【学习目标】：了解办公空间设计的基础程序、空间设计方法、图形表现，掌握基本的室内设计程序及图形表现技法。</a:t>
            </a:r>
            <a:endParaRPr altLang="en-US" dirty="0" sz="1350" lang="zh-CN"/>
          </a:p>
          <a:p>
            <a:pPr>
              <a:lnSpc>
                <a:spcPct val="120000"/>
              </a:lnSpc>
            </a:pPr>
            <a:endParaRPr altLang="en-US" dirty="0" sz="1350" lang="zh-CN"/>
          </a:p>
          <a:p>
            <a:pPr>
              <a:lnSpc>
                <a:spcPct val="120000"/>
              </a:lnSpc>
            </a:pPr>
            <a:r>
              <a:rPr altLang="en-US" dirty="0" sz="1350" lang="zh-CN"/>
              <a:t>实施设计的关键在于理解和把握设计程序，合理的设计程度使整个工程有一个明确的方向，否则会出现反复修改、实施困难、难以达到业主要求等情况发生。办公空间设计的基本程序一般可分为以下几个阶段：</a:t>
            </a:r>
            <a:endParaRPr altLang="en-US" dirty="0" sz="1350" lang="zh-CN"/>
          </a:p>
        </p:txBody>
      </p:sp>
      <p:pic>
        <p:nvPicPr>
          <p:cNvPr id="2097327" name="图片 15" descr="C:\Users\mac\Desktop\办公空间\2333\3\3.1\3.1.4公共区\公共区域（来源：室内设计联盟网） (6).jpg"/>
          <p:cNvPicPr>
            <a:picLocks noChangeAspect="1" noChangeArrowheads="1"/>
          </p:cNvPicPr>
          <p:nvPr/>
        </p:nvPicPr>
        <p:blipFill>
          <a:blip xmlns:r="http://schemas.openxmlformats.org/officeDocument/2006/relationships" r:embed="rId3"/>
          <a:srcRect/>
          <a:stretch>
            <a:fillRect/>
          </a:stretch>
        </p:blipFill>
        <p:spPr>
          <a:xfrm>
            <a:off x="4482465" y="1392555"/>
            <a:ext cx="3698875" cy="3003550"/>
          </a:xfrm>
          <a:prstGeom prst="rect"/>
          <a:noFill/>
          <a:ln w="9525">
            <a:noFill/>
            <a:miter lim="800000"/>
            <a:headEnd/>
            <a:tailEnd/>
          </a:ln>
        </p:spPr>
      </p:pic>
      <p:pic>
        <p:nvPicPr>
          <p:cNvPr id="2097328" name="图片 2" descr="C:\Users\mac\Desktop\办公空间\4.1\图4-1-3空间归属感（来源：《建筑：形式空间和秩序》）.png"/>
          <p:cNvPicPr>
            <a:picLocks noChangeAspect="1" noChangeArrowheads="1"/>
          </p:cNvPicPr>
          <p:nvPr/>
        </p:nvPicPr>
        <p:blipFill>
          <a:blip xmlns:r="http://schemas.openxmlformats.org/officeDocument/2006/relationships" r:embed="rId4"/>
          <a:srcRect/>
          <a:stretch>
            <a:fillRect/>
          </a:stretch>
        </p:blipFill>
        <p:spPr>
          <a:xfrm>
            <a:off x="4363720" y="1392555"/>
            <a:ext cx="3817620" cy="3003550"/>
          </a:xfrm>
          <a:prstGeom prst="rect"/>
          <a:noFill/>
          <a:ln w="9525">
            <a:noFill/>
            <a:miter lim="800000"/>
            <a:headEnd/>
            <a:tailEnd/>
          </a:ln>
        </p:spPr>
      </p:pic>
    </p:spTree>
    <p:custDataLst>
      <p:tags r:id="rId5"/>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364" name=""/>
        <p:cNvGrpSpPr/>
        <p:nvPr/>
      </p:nvGrpSpPr>
      <p:grpSpPr>
        <a:xfrm>
          <a:off x="0" y="0"/>
          <a:ext cx="0" cy="0"/>
          <a:chOff x="0" y="0"/>
          <a:chExt cx="0" cy="0"/>
        </a:xfrm>
      </p:grpSpPr>
      <p:sp>
        <p:nvSpPr>
          <p:cNvPr id="1049214" name="文本框 1"/>
          <p:cNvSpPr txBox="1"/>
          <p:nvPr>
            <p:custDataLst>
              <p:tags r:id="rId1"/>
            </p:custDataLst>
          </p:nvPr>
        </p:nvSpPr>
        <p:spPr>
          <a:xfrm>
            <a:off x="1820747" y="253651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pPr algn="ctr" fontAlgn="base" lvl="0">
              <a:lnSpc>
                <a:spcPct val="120000"/>
              </a:lnSpc>
              <a:spcAft>
                <a:spcPct val="0"/>
              </a:spcAft>
            </a:pPr>
            <a:r>
              <a:rPr altLang="en-US" dirty="0" sz="1400" lang="zh-CN">
                <a:solidFill>
                  <a:srgbClr val="FF0000"/>
                </a:solidFill>
                <a:sym typeface="+mn-ea"/>
              </a:rPr>
              <a:t>4.1空间中人的行为心理学</a:t>
            </a:r>
            <a:endParaRPr altLang="en-US" dirty="0" sz="1400" lang="zh-CN">
              <a:solidFill>
                <a:srgbClr val="FF0000"/>
              </a:solidFill>
              <a:sym typeface="+mn-ea"/>
            </a:endParaRPr>
          </a:p>
        </p:txBody>
      </p:sp>
      <p:sp>
        <p:nvSpPr>
          <p:cNvPr id="1049215" name="文本框 2"/>
          <p:cNvSpPr txBox="1"/>
          <p:nvPr>
            <p:custDataLst>
              <p:tags r:id="rId2"/>
            </p:custDataLst>
          </p:nvPr>
        </p:nvSpPr>
        <p:spPr>
          <a:xfrm>
            <a:off x="1080770" y="2955925"/>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en-US" dirty="0" sz="1000" lang="zh-CN">
                <a:solidFill>
                  <a:schemeClr val="tx1"/>
                </a:solidFill>
              </a:rPr>
              <a:t>4．2．5办公接待台</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接待台在办公建筑中的位置一般在大堂或前厅，是体现公司形象的重要组成部分。接待台设计时要注意以下几点：</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1、接待台要满足接待的功能需要。要满足办公设备的安装需要及工作使用要求。</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2、接待台的造型。设计风格与办公整体空间的装饰进行协调。大小尺寸要与整体空间协调，尺度适宜。</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3、接待台的选材。装修用料要细腻。一般来说，不同的材质有不一样的质感，木材给人温馨舒适厚重的感觉，金属给人明亮现代时尚的意味（见图4-2-1）。</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4．2．6办公会议室家具根据人体工程学原理，会议桌边缘至墙面及其他障碍物之间的最小距离应为1220mm，这是人进入座位就坐和离开座位通行的必备流通空间。</a:t>
            </a:r>
            <a:endParaRPr altLang="en-US" dirty="0" sz="1000" lang="zh-CN">
              <a:solidFill>
                <a:schemeClr val="tx1"/>
              </a:solidFill>
            </a:endParaRPr>
          </a:p>
        </p:txBody>
      </p:sp>
      <p:sp>
        <p:nvSpPr>
          <p:cNvPr id="1049216"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217"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218" name="文本框 5"/>
          <p:cNvSpPr txBox="1"/>
          <p:nvPr/>
        </p:nvSpPr>
        <p:spPr>
          <a:xfrm>
            <a:off x="3435985" y="2144395"/>
            <a:ext cx="2457450" cy="370841"/>
          </a:xfrm>
          <a:prstGeom prst="rect"/>
          <a:noFill/>
        </p:spPr>
        <p:txBody>
          <a:bodyPr rtlCol="0" wrap="square">
            <a:spAutoFit/>
          </a:bodyPr>
          <a:p>
            <a:r>
              <a:rPr altLang="en-US" sz="1000" lang="zh-CN"/>
              <a:t>图4-1-  会议桌的空间尺度</a:t>
            </a:r>
            <a:endParaRPr altLang="en-US" sz="1000" lang="zh-CN"/>
          </a:p>
          <a:p>
            <a:r>
              <a:rPr altLang="en-US" sz="1000" lang="zh-CN"/>
              <a:t>（图片来源：《室内设计资料集》）</a:t>
            </a:r>
            <a:endParaRPr altLang="en-US" sz="1000" lang="zh-CN"/>
          </a:p>
        </p:txBody>
      </p:sp>
      <p:pic>
        <p:nvPicPr>
          <p:cNvPr id="2097329" name="图片 3" descr="C:\Users\mac\Desktop\QQ截图20180308231423.jpg"/>
          <p:cNvPicPr>
            <a:picLocks noChangeAspect="1" noChangeArrowheads="1"/>
          </p:cNvPicPr>
          <p:nvPr/>
        </p:nvPicPr>
        <p:blipFill>
          <a:blip xmlns:r="http://schemas.openxmlformats.org/officeDocument/2006/relationships" r:embed="rId3"/>
          <a:srcRect/>
          <a:stretch>
            <a:fillRect/>
          </a:stretch>
        </p:blipFill>
        <p:spPr>
          <a:xfrm>
            <a:off x="1283335" y="662305"/>
            <a:ext cx="1753235" cy="1356995"/>
          </a:xfrm>
          <a:prstGeom prst="rect"/>
          <a:noFill/>
          <a:ln w="9525">
            <a:noFill/>
            <a:miter lim="800000"/>
            <a:headEnd/>
            <a:tailEnd/>
          </a:ln>
        </p:spPr>
      </p:pic>
      <p:pic>
        <p:nvPicPr>
          <p:cNvPr id="2097330" name="图片 6" descr="C:\Users\mac\Desktop\QQ截图20180308231523.jpg"/>
          <p:cNvPicPr>
            <a:picLocks noChangeAspect="1" noChangeArrowheads="1"/>
          </p:cNvPicPr>
          <p:nvPr/>
        </p:nvPicPr>
        <p:blipFill>
          <a:blip xmlns:r="http://schemas.openxmlformats.org/officeDocument/2006/relationships" r:embed="rId4"/>
          <a:srcRect/>
          <a:stretch>
            <a:fillRect/>
          </a:stretch>
        </p:blipFill>
        <p:spPr>
          <a:xfrm>
            <a:off x="3435985" y="662940"/>
            <a:ext cx="1316355" cy="1257300"/>
          </a:xfrm>
          <a:prstGeom prst="rect"/>
          <a:noFill/>
          <a:ln w="9525">
            <a:noFill/>
            <a:miter lim="800000"/>
            <a:headEnd/>
            <a:tailEnd/>
          </a:ln>
        </p:spPr>
      </p:pic>
      <p:pic>
        <p:nvPicPr>
          <p:cNvPr id="2097331" name="图片 4" descr="C:\Users\mac\Desktop\QQ截图20180308231511.jpg"/>
          <p:cNvPicPr>
            <a:picLocks noChangeAspect="1" noChangeArrowheads="1"/>
          </p:cNvPicPr>
          <p:nvPr/>
        </p:nvPicPr>
        <p:blipFill>
          <a:blip xmlns:r="http://schemas.openxmlformats.org/officeDocument/2006/relationships" r:embed="rId5"/>
          <a:srcRect/>
          <a:stretch>
            <a:fillRect/>
          </a:stretch>
        </p:blipFill>
        <p:spPr>
          <a:xfrm>
            <a:off x="5348605" y="803275"/>
            <a:ext cx="1003300" cy="1045210"/>
          </a:xfrm>
          <a:prstGeom prst="rect"/>
          <a:noFill/>
          <a:ln w="9525">
            <a:noFill/>
            <a:miter lim="800000"/>
            <a:headEnd/>
            <a:tailEnd/>
          </a:ln>
        </p:spPr>
      </p:pic>
      <p:pic>
        <p:nvPicPr>
          <p:cNvPr id="2097332" name="图片 5" descr="C:\Users\mac\Desktop\QQ截图20180308231407.jpg"/>
          <p:cNvPicPr>
            <a:picLocks noChangeAspect="1" noChangeArrowheads="1"/>
          </p:cNvPicPr>
          <p:nvPr/>
        </p:nvPicPr>
        <p:blipFill>
          <a:blip xmlns:r="http://schemas.openxmlformats.org/officeDocument/2006/relationships" r:embed="rId6"/>
          <a:srcRect/>
          <a:stretch>
            <a:fillRect/>
          </a:stretch>
        </p:blipFill>
        <p:spPr>
          <a:xfrm>
            <a:off x="6798945" y="662940"/>
            <a:ext cx="1248410" cy="1186180"/>
          </a:xfrm>
          <a:prstGeom prst="rect"/>
          <a:noFill/>
          <a:ln w="9525">
            <a:noFill/>
            <a:miter lim="800000"/>
            <a:headEnd/>
            <a:tailEnd/>
          </a:ln>
        </p:spPr>
      </p:pic>
    </p:spTree>
    <p:custDataLst>
      <p:tags r:id="rId7"/>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216"/>
                                        </p:tgtEl>
                                        <p:attrNameLst>
                                          <p:attrName>style.visibility</p:attrName>
                                        </p:attrNameLst>
                                      </p:cBhvr>
                                      <p:to>
                                        <p:strVal val="visible"/>
                                      </p:to>
                                    </p:set>
                                    <p:animEffect transition="in" filter="randombar(horizontal)">
                                      <p:cBhvr>
                                        <p:cTn dur="500" id="7"/>
                                        <p:tgtEl>
                                          <p:spTgt spid="1049216"/>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217"/>
                                        </p:tgtEl>
                                        <p:attrNameLst>
                                          <p:attrName>style.visibility</p:attrName>
                                        </p:attrNameLst>
                                      </p:cBhvr>
                                      <p:to>
                                        <p:strVal val="visible"/>
                                      </p:to>
                                    </p:set>
                                    <p:animEffect transition="in" filter="randombar(horizontal)">
                                      <p:cBhvr>
                                        <p:cTn dur="500" id="11"/>
                                        <p:tgtEl>
                                          <p:spTgt spid="104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16" grpId="0" bldLvl="0" animBg="1"/>
      <p:bldP spid="1049217"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367" name=""/>
        <p:cNvGrpSpPr/>
        <p:nvPr/>
      </p:nvGrpSpPr>
      <p:grpSpPr>
        <a:xfrm>
          <a:off x="0" y="0"/>
          <a:ext cx="0" cy="0"/>
          <a:chOff x="0" y="0"/>
          <a:chExt cx="0" cy="0"/>
        </a:xfrm>
      </p:grpSpPr>
      <p:sp>
        <p:nvSpPr>
          <p:cNvPr id="1049222" name="Freeform: Shape 16"/>
          <p:cNvSpPr>
            <a:spLocks noChangeAspect="1"/>
          </p:cNvSpPr>
          <p:nvPr/>
        </p:nvSpPr>
        <p:spPr bwMode="auto">
          <a:xfrm>
            <a:off x="1278526" y="3061323"/>
            <a:ext cx="389152" cy="3892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chemeClr val="accent2"/>
          </a:solidFill>
          <a:ln>
            <a:noFill/>
          </a:ln>
          <a:effectLst/>
        </p:spPr>
        <p:txBody>
          <a:bodyPr anchor="ctr"/>
          <a:p>
            <a:pPr algn="ctr"/>
            <a:endParaRPr>
              <a:cs typeface="+mn-ea"/>
              <a:sym typeface="+mn-lt"/>
            </a:endParaRPr>
          </a:p>
        </p:txBody>
      </p:sp>
      <p:sp>
        <p:nvSpPr>
          <p:cNvPr id="1049223" name="Freeform: Shape 17"/>
          <p:cNvSpPr>
            <a:spLocks noChangeAspect="1"/>
          </p:cNvSpPr>
          <p:nvPr/>
        </p:nvSpPr>
        <p:spPr bwMode="auto">
          <a:xfrm>
            <a:off x="7399290" y="2989286"/>
            <a:ext cx="357107" cy="357200"/>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accent3"/>
          </a:solidFill>
          <a:ln>
            <a:noFill/>
          </a:ln>
          <a:effectLst/>
        </p:spPr>
        <p:txBody>
          <a:bodyPr anchor="ctr"/>
          <a:p>
            <a:pPr algn="ctr"/>
            <a:endParaRPr>
              <a:cs typeface="+mn-ea"/>
              <a:sym typeface="+mn-lt"/>
            </a:endParaRPr>
          </a:p>
        </p:txBody>
      </p:sp>
      <p:sp>
        <p:nvSpPr>
          <p:cNvPr id="1049224" name="Freeform: Shape 18"/>
          <p:cNvSpPr>
            <a:spLocks noChangeAspect="1"/>
          </p:cNvSpPr>
          <p:nvPr/>
        </p:nvSpPr>
        <p:spPr bwMode="auto">
          <a:xfrm>
            <a:off x="7486367" y="1165139"/>
            <a:ext cx="337574" cy="3714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accent4"/>
          </a:solidFill>
          <a:ln>
            <a:noFill/>
          </a:ln>
          <a:effectLst/>
        </p:spPr>
        <p:txBody>
          <a:bodyPr anchor="ctr"/>
          <a:p>
            <a:pPr algn="ctr"/>
            <a:endParaRPr>
              <a:cs typeface="+mn-ea"/>
              <a:sym typeface="+mn-lt"/>
            </a:endParaRPr>
          </a:p>
        </p:txBody>
      </p:sp>
      <p:sp>
        <p:nvSpPr>
          <p:cNvPr id="1049225" name="Freeform: Shape 19"/>
          <p:cNvSpPr>
            <a:spLocks noChangeAspect="1"/>
          </p:cNvSpPr>
          <p:nvPr/>
        </p:nvSpPr>
        <p:spPr bwMode="auto">
          <a:xfrm>
            <a:off x="1304778" y="1401646"/>
            <a:ext cx="408869" cy="407340"/>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accent1"/>
          </a:solidFill>
          <a:ln>
            <a:noFill/>
          </a:ln>
          <a:effectLst/>
        </p:spPr>
        <p:txBody>
          <a:bodyPr anchor="ctr"/>
          <a:p>
            <a:pPr algn="ctr"/>
            <a:endParaRPr>
              <a:cs typeface="+mn-ea"/>
              <a:sym typeface="+mn-lt"/>
            </a:endParaRPr>
          </a:p>
        </p:txBody>
      </p:sp>
      <p:sp>
        <p:nvSpPr>
          <p:cNvPr id="1049226" name="Freeform: Shape 4"/>
          <p:cNvSpPr/>
          <p:nvPr/>
        </p:nvSpPr>
        <p:spPr bwMode="auto">
          <a:xfrm rot="6735232">
            <a:off x="4581525" y="1550670"/>
            <a:ext cx="1661795" cy="978535"/>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accent4"/>
          </a:solidFill>
          <a:ln>
            <a:noFill/>
          </a:ln>
        </p:spPr>
        <p:txBody>
          <a:bodyPr anchor="ctr"/>
          <a:p>
            <a:pPr algn="ctr"/>
            <a:endParaRPr>
              <a:cs typeface="+mn-ea"/>
              <a:sym typeface="+mn-lt"/>
            </a:endParaRPr>
          </a:p>
        </p:txBody>
      </p:sp>
      <p:sp>
        <p:nvSpPr>
          <p:cNvPr id="1049227" name="Freeform: Shape 5"/>
          <p:cNvSpPr/>
          <p:nvPr/>
        </p:nvSpPr>
        <p:spPr bwMode="auto">
          <a:xfrm>
            <a:off x="4068445" y="2870835"/>
            <a:ext cx="1661795" cy="978535"/>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rgbClr val="7E7E7E"/>
          </a:solidFill>
          <a:ln>
            <a:noFill/>
          </a:ln>
        </p:spPr>
        <p:txBody>
          <a:bodyPr anchor="ctr"/>
          <a:p>
            <a:pPr algn="ctr"/>
            <a:endParaRPr>
              <a:cs typeface="+mn-ea"/>
              <a:sym typeface="+mn-lt"/>
            </a:endParaRPr>
          </a:p>
        </p:txBody>
      </p:sp>
      <p:sp>
        <p:nvSpPr>
          <p:cNvPr id="1049228" name="Freeform: Shape 3"/>
          <p:cNvSpPr/>
          <p:nvPr/>
        </p:nvSpPr>
        <p:spPr bwMode="auto">
          <a:xfrm>
            <a:off x="3090545" y="1896745"/>
            <a:ext cx="1661795" cy="978535"/>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rgbClr val="7E7E7E"/>
          </a:solidFill>
          <a:ln>
            <a:noFill/>
          </a:ln>
        </p:spPr>
        <p:txBody>
          <a:bodyPr anchor="ctr"/>
          <a:p>
            <a:pPr algn="ctr"/>
            <a:endParaRPr>
              <a:solidFill>
                <a:srgbClr val="7E7E7E"/>
              </a:solidFill>
              <a:cs typeface="+mn-ea"/>
              <a:sym typeface="+mn-lt"/>
            </a:endParaRPr>
          </a:p>
        </p:txBody>
      </p:sp>
      <p:sp>
        <p:nvSpPr>
          <p:cNvPr id="1049229" name="Freeform: Shape 6"/>
          <p:cNvSpPr/>
          <p:nvPr/>
        </p:nvSpPr>
        <p:spPr bwMode="auto">
          <a:xfrm rot="5400000">
            <a:off x="3090545" y="2871470"/>
            <a:ext cx="1661795" cy="978535"/>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accent2"/>
          </a:solidFill>
          <a:ln>
            <a:noFill/>
          </a:ln>
        </p:spPr>
        <p:txBody>
          <a:bodyPr anchor="ctr"/>
          <a:p>
            <a:pPr algn="ctr"/>
            <a:endParaRPr>
              <a:cs typeface="+mn-ea"/>
              <a:sym typeface="+mn-lt"/>
            </a:endParaRPr>
          </a:p>
        </p:txBody>
      </p:sp>
      <p:grpSp>
        <p:nvGrpSpPr>
          <p:cNvPr id="368" name="Group 30"/>
          <p:cNvGrpSpPr/>
          <p:nvPr/>
        </p:nvGrpSpPr>
        <p:grpSpPr>
          <a:xfrm>
            <a:off x="6209674" y="1536567"/>
            <a:ext cx="1786255" cy="755650"/>
            <a:chOff x="8328247" y="2276873"/>
            <a:chExt cx="2381673" cy="1007534"/>
          </a:xfrm>
        </p:grpSpPr>
        <p:sp>
          <p:nvSpPr>
            <p:cNvPr id="1049230" name="TextBox 12"/>
            <p:cNvSpPr txBox="1"/>
            <p:nvPr/>
          </p:nvSpPr>
          <p:spPr>
            <a:xfrm>
              <a:off x="9295835" y="2276873"/>
              <a:ext cx="1231106" cy="388226"/>
            </a:xfrm>
            <a:prstGeom prst="rect"/>
            <a:noFill/>
          </p:spPr>
          <p:txBody>
            <a:bodyPr anchor="b" anchorCtr="0" bIns="0" lIns="0" rIns="0" tIns="0" wrap="none">
              <a:normAutofit fontScale="56250" lnSpcReduction="20000"/>
            </a:bodyPr>
            <a:p>
              <a:pPr algn="r"/>
              <a:r>
                <a:rPr altLang="en-US" b="1" sz="1600" lang="zh-CN">
                  <a:solidFill>
                    <a:schemeClr val="accent4"/>
                  </a:solidFill>
                  <a:cs typeface="+mn-ea"/>
                  <a:sym typeface="+mn-lt"/>
                </a:rPr>
                <a:t>5.2方案构思阶段</a:t>
              </a:r>
              <a:endParaRPr altLang="en-US" b="1" sz="1600" lang="zh-CN">
                <a:solidFill>
                  <a:schemeClr val="accent4"/>
                </a:solidFill>
                <a:cs typeface="+mn-ea"/>
                <a:sym typeface="+mn-lt"/>
              </a:endParaRPr>
            </a:p>
          </p:txBody>
        </p:sp>
        <p:sp>
          <p:nvSpPr>
            <p:cNvPr id="1049231" name="TextBox 25"/>
            <p:cNvSpPr txBox="1"/>
            <p:nvPr/>
          </p:nvSpPr>
          <p:spPr>
            <a:xfrm>
              <a:off x="8328247" y="2665493"/>
              <a:ext cx="2381673" cy="618914"/>
            </a:xfrm>
            <a:prstGeom prst="rect"/>
          </p:spPr>
          <p:txBody>
            <a:bodyPr anchor="ctr" bIns="0" lIns="0" rIns="0" tIns="0" vert="horz" wrap="square">
              <a:normAutofit/>
            </a:bodyPr>
            <a:p>
              <a:pPr algn="r">
                <a:lnSpc>
                  <a:spcPct val="120000"/>
                </a:lnSpc>
              </a:pPr>
              <a:r>
                <a:rPr altLang="en-US" sz="1050" lang="zh-CN">
                  <a:solidFill>
                    <a:schemeClr val="dk1">
                      <a:lumMod val="100000"/>
                    </a:schemeClr>
                  </a:solidFill>
                  <a:cs typeface="+mn-ea"/>
                  <a:sym typeface="+mn-lt"/>
                </a:rPr>
                <a:t>5.2.1方案初步构想与灵感来源</a:t>
              </a:r>
              <a:endParaRPr altLang="en-US" sz="1050" lang="zh-CN">
                <a:solidFill>
                  <a:schemeClr val="dk1">
                    <a:lumMod val="100000"/>
                  </a:schemeClr>
                </a:solidFill>
                <a:cs typeface="+mn-ea"/>
                <a:sym typeface="+mn-lt"/>
              </a:endParaRPr>
            </a:p>
            <a:p>
              <a:pPr algn="r">
                <a:lnSpc>
                  <a:spcPct val="120000"/>
                </a:lnSpc>
              </a:pPr>
              <a:r>
                <a:rPr altLang="en-US" sz="1050" lang="zh-CN">
                  <a:solidFill>
                    <a:schemeClr val="dk1">
                      <a:lumMod val="100000"/>
                    </a:schemeClr>
                  </a:solidFill>
                  <a:cs typeface="+mn-ea"/>
                  <a:sym typeface="+mn-lt"/>
                </a:rPr>
                <a:t>5.2.2方案创新与完善</a:t>
              </a:r>
              <a:endParaRPr altLang="en-US" sz="1050" lang="zh-CN">
                <a:solidFill>
                  <a:schemeClr val="dk1">
                    <a:lumMod val="100000"/>
                  </a:schemeClr>
                </a:solidFill>
                <a:cs typeface="+mn-ea"/>
                <a:sym typeface="+mn-lt"/>
              </a:endParaRPr>
            </a:p>
          </p:txBody>
        </p:sp>
      </p:grpSp>
      <p:grpSp>
        <p:nvGrpSpPr>
          <p:cNvPr id="369" name="Group 31"/>
          <p:cNvGrpSpPr/>
          <p:nvPr/>
        </p:nvGrpSpPr>
        <p:grpSpPr>
          <a:xfrm>
            <a:off x="6156176" y="3346486"/>
            <a:ext cx="1864285" cy="755243"/>
            <a:chOff x="8328247" y="2276873"/>
            <a:chExt cx="2485713" cy="1006991"/>
          </a:xfrm>
        </p:grpSpPr>
        <p:sp>
          <p:nvSpPr>
            <p:cNvPr id="1049232" name="TextBox 32"/>
            <p:cNvSpPr txBox="1"/>
            <p:nvPr/>
          </p:nvSpPr>
          <p:spPr>
            <a:xfrm>
              <a:off x="9582854" y="2276873"/>
              <a:ext cx="1231106" cy="388226"/>
            </a:xfrm>
            <a:prstGeom prst="rect"/>
            <a:noFill/>
          </p:spPr>
          <p:txBody>
            <a:bodyPr anchor="b" anchorCtr="0" bIns="0" lIns="0" rIns="0" tIns="0" wrap="none">
              <a:normAutofit fontScale="37500" lnSpcReduction="20000"/>
            </a:bodyPr>
            <a:p>
              <a:pPr algn="r"/>
              <a:r>
                <a:rPr altLang="en-US" b="1" dirty="0" sz="1600" lang="zh-CN">
                  <a:solidFill>
                    <a:schemeClr val="accent3">
                      <a:lumMod val="100000"/>
                    </a:schemeClr>
                  </a:solidFill>
                  <a:cs typeface="+mn-ea"/>
                  <a:sym typeface="+mn-lt"/>
                </a:rPr>
                <a:t>5.4 三维效果图表现阶段</a:t>
              </a:r>
              <a:endParaRPr altLang="en-US" b="1" dirty="0" sz="1600" lang="zh-CN">
                <a:solidFill>
                  <a:schemeClr val="accent3">
                    <a:lumMod val="100000"/>
                  </a:schemeClr>
                </a:solidFill>
                <a:cs typeface="+mn-ea"/>
                <a:sym typeface="+mn-lt"/>
              </a:endParaRPr>
            </a:p>
          </p:txBody>
        </p:sp>
        <p:sp>
          <p:nvSpPr>
            <p:cNvPr id="1049233" name="TextBox 33"/>
            <p:cNvSpPr txBox="1"/>
            <p:nvPr/>
          </p:nvSpPr>
          <p:spPr>
            <a:xfrm>
              <a:off x="8328247" y="2665098"/>
              <a:ext cx="2198693" cy="618766"/>
            </a:xfrm>
            <a:prstGeom prst="rect"/>
          </p:spPr>
          <p:txBody>
            <a:bodyPr anchor="ctr" bIns="0" lIns="0" rIns="0" tIns="0" vert="horz" wrap="square">
              <a:normAutofit/>
            </a:bodyPr>
            <a:p>
              <a:pPr algn="r">
                <a:lnSpc>
                  <a:spcPct val="120000"/>
                </a:lnSpc>
              </a:pPr>
              <a:r>
                <a:rPr altLang="en-US" sz="1050" lang="zh-CN">
                  <a:solidFill>
                    <a:schemeClr val="dk1">
                      <a:lumMod val="100000"/>
                    </a:schemeClr>
                  </a:solidFill>
                  <a:cs typeface="+mn-ea"/>
                  <a:sym typeface="+mn-lt"/>
                </a:rPr>
                <a:t>5.4.1计算机效果图渲染</a:t>
              </a:r>
              <a:endParaRPr altLang="en-US" sz="1050" lang="zh-CN">
                <a:solidFill>
                  <a:schemeClr val="dk1">
                    <a:lumMod val="100000"/>
                  </a:schemeClr>
                </a:solidFill>
                <a:cs typeface="+mn-ea"/>
                <a:sym typeface="+mn-lt"/>
              </a:endParaRPr>
            </a:p>
            <a:p>
              <a:pPr algn="r">
                <a:lnSpc>
                  <a:spcPct val="120000"/>
                </a:lnSpc>
              </a:pPr>
              <a:r>
                <a:rPr altLang="en-US" sz="1050" lang="zh-CN">
                  <a:solidFill>
                    <a:schemeClr val="dk1">
                      <a:lumMod val="100000"/>
                    </a:schemeClr>
                  </a:solidFill>
                  <a:cs typeface="+mn-ea"/>
                  <a:sym typeface="+mn-lt"/>
                </a:rPr>
                <a:t>5.4.2 手绘效果图表现</a:t>
              </a:r>
              <a:endParaRPr altLang="en-US" sz="1050" lang="zh-CN">
                <a:solidFill>
                  <a:schemeClr val="dk1">
                    <a:lumMod val="100000"/>
                  </a:schemeClr>
                </a:solidFill>
                <a:cs typeface="+mn-ea"/>
                <a:sym typeface="+mn-lt"/>
              </a:endParaRPr>
            </a:p>
          </p:txBody>
        </p:sp>
      </p:grpSp>
      <p:grpSp>
        <p:nvGrpSpPr>
          <p:cNvPr id="370" name="Group 37"/>
          <p:cNvGrpSpPr/>
          <p:nvPr/>
        </p:nvGrpSpPr>
        <p:grpSpPr>
          <a:xfrm>
            <a:off x="1304778" y="1808986"/>
            <a:ext cx="1649020" cy="755243"/>
            <a:chOff x="1197898" y="2503545"/>
            <a:chExt cx="2198693" cy="1006991"/>
          </a:xfrm>
        </p:grpSpPr>
        <p:sp>
          <p:nvSpPr>
            <p:cNvPr id="1049234" name="TextBox 35"/>
            <p:cNvSpPr txBox="1"/>
            <p:nvPr/>
          </p:nvSpPr>
          <p:spPr>
            <a:xfrm>
              <a:off x="1197898" y="2503545"/>
              <a:ext cx="1231106" cy="388226"/>
            </a:xfrm>
            <a:prstGeom prst="rect"/>
            <a:noFill/>
          </p:spPr>
          <p:txBody>
            <a:bodyPr anchor="b" anchorCtr="0" bIns="0" lIns="0" rIns="0" tIns="0" wrap="none">
              <a:normAutofit fontScale="56250" lnSpcReduction="20000"/>
            </a:bodyPr>
            <a:p>
              <a:pPr algn="l"/>
              <a:r>
                <a:rPr altLang="en-US" b="1" dirty="0" sz="1600" lang="zh-CN">
                  <a:solidFill>
                    <a:srgbClr val="7E7E7E"/>
                  </a:solidFill>
                  <a:cs typeface="+mn-ea"/>
                  <a:sym typeface="+mn-lt"/>
                </a:rPr>
                <a:t>5.1 调查研究阶段</a:t>
              </a:r>
              <a:endParaRPr altLang="en-US" b="1" dirty="0" sz="1600" lang="zh-CN">
                <a:solidFill>
                  <a:srgbClr val="7E7E7E"/>
                </a:solidFill>
                <a:cs typeface="+mn-ea"/>
                <a:sym typeface="+mn-lt"/>
              </a:endParaRPr>
            </a:p>
          </p:txBody>
        </p:sp>
        <p:sp>
          <p:nvSpPr>
            <p:cNvPr id="1049235" name="TextBox 36"/>
            <p:cNvSpPr txBox="1"/>
            <p:nvPr/>
          </p:nvSpPr>
          <p:spPr>
            <a:xfrm>
              <a:off x="1197898" y="2891770"/>
              <a:ext cx="2198693" cy="618766"/>
            </a:xfrm>
            <a:prstGeom prst="rect"/>
          </p:spPr>
          <p:txBody>
            <a:bodyPr anchor="ctr" anchorCtr="0" bIns="0" lIns="0" rIns="0" tIns="0" vert="horz" wrap="square">
              <a:normAutofit fontScale="90476" lnSpcReduction="20000"/>
            </a:bodyPr>
            <a:p>
              <a:pPr algn="l">
                <a:lnSpc>
                  <a:spcPct val="120000"/>
                </a:lnSpc>
              </a:pPr>
              <a:r>
                <a:rPr altLang="en-US" sz="1050" lang="zh-CN">
                  <a:solidFill>
                    <a:schemeClr val="dk1">
                      <a:lumMod val="100000"/>
                    </a:schemeClr>
                  </a:solidFill>
                  <a:cs typeface="+mn-ea"/>
                  <a:sym typeface="+mn-lt"/>
                </a:rPr>
                <a:t>具体流程可分为：</a:t>
              </a:r>
              <a:endParaRPr altLang="en-US" sz="1050" lang="zh-CN">
                <a:solidFill>
                  <a:schemeClr val="dk1">
                    <a:lumMod val="100000"/>
                  </a:schemeClr>
                </a:solidFill>
                <a:cs typeface="+mn-ea"/>
                <a:sym typeface="+mn-lt"/>
              </a:endParaRPr>
            </a:p>
            <a:p>
              <a:pPr algn="l">
                <a:lnSpc>
                  <a:spcPct val="120000"/>
                </a:lnSpc>
              </a:pPr>
              <a:r>
                <a:rPr altLang="en-US" sz="1050" lang="zh-CN">
                  <a:solidFill>
                    <a:schemeClr val="dk1">
                      <a:lumMod val="100000"/>
                    </a:schemeClr>
                  </a:solidFill>
                  <a:cs typeface="+mn-ea"/>
                  <a:sym typeface="+mn-lt"/>
                </a:rPr>
                <a:t>1、现场考察2、用户需求调研</a:t>
              </a:r>
              <a:endParaRPr altLang="en-US" sz="1050" lang="zh-CN">
                <a:solidFill>
                  <a:schemeClr val="dk1">
                    <a:lumMod val="100000"/>
                  </a:schemeClr>
                </a:solidFill>
                <a:cs typeface="+mn-ea"/>
                <a:sym typeface="+mn-lt"/>
              </a:endParaRPr>
            </a:p>
            <a:p>
              <a:pPr algn="l">
                <a:lnSpc>
                  <a:spcPct val="120000"/>
                </a:lnSpc>
              </a:pPr>
              <a:endParaRPr altLang="en-US" sz="1050" lang="zh-CN">
                <a:solidFill>
                  <a:schemeClr val="dk1">
                    <a:lumMod val="100000"/>
                  </a:schemeClr>
                </a:solidFill>
                <a:cs typeface="+mn-ea"/>
                <a:sym typeface="+mn-lt"/>
              </a:endParaRPr>
            </a:p>
          </p:txBody>
        </p:sp>
      </p:grpSp>
      <p:grpSp>
        <p:nvGrpSpPr>
          <p:cNvPr id="371" name="Group 38"/>
          <p:cNvGrpSpPr/>
          <p:nvPr/>
        </p:nvGrpSpPr>
        <p:grpSpPr>
          <a:xfrm>
            <a:off x="1259632" y="3437240"/>
            <a:ext cx="1649020" cy="768578"/>
            <a:chOff x="1197898" y="2485765"/>
            <a:chExt cx="2198693" cy="1024771"/>
          </a:xfrm>
        </p:grpSpPr>
        <p:sp>
          <p:nvSpPr>
            <p:cNvPr id="1049236" name="TextBox 39"/>
            <p:cNvSpPr txBox="1"/>
            <p:nvPr/>
          </p:nvSpPr>
          <p:spPr>
            <a:xfrm>
              <a:off x="1197898" y="2485765"/>
              <a:ext cx="1231106" cy="388226"/>
            </a:xfrm>
            <a:prstGeom prst="rect"/>
            <a:noFill/>
          </p:spPr>
          <p:txBody>
            <a:bodyPr anchor="b" anchorCtr="0" bIns="0" lIns="0" rIns="0" tIns="0" wrap="none">
              <a:normAutofit fontScale="50000" lnSpcReduction="20000"/>
            </a:bodyPr>
            <a:p>
              <a:pPr algn="l"/>
              <a:r>
                <a:rPr altLang="en-US" b="1" dirty="0" sz="1600" lang="zh-CN">
                  <a:solidFill>
                    <a:schemeClr val="accent2">
                      <a:lumMod val="100000"/>
                    </a:schemeClr>
                  </a:solidFill>
                  <a:cs typeface="+mn-ea"/>
                  <a:sym typeface="+mn-lt"/>
                </a:rPr>
                <a:t>5.3施工图绘制阶段</a:t>
              </a:r>
              <a:endParaRPr altLang="en-US" b="1" dirty="0" sz="1600" lang="zh-CN">
                <a:solidFill>
                  <a:schemeClr val="accent2">
                    <a:lumMod val="100000"/>
                  </a:schemeClr>
                </a:solidFill>
                <a:cs typeface="+mn-ea"/>
                <a:sym typeface="+mn-lt"/>
              </a:endParaRPr>
            </a:p>
          </p:txBody>
        </p:sp>
        <p:sp>
          <p:nvSpPr>
            <p:cNvPr id="1049237" name="TextBox 40"/>
            <p:cNvSpPr txBox="1"/>
            <p:nvPr/>
          </p:nvSpPr>
          <p:spPr>
            <a:xfrm>
              <a:off x="1197898" y="2891770"/>
              <a:ext cx="2198693" cy="618766"/>
            </a:xfrm>
            <a:prstGeom prst="rect"/>
          </p:spPr>
          <p:txBody>
            <a:bodyPr anchor="ctr" anchorCtr="0" bIns="0" lIns="0" rIns="0" tIns="0" vert="horz" wrap="square">
              <a:normAutofit/>
            </a:bodyPr>
            <a:p>
              <a:pPr algn="l">
                <a:lnSpc>
                  <a:spcPct val="120000"/>
                </a:lnSpc>
              </a:pPr>
              <a:r>
                <a:rPr altLang="en-US" sz="1050" lang="zh-CN">
                  <a:solidFill>
                    <a:schemeClr val="dk1">
                      <a:lumMod val="100000"/>
                    </a:schemeClr>
                  </a:solidFill>
                  <a:cs typeface="+mn-ea"/>
                  <a:sym typeface="+mn-lt"/>
                </a:rPr>
                <a:t>1、装修施工图</a:t>
              </a:r>
              <a:endParaRPr altLang="en-US" sz="1050" lang="zh-CN">
                <a:solidFill>
                  <a:schemeClr val="dk1">
                    <a:lumMod val="100000"/>
                  </a:schemeClr>
                </a:solidFill>
                <a:cs typeface="+mn-ea"/>
                <a:sym typeface="+mn-lt"/>
              </a:endParaRPr>
            </a:p>
            <a:p>
              <a:pPr algn="l">
                <a:lnSpc>
                  <a:spcPct val="120000"/>
                </a:lnSpc>
              </a:pPr>
              <a:r>
                <a:rPr altLang="en-US" sz="1050" lang="zh-CN">
                  <a:solidFill>
                    <a:schemeClr val="dk1">
                      <a:lumMod val="100000"/>
                    </a:schemeClr>
                  </a:solidFill>
                  <a:cs typeface="+mn-ea"/>
                  <a:sym typeface="+mn-lt"/>
                </a:rPr>
                <a:t>2、设备施工图。</a:t>
              </a:r>
              <a:endParaRPr altLang="en-US" sz="1050" lang="zh-CN">
                <a:solidFill>
                  <a:schemeClr val="dk1">
                    <a:lumMod val="100000"/>
                  </a:schemeClr>
                </a:solidFill>
                <a:cs typeface="+mn-ea"/>
                <a:sym typeface="+mn-lt"/>
              </a:endParaRPr>
            </a:p>
          </p:txBody>
        </p:sp>
      </p:grpSp>
      <p:sp>
        <p:nvSpPr>
          <p:cNvPr id="1049238" name="Freeform: Shape 4"/>
          <p:cNvSpPr/>
          <p:nvPr/>
        </p:nvSpPr>
        <p:spPr bwMode="auto">
          <a:xfrm rot="3166710">
            <a:off x="2813076" y="4118079"/>
            <a:ext cx="1381062" cy="813205"/>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accent4"/>
          </a:solidFill>
          <a:ln>
            <a:noFill/>
          </a:ln>
        </p:spPr>
        <p:txBody>
          <a:bodyPr anchor="ctr"/>
          <a:p>
            <a:pPr algn="ctr"/>
            <a:endParaRPr dirty="0">
              <a:cs typeface="+mn-ea"/>
              <a:sym typeface="+mn-lt"/>
            </a:endParaRPr>
          </a:p>
        </p:txBody>
      </p:sp>
      <p:sp>
        <p:nvSpPr>
          <p:cNvPr id="1049239" name="Freeform: Shape 4"/>
          <p:cNvSpPr/>
          <p:nvPr/>
        </p:nvSpPr>
        <p:spPr bwMode="auto">
          <a:xfrm rot="1526578">
            <a:off x="7475585" y="4603494"/>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accent4"/>
          </a:solidFill>
          <a:ln>
            <a:noFill/>
          </a:ln>
        </p:spPr>
        <p:txBody>
          <a:bodyPr anchor="ctr"/>
          <a:p>
            <a:pPr algn="ctr"/>
            <a:endParaRPr>
              <a:cs typeface="+mn-ea"/>
              <a:sym typeface="+mn-lt"/>
            </a:endParaRPr>
          </a:p>
        </p:txBody>
      </p:sp>
      <p:sp>
        <p:nvSpPr>
          <p:cNvPr id="1049240"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accent4"/>
          </a:solidFill>
          <a:ln>
            <a:noFill/>
          </a:ln>
        </p:spPr>
        <p:txBody>
          <a:bodyPr anchor="ctr"/>
          <a:p>
            <a:pPr algn="ctr"/>
            <a:endParaRPr dirty="0">
              <a:cs typeface="+mn-ea"/>
              <a:sym typeface="+mn-lt"/>
            </a:endParaRPr>
          </a:p>
        </p:txBody>
      </p:sp>
      <p:sp>
        <p:nvSpPr>
          <p:cNvPr id="1049241" name="Title 1"/>
          <p:cNvSpPr txBox="1"/>
          <p:nvPr/>
        </p:nvSpPr>
        <p:spPr>
          <a:xfrm>
            <a:off x="632460" y="307975"/>
            <a:ext cx="3612515" cy="379730"/>
          </a:xfrm>
          <a:prstGeom prst="rect"/>
        </p:spPr>
        <p:txBody>
          <a:bodyPr anchor="ctr" lIns="0" rIns="0">
            <a:noAutofit/>
          </a:bodyPr>
          <a:lstStyle>
            <a:lvl1pPr algn="ctr" defTabSz="914400" eaLnBrk="1" hangingPunct="1" latinLnBrk="0" rtl="0">
              <a:spcBef>
                <a:spcPct val="0"/>
              </a:spcBef>
              <a:buNone/>
              <a:defRPr b="0" sz="3000" kern="1200">
                <a:solidFill>
                  <a:schemeClr val="accent1"/>
                </a:solidFill>
                <a:latin typeface="U.S. 101" pitchFamily="2" charset="0"/>
                <a:ea typeface="Roboto" pitchFamily="2" charset="0"/>
                <a:cs typeface="Open Sans Light" panose="020B0306030504020204" pitchFamily="34" charset="0"/>
              </a:defRPr>
            </a:lvl1pPr>
          </a:lstStyle>
          <a:p>
            <a:pPr algn="l"/>
            <a:r>
              <a:rPr altLang="zh-CN" dirty="0" sz="1800" lang="en-GB">
                <a:solidFill>
                  <a:srgbClr val="778495"/>
                </a:solidFill>
                <a:latin typeface="+mn-lt"/>
                <a:ea typeface="+mn-ea"/>
                <a:cs typeface="+mn-ea"/>
                <a:sym typeface="+mn-lt"/>
              </a:rPr>
              <a:t> </a:t>
            </a:r>
            <a:r>
              <a:rPr altLang="en-GB" dirty="0" sz="1800" lang="zh-CN">
                <a:solidFill>
                  <a:srgbClr val="778495"/>
                </a:solidFill>
                <a:latin typeface="+mn-lt"/>
                <a:ea typeface="+mn-ea"/>
                <a:cs typeface="+mn-ea"/>
                <a:sym typeface="+mn-lt"/>
              </a:rPr>
              <a:t>第五单元：</a:t>
            </a:r>
            <a:r>
              <a:rPr altLang="zh-CN" dirty="0" sz="1800" lang="en-GB">
                <a:solidFill>
                  <a:srgbClr val="778495"/>
                </a:solidFill>
                <a:latin typeface="+mn-lt"/>
                <a:ea typeface="+mn-ea"/>
                <a:cs typeface="+mn-ea"/>
                <a:sym typeface="+mn-lt"/>
              </a:rPr>
              <a:t>办公空间室内设计程序</a:t>
            </a:r>
            <a:endParaRPr altLang="zh-CN" dirty="0" sz="1800" lang="en-GB">
              <a:solidFill>
                <a:srgbClr val="778495"/>
              </a:solidFill>
              <a:latin typeface="+mn-lt"/>
              <a:ea typeface="+mn-ea"/>
              <a:cs typeface="+mn-ea"/>
              <a:sym typeface="+mn-lt"/>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42" presetSubtype="0">
                                  <p:stCondLst>
                                    <p:cond delay="0"/>
                                  </p:stCondLst>
                                  <p:childTnLst>
                                    <p:set>
                                      <p:cBhvr>
                                        <p:cTn dur="1" fill="hold" id="6">
                                          <p:stCondLst>
                                            <p:cond delay="0"/>
                                          </p:stCondLst>
                                        </p:cTn>
                                        <p:tgtEl>
                                          <p:spTgt spid="1049222"/>
                                        </p:tgtEl>
                                        <p:attrNameLst>
                                          <p:attrName>style.visibility</p:attrName>
                                        </p:attrNameLst>
                                      </p:cBhvr>
                                      <p:to>
                                        <p:strVal val="visible"/>
                                      </p:to>
                                    </p:set>
                                    <p:animEffect transition="in" filter="fade">
                                      <p:cBhvr>
                                        <p:cTn dur="1000" id="7"/>
                                        <p:tgtEl>
                                          <p:spTgt spid="1049222"/>
                                        </p:tgtEl>
                                      </p:cBhvr>
                                    </p:animEffect>
                                    <p:anim calcmode="lin" valueType="num">
                                      <p:cBhvr>
                                        <p:cTn dur="1000" fill="hold" id="8"/>
                                        <p:tgtEl>
                                          <p:spTgt spid="1049222"/>
                                        </p:tgtEl>
                                        <p:attrNameLst>
                                          <p:attrName>ppt_x</p:attrName>
                                        </p:attrNameLst>
                                      </p:cBhvr>
                                      <p:tavLst>
                                        <p:tav tm="0">
                                          <p:val>
                                            <p:strVal val="#ppt_x"/>
                                          </p:val>
                                        </p:tav>
                                        <p:tav tm="100000">
                                          <p:val>
                                            <p:strVal val="#ppt_x"/>
                                          </p:val>
                                        </p:tav>
                                      </p:tavLst>
                                    </p:anim>
                                    <p:anim calcmode="lin" valueType="num">
                                      <p:cBhvr>
                                        <p:cTn dur="1000" fill="hold" id="9"/>
                                        <p:tgtEl>
                                          <p:spTgt spid="1049222"/>
                                        </p:tgtEl>
                                        <p:attrNameLst>
                                          <p:attrName>ppt_y</p:attrName>
                                        </p:attrNameLst>
                                      </p:cBhvr>
                                      <p:tavLst>
                                        <p:tav tm="0">
                                          <p:val>
                                            <p:strVal val="#ppt_y+.1"/>
                                          </p:val>
                                        </p:tav>
                                        <p:tav tm="100000">
                                          <p:val>
                                            <p:strVal val="#ppt_y"/>
                                          </p:val>
                                        </p:tav>
                                      </p:tavLst>
                                    </p:anim>
                                  </p:childTnLst>
                                </p:cTn>
                              </p:par>
                              <p:par>
                                <p:cTn fill="hold" grpId="0" id="10" nodeType="withEffect" presetClass="entr" presetID="42" presetSubtype="0">
                                  <p:stCondLst>
                                    <p:cond delay="0"/>
                                  </p:stCondLst>
                                  <p:childTnLst>
                                    <p:set>
                                      <p:cBhvr>
                                        <p:cTn dur="1" fill="hold" id="11">
                                          <p:stCondLst>
                                            <p:cond delay="0"/>
                                          </p:stCondLst>
                                        </p:cTn>
                                        <p:tgtEl>
                                          <p:spTgt spid="1049225"/>
                                        </p:tgtEl>
                                        <p:attrNameLst>
                                          <p:attrName>style.visibility</p:attrName>
                                        </p:attrNameLst>
                                      </p:cBhvr>
                                      <p:to>
                                        <p:strVal val="visible"/>
                                      </p:to>
                                    </p:set>
                                    <p:animEffect transition="in" filter="fade">
                                      <p:cBhvr>
                                        <p:cTn dur="1000" id="12"/>
                                        <p:tgtEl>
                                          <p:spTgt spid="1049225"/>
                                        </p:tgtEl>
                                      </p:cBhvr>
                                    </p:animEffect>
                                    <p:anim calcmode="lin" valueType="num">
                                      <p:cBhvr>
                                        <p:cTn dur="1000" fill="hold" id="13"/>
                                        <p:tgtEl>
                                          <p:spTgt spid="1049225"/>
                                        </p:tgtEl>
                                        <p:attrNameLst>
                                          <p:attrName>ppt_x</p:attrName>
                                        </p:attrNameLst>
                                      </p:cBhvr>
                                      <p:tavLst>
                                        <p:tav tm="0">
                                          <p:val>
                                            <p:strVal val="#ppt_x"/>
                                          </p:val>
                                        </p:tav>
                                        <p:tav tm="100000">
                                          <p:val>
                                            <p:strVal val="#ppt_x"/>
                                          </p:val>
                                        </p:tav>
                                      </p:tavLst>
                                    </p:anim>
                                    <p:anim calcmode="lin" valueType="num">
                                      <p:cBhvr>
                                        <p:cTn dur="1000" fill="hold" id="14"/>
                                        <p:tgtEl>
                                          <p:spTgt spid="1049225"/>
                                        </p:tgtEl>
                                        <p:attrNameLst>
                                          <p:attrName>ppt_y</p:attrName>
                                        </p:attrNameLst>
                                      </p:cBhvr>
                                      <p:tavLst>
                                        <p:tav tm="0">
                                          <p:val>
                                            <p:strVal val="#ppt_y+.1"/>
                                          </p:val>
                                        </p:tav>
                                        <p:tav tm="100000">
                                          <p:val>
                                            <p:strVal val="#ppt_y"/>
                                          </p:val>
                                        </p:tav>
                                      </p:tavLst>
                                    </p:anim>
                                  </p:childTnLst>
                                </p:cTn>
                              </p:par>
                              <p:par>
                                <p:cTn fill="hold" id="15" nodeType="withEffect" presetClass="entr" presetID="42" presetSubtype="0">
                                  <p:stCondLst>
                                    <p:cond delay="0"/>
                                  </p:stCondLst>
                                  <p:childTnLst>
                                    <p:set>
                                      <p:cBhvr>
                                        <p:cTn dur="1" fill="hold" id="16">
                                          <p:stCondLst>
                                            <p:cond delay="0"/>
                                          </p:stCondLst>
                                        </p:cTn>
                                        <p:tgtEl>
                                          <p:spTgt spid="370"/>
                                        </p:tgtEl>
                                        <p:attrNameLst>
                                          <p:attrName>style.visibility</p:attrName>
                                        </p:attrNameLst>
                                      </p:cBhvr>
                                      <p:to>
                                        <p:strVal val="visible"/>
                                      </p:to>
                                    </p:set>
                                    <p:animEffect transition="in" filter="fade">
                                      <p:cBhvr>
                                        <p:cTn dur="1000" id="17"/>
                                        <p:tgtEl>
                                          <p:spTgt spid="370"/>
                                        </p:tgtEl>
                                      </p:cBhvr>
                                    </p:animEffect>
                                    <p:anim calcmode="lin" valueType="num">
                                      <p:cBhvr>
                                        <p:cTn dur="1000" fill="hold" id="18"/>
                                        <p:tgtEl>
                                          <p:spTgt spid="370"/>
                                        </p:tgtEl>
                                        <p:attrNameLst>
                                          <p:attrName>ppt_x</p:attrName>
                                        </p:attrNameLst>
                                      </p:cBhvr>
                                      <p:tavLst>
                                        <p:tav tm="0">
                                          <p:val>
                                            <p:strVal val="#ppt_x"/>
                                          </p:val>
                                        </p:tav>
                                        <p:tav tm="100000">
                                          <p:val>
                                            <p:strVal val="#ppt_x"/>
                                          </p:val>
                                        </p:tav>
                                      </p:tavLst>
                                    </p:anim>
                                    <p:anim calcmode="lin" valueType="num">
                                      <p:cBhvr>
                                        <p:cTn dur="1000" fill="hold" id="19"/>
                                        <p:tgtEl>
                                          <p:spTgt spid="370"/>
                                        </p:tgtEl>
                                        <p:attrNameLst>
                                          <p:attrName>ppt_y</p:attrName>
                                        </p:attrNameLst>
                                      </p:cBhvr>
                                      <p:tavLst>
                                        <p:tav tm="0">
                                          <p:val>
                                            <p:strVal val="#ppt_y+.1"/>
                                          </p:val>
                                        </p:tav>
                                        <p:tav tm="100000">
                                          <p:val>
                                            <p:strVal val="#ppt_y"/>
                                          </p:val>
                                        </p:tav>
                                      </p:tavLst>
                                    </p:anim>
                                  </p:childTnLst>
                                </p:cTn>
                              </p:par>
                              <p:par>
                                <p:cTn fill="hold" id="20" nodeType="withEffect" presetClass="entr" presetID="42" presetSubtype="0">
                                  <p:stCondLst>
                                    <p:cond delay="0"/>
                                  </p:stCondLst>
                                  <p:childTnLst>
                                    <p:set>
                                      <p:cBhvr>
                                        <p:cTn dur="1" fill="hold" id="21">
                                          <p:stCondLst>
                                            <p:cond delay="0"/>
                                          </p:stCondLst>
                                        </p:cTn>
                                        <p:tgtEl>
                                          <p:spTgt spid="371"/>
                                        </p:tgtEl>
                                        <p:attrNameLst>
                                          <p:attrName>style.visibility</p:attrName>
                                        </p:attrNameLst>
                                      </p:cBhvr>
                                      <p:to>
                                        <p:strVal val="visible"/>
                                      </p:to>
                                    </p:set>
                                    <p:animEffect transition="in" filter="fade">
                                      <p:cBhvr>
                                        <p:cTn dur="1000" id="22"/>
                                        <p:tgtEl>
                                          <p:spTgt spid="371"/>
                                        </p:tgtEl>
                                      </p:cBhvr>
                                    </p:animEffect>
                                    <p:anim calcmode="lin" valueType="num">
                                      <p:cBhvr>
                                        <p:cTn dur="1000" fill="hold" id="23"/>
                                        <p:tgtEl>
                                          <p:spTgt spid="371"/>
                                        </p:tgtEl>
                                        <p:attrNameLst>
                                          <p:attrName>ppt_x</p:attrName>
                                        </p:attrNameLst>
                                      </p:cBhvr>
                                      <p:tavLst>
                                        <p:tav tm="0">
                                          <p:val>
                                            <p:strVal val="#ppt_x"/>
                                          </p:val>
                                        </p:tav>
                                        <p:tav tm="100000">
                                          <p:val>
                                            <p:strVal val="#ppt_x"/>
                                          </p:val>
                                        </p:tav>
                                      </p:tavLst>
                                    </p:anim>
                                    <p:anim calcmode="lin" valueType="num">
                                      <p:cBhvr>
                                        <p:cTn dur="1000" fill="hold" id="24"/>
                                        <p:tgtEl>
                                          <p:spTgt spid="371"/>
                                        </p:tgtEl>
                                        <p:attrNameLst>
                                          <p:attrName>ppt_y</p:attrName>
                                        </p:attrNameLst>
                                      </p:cBhvr>
                                      <p:tavLst>
                                        <p:tav tm="0">
                                          <p:val>
                                            <p:strVal val="#ppt_y+.1"/>
                                          </p:val>
                                        </p:tav>
                                        <p:tav tm="100000">
                                          <p:val>
                                            <p:strVal val="#ppt_y"/>
                                          </p:val>
                                        </p:tav>
                                      </p:tavLst>
                                    </p:anim>
                                  </p:childTnLst>
                                </p:cTn>
                              </p:par>
                              <p:par>
                                <p:cTn fill="hold" grpId="0" id="25" nodeType="withEffect" presetClass="entr" presetID="42" presetSubtype="0">
                                  <p:stCondLst>
                                    <p:cond delay="0"/>
                                  </p:stCondLst>
                                  <p:childTnLst>
                                    <p:set>
                                      <p:cBhvr>
                                        <p:cTn dur="1" fill="hold" id="26">
                                          <p:stCondLst>
                                            <p:cond delay="0"/>
                                          </p:stCondLst>
                                        </p:cTn>
                                        <p:tgtEl>
                                          <p:spTgt spid="1049223"/>
                                        </p:tgtEl>
                                        <p:attrNameLst>
                                          <p:attrName>style.visibility</p:attrName>
                                        </p:attrNameLst>
                                      </p:cBhvr>
                                      <p:to>
                                        <p:strVal val="visible"/>
                                      </p:to>
                                    </p:set>
                                    <p:animEffect transition="in" filter="fade">
                                      <p:cBhvr>
                                        <p:cTn dur="1000" id="27"/>
                                        <p:tgtEl>
                                          <p:spTgt spid="1049223"/>
                                        </p:tgtEl>
                                      </p:cBhvr>
                                    </p:animEffect>
                                    <p:anim calcmode="lin" valueType="num">
                                      <p:cBhvr>
                                        <p:cTn dur="1000" fill="hold" id="28"/>
                                        <p:tgtEl>
                                          <p:spTgt spid="1049223"/>
                                        </p:tgtEl>
                                        <p:attrNameLst>
                                          <p:attrName>ppt_x</p:attrName>
                                        </p:attrNameLst>
                                      </p:cBhvr>
                                      <p:tavLst>
                                        <p:tav tm="0">
                                          <p:val>
                                            <p:strVal val="#ppt_x"/>
                                          </p:val>
                                        </p:tav>
                                        <p:tav tm="100000">
                                          <p:val>
                                            <p:strVal val="#ppt_x"/>
                                          </p:val>
                                        </p:tav>
                                      </p:tavLst>
                                    </p:anim>
                                    <p:anim calcmode="lin" valueType="num">
                                      <p:cBhvr>
                                        <p:cTn dur="1000" fill="hold" id="29"/>
                                        <p:tgtEl>
                                          <p:spTgt spid="1049223"/>
                                        </p:tgtEl>
                                        <p:attrNameLst>
                                          <p:attrName>ppt_y</p:attrName>
                                        </p:attrNameLst>
                                      </p:cBhvr>
                                      <p:tavLst>
                                        <p:tav tm="0">
                                          <p:val>
                                            <p:strVal val="#ppt_y+.1"/>
                                          </p:val>
                                        </p:tav>
                                        <p:tav tm="100000">
                                          <p:val>
                                            <p:strVal val="#ppt_y"/>
                                          </p:val>
                                        </p:tav>
                                      </p:tavLst>
                                    </p:anim>
                                  </p:childTnLst>
                                </p:cTn>
                              </p:par>
                              <p:par>
                                <p:cTn fill="hold" grpId="0" id="30" nodeType="withEffect" presetClass="entr" presetID="42" presetSubtype="0">
                                  <p:stCondLst>
                                    <p:cond delay="0"/>
                                  </p:stCondLst>
                                  <p:childTnLst>
                                    <p:set>
                                      <p:cBhvr>
                                        <p:cTn dur="1" fill="hold" id="31">
                                          <p:stCondLst>
                                            <p:cond delay="0"/>
                                          </p:stCondLst>
                                        </p:cTn>
                                        <p:tgtEl>
                                          <p:spTgt spid="1049224"/>
                                        </p:tgtEl>
                                        <p:attrNameLst>
                                          <p:attrName>style.visibility</p:attrName>
                                        </p:attrNameLst>
                                      </p:cBhvr>
                                      <p:to>
                                        <p:strVal val="visible"/>
                                      </p:to>
                                    </p:set>
                                    <p:animEffect transition="in" filter="fade">
                                      <p:cBhvr>
                                        <p:cTn dur="1000" id="32"/>
                                        <p:tgtEl>
                                          <p:spTgt spid="1049224"/>
                                        </p:tgtEl>
                                      </p:cBhvr>
                                    </p:animEffect>
                                    <p:anim calcmode="lin" valueType="num">
                                      <p:cBhvr>
                                        <p:cTn dur="1000" fill="hold" id="33"/>
                                        <p:tgtEl>
                                          <p:spTgt spid="1049224"/>
                                        </p:tgtEl>
                                        <p:attrNameLst>
                                          <p:attrName>ppt_x</p:attrName>
                                        </p:attrNameLst>
                                      </p:cBhvr>
                                      <p:tavLst>
                                        <p:tav tm="0">
                                          <p:val>
                                            <p:strVal val="#ppt_x"/>
                                          </p:val>
                                        </p:tav>
                                        <p:tav tm="100000">
                                          <p:val>
                                            <p:strVal val="#ppt_x"/>
                                          </p:val>
                                        </p:tav>
                                      </p:tavLst>
                                    </p:anim>
                                    <p:anim calcmode="lin" valueType="num">
                                      <p:cBhvr>
                                        <p:cTn dur="1000" fill="hold" id="34"/>
                                        <p:tgtEl>
                                          <p:spTgt spid="1049224"/>
                                        </p:tgtEl>
                                        <p:attrNameLst>
                                          <p:attrName>ppt_y</p:attrName>
                                        </p:attrNameLst>
                                      </p:cBhvr>
                                      <p:tavLst>
                                        <p:tav tm="0">
                                          <p:val>
                                            <p:strVal val="#ppt_y+.1"/>
                                          </p:val>
                                        </p:tav>
                                        <p:tav tm="100000">
                                          <p:val>
                                            <p:strVal val="#ppt_y"/>
                                          </p:val>
                                        </p:tav>
                                      </p:tavLst>
                                    </p:anim>
                                  </p:childTnLst>
                                </p:cTn>
                              </p:par>
                              <p:par>
                                <p:cTn fill="hold" id="35" nodeType="withEffect" presetClass="entr" presetID="42" presetSubtype="0">
                                  <p:stCondLst>
                                    <p:cond delay="0"/>
                                  </p:stCondLst>
                                  <p:childTnLst>
                                    <p:set>
                                      <p:cBhvr>
                                        <p:cTn dur="1" fill="hold" id="36">
                                          <p:stCondLst>
                                            <p:cond delay="0"/>
                                          </p:stCondLst>
                                        </p:cTn>
                                        <p:tgtEl>
                                          <p:spTgt spid="368"/>
                                        </p:tgtEl>
                                        <p:attrNameLst>
                                          <p:attrName>style.visibility</p:attrName>
                                        </p:attrNameLst>
                                      </p:cBhvr>
                                      <p:to>
                                        <p:strVal val="visible"/>
                                      </p:to>
                                    </p:set>
                                    <p:animEffect transition="in" filter="fade">
                                      <p:cBhvr>
                                        <p:cTn dur="1000" id="37"/>
                                        <p:tgtEl>
                                          <p:spTgt spid="368"/>
                                        </p:tgtEl>
                                      </p:cBhvr>
                                    </p:animEffect>
                                    <p:anim calcmode="lin" valueType="num">
                                      <p:cBhvr>
                                        <p:cTn dur="1000" fill="hold" id="38"/>
                                        <p:tgtEl>
                                          <p:spTgt spid="368"/>
                                        </p:tgtEl>
                                        <p:attrNameLst>
                                          <p:attrName>ppt_x</p:attrName>
                                        </p:attrNameLst>
                                      </p:cBhvr>
                                      <p:tavLst>
                                        <p:tav tm="0">
                                          <p:val>
                                            <p:strVal val="#ppt_x"/>
                                          </p:val>
                                        </p:tav>
                                        <p:tav tm="100000">
                                          <p:val>
                                            <p:strVal val="#ppt_x"/>
                                          </p:val>
                                        </p:tav>
                                      </p:tavLst>
                                    </p:anim>
                                    <p:anim calcmode="lin" valueType="num">
                                      <p:cBhvr>
                                        <p:cTn dur="1000" fill="hold" id="39"/>
                                        <p:tgtEl>
                                          <p:spTgt spid="368"/>
                                        </p:tgtEl>
                                        <p:attrNameLst>
                                          <p:attrName>ppt_y</p:attrName>
                                        </p:attrNameLst>
                                      </p:cBhvr>
                                      <p:tavLst>
                                        <p:tav tm="0">
                                          <p:val>
                                            <p:strVal val="#ppt_y+.1"/>
                                          </p:val>
                                        </p:tav>
                                        <p:tav tm="100000">
                                          <p:val>
                                            <p:strVal val="#ppt_y"/>
                                          </p:val>
                                        </p:tav>
                                      </p:tavLst>
                                    </p:anim>
                                  </p:childTnLst>
                                </p:cTn>
                              </p:par>
                              <p:par>
                                <p:cTn fill="hold" id="40" nodeType="withEffect" presetClass="entr" presetID="42" presetSubtype="0">
                                  <p:stCondLst>
                                    <p:cond delay="0"/>
                                  </p:stCondLst>
                                  <p:childTnLst>
                                    <p:set>
                                      <p:cBhvr>
                                        <p:cTn dur="1" fill="hold" id="41">
                                          <p:stCondLst>
                                            <p:cond delay="0"/>
                                          </p:stCondLst>
                                        </p:cTn>
                                        <p:tgtEl>
                                          <p:spTgt spid="369"/>
                                        </p:tgtEl>
                                        <p:attrNameLst>
                                          <p:attrName>style.visibility</p:attrName>
                                        </p:attrNameLst>
                                      </p:cBhvr>
                                      <p:to>
                                        <p:strVal val="visible"/>
                                      </p:to>
                                    </p:set>
                                    <p:animEffect transition="in" filter="fade">
                                      <p:cBhvr>
                                        <p:cTn dur="1000" id="42"/>
                                        <p:tgtEl>
                                          <p:spTgt spid="369"/>
                                        </p:tgtEl>
                                      </p:cBhvr>
                                    </p:animEffect>
                                    <p:anim calcmode="lin" valueType="num">
                                      <p:cBhvr>
                                        <p:cTn dur="1000" fill="hold" id="43"/>
                                        <p:tgtEl>
                                          <p:spTgt spid="369"/>
                                        </p:tgtEl>
                                        <p:attrNameLst>
                                          <p:attrName>ppt_x</p:attrName>
                                        </p:attrNameLst>
                                      </p:cBhvr>
                                      <p:tavLst>
                                        <p:tav tm="0">
                                          <p:val>
                                            <p:strVal val="#ppt_x"/>
                                          </p:val>
                                        </p:tav>
                                        <p:tav tm="100000">
                                          <p:val>
                                            <p:strVal val="#ppt_x"/>
                                          </p:val>
                                        </p:tav>
                                      </p:tavLst>
                                    </p:anim>
                                    <p:anim calcmode="lin" valueType="num">
                                      <p:cBhvr>
                                        <p:cTn dur="1000" fill="hold" id="44"/>
                                        <p:tgtEl>
                                          <p:spTgt spid="369"/>
                                        </p:tgtEl>
                                        <p:attrNameLst>
                                          <p:attrName>ppt_y</p:attrName>
                                        </p:attrNameLst>
                                      </p:cBhvr>
                                      <p:tavLst>
                                        <p:tav tm="0">
                                          <p:val>
                                            <p:strVal val="#ppt_y+.1"/>
                                          </p:val>
                                        </p:tav>
                                        <p:tav tm="100000">
                                          <p:val>
                                            <p:strVal val="#ppt_y"/>
                                          </p:val>
                                        </p:tav>
                                      </p:tavLst>
                                    </p:anim>
                                  </p:childTnLst>
                                </p:cTn>
                              </p:par>
                            </p:childTnLst>
                          </p:cTn>
                        </p:par>
                        <p:par>
                          <p:cTn fill="hold" id="45">
                            <p:stCondLst>
                              <p:cond delay="1000"/>
                            </p:stCondLst>
                            <p:childTnLst>
                              <p:par>
                                <p:cTn fill="hold" grpId="0" id="46" nodeType="afterEffect" presetClass="entr" presetID="14" presetSubtype="10">
                                  <p:stCondLst>
                                    <p:cond delay="0"/>
                                  </p:stCondLst>
                                  <p:childTnLst>
                                    <p:set>
                                      <p:cBhvr>
                                        <p:cTn dur="1" fill="hold" id="47">
                                          <p:stCondLst>
                                            <p:cond delay="0"/>
                                          </p:stCondLst>
                                        </p:cTn>
                                        <p:tgtEl>
                                          <p:spTgt spid="1049239"/>
                                        </p:tgtEl>
                                        <p:attrNameLst>
                                          <p:attrName>style.visibility</p:attrName>
                                        </p:attrNameLst>
                                      </p:cBhvr>
                                      <p:to>
                                        <p:strVal val="visible"/>
                                      </p:to>
                                    </p:set>
                                    <p:animEffect transition="in" filter="randombar(horizontal)">
                                      <p:cBhvr>
                                        <p:cTn dur="500" id="48"/>
                                        <p:tgtEl>
                                          <p:spTgt spid="1049239"/>
                                        </p:tgtEl>
                                      </p:cBhvr>
                                    </p:animEffect>
                                  </p:childTnLst>
                                </p:cTn>
                              </p:par>
                              <p:par>
                                <p:cTn fill="hold" grpId="0" id="49" nodeType="withEffect" presetClass="entr" presetID="14" presetSubtype="10">
                                  <p:stCondLst>
                                    <p:cond delay="0"/>
                                  </p:stCondLst>
                                  <p:childTnLst>
                                    <p:set>
                                      <p:cBhvr>
                                        <p:cTn dur="1" fill="hold" id="50">
                                          <p:stCondLst>
                                            <p:cond delay="0"/>
                                          </p:stCondLst>
                                        </p:cTn>
                                        <p:tgtEl>
                                          <p:spTgt spid="1049238"/>
                                        </p:tgtEl>
                                        <p:attrNameLst>
                                          <p:attrName>style.visibility</p:attrName>
                                        </p:attrNameLst>
                                      </p:cBhvr>
                                      <p:to>
                                        <p:strVal val="visible"/>
                                      </p:to>
                                    </p:set>
                                    <p:animEffect transition="in" filter="randombar(horizontal)">
                                      <p:cBhvr>
                                        <p:cTn dur="500" id="51"/>
                                        <p:tgtEl>
                                          <p:spTgt spid="1049238"/>
                                        </p:tgtEl>
                                      </p:cBhvr>
                                    </p:animEffect>
                                  </p:childTnLst>
                                </p:cTn>
                              </p:par>
                              <p:par>
                                <p:cTn fill="hold" grpId="0" id="52" nodeType="withEffect" presetClass="entr" presetID="14" presetSubtype="10">
                                  <p:stCondLst>
                                    <p:cond delay="0"/>
                                  </p:stCondLst>
                                  <p:childTnLst>
                                    <p:set>
                                      <p:cBhvr>
                                        <p:cTn dur="1" fill="hold" id="53">
                                          <p:stCondLst>
                                            <p:cond delay="0"/>
                                          </p:stCondLst>
                                        </p:cTn>
                                        <p:tgtEl>
                                          <p:spTgt spid="1049240"/>
                                        </p:tgtEl>
                                        <p:attrNameLst>
                                          <p:attrName>style.visibility</p:attrName>
                                        </p:attrNameLst>
                                      </p:cBhvr>
                                      <p:to>
                                        <p:strVal val="visible"/>
                                      </p:to>
                                    </p:set>
                                    <p:animEffect transition="in" filter="randombar(horizontal)">
                                      <p:cBhvr>
                                        <p:cTn dur="500" id="54"/>
                                        <p:tgtEl>
                                          <p:spTgt spid="1049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22" grpId="0" animBg="1"/>
      <p:bldP spid="1049223" grpId="0" animBg="1"/>
      <p:bldP spid="1049224" grpId="0" animBg="1"/>
      <p:bldP spid="1049225" grpId="0" animBg="1"/>
      <p:bldP spid="1049238" grpId="0" animBg="1"/>
      <p:bldP spid="1049239" grpId="0" animBg="1"/>
      <p:bldP spid="104924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374" name=""/>
        <p:cNvGrpSpPr/>
        <p:nvPr/>
      </p:nvGrpSpPr>
      <p:grpSpPr>
        <a:xfrm>
          <a:off x="0" y="0"/>
          <a:ext cx="0" cy="0"/>
          <a:chOff x="0" y="0"/>
          <a:chExt cx="0" cy="0"/>
        </a:xfrm>
      </p:grpSpPr>
      <p:sp>
        <p:nvSpPr>
          <p:cNvPr id="1049245" name="标题 4"/>
          <p:cNvSpPr>
            <a:spLocks noGrp="1"/>
          </p:cNvSpPr>
          <p:nvPr>
            <p:ph type="title"/>
            <p:custDataLst>
              <p:tags r:id="rId1"/>
            </p:custDataLst>
          </p:nvPr>
        </p:nvSpPr>
        <p:spPr/>
        <p:txBody>
          <a:bodyPr/>
          <a:p>
            <a:r>
              <a:rPr altLang="en-US" dirty="0" lang="zh-CN">
                <a:solidFill>
                  <a:schemeClr val="tx1"/>
                </a:solidFill>
              </a:rPr>
              <a:t>学习目标</a:t>
            </a:r>
            <a:endParaRPr altLang="en-US" dirty="0" lang="zh-CN">
              <a:solidFill>
                <a:schemeClr val="tx1"/>
              </a:solidFill>
            </a:endParaRPr>
          </a:p>
        </p:txBody>
      </p:sp>
      <p:sp>
        <p:nvSpPr>
          <p:cNvPr id="1049246" name="文本占位符 1"/>
          <p:cNvSpPr>
            <a:spLocks noGrp="1"/>
          </p:cNvSpPr>
          <p:nvPr>
            <p:ph type="body" sz="half" idx="2"/>
            <p:custDataLst>
              <p:tags r:id="rId2"/>
            </p:custDataLst>
          </p:nvPr>
        </p:nvSpPr>
        <p:spPr>
          <a:xfrm>
            <a:off x="720090" y="1392505"/>
            <a:ext cx="3511241" cy="2858691"/>
          </a:xfrm>
        </p:spPr>
        <p:txBody>
          <a:bodyPr>
            <a:normAutofit lnSpcReduction="20000"/>
          </a:bodyPr>
          <a:p>
            <a:pPr>
              <a:lnSpc>
                <a:spcPct val="120000"/>
              </a:lnSpc>
            </a:pPr>
            <a:r>
              <a:rPr altLang="en-US" dirty="0" sz="1350" lang="zh-CN"/>
              <a:t>【学习目标】：了解办公空间设计的基础程序、空间设计方法、图形表现，掌握基本的室内设计程序及图形表现技法。</a:t>
            </a:r>
            <a:endParaRPr altLang="en-US" dirty="0" sz="1350" lang="zh-CN"/>
          </a:p>
          <a:p>
            <a:pPr>
              <a:lnSpc>
                <a:spcPct val="120000"/>
              </a:lnSpc>
            </a:pPr>
            <a:endParaRPr altLang="en-US" dirty="0" sz="1350" lang="zh-CN"/>
          </a:p>
          <a:p>
            <a:pPr>
              <a:lnSpc>
                <a:spcPct val="120000"/>
              </a:lnSpc>
            </a:pPr>
            <a:r>
              <a:rPr altLang="en-US" dirty="0" sz="1350" lang="zh-CN"/>
              <a:t>实施设计的关键在于理解和把握设计程序，合理的设计程度使整个工程有一个明确的方向，否则会出现反复修改、实施困难、难以达到业主要求等情况发生。</a:t>
            </a:r>
            <a:endParaRPr altLang="en-US" dirty="0" sz="1350" lang="zh-CN"/>
          </a:p>
        </p:txBody>
      </p:sp>
      <p:pic>
        <p:nvPicPr>
          <p:cNvPr id="2097333" name="图片 15" descr="C:\Users\mac\Desktop\办公空间\2333\3\3.1\3.1.4公共区\公共区域（来源：室内设计联盟网） (6).jpg"/>
          <p:cNvPicPr>
            <a:picLocks noChangeAspect="1" noChangeArrowheads="1"/>
          </p:cNvPicPr>
          <p:nvPr/>
        </p:nvPicPr>
        <p:blipFill>
          <a:blip xmlns:r="http://schemas.openxmlformats.org/officeDocument/2006/relationships" r:embed="rId3"/>
          <a:srcRect/>
          <a:stretch>
            <a:fillRect/>
          </a:stretch>
        </p:blipFill>
        <p:spPr>
          <a:xfrm>
            <a:off x="4482465" y="1392555"/>
            <a:ext cx="3698875" cy="3003550"/>
          </a:xfrm>
          <a:prstGeom prst="rect"/>
          <a:noFill/>
          <a:ln w="9525">
            <a:noFill/>
            <a:miter lim="800000"/>
            <a:headEnd/>
            <a:tailEnd/>
          </a:ln>
        </p:spPr>
      </p:pic>
      <p:pic>
        <p:nvPicPr>
          <p:cNvPr id="2097334" name="图片 4" descr="C:\Users\mac\Desktop\下载.jpg"/>
          <p:cNvPicPr>
            <a:picLocks noChangeAspect="1" noChangeArrowheads="1"/>
          </p:cNvPicPr>
          <p:nvPr/>
        </p:nvPicPr>
        <p:blipFill>
          <a:blip xmlns:r="http://schemas.openxmlformats.org/officeDocument/2006/relationships" r:embed="rId4"/>
          <a:srcRect/>
          <a:stretch>
            <a:fillRect/>
          </a:stretch>
        </p:blipFill>
        <p:spPr>
          <a:xfrm>
            <a:off x="4482465" y="1320800"/>
            <a:ext cx="3698875" cy="3075305"/>
          </a:xfrm>
          <a:prstGeom prst="rect"/>
          <a:noFill/>
          <a:ln w="9525">
            <a:noFill/>
            <a:miter lim="800000"/>
            <a:headEnd/>
            <a:tailEnd/>
          </a:ln>
        </p:spPr>
      </p:pic>
    </p:spTree>
    <p:custDataLst>
      <p:tags r:id="rId5"/>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378" name=""/>
        <p:cNvGrpSpPr/>
        <p:nvPr/>
      </p:nvGrpSpPr>
      <p:grpSpPr>
        <a:xfrm>
          <a:off x="0" y="0"/>
          <a:ext cx="0" cy="0"/>
          <a:chOff x="0" y="0"/>
          <a:chExt cx="0" cy="0"/>
        </a:xfrm>
      </p:grpSpPr>
      <p:sp>
        <p:nvSpPr>
          <p:cNvPr id="1049255" name="标题 1"/>
          <p:cNvSpPr>
            <a:spLocks noGrp="1"/>
          </p:cNvSpPr>
          <p:nvPr>
            <p:ph type="title"/>
            <p:custDataLst>
              <p:tags r:id="rId1"/>
            </p:custDataLst>
          </p:nvPr>
        </p:nvSpPr>
        <p:spPr/>
        <p:txBody>
          <a:bodyPr anchor="ctr" bIns="34290" lIns="68580" rIns="68580" rtlCol="0" tIns="34290" vert="horz" wrap="square">
            <a:normAutofit/>
          </a:bodyPr>
          <a:p>
            <a:r>
              <a:rPr altLang="zh-CN" dirty="0" sz="2700" lang="en-US">
                <a:solidFill>
                  <a:schemeClr val="tx1"/>
                </a:solidFill>
              </a:rPr>
              <a:t>5.1 调查研究阶段</a:t>
            </a:r>
            <a:endParaRPr altLang="zh-CN" dirty="0" sz="2700" lang="en-US">
              <a:solidFill>
                <a:schemeClr val="tx1"/>
              </a:solidFill>
            </a:endParaRPr>
          </a:p>
        </p:txBody>
      </p:sp>
      <p:sp>
        <p:nvSpPr>
          <p:cNvPr id="1049256" name="内容占位符 2"/>
          <p:cNvSpPr>
            <a:spLocks noGrp="1"/>
          </p:cNvSpPr>
          <p:nvPr>
            <p:ph idx="1"/>
            <p:custDataLst>
              <p:tags r:id="rId2"/>
            </p:custDataLst>
          </p:nvPr>
        </p:nvSpPr>
        <p:spPr/>
        <p:txBody>
          <a:bodyPr>
            <a:normAutofit fontScale="90000" lnSpcReduction="20000"/>
          </a:bodyPr>
          <a:p>
            <a:pPr algn="just">
              <a:lnSpc>
                <a:spcPct val="120000"/>
              </a:lnSpc>
            </a:pPr>
            <a:r>
              <a:rPr altLang="en-US" dirty="0" sz="1000" lang="zh-CN"/>
              <a:t>前期调研时室内设计工作的重要环节。设计师在接受一项设计任务后，需要进行各种资料和信息的搜集，主要包括与业主的广泛交流，了解业主的总体设想，根据相关规范要求等明确工程的性质、规模、投资、等级尺度、使用特点等，并对现场进行调查、查阅资料，并参观的调研相关类型的实例。设计调研作为室内设计工作的一个程序，具有较强的专业特点和操作方法，高质量的调查研究，会极大程度减少后期不必要的麻烦。</a:t>
            </a:r>
            <a:endParaRPr altLang="en-US" dirty="0" sz="1000" lang="zh-CN"/>
          </a:p>
          <a:p>
            <a:pPr algn="just">
              <a:lnSpc>
                <a:spcPct val="120000"/>
              </a:lnSpc>
            </a:pPr>
            <a:r>
              <a:rPr altLang="en-US" dirty="0" sz="1000" lang="zh-CN"/>
              <a:t>具体流程可分为：</a:t>
            </a:r>
            <a:endParaRPr altLang="en-US" dirty="0" sz="1000" lang="zh-CN"/>
          </a:p>
          <a:p>
            <a:pPr algn="just">
              <a:lnSpc>
                <a:spcPct val="120000"/>
              </a:lnSpc>
            </a:pPr>
            <a:r>
              <a:rPr altLang="en-US" dirty="0" sz="1000" lang="zh-CN"/>
              <a:t>1、现场考察</a:t>
            </a:r>
            <a:endParaRPr altLang="en-US" dirty="0" sz="1000" lang="zh-CN"/>
          </a:p>
          <a:p>
            <a:pPr algn="just">
              <a:lnSpc>
                <a:spcPct val="120000"/>
              </a:lnSpc>
            </a:pPr>
            <a:r>
              <a:rPr altLang="en-US" dirty="0" sz="1000" lang="zh-CN"/>
              <a:t>设计之初需要去考察准备实施的场地，反复进行平面尺寸的符合，标明主要次要梁柱的高度、排污管、消防栓、喷淋头、烟感器、通风和空调管道的尺寸，以便清楚了解它们完成后的尺寸，进行装修设计。同时，应记住现场的外部环境，以及未来装修结构的固定和连接方式。再次，应检查楼板和天花是否裂缝或漏水，窗户的接合处是否紧密，窗户的开关是否顺畅，记录并及时与客户沟通。</a:t>
            </a:r>
            <a:endParaRPr altLang="en-US" dirty="0" sz="1000" lang="zh-CN"/>
          </a:p>
          <a:p>
            <a:pPr algn="just">
              <a:lnSpc>
                <a:spcPct val="120000"/>
              </a:lnSpc>
            </a:pPr>
            <a:r>
              <a:rPr altLang="en-US" dirty="0" sz="1000" lang="zh-CN"/>
              <a:t>2、用户需求调研</a:t>
            </a:r>
            <a:endParaRPr altLang="en-US" dirty="0" sz="1000" lang="zh-CN"/>
          </a:p>
          <a:p>
            <a:pPr algn="just">
              <a:lnSpc>
                <a:spcPct val="120000"/>
              </a:lnSpc>
            </a:pPr>
            <a:r>
              <a:rPr altLang="en-US" dirty="0" sz="1000" lang="zh-CN"/>
              <a:t>现场调研之后，设计之前，还应充分诚恳的了解客户的意见，了解客户的使用意图和审美倾向。通过调研，充分了解客户的工作性质。不同的单位，由于业务性质不同，在社会上就会有不同的习惯形象，在工作上对办公空间会有不同的使用要求，另外，不同的单位还会有不同的资料储存方式和工作方式，对于此类情况，设计师应充分做好记录。同时，还需要了解相关的管理架构，尽量满足使用者的不同要求。了解用户的审美情趣也是必要的，充分发挥设计师的想象力和说服力，影响并提高客户审美的过程。</a:t>
            </a:r>
            <a:endParaRPr altLang="en-US" dirty="0" sz="1000" lang="zh-CN"/>
          </a:p>
          <a:p>
            <a:pPr algn="just">
              <a:lnSpc>
                <a:spcPct val="120000"/>
              </a:lnSpc>
            </a:pPr>
            <a:r>
              <a:rPr altLang="en-US" dirty="0" sz="1000" lang="zh-CN"/>
              <a:t>与客户进行特殊结构和部位的处理沟通也是必要的，与此同时还有了解客户的投资预期，以及自己的工作范围，才能够保证下一步的工作顺利开展。</a:t>
            </a:r>
            <a:endParaRPr altLang="en-US" dirty="0" sz="1000" lang="zh-CN"/>
          </a:p>
        </p:txBody>
      </p:sp>
    </p:spTree>
    <p:custDataLst>
      <p:tags r:id="rId3"/>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381" name=""/>
        <p:cNvGrpSpPr/>
        <p:nvPr/>
      </p:nvGrpSpPr>
      <p:grpSpPr>
        <a:xfrm>
          <a:off x="0" y="0"/>
          <a:ext cx="0" cy="0"/>
          <a:chOff x="0" y="0"/>
          <a:chExt cx="0" cy="0"/>
        </a:xfrm>
      </p:grpSpPr>
      <p:sp>
        <p:nvSpPr>
          <p:cNvPr id="1049260" name="文本框 1"/>
          <p:cNvSpPr txBox="1"/>
          <p:nvPr>
            <p:custDataLst>
              <p:tags r:id="rId1"/>
            </p:custDataLst>
          </p:nvPr>
        </p:nvSpPr>
        <p:spPr>
          <a:xfrm>
            <a:off x="1808682" y="210027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pPr algn="ctr" fontAlgn="base" lvl="0">
              <a:lnSpc>
                <a:spcPct val="120000"/>
              </a:lnSpc>
              <a:spcAft>
                <a:spcPct val="0"/>
              </a:spcAft>
            </a:pPr>
            <a:r>
              <a:rPr altLang="en-US" dirty="0" sz="1400" lang="zh-CN">
                <a:solidFill>
                  <a:srgbClr val="FF0000"/>
                </a:solidFill>
                <a:sym typeface="+mn-ea"/>
              </a:rPr>
              <a:t>5.2方案构思阶段</a:t>
            </a:r>
            <a:endParaRPr altLang="en-US" dirty="0" sz="1400" lang="zh-CN">
              <a:solidFill>
                <a:srgbClr val="FF0000"/>
              </a:solidFill>
              <a:sym typeface="+mn-ea"/>
            </a:endParaRPr>
          </a:p>
        </p:txBody>
      </p:sp>
      <p:sp>
        <p:nvSpPr>
          <p:cNvPr id="1049261" name="文本框 2"/>
          <p:cNvSpPr txBox="1"/>
          <p:nvPr>
            <p:custDataLst>
              <p:tags r:id="rId2"/>
            </p:custDataLst>
          </p:nvPr>
        </p:nvSpPr>
        <p:spPr>
          <a:xfrm>
            <a:off x="1009015" y="2627630"/>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en-US" dirty="0" sz="1000" lang="zh-CN">
                <a:solidFill>
                  <a:schemeClr val="tx1"/>
                </a:solidFill>
              </a:rPr>
              <a:t>办公空间设计容易出现两种倾向：一种是功能主义式的，即任何设计和结构均是功能第一。</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5.2.1方案初步构想与灵感来源在前期调研结果的接触上，进一步收集、分析、研究设计要求及相关资料，进一步与业主进行沟通和交流，反复构思。本阶段主要是利用各种图式语言表达对于各种功能、形式、经济等问题的解决方式。</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设计师根据所调研的资料，结合自身的思维能力、想象力、记忆力和创造力，以及专业知识和经验，综合解决设计要素间的矛盾关系，以徒手草图的形式进行表达，从而设计合理的空间关系。本阶段注意综合分析和考虑基本功能、材料、技术、形式、人文知识、历史知识，哲学概念等因素。</a:t>
            </a:r>
            <a:endParaRPr altLang="en-US" dirty="0" sz="1000" lang="zh-CN">
              <a:solidFill>
                <a:schemeClr val="tx1"/>
              </a:solidFill>
            </a:endParaRPr>
          </a:p>
          <a:p>
            <a:pPr algn="l" fontAlgn="base" lvl="0">
              <a:lnSpc>
                <a:spcPct val="120000"/>
              </a:lnSpc>
              <a:spcAft>
                <a:spcPct val="0"/>
              </a:spcAft>
            </a:pPr>
            <a:r>
              <a:rPr altLang="zh-CN" dirty="0" sz="1000" lang="en-US">
                <a:solidFill>
                  <a:schemeClr val="tx1"/>
                </a:solidFill>
              </a:rPr>
              <a:t>5</a:t>
            </a:r>
            <a:r>
              <a:rPr altLang="en-US" dirty="0" sz="1000" lang="zh-CN">
                <a:solidFill>
                  <a:schemeClr val="tx1"/>
                </a:solidFill>
              </a:rPr>
              <a:t>.2.2方案创新与完善</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马特·马图斯说过“世界上最著名的、最富创造力的设计界领袖们有着某些共同特征：他们总是追求原创性设计；他们总是永远尊敬那些有真彩实学的人；他们总是不懈的追求完美，而自觉前行。”</a:t>
            </a:r>
            <a:endParaRPr altLang="en-US" dirty="0" sz="1000" lang="zh-CN">
              <a:solidFill>
                <a:schemeClr val="tx1"/>
              </a:solidFill>
            </a:endParaRPr>
          </a:p>
          <a:p>
            <a:pPr algn="l" fontAlgn="base" lvl="0">
              <a:lnSpc>
                <a:spcPct val="120000"/>
              </a:lnSpc>
              <a:spcAft>
                <a:spcPct val="0"/>
              </a:spcAft>
            </a:pPr>
            <a:endParaRPr altLang="en-US" dirty="0" sz="1000" lang="zh-CN">
              <a:solidFill>
                <a:schemeClr val="tx1"/>
              </a:solidFill>
            </a:endParaRPr>
          </a:p>
        </p:txBody>
      </p:sp>
      <p:sp>
        <p:nvSpPr>
          <p:cNvPr id="1049262" name="Freeform: Shape 4"/>
          <p:cNvSpPr/>
          <p:nvPr/>
        </p:nvSpPr>
        <p:spPr bwMode="auto">
          <a:xfrm rot="6735232">
            <a:off x="-382683" y="-66974"/>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263" name="文本框 5"/>
          <p:cNvSpPr txBox="1"/>
          <p:nvPr/>
        </p:nvSpPr>
        <p:spPr>
          <a:xfrm>
            <a:off x="5633720" y="1773555"/>
            <a:ext cx="2457450" cy="370840"/>
          </a:xfrm>
          <a:prstGeom prst="rect"/>
          <a:noFill/>
        </p:spPr>
        <p:txBody>
          <a:bodyPr rtlCol="0" wrap="square">
            <a:spAutoFit/>
          </a:bodyPr>
          <a:p>
            <a:r>
              <a:rPr altLang="en-US" sz="1000" lang="zh-CN"/>
              <a:t>图5 -1-  方案初步构想</a:t>
            </a:r>
            <a:endParaRPr altLang="en-US" sz="1000" lang="zh-CN"/>
          </a:p>
          <a:p>
            <a:r>
              <a:rPr altLang="en-US" sz="1000" lang="zh-CN"/>
              <a:t>（图片来源：网络）</a:t>
            </a:r>
            <a:endParaRPr altLang="en-US" sz="1000" lang="zh-CN"/>
          </a:p>
        </p:txBody>
      </p:sp>
      <p:pic>
        <p:nvPicPr>
          <p:cNvPr id="2097335" name="图片 1" descr="C:\Users\mac\Desktop\办公空间\5\图5-2-1 方案初步构想（来源：网络） (1).jpg"/>
          <p:cNvPicPr>
            <a:picLocks noChangeAspect="1" noChangeArrowheads="1"/>
          </p:cNvPicPr>
          <p:nvPr/>
        </p:nvPicPr>
        <p:blipFill>
          <a:blip xmlns:r="http://schemas.openxmlformats.org/officeDocument/2006/relationships" r:embed="rId3"/>
          <a:srcRect/>
          <a:stretch>
            <a:fillRect/>
          </a:stretch>
        </p:blipFill>
        <p:spPr>
          <a:xfrm>
            <a:off x="2663508" y="348933"/>
            <a:ext cx="2969895" cy="1823085"/>
          </a:xfrm>
          <a:prstGeom prst="rect"/>
          <a:noFill/>
          <a:ln w="9525">
            <a:noFill/>
            <a:miter lim="800000"/>
            <a:headEnd/>
            <a:tailEnd/>
          </a:ln>
        </p:spPr>
      </p:pic>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262"/>
                                        </p:tgtEl>
                                        <p:attrNameLst>
                                          <p:attrName>style.visibility</p:attrName>
                                        </p:attrNameLst>
                                      </p:cBhvr>
                                      <p:to>
                                        <p:strVal val="visible"/>
                                      </p:to>
                                    </p:set>
                                    <p:animEffect transition="in" filter="randombar(horizontal)">
                                      <p:cBhvr>
                                        <p:cTn dur="500" id="7"/>
                                        <p:tgtEl>
                                          <p:spTgt spid="1049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62"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384" name=""/>
        <p:cNvGrpSpPr/>
        <p:nvPr/>
      </p:nvGrpSpPr>
      <p:grpSpPr>
        <a:xfrm>
          <a:off x="0" y="0"/>
          <a:ext cx="0" cy="0"/>
          <a:chOff x="0" y="0"/>
          <a:chExt cx="0" cy="0"/>
        </a:xfrm>
      </p:grpSpPr>
      <p:sp>
        <p:nvSpPr>
          <p:cNvPr id="1049267" name="文本框 1"/>
          <p:cNvSpPr txBox="1"/>
          <p:nvPr>
            <p:custDataLst>
              <p:tags r:id="rId1"/>
            </p:custDataLst>
          </p:nvPr>
        </p:nvSpPr>
        <p:spPr>
          <a:xfrm>
            <a:off x="1808682" y="224378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pPr algn="ctr" fontAlgn="base" lvl="0">
              <a:lnSpc>
                <a:spcPct val="120000"/>
              </a:lnSpc>
              <a:spcAft>
                <a:spcPct val="0"/>
              </a:spcAft>
            </a:pPr>
            <a:r>
              <a:rPr altLang="en-US" dirty="0" sz="1400" lang="zh-CN">
                <a:solidFill>
                  <a:srgbClr val="FF0000"/>
                </a:solidFill>
                <a:sym typeface="+mn-ea"/>
              </a:rPr>
              <a:t>5.3施工图绘制阶段</a:t>
            </a:r>
            <a:endParaRPr altLang="en-US" dirty="0" sz="1400" lang="zh-CN">
              <a:solidFill>
                <a:srgbClr val="FF0000"/>
              </a:solidFill>
              <a:sym typeface="+mn-ea"/>
            </a:endParaRPr>
          </a:p>
        </p:txBody>
      </p:sp>
      <p:sp>
        <p:nvSpPr>
          <p:cNvPr id="1049268" name="文本框 2"/>
          <p:cNvSpPr txBox="1"/>
          <p:nvPr>
            <p:custDataLst>
              <p:tags r:id="rId2"/>
            </p:custDataLst>
          </p:nvPr>
        </p:nvSpPr>
        <p:spPr>
          <a:xfrm>
            <a:off x="1009015" y="2627630"/>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en-US" dirty="0" sz="1000" lang="zh-CN">
                <a:solidFill>
                  <a:schemeClr val="tx1"/>
                </a:solidFill>
              </a:rPr>
              <a:t>施工图设计时设计师对整个设计项目的最后决议计划，必须与其他各专业进行充分的协调，综合解决各种技术题目。施工图设计文件更为具体，详细。一般包括：</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1、装修施工图。施工说明、材料做法表、门窗表、平面图、平顶图或仰视图、天花布置图、放大平面图、立面图、内里面展开图或剖视图、剖面图、节点详图和造价预算等。</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2、设备施工图。给排水布置、消防喷淋；强电系统（灯具走线、开关插座）、弱电系统（消防照明、消防监控）；空调布置等。</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                                                                      </a:t>
            </a:r>
            <a:r>
              <a:rPr altLang="en-US" dirty="0" sz="1400" lang="zh-CN">
                <a:solidFill>
                  <a:srgbClr val="FF0000"/>
                </a:solidFill>
              </a:rPr>
              <a:t>5.4 三维效果图表现阶段</a:t>
            </a:r>
            <a:endParaRPr altLang="en-US" dirty="0" sz="1400" lang="zh-CN">
              <a:solidFill>
                <a:srgbClr val="FF0000"/>
              </a:solidFill>
            </a:endParaRPr>
          </a:p>
          <a:p>
            <a:pPr algn="l" fontAlgn="base" lvl="0">
              <a:lnSpc>
                <a:spcPct val="120000"/>
              </a:lnSpc>
              <a:spcAft>
                <a:spcPct val="0"/>
              </a:spcAft>
            </a:pPr>
            <a:r>
              <a:rPr altLang="en-US" dirty="0" sz="1000" lang="zh-CN">
                <a:solidFill>
                  <a:schemeClr val="tx1"/>
                </a:solidFill>
              </a:rPr>
              <a:t>效果图是将设计过程中，最直观、最生动的表达设计理念的一种方式，通过效果图，观者能够进一步认识和肯定设计理念及设计思想。目前，在国内，效果图已经成为设计表现的一种必要途径。一般效果图表现分为计算机效果图和手绘效果图两种。</a:t>
            </a:r>
            <a:endParaRPr altLang="en-US" dirty="0" sz="1000" lang="zh-CN">
              <a:solidFill>
                <a:schemeClr val="tx1"/>
              </a:solidFill>
            </a:endParaRPr>
          </a:p>
        </p:txBody>
      </p:sp>
      <p:sp>
        <p:nvSpPr>
          <p:cNvPr id="1049269"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270" name="文本框 5"/>
          <p:cNvSpPr txBox="1"/>
          <p:nvPr/>
        </p:nvSpPr>
        <p:spPr>
          <a:xfrm>
            <a:off x="6125210" y="1845945"/>
            <a:ext cx="2457450" cy="370841"/>
          </a:xfrm>
          <a:prstGeom prst="rect"/>
          <a:noFill/>
        </p:spPr>
        <p:txBody>
          <a:bodyPr rtlCol="0" wrap="square">
            <a:spAutoFit/>
          </a:bodyPr>
          <a:p>
            <a:r>
              <a:rPr altLang="en-US" sz="1000" lang="zh-CN"/>
              <a:t>图5 -1-  计算机效果图渲染</a:t>
            </a:r>
            <a:endParaRPr altLang="en-US" sz="1000" lang="zh-CN"/>
          </a:p>
          <a:p>
            <a:r>
              <a:rPr altLang="en-US" sz="1000" lang="zh-CN"/>
              <a:t>（图片来源：网络）</a:t>
            </a:r>
            <a:endParaRPr altLang="en-US" sz="1000" lang="zh-CN"/>
          </a:p>
        </p:txBody>
      </p:sp>
      <p:pic>
        <p:nvPicPr>
          <p:cNvPr id="2097336" name="图片 7" descr="C:\Users\mac\Desktop\u=606789066,3328381789&amp;fm=27&amp;gp=0.jpg"/>
          <p:cNvPicPr>
            <a:picLocks noChangeAspect="1" noChangeArrowheads="1"/>
          </p:cNvPicPr>
          <p:nvPr/>
        </p:nvPicPr>
        <p:blipFill>
          <a:blip xmlns:r="http://schemas.openxmlformats.org/officeDocument/2006/relationships" r:embed="rId3"/>
          <a:srcRect/>
          <a:stretch>
            <a:fillRect/>
          </a:stretch>
        </p:blipFill>
        <p:spPr>
          <a:xfrm>
            <a:off x="2207260" y="144780"/>
            <a:ext cx="1711960" cy="1016000"/>
          </a:xfrm>
          <a:prstGeom prst="rect"/>
          <a:noFill/>
          <a:ln w="9525">
            <a:noFill/>
            <a:miter lim="800000"/>
            <a:headEnd/>
            <a:tailEnd/>
          </a:ln>
        </p:spPr>
      </p:pic>
      <p:pic>
        <p:nvPicPr>
          <p:cNvPr id="2097337" name="图片 5" descr="C:\Users\mac\Desktop\u=180931306,2430486144&amp;fm=27&amp;gp=0.jpg"/>
          <p:cNvPicPr>
            <a:picLocks noChangeAspect="1" noChangeArrowheads="1"/>
          </p:cNvPicPr>
          <p:nvPr/>
        </p:nvPicPr>
        <p:blipFill>
          <a:blip xmlns:r="http://schemas.openxmlformats.org/officeDocument/2006/relationships" r:embed="rId4"/>
          <a:srcRect/>
          <a:stretch>
            <a:fillRect/>
          </a:stretch>
        </p:blipFill>
        <p:spPr>
          <a:xfrm>
            <a:off x="2207260" y="1232535"/>
            <a:ext cx="1711960" cy="1012190"/>
          </a:xfrm>
          <a:prstGeom prst="rect"/>
          <a:noFill/>
          <a:ln w="9525">
            <a:noFill/>
            <a:miter lim="800000"/>
            <a:headEnd/>
            <a:tailEnd/>
          </a:ln>
        </p:spPr>
      </p:pic>
      <p:pic>
        <p:nvPicPr>
          <p:cNvPr id="2097338" name="图片 6" descr="C:\Users\mac\Desktop\u=2226313770,739760149&amp;fm=27&amp;gp=0.jpg"/>
          <p:cNvPicPr>
            <a:picLocks noChangeAspect="1" noChangeArrowheads="1"/>
          </p:cNvPicPr>
          <p:nvPr/>
        </p:nvPicPr>
        <p:blipFill>
          <a:blip xmlns:r="http://schemas.openxmlformats.org/officeDocument/2006/relationships" r:embed="rId5"/>
          <a:srcRect/>
          <a:stretch>
            <a:fillRect/>
          </a:stretch>
        </p:blipFill>
        <p:spPr>
          <a:xfrm>
            <a:off x="4183380" y="144780"/>
            <a:ext cx="1780540" cy="989965"/>
          </a:xfrm>
          <a:prstGeom prst="rect"/>
          <a:noFill/>
          <a:ln w="9525">
            <a:noFill/>
            <a:miter lim="800000"/>
            <a:headEnd/>
            <a:tailEnd/>
          </a:ln>
        </p:spPr>
      </p:pic>
      <p:pic>
        <p:nvPicPr>
          <p:cNvPr id="2097339" name="图片 4" descr="C:\Users\mac\Desktop\下载.jpg"/>
          <p:cNvPicPr>
            <a:picLocks noChangeAspect="1" noChangeArrowheads="1"/>
          </p:cNvPicPr>
          <p:nvPr/>
        </p:nvPicPr>
        <p:blipFill>
          <a:blip xmlns:r="http://schemas.openxmlformats.org/officeDocument/2006/relationships" r:embed="rId6"/>
          <a:srcRect/>
          <a:stretch>
            <a:fillRect/>
          </a:stretch>
        </p:blipFill>
        <p:spPr>
          <a:xfrm>
            <a:off x="4183380" y="1232535"/>
            <a:ext cx="1780540" cy="1012190"/>
          </a:xfrm>
          <a:prstGeom prst="rect"/>
          <a:noFill/>
          <a:ln w="9525">
            <a:noFill/>
            <a:miter lim="800000"/>
            <a:headEnd/>
            <a:tailEnd/>
          </a:ln>
        </p:spPr>
      </p:pic>
    </p:spTree>
    <p:custDataLst>
      <p:tags r:id="rId7"/>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269"/>
                                        </p:tgtEl>
                                        <p:attrNameLst>
                                          <p:attrName>style.visibility</p:attrName>
                                        </p:attrNameLst>
                                      </p:cBhvr>
                                      <p:to>
                                        <p:strVal val="visible"/>
                                      </p:to>
                                    </p:set>
                                    <p:animEffect transition="in" filter="randombar(horizontal)">
                                      <p:cBhvr>
                                        <p:cTn dur="500" id="7"/>
                                        <p:tgtEl>
                                          <p:spTgt spid="104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69"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387" name=""/>
        <p:cNvGrpSpPr/>
        <p:nvPr/>
      </p:nvGrpSpPr>
      <p:grpSpPr>
        <a:xfrm>
          <a:off x="0" y="0"/>
          <a:ext cx="0" cy="0"/>
          <a:chOff x="0" y="0"/>
          <a:chExt cx="0" cy="0"/>
        </a:xfrm>
      </p:grpSpPr>
      <p:sp>
        <p:nvSpPr>
          <p:cNvPr id="1049274" name="文本框 1"/>
          <p:cNvSpPr txBox="1"/>
          <p:nvPr>
            <p:custDataLst>
              <p:tags r:id="rId1"/>
            </p:custDataLst>
          </p:nvPr>
        </p:nvSpPr>
        <p:spPr>
          <a:xfrm>
            <a:off x="2046807" y="288894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pPr algn="ctr" fontAlgn="base" lvl="0">
              <a:lnSpc>
                <a:spcPct val="120000"/>
              </a:lnSpc>
              <a:spcAft>
                <a:spcPct val="0"/>
              </a:spcAft>
            </a:pPr>
            <a:r>
              <a:rPr altLang="en-US" dirty="0" sz="1400" lang="zh-CN">
                <a:solidFill>
                  <a:srgbClr val="FF0000"/>
                </a:solidFill>
                <a:sym typeface="+mn-ea"/>
              </a:rPr>
              <a:t>5.3施工图绘制阶段</a:t>
            </a:r>
            <a:endParaRPr altLang="en-US" dirty="0" sz="1400" lang="zh-CN">
              <a:solidFill>
                <a:srgbClr val="FF0000"/>
              </a:solidFill>
              <a:sym typeface="+mn-ea"/>
            </a:endParaRPr>
          </a:p>
        </p:txBody>
      </p:sp>
      <p:sp>
        <p:nvSpPr>
          <p:cNvPr id="1049275" name="文本框 2"/>
          <p:cNvSpPr txBox="1"/>
          <p:nvPr>
            <p:custDataLst>
              <p:tags r:id="rId2"/>
            </p:custDataLst>
          </p:nvPr>
        </p:nvSpPr>
        <p:spPr>
          <a:xfrm>
            <a:off x="1009015" y="3416300"/>
            <a:ext cx="7125970" cy="1230630"/>
          </a:xfrm>
          <a:prstGeom prst="rect"/>
          <a:noFill/>
          <a:ln>
            <a:noFill/>
          </a:ln>
        </p:spPr>
        <p:txBody>
          <a:bodyPr anchor="t" anchorCtr="0" bIns="34290" compatLnSpc="1" lIns="68580" numCol="1" rIns="68580" tIns="34290" vert="horz" wrap="square"/>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algn="l" fontAlgn="base" lvl="0">
              <a:lnSpc>
                <a:spcPct val="120000"/>
              </a:lnSpc>
              <a:spcAft>
                <a:spcPct val="0"/>
              </a:spcAft>
            </a:pPr>
            <a:r>
              <a:rPr altLang="en-US" dirty="0" sz="1000" lang="zh-CN">
                <a:solidFill>
                  <a:schemeClr val="tx1"/>
                </a:solidFill>
              </a:rPr>
              <a:t>5.4.2 手绘效果图表现</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手绘效果图是通过设计师的长期锻炼出的基本功底，用徒手的形式进行方案的表达，需要有较强的绘画功底。设计师能够快速的通过草图的形式将方案进行表现，相对比较节省时间（图5 -1-）。</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【本章小结】：明确办公空间设计的基本程序，了解各阶段的设计任务及最终的表现途径。</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【思考与练习】：</a:t>
            </a:r>
            <a:endParaRPr altLang="en-US" dirty="0" sz="1000" lang="zh-CN">
              <a:solidFill>
                <a:schemeClr val="tx1"/>
              </a:solidFill>
            </a:endParaRPr>
          </a:p>
          <a:p>
            <a:pPr algn="l" fontAlgn="base" lvl="0">
              <a:lnSpc>
                <a:spcPct val="120000"/>
              </a:lnSpc>
              <a:spcAft>
                <a:spcPct val="0"/>
              </a:spcAft>
            </a:pPr>
            <a:r>
              <a:rPr altLang="en-US" dirty="0" sz="1000" lang="zh-CN">
                <a:solidFill>
                  <a:schemeClr val="tx1"/>
                </a:solidFill>
              </a:rPr>
              <a:t>1、选择一套办公建筑的室内设计图进行分析。</a:t>
            </a:r>
            <a:endParaRPr altLang="en-US" dirty="0" sz="1000" lang="zh-CN">
              <a:solidFill>
                <a:schemeClr val="tx1"/>
              </a:solidFill>
            </a:endParaRPr>
          </a:p>
        </p:txBody>
      </p:sp>
      <p:sp>
        <p:nvSpPr>
          <p:cNvPr id="1049276"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277" name="Freeform: Shape 4"/>
          <p:cNvSpPr/>
          <p:nvPr/>
        </p:nvSpPr>
        <p:spPr bwMode="auto">
          <a:xfrm rot="1526578">
            <a:off x="7509875" y="2577209"/>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sp>
        <p:nvSpPr>
          <p:cNvPr id="1049278" name="文本框 5"/>
          <p:cNvSpPr txBox="1"/>
          <p:nvPr/>
        </p:nvSpPr>
        <p:spPr>
          <a:xfrm>
            <a:off x="3749040" y="2490470"/>
            <a:ext cx="2457450" cy="370841"/>
          </a:xfrm>
          <a:prstGeom prst="rect"/>
          <a:noFill/>
        </p:spPr>
        <p:txBody>
          <a:bodyPr rtlCol="0" wrap="square">
            <a:spAutoFit/>
          </a:bodyPr>
          <a:p>
            <a:r>
              <a:rPr altLang="en-US" sz="1000" lang="zh-CN"/>
              <a:t>图5 -1-  手绘效果图</a:t>
            </a:r>
            <a:endParaRPr altLang="en-US" sz="1000" lang="zh-CN"/>
          </a:p>
          <a:p>
            <a:r>
              <a:rPr altLang="en-US" sz="1000" lang="zh-CN"/>
              <a:t>（图片来源：网络）</a:t>
            </a:r>
            <a:endParaRPr altLang="en-US" sz="1000" lang="zh-CN"/>
          </a:p>
        </p:txBody>
      </p:sp>
      <p:pic>
        <p:nvPicPr>
          <p:cNvPr id="2097340" name="图片 1" descr="C:\Users\mac\Desktop\timg.jpg"/>
          <p:cNvPicPr>
            <a:picLocks noChangeAspect="1" noChangeArrowheads="1"/>
          </p:cNvPicPr>
          <p:nvPr/>
        </p:nvPicPr>
        <p:blipFill>
          <a:blip xmlns:r="http://schemas.openxmlformats.org/officeDocument/2006/relationships" r:embed="rId3"/>
          <a:srcRect/>
          <a:stretch>
            <a:fillRect/>
          </a:stretch>
        </p:blipFill>
        <p:spPr>
          <a:xfrm>
            <a:off x="1193800" y="434340"/>
            <a:ext cx="2870200" cy="2012950"/>
          </a:xfrm>
          <a:prstGeom prst="rect"/>
          <a:noFill/>
          <a:ln w="9525">
            <a:noFill/>
            <a:miter lim="800000"/>
            <a:headEnd/>
            <a:tailEnd/>
          </a:ln>
        </p:spPr>
      </p:pic>
      <p:pic>
        <p:nvPicPr>
          <p:cNvPr id="2097341" name="图片 3" descr="C:\Users\mac\Desktop\u=469890062,1476548662&amp;fm=27&amp;gp=0.jpg"/>
          <p:cNvPicPr>
            <a:picLocks noChangeAspect="1" noChangeArrowheads="1"/>
          </p:cNvPicPr>
          <p:nvPr/>
        </p:nvPicPr>
        <p:blipFill>
          <a:blip xmlns:r="http://schemas.openxmlformats.org/officeDocument/2006/relationships" r:embed="rId4"/>
          <a:srcRect/>
          <a:stretch>
            <a:fillRect/>
          </a:stretch>
        </p:blipFill>
        <p:spPr>
          <a:xfrm>
            <a:off x="4292600" y="502920"/>
            <a:ext cx="2825750" cy="1875155"/>
          </a:xfrm>
          <a:prstGeom prst="rect"/>
          <a:noFill/>
          <a:ln w="9525">
            <a:noFill/>
            <a:miter lim="800000"/>
            <a:headEnd/>
            <a:tailEnd/>
          </a:ln>
        </p:spPr>
      </p:pic>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276"/>
                                        </p:tgtEl>
                                        <p:attrNameLst>
                                          <p:attrName>style.visibility</p:attrName>
                                        </p:attrNameLst>
                                      </p:cBhvr>
                                      <p:to>
                                        <p:strVal val="visible"/>
                                      </p:to>
                                    </p:set>
                                    <p:animEffect transition="in" filter="randombar(horizontal)">
                                      <p:cBhvr>
                                        <p:cTn dur="500" id="7"/>
                                        <p:tgtEl>
                                          <p:spTgt spid="1049276"/>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277"/>
                                        </p:tgtEl>
                                        <p:attrNameLst>
                                          <p:attrName>style.visibility</p:attrName>
                                        </p:attrNameLst>
                                      </p:cBhvr>
                                      <p:to>
                                        <p:strVal val="visible"/>
                                      </p:to>
                                    </p:set>
                                    <p:animEffect transition="in" filter="randombar(horizontal)">
                                      <p:cBhvr>
                                        <p:cTn dur="500" id="11"/>
                                        <p:tgtEl>
                                          <p:spTgt spid="1049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76" grpId="0" bldLvl="0" animBg="1"/>
      <p:bldP spid="104927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048668" name="文本框 1"/>
          <p:cNvSpPr txBox="1"/>
          <p:nvPr>
            <p:custDataLst>
              <p:tags r:id="rId1"/>
            </p:custDataLst>
          </p:nvPr>
        </p:nvSpPr>
        <p:spPr>
          <a:xfrm>
            <a:off x="2132532" y="273971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000" lang="en-US">
                <a:solidFill>
                  <a:schemeClr val="tx1"/>
                </a:solidFill>
              </a:rPr>
              <a:t>图1-1-3办公空间的风格化                                                图1-1-4办公空间的艺术化</a:t>
            </a:r>
            <a:endParaRPr altLang="zh-CN" sz="1000" lang="en-US">
              <a:solidFill>
                <a:schemeClr val="tx1"/>
              </a:solidFill>
            </a:endParaRPr>
          </a:p>
          <a:p>
            <a:r>
              <a:rPr altLang="zh-CN" sz="1000" lang="en-US">
                <a:solidFill>
                  <a:schemeClr val="tx1"/>
                </a:solidFill>
              </a:rPr>
              <a:t>    图片资料：《PATTERNS》                                            图片资料：《PATTERNS》</a:t>
            </a:r>
            <a:endParaRPr altLang="zh-CN" sz="1000" lang="en-US">
              <a:solidFill>
                <a:schemeClr val="tx1"/>
              </a:solidFill>
            </a:endParaRPr>
          </a:p>
        </p:txBody>
      </p:sp>
      <p:sp>
        <p:nvSpPr>
          <p:cNvPr id="1048669" name="文本框 2"/>
          <p:cNvSpPr txBox="1"/>
          <p:nvPr>
            <p:custDataLst>
              <p:tags r:id="rId2"/>
            </p:custDataLst>
          </p:nvPr>
        </p:nvSpPr>
        <p:spPr>
          <a:xfrm>
            <a:off x="1441450" y="3267075"/>
            <a:ext cx="6360160" cy="1503680"/>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400" lang="en-US">
                <a:solidFill>
                  <a:schemeClr val="tx1"/>
                </a:solidFill>
                <a:effectLst>
                  <a:outerShdw algn="tl" blurRad="38100" dir="2700000" dist="19050" rotWithShape="0">
                    <a:schemeClr val="dk1">
                      <a:alpha val="40000"/>
                    </a:schemeClr>
                  </a:outerShdw>
                </a:effectLst>
                <a:latin typeface="+mn-ea"/>
              </a:rPr>
              <a:t>1．1．3 办公设计理念的发展</a:t>
            </a:r>
            <a:endParaRPr altLang="zh-CN" dirty="0" sz="1400" lang="en-US">
              <a:solidFill>
                <a:schemeClr val="tx1"/>
              </a:solidFill>
              <a:effectLst>
                <a:outerShdw algn="tl" blurRad="38100" dir="2700000" dist="19050" rotWithShape="0">
                  <a:schemeClr val="dk1">
                    <a:alpha val="40000"/>
                  </a:schemeClr>
                </a:outerShdw>
              </a:effectLst>
              <a:latin typeface="+mn-ea"/>
            </a:endParaRPr>
          </a:p>
          <a:p>
            <a:pPr algn="ctr" fontAlgn="base" lvl="0">
              <a:lnSpc>
                <a:spcPct val="120000"/>
              </a:lnSpc>
              <a:spcAft>
                <a:spcPct val="0"/>
              </a:spcAft>
            </a:pPr>
            <a:r>
              <a:rPr altLang="zh-CN" dirty="0" sz="1000" lang="en-US">
                <a:solidFill>
                  <a:schemeClr val="tx1"/>
                </a:solidFill>
                <a:latin typeface="+mn-ea"/>
              </a:rPr>
              <a:t>办公建筑是现代社会生活中必不可少的组成部分，是现代城市建设中具有代表性的建筑类型之一。由于办公空间组织形态的变化，其未来的趋势是将大公司分解成比较小、比较容易管理，而且更有自主权、更具身份代表的工作单位。办公空间设计理念也越来越趋向风格化、民族化、艺术化，设计中所包含的元素也随着社会的发展而增加。（见图1-1-3、图1-1-4）在进行办公空间的室内设计时，首先，要对企业类型和企业文化深入理解，使办公空间设计能反映出该企业风格与特征，这样的设计才具有个性与生命；其次，对企业内部机构设置及其相互联系的要有了解，这样才能确定各部门所需面积设置和规划好人流线路。</a:t>
            </a:r>
            <a:endParaRPr altLang="zh-CN" dirty="0" sz="1000" lang="en-US">
              <a:solidFill>
                <a:schemeClr val="tx1"/>
              </a:solidFill>
              <a:latin typeface="+mn-ea"/>
            </a:endParaRPr>
          </a:p>
        </p:txBody>
      </p:sp>
      <p:pic>
        <p:nvPicPr>
          <p:cNvPr id="2097156" name="图片 -2147482624" descr="980x576乌菲齐美术馆"/>
          <p:cNvPicPr>
            <a:picLocks noChangeAspect="1"/>
          </p:cNvPicPr>
          <p:nvPr/>
        </p:nvPicPr>
        <p:blipFill>
          <a:blip xmlns:r="http://schemas.openxmlformats.org/officeDocument/2006/relationships" r:embed="rId3"/>
          <a:srcRect/>
          <a:stretch>
            <a:fillRect/>
          </a:stretch>
        </p:blipFill>
        <p:spPr>
          <a:xfrm>
            <a:off x="1858645" y="784225"/>
            <a:ext cx="2659380" cy="1732915"/>
          </a:xfrm>
          <a:prstGeom prst="rect"/>
          <a:noFill/>
          <a:ln w="9525">
            <a:noFill/>
          </a:ln>
        </p:spPr>
      </p:pic>
      <p:pic>
        <p:nvPicPr>
          <p:cNvPr id="2097157" name="图片 -2147482599" descr="980x576美术馆2"/>
          <p:cNvPicPr>
            <a:picLocks noChangeAspect="1"/>
          </p:cNvPicPr>
          <p:nvPr/>
        </p:nvPicPr>
        <p:blipFill>
          <a:blip xmlns:r="http://schemas.openxmlformats.org/officeDocument/2006/relationships" r:embed="rId4"/>
          <a:stretch>
            <a:fillRect/>
          </a:stretch>
        </p:blipFill>
        <p:spPr>
          <a:xfrm>
            <a:off x="4779010" y="784225"/>
            <a:ext cx="2548890" cy="1722120"/>
          </a:xfrm>
          <a:prstGeom prst="rect"/>
          <a:noFill/>
          <a:ln w="9525">
            <a:noFill/>
          </a:ln>
        </p:spPr>
      </p:pic>
      <p:pic>
        <p:nvPicPr>
          <p:cNvPr id="2097158" name="图片 27" descr="222"/>
          <p:cNvPicPr>
            <a:picLocks noChangeAspect="1"/>
          </p:cNvPicPr>
          <p:nvPr/>
        </p:nvPicPr>
        <p:blipFill>
          <a:blip xmlns:r="http://schemas.openxmlformats.org/officeDocument/2006/relationships" r:embed="rId5"/>
          <a:srcRect/>
          <a:stretch>
            <a:fillRect/>
          </a:stretch>
        </p:blipFill>
        <p:spPr>
          <a:xfrm>
            <a:off x="1858645" y="640715"/>
            <a:ext cx="2660015" cy="2099310"/>
          </a:xfrm>
          <a:prstGeom prst="rect"/>
          <a:noFill/>
          <a:ln w="9525">
            <a:noFill/>
          </a:ln>
        </p:spPr>
      </p:pic>
      <p:pic>
        <p:nvPicPr>
          <p:cNvPr id="2097159" name="图片 29" descr="225"/>
          <p:cNvPicPr>
            <a:picLocks noChangeAspect="1"/>
          </p:cNvPicPr>
          <p:nvPr/>
        </p:nvPicPr>
        <p:blipFill>
          <a:blip xmlns:r="http://schemas.openxmlformats.org/officeDocument/2006/relationships" r:embed="rId6"/>
          <a:stretch>
            <a:fillRect/>
          </a:stretch>
        </p:blipFill>
        <p:spPr>
          <a:xfrm>
            <a:off x="4778375" y="640715"/>
            <a:ext cx="2549525" cy="2099945"/>
          </a:xfrm>
          <a:prstGeom prst="rect"/>
          <a:noFill/>
          <a:ln w="9525">
            <a:noFill/>
          </a:ln>
        </p:spPr>
      </p:pic>
      <p:sp>
        <p:nvSpPr>
          <p:cNvPr id="1048670" name="等腰三角形 30"/>
          <p:cNvSpPr/>
          <p:nvPr/>
        </p:nvSpPr>
        <p:spPr>
          <a:xfrm rot="16200000" flipH="1">
            <a:off x="7364047" y="397465"/>
            <a:ext cx="1868226" cy="1691680"/>
          </a:xfrm>
          <a:prstGeom prst="triangle"/>
          <a:solidFill>
            <a:schemeClr val="tx1">
              <a:lumMod val="95000"/>
              <a:lumOff val="5000"/>
            </a:schemeClr>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ustDataLst>
      <p:tags r:id="rId7"/>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390" name=""/>
        <p:cNvGrpSpPr/>
        <p:nvPr/>
      </p:nvGrpSpPr>
      <p:grpSpPr>
        <a:xfrm>
          <a:off x="0" y="0"/>
          <a:ext cx="0" cy="0"/>
          <a:chOff x="0" y="0"/>
          <a:chExt cx="0" cy="0"/>
        </a:xfrm>
      </p:grpSpPr>
      <p:sp>
        <p:nvSpPr>
          <p:cNvPr id="1049282" name="等腰三角形 5"/>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283" name="等腰三角形 6"/>
          <p:cNvSpPr/>
          <p:nvPr/>
        </p:nvSpPr>
        <p:spPr>
          <a:xfrm rot="16200000" flipH="1">
            <a:off x="486801" y="1870928"/>
            <a:ext cx="971173" cy="879398"/>
          </a:xfrm>
          <a:prstGeom prst="triangle"/>
          <a:solidFill>
            <a:schemeClr val="tx1"/>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284" name="等腰三角形 7"/>
          <p:cNvSpPr/>
          <p:nvPr/>
        </p:nvSpPr>
        <p:spPr>
          <a:xfrm rot="5400000">
            <a:off x="6932405" y="1024746"/>
            <a:ext cx="2337552" cy="2116655"/>
          </a:xfrm>
          <a:prstGeom prst="triangle"/>
          <a:blipFill rotWithShape="1" dpi="0">
            <a:blip xmlns:r="http://schemas.openxmlformats.org/officeDocument/2006/relationships" r:embed="rId1" cstate="print">
              <a:grayscl/>
            </a:blip>
            <a:srcRect/>
            <a:stretch>
              <a:fillRect/>
            </a:stretch>
          </a:blip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285" name="文本框 1"/>
          <p:cNvSpPr txBox="1"/>
          <p:nvPr/>
        </p:nvSpPr>
        <p:spPr>
          <a:xfrm>
            <a:off x="1900555" y="1824990"/>
            <a:ext cx="4653280" cy="1076325"/>
          </a:xfrm>
          <a:prstGeom prst="rect"/>
          <a:noFill/>
        </p:spPr>
        <p:txBody>
          <a:bodyPr rtlCol="0" wrap="none">
            <a:spAutoFit/>
          </a:bodyPr>
          <a:p>
            <a:pPr algn="l"/>
            <a:r>
              <a:rPr altLang="en-US" dirty="0" sz="3200" lang="zh-CN" smtClean="0">
                <a:solidFill>
                  <a:schemeClr val="tx1">
                    <a:lumMod val="75000"/>
                    <a:lumOff val="25000"/>
                  </a:schemeClr>
                </a:solidFill>
                <a:latin typeface="微软雅黑" panose="020B0503020204020204" pitchFamily="34" charset="-122"/>
                <a:ea typeface="微软雅黑" panose="020B0503020204020204" pitchFamily="34" charset="-122"/>
              </a:rPr>
              <a:t>办公空间室内设计</a:t>
            </a:r>
            <a:endParaRPr altLang="en-US" dirty="0" sz="3200" lang="zh-CN"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altLang="en-US" dirty="0" sz="3200" lang="zh-CN" smtClean="0">
                <a:solidFill>
                  <a:schemeClr val="tx1">
                    <a:lumMod val="75000"/>
                    <a:lumOff val="25000"/>
                  </a:schemeClr>
                </a:solidFill>
                <a:latin typeface="微软雅黑" panose="020B0503020204020204" pitchFamily="34" charset="-122"/>
                <a:ea typeface="微软雅黑" panose="020B0503020204020204" pitchFamily="34" charset="-122"/>
              </a:rPr>
              <a:t>学生优秀作品及案例赏析</a:t>
            </a:r>
            <a:endParaRPr altLang="en-US" dirty="0" sz="3200" lang="zh-CN"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 presetSubtype="8">
                                  <p:stCondLst>
                                    <p:cond delay="0"/>
                                  </p:stCondLst>
                                  <p:childTnLst>
                                    <p:set>
                                      <p:cBhvr>
                                        <p:cTn dur="1" fill="hold" id="6">
                                          <p:stCondLst>
                                            <p:cond delay="0"/>
                                          </p:stCondLst>
                                        </p:cTn>
                                        <p:tgtEl>
                                          <p:spTgt spid="1049282"/>
                                        </p:tgtEl>
                                        <p:attrNameLst>
                                          <p:attrName>style.visibility</p:attrName>
                                        </p:attrNameLst>
                                      </p:cBhvr>
                                      <p:to>
                                        <p:strVal val="visible"/>
                                      </p:to>
                                    </p:set>
                                    <p:anim calcmode="lin" valueType="num">
                                      <p:cBhvr additive="base">
                                        <p:cTn dur="500" fill="hold" id="7"/>
                                        <p:tgtEl>
                                          <p:spTgt spid="1049282"/>
                                        </p:tgtEl>
                                        <p:attrNameLst>
                                          <p:attrName>ppt_x</p:attrName>
                                        </p:attrNameLst>
                                      </p:cBhvr>
                                      <p:tavLst>
                                        <p:tav tm="0">
                                          <p:val>
                                            <p:strVal val="0-#ppt_w/2"/>
                                          </p:val>
                                        </p:tav>
                                        <p:tav tm="100000">
                                          <p:val>
                                            <p:strVal val="#ppt_x"/>
                                          </p:val>
                                        </p:tav>
                                      </p:tavLst>
                                    </p:anim>
                                    <p:anim calcmode="lin" valueType="num">
                                      <p:cBhvr additive="base">
                                        <p:cTn dur="500" fill="hold" id="8"/>
                                        <p:tgtEl>
                                          <p:spTgt spid="1049282"/>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2">
                                  <p:stCondLst>
                                    <p:cond delay="0"/>
                                  </p:stCondLst>
                                  <p:childTnLst>
                                    <p:set>
                                      <p:cBhvr>
                                        <p:cTn dur="1" fill="hold" id="10">
                                          <p:stCondLst>
                                            <p:cond delay="0"/>
                                          </p:stCondLst>
                                        </p:cTn>
                                        <p:tgtEl>
                                          <p:spTgt spid="1049283"/>
                                        </p:tgtEl>
                                        <p:attrNameLst>
                                          <p:attrName>style.visibility</p:attrName>
                                        </p:attrNameLst>
                                      </p:cBhvr>
                                      <p:to>
                                        <p:strVal val="visible"/>
                                      </p:to>
                                    </p:set>
                                    <p:anim calcmode="lin" valueType="num">
                                      <p:cBhvr additive="base">
                                        <p:cTn dur="500" fill="hold" id="11"/>
                                        <p:tgtEl>
                                          <p:spTgt spid="1049283"/>
                                        </p:tgtEl>
                                        <p:attrNameLst>
                                          <p:attrName>ppt_x</p:attrName>
                                        </p:attrNameLst>
                                      </p:cBhvr>
                                      <p:tavLst>
                                        <p:tav tm="0">
                                          <p:val>
                                            <p:strVal val="1+#ppt_w/2"/>
                                          </p:val>
                                        </p:tav>
                                        <p:tav tm="100000">
                                          <p:val>
                                            <p:strVal val="#ppt_x"/>
                                          </p:val>
                                        </p:tav>
                                      </p:tavLst>
                                    </p:anim>
                                    <p:anim calcmode="lin" valueType="num">
                                      <p:cBhvr additive="base">
                                        <p:cTn dur="500" fill="hold" id="12"/>
                                        <p:tgtEl>
                                          <p:spTgt spid="1049283"/>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8">
                                  <p:stCondLst>
                                    <p:cond delay="0"/>
                                  </p:stCondLst>
                                  <p:childTnLst>
                                    <p:set>
                                      <p:cBhvr>
                                        <p:cTn dur="1" fill="hold" id="14">
                                          <p:stCondLst>
                                            <p:cond delay="0"/>
                                          </p:stCondLst>
                                        </p:cTn>
                                        <p:tgtEl>
                                          <p:spTgt spid="1049284"/>
                                        </p:tgtEl>
                                        <p:attrNameLst>
                                          <p:attrName>style.visibility</p:attrName>
                                        </p:attrNameLst>
                                      </p:cBhvr>
                                      <p:to>
                                        <p:strVal val="visible"/>
                                      </p:to>
                                    </p:set>
                                    <p:anim calcmode="lin" valueType="num">
                                      <p:cBhvr additive="base">
                                        <p:cTn dur="500" fill="hold" id="15"/>
                                        <p:tgtEl>
                                          <p:spTgt spid="1049284"/>
                                        </p:tgtEl>
                                        <p:attrNameLst>
                                          <p:attrName>ppt_x</p:attrName>
                                        </p:attrNameLst>
                                      </p:cBhvr>
                                      <p:tavLst>
                                        <p:tav tm="0">
                                          <p:val>
                                            <p:strVal val="0-#ppt_w/2"/>
                                          </p:val>
                                        </p:tav>
                                        <p:tav tm="100000">
                                          <p:val>
                                            <p:strVal val="#ppt_x"/>
                                          </p:val>
                                        </p:tav>
                                      </p:tavLst>
                                    </p:anim>
                                    <p:anim calcmode="lin" valueType="num">
                                      <p:cBhvr additive="base">
                                        <p:cTn dur="500" fill="hold" id="16"/>
                                        <p:tgtEl>
                                          <p:spTgt spid="10492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82" grpId="0" bldLvl="0" animBg="1"/>
      <p:bldP spid="1049283" grpId="0" bldLvl="0" animBg="1"/>
      <p:bldP spid="1049284"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393" name=""/>
        <p:cNvGrpSpPr/>
        <p:nvPr/>
      </p:nvGrpSpPr>
      <p:grpSpPr>
        <a:xfrm>
          <a:off x="0" y="0"/>
          <a:ext cx="0" cy="0"/>
          <a:chOff x="0" y="0"/>
          <a:chExt cx="0" cy="0"/>
        </a:xfrm>
      </p:grpSpPr>
      <p:sp>
        <p:nvSpPr>
          <p:cNvPr id="1049289" name="标题 4"/>
          <p:cNvSpPr>
            <a:spLocks noGrp="1"/>
          </p:cNvSpPr>
          <p:nvPr>
            <p:ph type="title"/>
            <p:custDataLst>
              <p:tags r:id="rId1"/>
            </p:custDataLst>
          </p:nvPr>
        </p:nvSpPr>
        <p:spPr/>
        <p:txBody>
          <a:bodyPr/>
          <a:p>
            <a:r>
              <a:rPr altLang="en-US" dirty="0" lang="zh-CN">
                <a:solidFill>
                  <a:schemeClr val="tx1"/>
                </a:solidFill>
              </a:rPr>
              <a:t>学习目标</a:t>
            </a:r>
            <a:endParaRPr altLang="en-US" dirty="0" lang="zh-CN">
              <a:solidFill>
                <a:schemeClr val="tx1"/>
              </a:solidFill>
            </a:endParaRPr>
          </a:p>
        </p:txBody>
      </p:sp>
      <p:sp>
        <p:nvSpPr>
          <p:cNvPr id="1049290" name="文本占位符 1"/>
          <p:cNvSpPr>
            <a:spLocks noGrp="1"/>
          </p:cNvSpPr>
          <p:nvPr>
            <p:ph type="body" sz="half" idx="2"/>
            <p:custDataLst>
              <p:tags r:id="rId2"/>
            </p:custDataLst>
          </p:nvPr>
        </p:nvSpPr>
        <p:spPr>
          <a:xfrm>
            <a:off x="720090" y="1392505"/>
            <a:ext cx="3511241" cy="2858691"/>
          </a:xfrm>
        </p:spPr>
        <p:txBody>
          <a:bodyPr>
            <a:normAutofit lnSpcReduction="20000"/>
          </a:bodyPr>
          <a:p>
            <a:pPr>
              <a:lnSpc>
                <a:spcPct val="120000"/>
              </a:lnSpc>
            </a:pPr>
            <a:r>
              <a:rPr altLang="en-US" dirty="0" sz="1350" lang="zh-CN"/>
              <a:t>【学习目标】：通过展示学生优秀作品和最新办公室空间设计的案例，分析其中的设计要素、设计理念、设计手法，让学生在实际中掌握设计的原则和方法，并与实例结合，增强视觉的感受，开阔眼界，受到设计思想上的启发。</a:t>
            </a:r>
            <a:endParaRPr altLang="en-US" dirty="0" sz="1350" lang="zh-CN"/>
          </a:p>
        </p:txBody>
      </p:sp>
      <p:pic>
        <p:nvPicPr>
          <p:cNvPr id="2097342" name="图片 -2147482621" descr="1"/>
          <p:cNvPicPr>
            <a:picLocks noChangeAspect="1"/>
          </p:cNvPicPr>
          <p:nvPr/>
        </p:nvPicPr>
        <p:blipFill>
          <a:blip xmlns:r="http://schemas.openxmlformats.org/officeDocument/2006/relationships" r:embed="rId3"/>
          <a:stretch>
            <a:fillRect/>
          </a:stretch>
        </p:blipFill>
        <p:spPr>
          <a:xfrm>
            <a:off x="4319905" y="1392555"/>
            <a:ext cx="4363085" cy="3282950"/>
          </a:xfrm>
          <a:prstGeom prst="rect"/>
          <a:noFill/>
          <a:ln w="9525">
            <a:noFill/>
          </a:ln>
        </p:spPr>
      </p:pic>
    </p:spTree>
    <p:custDataLst>
      <p:tags r:id="rId4"/>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396" name=""/>
        <p:cNvGrpSpPr/>
        <p:nvPr/>
      </p:nvGrpSpPr>
      <p:grpSpPr>
        <a:xfrm>
          <a:off x="0" y="0"/>
          <a:ext cx="0" cy="0"/>
          <a:chOff x="0" y="0"/>
          <a:chExt cx="0" cy="0"/>
        </a:xfrm>
      </p:grpSpPr>
      <p:sp>
        <p:nvSpPr>
          <p:cNvPr id="1049294" name="任意多边形 17"/>
          <p:cNvSpPr/>
          <p:nvPr>
            <p:custDataLst>
              <p:tags r:id="rId1"/>
            </p:custDataLst>
          </p:nvPr>
        </p:nvSpPr>
        <p:spPr>
          <a:xfrm flipH="1">
            <a:off x="5130697" y="1773409"/>
            <a:ext cx="1934868" cy="1034180"/>
          </a:xfrm>
          <a:custGeom>
            <a:avLst/>
            <a:gdLst>
              <a:gd name="connsiteX0" fmla="*/ 3629334 w 3629334"/>
              <a:gd name="connsiteY0" fmla="*/ 0 h 1939865"/>
              <a:gd name="connsiteX1" fmla="*/ 230534 w 3629334"/>
              <a:gd name="connsiteY1" fmla="*/ 0 h 1939865"/>
              <a:gd name="connsiteX2" fmla="*/ 0 w 3629334"/>
              <a:gd name="connsiteY2" fmla="*/ 230534 h 1939865"/>
              <a:gd name="connsiteX3" fmla="*/ 0 w 3629334"/>
              <a:gd name="connsiteY3" fmla="*/ 1709331 h 1939865"/>
              <a:gd name="connsiteX4" fmla="*/ 230534 w 3629334"/>
              <a:gd name="connsiteY4" fmla="*/ 1939865 h 1939865"/>
              <a:gd name="connsiteX5" fmla="*/ 3629334 w 3629334"/>
              <a:gd name="connsiteY5" fmla="*/ 1939865 h 193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9334" h="1939865">
                <a:moveTo>
                  <a:pt x="3629334" y="0"/>
                </a:moveTo>
                <a:lnTo>
                  <a:pt x="230534" y="0"/>
                </a:lnTo>
                <a:cubicBezTo>
                  <a:pt x="103214" y="0"/>
                  <a:pt x="0" y="103214"/>
                  <a:pt x="0" y="230534"/>
                </a:cubicBezTo>
                <a:lnTo>
                  <a:pt x="0" y="1709331"/>
                </a:lnTo>
                <a:cubicBezTo>
                  <a:pt x="0" y="1836651"/>
                  <a:pt x="103214" y="1939865"/>
                  <a:pt x="230534" y="1939865"/>
                </a:cubicBezTo>
                <a:lnTo>
                  <a:pt x="3629334" y="1939865"/>
                </a:lnTo>
                <a:close/>
              </a:path>
            </a:pathLst>
          </a:custGeom>
          <a:gradFill flip="none" rotWithShape="1">
            <a:gsLst>
              <a:gs pos="0">
                <a:schemeClr val="bg1">
                  <a:lumMod val="85000"/>
                </a:schemeClr>
              </a:gs>
              <a:gs pos="40000">
                <a:schemeClr val="bg1"/>
              </a:gs>
              <a:gs pos="100000">
                <a:schemeClr val="bg1">
                  <a:lumMod val="65000"/>
                </a:schemeClr>
              </a:gs>
            </a:gsLst>
            <a:lin ang="19200000" scaled="0"/>
          </a:gradFill>
        </p:spPr>
        <p:txBody>
          <a:bodyPr anchor="ctr" anchorCtr="0" bIns="34290" compatLnSpc="1" forceAA="0" fromWordArt="0" horzOverflow="overflow" lIns="810000" numCol="1" rIns="68580" rot="0" rtlCol="0" spcCol="0" spcFirstLastPara="0" tIns="34290" vert="horz" vertOverflow="overflow" wrap="square">
            <a:normAutofit/>
          </a:bodyPr>
          <a:p>
            <a:pPr algn="ctr"/>
            <a:r>
              <a:rPr altLang="zh-CN" kern="0" lang="en-US">
                <a:solidFill>
                  <a:schemeClr val="accent1">
                    <a:lumMod val="75000"/>
                  </a:schemeClr>
                </a:solidFill>
                <a:latin typeface="+mj-lt"/>
                <a:ea typeface="+mj-ea"/>
                <a:cs typeface="+mj-cs"/>
                <a:sym typeface="Arial" panose="020B0604020202020204" pitchFamily="34" charset="0"/>
              </a:rPr>
              <a:t>LOREM</a:t>
            </a:r>
            <a:endParaRPr altLang="zh-CN" kern="0" lang="en-US">
              <a:solidFill>
                <a:schemeClr val="accent1">
                  <a:lumMod val="75000"/>
                </a:schemeClr>
              </a:solidFill>
              <a:latin typeface="+mj-lt"/>
              <a:ea typeface="+mj-ea"/>
              <a:cs typeface="+mj-cs"/>
              <a:sym typeface="Arial" panose="020B0604020202020204" pitchFamily="34" charset="0"/>
            </a:endParaRPr>
          </a:p>
        </p:txBody>
      </p:sp>
      <p:sp>
        <p:nvSpPr>
          <p:cNvPr id="1049295" name="任意多边形 14"/>
          <p:cNvSpPr/>
          <p:nvPr>
            <p:custDataLst>
              <p:tags r:id="rId2"/>
            </p:custDataLst>
          </p:nvPr>
        </p:nvSpPr>
        <p:spPr>
          <a:xfrm>
            <a:off x="2078436" y="1773410"/>
            <a:ext cx="3575264" cy="1034180"/>
          </a:xfrm>
          <a:custGeom>
            <a:avLst/>
            <a:gdLst>
              <a:gd name="connsiteX0" fmla="*/ 230534 w 6706310"/>
              <a:gd name="connsiteY0" fmla="*/ 0 h 1939865"/>
              <a:gd name="connsiteX1" fmla="*/ 5434515 w 6706310"/>
              <a:gd name="connsiteY1" fmla="*/ 0 h 1939865"/>
              <a:gd name="connsiteX2" fmla="*/ 5424892 w 6706310"/>
              <a:gd name="connsiteY2" fmla="*/ 58377 h 1939865"/>
              <a:gd name="connsiteX3" fmla="*/ 5986512 w 6706310"/>
              <a:gd name="connsiteY3" fmla="*/ 476986 h 1939865"/>
              <a:gd name="connsiteX4" fmla="*/ 6008556 w 6706310"/>
              <a:gd name="connsiteY4" fmla="*/ 487944 h 1939865"/>
              <a:gd name="connsiteX5" fmla="*/ 6083281 w 6706310"/>
              <a:gd name="connsiteY5" fmla="*/ 504925 h 1939865"/>
              <a:gd name="connsiteX6" fmla="*/ 6706310 w 6706310"/>
              <a:gd name="connsiteY6" fmla="*/ 1193051 h 1939865"/>
              <a:gd name="connsiteX7" fmla="*/ 5686214 w 6706310"/>
              <a:gd name="connsiteY7" fmla="*/ 1939865 h 1939865"/>
              <a:gd name="connsiteX8" fmla="*/ 5683351 w 6706310"/>
              <a:gd name="connsiteY8" fmla="*/ 1939759 h 1939865"/>
              <a:gd name="connsiteX9" fmla="*/ 5683351 w 6706310"/>
              <a:gd name="connsiteY9" fmla="*/ 1939865 h 1939865"/>
              <a:gd name="connsiteX10" fmla="*/ 230534 w 6706310"/>
              <a:gd name="connsiteY10" fmla="*/ 1939865 h 1939865"/>
              <a:gd name="connsiteX11" fmla="*/ 0 w 6706310"/>
              <a:gd name="connsiteY11" fmla="*/ 1709331 h 1939865"/>
              <a:gd name="connsiteX12" fmla="*/ 0 w 6706310"/>
              <a:gd name="connsiteY12" fmla="*/ 230534 h 1939865"/>
              <a:gd name="connsiteX13" fmla="*/ 230534 w 6706310"/>
              <a:gd name="connsiteY13" fmla="*/ 0 h 1939865"/>
              <a:gd name="connsiteX0-1" fmla="*/ 230534 w 6706310"/>
              <a:gd name="connsiteY0-2" fmla="*/ 0 h 1939865"/>
              <a:gd name="connsiteX1-3" fmla="*/ 5434515 w 6706310"/>
              <a:gd name="connsiteY1-4" fmla="*/ 0 h 1939865"/>
              <a:gd name="connsiteX2-5" fmla="*/ 5424892 w 6706310"/>
              <a:gd name="connsiteY2-6" fmla="*/ 58377 h 1939865"/>
              <a:gd name="connsiteX3-7" fmla="*/ 5986512 w 6706310"/>
              <a:gd name="connsiteY3-8" fmla="*/ 476986 h 1939865"/>
              <a:gd name="connsiteX4-9" fmla="*/ 6083281 w 6706310"/>
              <a:gd name="connsiteY4-10" fmla="*/ 504925 h 1939865"/>
              <a:gd name="connsiteX5-11" fmla="*/ 6706310 w 6706310"/>
              <a:gd name="connsiteY5-12" fmla="*/ 1193051 h 1939865"/>
              <a:gd name="connsiteX6-13" fmla="*/ 5686214 w 6706310"/>
              <a:gd name="connsiteY6-14" fmla="*/ 1939865 h 1939865"/>
              <a:gd name="connsiteX7-15" fmla="*/ 5683351 w 6706310"/>
              <a:gd name="connsiteY7-16" fmla="*/ 1939759 h 1939865"/>
              <a:gd name="connsiteX8-17" fmla="*/ 5683351 w 6706310"/>
              <a:gd name="connsiteY8-18" fmla="*/ 1939865 h 1939865"/>
              <a:gd name="connsiteX9-19" fmla="*/ 230534 w 6706310"/>
              <a:gd name="connsiteY9-20" fmla="*/ 1939865 h 1939865"/>
              <a:gd name="connsiteX10-21" fmla="*/ 0 w 6706310"/>
              <a:gd name="connsiteY10-22" fmla="*/ 1709331 h 1939865"/>
              <a:gd name="connsiteX11-23" fmla="*/ 0 w 6706310"/>
              <a:gd name="connsiteY11-24" fmla="*/ 230534 h 1939865"/>
              <a:gd name="connsiteX12-25" fmla="*/ 230534 w 6706310"/>
              <a:gd name="connsiteY12-26" fmla="*/ 0 h 1939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6706310" h="1939865">
                <a:moveTo>
                  <a:pt x="230534" y="0"/>
                </a:moveTo>
                <a:lnTo>
                  <a:pt x="5434515" y="0"/>
                </a:lnTo>
                <a:lnTo>
                  <a:pt x="5424892" y="58377"/>
                </a:lnTo>
                <a:cubicBezTo>
                  <a:pt x="5398086" y="343808"/>
                  <a:pt x="5711845" y="362343"/>
                  <a:pt x="5986512" y="476986"/>
                </a:cubicBezTo>
                <a:lnTo>
                  <a:pt x="6083281" y="504925"/>
                </a:lnTo>
                <a:cubicBezTo>
                  <a:pt x="6449409" y="618298"/>
                  <a:pt x="6706310" y="883711"/>
                  <a:pt x="6706310" y="1193051"/>
                </a:cubicBezTo>
                <a:cubicBezTo>
                  <a:pt x="6706310" y="1605505"/>
                  <a:pt x="6249597" y="1939865"/>
                  <a:pt x="5686214" y="1939865"/>
                </a:cubicBezTo>
                <a:lnTo>
                  <a:pt x="5683351" y="1939759"/>
                </a:lnTo>
                <a:lnTo>
                  <a:pt x="5683351" y="1939865"/>
                </a:lnTo>
                <a:lnTo>
                  <a:pt x="230534" y="1939865"/>
                </a:lnTo>
                <a:cubicBezTo>
                  <a:pt x="103214" y="1939865"/>
                  <a:pt x="0" y="1836651"/>
                  <a:pt x="0" y="1709331"/>
                </a:cubicBezTo>
                <a:lnTo>
                  <a:pt x="0" y="230534"/>
                </a:lnTo>
                <a:cubicBezTo>
                  <a:pt x="0" y="103214"/>
                  <a:pt x="103214" y="0"/>
                  <a:pt x="230534" y="0"/>
                </a:cubicBezTo>
                <a:close/>
              </a:path>
            </a:pathLst>
          </a:custGeom>
          <a:solidFill>
            <a:schemeClr val="accent1"/>
          </a:solidFill>
        </p:spPr>
        <p:txBody>
          <a:bodyPr anchor="ctr" anchorCtr="0" bIns="34290" compatLnSpc="1" forceAA="0" fromWordArt="0" horzOverflow="overflow" lIns="68580" numCol="1" rIns="68580" rot="0" rtlCol="0" spcCol="0" spcFirstLastPara="0" tIns="34290" vert="horz" vertOverflow="overflow" wrap="square">
            <a:normAutofit/>
          </a:bodyPr>
          <a:p>
            <a:pPr algn="l" latinLnBrk="0"/>
            <a:r>
              <a:rPr altLang="en-US" sz="1350" lang="zh-CN">
                <a:solidFill>
                  <a:schemeClr val="bg1"/>
                </a:solidFill>
                <a:effectLst/>
                <a:cs typeface="+mn-ea"/>
                <a:sym typeface="+mn-lt"/>
              </a:rPr>
              <a:t>6.1办公空间室内设计学生优秀作品</a:t>
            </a:r>
            <a:endParaRPr altLang="en-US" dirty="0" sz="1350" lang="zh-CN">
              <a:solidFill>
                <a:schemeClr val="bg1"/>
              </a:solidFill>
              <a:effectLst/>
              <a:cs typeface="+mn-ea"/>
              <a:sym typeface="+mn-lt"/>
            </a:endParaRPr>
          </a:p>
        </p:txBody>
      </p:sp>
      <p:sp>
        <p:nvSpPr>
          <p:cNvPr id="1049296" name="任意多边形 9"/>
          <p:cNvSpPr/>
          <p:nvPr>
            <p:custDataLst>
              <p:tags r:id="rId3"/>
            </p:custDataLst>
          </p:nvPr>
        </p:nvSpPr>
        <p:spPr>
          <a:xfrm>
            <a:off x="4969695" y="1222719"/>
            <a:ext cx="1207822" cy="1321757"/>
          </a:xfrm>
          <a:custGeom>
            <a:avLst/>
            <a:gdLst>
              <a:gd name="connsiteX0" fmla="*/ 1386389 w 2265576"/>
              <a:gd name="connsiteY0" fmla="*/ 110 h 2479289"/>
              <a:gd name="connsiteX1" fmla="*/ 2238090 w 2265576"/>
              <a:gd name="connsiteY1" fmla="*/ 1023438 h 2479289"/>
              <a:gd name="connsiteX2" fmla="*/ 1221565 w 2265576"/>
              <a:gd name="connsiteY2" fmla="*/ 2479289 h 2479289"/>
              <a:gd name="connsiteX3" fmla="*/ 1237163 w 2265576"/>
              <a:gd name="connsiteY3" fmla="*/ 2448090 h 2479289"/>
              <a:gd name="connsiteX4" fmla="*/ 1283024 w 2265576"/>
              <a:gd name="connsiteY4" fmla="*/ 2226010 h 2479289"/>
              <a:gd name="connsiteX5" fmla="*/ 659995 w 2265576"/>
              <a:gd name="connsiteY5" fmla="*/ 1537884 h 2479289"/>
              <a:gd name="connsiteX6" fmla="*/ 585275 w 2265576"/>
              <a:gd name="connsiteY6" fmla="*/ 1520904 h 2479289"/>
              <a:gd name="connsiteX7" fmla="*/ 563226 w 2265576"/>
              <a:gd name="connsiteY7" fmla="*/ 1509944 h 2479289"/>
              <a:gd name="connsiteX8" fmla="*/ 11621 w 2265576"/>
              <a:gd name="connsiteY8" fmla="*/ 1030582 h 2479289"/>
              <a:gd name="connsiteX9" fmla="*/ 1095090 w 2265576"/>
              <a:gd name="connsiteY9" fmla="*/ 32838 h 2479289"/>
              <a:gd name="connsiteX10" fmla="*/ 1386389 w 2265576"/>
              <a:gd name="connsiteY10" fmla="*/ 110 h 2479289"/>
              <a:gd name="connsiteX0-1" fmla="*/ 1386389 w 2265576"/>
              <a:gd name="connsiteY0-2" fmla="*/ 110 h 2479289"/>
              <a:gd name="connsiteX1-3" fmla="*/ 2238090 w 2265576"/>
              <a:gd name="connsiteY1-4" fmla="*/ 1023438 h 2479289"/>
              <a:gd name="connsiteX2-5" fmla="*/ 1221565 w 2265576"/>
              <a:gd name="connsiteY2-6" fmla="*/ 2479289 h 2479289"/>
              <a:gd name="connsiteX3-7" fmla="*/ 1237163 w 2265576"/>
              <a:gd name="connsiteY3-8" fmla="*/ 2448090 h 2479289"/>
              <a:gd name="connsiteX4-9" fmla="*/ 1283024 w 2265576"/>
              <a:gd name="connsiteY4-10" fmla="*/ 2226010 h 2479289"/>
              <a:gd name="connsiteX5-11" fmla="*/ 659995 w 2265576"/>
              <a:gd name="connsiteY5-12" fmla="*/ 1537884 h 2479289"/>
              <a:gd name="connsiteX6-13" fmla="*/ 563226 w 2265576"/>
              <a:gd name="connsiteY6-14" fmla="*/ 1509944 h 2479289"/>
              <a:gd name="connsiteX7-15" fmla="*/ 11621 w 2265576"/>
              <a:gd name="connsiteY7-16" fmla="*/ 1030582 h 2479289"/>
              <a:gd name="connsiteX8-17" fmla="*/ 1095090 w 2265576"/>
              <a:gd name="connsiteY8-18" fmla="*/ 32838 h 2479289"/>
              <a:gd name="connsiteX9-19" fmla="*/ 1386389 w 2265576"/>
              <a:gd name="connsiteY9-20" fmla="*/ 110 h 24792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65576" h="2479289">
                <a:moveTo>
                  <a:pt x="1386389" y="110"/>
                </a:moveTo>
                <a:cubicBezTo>
                  <a:pt x="1843438" y="6155"/>
                  <a:pt x="2395774" y="262753"/>
                  <a:pt x="2238090" y="1023438"/>
                </a:cubicBezTo>
                <a:lnTo>
                  <a:pt x="1221565" y="2479289"/>
                </a:lnTo>
                <a:lnTo>
                  <a:pt x="1237163" y="2448090"/>
                </a:lnTo>
                <a:cubicBezTo>
                  <a:pt x="1266968" y="2377935"/>
                  <a:pt x="1283024" y="2303345"/>
                  <a:pt x="1283024" y="2226010"/>
                </a:cubicBezTo>
                <a:cubicBezTo>
                  <a:pt x="1283024" y="1916670"/>
                  <a:pt x="1026123" y="1651257"/>
                  <a:pt x="659995" y="1537884"/>
                </a:cubicBezTo>
                <a:lnTo>
                  <a:pt x="563226" y="1509944"/>
                </a:lnTo>
                <a:cubicBezTo>
                  <a:pt x="270248" y="1387658"/>
                  <a:pt x="-67209" y="1374722"/>
                  <a:pt x="11621" y="1030582"/>
                </a:cubicBezTo>
                <a:lnTo>
                  <a:pt x="1095090" y="32838"/>
                </a:lnTo>
                <a:cubicBezTo>
                  <a:pt x="1180517" y="10663"/>
                  <a:pt x="1280916" y="-1285"/>
                  <a:pt x="1386389" y="110"/>
                </a:cubicBezTo>
                <a:close/>
              </a:path>
            </a:pathLst>
          </a:custGeom>
          <a:gradFill flip="none" rotWithShape="1">
            <a:gsLst>
              <a:gs pos="0">
                <a:schemeClr val="bg1">
                  <a:lumMod val="85000"/>
                </a:schemeClr>
              </a:gs>
              <a:gs pos="34000">
                <a:schemeClr val="bg1"/>
              </a:gs>
              <a:gs pos="63000">
                <a:schemeClr val="tx1">
                  <a:lumMod val="20000"/>
                  <a:lumOff val="80000"/>
                </a:schemeClr>
              </a:gs>
              <a:gs pos="100000">
                <a:schemeClr val="bg1">
                  <a:lumMod val="65000"/>
                </a:schemeClr>
              </a:gs>
            </a:gsLst>
            <a:lin ang="2700000" scaled="1"/>
          </a:gradFill>
        </p:spPr>
        <p:txBody>
          <a:bodyPr anchor="ctr" anchorCtr="0" bIns="34290" compatLnSpc="1" forceAA="0" fromWordArt="0" horzOverflow="overflow" lIns="68580" numCol="1" rIns="68580" rot="0" rtlCol="0" spcCol="0" spcFirstLastPara="0" tIns="34290" vert="horz" vertOverflow="overflow" wrap="square">
            <a:normAutofit/>
          </a:bodyPr>
          <a:p>
            <a:pPr algn="just">
              <a:lnSpc>
                <a:spcPct val="130000"/>
              </a:lnSpc>
            </a:pPr>
            <a:endParaRPr altLang="en-US" dirty="0" sz="1350" lang="zh-CN" err="1">
              <a:solidFill>
                <a:srgbClr val="FFFFFF"/>
              </a:solidFill>
              <a:sym typeface="Arial" panose="020B0604020202020204" pitchFamily="34" charset="0"/>
            </a:endParaRPr>
          </a:p>
        </p:txBody>
      </p:sp>
      <p:sp>
        <p:nvSpPr>
          <p:cNvPr id="1049297" name="任意多边形 7"/>
          <p:cNvSpPr/>
          <p:nvPr>
            <p:custDataLst>
              <p:tags r:id="rId4"/>
            </p:custDataLst>
          </p:nvPr>
        </p:nvSpPr>
        <p:spPr>
          <a:xfrm flipH="1">
            <a:off x="5130697" y="3526094"/>
            <a:ext cx="1934868" cy="1034180"/>
          </a:xfrm>
          <a:custGeom>
            <a:avLst/>
            <a:gdLst>
              <a:gd name="connsiteX0" fmla="*/ 3629334 w 3629334"/>
              <a:gd name="connsiteY0" fmla="*/ 0 h 1939865"/>
              <a:gd name="connsiteX1" fmla="*/ 230534 w 3629334"/>
              <a:gd name="connsiteY1" fmla="*/ 0 h 1939865"/>
              <a:gd name="connsiteX2" fmla="*/ 0 w 3629334"/>
              <a:gd name="connsiteY2" fmla="*/ 230534 h 1939865"/>
              <a:gd name="connsiteX3" fmla="*/ 0 w 3629334"/>
              <a:gd name="connsiteY3" fmla="*/ 1709331 h 1939865"/>
              <a:gd name="connsiteX4" fmla="*/ 230534 w 3629334"/>
              <a:gd name="connsiteY4" fmla="*/ 1939865 h 1939865"/>
              <a:gd name="connsiteX5" fmla="*/ 3629334 w 3629334"/>
              <a:gd name="connsiteY5" fmla="*/ 1939865 h 193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9334" h="1939865">
                <a:moveTo>
                  <a:pt x="3629334" y="0"/>
                </a:moveTo>
                <a:lnTo>
                  <a:pt x="230534" y="0"/>
                </a:lnTo>
                <a:cubicBezTo>
                  <a:pt x="103214" y="0"/>
                  <a:pt x="0" y="103214"/>
                  <a:pt x="0" y="230534"/>
                </a:cubicBezTo>
                <a:lnTo>
                  <a:pt x="0" y="1709331"/>
                </a:lnTo>
                <a:cubicBezTo>
                  <a:pt x="0" y="1836651"/>
                  <a:pt x="103214" y="1939865"/>
                  <a:pt x="230534" y="1939865"/>
                </a:cubicBezTo>
                <a:lnTo>
                  <a:pt x="3629334" y="1939865"/>
                </a:lnTo>
                <a:close/>
              </a:path>
            </a:pathLst>
          </a:custGeom>
          <a:gradFill flip="none" rotWithShape="1">
            <a:gsLst>
              <a:gs pos="0">
                <a:schemeClr val="bg1">
                  <a:lumMod val="85000"/>
                </a:schemeClr>
              </a:gs>
              <a:gs pos="40000">
                <a:schemeClr val="bg1"/>
              </a:gs>
              <a:gs pos="100000">
                <a:schemeClr val="bg1">
                  <a:lumMod val="65000"/>
                </a:schemeClr>
              </a:gs>
            </a:gsLst>
            <a:lin ang="19200000" scaled="0"/>
          </a:gradFill>
        </p:spPr>
        <p:txBody>
          <a:bodyPr anchor="ctr" anchorCtr="0" bIns="34290" compatLnSpc="1" forceAA="0" fromWordArt="0" horzOverflow="overflow" lIns="810000" numCol="1" rIns="68580" rot="0" rtlCol="0" spcCol="0" spcFirstLastPara="0" tIns="34290" vert="horz" vertOverflow="overflow" wrap="square">
            <a:normAutofit/>
          </a:bodyPr>
          <a:p>
            <a:pPr algn="ctr"/>
            <a:r>
              <a:rPr altLang="en-US" dirty="0" lang="zh-CN" err="1">
                <a:solidFill>
                  <a:schemeClr val="accent2">
                    <a:lumMod val="75000"/>
                  </a:schemeClr>
                </a:solidFill>
                <a:latin typeface="+mj-lt"/>
                <a:ea typeface="+mj-ea"/>
                <a:cs typeface="+mj-cs"/>
                <a:sym typeface="Arial" panose="020B0604020202020204" pitchFamily="34" charset="0"/>
              </a:rPr>
              <a:t>LOREM</a:t>
            </a:r>
            <a:endParaRPr altLang="en-US" dirty="0" lang="zh-CN" err="1">
              <a:solidFill>
                <a:schemeClr val="accent2">
                  <a:lumMod val="75000"/>
                </a:schemeClr>
              </a:solidFill>
              <a:latin typeface="+mj-lt"/>
              <a:ea typeface="+mj-ea"/>
              <a:cs typeface="+mj-cs"/>
              <a:sym typeface="Arial" panose="020B0604020202020204" pitchFamily="34" charset="0"/>
            </a:endParaRPr>
          </a:p>
        </p:txBody>
      </p:sp>
      <p:sp>
        <p:nvSpPr>
          <p:cNvPr id="1049298" name="任意多边形 8"/>
          <p:cNvSpPr/>
          <p:nvPr>
            <p:custDataLst>
              <p:tags r:id="rId5"/>
            </p:custDataLst>
          </p:nvPr>
        </p:nvSpPr>
        <p:spPr>
          <a:xfrm>
            <a:off x="2078436" y="3526095"/>
            <a:ext cx="3575264" cy="1034180"/>
          </a:xfrm>
          <a:custGeom>
            <a:avLst/>
            <a:gdLst>
              <a:gd name="connsiteX0" fmla="*/ 230534 w 6706310"/>
              <a:gd name="connsiteY0" fmla="*/ 0 h 1939865"/>
              <a:gd name="connsiteX1" fmla="*/ 5434515 w 6706310"/>
              <a:gd name="connsiteY1" fmla="*/ 0 h 1939865"/>
              <a:gd name="connsiteX2" fmla="*/ 5424892 w 6706310"/>
              <a:gd name="connsiteY2" fmla="*/ 58377 h 1939865"/>
              <a:gd name="connsiteX3" fmla="*/ 5986512 w 6706310"/>
              <a:gd name="connsiteY3" fmla="*/ 476986 h 1939865"/>
              <a:gd name="connsiteX4" fmla="*/ 6008556 w 6706310"/>
              <a:gd name="connsiteY4" fmla="*/ 487944 h 1939865"/>
              <a:gd name="connsiteX5" fmla="*/ 6083281 w 6706310"/>
              <a:gd name="connsiteY5" fmla="*/ 504925 h 1939865"/>
              <a:gd name="connsiteX6" fmla="*/ 6706310 w 6706310"/>
              <a:gd name="connsiteY6" fmla="*/ 1193051 h 1939865"/>
              <a:gd name="connsiteX7" fmla="*/ 5686214 w 6706310"/>
              <a:gd name="connsiteY7" fmla="*/ 1939865 h 1939865"/>
              <a:gd name="connsiteX8" fmla="*/ 5683351 w 6706310"/>
              <a:gd name="connsiteY8" fmla="*/ 1939759 h 1939865"/>
              <a:gd name="connsiteX9" fmla="*/ 5683351 w 6706310"/>
              <a:gd name="connsiteY9" fmla="*/ 1939865 h 1939865"/>
              <a:gd name="connsiteX10" fmla="*/ 230534 w 6706310"/>
              <a:gd name="connsiteY10" fmla="*/ 1939865 h 1939865"/>
              <a:gd name="connsiteX11" fmla="*/ 0 w 6706310"/>
              <a:gd name="connsiteY11" fmla="*/ 1709331 h 1939865"/>
              <a:gd name="connsiteX12" fmla="*/ 0 w 6706310"/>
              <a:gd name="connsiteY12" fmla="*/ 230534 h 1939865"/>
              <a:gd name="connsiteX13" fmla="*/ 230534 w 6706310"/>
              <a:gd name="connsiteY13" fmla="*/ 0 h 1939865"/>
              <a:gd name="connsiteX0-1" fmla="*/ 230534 w 6706310"/>
              <a:gd name="connsiteY0-2" fmla="*/ 0 h 1939865"/>
              <a:gd name="connsiteX1-3" fmla="*/ 5434515 w 6706310"/>
              <a:gd name="connsiteY1-4" fmla="*/ 0 h 1939865"/>
              <a:gd name="connsiteX2-5" fmla="*/ 5424892 w 6706310"/>
              <a:gd name="connsiteY2-6" fmla="*/ 58377 h 1939865"/>
              <a:gd name="connsiteX3-7" fmla="*/ 5986512 w 6706310"/>
              <a:gd name="connsiteY3-8" fmla="*/ 476986 h 1939865"/>
              <a:gd name="connsiteX4-9" fmla="*/ 6083281 w 6706310"/>
              <a:gd name="connsiteY4-10" fmla="*/ 504925 h 1939865"/>
              <a:gd name="connsiteX5-11" fmla="*/ 6706310 w 6706310"/>
              <a:gd name="connsiteY5-12" fmla="*/ 1193051 h 1939865"/>
              <a:gd name="connsiteX6-13" fmla="*/ 5686214 w 6706310"/>
              <a:gd name="connsiteY6-14" fmla="*/ 1939865 h 1939865"/>
              <a:gd name="connsiteX7-15" fmla="*/ 5683351 w 6706310"/>
              <a:gd name="connsiteY7-16" fmla="*/ 1939759 h 1939865"/>
              <a:gd name="connsiteX8-17" fmla="*/ 5683351 w 6706310"/>
              <a:gd name="connsiteY8-18" fmla="*/ 1939865 h 1939865"/>
              <a:gd name="connsiteX9-19" fmla="*/ 230534 w 6706310"/>
              <a:gd name="connsiteY9-20" fmla="*/ 1939865 h 1939865"/>
              <a:gd name="connsiteX10-21" fmla="*/ 0 w 6706310"/>
              <a:gd name="connsiteY10-22" fmla="*/ 1709331 h 1939865"/>
              <a:gd name="connsiteX11-23" fmla="*/ 0 w 6706310"/>
              <a:gd name="connsiteY11-24" fmla="*/ 230534 h 1939865"/>
              <a:gd name="connsiteX12-25" fmla="*/ 230534 w 6706310"/>
              <a:gd name="connsiteY12-26" fmla="*/ 0 h 1939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6706310" h="1939865">
                <a:moveTo>
                  <a:pt x="230534" y="0"/>
                </a:moveTo>
                <a:lnTo>
                  <a:pt x="5434515" y="0"/>
                </a:lnTo>
                <a:lnTo>
                  <a:pt x="5424892" y="58377"/>
                </a:lnTo>
                <a:cubicBezTo>
                  <a:pt x="5398086" y="343808"/>
                  <a:pt x="5711845" y="362343"/>
                  <a:pt x="5986512" y="476986"/>
                </a:cubicBezTo>
                <a:lnTo>
                  <a:pt x="6083281" y="504925"/>
                </a:lnTo>
                <a:cubicBezTo>
                  <a:pt x="6449409" y="618298"/>
                  <a:pt x="6706310" y="883711"/>
                  <a:pt x="6706310" y="1193051"/>
                </a:cubicBezTo>
                <a:cubicBezTo>
                  <a:pt x="6706310" y="1605505"/>
                  <a:pt x="6249597" y="1939865"/>
                  <a:pt x="5686214" y="1939865"/>
                </a:cubicBezTo>
                <a:lnTo>
                  <a:pt x="5683351" y="1939759"/>
                </a:lnTo>
                <a:lnTo>
                  <a:pt x="5683351" y="1939865"/>
                </a:lnTo>
                <a:lnTo>
                  <a:pt x="230534" y="1939865"/>
                </a:lnTo>
                <a:cubicBezTo>
                  <a:pt x="103214" y="1939865"/>
                  <a:pt x="0" y="1836651"/>
                  <a:pt x="0" y="1709331"/>
                </a:cubicBezTo>
                <a:lnTo>
                  <a:pt x="0" y="230534"/>
                </a:lnTo>
                <a:cubicBezTo>
                  <a:pt x="0" y="103214"/>
                  <a:pt x="103214" y="0"/>
                  <a:pt x="230534" y="0"/>
                </a:cubicBezTo>
                <a:close/>
              </a:path>
            </a:pathLst>
          </a:custGeom>
          <a:solidFill>
            <a:schemeClr val="accent2"/>
          </a:solidFill>
        </p:spPr>
        <p:txBody>
          <a:bodyPr anchor="ctr" anchorCtr="0" bIns="34290" compatLnSpc="1" forceAA="0" fromWordArt="0" horzOverflow="overflow" lIns="68580" numCol="1" rIns="68580" rot="0" rtlCol="0" spcCol="0" spcFirstLastPara="0" tIns="34290" vert="horz" vertOverflow="overflow" wrap="square">
            <a:normAutofit/>
          </a:bodyPr>
          <a:p>
            <a:pPr algn="just">
              <a:lnSpc>
                <a:spcPct val="130000"/>
              </a:lnSpc>
            </a:pPr>
            <a:r>
              <a:rPr altLang="da-DK" dirty="0" sz="1350" lang="en-US">
                <a:solidFill>
                  <a:schemeClr val="bg1"/>
                </a:solidFill>
                <a:sym typeface="Arial" panose="020B0604020202020204" pitchFamily="34" charset="0"/>
              </a:rPr>
              <a:t>6.2</a:t>
            </a:r>
            <a:r>
              <a:rPr altLang="en-US" dirty="0" sz="1350" lang="zh-CN">
                <a:solidFill>
                  <a:schemeClr val="bg1"/>
                </a:solidFill>
                <a:sym typeface="Arial" panose="020B0604020202020204" pitchFamily="34" charset="0"/>
              </a:rPr>
              <a:t>办公室室内设计案例赏析</a:t>
            </a:r>
            <a:endParaRPr altLang="en-US" dirty="0" sz="1350" lang="zh-CN">
              <a:solidFill>
                <a:schemeClr val="bg1"/>
              </a:solidFill>
              <a:sym typeface="Arial" panose="020B0604020202020204" pitchFamily="34" charset="0"/>
            </a:endParaRPr>
          </a:p>
        </p:txBody>
      </p:sp>
      <p:sp>
        <p:nvSpPr>
          <p:cNvPr id="1049299" name="任意多边形 10"/>
          <p:cNvSpPr/>
          <p:nvPr>
            <p:custDataLst>
              <p:tags r:id="rId6"/>
            </p:custDataLst>
          </p:nvPr>
        </p:nvSpPr>
        <p:spPr>
          <a:xfrm>
            <a:off x="4969695" y="2975405"/>
            <a:ext cx="1207822" cy="1321757"/>
          </a:xfrm>
          <a:custGeom>
            <a:avLst/>
            <a:gdLst>
              <a:gd name="connsiteX0" fmla="*/ 1386389 w 2265576"/>
              <a:gd name="connsiteY0" fmla="*/ 110 h 2479289"/>
              <a:gd name="connsiteX1" fmla="*/ 2238090 w 2265576"/>
              <a:gd name="connsiteY1" fmla="*/ 1023438 h 2479289"/>
              <a:gd name="connsiteX2" fmla="*/ 1221565 w 2265576"/>
              <a:gd name="connsiteY2" fmla="*/ 2479289 h 2479289"/>
              <a:gd name="connsiteX3" fmla="*/ 1237163 w 2265576"/>
              <a:gd name="connsiteY3" fmla="*/ 2448090 h 2479289"/>
              <a:gd name="connsiteX4" fmla="*/ 1283024 w 2265576"/>
              <a:gd name="connsiteY4" fmla="*/ 2226010 h 2479289"/>
              <a:gd name="connsiteX5" fmla="*/ 659995 w 2265576"/>
              <a:gd name="connsiteY5" fmla="*/ 1537884 h 2479289"/>
              <a:gd name="connsiteX6" fmla="*/ 585275 w 2265576"/>
              <a:gd name="connsiteY6" fmla="*/ 1520904 h 2479289"/>
              <a:gd name="connsiteX7" fmla="*/ 563226 w 2265576"/>
              <a:gd name="connsiteY7" fmla="*/ 1509944 h 2479289"/>
              <a:gd name="connsiteX8" fmla="*/ 11621 w 2265576"/>
              <a:gd name="connsiteY8" fmla="*/ 1030582 h 2479289"/>
              <a:gd name="connsiteX9" fmla="*/ 1095090 w 2265576"/>
              <a:gd name="connsiteY9" fmla="*/ 32838 h 2479289"/>
              <a:gd name="connsiteX10" fmla="*/ 1386389 w 2265576"/>
              <a:gd name="connsiteY10" fmla="*/ 110 h 2479289"/>
              <a:gd name="connsiteX0-1" fmla="*/ 1386389 w 2265576"/>
              <a:gd name="connsiteY0-2" fmla="*/ 110 h 2479289"/>
              <a:gd name="connsiteX1-3" fmla="*/ 2238090 w 2265576"/>
              <a:gd name="connsiteY1-4" fmla="*/ 1023438 h 2479289"/>
              <a:gd name="connsiteX2-5" fmla="*/ 1221565 w 2265576"/>
              <a:gd name="connsiteY2-6" fmla="*/ 2479289 h 2479289"/>
              <a:gd name="connsiteX3-7" fmla="*/ 1237163 w 2265576"/>
              <a:gd name="connsiteY3-8" fmla="*/ 2448090 h 2479289"/>
              <a:gd name="connsiteX4-9" fmla="*/ 1283024 w 2265576"/>
              <a:gd name="connsiteY4-10" fmla="*/ 2226010 h 2479289"/>
              <a:gd name="connsiteX5-11" fmla="*/ 659995 w 2265576"/>
              <a:gd name="connsiteY5-12" fmla="*/ 1537884 h 2479289"/>
              <a:gd name="connsiteX6-13" fmla="*/ 563226 w 2265576"/>
              <a:gd name="connsiteY6-14" fmla="*/ 1509944 h 2479289"/>
              <a:gd name="connsiteX7-15" fmla="*/ 11621 w 2265576"/>
              <a:gd name="connsiteY7-16" fmla="*/ 1030582 h 2479289"/>
              <a:gd name="connsiteX8-17" fmla="*/ 1095090 w 2265576"/>
              <a:gd name="connsiteY8-18" fmla="*/ 32838 h 2479289"/>
              <a:gd name="connsiteX9-19" fmla="*/ 1386389 w 2265576"/>
              <a:gd name="connsiteY9-20" fmla="*/ 110 h 24792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65576" h="2479289">
                <a:moveTo>
                  <a:pt x="1386389" y="110"/>
                </a:moveTo>
                <a:cubicBezTo>
                  <a:pt x="1843438" y="6155"/>
                  <a:pt x="2395774" y="262753"/>
                  <a:pt x="2238090" y="1023438"/>
                </a:cubicBezTo>
                <a:lnTo>
                  <a:pt x="1221565" y="2479289"/>
                </a:lnTo>
                <a:lnTo>
                  <a:pt x="1237163" y="2448090"/>
                </a:lnTo>
                <a:cubicBezTo>
                  <a:pt x="1266968" y="2377935"/>
                  <a:pt x="1283024" y="2303345"/>
                  <a:pt x="1283024" y="2226010"/>
                </a:cubicBezTo>
                <a:cubicBezTo>
                  <a:pt x="1283024" y="1916670"/>
                  <a:pt x="1026123" y="1651257"/>
                  <a:pt x="659995" y="1537884"/>
                </a:cubicBezTo>
                <a:lnTo>
                  <a:pt x="563226" y="1509944"/>
                </a:lnTo>
                <a:cubicBezTo>
                  <a:pt x="270248" y="1387658"/>
                  <a:pt x="-67209" y="1374722"/>
                  <a:pt x="11621" y="1030582"/>
                </a:cubicBezTo>
                <a:lnTo>
                  <a:pt x="1095090" y="32838"/>
                </a:lnTo>
                <a:cubicBezTo>
                  <a:pt x="1180517" y="10663"/>
                  <a:pt x="1280916" y="-1285"/>
                  <a:pt x="1386389" y="110"/>
                </a:cubicBezTo>
                <a:close/>
              </a:path>
            </a:pathLst>
          </a:custGeom>
          <a:gradFill flip="none" rotWithShape="1">
            <a:gsLst>
              <a:gs pos="0">
                <a:schemeClr val="bg1">
                  <a:lumMod val="85000"/>
                </a:schemeClr>
              </a:gs>
              <a:gs pos="34000">
                <a:schemeClr val="bg1"/>
              </a:gs>
              <a:gs pos="63000">
                <a:schemeClr val="tx1">
                  <a:lumMod val="20000"/>
                  <a:lumOff val="80000"/>
                </a:schemeClr>
              </a:gs>
              <a:gs pos="100000">
                <a:schemeClr val="bg1">
                  <a:lumMod val="65000"/>
                </a:schemeClr>
              </a:gs>
            </a:gsLst>
            <a:lin ang="2700000" scaled="1"/>
          </a:gradFill>
        </p:spPr>
        <p:txBody>
          <a:bodyPr anchor="ctr" anchorCtr="0" bIns="34290" compatLnSpc="1" forceAA="0" fromWordArt="0" horzOverflow="overflow" lIns="68580" numCol="1" rIns="68580" rot="0" rtlCol="0" spcCol="0" spcFirstLastPara="0" tIns="34290" vert="horz" vertOverflow="overflow" wrap="square">
            <a:normAutofit/>
          </a:bodyPr>
          <a:p>
            <a:pPr algn="just">
              <a:lnSpc>
                <a:spcPct val="130000"/>
              </a:lnSpc>
            </a:pPr>
            <a:endParaRPr altLang="en-US" dirty="0" sz="1350" lang="zh-CN" err="1">
              <a:solidFill>
                <a:srgbClr val="FFFFFF"/>
              </a:solidFill>
              <a:sym typeface="Arial" panose="020B0604020202020204" pitchFamily="34" charset="0"/>
            </a:endParaRPr>
          </a:p>
        </p:txBody>
      </p:sp>
      <p:sp>
        <p:nvSpPr>
          <p:cNvPr id="1049300" name="标题 1"/>
          <p:cNvSpPr txBox="1"/>
          <p:nvPr>
            <p:custDataLst>
              <p:tags r:id="rId7"/>
            </p:custDataLst>
          </p:nvPr>
        </p:nvSpPr>
        <p:spPr>
          <a:xfrm>
            <a:off x="628650" y="523874"/>
            <a:ext cx="7886700" cy="476251"/>
          </a:xfrm>
          <a:prstGeom prst="rect"/>
        </p:spPr>
        <p:txBody>
          <a:bodyPr anchor="ctr" anchorCtr="0" bIns="34290" lIns="68580" rIns="68580" rtlCol="0" tIns="34290" vert="horz" wrap="square">
            <a:normAutofit fontScale="92593" lnSpcReduction="20000"/>
          </a:bodyPr>
          <a:lstStyle>
            <a:lvl1pPr algn="l" defTabSz="914400" eaLnBrk="1" hangingPunct="1" latinLnBrk="0" rtl="0">
              <a:lnSpc>
                <a:spcPct val="90000"/>
              </a:lnSpc>
              <a:spcBef>
                <a:spcPct val="0"/>
              </a:spcBef>
              <a:buNone/>
              <a:defRPr sz="4400" kern="1200">
                <a:solidFill>
                  <a:schemeClr val="tx1"/>
                </a:solidFill>
                <a:latin typeface="+mj-lt"/>
                <a:ea typeface="+mj-ea"/>
                <a:cs typeface="+mj-cs"/>
              </a:defRPr>
            </a:lvl1pPr>
          </a:lstStyle>
          <a:p>
            <a:pPr algn="ctr"/>
            <a:r>
              <a:rPr altLang="en-GB" dirty="0" sz="2700" lang="zh-CN">
                <a:solidFill>
                  <a:srgbClr val="778495"/>
                </a:solidFill>
                <a:latin typeface="+mn-lt"/>
                <a:ea typeface="+mn-ea"/>
                <a:cs typeface="+mn-ea"/>
                <a:sym typeface="+mn-lt"/>
              </a:rPr>
              <a:t>第六单元：</a:t>
            </a:r>
            <a:r>
              <a:rPr altLang="zh-CN" dirty="0" sz="2700" lang="en-GB">
                <a:solidFill>
                  <a:srgbClr val="778495"/>
                </a:solidFill>
                <a:latin typeface="+mn-lt"/>
                <a:ea typeface="+mn-ea"/>
                <a:cs typeface="+mn-ea"/>
                <a:sym typeface="+mn-lt"/>
              </a:rPr>
              <a:t>办公空间室内设计学生优秀作品及案例赏析</a:t>
            </a:r>
            <a:endParaRPr altLang="zh-CN" sz="2700" lang="en-US"/>
          </a:p>
        </p:txBody>
      </p:sp>
      <p:grpSp>
        <p:nvGrpSpPr>
          <p:cNvPr id="397" name="Group 2"/>
          <p:cNvGrpSpPr/>
          <p:nvPr/>
        </p:nvGrpSpPr>
        <p:grpSpPr>
          <a:xfrm>
            <a:off x="5998845" y="1847215"/>
            <a:ext cx="887095" cy="887095"/>
            <a:chOff x="5712769" y="2428857"/>
            <a:chExt cx="1111011" cy="1111011"/>
          </a:xfrm>
        </p:grpSpPr>
        <p:sp>
          <p:nvSpPr>
            <p:cNvPr id="1049301" name="Freeform: Shape 22"/>
            <p:cNvSpPr/>
            <p:nvPr/>
          </p:nvSpPr>
          <p:spPr>
            <a:xfrm>
              <a:off x="5712769" y="2428857"/>
              <a:ext cx="1111011" cy="1111011"/>
            </a:xfrm>
            <a:custGeom>
              <a:avLst/>
              <a:gdLst>
                <a:gd name="connsiteX0" fmla="*/ 0 w 830525"/>
                <a:gd name="connsiteY0" fmla="*/ 415263 h 830525"/>
                <a:gd name="connsiteX1" fmla="*/ 415263 w 830525"/>
                <a:gd name="connsiteY1" fmla="*/ 0 h 830525"/>
                <a:gd name="connsiteX2" fmla="*/ 830526 w 830525"/>
                <a:gd name="connsiteY2" fmla="*/ 415263 h 830525"/>
                <a:gd name="connsiteX3" fmla="*/ 415263 w 830525"/>
                <a:gd name="connsiteY3" fmla="*/ 830526 h 830525"/>
                <a:gd name="connsiteX4" fmla="*/ 0 w 830525"/>
                <a:gd name="connsiteY4" fmla="*/ 415263 h 83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25" h="830525">
                  <a:moveTo>
                    <a:pt x="0" y="415263"/>
                  </a:moveTo>
                  <a:cubicBezTo>
                    <a:pt x="0" y="185920"/>
                    <a:pt x="185920" y="0"/>
                    <a:pt x="415263" y="0"/>
                  </a:cubicBezTo>
                  <a:cubicBezTo>
                    <a:pt x="644606" y="0"/>
                    <a:pt x="830526" y="185920"/>
                    <a:pt x="830526" y="415263"/>
                  </a:cubicBezTo>
                  <a:cubicBezTo>
                    <a:pt x="830526" y="644606"/>
                    <a:pt x="644606" y="830526"/>
                    <a:pt x="415263" y="830526"/>
                  </a:cubicBezTo>
                  <a:cubicBezTo>
                    <a:pt x="185920" y="830526"/>
                    <a:pt x="0" y="644606"/>
                    <a:pt x="0" y="415263"/>
                  </a:cubicBezTo>
                  <a:close/>
                </a:path>
              </a:pathLst>
            </a:custGeom>
            <a:blipFill rotWithShape="1">
              <a:blip xmlns:r="http://schemas.openxmlformats.org/officeDocument/2006/relationships" r:embed="rId8"/>
              <a:stretch>
                <a:fillRect/>
              </a:stretch>
            </a:bli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p>
              <a:pPr algn="ctr"/>
              <a:endParaRPr>
                <a:cs typeface="+mn-ea"/>
                <a:sym typeface="+mn-lt"/>
              </a:endParaRPr>
            </a:p>
          </p:txBody>
        </p:sp>
        <p:grpSp>
          <p:nvGrpSpPr>
            <p:cNvPr id="398" name="Group 37"/>
            <p:cNvGrpSpPr/>
            <p:nvPr/>
          </p:nvGrpSpPr>
          <p:grpSpPr>
            <a:xfrm>
              <a:off x="5988831" y="2716950"/>
              <a:ext cx="558773" cy="534793"/>
              <a:chOff x="3876675" y="1376363"/>
              <a:chExt cx="369888" cy="354012"/>
            </a:xfrm>
            <a:solidFill>
              <a:schemeClr val="bg1"/>
            </a:solidFill>
          </p:grpSpPr>
          <p:sp>
            <p:nvSpPr>
              <p:cNvPr id="1049302" name="Freeform: Shape 47"/>
              <p:cNvSpPr/>
              <p:nvPr/>
            </p:nvSpPr>
            <p:spPr bwMode="auto">
              <a:xfrm>
                <a:off x="4154488" y="1401763"/>
                <a:ext cx="63500" cy="87313"/>
              </a:xfrm>
              <a:custGeom>
                <a:avLst/>
                <a:ahLst/>
                <a:cxnLst>
                  <a:cxn ang="0">
                    <a:pos x="1" y="2"/>
                  </a:cxn>
                  <a:cxn ang="0">
                    <a:pos x="2" y="8"/>
                  </a:cxn>
                  <a:cxn ang="0">
                    <a:pos x="18" y="24"/>
                  </a:cxn>
                  <a:cxn ang="0">
                    <a:pos x="27" y="46"/>
                  </a:cxn>
                  <a:cxn ang="0">
                    <a:pos x="30" y="49"/>
                  </a:cxn>
                  <a:cxn ang="0">
                    <a:pos x="31" y="49"/>
                  </a:cxn>
                  <a:cxn ang="0">
                    <a:pos x="35" y="44"/>
                  </a:cxn>
                  <a:cxn ang="0">
                    <a:pos x="24" y="19"/>
                  </a:cxn>
                  <a:cxn ang="0">
                    <a:pos x="7" y="1"/>
                  </a:cxn>
                  <a:cxn ang="0">
                    <a:pos x="1" y="2"/>
                  </a:cxn>
                </a:cxnLst>
                <a:rect l="0" t="0" r="r" b="b"/>
                <a:pathLst>
                  <a:path w="35" h="49">
                    <a:moveTo>
                      <a:pt x="1" y="2"/>
                    </a:moveTo>
                    <a:cubicBezTo>
                      <a:pt x="0" y="4"/>
                      <a:pt x="0" y="7"/>
                      <a:pt x="2" y="8"/>
                    </a:cubicBezTo>
                    <a:cubicBezTo>
                      <a:pt x="8" y="12"/>
                      <a:pt x="13" y="17"/>
                      <a:pt x="18" y="24"/>
                    </a:cubicBezTo>
                    <a:cubicBezTo>
                      <a:pt x="22" y="31"/>
                      <a:pt x="25" y="39"/>
                      <a:pt x="27" y="46"/>
                    </a:cubicBezTo>
                    <a:cubicBezTo>
                      <a:pt x="27" y="47"/>
                      <a:pt x="28" y="49"/>
                      <a:pt x="30" y="49"/>
                    </a:cubicBezTo>
                    <a:cubicBezTo>
                      <a:pt x="30" y="49"/>
                      <a:pt x="31" y="49"/>
                      <a:pt x="31" y="49"/>
                    </a:cubicBezTo>
                    <a:cubicBezTo>
                      <a:pt x="33" y="49"/>
                      <a:pt x="35" y="47"/>
                      <a:pt x="35" y="44"/>
                    </a:cubicBezTo>
                    <a:cubicBezTo>
                      <a:pt x="33" y="36"/>
                      <a:pt x="30" y="27"/>
                      <a:pt x="24" y="19"/>
                    </a:cubicBezTo>
                    <a:cubicBezTo>
                      <a:pt x="19" y="12"/>
                      <a:pt x="13" y="6"/>
                      <a:pt x="7" y="1"/>
                    </a:cubicBezTo>
                    <a:cubicBezTo>
                      <a:pt x="5" y="0"/>
                      <a:pt x="2" y="1"/>
                      <a:pt x="1" y="2"/>
                    </a:cubicBezTo>
                    <a:close/>
                  </a:path>
                </a:pathLst>
              </a:custGeom>
              <a:grpFill/>
              <a:ln w="9525">
                <a:noFill/>
                <a:round/>
              </a:ln>
            </p:spPr>
            <p:txBody>
              <a:bodyPr anchor="ctr"/>
              <a:p>
                <a:pPr algn="ctr"/>
                <a:endParaRPr>
                  <a:cs typeface="+mn-ea"/>
                  <a:sym typeface="+mn-lt"/>
                </a:endParaRPr>
              </a:p>
            </p:txBody>
          </p:sp>
          <p:sp>
            <p:nvSpPr>
              <p:cNvPr id="1049303" name="Freeform: Shape 50"/>
              <p:cNvSpPr/>
              <p:nvPr/>
            </p:nvSpPr>
            <p:spPr bwMode="auto">
              <a:xfrm>
                <a:off x="4168775" y="1376363"/>
                <a:ext cx="77788" cy="112713"/>
              </a:xfrm>
              <a:custGeom>
                <a:avLst/>
                <a:ahLst/>
                <a:cxnLst>
                  <a:cxn ang="0">
                    <a:pos x="7" y="1"/>
                  </a:cxn>
                  <a:cxn ang="0">
                    <a:pos x="1" y="2"/>
                  </a:cxn>
                  <a:cxn ang="0">
                    <a:pos x="2" y="8"/>
                  </a:cxn>
                  <a:cxn ang="0">
                    <a:pos x="22" y="29"/>
                  </a:cxn>
                  <a:cxn ang="0">
                    <a:pos x="35" y="59"/>
                  </a:cxn>
                  <a:cxn ang="0">
                    <a:pos x="38" y="62"/>
                  </a:cxn>
                  <a:cxn ang="0">
                    <a:pos x="40" y="62"/>
                  </a:cxn>
                  <a:cxn ang="0">
                    <a:pos x="43" y="58"/>
                  </a:cxn>
                  <a:cxn ang="0">
                    <a:pos x="29" y="25"/>
                  </a:cxn>
                  <a:cxn ang="0">
                    <a:pos x="7" y="1"/>
                  </a:cxn>
                </a:cxnLst>
                <a:rect l="0" t="0" r="r" b="b"/>
                <a:pathLst>
                  <a:path w="44" h="63">
                    <a:moveTo>
                      <a:pt x="7" y="1"/>
                    </a:moveTo>
                    <a:cubicBezTo>
                      <a:pt x="5" y="0"/>
                      <a:pt x="2" y="0"/>
                      <a:pt x="1" y="2"/>
                    </a:cubicBezTo>
                    <a:cubicBezTo>
                      <a:pt x="0" y="4"/>
                      <a:pt x="0" y="6"/>
                      <a:pt x="2" y="8"/>
                    </a:cubicBezTo>
                    <a:cubicBezTo>
                      <a:pt x="9" y="13"/>
                      <a:pt x="16" y="21"/>
                      <a:pt x="22" y="29"/>
                    </a:cubicBezTo>
                    <a:cubicBezTo>
                      <a:pt x="29" y="39"/>
                      <a:pt x="33" y="49"/>
                      <a:pt x="35" y="59"/>
                    </a:cubicBezTo>
                    <a:cubicBezTo>
                      <a:pt x="36" y="61"/>
                      <a:pt x="37" y="62"/>
                      <a:pt x="38" y="62"/>
                    </a:cubicBezTo>
                    <a:cubicBezTo>
                      <a:pt x="39" y="63"/>
                      <a:pt x="39" y="63"/>
                      <a:pt x="40" y="62"/>
                    </a:cubicBezTo>
                    <a:cubicBezTo>
                      <a:pt x="42" y="62"/>
                      <a:pt x="44" y="60"/>
                      <a:pt x="43" y="58"/>
                    </a:cubicBezTo>
                    <a:cubicBezTo>
                      <a:pt x="41" y="47"/>
                      <a:pt x="36" y="35"/>
                      <a:pt x="29" y="25"/>
                    </a:cubicBezTo>
                    <a:cubicBezTo>
                      <a:pt x="23" y="15"/>
                      <a:pt x="15" y="7"/>
                      <a:pt x="7" y="1"/>
                    </a:cubicBezTo>
                    <a:close/>
                  </a:path>
                </a:pathLst>
              </a:custGeom>
              <a:grpFill/>
              <a:ln w="9525">
                <a:noFill/>
                <a:round/>
              </a:ln>
            </p:spPr>
            <p:txBody>
              <a:bodyPr anchor="ctr"/>
              <a:p>
                <a:pPr algn="ctr"/>
                <a:endParaRPr>
                  <a:cs typeface="+mn-ea"/>
                  <a:sym typeface="+mn-lt"/>
                </a:endParaRPr>
              </a:p>
            </p:txBody>
          </p:sp>
          <p:sp>
            <p:nvSpPr>
              <p:cNvPr id="1049304" name="Freeform: Shape 53"/>
              <p:cNvSpPr/>
              <p:nvPr/>
            </p:nvSpPr>
            <p:spPr bwMode="auto">
              <a:xfrm>
                <a:off x="4141788" y="1425575"/>
                <a:ext cx="46038" cy="65088"/>
              </a:xfrm>
              <a:custGeom>
                <a:avLst/>
                <a:ahLst/>
                <a:cxnLst>
                  <a:cxn ang="0">
                    <a:pos x="1" y="3"/>
                  </a:cxn>
                  <a:cxn ang="0">
                    <a:pos x="3" y="9"/>
                  </a:cxn>
                  <a:cxn ang="0">
                    <a:pos x="13" y="18"/>
                  </a:cxn>
                  <a:cxn ang="0">
                    <a:pos x="18" y="32"/>
                  </a:cxn>
                  <a:cxn ang="0">
                    <a:pos x="21" y="36"/>
                  </a:cxn>
                  <a:cxn ang="0">
                    <a:pos x="22" y="36"/>
                  </a:cxn>
                  <a:cxn ang="0">
                    <a:pos x="26" y="31"/>
                  </a:cxn>
                  <a:cxn ang="0">
                    <a:pos x="20" y="14"/>
                  </a:cxn>
                  <a:cxn ang="0">
                    <a:pos x="7" y="1"/>
                  </a:cxn>
                  <a:cxn ang="0">
                    <a:pos x="1" y="3"/>
                  </a:cxn>
                </a:cxnLst>
                <a:rect l="0" t="0" r="r" b="b"/>
                <a:pathLst>
                  <a:path w="26" h="36">
                    <a:moveTo>
                      <a:pt x="1" y="3"/>
                    </a:moveTo>
                    <a:cubicBezTo>
                      <a:pt x="0" y="5"/>
                      <a:pt x="1" y="7"/>
                      <a:pt x="3" y="9"/>
                    </a:cubicBezTo>
                    <a:cubicBezTo>
                      <a:pt x="7" y="10"/>
                      <a:pt x="10" y="14"/>
                      <a:pt x="13" y="18"/>
                    </a:cubicBezTo>
                    <a:cubicBezTo>
                      <a:pt x="16" y="23"/>
                      <a:pt x="18" y="28"/>
                      <a:pt x="18" y="32"/>
                    </a:cubicBezTo>
                    <a:cubicBezTo>
                      <a:pt x="18" y="34"/>
                      <a:pt x="20" y="35"/>
                      <a:pt x="21" y="36"/>
                    </a:cubicBezTo>
                    <a:cubicBezTo>
                      <a:pt x="22" y="36"/>
                      <a:pt x="22" y="36"/>
                      <a:pt x="22" y="36"/>
                    </a:cubicBezTo>
                    <a:cubicBezTo>
                      <a:pt x="25" y="36"/>
                      <a:pt x="26" y="34"/>
                      <a:pt x="26" y="31"/>
                    </a:cubicBezTo>
                    <a:cubicBezTo>
                      <a:pt x="26" y="26"/>
                      <a:pt x="23" y="19"/>
                      <a:pt x="20" y="14"/>
                    </a:cubicBezTo>
                    <a:cubicBezTo>
                      <a:pt x="16" y="8"/>
                      <a:pt x="11" y="4"/>
                      <a:pt x="7" y="1"/>
                    </a:cubicBezTo>
                    <a:cubicBezTo>
                      <a:pt x="5" y="0"/>
                      <a:pt x="2" y="1"/>
                      <a:pt x="1" y="3"/>
                    </a:cubicBezTo>
                    <a:close/>
                  </a:path>
                </a:pathLst>
              </a:custGeom>
              <a:grpFill/>
              <a:ln w="9525">
                <a:noFill/>
                <a:round/>
              </a:ln>
            </p:spPr>
            <p:txBody>
              <a:bodyPr anchor="ctr"/>
              <a:p>
                <a:pPr algn="ctr"/>
                <a:endParaRPr>
                  <a:cs typeface="+mn-ea"/>
                  <a:sym typeface="+mn-lt"/>
                </a:endParaRPr>
              </a:p>
            </p:txBody>
          </p:sp>
          <p:sp>
            <p:nvSpPr>
              <p:cNvPr id="1049305" name="Freeform: Shape 54"/>
              <p:cNvSpPr/>
              <p:nvPr/>
            </p:nvSpPr>
            <p:spPr bwMode="auto">
              <a:xfrm>
                <a:off x="3957638" y="1430338"/>
                <a:ext cx="201613" cy="184150"/>
              </a:xfrm>
              <a:custGeom>
                <a:avLst/>
                <a:ahLst/>
                <a:cxnLst>
                  <a:cxn ang="0">
                    <a:pos x="56" y="1"/>
                  </a:cxn>
                  <a:cxn ang="0">
                    <a:pos x="49" y="11"/>
                  </a:cxn>
                  <a:cxn ang="0">
                    <a:pos x="8" y="65"/>
                  </a:cxn>
                  <a:cxn ang="0">
                    <a:pos x="1" y="73"/>
                  </a:cxn>
                  <a:cxn ang="0">
                    <a:pos x="1" y="78"/>
                  </a:cxn>
                  <a:cxn ang="0">
                    <a:pos x="8" y="87"/>
                  </a:cxn>
                  <a:cxn ang="0">
                    <a:pos x="11" y="92"/>
                  </a:cxn>
                  <a:cxn ang="0">
                    <a:pos x="18" y="102"/>
                  </a:cxn>
                  <a:cxn ang="0">
                    <a:pos x="22" y="104"/>
                  </a:cxn>
                  <a:cxn ang="0">
                    <a:pos x="33" y="102"/>
                  </a:cxn>
                  <a:cxn ang="0">
                    <a:pos x="100" y="87"/>
                  </a:cxn>
                  <a:cxn ang="0">
                    <a:pos x="111" y="84"/>
                  </a:cxn>
                  <a:cxn ang="0">
                    <a:pos x="113" y="80"/>
                  </a:cxn>
                  <a:cxn ang="0">
                    <a:pos x="106" y="69"/>
                  </a:cxn>
                  <a:cxn ang="0">
                    <a:pos x="67" y="11"/>
                  </a:cxn>
                  <a:cxn ang="0">
                    <a:pos x="60" y="1"/>
                  </a:cxn>
                  <a:cxn ang="0">
                    <a:pos x="56" y="1"/>
                  </a:cxn>
                  <a:cxn ang="0">
                    <a:pos x="91" y="66"/>
                  </a:cxn>
                  <a:cxn ang="0">
                    <a:pos x="95" y="72"/>
                  </a:cxn>
                  <a:cxn ang="0">
                    <a:pos x="93" y="74"/>
                  </a:cxn>
                  <a:cxn ang="0">
                    <a:pos x="82" y="78"/>
                  </a:cxn>
                  <a:cxn ang="0">
                    <a:pos x="35" y="91"/>
                  </a:cxn>
                  <a:cxn ang="0">
                    <a:pos x="24" y="94"/>
                  </a:cxn>
                  <a:cxn ang="0">
                    <a:pos x="23" y="94"/>
                  </a:cxn>
                  <a:cxn ang="0">
                    <a:pos x="33" y="88"/>
                  </a:cxn>
                  <a:cxn ang="0">
                    <a:pos x="74" y="65"/>
                  </a:cxn>
                  <a:cxn ang="0">
                    <a:pos x="84" y="60"/>
                  </a:cxn>
                  <a:cxn ang="0">
                    <a:pos x="87" y="60"/>
                  </a:cxn>
                  <a:cxn ang="0">
                    <a:pos x="91" y="66"/>
                  </a:cxn>
                </a:cxnLst>
                <a:rect l="0" t="0" r="r" b="b"/>
                <a:pathLst>
                  <a:path w="114" h="104">
                    <a:moveTo>
                      <a:pt x="56" y="1"/>
                    </a:moveTo>
                    <a:cubicBezTo>
                      <a:pt x="55" y="3"/>
                      <a:pt x="52" y="7"/>
                      <a:pt x="49" y="11"/>
                    </a:cubicBezTo>
                    <a:cubicBezTo>
                      <a:pt x="8" y="65"/>
                      <a:pt x="8" y="65"/>
                      <a:pt x="8" y="65"/>
                    </a:cubicBezTo>
                    <a:cubicBezTo>
                      <a:pt x="5" y="68"/>
                      <a:pt x="2" y="72"/>
                      <a:pt x="1" y="73"/>
                    </a:cubicBezTo>
                    <a:cubicBezTo>
                      <a:pt x="0" y="74"/>
                      <a:pt x="1" y="76"/>
                      <a:pt x="1" y="78"/>
                    </a:cubicBezTo>
                    <a:cubicBezTo>
                      <a:pt x="2" y="79"/>
                      <a:pt x="5" y="83"/>
                      <a:pt x="8" y="87"/>
                    </a:cubicBezTo>
                    <a:cubicBezTo>
                      <a:pt x="11" y="92"/>
                      <a:pt x="11" y="92"/>
                      <a:pt x="11" y="92"/>
                    </a:cubicBezTo>
                    <a:cubicBezTo>
                      <a:pt x="14" y="96"/>
                      <a:pt x="17" y="101"/>
                      <a:pt x="18" y="102"/>
                    </a:cubicBezTo>
                    <a:cubicBezTo>
                      <a:pt x="19" y="103"/>
                      <a:pt x="21" y="104"/>
                      <a:pt x="22" y="104"/>
                    </a:cubicBezTo>
                    <a:cubicBezTo>
                      <a:pt x="24" y="104"/>
                      <a:pt x="28" y="103"/>
                      <a:pt x="33" y="102"/>
                    </a:cubicBezTo>
                    <a:cubicBezTo>
                      <a:pt x="100" y="87"/>
                      <a:pt x="100" y="87"/>
                      <a:pt x="100" y="87"/>
                    </a:cubicBezTo>
                    <a:cubicBezTo>
                      <a:pt x="104" y="86"/>
                      <a:pt x="110" y="85"/>
                      <a:pt x="111" y="84"/>
                    </a:cubicBezTo>
                    <a:cubicBezTo>
                      <a:pt x="113" y="84"/>
                      <a:pt x="114" y="82"/>
                      <a:pt x="113" y="80"/>
                    </a:cubicBezTo>
                    <a:cubicBezTo>
                      <a:pt x="111" y="78"/>
                      <a:pt x="108" y="73"/>
                      <a:pt x="106" y="69"/>
                    </a:cubicBezTo>
                    <a:cubicBezTo>
                      <a:pt x="67" y="11"/>
                      <a:pt x="67" y="11"/>
                      <a:pt x="67" y="11"/>
                    </a:cubicBezTo>
                    <a:cubicBezTo>
                      <a:pt x="64" y="7"/>
                      <a:pt x="61" y="3"/>
                      <a:pt x="60" y="1"/>
                    </a:cubicBezTo>
                    <a:cubicBezTo>
                      <a:pt x="59" y="0"/>
                      <a:pt x="57" y="0"/>
                      <a:pt x="56" y="1"/>
                    </a:cubicBezTo>
                    <a:close/>
                    <a:moveTo>
                      <a:pt x="91" y="66"/>
                    </a:moveTo>
                    <a:cubicBezTo>
                      <a:pt x="93" y="68"/>
                      <a:pt x="94" y="70"/>
                      <a:pt x="95" y="72"/>
                    </a:cubicBezTo>
                    <a:cubicBezTo>
                      <a:pt x="96" y="73"/>
                      <a:pt x="95" y="74"/>
                      <a:pt x="93" y="74"/>
                    </a:cubicBezTo>
                    <a:cubicBezTo>
                      <a:pt x="92" y="75"/>
                      <a:pt x="87" y="76"/>
                      <a:pt x="82" y="78"/>
                    </a:cubicBezTo>
                    <a:cubicBezTo>
                      <a:pt x="35" y="91"/>
                      <a:pt x="35" y="91"/>
                      <a:pt x="35" y="91"/>
                    </a:cubicBezTo>
                    <a:cubicBezTo>
                      <a:pt x="30" y="92"/>
                      <a:pt x="25" y="94"/>
                      <a:pt x="24" y="94"/>
                    </a:cubicBezTo>
                    <a:cubicBezTo>
                      <a:pt x="22" y="95"/>
                      <a:pt x="22" y="94"/>
                      <a:pt x="23" y="94"/>
                    </a:cubicBezTo>
                    <a:cubicBezTo>
                      <a:pt x="25" y="93"/>
                      <a:pt x="29" y="90"/>
                      <a:pt x="33" y="88"/>
                    </a:cubicBezTo>
                    <a:cubicBezTo>
                      <a:pt x="74" y="65"/>
                      <a:pt x="74" y="65"/>
                      <a:pt x="74" y="65"/>
                    </a:cubicBezTo>
                    <a:cubicBezTo>
                      <a:pt x="78" y="63"/>
                      <a:pt x="82" y="61"/>
                      <a:pt x="84" y="60"/>
                    </a:cubicBezTo>
                    <a:cubicBezTo>
                      <a:pt x="85" y="59"/>
                      <a:pt x="87" y="59"/>
                      <a:pt x="87" y="60"/>
                    </a:cubicBezTo>
                    <a:cubicBezTo>
                      <a:pt x="88" y="61"/>
                      <a:pt x="90" y="64"/>
                      <a:pt x="91" y="66"/>
                    </a:cubicBezTo>
                    <a:close/>
                  </a:path>
                </a:pathLst>
              </a:custGeom>
              <a:grpFill/>
              <a:ln w="9525">
                <a:noFill/>
                <a:round/>
              </a:ln>
            </p:spPr>
            <p:txBody>
              <a:bodyPr anchor="ctr"/>
              <a:p>
                <a:pPr algn="ctr"/>
                <a:endParaRPr>
                  <a:cs typeface="+mn-ea"/>
                  <a:sym typeface="+mn-lt"/>
                </a:endParaRPr>
              </a:p>
            </p:txBody>
          </p:sp>
          <p:sp>
            <p:nvSpPr>
              <p:cNvPr id="1049306" name="Freeform: Shape 55"/>
              <p:cNvSpPr/>
              <p:nvPr/>
            </p:nvSpPr>
            <p:spPr bwMode="auto">
              <a:xfrm>
                <a:off x="3876675" y="1570038"/>
                <a:ext cx="106363" cy="98425"/>
              </a:xfrm>
              <a:custGeom>
                <a:avLst/>
                <a:ahLst/>
                <a:cxnLst>
                  <a:cxn ang="0">
                    <a:pos x="38" y="1"/>
                  </a:cxn>
                  <a:cxn ang="0">
                    <a:pos x="29" y="7"/>
                  </a:cxn>
                  <a:cxn ang="0">
                    <a:pos x="11" y="19"/>
                  </a:cxn>
                  <a:cxn ang="0">
                    <a:pos x="1" y="25"/>
                  </a:cxn>
                  <a:cxn ang="0">
                    <a:pos x="0" y="30"/>
                  </a:cxn>
                  <a:cxn ang="0">
                    <a:pos x="7" y="39"/>
                  </a:cxn>
                  <a:cxn ang="0">
                    <a:pos x="11" y="45"/>
                  </a:cxn>
                  <a:cxn ang="0">
                    <a:pos x="17" y="54"/>
                  </a:cxn>
                  <a:cxn ang="0">
                    <a:pos x="21" y="55"/>
                  </a:cxn>
                  <a:cxn ang="0">
                    <a:pos x="31" y="48"/>
                  </a:cxn>
                  <a:cxn ang="0">
                    <a:pos x="49" y="36"/>
                  </a:cxn>
                  <a:cxn ang="0">
                    <a:pos x="58" y="30"/>
                  </a:cxn>
                  <a:cxn ang="0">
                    <a:pos x="59" y="26"/>
                  </a:cxn>
                  <a:cxn ang="0">
                    <a:pos x="52" y="16"/>
                  </a:cxn>
                  <a:cxn ang="0">
                    <a:pos x="48" y="10"/>
                  </a:cxn>
                  <a:cxn ang="0">
                    <a:pos x="42" y="1"/>
                  </a:cxn>
                  <a:cxn ang="0">
                    <a:pos x="38" y="1"/>
                  </a:cxn>
                </a:cxnLst>
                <a:rect l="0" t="0" r="r" b="b"/>
                <a:pathLst>
                  <a:path w="60" h="56">
                    <a:moveTo>
                      <a:pt x="38" y="1"/>
                    </a:moveTo>
                    <a:cubicBezTo>
                      <a:pt x="37" y="1"/>
                      <a:pt x="33" y="4"/>
                      <a:pt x="29" y="7"/>
                    </a:cubicBezTo>
                    <a:cubicBezTo>
                      <a:pt x="11" y="19"/>
                      <a:pt x="11" y="19"/>
                      <a:pt x="11" y="19"/>
                    </a:cubicBezTo>
                    <a:cubicBezTo>
                      <a:pt x="7" y="22"/>
                      <a:pt x="3" y="24"/>
                      <a:pt x="1" y="25"/>
                    </a:cubicBezTo>
                    <a:cubicBezTo>
                      <a:pt x="0" y="26"/>
                      <a:pt x="0" y="28"/>
                      <a:pt x="0" y="30"/>
                    </a:cubicBezTo>
                    <a:cubicBezTo>
                      <a:pt x="1" y="31"/>
                      <a:pt x="4" y="35"/>
                      <a:pt x="7" y="39"/>
                    </a:cubicBezTo>
                    <a:cubicBezTo>
                      <a:pt x="11" y="45"/>
                      <a:pt x="11" y="45"/>
                      <a:pt x="11" y="45"/>
                    </a:cubicBezTo>
                    <a:cubicBezTo>
                      <a:pt x="13" y="48"/>
                      <a:pt x="16" y="53"/>
                      <a:pt x="17" y="54"/>
                    </a:cubicBezTo>
                    <a:cubicBezTo>
                      <a:pt x="18" y="55"/>
                      <a:pt x="20" y="56"/>
                      <a:pt x="21" y="55"/>
                    </a:cubicBezTo>
                    <a:cubicBezTo>
                      <a:pt x="22" y="54"/>
                      <a:pt x="27" y="51"/>
                      <a:pt x="31" y="48"/>
                    </a:cubicBezTo>
                    <a:cubicBezTo>
                      <a:pt x="49" y="36"/>
                      <a:pt x="49" y="36"/>
                      <a:pt x="49" y="36"/>
                    </a:cubicBezTo>
                    <a:cubicBezTo>
                      <a:pt x="52" y="34"/>
                      <a:pt x="57" y="31"/>
                      <a:pt x="58" y="30"/>
                    </a:cubicBezTo>
                    <a:cubicBezTo>
                      <a:pt x="59" y="29"/>
                      <a:pt x="60" y="27"/>
                      <a:pt x="59" y="26"/>
                    </a:cubicBezTo>
                    <a:cubicBezTo>
                      <a:pt x="58" y="24"/>
                      <a:pt x="55" y="20"/>
                      <a:pt x="52" y="16"/>
                    </a:cubicBezTo>
                    <a:cubicBezTo>
                      <a:pt x="48" y="10"/>
                      <a:pt x="48" y="10"/>
                      <a:pt x="48" y="10"/>
                    </a:cubicBezTo>
                    <a:cubicBezTo>
                      <a:pt x="46" y="7"/>
                      <a:pt x="43" y="2"/>
                      <a:pt x="42" y="1"/>
                    </a:cubicBezTo>
                    <a:cubicBezTo>
                      <a:pt x="41" y="0"/>
                      <a:pt x="40" y="0"/>
                      <a:pt x="38" y="1"/>
                    </a:cubicBezTo>
                    <a:close/>
                  </a:path>
                </a:pathLst>
              </a:custGeom>
              <a:grpFill/>
              <a:ln w="9525">
                <a:noFill/>
                <a:round/>
              </a:ln>
            </p:spPr>
            <p:txBody>
              <a:bodyPr anchor="ctr"/>
              <a:p>
                <a:pPr algn="ctr"/>
                <a:endParaRPr>
                  <a:cs typeface="+mn-ea"/>
                  <a:sym typeface="+mn-lt"/>
                </a:endParaRPr>
              </a:p>
            </p:txBody>
          </p:sp>
          <p:sp>
            <p:nvSpPr>
              <p:cNvPr id="1049307" name="Freeform: Shape 56"/>
              <p:cNvSpPr/>
              <p:nvPr/>
            </p:nvSpPr>
            <p:spPr bwMode="auto">
              <a:xfrm>
                <a:off x="3917950" y="1660525"/>
                <a:ext cx="74613" cy="69850"/>
              </a:xfrm>
              <a:custGeom>
                <a:avLst/>
                <a:ahLst/>
                <a:cxnLst>
                  <a:cxn ang="0">
                    <a:pos x="22" y="9"/>
                  </a:cxn>
                  <a:cxn ang="0">
                    <a:pos x="14" y="1"/>
                  </a:cxn>
                  <a:cxn ang="0">
                    <a:pos x="9" y="2"/>
                  </a:cxn>
                  <a:cxn ang="0">
                    <a:pos x="2" y="6"/>
                  </a:cxn>
                  <a:cxn ang="0">
                    <a:pos x="1" y="10"/>
                  </a:cxn>
                  <a:cxn ang="0">
                    <a:pos x="9" y="19"/>
                  </a:cxn>
                  <a:cxn ang="0">
                    <a:pos x="22" y="31"/>
                  </a:cxn>
                  <a:cxn ang="0">
                    <a:pos x="29" y="39"/>
                  </a:cxn>
                  <a:cxn ang="0">
                    <a:pos x="35" y="38"/>
                  </a:cxn>
                  <a:cxn ang="0">
                    <a:pos x="40" y="33"/>
                  </a:cxn>
                  <a:cxn ang="0">
                    <a:pos x="40" y="28"/>
                  </a:cxn>
                  <a:cxn ang="0">
                    <a:pos x="32" y="20"/>
                  </a:cxn>
                  <a:cxn ang="0">
                    <a:pos x="22" y="9"/>
                  </a:cxn>
                </a:cxnLst>
                <a:rect l="0" t="0" r="r" b="b"/>
                <a:pathLst>
                  <a:path w="42" h="40">
                    <a:moveTo>
                      <a:pt x="22" y="9"/>
                    </a:moveTo>
                    <a:cubicBezTo>
                      <a:pt x="19" y="6"/>
                      <a:pt x="15" y="2"/>
                      <a:pt x="14" y="1"/>
                    </a:cubicBezTo>
                    <a:cubicBezTo>
                      <a:pt x="13" y="0"/>
                      <a:pt x="11" y="0"/>
                      <a:pt x="9" y="2"/>
                    </a:cubicBezTo>
                    <a:cubicBezTo>
                      <a:pt x="7" y="3"/>
                      <a:pt x="4" y="5"/>
                      <a:pt x="2" y="6"/>
                    </a:cubicBezTo>
                    <a:cubicBezTo>
                      <a:pt x="1" y="7"/>
                      <a:pt x="0" y="9"/>
                      <a:pt x="1" y="10"/>
                    </a:cubicBezTo>
                    <a:cubicBezTo>
                      <a:pt x="3" y="12"/>
                      <a:pt x="6" y="15"/>
                      <a:pt x="9" y="19"/>
                    </a:cubicBezTo>
                    <a:cubicBezTo>
                      <a:pt x="22" y="31"/>
                      <a:pt x="22" y="31"/>
                      <a:pt x="22" y="31"/>
                    </a:cubicBezTo>
                    <a:cubicBezTo>
                      <a:pt x="25" y="34"/>
                      <a:pt x="28" y="38"/>
                      <a:pt x="29" y="39"/>
                    </a:cubicBezTo>
                    <a:cubicBezTo>
                      <a:pt x="31" y="40"/>
                      <a:pt x="33" y="40"/>
                      <a:pt x="35" y="38"/>
                    </a:cubicBezTo>
                    <a:cubicBezTo>
                      <a:pt x="36" y="37"/>
                      <a:pt x="39" y="34"/>
                      <a:pt x="40" y="33"/>
                    </a:cubicBezTo>
                    <a:cubicBezTo>
                      <a:pt x="42" y="32"/>
                      <a:pt x="42" y="29"/>
                      <a:pt x="40" y="28"/>
                    </a:cubicBezTo>
                    <a:cubicBezTo>
                      <a:pt x="39" y="27"/>
                      <a:pt x="35" y="23"/>
                      <a:pt x="32" y="20"/>
                    </a:cubicBezTo>
                    <a:lnTo>
                      <a:pt x="22" y="9"/>
                    </a:lnTo>
                    <a:close/>
                  </a:path>
                </a:pathLst>
              </a:custGeom>
              <a:grpFill/>
              <a:ln w="9525">
                <a:noFill/>
                <a:round/>
              </a:ln>
            </p:spPr>
            <p:txBody>
              <a:bodyPr anchor="ctr"/>
              <a:p>
                <a:pPr algn="ctr"/>
                <a:endParaRPr>
                  <a:cs typeface="+mn-ea"/>
                  <a:sym typeface="+mn-lt"/>
                </a:endParaRPr>
              </a:p>
            </p:txBody>
          </p:sp>
          <p:sp>
            <p:nvSpPr>
              <p:cNvPr id="1049308" name="Freeform: Shape 57"/>
              <p:cNvSpPr/>
              <p:nvPr/>
            </p:nvSpPr>
            <p:spPr bwMode="auto">
              <a:xfrm>
                <a:off x="3948113" y="1641475"/>
                <a:ext cx="25400" cy="31750"/>
              </a:xfrm>
              <a:custGeom>
                <a:avLst/>
                <a:ahLst/>
                <a:cxnLst>
                  <a:cxn ang="0">
                    <a:pos x="8" y="2"/>
                  </a:cxn>
                  <a:cxn ang="0">
                    <a:pos x="2" y="6"/>
                  </a:cxn>
                  <a:cxn ang="0">
                    <a:pos x="2" y="11"/>
                  </a:cxn>
                  <a:cxn ang="0">
                    <a:pos x="7" y="16"/>
                  </a:cxn>
                  <a:cxn ang="0">
                    <a:pos x="12" y="16"/>
                  </a:cxn>
                  <a:cxn ang="0">
                    <a:pos x="12" y="15"/>
                  </a:cxn>
                  <a:cxn ang="0">
                    <a:pos x="13" y="9"/>
                  </a:cxn>
                  <a:cxn ang="0">
                    <a:pos x="13" y="4"/>
                  </a:cxn>
                  <a:cxn ang="0">
                    <a:pos x="13" y="2"/>
                  </a:cxn>
                  <a:cxn ang="0">
                    <a:pos x="8" y="2"/>
                  </a:cxn>
                </a:cxnLst>
                <a:rect l="0" t="0" r="r" b="b"/>
                <a:pathLst>
                  <a:path w="14" h="18">
                    <a:moveTo>
                      <a:pt x="8" y="2"/>
                    </a:moveTo>
                    <a:cubicBezTo>
                      <a:pt x="6" y="3"/>
                      <a:pt x="3" y="5"/>
                      <a:pt x="2" y="6"/>
                    </a:cubicBezTo>
                    <a:cubicBezTo>
                      <a:pt x="0" y="7"/>
                      <a:pt x="0" y="9"/>
                      <a:pt x="2" y="11"/>
                    </a:cubicBezTo>
                    <a:cubicBezTo>
                      <a:pt x="3" y="12"/>
                      <a:pt x="6" y="15"/>
                      <a:pt x="7" y="16"/>
                    </a:cubicBezTo>
                    <a:cubicBezTo>
                      <a:pt x="9" y="18"/>
                      <a:pt x="11" y="18"/>
                      <a:pt x="12" y="16"/>
                    </a:cubicBezTo>
                    <a:cubicBezTo>
                      <a:pt x="12" y="16"/>
                      <a:pt x="12" y="16"/>
                      <a:pt x="12" y="15"/>
                    </a:cubicBezTo>
                    <a:cubicBezTo>
                      <a:pt x="13" y="13"/>
                      <a:pt x="13" y="11"/>
                      <a:pt x="13" y="9"/>
                    </a:cubicBezTo>
                    <a:cubicBezTo>
                      <a:pt x="14" y="7"/>
                      <a:pt x="13" y="5"/>
                      <a:pt x="13" y="4"/>
                    </a:cubicBezTo>
                    <a:cubicBezTo>
                      <a:pt x="13" y="2"/>
                      <a:pt x="13" y="2"/>
                      <a:pt x="13" y="2"/>
                    </a:cubicBezTo>
                    <a:cubicBezTo>
                      <a:pt x="12" y="1"/>
                      <a:pt x="10" y="0"/>
                      <a:pt x="8" y="2"/>
                    </a:cubicBezTo>
                    <a:close/>
                  </a:path>
                </a:pathLst>
              </a:custGeom>
              <a:grpFill/>
              <a:ln w="9525">
                <a:noFill/>
                <a:round/>
              </a:ln>
            </p:spPr>
            <p:txBody>
              <a:bodyPr anchor="ctr"/>
              <a:p>
                <a:pPr algn="ctr"/>
                <a:endParaRPr>
                  <a:cs typeface="+mn-ea"/>
                  <a:sym typeface="+mn-lt"/>
                </a:endParaRPr>
              </a:p>
            </p:txBody>
          </p:sp>
          <p:sp>
            <p:nvSpPr>
              <p:cNvPr id="1049309" name="Freeform: Shape 58"/>
              <p:cNvSpPr/>
              <p:nvPr/>
            </p:nvSpPr>
            <p:spPr bwMode="auto">
              <a:xfrm>
                <a:off x="4102100" y="1465263"/>
                <a:ext cx="42863" cy="49213"/>
              </a:xfrm>
              <a:custGeom>
                <a:avLst/>
                <a:ahLst/>
                <a:cxnLst>
                  <a:cxn ang="0">
                    <a:pos x="3" y="2"/>
                  </a:cxn>
                  <a:cxn ang="0">
                    <a:pos x="0" y="4"/>
                  </a:cxn>
                  <a:cxn ang="0">
                    <a:pos x="2" y="8"/>
                  </a:cxn>
                  <a:cxn ang="0">
                    <a:pos x="8" y="16"/>
                  </a:cxn>
                  <a:cxn ang="0">
                    <a:pos x="14" y="25"/>
                  </a:cxn>
                  <a:cxn ang="0">
                    <a:pos x="17" y="28"/>
                  </a:cxn>
                  <a:cxn ang="0">
                    <a:pos x="20" y="26"/>
                  </a:cxn>
                  <a:cxn ang="0">
                    <a:pos x="20" y="8"/>
                  </a:cxn>
                  <a:cxn ang="0">
                    <a:pos x="20" y="8"/>
                  </a:cxn>
                  <a:cxn ang="0">
                    <a:pos x="20" y="8"/>
                  </a:cxn>
                  <a:cxn ang="0">
                    <a:pos x="3" y="2"/>
                  </a:cxn>
                </a:cxnLst>
                <a:rect l="0" t="0" r="r" b="b"/>
                <a:pathLst>
                  <a:path w="24" h="28">
                    <a:moveTo>
                      <a:pt x="3" y="2"/>
                    </a:moveTo>
                    <a:cubicBezTo>
                      <a:pt x="3" y="2"/>
                      <a:pt x="1" y="3"/>
                      <a:pt x="0" y="4"/>
                    </a:cubicBezTo>
                    <a:cubicBezTo>
                      <a:pt x="0" y="6"/>
                      <a:pt x="2" y="8"/>
                      <a:pt x="2" y="8"/>
                    </a:cubicBezTo>
                    <a:cubicBezTo>
                      <a:pt x="8" y="16"/>
                      <a:pt x="8" y="16"/>
                      <a:pt x="8" y="16"/>
                    </a:cubicBezTo>
                    <a:cubicBezTo>
                      <a:pt x="14" y="25"/>
                      <a:pt x="14" y="25"/>
                      <a:pt x="14" y="25"/>
                    </a:cubicBezTo>
                    <a:cubicBezTo>
                      <a:pt x="14" y="25"/>
                      <a:pt x="15" y="28"/>
                      <a:pt x="17" y="28"/>
                    </a:cubicBezTo>
                    <a:cubicBezTo>
                      <a:pt x="18" y="28"/>
                      <a:pt x="19" y="27"/>
                      <a:pt x="20" y="26"/>
                    </a:cubicBezTo>
                    <a:cubicBezTo>
                      <a:pt x="24" y="21"/>
                      <a:pt x="24" y="14"/>
                      <a:pt x="20" y="8"/>
                    </a:cubicBezTo>
                    <a:cubicBezTo>
                      <a:pt x="20" y="8"/>
                      <a:pt x="20" y="8"/>
                      <a:pt x="20" y="8"/>
                    </a:cubicBezTo>
                    <a:cubicBezTo>
                      <a:pt x="20" y="8"/>
                      <a:pt x="20" y="8"/>
                      <a:pt x="20" y="8"/>
                    </a:cubicBezTo>
                    <a:cubicBezTo>
                      <a:pt x="16" y="2"/>
                      <a:pt x="10" y="0"/>
                      <a:pt x="3" y="2"/>
                    </a:cubicBezTo>
                    <a:close/>
                  </a:path>
                </a:pathLst>
              </a:custGeom>
              <a:grpFill/>
              <a:ln w="9525">
                <a:noFill/>
                <a:round/>
              </a:ln>
            </p:spPr>
            <p:txBody>
              <a:bodyPr anchor="ctr"/>
              <a:p>
                <a:pPr algn="ctr"/>
                <a:endParaRPr>
                  <a:cs typeface="+mn-ea"/>
                  <a:sym typeface="+mn-lt"/>
                </a:endParaRPr>
              </a:p>
            </p:txBody>
          </p:sp>
        </p:grpSp>
      </p:grpSp>
      <p:grpSp>
        <p:nvGrpSpPr>
          <p:cNvPr id="399" name="Group 6"/>
          <p:cNvGrpSpPr/>
          <p:nvPr/>
        </p:nvGrpSpPr>
        <p:grpSpPr>
          <a:xfrm>
            <a:off x="6051782" y="3697309"/>
            <a:ext cx="833258" cy="833258"/>
            <a:chOff x="4394509" y="4712151"/>
            <a:chExt cx="1111011" cy="1111011"/>
          </a:xfrm>
          <a:blipFill rotWithShape="1">
            <a:blip xmlns:r="http://schemas.openxmlformats.org/officeDocument/2006/relationships" r:embed="rId9"/>
            <a:stretch>
              <a:fillRect/>
            </a:stretch>
          </a:blipFill>
        </p:grpSpPr>
        <p:sp>
          <p:nvSpPr>
            <p:cNvPr id="1049310" name="Freeform: Shape 26"/>
            <p:cNvSpPr/>
            <p:nvPr/>
          </p:nvSpPr>
          <p:spPr>
            <a:xfrm>
              <a:off x="4394509" y="4712151"/>
              <a:ext cx="1111011" cy="1111011"/>
            </a:xfrm>
            <a:custGeom>
              <a:avLst/>
              <a:gdLst>
                <a:gd name="connsiteX0" fmla="*/ 0 w 830525"/>
                <a:gd name="connsiteY0" fmla="*/ 415263 h 830525"/>
                <a:gd name="connsiteX1" fmla="*/ 415263 w 830525"/>
                <a:gd name="connsiteY1" fmla="*/ 0 h 830525"/>
                <a:gd name="connsiteX2" fmla="*/ 830526 w 830525"/>
                <a:gd name="connsiteY2" fmla="*/ 415263 h 830525"/>
                <a:gd name="connsiteX3" fmla="*/ 415263 w 830525"/>
                <a:gd name="connsiteY3" fmla="*/ 830526 h 830525"/>
                <a:gd name="connsiteX4" fmla="*/ 0 w 830525"/>
                <a:gd name="connsiteY4" fmla="*/ 415263 h 83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25" h="830525">
                  <a:moveTo>
                    <a:pt x="0" y="415263"/>
                  </a:moveTo>
                  <a:cubicBezTo>
                    <a:pt x="0" y="185920"/>
                    <a:pt x="185920" y="0"/>
                    <a:pt x="415263" y="0"/>
                  </a:cubicBezTo>
                  <a:cubicBezTo>
                    <a:pt x="644606" y="0"/>
                    <a:pt x="830526" y="185920"/>
                    <a:pt x="830526" y="415263"/>
                  </a:cubicBezTo>
                  <a:cubicBezTo>
                    <a:pt x="830526" y="644606"/>
                    <a:pt x="644606" y="830526"/>
                    <a:pt x="415263" y="830526"/>
                  </a:cubicBezTo>
                  <a:cubicBezTo>
                    <a:pt x="185920" y="830526"/>
                    <a:pt x="0" y="644606"/>
                    <a:pt x="0" y="415263"/>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p>
              <a:pPr algn="ctr"/>
              <a:endParaRPr>
                <a:cs typeface="+mn-ea"/>
                <a:sym typeface="+mn-lt"/>
              </a:endParaRPr>
            </a:p>
          </p:txBody>
        </p:sp>
        <p:sp>
          <p:nvSpPr>
            <p:cNvPr id="1049311" name="Freeform: Shape 28"/>
            <p:cNvSpPr/>
            <p:nvPr/>
          </p:nvSpPr>
          <p:spPr bwMode="auto">
            <a:xfrm>
              <a:off x="4686975" y="5022929"/>
              <a:ext cx="526083" cy="489458"/>
            </a:xfrm>
            <a:custGeom>
              <a:av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grpFill/>
            <a:ln w="9525">
              <a:noFill/>
              <a:round/>
            </a:ln>
          </p:spPr>
          <p:txBody>
            <a:bodyPr anchor="ctr"/>
            <a:p>
              <a:pPr algn="ctr"/>
              <a:endParaRPr>
                <a:cs typeface="+mn-ea"/>
                <a:sym typeface="+mn-lt"/>
              </a:endParaRPr>
            </a:p>
          </p:txBody>
        </p:sp>
      </p:grpSp>
    </p:spTree>
    <p:custDataLst>
      <p:tags r:id="rId10"/>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entr" presetID="53" presetSubtype="16">
                                  <p:stCondLst>
                                    <p:cond delay="0"/>
                                  </p:stCondLst>
                                  <p:childTnLst>
                                    <p:set>
                                      <p:cBhvr>
                                        <p:cTn dur="1" fill="hold" id="6">
                                          <p:stCondLst>
                                            <p:cond delay="0"/>
                                          </p:stCondLst>
                                        </p:cTn>
                                        <p:tgtEl>
                                          <p:spTgt spid="397"/>
                                        </p:tgtEl>
                                        <p:attrNameLst>
                                          <p:attrName>style.visibility</p:attrName>
                                        </p:attrNameLst>
                                      </p:cBhvr>
                                      <p:to>
                                        <p:strVal val="visible"/>
                                      </p:to>
                                    </p:set>
                                    <p:anim calcmode="lin" valueType="num">
                                      <p:cBhvr>
                                        <p:cTn dur="500" fill="hold" id="7"/>
                                        <p:tgtEl>
                                          <p:spTgt spid="397"/>
                                        </p:tgtEl>
                                        <p:attrNameLst>
                                          <p:attrName>ppt_w</p:attrName>
                                        </p:attrNameLst>
                                      </p:cBhvr>
                                      <p:tavLst>
                                        <p:tav tm="0">
                                          <p:val>
                                            <p:fltVal val="0.0"/>
                                          </p:val>
                                        </p:tav>
                                        <p:tav tm="100000">
                                          <p:val>
                                            <p:strVal val="#ppt_w"/>
                                          </p:val>
                                        </p:tav>
                                      </p:tavLst>
                                    </p:anim>
                                    <p:anim calcmode="lin" valueType="num">
                                      <p:cBhvr>
                                        <p:cTn dur="500" fill="hold" id="8"/>
                                        <p:tgtEl>
                                          <p:spTgt spid="397"/>
                                        </p:tgtEl>
                                        <p:attrNameLst>
                                          <p:attrName>ppt_h</p:attrName>
                                        </p:attrNameLst>
                                      </p:cBhvr>
                                      <p:tavLst>
                                        <p:tav tm="0">
                                          <p:val>
                                            <p:fltVal val="0.0"/>
                                          </p:val>
                                        </p:tav>
                                        <p:tav tm="100000">
                                          <p:val>
                                            <p:strVal val="#ppt_h"/>
                                          </p:val>
                                        </p:tav>
                                      </p:tavLst>
                                    </p:anim>
                                    <p:animEffect transition="in" filter="fade">
                                      <p:cBhvr>
                                        <p:cTn dur="500" id="9"/>
                                        <p:tgtEl>
                                          <p:spTgt spid="397"/>
                                        </p:tgtEl>
                                      </p:cBhvr>
                                    </p:animEffect>
                                  </p:childTnLst>
                                </p:cTn>
                              </p:par>
                            </p:childTnLst>
                          </p:cTn>
                        </p:par>
                        <p:par>
                          <p:cTn fill="hold" id="10">
                            <p:stCondLst>
                              <p:cond delay="500"/>
                            </p:stCondLst>
                            <p:childTnLst>
                              <p:par>
                                <p:cTn fill="hold" id="11" nodeType="afterEffect" presetClass="entr" presetID="53" presetSubtype="16">
                                  <p:stCondLst>
                                    <p:cond delay="0"/>
                                  </p:stCondLst>
                                  <p:childTnLst>
                                    <p:set>
                                      <p:cBhvr>
                                        <p:cTn dur="1" fill="hold" id="12">
                                          <p:stCondLst>
                                            <p:cond delay="0"/>
                                          </p:stCondLst>
                                        </p:cTn>
                                        <p:tgtEl>
                                          <p:spTgt spid="399"/>
                                        </p:tgtEl>
                                        <p:attrNameLst>
                                          <p:attrName>style.visibility</p:attrName>
                                        </p:attrNameLst>
                                      </p:cBhvr>
                                      <p:to>
                                        <p:strVal val="visible"/>
                                      </p:to>
                                    </p:set>
                                    <p:anim calcmode="lin" valueType="num">
                                      <p:cBhvr>
                                        <p:cTn dur="500" fill="hold" id="13"/>
                                        <p:tgtEl>
                                          <p:spTgt spid="399"/>
                                        </p:tgtEl>
                                        <p:attrNameLst>
                                          <p:attrName>ppt_w</p:attrName>
                                        </p:attrNameLst>
                                      </p:cBhvr>
                                      <p:tavLst>
                                        <p:tav tm="0">
                                          <p:val>
                                            <p:fltVal val="0.0"/>
                                          </p:val>
                                        </p:tav>
                                        <p:tav tm="100000">
                                          <p:val>
                                            <p:strVal val="#ppt_w"/>
                                          </p:val>
                                        </p:tav>
                                      </p:tavLst>
                                    </p:anim>
                                    <p:anim calcmode="lin" valueType="num">
                                      <p:cBhvr>
                                        <p:cTn dur="500" fill="hold" id="14"/>
                                        <p:tgtEl>
                                          <p:spTgt spid="399"/>
                                        </p:tgtEl>
                                        <p:attrNameLst>
                                          <p:attrName>ppt_h</p:attrName>
                                        </p:attrNameLst>
                                      </p:cBhvr>
                                      <p:tavLst>
                                        <p:tav tm="0">
                                          <p:val>
                                            <p:fltVal val="0.0"/>
                                          </p:val>
                                        </p:tav>
                                        <p:tav tm="100000">
                                          <p:val>
                                            <p:strVal val="#ppt_h"/>
                                          </p:val>
                                        </p:tav>
                                      </p:tavLst>
                                    </p:anim>
                                    <p:animEffect transition="in" filter="fade">
                                      <p:cBhvr>
                                        <p:cTn dur="500" id="15"/>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402" name=""/>
        <p:cNvGrpSpPr/>
        <p:nvPr/>
      </p:nvGrpSpPr>
      <p:grpSpPr>
        <a:xfrm>
          <a:off x="0" y="0"/>
          <a:ext cx="0" cy="0"/>
          <a:chOff x="0" y="0"/>
          <a:chExt cx="0" cy="0"/>
        </a:xfrm>
      </p:grpSpPr>
      <p:sp>
        <p:nvSpPr>
          <p:cNvPr id="1049315"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316"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pic>
        <p:nvPicPr>
          <p:cNvPr id="2097343" name="图片 -2147482624" descr="3"/>
          <p:cNvPicPr>
            <a:picLocks noChangeAspect="1"/>
          </p:cNvPicPr>
          <p:nvPr/>
        </p:nvPicPr>
        <p:blipFill>
          <a:blip xmlns:r="http://schemas.openxmlformats.org/officeDocument/2006/relationships" r:embed="rId1"/>
          <a:stretch>
            <a:fillRect/>
          </a:stretch>
        </p:blipFill>
        <p:spPr>
          <a:xfrm>
            <a:off x="837565" y="441960"/>
            <a:ext cx="3171825" cy="2323465"/>
          </a:xfrm>
          <a:prstGeom prst="rect"/>
          <a:noFill/>
          <a:ln w="9525">
            <a:noFill/>
          </a:ln>
        </p:spPr>
      </p:pic>
      <p:pic>
        <p:nvPicPr>
          <p:cNvPr id="2097344" name="图片 -2147482570" descr="4"/>
          <p:cNvPicPr>
            <a:picLocks noChangeAspect="1"/>
          </p:cNvPicPr>
          <p:nvPr/>
        </p:nvPicPr>
        <p:blipFill>
          <a:blip xmlns:r="http://schemas.openxmlformats.org/officeDocument/2006/relationships" r:embed="rId2"/>
          <a:stretch>
            <a:fillRect/>
          </a:stretch>
        </p:blipFill>
        <p:spPr>
          <a:xfrm>
            <a:off x="4466590" y="441960"/>
            <a:ext cx="2908935" cy="2253615"/>
          </a:xfrm>
          <a:prstGeom prst="rect"/>
          <a:noFill/>
          <a:ln w="9525">
            <a:noFill/>
          </a:ln>
        </p:spPr>
      </p:pic>
      <p:pic>
        <p:nvPicPr>
          <p:cNvPr id="2097345" name="图片 -2147482622" descr="2"/>
          <p:cNvPicPr>
            <a:picLocks noChangeAspect="1"/>
          </p:cNvPicPr>
          <p:nvPr/>
        </p:nvPicPr>
        <p:blipFill>
          <a:blip xmlns:r="http://schemas.openxmlformats.org/officeDocument/2006/relationships" r:embed="rId3"/>
          <a:stretch>
            <a:fillRect/>
          </a:stretch>
        </p:blipFill>
        <p:spPr>
          <a:xfrm>
            <a:off x="985520" y="2765425"/>
            <a:ext cx="2876550" cy="2183130"/>
          </a:xfrm>
          <a:prstGeom prst="rect"/>
          <a:noFill/>
          <a:ln w="9525">
            <a:noFill/>
          </a:ln>
        </p:spPr>
      </p:pic>
      <p:sp>
        <p:nvSpPr>
          <p:cNvPr id="1049317" name="文本框 4"/>
          <p:cNvSpPr txBox="1"/>
          <p:nvPr/>
        </p:nvSpPr>
        <p:spPr>
          <a:xfrm>
            <a:off x="837565" y="79375"/>
            <a:ext cx="6302375" cy="423545"/>
          </a:xfrm>
          <a:prstGeom prst="rect"/>
          <a:noFill/>
        </p:spPr>
        <p:txBody>
          <a:bodyPr rtlCol="0" wrap="square">
            <a:spAutoFit/>
          </a:bodyPr>
          <a:p>
            <a:pPr fontAlgn="base">
              <a:lnSpc>
                <a:spcPct val="120000"/>
              </a:lnSpc>
              <a:spcAft>
                <a:spcPct val="0"/>
              </a:spcAft>
            </a:pPr>
            <a:r>
              <a:rPr altLang="en-US" dirty="0" lang="zh-CN">
                <a:sym typeface="+mn-ea"/>
              </a:rPr>
              <a:t>创意办公空间获奖作品—长春建筑学院05级学生石康平作品</a:t>
            </a:r>
            <a:endParaRPr altLang="en-US" lang="zh-CN"/>
          </a:p>
        </p:txBody>
      </p:sp>
      <p:pic>
        <p:nvPicPr>
          <p:cNvPr id="2097346" name="图片 -2147482569" descr="1"/>
          <p:cNvPicPr>
            <a:picLocks noChangeAspect="1"/>
          </p:cNvPicPr>
          <p:nvPr/>
        </p:nvPicPr>
        <p:blipFill>
          <a:blip xmlns:r="http://schemas.openxmlformats.org/officeDocument/2006/relationships" r:embed="rId4"/>
          <a:stretch>
            <a:fillRect/>
          </a:stretch>
        </p:blipFill>
        <p:spPr>
          <a:xfrm>
            <a:off x="4466590" y="2765425"/>
            <a:ext cx="2908935" cy="2182495"/>
          </a:xfrm>
          <a:prstGeom prst="rect"/>
          <a:noFill/>
          <a:ln w="9525">
            <a:noFill/>
          </a:ln>
        </p:spPr>
      </p:pic>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315"/>
                                        </p:tgtEl>
                                        <p:attrNameLst>
                                          <p:attrName>style.visibility</p:attrName>
                                        </p:attrNameLst>
                                      </p:cBhvr>
                                      <p:to>
                                        <p:strVal val="visible"/>
                                      </p:to>
                                    </p:set>
                                    <p:animEffect transition="in" filter="randombar(horizontal)">
                                      <p:cBhvr>
                                        <p:cTn dur="500" id="7"/>
                                        <p:tgtEl>
                                          <p:spTgt spid="1049315"/>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316"/>
                                        </p:tgtEl>
                                        <p:attrNameLst>
                                          <p:attrName>style.visibility</p:attrName>
                                        </p:attrNameLst>
                                      </p:cBhvr>
                                      <p:to>
                                        <p:strVal val="visible"/>
                                      </p:to>
                                    </p:set>
                                    <p:animEffect transition="in" filter="randombar(horizontal)">
                                      <p:cBhvr>
                                        <p:cTn dur="500" id="11"/>
                                        <p:tgtEl>
                                          <p:spTgt spid="104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315" grpId="0" bldLvl="0" animBg="1"/>
      <p:bldP spid="1049316"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405" name=""/>
        <p:cNvGrpSpPr/>
        <p:nvPr/>
      </p:nvGrpSpPr>
      <p:grpSpPr>
        <a:xfrm>
          <a:off x="0" y="0"/>
          <a:ext cx="0" cy="0"/>
          <a:chOff x="0" y="0"/>
          <a:chExt cx="0" cy="0"/>
        </a:xfrm>
      </p:grpSpPr>
      <p:sp>
        <p:nvSpPr>
          <p:cNvPr id="1049321" name="Freeform: Shape 4"/>
          <p:cNvSpPr/>
          <p:nvPr/>
        </p:nvSpPr>
        <p:spPr bwMode="auto">
          <a:xfrm rot="6735232">
            <a:off x="-415703" y="4425016"/>
            <a:ext cx="1302927" cy="767197"/>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dirty="0">
              <a:cs typeface="+mn-ea"/>
              <a:sym typeface="+mn-lt"/>
            </a:endParaRPr>
          </a:p>
        </p:txBody>
      </p:sp>
      <p:sp>
        <p:nvSpPr>
          <p:cNvPr id="1049322" name="Freeform: Shape 4"/>
          <p:cNvSpPr/>
          <p:nvPr/>
        </p:nvSpPr>
        <p:spPr bwMode="auto">
          <a:xfrm rot="1526578">
            <a:off x="7727045" y="-37086"/>
            <a:ext cx="696712" cy="410242"/>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chemeClr val="tx1"/>
          </a:solidFill>
          <a:ln>
            <a:noFill/>
          </a:ln>
        </p:spPr>
        <p:txBody>
          <a:bodyPr anchor="ctr"/>
          <a:p>
            <a:pPr algn="ctr"/>
            <a:endParaRPr>
              <a:cs typeface="+mn-ea"/>
              <a:sym typeface="+mn-lt"/>
            </a:endParaRPr>
          </a:p>
        </p:txBody>
      </p:sp>
      <p:pic>
        <p:nvPicPr>
          <p:cNvPr id="2097347" name="图片 -2147482570" descr="4"/>
          <p:cNvPicPr>
            <a:picLocks noChangeAspect="1"/>
          </p:cNvPicPr>
          <p:nvPr/>
        </p:nvPicPr>
        <p:blipFill>
          <a:blip xmlns:r="http://schemas.openxmlformats.org/officeDocument/2006/relationships" r:embed="rId1"/>
          <a:stretch>
            <a:fillRect/>
          </a:stretch>
        </p:blipFill>
        <p:spPr>
          <a:xfrm>
            <a:off x="4466590" y="441960"/>
            <a:ext cx="2908935" cy="2253615"/>
          </a:xfrm>
          <a:prstGeom prst="rect"/>
          <a:noFill/>
          <a:ln w="9525">
            <a:noFill/>
          </a:ln>
        </p:spPr>
      </p:pic>
      <p:sp>
        <p:nvSpPr>
          <p:cNvPr id="1049323" name="文本框 4"/>
          <p:cNvSpPr txBox="1"/>
          <p:nvPr/>
        </p:nvSpPr>
        <p:spPr>
          <a:xfrm>
            <a:off x="837565" y="79375"/>
            <a:ext cx="6302375" cy="423545"/>
          </a:xfrm>
          <a:prstGeom prst="rect"/>
          <a:noFill/>
        </p:spPr>
        <p:txBody>
          <a:bodyPr rtlCol="0" wrap="square">
            <a:spAutoFit/>
          </a:bodyPr>
          <a:p>
            <a:pPr fontAlgn="base">
              <a:lnSpc>
                <a:spcPct val="120000"/>
              </a:lnSpc>
              <a:spcAft>
                <a:spcPct val="0"/>
              </a:spcAft>
            </a:pPr>
            <a:r>
              <a:rPr altLang="en-US" dirty="0" lang="zh-CN">
                <a:sym typeface="+mn-ea"/>
              </a:rPr>
              <a:t>创意办公空间获奖作品—长春建筑学院05级学生石康平作品</a:t>
            </a:r>
            <a:endParaRPr altLang="en-US" lang="zh-CN"/>
          </a:p>
        </p:txBody>
      </p:sp>
      <p:pic>
        <p:nvPicPr>
          <p:cNvPr id="2097348" name="图片 -2147482620" descr="5"/>
          <p:cNvPicPr>
            <a:picLocks noChangeAspect="1"/>
          </p:cNvPicPr>
          <p:nvPr/>
        </p:nvPicPr>
        <p:blipFill>
          <a:blip xmlns:r="http://schemas.openxmlformats.org/officeDocument/2006/relationships" r:embed="rId2"/>
          <a:stretch>
            <a:fillRect/>
          </a:stretch>
        </p:blipFill>
        <p:spPr>
          <a:xfrm>
            <a:off x="837565" y="502920"/>
            <a:ext cx="3024505" cy="1958975"/>
          </a:xfrm>
          <a:prstGeom prst="rect"/>
          <a:noFill/>
          <a:ln w="9525">
            <a:noFill/>
          </a:ln>
        </p:spPr>
      </p:pic>
      <p:pic>
        <p:nvPicPr>
          <p:cNvPr id="2097349" name="图片 7" descr="6"/>
          <p:cNvPicPr>
            <a:picLocks noChangeAspect="1"/>
          </p:cNvPicPr>
          <p:nvPr/>
        </p:nvPicPr>
        <p:blipFill>
          <a:blip xmlns:r="http://schemas.openxmlformats.org/officeDocument/2006/relationships" r:embed="rId3"/>
          <a:stretch>
            <a:fillRect/>
          </a:stretch>
        </p:blipFill>
        <p:spPr>
          <a:xfrm>
            <a:off x="4554220" y="502920"/>
            <a:ext cx="2821305" cy="1958975"/>
          </a:xfrm>
          <a:prstGeom prst="rect"/>
          <a:noFill/>
          <a:ln w="9525">
            <a:noFill/>
          </a:ln>
        </p:spPr>
      </p:pic>
      <p:pic>
        <p:nvPicPr>
          <p:cNvPr id="2097350" name="图片 8" descr="7"/>
          <p:cNvPicPr>
            <a:picLocks noChangeAspect="1"/>
          </p:cNvPicPr>
          <p:nvPr/>
        </p:nvPicPr>
        <p:blipFill>
          <a:blip xmlns:r="http://schemas.openxmlformats.org/officeDocument/2006/relationships" r:embed="rId4"/>
          <a:stretch>
            <a:fillRect/>
          </a:stretch>
        </p:blipFill>
        <p:spPr>
          <a:xfrm>
            <a:off x="899795" y="2695575"/>
            <a:ext cx="2900045" cy="2207895"/>
          </a:xfrm>
          <a:prstGeom prst="rect"/>
          <a:noFill/>
          <a:ln w="9525">
            <a:noFill/>
          </a:ln>
        </p:spPr>
      </p:pic>
      <p:pic>
        <p:nvPicPr>
          <p:cNvPr id="2097351" name="图片 9" descr="8"/>
          <p:cNvPicPr>
            <a:picLocks noChangeAspect="1"/>
          </p:cNvPicPr>
          <p:nvPr/>
        </p:nvPicPr>
        <p:blipFill>
          <a:blip xmlns:r="http://schemas.openxmlformats.org/officeDocument/2006/relationships" r:embed="rId5"/>
          <a:stretch>
            <a:fillRect/>
          </a:stretch>
        </p:blipFill>
        <p:spPr>
          <a:xfrm>
            <a:off x="4554220" y="2776855"/>
            <a:ext cx="2821305" cy="2127250"/>
          </a:xfrm>
          <a:prstGeom prst="rect"/>
          <a:noFill/>
          <a:ln w="9525">
            <a:noFill/>
          </a:ln>
        </p:spPr>
      </p:pic>
    </p:spTree>
    <p:custDataLst>
      <p:tags r:id="rId6"/>
    </p:custDataLst>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4" presetSubtype="10">
                                  <p:stCondLst>
                                    <p:cond delay="0"/>
                                  </p:stCondLst>
                                  <p:childTnLst>
                                    <p:set>
                                      <p:cBhvr>
                                        <p:cTn dur="1" fill="hold" id="6">
                                          <p:stCondLst>
                                            <p:cond delay="0"/>
                                          </p:stCondLst>
                                        </p:cTn>
                                        <p:tgtEl>
                                          <p:spTgt spid="1049321"/>
                                        </p:tgtEl>
                                        <p:attrNameLst>
                                          <p:attrName>style.visibility</p:attrName>
                                        </p:attrNameLst>
                                      </p:cBhvr>
                                      <p:to>
                                        <p:strVal val="visible"/>
                                      </p:to>
                                    </p:set>
                                    <p:animEffect transition="in" filter="randombar(horizontal)">
                                      <p:cBhvr>
                                        <p:cTn dur="500" id="7"/>
                                        <p:tgtEl>
                                          <p:spTgt spid="1049321"/>
                                        </p:tgtEl>
                                      </p:cBhvr>
                                    </p:animEffect>
                                  </p:childTnLst>
                                </p:cTn>
                              </p:par>
                            </p:childTnLst>
                          </p:cTn>
                        </p:par>
                        <p:par>
                          <p:cTn fill="hold" id="8">
                            <p:stCondLst>
                              <p:cond delay="500"/>
                            </p:stCondLst>
                            <p:childTnLst>
                              <p:par>
                                <p:cTn fill="hold" grpId="0" id="9" nodeType="afterEffect" presetClass="entr" presetID="14" presetSubtype="10">
                                  <p:stCondLst>
                                    <p:cond delay="0"/>
                                  </p:stCondLst>
                                  <p:childTnLst>
                                    <p:set>
                                      <p:cBhvr>
                                        <p:cTn dur="1" fill="hold" id="10">
                                          <p:stCondLst>
                                            <p:cond delay="0"/>
                                          </p:stCondLst>
                                        </p:cTn>
                                        <p:tgtEl>
                                          <p:spTgt spid="1049322"/>
                                        </p:tgtEl>
                                        <p:attrNameLst>
                                          <p:attrName>style.visibility</p:attrName>
                                        </p:attrNameLst>
                                      </p:cBhvr>
                                      <p:to>
                                        <p:strVal val="visible"/>
                                      </p:to>
                                    </p:set>
                                    <p:animEffect transition="in" filter="randombar(horizontal)">
                                      <p:cBhvr>
                                        <p:cTn dur="500" id="11"/>
                                        <p:tgtEl>
                                          <p:spTgt spid="1049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321" grpId="0" bldLvl="0" animBg="1"/>
      <p:bldP spid="1049322"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408" name=""/>
        <p:cNvGrpSpPr/>
        <p:nvPr/>
      </p:nvGrpSpPr>
      <p:grpSpPr>
        <a:xfrm>
          <a:off x="0" y="0"/>
          <a:ext cx="0" cy="0"/>
          <a:chOff x="0" y="0"/>
          <a:chExt cx="0" cy="0"/>
        </a:xfrm>
      </p:grpSpPr>
      <p:sp>
        <p:nvSpPr>
          <p:cNvPr id="1049327" name="Rectangle 2"/>
          <p:cNvSpPr>
            <a:spLocks noChangeArrowheads="1"/>
          </p:cNvSpPr>
          <p:nvPr>
            <p:custDataLst>
              <p:tags r:id="rId1"/>
            </p:custDataLst>
          </p:nvPr>
        </p:nvSpPr>
        <p:spPr bwMode="auto">
          <a:xfrm>
            <a:off x="-14287" y="3438525"/>
            <a:ext cx="9144000" cy="1025129"/>
          </a:xfrm>
          <a:prstGeom prst="rect"/>
          <a:solidFill>
            <a:schemeClr val="accent1"/>
          </a:solidFill>
          <a:ln>
            <a:noFill/>
          </a:ln>
          <a:effectLst/>
        </p:spPr>
        <p:txBody>
          <a:bodyPr anchor="ctr">
            <a:normAutofit/>
          </a:bodyPr>
          <a:lstStyle>
            <a:lvl1pPr>
              <a:spcBef>
                <a:spcPct val="20000"/>
              </a:spcBef>
              <a:buChar char="•"/>
              <a:defRPr sz="3200">
                <a:solidFill>
                  <a:schemeClr val="bg1"/>
                </a:solidFill>
                <a:latin typeface="Arial" panose="020B0604020202020204" pitchFamily="34" charset="0"/>
                <a:ea typeface="黑体" panose="02010609060101010101" pitchFamily="49" charset="-122"/>
              </a:defRPr>
            </a:lvl1pPr>
            <a:lvl2pPr indent="-285750" marL="742950">
              <a:spcBef>
                <a:spcPct val="20000"/>
              </a:spcBef>
              <a:buChar char="–"/>
              <a:defRPr sz="2800">
                <a:solidFill>
                  <a:schemeClr val="bg1"/>
                </a:solidFill>
                <a:latin typeface="Arial" panose="020B0604020202020204" pitchFamily="34" charset="0"/>
                <a:ea typeface="黑体" panose="02010609060101010101" pitchFamily="49" charset="-122"/>
              </a:defRPr>
            </a:lvl2pPr>
            <a:lvl3pPr indent="-228600" marL="1143000">
              <a:spcBef>
                <a:spcPct val="20000"/>
              </a:spcBef>
              <a:buChar char="•"/>
              <a:defRPr sz="2400">
                <a:solidFill>
                  <a:schemeClr val="bg1"/>
                </a:solidFill>
                <a:latin typeface="Arial" panose="020B0604020202020204" pitchFamily="34" charset="0"/>
                <a:ea typeface="黑体" panose="02010609060101010101" pitchFamily="49" charset="-122"/>
              </a:defRPr>
            </a:lvl3pPr>
            <a:lvl4pPr indent="-228600" marL="1600200">
              <a:spcBef>
                <a:spcPct val="20000"/>
              </a:spcBef>
              <a:buChar char="–"/>
              <a:defRPr sz="2000">
                <a:solidFill>
                  <a:schemeClr val="bg1"/>
                </a:solidFill>
                <a:latin typeface="Arial" panose="020B0604020202020204" pitchFamily="34" charset="0"/>
                <a:ea typeface="黑体" panose="02010609060101010101" pitchFamily="49" charset="-122"/>
              </a:defRPr>
            </a:lvl4pPr>
            <a:lvl5pPr indent="-228600" marL="2057400">
              <a:spcBef>
                <a:spcPct val="20000"/>
              </a:spcBef>
              <a:buChar char="»"/>
              <a:defRPr sz="2000">
                <a:solidFill>
                  <a:schemeClr val="bg1"/>
                </a:solidFill>
                <a:latin typeface="Arial" panose="020B0604020202020204" pitchFamily="34" charset="0"/>
                <a:ea typeface="黑体" panose="02010609060101010101" pitchFamily="49" charset="-122"/>
              </a:defRPr>
            </a:lvl5pPr>
            <a:lvl6pPr eaLnBrk="0" fontAlgn="base" hangingPunct="0" indent="-228600" marL="2514600">
              <a:spcBef>
                <a:spcPct val="20000"/>
              </a:spcBef>
              <a:spcAft>
                <a:spcPct val="0"/>
              </a:spcAft>
              <a:buChar char="»"/>
              <a:defRPr sz="2000">
                <a:solidFill>
                  <a:schemeClr val="bg1"/>
                </a:solidFill>
                <a:latin typeface="Arial" panose="020B0604020202020204" pitchFamily="34" charset="0"/>
                <a:ea typeface="黑体" panose="02010609060101010101" pitchFamily="49" charset="-122"/>
              </a:defRPr>
            </a:lvl6pPr>
            <a:lvl7pPr eaLnBrk="0" fontAlgn="base" hangingPunct="0" indent="-228600" marL="2971800">
              <a:spcBef>
                <a:spcPct val="20000"/>
              </a:spcBef>
              <a:spcAft>
                <a:spcPct val="0"/>
              </a:spcAft>
              <a:buChar char="»"/>
              <a:defRPr sz="2000">
                <a:solidFill>
                  <a:schemeClr val="bg1"/>
                </a:solidFill>
                <a:latin typeface="Arial" panose="020B0604020202020204" pitchFamily="34" charset="0"/>
                <a:ea typeface="黑体" panose="02010609060101010101" pitchFamily="49" charset="-122"/>
              </a:defRPr>
            </a:lvl7pPr>
            <a:lvl8pPr eaLnBrk="0" fontAlgn="base" hangingPunct="0" indent="-228600" marL="3429000">
              <a:spcBef>
                <a:spcPct val="20000"/>
              </a:spcBef>
              <a:spcAft>
                <a:spcPct val="0"/>
              </a:spcAft>
              <a:buChar char="»"/>
              <a:defRPr sz="2000">
                <a:solidFill>
                  <a:schemeClr val="bg1"/>
                </a:solidFill>
                <a:latin typeface="Arial" panose="020B0604020202020204" pitchFamily="34" charset="0"/>
                <a:ea typeface="黑体" panose="02010609060101010101" pitchFamily="49" charset="-122"/>
              </a:defRPr>
            </a:lvl8pPr>
            <a:lvl9pPr eaLnBrk="0" fontAlgn="base" hangingPunct="0" indent="-228600" marL="3886200">
              <a:spcBef>
                <a:spcPct val="20000"/>
              </a:spcBef>
              <a:spcAft>
                <a:spcPct val="0"/>
              </a:spcAft>
              <a:buChar char="»"/>
              <a:defRPr sz="2000">
                <a:solidFill>
                  <a:schemeClr val="bg1"/>
                </a:solidFill>
                <a:latin typeface="Arial" panose="020B0604020202020204" pitchFamily="34" charset="0"/>
                <a:ea typeface="黑体" panose="02010609060101010101" pitchFamily="49" charset="-122"/>
              </a:defRPr>
            </a:lvl9pPr>
          </a:lstStyle>
          <a:p>
            <a:pPr eaLnBrk="1" hangingPunct="1">
              <a:spcBef>
                <a:spcPct val="0"/>
              </a:spcBef>
              <a:buFontTx/>
              <a:buNone/>
            </a:pPr>
            <a:endParaRPr altLang="zh-CN" sz="1350" lang="zh-CN">
              <a:solidFill>
                <a:schemeClr val="tx1"/>
              </a:solidFill>
              <a:ea typeface="宋体" panose="02010600030101010101" pitchFamily="2" charset="-122"/>
            </a:endParaRPr>
          </a:p>
        </p:txBody>
      </p:sp>
      <p:sp>
        <p:nvSpPr>
          <p:cNvPr id="1049328" name="文本框 4"/>
          <p:cNvSpPr txBox="1"/>
          <p:nvPr>
            <p:custDataLst>
              <p:tags r:id="rId2"/>
            </p:custDataLst>
          </p:nvPr>
        </p:nvSpPr>
        <p:spPr>
          <a:xfrm>
            <a:off x="799487" y="3895725"/>
            <a:ext cx="6782414" cy="561975"/>
          </a:xfrm>
          <a:prstGeom prst="rect"/>
          <a:noFill/>
          <a:ln>
            <a:noFill/>
          </a:ln>
        </p:spPr>
        <p:txBody>
          <a:bodyPr>
            <a:normAutofit/>
          </a:bodyPr>
          <a:lstStyle>
            <a:defPPr>
              <a:defRPr lang="zh-CN"/>
            </a:defPPr>
            <a:lvl1pPr eaLnBrk="1" hangingPunct="1">
              <a:lnSpc>
                <a:spcPct val="120000"/>
              </a:lnSpc>
              <a:buFontTx/>
              <a:buNone/>
              <a:defRPr sz="1800">
                <a:solidFill>
                  <a:schemeClr val="bg1"/>
                </a:solidFill>
                <a:latin typeface="+mn-lt"/>
                <a:ea typeface="+mn-ea"/>
              </a:defRPr>
            </a:lvl1pPr>
            <a:lvl2pPr indent="-285750" marL="742950">
              <a:spcBef>
                <a:spcPct val="20000"/>
              </a:spcBef>
              <a:buChar char="–"/>
              <a:defRPr sz="2800">
                <a:solidFill>
                  <a:schemeClr val="bg1"/>
                </a:solidFill>
              </a:defRPr>
            </a:lvl2pPr>
            <a:lvl3pPr indent="-228600" marL="1143000">
              <a:spcBef>
                <a:spcPct val="20000"/>
              </a:spcBef>
              <a:buChar char="•"/>
              <a:defRPr sz="2400">
                <a:solidFill>
                  <a:schemeClr val="bg1"/>
                </a:solidFill>
              </a:defRPr>
            </a:lvl3pPr>
            <a:lvl4pPr indent="-228600" marL="1600200">
              <a:spcBef>
                <a:spcPct val="20000"/>
              </a:spcBef>
              <a:buChar char="–"/>
              <a:defRPr sz="2000">
                <a:solidFill>
                  <a:schemeClr val="bg1"/>
                </a:solidFill>
              </a:defRPr>
            </a:lvl4pPr>
            <a:lvl5pPr indent="-228600" marL="2057400">
              <a:spcBef>
                <a:spcPct val="20000"/>
              </a:spcBef>
              <a:buChar char="»"/>
              <a:defRPr sz="2000">
                <a:solidFill>
                  <a:schemeClr val="bg1"/>
                </a:solidFill>
              </a:defRPr>
            </a:lvl5pPr>
            <a:lvl6pPr eaLnBrk="0" fontAlgn="base" hangingPunct="0" indent="-228600" marL="2514600">
              <a:spcBef>
                <a:spcPct val="20000"/>
              </a:spcBef>
              <a:spcAft>
                <a:spcPct val="0"/>
              </a:spcAft>
              <a:buChar char="»"/>
              <a:defRPr sz="2000">
                <a:solidFill>
                  <a:schemeClr val="bg1"/>
                </a:solidFill>
              </a:defRPr>
            </a:lvl6pPr>
            <a:lvl7pPr eaLnBrk="0" fontAlgn="base" hangingPunct="0" indent="-228600" marL="2971800">
              <a:spcBef>
                <a:spcPct val="20000"/>
              </a:spcBef>
              <a:spcAft>
                <a:spcPct val="0"/>
              </a:spcAft>
              <a:buChar char="»"/>
              <a:defRPr sz="2000">
                <a:solidFill>
                  <a:schemeClr val="bg1"/>
                </a:solidFill>
              </a:defRPr>
            </a:lvl7pPr>
            <a:lvl8pPr eaLnBrk="0" fontAlgn="base" hangingPunct="0" indent="-228600" marL="3429000">
              <a:spcBef>
                <a:spcPct val="20000"/>
              </a:spcBef>
              <a:spcAft>
                <a:spcPct val="0"/>
              </a:spcAft>
              <a:buChar char="»"/>
              <a:defRPr sz="2000">
                <a:solidFill>
                  <a:schemeClr val="bg1"/>
                </a:solidFill>
              </a:defRPr>
            </a:lvl8pPr>
            <a:lvl9pPr eaLnBrk="0" fontAlgn="base" hangingPunct="0" indent="-228600" marL="3886200">
              <a:spcBef>
                <a:spcPct val="20000"/>
              </a:spcBef>
              <a:spcAft>
                <a:spcPct val="0"/>
              </a:spcAft>
              <a:buChar char="»"/>
              <a:defRPr sz="2000">
                <a:solidFill>
                  <a:schemeClr val="bg1"/>
                </a:solidFill>
              </a:defRPr>
            </a:lvl9pPr>
          </a:lstStyle>
          <a:p>
            <a:pPr fontAlgn="base">
              <a:lnSpc>
                <a:spcPct val="120000"/>
              </a:lnSpc>
              <a:spcAft>
                <a:spcPct val="0"/>
              </a:spcAft>
            </a:pPr>
            <a:r>
              <a:rPr altLang="en-US" dirty="0" sz="1350" lang="zh-CN">
                <a:sym typeface="+mn-ea"/>
              </a:rPr>
              <a:t>创意办公空间获奖作品—长春建筑学院05级学生石康平作品</a:t>
            </a:r>
            <a:endParaRPr altLang="zh-CN" sz="1350" lang="en-US"/>
          </a:p>
        </p:txBody>
      </p:sp>
      <p:pic>
        <p:nvPicPr>
          <p:cNvPr id="2097352" name="图片 9"/>
          <p:cNvPicPr>
            <a:picLocks noChangeAspect="1"/>
          </p:cNvPicPr>
          <p:nvPr>
            <p:custDataLst>
              <p:tags r:id="rId3"/>
            </p:custDataLst>
          </p:nvPr>
        </p:nvPicPr>
        <p:blipFill rotWithShape="1">
          <a:blip xmlns:r="http://schemas.openxmlformats.org/officeDocument/2006/relationships" r:embed="rId4" cstate="email"/>
          <a:srcRect/>
          <a:stretch>
            <a:fillRect/>
          </a:stretch>
        </p:blipFill>
        <p:spPr>
          <a:xfrm>
            <a:off x="831299" y="1559069"/>
            <a:ext cx="2307188" cy="2260166"/>
          </a:xfrm>
          <a:prstGeom prst="rect"/>
        </p:spPr>
      </p:pic>
      <p:pic>
        <p:nvPicPr>
          <p:cNvPr id="2097353" name="图片 11" descr="9"/>
          <p:cNvPicPr>
            <a:picLocks noChangeAspect="1"/>
          </p:cNvPicPr>
          <p:nvPr/>
        </p:nvPicPr>
        <p:blipFill>
          <a:blip xmlns:r="http://schemas.openxmlformats.org/officeDocument/2006/relationships" r:embed="rId5"/>
          <a:stretch>
            <a:fillRect/>
          </a:stretch>
        </p:blipFill>
        <p:spPr>
          <a:xfrm>
            <a:off x="694055" y="1559560"/>
            <a:ext cx="2886710" cy="2259330"/>
          </a:xfrm>
          <a:prstGeom prst="rect"/>
          <a:noFill/>
          <a:ln w="9525">
            <a:noFill/>
          </a:ln>
        </p:spPr>
      </p:pic>
      <p:pic>
        <p:nvPicPr>
          <p:cNvPr id="2097354" name="图片 -2147482615" descr="12"/>
          <p:cNvPicPr>
            <a:picLocks noChangeAspect="1"/>
          </p:cNvPicPr>
          <p:nvPr/>
        </p:nvPicPr>
        <p:blipFill>
          <a:blip xmlns:r="http://schemas.openxmlformats.org/officeDocument/2006/relationships" r:embed="rId6"/>
          <a:stretch>
            <a:fillRect/>
          </a:stretch>
        </p:blipFill>
        <p:spPr>
          <a:xfrm>
            <a:off x="3580765" y="998855"/>
            <a:ext cx="3246755" cy="2056130"/>
          </a:xfrm>
          <a:prstGeom prst="rect"/>
          <a:noFill/>
          <a:ln w="9525">
            <a:noFill/>
          </a:ln>
        </p:spPr>
      </p:pic>
    </p:spTree>
    <p:custDataLst>
      <p:tags r:id="rId7"/>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411" name=""/>
        <p:cNvGrpSpPr/>
        <p:nvPr/>
      </p:nvGrpSpPr>
      <p:grpSpPr>
        <a:xfrm>
          <a:off x="0" y="0"/>
          <a:ext cx="0" cy="0"/>
          <a:chOff x="0" y="0"/>
          <a:chExt cx="0" cy="0"/>
        </a:xfrm>
      </p:grpSpPr>
      <p:sp>
        <p:nvSpPr>
          <p:cNvPr id="1049332" name="文本框 1"/>
          <p:cNvSpPr txBox="1"/>
          <p:nvPr>
            <p:custDataLst>
              <p:tags r:id="rId1"/>
            </p:custDataLst>
          </p:nvPr>
        </p:nvSpPr>
        <p:spPr>
          <a:xfrm>
            <a:off x="2116022" y="338170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2100" lang="en-US">
                <a:solidFill>
                  <a:schemeClr val="tx1"/>
                </a:solidFill>
              </a:rPr>
              <a:t>6.2办公空间室内设计案例赏析</a:t>
            </a:r>
            <a:endParaRPr altLang="zh-CN" sz="2100" lang="en-US">
              <a:solidFill>
                <a:schemeClr val="tx1"/>
              </a:solidFill>
            </a:endParaRPr>
          </a:p>
        </p:txBody>
      </p:sp>
      <p:sp>
        <p:nvSpPr>
          <p:cNvPr id="1049333" name="文本框 2"/>
          <p:cNvSpPr txBox="1"/>
          <p:nvPr>
            <p:custDataLst>
              <p:tags r:id="rId2"/>
            </p:custDataLst>
          </p:nvPr>
        </p:nvSpPr>
        <p:spPr>
          <a:xfrm>
            <a:off x="2116022" y="3908777"/>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350" lang="en-US">
                <a:solidFill>
                  <a:schemeClr val="tx1"/>
                </a:solidFill>
              </a:rPr>
              <a:t>（1）广告公司TBWA</a:t>
            </a:r>
            <a:endParaRPr altLang="zh-CN" dirty="0" sz="1350" lang="en-US">
              <a:solidFill>
                <a:schemeClr val="tx1"/>
              </a:solidFill>
            </a:endParaRPr>
          </a:p>
        </p:txBody>
      </p:sp>
      <p:pic>
        <p:nvPicPr>
          <p:cNvPr id="2097355" name="图片 16" descr="科比 0161"/>
          <p:cNvPicPr>
            <a:picLocks noChangeAspect="1"/>
          </p:cNvPicPr>
          <p:nvPr/>
        </p:nvPicPr>
        <p:blipFill>
          <a:blip xmlns:r="http://schemas.openxmlformats.org/officeDocument/2006/relationships" r:embed="rId3"/>
          <a:srcRect/>
          <a:stretch>
            <a:fillRect/>
          </a:stretch>
        </p:blipFill>
        <p:spPr>
          <a:xfrm>
            <a:off x="5030470" y="1964055"/>
            <a:ext cx="1381760" cy="1332865"/>
          </a:xfrm>
          <a:prstGeom prst="rect"/>
          <a:noFill/>
          <a:ln w="9525">
            <a:noFill/>
          </a:ln>
        </p:spPr>
      </p:pic>
      <p:pic>
        <p:nvPicPr>
          <p:cNvPr id="2097356" name="图片 17" descr="科比 0160"/>
          <p:cNvPicPr>
            <a:picLocks noChangeAspect="1"/>
          </p:cNvPicPr>
          <p:nvPr/>
        </p:nvPicPr>
        <p:blipFill>
          <a:blip xmlns:r="http://schemas.openxmlformats.org/officeDocument/2006/relationships" r:embed="rId4"/>
          <a:stretch>
            <a:fillRect/>
          </a:stretch>
        </p:blipFill>
        <p:spPr>
          <a:xfrm>
            <a:off x="5123180" y="234315"/>
            <a:ext cx="1289050" cy="1512570"/>
          </a:xfrm>
          <a:prstGeom prst="rect"/>
          <a:noFill/>
          <a:ln w="9525">
            <a:noFill/>
          </a:ln>
        </p:spPr>
      </p:pic>
      <p:pic>
        <p:nvPicPr>
          <p:cNvPr id="2097357" name="图片 20" descr="科比 0167"/>
          <p:cNvPicPr>
            <a:picLocks noChangeAspect="1"/>
          </p:cNvPicPr>
          <p:nvPr/>
        </p:nvPicPr>
        <p:blipFill>
          <a:blip xmlns:r="http://schemas.openxmlformats.org/officeDocument/2006/relationships" r:embed="rId5"/>
          <a:srcRect/>
          <a:stretch>
            <a:fillRect/>
          </a:stretch>
        </p:blipFill>
        <p:spPr>
          <a:xfrm>
            <a:off x="1983423" y="233998"/>
            <a:ext cx="2591435" cy="1547495"/>
          </a:xfrm>
          <a:prstGeom prst="rect"/>
          <a:noFill/>
          <a:ln w="9525">
            <a:noFill/>
          </a:ln>
        </p:spPr>
      </p:pic>
      <p:pic>
        <p:nvPicPr>
          <p:cNvPr id="2097358" name="图片 19" descr="科比 0165"/>
          <p:cNvPicPr>
            <a:picLocks noChangeAspect="1"/>
          </p:cNvPicPr>
          <p:nvPr/>
        </p:nvPicPr>
        <p:blipFill>
          <a:blip xmlns:r="http://schemas.openxmlformats.org/officeDocument/2006/relationships" r:embed="rId6"/>
          <a:srcRect/>
          <a:stretch>
            <a:fillRect/>
          </a:stretch>
        </p:blipFill>
        <p:spPr>
          <a:xfrm>
            <a:off x="1983740" y="1939290"/>
            <a:ext cx="2592070" cy="1357630"/>
          </a:xfrm>
          <a:prstGeom prst="rect"/>
          <a:noFill/>
          <a:ln w="9525">
            <a:noFill/>
          </a:ln>
        </p:spPr>
      </p:pic>
      <p:sp>
        <p:nvSpPr>
          <p:cNvPr id="1049334" name="文本框 7"/>
          <p:cNvSpPr txBox="1"/>
          <p:nvPr/>
        </p:nvSpPr>
        <p:spPr>
          <a:xfrm>
            <a:off x="6549390" y="2783205"/>
            <a:ext cx="1838960" cy="370840"/>
          </a:xfrm>
          <a:prstGeom prst="rect"/>
          <a:noFill/>
        </p:spPr>
        <p:txBody>
          <a:bodyPr rtlCol="0" wrap="square">
            <a:spAutoFit/>
          </a:bodyPr>
          <a:p>
            <a:r>
              <a:rPr altLang="en-US" sz="1000" lang="zh-CN"/>
              <a:t>图6-2-1TBWA办公室</a:t>
            </a:r>
            <a:endParaRPr altLang="en-US" sz="1000" lang="zh-CN"/>
          </a:p>
          <a:p>
            <a:r>
              <a:rPr altLang="en-US" sz="1000" lang="zh-CN"/>
              <a:t>图片来源：《办公》</a:t>
            </a:r>
            <a:endParaRPr altLang="en-US" sz="1000" lang="zh-CN"/>
          </a:p>
        </p:txBody>
      </p:sp>
    </p:spTree>
    <p:custDataLst>
      <p:tags r:id="rId7"/>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414" name=""/>
        <p:cNvGrpSpPr/>
        <p:nvPr/>
      </p:nvGrpSpPr>
      <p:grpSpPr>
        <a:xfrm>
          <a:off x="0" y="0"/>
          <a:ext cx="0" cy="0"/>
          <a:chOff x="0" y="0"/>
          <a:chExt cx="0" cy="0"/>
        </a:xfrm>
      </p:grpSpPr>
      <p:sp>
        <p:nvSpPr>
          <p:cNvPr id="1049338" name="文本框 1"/>
          <p:cNvSpPr txBox="1"/>
          <p:nvPr>
            <p:custDataLst>
              <p:tags r:id="rId1"/>
            </p:custDataLst>
          </p:nvPr>
        </p:nvSpPr>
        <p:spPr>
          <a:xfrm>
            <a:off x="2116022" y="338170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2100" lang="en-US">
                <a:solidFill>
                  <a:schemeClr val="tx1"/>
                </a:solidFill>
              </a:rPr>
              <a:t>6.2办公空间室内设计案例赏析</a:t>
            </a:r>
            <a:endParaRPr altLang="zh-CN" sz="2100" lang="en-US">
              <a:solidFill>
                <a:schemeClr val="tx1"/>
              </a:solidFill>
            </a:endParaRPr>
          </a:p>
        </p:txBody>
      </p:sp>
      <p:sp>
        <p:nvSpPr>
          <p:cNvPr id="1049339" name="文本框 2"/>
          <p:cNvSpPr txBox="1"/>
          <p:nvPr>
            <p:custDataLst>
              <p:tags r:id="rId2"/>
            </p:custDataLst>
          </p:nvPr>
        </p:nvSpPr>
        <p:spPr>
          <a:xfrm>
            <a:off x="2116022" y="3908777"/>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350" lang="en-US">
                <a:solidFill>
                  <a:schemeClr val="tx1"/>
                </a:solidFill>
              </a:rPr>
              <a:t>（2）红牛总部办公室</a:t>
            </a:r>
            <a:endParaRPr altLang="zh-CN" dirty="0" sz="1350" lang="en-US">
              <a:solidFill>
                <a:schemeClr val="tx1"/>
              </a:solidFill>
            </a:endParaRPr>
          </a:p>
        </p:txBody>
      </p:sp>
      <p:pic>
        <p:nvPicPr>
          <p:cNvPr id="2097359" name="图片 16" descr="科比 0161"/>
          <p:cNvPicPr>
            <a:picLocks noChangeAspect="1"/>
          </p:cNvPicPr>
          <p:nvPr/>
        </p:nvPicPr>
        <p:blipFill>
          <a:blip xmlns:r="http://schemas.openxmlformats.org/officeDocument/2006/relationships" r:embed="rId3"/>
          <a:srcRect/>
          <a:stretch>
            <a:fillRect/>
          </a:stretch>
        </p:blipFill>
        <p:spPr>
          <a:xfrm>
            <a:off x="5030470" y="1964055"/>
            <a:ext cx="1381760" cy="1332865"/>
          </a:xfrm>
          <a:prstGeom prst="rect"/>
          <a:noFill/>
          <a:ln w="9525">
            <a:noFill/>
          </a:ln>
        </p:spPr>
      </p:pic>
      <p:sp>
        <p:nvSpPr>
          <p:cNvPr id="1049340" name="文本框 7"/>
          <p:cNvSpPr txBox="1"/>
          <p:nvPr/>
        </p:nvSpPr>
        <p:spPr>
          <a:xfrm>
            <a:off x="7094220" y="2898140"/>
            <a:ext cx="1838960" cy="370840"/>
          </a:xfrm>
          <a:prstGeom prst="rect"/>
          <a:noFill/>
        </p:spPr>
        <p:txBody>
          <a:bodyPr rtlCol="0" wrap="square">
            <a:spAutoFit/>
          </a:bodyPr>
          <a:p>
            <a:r>
              <a:rPr altLang="en-US" sz="1000" lang="zh-CN"/>
              <a:t>图6-2-2 红牛总部办公室</a:t>
            </a:r>
            <a:endParaRPr altLang="en-US" sz="1000" lang="zh-CN"/>
          </a:p>
          <a:p>
            <a:r>
              <a:rPr altLang="en-US" sz="1000" lang="zh-CN"/>
              <a:t>图片来源《办公》</a:t>
            </a:r>
            <a:endParaRPr altLang="en-US" sz="1000" lang="zh-CN"/>
          </a:p>
        </p:txBody>
      </p:sp>
      <p:pic>
        <p:nvPicPr>
          <p:cNvPr id="2097360" name="图片 11" descr="科比 0199"/>
          <p:cNvPicPr>
            <a:picLocks noChangeAspect="1"/>
          </p:cNvPicPr>
          <p:nvPr/>
        </p:nvPicPr>
        <p:blipFill>
          <a:blip xmlns:r="http://schemas.openxmlformats.org/officeDocument/2006/relationships" r:embed="rId4"/>
          <a:srcRect/>
          <a:stretch>
            <a:fillRect/>
          </a:stretch>
        </p:blipFill>
        <p:spPr>
          <a:xfrm>
            <a:off x="772160" y="1824355"/>
            <a:ext cx="1576705" cy="1308735"/>
          </a:xfrm>
          <a:prstGeom prst="rect"/>
          <a:noFill/>
          <a:ln w="9525">
            <a:noFill/>
          </a:ln>
        </p:spPr>
      </p:pic>
      <p:pic>
        <p:nvPicPr>
          <p:cNvPr id="2097361" name="图片 13" descr="科比 0198"/>
          <p:cNvPicPr>
            <a:picLocks noChangeAspect="1"/>
          </p:cNvPicPr>
          <p:nvPr/>
        </p:nvPicPr>
        <p:blipFill>
          <a:blip xmlns:r="http://schemas.openxmlformats.org/officeDocument/2006/relationships" r:embed="rId5"/>
          <a:srcRect/>
          <a:stretch>
            <a:fillRect/>
          </a:stretch>
        </p:blipFill>
        <p:spPr>
          <a:xfrm>
            <a:off x="4947285" y="226695"/>
            <a:ext cx="2176145" cy="3070225"/>
          </a:xfrm>
          <a:prstGeom prst="rect"/>
          <a:noFill/>
          <a:ln w="9525">
            <a:noFill/>
          </a:ln>
        </p:spPr>
      </p:pic>
      <p:pic>
        <p:nvPicPr>
          <p:cNvPr id="2097362" name="图片 14" descr="科比 0200"/>
          <p:cNvPicPr>
            <a:picLocks noChangeAspect="1"/>
          </p:cNvPicPr>
          <p:nvPr/>
        </p:nvPicPr>
        <p:blipFill>
          <a:blip xmlns:r="http://schemas.openxmlformats.org/officeDocument/2006/relationships" r:embed="rId6"/>
          <a:srcRect/>
          <a:stretch>
            <a:fillRect/>
          </a:stretch>
        </p:blipFill>
        <p:spPr>
          <a:xfrm>
            <a:off x="2513965" y="1745615"/>
            <a:ext cx="2346325" cy="1551940"/>
          </a:xfrm>
          <a:prstGeom prst="rect"/>
          <a:noFill/>
          <a:ln w="9525">
            <a:noFill/>
          </a:ln>
        </p:spPr>
      </p:pic>
      <p:pic>
        <p:nvPicPr>
          <p:cNvPr id="2097363" name="图片 15" descr="科比 0203"/>
          <p:cNvPicPr>
            <a:picLocks noChangeAspect="1"/>
          </p:cNvPicPr>
          <p:nvPr/>
        </p:nvPicPr>
        <p:blipFill>
          <a:blip xmlns:r="http://schemas.openxmlformats.org/officeDocument/2006/relationships" r:embed="rId7"/>
          <a:srcRect/>
          <a:stretch>
            <a:fillRect/>
          </a:stretch>
        </p:blipFill>
        <p:spPr>
          <a:xfrm>
            <a:off x="1673225" y="226695"/>
            <a:ext cx="3187065" cy="1496695"/>
          </a:xfrm>
          <a:prstGeom prst="rect"/>
          <a:noFill/>
          <a:ln w="9525">
            <a:noFill/>
          </a:ln>
        </p:spPr>
      </p:pic>
    </p:spTree>
    <p:custDataLst>
      <p:tags r:id="rId8"/>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417" name=""/>
        <p:cNvGrpSpPr/>
        <p:nvPr/>
      </p:nvGrpSpPr>
      <p:grpSpPr>
        <a:xfrm>
          <a:off x="0" y="0"/>
          <a:ext cx="0" cy="0"/>
          <a:chOff x="0" y="0"/>
          <a:chExt cx="0" cy="0"/>
        </a:xfrm>
      </p:grpSpPr>
      <p:sp>
        <p:nvSpPr>
          <p:cNvPr id="1049344" name="文本框 1"/>
          <p:cNvSpPr txBox="1"/>
          <p:nvPr>
            <p:custDataLst>
              <p:tags r:id="rId1"/>
            </p:custDataLst>
          </p:nvPr>
        </p:nvSpPr>
        <p:spPr>
          <a:xfrm>
            <a:off x="1826462" y="3929073"/>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2100" lang="en-US">
                <a:solidFill>
                  <a:schemeClr val="tx1"/>
                </a:solidFill>
              </a:rPr>
              <a:t>6.2办公空间室内设计案例赏析</a:t>
            </a:r>
            <a:endParaRPr altLang="zh-CN" sz="2100" lang="en-US">
              <a:solidFill>
                <a:schemeClr val="tx1"/>
              </a:solidFill>
            </a:endParaRPr>
          </a:p>
        </p:txBody>
      </p:sp>
      <p:sp>
        <p:nvSpPr>
          <p:cNvPr id="1049345" name="文本框 2"/>
          <p:cNvSpPr txBox="1"/>
          <p:nvPr>
            <p:custDataLst>
              <p:tags r:id="rId2"/>
            </p:custDataLst>
          </p:nvPr>
        </p:nvSpPr>
        <p:spPr>
          <a:xfrm>
            <a:off x="2083002" y="4365977"/>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350" lang="en-US">
                <a:solidFill>
                  <a:schemeClr val="tx1"/>
                </a:solidFill>
              </a:rPr>
              <a:t>3）缔造组办公室</a:t>
            </a:r>
            <a:endParaRPr altLang="zh-CN" dirty="0" sz="1350" lang="en-US">
              <a:solidFill>
                <a:schemeClr val="tx1"/>
              </a:solidFill>
            </a:endParaRPr>
          </a:p>
        </p:txBody>
      </p:sp>
      <p:sp>
        <p:nvSpPr>
          <p:cNvPr id="1049346" name="文本框 7"/>
          <p:cNvSpPr txBox="1"/>
          <p:nvPr/>
        </p:nvSpPr>
        <p:spPr>
          <a:xfrm>
            <a:off x="7061200" y="1320800"/>
            <a:ext cx="1838960" cy="370841"/>
          </a:xfrm>
          <a:prstGeom prst="rect"/>
          <a:noFill/>
        </p:spPr>
        <p:txBody>
          <a:bodyPr rtlCol="0" wrap="square">
            <a:spAutoFit/>
          </a:bodyPr>
          <a:p>
            <a:r>
              <a:rPr altLang="en-US" sz="1000" lang="zh-CN"/>
              <a:t>图6-2-3缔造办公室内景</a:t>
            </a:r>
            <a:endParaRPr altLang="en-US" sz="1000" lang="zh-CN"/>
          </a:p>
          <a:p>
            <a:r>
              <a:rPr altLang="en-US" sz="1000" lang="zh-CN"/>
              <a:t>图片来源：自摄</a:t>
            </a:r>
            <a:endParaRPr altLang="en-US" sz="1000" lang="zh-CN"/>
          </a:p>
        </p:txBody>
      </p:sp>
      <p:pic>
        <p:nvPicPr>
          <p:cNvPr id="2097364" name="图片 27" descr="D造组办公室平面图"/>
          <p:cNvPicPr>
            <a:picLocks noChangeAspect="1"/>
          </p:cNvPicPr>
          <p:nvPr/>
        </p:nvPicPr>
        <p:blipFill>
          <a:blip xmlns:r="http://schemas.openxmlformats.org/officeDocument/2006/relationships" r:embed="rId3"/>
          <a:stretch>
            <a:fillRect/>
          </a:stretch>
        </p:blipFill>
        <p:spPr>
          <a:xfrm>
            <a:off x="1029970" y="226695"/>
            <a:ext cx="1930400" cy="1595120"/>
          </a:xfrm>
          <a:prstGeom prst="rect"/>
          <a:noFill/>
          <a:ln w="9525">
            <a:noFill/>
          </a:ln>
        </p:spPr>
      </p:pic>
      <p:pic>
        <p:nvPicPr>
          <p:cNvPr id="2097365" name="图片 28" descr="IMG_2812"/>
          <p:cNvPicPr>
            <a:picLocks noChangeAspect="1"/>
          </p:cNvPicPr>
          <p:nvPr/>
        </p:nvPicPr>
        <p:blipFill>
          <a:blip xmlns:r="http://schemas.openxmlformats.org/officeDocument/2006/relationships" r:embed="rId4"/>
          <a:srcRect/>
          <a:stretch>
            <a:fillRect/>
          </a:stretch>
        </p:blipFill>
        <p:spPr>
          <a:xfrm>
            <a:off x="3183255" y="226695"/>
            <a:ext cx="1093470" cy="1594485"/>
          </a:xfrm>
          <a:prstGeom prst="rect"/>
          <a:noFill/>
          <a:ln w="9525">
            <a:noFill/>
          </a:ln>
        </p:spPr>
      </p:pic>
      <p:pic>
        <p:nvPicPr>
          <p:cNvPr id="2097366" name="图片 29" descr="IMG_2879"/>
          <p:cNvPicPr>
            <a:picLocks noChangeAspect="1"/>
          </p:cNvPicPr>
          <p:nvPr/>
        </p:nvPicPr>
        <p:blipFill>
          <a:blip xmlns:r="http://schemas.openxmlformats.org/officeDocument/2006/relationships" r:embed="rId5"/>
          <a:stretch>
            <a:fillRect/>
          </a:stretch>
        </p:blipFill>
        <p:spPr>
          <a:xfrm>
            <a:off x="1130935" y="2124710"/>
            <a:ext cx="1757680" cy="1172210"/>
          </a:xfrm>
          <a:prstGeom prst="rect"/>
          <a:noFill/>
          <a:ln w="9525">
            <a:noFill/>
          </a:ln>
        </p:spPr>
      </p:pic>
      <p:pic>
        <p:nvPicPr>
          <p:cNvPr id="2097367" name="图片 30" descr="IMG_2821"/>
          <p:cNvPicPr>
            <a:picLocks noChangeAspect="1"/>
          </p:cNvPicPr>
          <p:nvPr/>
        </p:nvPicPr>
        <p:blipFill>
          <a:blip xmlns:r="http://schemas.openxmlformats.org/officeDocument/2006/relationships" r:embed="rId6"/>
          <a:stretch>
            <a:fillRect/>
          </a:stretch>
        </p:blipFill>
        <p:spPr>
          <a:xfrm>
            <a:off x="3070860" y="2124710"/>
            <a:ext cx="1757045" cy="1171575"/>
          </a:xfrm>
          <a:prstGeom prst="rect"/>
          <a:noFill/>
          <a:ln w="9525">
            <a:noFill/>
          </a:ln>
        </p:spPr>
      </p:pic>
      <p:pic>
        <p:nvPicPr>
          <p:cNvPr id="2097368" name="图片 31" descr="IMG_2842"/>
          <p:cNvPicPr>
            <a:picLocks noChangeAspect="1"/>
          </p:cNvPicPr>
          <p:nvPr/>
        </p:nvPicPr>
        <p:blipFill>
          <a:blip xmlns:r="http://schemas.openxmlformats.org/officeDocument/2006/relationships" r:embed="rId7"/>
          <a:stretch>
            <a:fillRect/>
          </a:stretch>
        </p:blipFill>
        <p:spPr>
          <a:xfrm>
            <a:off x="4396740" y="240665"/>
            <a:ext cx="2548890" cy="1581150"/>
          </a:xfrm>
          <a:prstGeom prst="rect"/>
          <a:noFill/>
          <a:ln w="9525">
            <a:noFill/>
          </a:ln>
        </p:spPr>
      </p:pic>
      <p:pic>
        <p:nvPicPr>
          <p:cNvPr id="2097369" name="图片 32" descr="IMG_2866"/>
          <p:cNvPicPr>
            <a:picLocks noChangeAspect="1"/>
          </p:cNvPicPr>
          <p:nvPr/>
        </p:nvPicPr>
        <p:blipFill>
          <a:blip xmlns:r="http://schemas.openxmlformats.org/officeDocument/2006/relationships" r:embed="rId8"/>
          <a:stretch>
            <a:fillRect/>
          </a:stretch>
        </p:blipFill>
        <p:spPr>
          <a:xfrm>
            <a:off x="5110798" y="2124393"/>
            <a:ext cx="2534285" cy="1689735"/>
          </a:xfrm>
          <a:prstGeom prst="rect"/>
          <a:noFill/>
          <a:ln w="9525">
            <a:noFill/>
          </a:ln>
        </p:spPr>
      </p:pic>
    </p:spTree>
    <p:custDataLst>
      <p:tags r:id="rId9"/>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420" name=""/>
        <p:cNvGrpSpPr/>
        <p:nvPr/>
      </p:nvGrpSpPr>
      <p:grpSpPr>
        <a:xfrm>
          <a:off x="0" y="0"/>
          <a:ext cx="0" cy="0"/>
          <a:chOff x="0" y="0"/>
          <a:chExt cx="0" cy="0"/>
        </a:xfrm>
      </p:grpSpPr>
      <p:sp>
        <p:nvSpPr>
          <p:cNvPr id="1049350" name="文本框 1"/>
          <p:cNvSpPr txBox="1"/>
          <p:nvPr>
            <p:custDataLst>
              <p:tags r:id="rId1"/>
            </p:custDataLst>
          </p:nvPr>
        </p:nvSpPr>
        <p:spPr>
          <a:xfrm>
            <a:off x="1826462" y="350552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2100" lang="en-US">
                <a:solidFill>
                  <a:schemeClr val="tx1"/>
                </a:solidFill>
              </a:rPr>
              <a:t>6.2办公空间室内设计案例赏析</a:t>
            </a:r>
            <a:endParaRPr altLang="zh-CN" sz="2100" lang="en-US">
              <a:solidFill>
                <a:schemeClr val="tx1"/>
              </a:solidFill>
            </a:endParaRPr>
          </a:p>
        </p:txBody>
      </p:sp>
      <p:sp>
        <p:nvSpPr>
          <p:cNvPr id="1049351" name="文本框 2"/>
          <p:cNvSpPr txBox="1"/>
          <p:nvPr>
            <p:custDataLst>
              <p:tags r:id="rId2"/>
            </p:custDataLst>
          </p:nvPr>
        </p:nvSpPr>
        <p:spPr>
          <a:xfrm>
            <a:off x="1671522" y="4125947"/>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350" lang="en-US">
                <a:solidFill>
                  <a:schemeClr val="tx1"/>
                </a:solidFill>
              </a:rPr>
              <a:t>（4）巴塞罗那建筑事务所</a:t>
            </a:r>
            <a:endParaRPr altLang="zh-CN" dirty="0" sz="1350" lang="en-US">
              <a:solidFill>
                <a:schemeClr val="tx1"/>
              </a:solidFill>
            </a:endParaRPr>
          </a:p>
        </p:txBody>
      </p:sp>
      <p:sp>
        <p:nvSpPr>
          <p:cNvPr id="1049352" name="文本框 7"/>
          <p:cNvSpPr txBox="1"/>
          <p:nvPr/>
        </p:nvSpPr>
        <p:spPr>
          <a:xfrm>
            <a:off x="5243830" y="2770505"/>
            <a:ext cx="1838960" cy="370840"/>
          </a:xfrm>
          <a:prstGeom prst="rect"/>
          <a:noFill/>
        </p:spPr>
        <p:txBody>
          <a:bodyPr rtlCol="0" wrap="square">
            <a:spAutoFit/>
          </a:bodyPr>
          <a:p>
            <a:r>
              <a:rPr altLang="en-US" sz="1000" lang="zh-CN"/>
              <a:t>图6-2-2 红牛总部办公室</a:t>
            </a:r>
            <a:endParaRPr altLang="en-US" sz="1000" lang="zh-CN"/>
          </a:p>
          <a:p>
            <a:r>
              <a:rPr altLang="en-US" sz="1000" lang="zh-CN"/>
              <a:t>图片来源《办公》</a:t>
            </a:r>
            <a:endParaRPr altLang="en-US" sz="1000" lang="zh-CN"/>
          </a:p>
        </p:txBody>
      </p:sp>
      <p:pic>
        <p:nvPicPr>
          <p:cNvPr id="2097370" name="图片 33" descr="093624pqr63mx182q1czzo"/>
          <p:cNvPicPr>
            <a:picLocks noChangeAspect="1"/>
          </p:cNvPicPr>
          <p:nvPr/>
        </p:nvPicPr>
        <p:blipFill>
          <a:blip xmlns:r="http://schemas.openxmlformats.org/officeDocument/2006/relationships" r:embed="rId3"/>
          <a:stretch>
            <a:fillRect/>
          </a:stretch>
        </p:blipFill>
        <p:spPr>
          <a:xfrm>
            <a:off x="1340485" y="734695"/>
            <a:ext cx="1799590" cy="1216025"/>
          </a:xfrm>
          <a:prstGeom prst="rect"/>
          <a:noFill/>
          <a:ln w="9525">
            <a:noFill/>
          </a:ln>
        </p:spPr>
      </p:pic>
      <p:pic>
        <p:nvPicPr>
          <p:cNvPr id="2097371" name="图片 34" descr="093628wbm7j7xvs7wzmw59"/>
          <p:cNvPicPr>
            <a:picLocks noChangeAspect="1"/>
          </p:cNvPicPr>
          <p:nvPr/>
        </p:nvPicPr>
        <p:blipFill>
          <a:blip xmlns:r="http://schemas.openxmlformats.org/officeDocument/2006/relationships" r:embed="rId4"/>
          <a:stretch>
            <a:fillRect/>
          </a:stretch>
        </p:blipFill>
        <p:spPr>
          <a:xfrm>
            <a:off x="3486785" y="873760"/>
            <a:ext cx="1657350" cy="1076960"/>
          </a:xfrm>
          <a:prstGeom prst="rect"/>
          <a:noFill/>
          <a:ln w="9525">
            <a:noFill/>
          </a:ln>
        </p:spPr>
      </p:pic>
      <p:pic>
        <p:nvPicPr>
          <p:cNvPr id="2097372" name="图片 37" descr="093637e8c09seocqycye1m"/>
          <p:cNvPicPr>
            <a:picLocks noChangeAspect="1"/>
          </p:cNvPicPr>
          <p:nvPr/>
        </p:nvPicPr>
        <p:blipFill>
          <a:blip xmlns:r="http://schemas.openxmlformats.org/officeDocument/2006/relationships" r:embed="rId5"/>
          <a:stretch>
            <a:fillRect/>
          </a:stretch>
        </p:blipFill>
        <p:spPr>
          <a:xfrm>
            <a:off x="1340485" y="2063115"/>
            <a:ext cx="1799590" cy="1108710"/>
          </a:xfrm>
          <a:prstGeom prst="rect"/>
          <a:noFill/>
          <a:ln w="9525">
            <a:noFill/>
          </a:ln>
        </p:spPr>
      </p:pic>
      <p:pic>
        <p:nvPicPr>
          <p:cNvPr id="2097373" name="图片 38" descr="093651fkdidaid034fhaf3"/>
          <p:cNvPicPr>
            <a:picLocks noChangeAspect="1"/>
          </p:cNvPicPr>
          <p:nvPr/>
        </p:nvPicPr>
        <p:blipFill>
          <a:blip xmlns:r="http://schemas.openxmlformats.org/officeDocument/2006/relationships" r:embed="rId6"/>
          <a:stretch>
            <a:fillRect/>
          </a:stretch>
        </p:blipFill>
        <p:spPr>
          <a:xfrm rot="-10800000" flipV="1">
            <a:off x="3486785" y="2063115"/>
            <a:ext cx="1659255" cy="1106170"/>
          </a:xfrm>
          <a:prstGeom prst="rect"/>
          <a:noFill/>
          <a:ln w="9525">
            <a:noFill/>
          </a:ln>
        </p:spPr>
      </p:pic>
      <p:pic>
        <p:nvPicPr>
          <p:cNvPr id="2097374" name="图片 39" descr="093644ii3ph7ww68to877p"/>
          <p:cNvPicPr>
            <a:picLocks noChangeAspect="1"/>
          </p:cNvPicPr>
          <p:nvPr/>
        </p:nvPicPr>
        <p:blipFill>
          <a:blip xmlns:r="http://schemas.openxmlformats.org/officeDocument/2006/relationships" r:embed="rId7"/>
          <a:stretch>
            <a:fillRect/>
          </a:stretch>
        </p:blipFill>
        <p:spPr>
          <a:xfrm>
            <a:off x="5287010" y="873760"/>
            <a:ext cx="1753235" cy="1077595"/>
          </a:xfrm>
          <a:prstGeom prst="rect"/>
          <a:noFill/>
          <a:ln w="9525">
            <a:noFill/>
          </a:ln>
        </p:spPr>
      </p:pic>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57" name=""/>
        <p:cNvGrpSpPr/>
        <p:nvPr/>
      </p:nvGrpSpPr>
      <p:grpSpPr>
        <a:xfrm>
          <a:off x="0" y="0"/>
          <a:ext cx="0" cy="0"/>
          <a:chOff x="0" y="0"/>
          <a:chExt cx="0" cy="0"/>
        </a:xfrm>
      </p:grpSpPr>
      <p:sp>
        <p:nvSpPr>
          <p:cNvPr id="1048674" name="文本框 1"/>
          <p:cNvSpPr txBox="1"/>
          <p:nvPr>
            <p:custDataLst>
              <p:tags r:id="rId1"/>
            </p:custDataLst>
          </p:nvPr>
        </p:nvSpPr>
        <p:spPr>
          <a:xfrm>
            <a:off x="2132330" y="2740025"/>
            <a:ext cx="2052955" cy="527050"/>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1000" lang="en-US">
                <a:solidFill>
                  <a:schemeClr val="tx1"/>
                </a:solidFill>
              </a:rPr>
              <a:t>图1-2-1 主要办公区域</a:t>
            </a:r>
            <a:endParaRPr altLang="zh-CN" sz="1000" lang="en-US">
              <a:solidFill>
                <a:schemeClr val="tx1"/>
              </a:solidFill>
            </a:endParaRPr>
          </a:p>
          <a:p>
            <a:r>
              <a:rPr altLang="zh-CN" sz="1000" lang="en-US">
                <a:solidFill>
                  <a:schemeClr val="tx1"/>
                </a:solidFill>
              </a:rPr>
              <a:t>图片来源：《办公》</a:t>
            </a:r>
            <a:endParaRPr altLang="zh-CN" sz="1000" lang="en-US">
              <a:solidFill>
                <a:schemeClr val="tx1"/>
              </a:solidFill>
            </a:endParaRPr>
          </a:p>
        </p:txBody>
      </p:sp>
      <p:sp>
        <p:nvSpPr>
          <p:cNvPr id="1048675" name="文本框 2"/>
          <p:cNvSpPr txBox="1"/>
          <p:nvPr>
            <p:custDataLst>
              <p:tags r:id="rId2"/>
            </p:custDataLst>
          </p:nvPr>
        </p:nvSpPr>
        <p:spPr>
          <a:xfrm>
            <a:off x="1441450" y="3195320"/>
            <a:ext cx="6360160" cy="1503680"/>
          </a:xfrm>
          <a:prstGeom prst="rect"/>
          <a:noFill/>
          <a:ln>
            <a:noFill/>
          </a:ln>
        </p:spPr>
        <p:txBody>
          <a:bodyPr anchor="t" anchorCtr="0" bIns="34290" compatLnSpc="1" lIns="68580" numCol="1" rIns="68580" tIns="34290" vert="horz" wrap="square">
            <a:normAutofit fontScale="90000" lnSpcReduction="20000"/>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lang="en-US">
                <a:solidFill>
                  <a:srgbClr val="FF0000"/>
                </a:solidFill>
                <a:latin typeface="+mj-ea"/>
                <a:ea typeface="+mj-ea"/>
              </a:rPr>
              <a:t>1．2办公空间功能</a:t>
            </a:r>
            <a:endParaRPr altLang="zh-CN" dirty="0" lang="en-US">
              <a:solidFill>
                <a:srgbClr val="FF0000"/>
              </a:solidFill>
              <a:latin typeface="+mj-ea"/>
              <a:ea typeface="+mj-ea"/>
            </a:endParaRPr>
          </a:p>
          <a:p>
            <a:pPr fontAlgn="base" lvl="0">
              <a:lnSpc>
                <a:spcPct val="120000"/>
              </a:lnSpc>
              <a:spcAft>
                <a:spcPct val="0"/>
              </a:spcAft>
            </a:pPr>
            <a:r>
              <a:rPr altLang="zh-CN" dirty="0" sz="1000" lang="en-US">
                <a:solidFill>
                  <a:schemeClr val="tx1"/>
                </a:solidFill>
                <a:latin typeface="+mn-ea"/>
              </a:rPr>
              <a:t>办公空间的功能主要包括主要办公空间、公共接待空间、管理层办公空间、配套服务空间、附属设施空间等。</a:t>
            </a:r>
            <a:endParaRPr altLang="zh-CN" dirty="0" sz="1000" lang="en-US">
              <a:solidFill>
                <a:schemeClr val="tx1"/>
              </a:solidFill>
              <a:latin typeface="+mn-ea"/>
            </a:endParaRPr>
          </a:p>
          <a:p>
            <a:pPr fontAlgn="base" lvl="0">
              <a:lnSpc>
                <a:spcPct val="120000"/>
              </a:lnSpc>
              <a:spcAft>
                <a:spcPct val="0"/>
              </a:spcAft>
            </a:pPr>
            <a:r>
              <a:rPr altLang="zh-CN" dirty="0" sz="1000" lang="en-US">
                <a:solidFill>
                  <a:schemeClr val="tx1"/>
                </a:solidFill>
                <a:latin typeface="+mn-ea"/>
              </a:rPr>
              <a:t>1.2.1主要办公空间</a:t>
            </a:r>
            <a:endParaRPr altLang="zh-CN" dirty="0" sz="1000" lang="en-US">
              <a:solidFill>
                <a:schemeClr val="tx1"/>
              </a:solidFill>
              <a:latin typeface="+mn-ea"/>
            </a:endParaRPr>
          </a:p>
          <a:p>
            <a:pPr fontAlgn="base" lvl="0">
              <a:lnSpc>
                <a:spcPct val="120000"/>
              </a:lnSpc>
              <a:spcAft>
                <a:spcPct val="0"/>
              </a:spcAft>
            </a:pPr>
            <a:r>
              <a:rPr altLang="zh-CN" dirty="0" sz="1000" lang="en-US">
                <a:solidFill>
                  <a:schemeClr val="tx1"/>
                </a:solidFill>
                <a:latin typeface="+mn-ea"/>
              </a:rPr>
              <a:t>主要办公空间是办公环境构成的主体，在平面布局时所分配的空间最大。员工办公区实际上是各个办公部门整和的统称，在实际设计中，主要的工作合理地规划各个部门办公区间的位置、面积。由于办公流程的不同，这些部门之间的联系程度也不一样。（见图1-2-1）</a:t>
            </a:r>
            <a:endParaRPr altLang="zh-CN" dirty="0" sz="1000" lang="en-US">
              <a:solidFill>
                <a:schemeClr val="tx1"/>
              </a:solidFill>
              <a:latin typeface="+mn-ea"/>
            </a:endParaRPr>
          </a:p>
          <a:p>
            <a:pPr fontAlgn="base" lvl="0">
              <a:lnSpc>
                <a:spcPct val="120000"/>
              </a:lnSpc>
              <a:spcAft>
                <a:spcPct val="0"/>
              </a:spcAft>
            </a:pPr>
            <a:r>
              <a:rPr altLang="zh-CN" dirty="0" sz="1000" lang="en-US">
                <a:solidFill>
                  <a:schemeClr val="tx1"/>
                </a:solidFill>
                <a:latin typeface="+mn-ea"/>
              </a:rPr>
              <a:t>1.2.2公共接待空间</a:t>
            </a:r>
            <a:endParaRPr altLang="zh-CN" dirty="0" sz="1000" lang="en-US">
              <a:solidFill>
                <a:schemeClr val="tx1"/>
              </a:solidFill>
              <a:latin typeface="+mn-ea"/>
            </a:endParaRPr>
          </a:p>
          <a:p>
            <a:pPr fontAlgn="base" lvl="0">
              <a:lnSpc>
                <a:spcPct val="120000"/>
              </a:lnSpc>
              <a:spcAft>
                <a:spcPct val="0"/>
              </a:spcAft>
            </a:pPr>
            <a:r>
              <a:rPr altLang="zh-CN" dirty="0" sz="1000" lang="en-US">
                <a:solidFill>
                  <a:schemeClr val="tx1"/>
                </a:solidFill>
                <a:latin typeface="+mn-ea"/>
              </a:rPr>
              <a:t>公共接待空间是整个办公环境的门面，一方面对外展示形象，另一方面满足接待问询、员工考勤等必要的技能。一般办公室主人往往希望传达给客户三个感觉：实力、专业、规模。而这三个感觉的第一印象与前台区的设计密切相关。（见图1-2-2）</a:t>
            </a:r>
            <a:endParaRPr altLang="zh-CN" dirty="0" sz="1000" lang="en-US">
              <a:solidFill>
                <a:schemeClr val="tx1"/>
              </a:solidFill>
              <a:latin typeface="+mn-ea"/>
            </a:endParaRPr>
          </a:p>
        </p:txBody>
      </p:sp>
      <p:pic>
        <p:nvPicPr>
          <p:cNvPr id="2097160" name="图片 26" descr="IMG_2864"/>
          <p:cNvPicPr>
            <a:picLocks noChangeAspect="1"/>
          </p:cNvPicPr>
          <p:nvPr/>
        </p:nvPicPr>
        <p:blipFill>
          <a:blip xmlns:r="http://schemas.openxmlformats.org/officeDocument/2006/relationships" r:embed="rId3"/>
          <a:srcRect/>
          <a:stretch>
            <a:fillRect/>
          </a:stretch>
        </p:blipFill>
        <p:spPr>
          <a:xfrm>
            <a:off x="1571625" y="640715"/>
            <a:ext cx="2804795" cy="2099310"/>
          </a:xfrm>
          <a:prstGeom prst="rect"/>
          <a:noFill/>
          <a:ln w="9525">
            <a:noFill/>
          </a:ln>
        </p:spPr>
      </p:pic>
      <p:pic>
        <p:nvPicPr>
          <p:cNvPr id="2097161" name="图片 15" descr="科比 0188"/>
          <p:cNvPicPr>
            <a:picLocks noChangeAspect="1"/>
          </p:cNvPicPr>
          <p:nvPr/>
        </p:nvPicPr>
        <p:blipFill>
          <a:blip xmlns:r="http://schemas.openxmlformats.org/officeDocument/2006/relationships" r:embed="rId4"/>
          <a:srcRect/>
          <a:stretch>
            <a:fillRect/>
          </a:stretch>
        </p:blipFill>
        <p:spPr>
          <a:xfrm>
            <a:off x="4563745" y="640715"/>
            <a:ext cx="1062990" cy="2129790"/>
          </a:xfrm>
          <a:prstGeom prst="rect"/>
          <a:noFill/>
          <a:ln w="9525">
            <a:noFill/>
          </a:ln>
        </p:spPr>
      </p:pic>
      <p:pic>
        <p:nvPicPr>
          <p:cNvPr id="2097162" name="图片 14" descr="科比 0190"/>
          <p:cNvPicPr>
            <a:picLocks noChangeAspect="1"/>
          </p:cNvPicPr>
          <p:nvPr/>
        </p:nvPicPr>
        <p:blipFill>
          <a:blip xmlns:r="http://schemas.openxmlformats.org/officeDocument/2006/relationships" r:embed="rId5"/>
          <a:srcRect/>
          <a:stretch>
            <a:fillRect/>
          </a:stretch>
        </p:blipFill>
        <p:spPr>
          <a:xfrm>
            <a:off x="5780405" y="640715"/>
            <a:ext cx="2136775" cy="2106295"/>
          </a:xfrm>
          <a:prstGeom prst="rect"/>
          <a:noFill/>
          <a:ln w="9525">
            <a:noFill/>
          </a:ln>
        </p:spPr>
      </p:pic>
      <p:sp>
        <p:nvSpPr>
          <p:cNvPr id="1048676" name="文本框 7"/>
          <p:cNvSpPr txBox="1"/>
          <p:nvPr/>
        </p:nvSpPr>
        <p:spPr>
          <a:xfrm>
            <a:off x="5452110" y="2770505"/>
            <a:ext cx="2247265" cy="370840"/>
          </a:xfrm>
          <a:prstGeom prst="rect"/>
          <a:noFill/>
        </p:spPr>
        <p:txBody>
          <a:bodyPr rtlCol="0" wrap="square">
            <a:spAutoFit/>
          </a:bodyPr>
          <a:p>
            <a:r>
              <a:rPr altLang="en-US" sz="1000" lang="zh-CN"/>
              <a:t>图1-2-2公共接待空间                            </a:t>
            </a:r>
            <a:endParaRPr altLang="en-US" sz="1000" lang="zh-CN"/>
          </a:p>
          <a:p>
            <a:r>
              <a:rPr altLang="en-US" sz="1000" lang="zh-CN"/>
              <a:t>图片来源：《办公》</a:t>
            </a:r>
            <a:endParaRPr altLang="en-US" sz="1000" lang="zh-CN"/>
          </a:p>
        </p:txBody>
      </p:sp>
      <p:sp>
        <p:nvSpPr>
          <p:cNvPr id="1048677" name="等腰三角形 28"/>
          <p:cNvSpPr/>
          <p:nvPr/>
        </p:nvSpPr>
        <p:spPr>
          <a:xfrm rot="5400000">
            <a:off x="-225425" y="2967990"/>
            <a:ext cx="1880235" cy="1430020"/>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Tree>
    <p:custDataLst>
      <p:tags r:id="rId6"/>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423" name=""/>
        <p:cNvGrpSpPr/>
        <p:nvPr/>
      </p:nvGrpSpPr>
      <p:grpSpPr>
        <a:xfrm>
          <a:off x="0" y="0"/>
          <a:ext cx="0" cy="0"/>
          <a:chOff x="0" y="0"/>
          <a:chExt cx="0" cy="0"/>
        </a:xfrm>
      </p:grpSpPr>
      <p:sp>
        <p:nvSpPr>
          <p:cNvPr id="1049356" name="文本框 1"/>
          <p:cNvSpPr txBox="1"/>
          <p:nvPr>
            <p:custDataLst>
              <p:tags r:id="rId1"/>
            </p:custDataLst>
          </p:nvPr>
        </p:nvSpPr>
        <p:spPr>
          <a:xfrm>
            <a:off x="1826462" y="350552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2100" lang="en-US">
                <a:solidFill>
                  <a:schemeClr val="tx1"/>
                </a:solidFill>
              </a:rPr>
              <a:t>6.2办公空间室内设计案例赏析</a:t>
            </a:r>
            <a:endParaRPr altLang="zh-CN" sz="2100" lang="en-US">
              <a:solidFill>
                <a:schemeClr val="tx1"/>
              </a:solidFill>
            </a:endParaRPr>
          </a:p>
        </p:txBody>
      </p:sp>
      <p:sp>
        <p:nvSpPr>
          <p:cNvPr id="1049357" name="文本框 2"/>
          <p:cNvSpPr txBox="1"/>
          <p:nvPr>
            <p:custDataLst>
              <p:tags r:id="rId2"/>
            </p:custDataLst>
          </p:nvPr>
        </p:nvSpPr>
        <p:spPr>
          <a:xfrm>
            <a:off x="1671522" y="4125947"/>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350" lang="en-US">
                <a:solidFill>
                  <a:schemeClr val="tx1"/>
                </a:solidFill>
              </a:rPr>
              <a:t>（5）丹麦LEGO PDM办公空间</a:t>
            </a:r>
            <a:endParaRPr altLang="zh-CN" dirty="0" sz="1350" lang="en-US">
              <a:solidFill>
                <a:schemeClr val="tx1"/>
              </a:solidFill>
            </a:endParaRPr>
          </a:p>
        </p:txBody>
      </p:sp>
      <p:sp>
        <p:nvSpPr>
          <p:cNvPr id="1049358" name="文本框 7"/>
          <p:cNvSpPr txBox="1"/>
          <p:nvPr/>
        </p:nvSpPr>
        <p:spPr>
          <a:xfrm>
            <a:off x="6907530" y="3036570"/>
            <a:ext cx="2094865" cy="370841"/>
          </a:xfrm>
          <a:prstGeom prst="rect"/>
          <a:noFill/>
        </p:spPr>
        <p:txBody>
          <a:bodyPr rtlCol="0" wrap="square">
            <a:spAutoFit/>
          </a:bodyPr>
          <a:p>
            <a:r>
              <a:rPr altLang="en-US" sz="1000" lang="zh-CN"/>
              <a:t>图6-2-5丹麦LEGO PDM办公空间</a:t>
            </a:r>
            <a:endParaRPr altLang="en-US" sz="1000" lang="zh-CN"/>
          </a:p>
          <a:p>
            <a:r>
              <a:rPr altLang="en-US" sz="1000" lang="zh-CN"/>
              <a:t>图片来源：百度</a:t>
            </a:r>
            <a:endParaRPr altLang="en-US" sz="1000" lang="zh-CN"/>
          </a:p>
        </p:txBody>
      </p:sp>
      <p:pic>
        <p:nvPicPr>
          <p:cNvPr id="2097375" name="图片 54" descr="1327497425-00012v-1000x707"/>
          <p:cNvPicPr>
            <a:picLocks noChangeAspect="1"/>
          </p:cNvPicPr>
          <p:nvPr/>
        </p:nvPicPr>
        <p:blipFill>
          <a:blip xmlns:r="http://schemas.openxmlformats.org/officeDocument/2006/relationships" r:embed="rId3"/>
          <a:stretch>
            <a:fillRect/>
          </a:stretch>
        </p:blipFill>
        <p:spPr>
          <a:xfrm>
            <a:off x="2335530" y="556895"/>
            <a:ext cx="2324735" cy="1034415"/>
          </a:xfrm>
          <a:prstGeom prst="rect"/>
          <a:noFill/>
          <a:ln w="9525">
            <a:noFill/>
          </a:ln>
        </p:spPr>
      </p:pic>
      <p:pic>
        <p:nvPicPr>
          <p:cNvPr id="2097376" name="图片 55" descr="1327497561-gathering-point-photo-anderssuneberg-1000x674"/>
          <p:cNvPicPr>
            <a:picLocks noChangeAspect="1"/>
          </p:cNvPicPr>
          <p:nvPr/>
        </p:nvPicPr>
        <p:blipFill>
          <a:blip xmlns:r="http://schemas.openxmlformats.org/officeDocument/2006/relationships" r:embed="rId4"/>
          <a:stretch>
            <a:fillRect/>
          </a:stretch>
        </p:blipFill>
        <p:spPr>
          <a:xfrm>
            <a:off x="4900295" y="556895"/>
            <a:ext cx="2006600" cy="1262380"/>
          </a:xfrm>
          <a:prstGeom prst="rect"/>
          <a:noFill/>
          <a:ln w="9525">
            <a:noFill/>
          </a:ln>
        </p:spPr>
      </p:pic>
      <p:pic>
        <p:nvPicPr>
          <p:cNvPr id="2097377" name="图片 56" descr="1327497581-giant-lego-man-graphic-and-grass-print-photo-anderssuneberg-1000x666"/>
          <p:cNvPicPr>
            <a:picLocks noChangeAspect="1"/>
          </p:cNvPicPr>
          <p:nvPr/>
        </p:nvPicPr>
        <p:blipFill>
          <a:blip xmlns:r="http://schemas.openxmlformats.org/officeDocument/2006/relationships" r:embed="rId5"/>
          <a:stretch>
            <a:fillRect/>
          </a:stretch>
        </p:blipFill>
        <p:spPr>
          <a:xfrm>
            <a:off x="4900295" y="2096770"/>
            <a:ext cx="2006600" cy="1338580"/>
          </a:xfrm>
          <a:prstGeom prst="rect"/>
          <a:noFill/>
          <a:ln w="9525">
            <a:noFill/>
          </a:ln>
        </p:spPr>
      </p:pic>
      <p:pic>
        <p:nvPicPr>
          <p:cNvPr id="2097378" name="图片 57" descr="1327497617-kitchen-photo-anderssuneberg-669x1000"/>
          <p:cNvPicPr>
            <a:picLocks noChangeAspect="1"/>
          </p:cNvPicPr>
          <p:nvPr/>
        </p:nvPicPr>
        <p:blipFill>
          <a:blip xmlns:r="http://schemas.openxmlformats.org/officeDocument/2006/relationships" r:embed="rId6"/>
          <a:stretch>
            <a:fillRect/>
          </a:stretch>
        </p:blipFill>
        <p:spPr>
          <a:xfrm>
            <a:off x="1894840" y="1708150"/>
            <a:ext cx="1155700" cy="1727835"/>
          </a:xfrm>
          <a:prstGeom prst="rect"/>
          <a:noFill/>
          <a:ln w="9525">
            <a:noFill/>
          </a:ln>
        </p:spPr>
      </p:pic>
      <p:pic>
        <p:nvPicPr>
          <p:cNvPr id="2097379" name="图片 58" descr="1327497708-slide-and-bulls-eye-landing-photo-anderssuneberg-762x1000"/>
          <p:cNvPicPr>
            <a:picLocks noChangeAspect="1"/>
          </p:cNvPicPr>
          <p:nvPr/>
        </p:nvPicPr>
        <p:blipFill>
          <a:blip xmlns:r="http://schemas.openxmlformats.org/officeDocument/2006/relationships" r:embed="rId7"/>
          <a:stretch>
            <a:fillRect/>
          </a:stretch>
        </p:blipFill>
        <p:spPr>
          <a:xfrm>
            <a:off x="3327400" y="1707515"/>
            <a:ext cx="1332865" cy="1727835"/>
          </a:xfrm>
          <a:prstGeom prst="rect"/>
          <a:noFill/>
          <a:ln w="9525">
            <a:noFill/>
          </a:ln>
        </p:spPr>
      </p:pic>
    </p:spTree>
    <p:custDataLst>
      <p:tags r:id="rId8"/>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426" name=""/>
        <p:cNvGrpSpPr/>
        <p:nvPr/>
      </p:nvGrpSpPr>
      <p:grpSpPr>
        <a:xfrm>
          <a:off x="0" y="0"/>
          <a:ext cx="0" cy="0"/>
          <a:chOff x="0" y="0"/>
          <a:chExt cx="0" cy="0"/>
        </a:xfrm>
      </p:grpSpPr>
      <p:sp>
        <p:nvSpPr>
          <p:cNvPr id="1049362" name="文本框 1"/>
          <p:cNvSpPr txBox="1"/>
          <p:nvPr>
            <p:custDataLst>
              <p:tags r:id="rId1"/>
            </p:custDataLst>
          </p:nvPr>
        </p:nvSpPr>
        <p:spPr>
          <a:xfrm>
            <a:off x="2457652" y="337979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2100" lang="en-US">
                <a:solidFill>
                  <a:schemeClr val="tx1"/>
                </a:solidFill>
              </a:rPr>
              <a:t>6.2办公空间室内设计案例赏析</a:t>
            </a:r>
            <a:endParaRPr altLang="zh-CN" sz="2100" lang="en-US">
              <a:solidFill>
                <a:schemeClr val="tx1"/>
              </a:solidFill>
            </a:endParaRPr>
          </a:p>
        </p:txBody>
      </p:sp>
      <p:sp>
        <p:nvSpPr>
          <p:cNvPr id="1049363" name="文本框 2"/>
          <p:cNvSpPr txBox="1"/>
          <p:nvPr>
            <p:custDataLst>
              <p:tags r:id="rId2"/>
            </p:custDataLst>
          </p:nvPr>
        </p:nvSpPr>
        <p:spPr>
          <a:xfrm>
            <a:off x="2266517" y="3906872"/>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350" lang="en-US">
                <a:solidFill>
                  <a:schemeClr val="tx1"/>
                </a:solidFill>
              </a:rPr>
              <a:t>（6）桌上森林——法国某办公空间</a:t>
            </a:r>
            <a:endParaRPr altLang="zh-CN" dirty="0" sz="1350" lang="en-US">
              <a:solidFill>
                <a:schemeClr val="tx1"/>
              </a:solidFill>
            </a:endParaRPr>
          </a:p>
        </p:txBody>
      </p:sp>
      <p:sp>
        <p:nvSpPr>
          <p:cNvPr id="1049364" name="文本框 7"/>
          <p:cNvSpPr txBox="1"/>
          <p:nvPr/>
        </p:nvSpPr>
        <p:spPr>
          <a:xfrm>
            <a:off x="3890010" y="2910840"/>
            <a:ext cx="2094865" cy="370840"/>
          </a:xfrm>
          <a:prstGeom prst="rect"/>
          <a:noFill/>
        </p:spPr>
        <p:txBody>
          <a:bodyPr rtlCol="0" wrap="square">
            <a:spAutoFit/>
          </a:bodyPr>
          <a:p>
            <a:r>
              <a:rPr altLang="en-US" sz="1000" lang="zh-CN"/>
              <a:t>图6-2-6法国某办公室空间</a:t>
            </a:r>
            <a:endParaRPr altLang="en-US" sz="1000" lang="zh-CN"/>
          </a:p>
          <a:p>
            <a:r>
              <a:rPr altLang="en-US" sz="1000" lang="zh-CN"/>
              <a:t>图片来源：古德设计网</a:t>
            </a:r>
            <a:endParaRPr altLang="en-US" sz="1000" lang="zh-CN"/>
          </a:p>
        </p:txBody>
      </p:sp>
      <p:pic>
        <p:nvPicPr>
          <p:cNvPr id="2097380" name="图片 59" descr="科比 0024"/>
          <p:cNvPicPr>
            <a:picLocks noChangeAspect="1"/>
          </p:cNvPicPr>
          <p:nvPr/>
        </p:nvPicPr>
        <p:blipFill>
          <a:blip xmlns:r="http://schemas.openxmlformats.org/officeDocument/2006/relationships" r:embed="rId3"/>
          <a:stretch>
            <a:fillRect/>
          </a:stretch>
        </p:blipFill>
        <p:spPr>
          <a:xfrm>
            <a:off x="2457450" y="407035"/>
            <a:ext cx="1624330" cy="2164080"/>
          </a:xfrm>
          <a:prstGeom prst="rect"/>
          <a:noFill/>
          <a:ln w="9525">
            <a:noFill/>
          </a:ln>
        </p:spPr>
      </p:pic>
      <p:pic>
        <p:nvPicPr>
          <p:cNvPr id="2097381" name="图片 60" descr="科比 0026"/>
          <p:cNvPicPr>
            <a:picLocks noChangeAspect="1"/>
          </p:cNvPicPr>
          <p:nvPr/>
        </p:nvPicPr>
        <p:blipFill>
          <a:blip xmlns:r="http://schemas.openxmlformats.org/officeDocument/2006/relationships" r:embed="rId4"/>
          <a:srcRect/>
          <a:stretch>
            <a:fillRect/>
          </a:stretch>
        </p:blipFill>
        <p:spPr>
          <a:xfrm>
            <a:off x="4281805" y="421640"/>
            <a:ext cx="1616710" cy="2135505"/>
          </a:xfrm>
          <a:prstGeom prst="rect"/>
          <a:noFill/>
          <a:ln w="9525">
            <a:noFill/>
          </a:ln>
        </p:spPr>
      </p:pic>
      <p:pic>
        <p:nvPicPr>
          <p:cNvPr id="2097382" name="图片 61" descr="科比 0031"/>
          <p:cNvPicPr>
            <a:picLocks noChangeAspect="1"/>
          </p:cNvPicPr>
          <p:nvPr/>
        </p:nvPicPr>
        <p:blipFill>
          <a:blip xmlns:r="http://schemas.openxmlformats.org/officeDocument/2006/relationships" r:embed="rId5"/>
          <a:srcRect/>
          <a:stretch>
            <a:fillRect/>
          </a:stretch>
        </p:blipFill>
        <p:spPr>
          <a:xfrm>
            <a:off x="973455" y="421640"/>
            <a:ext cx="1292860" cy="1550670"/>
          </a:xfrm>
          <a:prstGeom prst="rect"/>
          <a:noFill/>
          <a:ln w="9525">
            <a:noFill/>
          </a:ln>
        </p:spPr>
      </p:pic>
      <p:pic>
        <p:nvPicPr>
          <p:cNvPr id="2097383" name="图片 62" descr="科比 0032"/>
          <p:cNvPicPr>
            <a:picLocks noChangeAspect="1"/>
          </p:cNvPicPr>
          <p:nvPr/>
        </p:nvPicPr>
        <p:blipFill>
          <a:blip xmlns:r="http://schemas.openxmlformats.org/officeDocument/2006/relationships" r:embed="rId6"/>
          <a:srcRect/>
          <a:stretch>
            <a:fillRect/>
          </a:stretch>
        </p:blipFill>
        <p:spPr>
          <a:xfrm>
            <a:off x="6158230" y="407035"/>
            <a:ext cx="1627505" cy="2150110"/>
          </a:xfrm>
          <a:prstGeom prst="rect"/>
          <a:noFill/>
          <a:ln w="9525">
            <a:noFill/>
          </a:ln>
        </p:spPr>
      </p:pic>
    </p:spTree>
    <p:custDataLst>
      <p:tags r:id="rId7"/>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429" name=""/>
        <p:cNvGrpSpPr/>
        <p:nvPr/>
      </p:nvGrpSpPr>
      <p:grpSpPr>
        <a:xfrm>
          <a:off x="0" y="0"/>
          <a:ext cx="0" cy="0"/>
          <a:chOff x="0" y="0"/>
          <a:chExt cx="0" cy="0"/>
        </a:xfrm>
      </p:grpSpPr>
      <p:sp>
        <p:nvSpPr>
          <p:cNvPr id="1049368" name="文本框 1"/>
          <p:cNvSpPr txBox="1"/>
          <p:nvPr>
            <p:custDataLst>
              <p:tags r:id="rId1"/>
            </p:custDataLst>
          </p:nvPr>
        </p:nvSpPr>
        <p:spPr>
          <a:xfrm>
            <a:off x="-194108" y="112808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2100" lang="en-US">
                <a:solidFill>
                  <a:schemeClr val="tx1"/>
                </a:solidFill>
              </a:rPr>
              <a:t>6.2办公空间室内设计案例赏析</a:t>
            </a:r>
            <a:endParaRPr altLang="zh-CN" sz="2100" lang="en-US">
              <a:solidFill>
                <a:schemeClr val="tx1"/>
              </a:solidFill>
            </a:endParaRPr>
          </a:p>
        </p:txBody>
      </p:sp>
      <p:sp>
        <p:nvSpPr>
          <p:cNvPr id="1049369" name="文本框 2"/>
          <p:cNvSpPr txBox="1"/>
          <p:nvPr>
            <p:custDataLst>
              <p:tags r:id="rId2"/>
            </p:custDataLst>
          </p:nvPr>
        </p:nvSpPr>
        <p:spPr>
          <a:xfrm>
            <a:off x="-430963" y="2030447"/>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350" lang="en-US">
                <a:solidFill>
                  <a:schemeClr val="tx1"/>
                </a:solidFill>
              </a:rPr>
              <a:t>（6）桌上森林——法国某办公空间</a:t>
            </a:r>
            <a:endParaRPr altLang="zh-CN" dirty="0" sz="1350" lang="en-US">
              <a:solidFill>
                <a:schemeClr val="tx1"/>
              </a:solidFill>
            </a:endParaRPr>
          </a:p>
        </p:txBody>
      </p:sp>
      <p:sp>
        <p:nvSpPr>
          <p:cNvPr id="1049370" name="文本框 7"/>
          <p:cNvSpPr txBox="1"/>
          <p:nvPr/>
        </p:nvSpPr>
        <p:spPr>
          <a:xfrm>
            <a:off x="5707380" y="4293870"/>
            <a:ext cx="2094865" cy="370841"/>
          </a:xfrm>
          <a:prstGeom prst="rect"/>
          <a:noFill/>
        </p:spPr>
        <p:txBody>
          <a:bodyPr rtlCol="0" wrap="square">
            <a:spAutoFit/>
          </a:bodyPr>
          <a:p>
            <a:r>
              <a:rPr altLang="en-US" sz="1000" lang="zh-CN"/>
              <a:t>图6-2-7法国某办公室平面</a:t>
            </a:r>
            <a:endParaRPr altLang="en-US" sz="1000" lang="zh-CN"/>
          </a:p>
          <a:p>
            <a:r>
              <a:rPr altLang="en-US" sz="1000" lang="zh-CN"/>
              <a:t>图片来源：古德设计网</a:t>
            </a:r>
            <a:endParaRPr altLang="en-US" sz="1000" lang="zh-CN"/>
          </a:p>
        </p:txBody>
      </p:sp>
      <p:pic>
        <p:nvPicPr>
          <p:cNvPr id="2097384" name="图片 52" descr="000"/>
          <p:cNvPicPr>
            <a:picLocks noChangeAspect="1"/>
          </p:cNvPicPr>
          <p:nvPr/>
        </p:nvPicPr>
        <p:blipFill>
          <a:blip xmlns:r="http://schemas.openxmlformats.org/officeDocument/2006/relationships" r:embed="rId3"/>
          <a:stretch>
            <a:fillRect/>
          </a:stretch>
        </p:blipFill>
        <p:spPr>
          <a:xfrm>
            <a:off x="4269740" y="775335"/>
            <a:ext cx="4740910" cy="3400425"/>
          </a:xfrm>
          <a:prstGeom prst="rect"/>
          <a:noFill/>
          <a:ln w="9525">
            <a:noFill/>
          </a:ln>
        </p:spPr>
      </p:pic>
    </p:spTree>
    <p:custDataLst>
      <p:tags r:id="rId4"/>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432" name=""/>
        <p:cNvGrpSpPr/>
        <p:nvPr/>
      </p:nvGrpSpPr>
      <p:grpSpPr>
        <a:xfrm>
          <a:off x="0" y="0"/>
          <a:ext cx="0" cy="0"/>
          <a:chOff x="0" y="0"/>
          <a:chExt cx="0" cy="0"/>
        </a:xfrm>
      </p:grpSpPr>
      <p:sp>
        <p:nvSpPr>
          <p:cNvPr id="1049374" name="文本框 1"/>
          <p:cNvSpPr txBox="1"/>
          <p:nvPr>
            <p:custDataLst>
              <p:tags r:id="rId1"/>
            </p:custDataLst>
          </p:nvPr>
        </p:nvSpPr>
        <p:spPr>
          <a:xfrm>
            <a:off x="2457652" y="337979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2100" lang="en-US">
                <a:solidFill>
                  <a:schemeClr val="tx1"/>
                </a:solidFill>
              </a:rPr>
              <a:t>6.2办公空间室内设计案例赏析</a:t>
            </a:r>
            <a:endParaRPr altLang="zh-CN" sz="2100" lang="en-US">
              <a:solidFill>
                <a:schemeClr val="tx1"/>
              </a:solidFill>
            </a:endParaRPr>
          </a:p>
        </p:txBody>
      </p:sp>
      <p:sp>
        <p:nvSpPr>
          <p:cNvPr id="1049375" name="文本框 2"/>
          <p:cNvSpPr txBox="1"/>
          <p:nvPr>
            <p:custDataLst>
              <p:tags r:id="rId2"/>
            </p:custDataLst>
          </p:nvPr>
        </p:nvSpPr>
        <p:spPr>
          <a:xfrm>
            <a:off x="2266517" y="3906872"/>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350" lang="en-US">
                <a:solidFill>
                  <a:schemeClr val="tx1"/>
                </a:solidFill>
              </a:rPr>
              <a:t>（7）ONE&amp;CO办公室</a:t>
            </a:r>
            <a:endParaRPr altLang="zh-CN" dirty="0" sz="1350" lang="en-US">
              <a:solidFill>
                <a:schemeClr val="tx1"/>
              </a:solidFill>
            </a:endParaRPr>
          </a:p>
        </p:txBody>
      </p:sp>
      <p:sp>
        <p:nvSpPr>
          <p:cNvPr id="1049376" name="文本框 7"/>
          <p:cNvSpPr txBox="1"/>
          <p:nvPr/>
        </p:nvSpPr>
        <p:spPr>
          <a:xfrm>
            <a:off x="3890010" y="2910840"/>
            <a:ext cx="2094865" cy="370840"/>
          </a:xfrm>
          <a:prstGeom prst="rect"/>
          <a:noFill/>
        </p:spPr>
        <p:txBody>
          <a:bodyPr rtlCol="0" wrap="square">
            <a:spAutoFit/>
          </a:bodyPr>
          <a:p>
            <a:r>
              <a:rPr altLang="en-US" sz="1000" lang="zh-CN"/>
              <a:t>图6-2-8 ONE&amp;CO办公室</a:t>
            </a:r>
            <a:endParaRPr altLang="en-US" sz="1000" lang="zh-CN"/>
          </a:p>
          <a:p>
            <a:r>
              <a:rPr altLang="en-US" sz="1000" lang="zh-CN"/>
              <a:t>图片来源：古德设计网</a:t>
            </a:r>
            <a:endParaRPr altLang="en-US" sz="1000" lang="zh-CN"/>
          </a:p>
        </p:txBody>
      </p:sp>
      <p:pic>
        <p:nvPicPr>
          <p:cNvPr id="2097385" name="图片 63" descr="1005221640adc4387d4d42cbc8"/>
          <p:cNvPicPr>
            <a:picLocks noChangeAspect="1"/>
          </p:cNvPicPr>
          <p:nvPr/>
        </p:nvPicPr>
        <p:blipFill>
          <a:blip xmlns:r="http://schemas.openxmlformats.org/officeDocument/2006/relationships" r:embed="rId3"/>
          <a:stretch>
            <a:fillRect/>
          </a:stretch>
        </p:blipFill>
        <p:spPr>
          <a:xfrm>
            <a:off x="848995" y="421640"/>
            <a:ext cx="1541145" cy="2431415"/>
          </a:xfrm>
          <a:prstGeom prst="rect"/>
          <a:noFill/>
          <a:ln w="9525">
            <a:noFill/>
          </a:ln>
        </p:spPr>
      </p:pic>
      <p:pic>
        <p:nvPicPr>
          <p:cNvPr id="2097386" name="图片 64" descr="10052216401b97907f99ab915b"/>
          <p:cNvPicPr>
            <a:picLocks noChangeAspect="1"/>
          </p:cNvPicPr>
          <p:nvPr/>
        </p:nvPicPr>
        <p:blipFill>
          <a:blip xmlns:r="http://schemas.openxmlformats.org/officeDocument/2006/relationships" r:embed="rId4"/>
          <a:stretch>
            <a:fillRect/>
          </a:stretch>
        </p:blipFill>
        <p:spPr>
          <a:xfrm>
            <a:off x="2457450" y="421640"/>
            <a:ext cx="1632585" cy="1095375"/>
          </a:xfrm>
          <a:prstGeom prst="rect"/>
          <a:noFill/>
          <a:ln w="9525">
            <a:noFill/>
          </a:ln>
        </p:spPr>
      </p:pic>
      <p:pic>
        <p:nvPicPr>
          <p:cNvPr id="2097387" name="图片 65" descr="10052216400dd740931d1531eb"/>
          <p:cNvPicPr>
            <a:picLocks noChangeAspect="1"/>
          </p:cNvPicPr>
          <p:nvPr/>
        </p:nvPicPr>
        <p:blipFill>
          <a:blip xmlns:r="http://schemas.openxmlformats.org/officeDocument/2006/relationships" r:embed="rId5"/>
          <a:stretch>
            <a:fillRect/>
          </a:stretch>
        </p:blipFill>
        <p:spPr>
          <a:xfrm>
            <a:off x="2457450" y="1661795"/>
            <a:ext cx="1632585" cy="1191260"/>
          </a:xfrm>
          <a:prstGeom prst="rect"/>
          <a:noFill/>
          <a:ln w="9525">
            <a:noFill/>
          </a:ln>
        </p:spPr>
      </p:pic>
      <p:pic>
        <p:nvPicPr>
          <p:cNvPr id="2097388" name="图片 66" descr="100522164044a66bf92ab8998e"/>
          <p:cNvPicPr>
            <a:picLocks noChangeAspect="1"/>
          </p:cNvPicPr>
          <p:nvPr/>
        </p:nvPicPr>
        <p:blipFill>
          <a:blip xmlns:r="http://schemas.openxmlformats.org/officeDocument/2006/relationships" r:embed="rId6"/>
          <a:stretch>
            <a:fillRect/>
          </a:stretch>
        </p:blipFill>
        <p:spPr>
          <a:xfrm>
            <a:off x="4281805" y="407035"/>
            <a:ext cx="1614170" cy="1110615"/>
          </a:xfrm>
          <a:prstGeom prst="rect"/>
          <a:noFill/>
          <a:ln w="9525">
            <a:noFill/>
          </a:ln>
        </p:spPr>
      </p:pic>
      <p:pic>
        <p:nvPicPr>
          <p:cNvPr id="2097389" name="图片 67" descr="1005221640282ce641079aa73d"/>
          <p:cNvPicPr>
            <a:picLocks noChangeAspect="1"/>
          </p:cNvPicPr>
          <p:nvPr/>
        </p:nvPicPr>
        <p:blipFill>
          <a:blip xmlns:r="http://schemas.openxmlformats.org/officeDocument/2006/relationships" r:embed="rId7"/>
          <a:stretch>
            <a:fillRect/>
          </a:stretch>
        </p:blipFill>
        <p:spPr>
          <a:xfrm>
            <a:off x="4281805" y="1664970"/>
            <a:ext cx="1613535" cy="1188085"/>
          </a:xfrm>
          <a:prstGeom prst="rect"/>
          <a:noFill/>
          <a:ln w="9525">
            <a:noFill/>
          </a:ln>
        </p:spPr>
      </p:pic>
      <p:pic>
        <p:nvPicPr>
          <p:cNvPr id="2097390" name="图片 68" descr="1005221640f2fe797484d11193"/>
          <p:cNvPicPr>
            <a:picLocks noChangeAspect="1"/>
          </p:cNvPicPr>
          <p:nvPr/>
        </p:nvPicPr>
        <p:blipFill>
          <a:blip xmlns:r="http://schemas.openxmlformats.org/officeDocument/2006/relationships" r:embed="rId8"/>
          <a:stretch>
            <a:fillRect/>
          </a:stretch>
        </p:blipFill>
        <p:spPr>
          <a:xfrm>
            <a:off x="6053455" y="1013143"/>
            <a:ext cx="2523490" cy="1839595"/>
          </a:xfrm>
          <a:prstGeom prst="rect"/>
          <a:noFill/>
          <a:ln w="9525">
            <a:noFill/>
          </a:ln>
        </p:spPr>
      </p:pic>
    </p:spTree>
    <p:custDataLst>
      <p:tags r:id="rId9"/>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435" name=""/>
        <p:cNvGrpSpPr/>
        <p:nvPr/>
      </p:nvGrpSpPr>
      <p:grpSpPr>
        <a:xfrm>
          <a:off x="0" y="0"/>
          <a:ext cx="0" cy="0"/>
          <a:chOff x="0" y="0"/>
          <a:chExt cx="0" cy="0"/>
        </a:xfrm>
      </p:grpSpPr>
      <p:sp>
        <p:nvSpPr>
          <p:cNvPr id="1049380" name="文本框 1"/>
          <p:cNvSpPr txBox="1"/>
          <p:nvPr>
            <p:custDataLst>
              <p:tags r:id="rId1"/>
            </p:custDataLst>
          </p:nvPr>
        </p:nvSpPr>
        <p:spPr>
          <a:xfrm>
            <a:off x="2457652" y="3379798"/>
            <a:ext cx="4978455" cy="527074"/>
          </a:xfrm>
          <a:prstGeom prst="rect"/>
          <a:solidFill>
            <a:schemeClr val="bg2"/>
          </a:solidFill>
          <a:ln>
            <a:noFill/>
          </a:ln>
        </p:spPr>
        <p:txBody>
          <a:bodyPr anchor="ctr" anchorCtr="0" bIns="35242" compatLnSpc="1" lIns="67627" numCol="1" rIns="67627" tIns="35242" vert="horz" wrap="square">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algn="ctr" eaLnBrk="0" fontAlgn="base" hangingPunct="0" marL="457200">
              <a:spcBef>
                <a:spcPct val="0"/>
              </a:spcBef>
              <a:spcAft>
                <a:spcPct val="0"/>
              </a:spcAft>
              <a:defRPr sz="4400"/>
            </a:lvl6pPr>
            <a:lvl7pPr algn="ctr" eaLnBrk="0" fontAlgn="base" hangingPunct="0" marL="914400">
              <a:spcBef>
                <a:spcPct val="0"/>
              </a:spcBef>
              <a:spcAft>
                <a:spcPct val="0"/>
              </a:spcAft>
              <a:defRPr sz="4400"/>
            </a:lvl7pPr>
            <a:lvl8pPr algn="ctr" eaLnBrk="0" fontAlgn="base" hangingPunct="0" marL="1371600">
              <a:spcBef>
                <a:spcPct val="0"/>
              </a:spcBef>
              <a:spcAft>
                <a:spcPct val="0"/>
              </a:spcAft>
              <a:defRPr sz="4400"/>
            </a:lvl8pPr>
            <a:lvl9pPr algn="ctr" eaLnBrk="0" fontAlgn="base" hangingPunct="0" marL="1828800">
              <a:spcBef>
                <a:spcPct val="0"/>
              </a:spcBef>
              <a:spcAft>
                <a:spcPct val="0"/>
              </a:spcAft>
              <a:defRPr sz="4400"/>
            </a:lvl9pPr>
          </a:lstStyle>
          <a:p>
            <a:r>
              <a:rPr altLang="zh-CN" sz="2100" lang="en-US">
                <a:solidFill>
                  <a:schemeClr val="tx1"/>
                </a:solidFill>
              </a:rPr>
              <a:t>6.2办公空间室内设计案例赏析</a:t>
            </a:r>
            <a:endParaRPr altLang="zh-CN" sz="2100" lang="en-US">
              <a:solidFill>
                <a:schemeClr val="tx1"/>
              </a:solidFill>
            </a:endParaRPr>
          </a:p>
        </p:txBody>
      </p:sp>
      <p:sp>
        <p:nvSpPr>
          <p:cNvPr id="1049381" name="文本框 2"/>
          <p:cNvSpPr txBox="1"/>
          <p:nvPr>
            <p:custDataLst>
              <p:tags r:id="rId2"/>
            </p:custDataLst>
          </p:nvPr>
        </p:nvSpPr>
        <p:spPr>
          <a:xfrm>
            <a:off x="2266517" y="3906872"/>
            <a:ext cx="4978456" cy="1082323"/>
          </a:xfrm>
          <a:prstGeom prst="rect"/>
          <a:noFill/>
          <a:ln>
            <a:noFill/>
          </a:ln>
        </p:spPr>
        <p:txBody>
          <a:bodyPr anchor="t" anchorCtr="0" bIns="34290" compatLnSpc="1" lIns="68580" numCol="1" rIns="68580" tIns="34290" vert="horz" wrap="square">
            <a:normAutofit/>
          </a:bodyPr>
          <a:lstStyle>
            <a:lvl1pPr algn="ctr" eaLnBrk="1" hangingPunct="1" indent="-3175" marL="3175">
              <a:lnSpc>
                <a:spcPct val="150000"/>
              </a:lnSpc>
              <a:spcBef>
                <a:spcPct val="20000"/>
              </a:spcBef>
              <a:buFontTx/>
              <a:buNone/>
              <a:defRPr sz="1800">
                <a:solidFill>
                  <a:schemeClr val="bg2"/>
                </a:solidFill>
                <a:latin typeface="+mn-lt"/>
                <a:ea typeface="+mn-ea"/>
                <a:sym typeface="Arial" panose="020B0604020202020204" pitchFamily="34" charset="0"/>
              </a:defRPr>
            </a:lvl1pPr>
            <a:lvl2pPr indent="-285750" marL="742950">
              <a:spcBef>
                <a:spcPct val="20000"/>
              </a:spcBef>
              <a:buChar char="–"/>
              <a:defRPr sz="2800">
                <a:sym typeface="Arial" panose="020B0604020202020204" pitchFamily="34" charset="0"/>
              </a:defRPr>
            </a:lvl2pPr>
            <a:lvl3pPr indent="-228600" marL="1143000">
              <a:spcBef>
                <a:spcPct val="20000"/>
              </a:spcBef>
              <a:buChar char="•"/>
              <a:defRPr sz="2400">
                <a:sym typeface="Arial" panose="020B0604020202020204" pitchFamily="34" charset="0"/>
              </a:defRPr>
            </a:lvl3pPr>
            <a:lvl4pPr indent="-228600" marL="1600200">
              <a:spcBef>
                <a:spcPct val="20000"/>
              </a:spcBef>
              <a:buChar char="–"/>
              <a:defRPr sz="2000">
                <a:sym typeface="Arial" panose="020B0604020202020204" pitchFamily="34" charset="0"/>
              </a:defRPr>
            </a:lvl4pPr>
            <a:lvl5pPr indent="-228600" marL="2057400">
              <a:spcBef>
                <a:spcPct val="20000"/>
              </a:spcBef>
              <a:buChar char="»"/>
              <a:defRPr sz="2000">
                <a:sym typeface="Arial" panose="020B0604020202020204" pitchFamily="34" charset="0"/>
              </a:defRPr>
            </a:lvl5pPr>
            <a:lvl6pPr indent="-228600" marL="2514600">
              <a:lnSpc>
                <a:spcPct val="90000"/>
              </a:lnSpc>
              <a:spcBef>
                <a:spcPts val="500"/>
              </a:spcBef>
              <a:buFont typeface="Arial" panose="020B0604020202020204" pitchFamily="34" charset="0"/>
              <a:buChar char="•"/>
              <a:defRPr sz="1800">
                <a:latin typeface="+mn-lt"/>
                <a:ea typeface="+mn-ea"/>
              </a:defRPr>
            </a:lvl6pPr>
            <a:lvl7pPr indent="-228600" marL="2971800">
              <a:lnSpc>
                <a:spcPct val="90000"/>
              </a:lnSpc>
              <a:spcBef>
                <a:spcPts val="500"/>
              </a:spcBef>
              <a:buFont typeface="Arial" panose="020B0604020202020204" pitchFamily="34" charset="0"/>
              <a:buChar char="•"/>
              <a:defRPr sz="1800">
                <a:latin typeface="+mn-lt"/>
                <a:ea typeface="+mn-ea"/>
              </a:defRPr>
            </a:lvl7pPr>
            <a:lvl8pPr indent="-228600" marL="3429000">
              <a:lnSpc>
                <a:spcPct val="90000"/>
              </a:lnSpc>
              <a:spcBef>
                <a:spcPts val="500"/>
              </a:spcBef>
              <a:buFont typeface="Arial" panose="020B0604020202020204" pitchFamily="34" charset="0"/>
              <a:buChar char="•"/>
              <a:defRPr sz="1800">
                <a:latin typeface="+mn-lt"/>
                <a:ea typeface="+mn-ea"/>
              </a:defRPr>
            </a:lvl8pPr>
            <a:lvl9pPr indent="-228600" marL="3886200">
              <a:lnSpc>
                <a:spcPct val="90000"/>
              </a:lnSpc>
              <a:spcBef>
                <a:spcPts val="500"/>
              </a:spcBef>
              <a:buFont typeface="Arial" panose="020B0604020202020204" pitchFamily="34" charset="0"/>
              <a:buChar char="•"/>
              <a:defRPr sz="1800">
                <a:latin typeface="+mn-lt"/>
                <a:ea typeface="+mn-ea"/>
              </a:defRPr>
            </a:lvl9pPr>
          </a:lstStyle>
          <a:p>
            <a:pPr fontAlgn="base" lvl="0">
              <a:lnSpc>
                <a:spcPct val="120000"/>
              </a:lnSpc>
              <a:spcAft>
                <a:spcPct val="0"/>
              </a:spcAft>
            </a:pPr>
            <a:r>
              <a:rPr altLang="zh-CN" dirty="0" sz="1350" lang="en-US">
                <a:solidFill>
                  <a:schemeClr val="tx1"/>
                </a:solidFill>
              </a:rPr>
              <a:t>（8）美国在线AOL办公室</a:t>
            </a:r>
            <a:endParaRPr altLang="zh-CN" dirty="0" sz="1350" lang="en-US">
              <a:solidFill>
                <a:schemeClr val="tx1"/>
              </a:solidFill>
            </a:endParaRPr>
          </a:p>
        </p:txBody>
      </p:sp>
      <p:sp>
        <p:nvSpPr>
          <p:cNvPr id="1049382" name="文本框 7"/>
          <p:cNvSpPr txBox="1"/>
          <p:nvPr/>
        </p:nvSpPr>
        <p:spPr>
          <a:xfrm>
            <a:off x="3890010" y="2982595"/>
            <a:ext cx="2094865" cy="370841"/>
          </a:xfrm>
          <a:prstGeom prst="rect"/>
          <a:noFill/>
        </p:spPr>
        <p:txBody>
          <a:bodyPr rtlCol="0" wrap="square">
            <a:spAutoFit/>
          </a:bodyPr>
          <a:p>
            <a:r>
              <a:rPr altLang="en-US" sz="1000" lang="zh-CN"/>
              <a:t>图6-2-9 美国在线AOL办公空间</a:t>
            </a:r>
            <a:endParaRPr altLang="en-US" sz="1000" lang="zh-CN"/>
          </a:p>
          <a:p>
            <a:r>
              <a:rPr altLang="en-US" sz="1000" lang="zh-CN"/>
              <a:t>图片来源：古德设计网</a:t>
            </a:r>
            <a:endParaRPr altLang="en-US" sz="1000" lang="zh-CN"/>
          </a:p>
        </p:txBody>
      </p:sp>
      <p:pic>
        <p:nvPicPr>
          <p:cNvPr id="2097391" name="图片 70" descr="1307733388-oplusa-aol-0014"/>
          <p:cNvPicPr>
            <a:picLocks noChangeAspect="1"/>
          </p:cNvPicPr>
          <p:nvPr/>
        </p:nvPicPr>
        <p:blipFill>
          <a:blip xmlns:r="http://schemas.openxmlformats.org/officeDocument/2006/relationships" r:embed="rId3"/>
          <a:stretch>
            <a:fillRect/>
          </a:stretch>
        </p:blipFill>
        <p:spPr>
          <a:xfrm>
            <a:off x="2457450" y="532765"/>
            <a:ext cx="1673225" cy="1113155"/>
          </a:xfrm>
          <a:prstGeom prst="rect"/>
          <a:noFill/>
          <a:ln w="9525">
            <a:noFill/>
          </a:ln>
        </p:spPr>
      </p:pic>
      <p:pic>
        <p:nvPicPr>
          <p:cNvPr id="2097392" name="图片 71" descr="1307733342-oplusa-aol-0008"/>
          <p:cNvPicPr>
            <a:picLocks noChangeAspect="1"/>
          </p:cNvPicPr>
          <p:nvPr/>
        </p:nvPicPr>
        <p:blipFill>
          <a:blip xmlns:r="http://schemas.openxmlformats.org/officeDocument/2006/relationships" r:embed="rId4"/>
          <a:stretch>
            <a:fillRect/>
          </a:stretch>
        </p:blipFill>
        <p:spPr>
          <a:xfrm>
            <a:off x="2457450" y="1741170"/>
            <a:ext cx="1673225" cy="1129030"/>
          </a:xfrm>
          <a:prstGeom prst="rect"/>
          <a:noFill/>
          <a:ln w="9525">
            <a:noFill/>
          </a:ln>
        </p:spPr>
      </p:pic>
      <p:pic>
        <p:nvPicPr>
          <p:cNvPr id="2097393" name="图片 73" descr="1307733357-oplusa-aol-0010"/>
          <p:cNvPicPr>
            <a:picLocks noChangeAspect="1"/>
          </p:cNvPicPr>
          <p:nvPr/>
        </p:nvPicPr>
        <p:blipFill>
          <a:blip xmlns:r="http://schemas.openxmlformats.org/officeDocument/2006/relationships" r:embed="rId5"/>
          <a:stretch>
            <a:fillRect/>
          </a:stretch>
        </p:blipFill>
        <p:spPr>
          <a:xfrm>
            <a:off x="631190" y="532765"/>
            <a:ext cx="1635125" cy="1113155"/>
          </a:xfrm>
          <a:prstGeom prst="rect"/>
          <a:noFill/>
          <a:ln w="9525">
            <a:noFill/>
          </a:ln>
        </p:spPr>
      </p:pic>
      <p:pic>
        <p:nvPicPr>
          <p:cNvPr id="2097394" name="图片 74" descr="1307733461-oplusa-aol-0019"/>
          <p:cNvPicPr>
            <a:picLocks noChangeAspect="1"/>
          </p:cNvPicPr>
          <p:nvPr/>
        </p:nvPicPr>
        <p:blipFill>
          <a:blip xmlns:r="http://schemas.openxmlformats.org/officeDocument/2006/relationships" r:embed="rId6"/>
          <a:stretch>
            <a:fillRect/>
          </a:stretch>
        </p:blipFill>
        <p:spPr>
          <a:xfrm>
            <a:off x="631190" y="1741170"/>
            <a:ext cx="1635125" cy="1110615"/>
          </a:xfrm>
          <a:prstGeom prst="rect"/>
          <a:noFill/>
          <a:ln w="9525">
            <a:noFill/>
          </a:ln>
        </p:spPr>
      </p:pic>
      <p:pic>
        <p:nvPicPr>
          <p:cNvPr id="2097395" name="图片 75" descr="1307733382-oplusa-aol-0013"/>
          <p:cNvPicPr>
            <a:picLocks noChangeAspect="1"/>
          </p:cNvPicPr>
          <p:nvPr/>
        </p:nvPicPr>
        <p:blipFill>
          <a:blip xmlns:r="http://schemas.openxmlformats.org/officeDocument/2006/relationships" r:embed="rId7"/>
          <a:stretch>
            <a:fillRect/>
          </a:stretch>
        </p:blipFill>
        <p:spPr>
          <a:xfrm>
            <a:off x="4316095" y="532765"/>
            <a:ext cx="1668780" cy="2337435"/>
          </a:xfrm>
          <a:prstGeom prst="rect"/>
          <a:noFill/>
          <a:ln w="9525">
            <a:noFill/>
          </a:ln>
        </p:spPr>
      </p:pic>
      <p:pic>
        <p:nvPicPr>
          <p:cNvPr id="2097396" name="图片 72" descr="1307733312-oplusa-aol-0004"/>
          <p:cNvPicPr>
            <a:picLocks noChangeAspect="1"/>
          </p:cNvPicPr>
          <p:nvPr/>
        </p:nvPicPr>
        <p:blipFill>
          <a:blip xmlns:r="http://schemas.openxmlformats.org/officeDocument/2006/relationships" r:embed="rId8"/>
          <a:stretch>
            <a:fillRect/>
          </a:stretch>
        </p:blipFill>
        <p:spPr>
          <a:xfrm>
            <a:off x="6169660" y="532765"/>
            <a:ext cx="2565400" cy="2337435"/>
          </a:xfrm>
          <a:prstGeom prst="rect"/>
          <a:noFill/>
          <a:ln w="9525">
            <a:noFill/>
          </a:ln>
        </p:spPr>
      </p:pic>
    </p:spTree>
    <p:custDataLst>
      <p:tags r:id="rId9"/>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438" name=""/>
        <p:cNvGrpSpPr/>
        <p:nvPr/>
      </p:nvGrpSpPr>
      <p:grpSpPr>
        <a:xfrm>
          <a:off x="0" y="0"/>
          <a:ext cx="0" cy="0"/>
          <a:chOff x="0" y="0"/>
          <a:chExt cx="0" cy="0"/>
        </a:xfrm>
      </p:grpSpPr>
      <p:sp>
        <p:nvSpPr>
          <p:cNvPr id="1049386" name="标题 4"/>
          <p:cNvSpPr>
            <a:spLocks noGrp="1"/>
          </p:cNvSpPr>
          <p:nvPr>
            <p:ph type="title"/>
            <p:custDataLst>
              <p:tags r:id="rId1"/>
            </p:custDataLst>
          </p:nvPr>
        </p:nvSpPr>
        <p:spPr/>
        <p:txBody>
          <a:bodyPr/>
          <a:p>
            <a:r>
              <a:rPr altLang="en-US" dirty="0" lang="zh-CN">
                <a:solidFill>
                  <a:schemeClr val="tx1"/>
                </a:solidFill>
              </a:rPr>
              <a:t>本章小结</a:t>
            </a:r>
            <a:endParaRPr altLang="en-US" dirty="0" lang="zh-CN">
              <a:solidFill>
                <a:schemeClr val="tx1"/>
              </a:solidFill>
            </a:endParaRPr>
          </a:p>
        </p:txBody>
      </p:sp>
      <p:sp>
        <p:nvSpPr>
          <p:cNvPr id="1049387" name="文本占位符 1"/>
          <p:cNvSpPr>
            <a:spLocks noGrp="1"/>
          </p:cNvSpPr>
          <p:nvPr>
            <p:ph type="body" sz="half" idx="2"/>
            <p:custDataLst>
              <p:tags r:id="rId2"/>
            </p:custDataLst>
          </p:nvPr>
        </p:nvSpPr>
        <p:spPr>
          <a:xfrm>
            <a:off x="628650" y="1142315"/>
            <a:ext cx="3511241" cy="2858691"/>
          </a:xfrm>
        </p:spPr>
        <p:txBody>
          <a:bodyPr>
            <a:noAutofit/>
          </a:bodyPr>
          <a:p>
            <a:pPr>
              <a:lnSpc>
                <a:spcPct val="120000"/>
              </a:lnSpc>
            </a:pPr>
            <a:r>
              <a:rPr altLang="en-US" dirty="0" sz="835" lang="zh-CN"/>
              <a:t>【本章小结】本章重点介绍了相关案例分析，需要同学加深理解设计师的设计理念和设计思路。通过实际的案例平面方案，实景图片的效果，加深对设计案例的理解，启发学生进行相关设计的创作。</a:t>
            </a:r>
            <a:endParaRPr altLang="en-US" dirty="0" sz="835" lang="zh-CN"/>
          </a:p>
          <a:p>
            <a:pPr>
              <a:lnSpc>
                <a:spcPct val="120000"/>
              </a:lnSpc>
            </a:pPr>
            <a:r>
              <a:rPr altLang="en-US" dirty="0" sz="840" lang="zh-CN"/>
              <a:t>【思考题】1、广告公司的案例平面图的功能如何划分？</a:t>
            </a:r>
            <a:endParaRPr altLang="en-US" dirty="0" sz="840" lang="zh-CN"/>
          </a:p>
          <a:p>
            <a:pPr>
              <a:lnSpc>
                <a:spcPct val="120000"/>
              </a:lnSpc>
            </a:pPr>
            <a:r>
              <a:rPr altLang="en-US" dirty="0" sz="840" lang="zh-CN"/>
              <a:t>2、工作室公司的设计应注意哪些问题？</a:t>
            </a:r>
            <a:endParaRPr altLang="en-US" dirty="0" sz="840" lang="zh-CN"/>
          </a:p>
          <a:p>
            <a:pPr>
              <a:lnSpc>
                <a:spcPct val="120000"/>
              </a:lnSpc>
            </a:pPr>
            <a:r>
              <a:rPr altLang="en-US" dirty="0" sz="840" lang="zh-CN"/>
              <a:t>3、不同风格办公室的材料应用？</a:t>
            </a:r>
            <a:endParaRPr altLang="en-US" dirty="0" sz="840" lang="zh-CN"/>
          </a:p>
          <a:p>
            <a:pPr>
              <a:lnSpc>
                <a:spcPct val="120000"/>
              </a:lnSpc>
            </a:pPr>
            <a:r>
              <a:rPr altLang="en-US" dirty="0" sz="840" lang="zh-CN"/>
              <a:t>参考文献</a:t>
            </a:r>
            <a:endParaRPr altLang="en-US" dirty="0" sz="840" lang="zh-CN"/>
          </a:p>
          <a:p>
            <a:pPr>
              <a:lnSpc>
                <a:spcPct val="120000"/>
              </a:lnSpc>
            </a:pPr>
            <a:r>
              <a:rPr altLang="en-US" dirty="0" sz="840" lang="zh-CN"/>
              <a:t>[1]建筑设计资料集.北京：中国建筑工业出版社，2005</a:t>
            </a:r>
            <a:endParaRPr altLang="en-US" dirty="0" sz="840" lang="zh-CN"/>
          </a:p>
          <a:p>
            <a:pPr>
              <a:lnSpc>
                <a:spcPct val="120000"/>
              </a:lnSpc>
            </a:pPr>
            <a:r>
              <a:rPr altLang="en-US" dirty="0" sz="840" lang="zh-CN"/>
              <a:t>[2]郑曙旸.公共空间设计.乌鲁木齐：新疆科学技术出版社，2006</a:t>
            </a:r>
            <a:endParaRPr altLang="en-US" dirty="0" sz="840" lang="zh-CN"/>
          </a:p>
          <a:p>
            <a:pPr>
              <a:lnSpc>
                <a:spcPct val="120000"/>
              </a:lnSpc>
            </a:pPr>
            <a:r>
              <a:rPr altLang="en-US" dirty="0" sz="840" lang="zh-CN"/>
              <a:t>[3]弗朗西斯科·阿森西奥·切沃著.办公空间设计.北京：中国建筑工业出版社，1999</a:t>
            </a:r>
            <a:endParaRPr altLang="en-US" dirty="0" sz="840" lang="zh-CN"/>
          </a:p>
          <a:p>
            <a:pPr>
              <a:lnSpc>
                <a:spcPct val="120000"/>
              </a:lnSpc>
            </a:pPr>
            <a:r>
              <a:rPr altLang="en-US" dirty="0" sz="840" lang="zh-CN"/>
              <a:t>[4]薛娟、侯宁、王海燕.办公空间设计.北京：中国水利水电出版社，2010</a:t>
            </a:r>
            <a:endParaRPr altLang="en-US" dirty="0" sz="840" lang="zh-CN"/>
          </a:p>
          <a:p>
            <a:pPr>
              <a:lnSpc>
                <a:spcPct val="120000"/>
              </a:lnSpc>
            </a:pPr>
            <a:r>
              <a:rPr altLang="en-US" dirty="0" sz="840" lang="zh-CN"/>
              <a:t>[5]黎志伟、林学明.北京：中国水利水电出版社，2010</a:t>
            </a:r>
            <a:endParaRPr altLang="en-US" dirty="0" sz="840" lang="zh-CN"/>
          </a:p>
          <a:p>
            <a:pPr>
              <a:lnSpc>
                <a:spcPct val="120000"/>
              </a:lnSpc>
            </a:pPr>
            <a:r>
              <a:rPr altLang="en-US" dirty="0" sz="840" lang="zh-CN"/>
              <a:t>[6]杨豪中、王葆华.武汉：华中科技大学出版社，2010</a:t>
            </a:r>
            <a:endParaRPr altLang="en-US" dirty="0" sz="840" lang="zh-CN"/>
          </a:p>
          <a:p>
            <a:pPr>
              <a:lnSpc>
                <a:spcPct val="120000"/>
              </a:lnSpc>
            </a:pPr>
            <a:r>
              <a:rPr altLang="en-US" dirty="0" sz="840" lang="zh-CN"/>
              <a:t>[7]室内设计资料集.北京：中国建筑工业出版社，2012</a:t>
            </a:r>
            <a:endParaRPr altLang="en-US" dirty="0" sz="840" lang="zh-CN"/>
          </a:p>
        </p:txBody>
      </p:sp>
      <p:pic>
        <p:nvPicPr>
          <p:cNvPr id="2097397" name="图片 40" descr="093648dg6lllguipii5lpu"/>
          <p:cNvPicPr>
            <a:picLocks noChangeAspect="1"/>
          </p:cNvPicPr>
          <p:nvPr/>
        </p:nvPicPr>
        <p:blipFill>
          <a:blip xmlns:r="http://schemas.openxmlformats.org/officeDocument/2006/relationships" r:embed="rId3"/>
          <a:stretch>
            <a:fillRect/>
          </a:stretch>
        </p:blipFill>
        <p:spPr>
          <a:xfrm>
            <a:off x="5114290" y="1142365"/>
            <a:ext cx="2642235" cy="3446780"/>
          </a:xfrm>
          <a:prstGeom prst="rect"/>
          <a:noFill/>
          <a:ln w="9525">
            <a:noFill/>
          </a:ln>
        </p:spPr>
      </p:pic>
    </p:spTree>
    <p:custDataLst>
      <p:tags r:id="rId4"/>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441" name=""/>
        <p:cNvGrpSpPr/>
        <p:nvPr/>
      </p:nvGrpSpPr>
      <p:grpSpPr>
        <a:xfrm>
          <a:off x="0" y="0"/>
          <a:ext cx="0" cy="0"/>
          <a:chOff x="0" y="0"/>
          <a:chExt cx="0" cy="0"/>
        </a:xfrm>
      </p:grpSpPr>
      <p:sp>
        <p:nvSpPr>
          <p:cNvPr id="1049391" name="等腰三角形 5"/>
          <p:cNvSpPr/>
          <p:nvPr/>
        </p:nvSpPr>
        <p:spPr>
          <a:xfrm rot="5400000">
            <a:off x="-112190" y="2855350"/>
            <a:ext cx="2374384" cy="2150007"/>
          </a:xfrm>
          <a:prstGeom prst="triangle"/>
          <a:solidFill>
            <a:srgbClr val="BFBFBF"/>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392" name="等腰三角形 6"/>
          <p:cNvSpPr/>
          <p:nvPr/>
        </p:nvSpPr>
        <p:spPr>
          <a:xfrm rot="16200000" flipH="1">
            <a:off x="2104146" y="2131913"/>
            <a:ext cx="971173" cy="879398"/>
          </a:xfrm>
          <a:prstGeom prst="triangle"/>
          <a:solidFill>
            <a:schemeClr val="tx1"/>
          </a:solid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393" name="等腰三角形 7"/>
          <p:cNvSpPr/>
          <p:nvPr/>
        </p:nvSpPr>
        <p:spPr>
          <a:xfrm rot="5400000">
            <a:off x="5983715" y="829801"/>
            <a:ext cx="2337552" cy="2116655"/>
          </a:xfrm>
          <a:prstGeom prst="triangle"/>
          <a:blipFill rotWithShape="1" dpi="0">
            <a:blip xmlns:r="http://schemas.openxmlformats.org/officeDocument/2006/relationships" r:embed="rId1" cstate="print">
              <a:grayscl/>
            </a:blip>
            <a:srcRect/>
            <a:stretch>
              <a:fillRect/>
            </a:stretch>
          </a:blipFill>
          <a:ln>
            <a:noFill/>
          </a:ln>
          <a:effectLst>
            <a:outerShdw algn="tl" blurRad="50800" dir="27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cs typeface="+mn-ea"/>
              <a:sym typeface="+mn-lt"/>
            </a:endParaRPr>
          </a:p>
        </p:txBody>
      </p:sp>
      <p:sp>
        <p:nvSpPr>
          <p:cNvPr id="1049394" name="文本框 1"/>
          <p:cNvSpPr txBox="1"/>
          <p:nvPr/>
        </p:nvSpPr>
        <p:spPr>
          <a:xfrm>
            <a:off x="3120390" y="2089150"/>
            <a:ext cx="2214880" cy="706755"/>
          </a:xfrm>
          <a:prstGeom prst="rect"/>
          <a:noFill/>
        </p:spPr>
        <p:txBody>
          <a:bodyPr rtlCol="0" wrap="none">
            <a:spAutoFit/>
          </a:bodyPr>
          <a:p>
            <a:pPr algn="l"/>
            <a:r>
              <a:rPr altLang="en-US" dirty="0" sz="4000" lang="zh-CN" smtClean="0">
                <a:solidFill>
                  <a:schemeClr val="tx1">
                    <a:lumMod val="75000"/>
                    <a:lumOff val="25000"/>
                  </a:schemeClr>
                </a:solidFill>
                <a:latin typeface="微软雅黑" panose="020B0503020204020204" pitchFamily="34" charset="-122"/>
                <a:ea typeface="微软雅黑" panose="020B0503020204020204" pitchFamily="34" charset="-122"/>
              </a:rPr>
              <a:t>谢谢观看</a:t>
            </a:r>
            <a:endParaRPr altLang="en-US" dirty="0" sz="4000" lang="zh-CN"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Tm="0">
    <p:fade/>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 presetSubtype="8">
                                  <p:stCondLst>
                                    <p:cond delay="0"/>
                                  </p:stCondLst>
                                  <p:childTnLst>
                                    <p:set>
                                      <p:cBhvr>
                                        <p:cTn dur="1" fill="hold" id="6">
                                          <p:stCondLst>
                                            <p:cond delay="0"/>
                                          </p:stCondLst>
                                        </p:cTn>
                                        <p:tgtEl>
                                          <p:spTgt spid="1049391"/>
                                        </p:tgtEl>
                                        <p:attrNameLst>
                                          <p:attrName>style.visibility</p:attrName>
                                        </p:attrNameLst>
                                      </p:cBhvr>
                                      <p:to>
                                        <p:strVal val="visible"/>
                                      </p:to>
                                    </p:set>
                                    <p:anim calcmode="lin" valueType="num">
                                      <p:cBhvr additive="base">
                                        <p:cTn dur="500" fill="hold" id="7"/>
                                        <p:tgtEl>
                                          <p:spTgt spid="1049391"/>
                                        </p:tgtEl>
                                        <p:attrNameLst>
                                          <p:attrName>ppt_x</p:attrName>
                                        </p:attrNameLst>
                                      </p:cBhvr>
                                      <p:tavLst>
                                        <p:tav tm="0">
                                          <p:val>
                                            <p:strVal val="0-#ppt_w/2"/>
                                          </p:val>
                                        </p:tav>
                                        <p:tav tm="100000">
                                          <p:val>
                                            <p:strVal val="#ppt_x"/>
                                          </p:val>
                                        </p:tav>
                                      </p:tavLst>
                                    </p:anim>
                                    <p:anim calcmode="lin" valueType="num">
                                      <p:cBhvr additive="base">
                                        <p:cTn dur="500" fill="hold" id="8"/>
                                        <p:tgtEl>
                                          <p:spTgt spid="1049391"/>
                                        </p:tgtEl>
                                        <p:attrNameLst>
                                          <p:attrName>ppt_y</p:attrName>
                                        </p:attrNameLst>
                                      </p:cBhvr>
                                      <p:tavLst>
                                        <p:tav tm="0">
                                          <p:val>
                                            <p:strVal val="#ppt_y"/>
                                          </p:val>
                                        </p:tav>
                                        <p:tav tm="100000">
                                          <p:val>
                                            <p:strVal val="#ppt_y"/>
                                          </p:val>
                                        </p:tav>
                                      </p:tavLst>
                                    </p:anim>
                                  </p:childTnLst>
                                </p:cTn>
                              </p:par>
                              <p:par>
                                <p:cTn fill="hold" grpId="0" id="9" nodeType="withEffect" presetClass="entr" presetID="2" presetSubtype="2">
                                  <p:stCondLst>
                                    <p:cond delay="0"/>
                                  </p:stCondLst>
                                  <p:childTnLst>
                                    <p:set>
                                      <p:cBhvr>
                                        <p:cTn dur="1" fill="hold" id="10">
                                          <p:stCondLst>
                                            <p:cond delay="0"/>
                                          </p:stCondLst>
                                        </p:cTn>
                                        <p:tgtEl>
                                          <p:spTgt spid="1049392"/>
                                        </p:tgtEl>
                                        <p:attrNameLst>
                                          <p:attrName>style.visibility</p:attrName>
                                        </p:attrNameLst>
                                      </p:cBhvr>
                                      <p:to>
                                        <p:strVal val="visible"/>
                                      </p:to>
                                    </p:set>
                                    <p:anim calcmode="lin" valueType="num">
                                      <p:cBhvr additive="base">
                                        <p:cTn dur="500" fill="hold" id="11"/>
                                        <p:tgtEl>
                                          <p:spTgt spid="1049392"/>
                                        </p:tgtEl>
                                        <p:attrNameLst>
                                          <p:attrName>ppt_x</p:attrName>
                                        </p:attrNameLst>
                                      </p:cBhvr>
                                      <p:tavLst>
                                        <p:tav tm="0">
                                          <p:val>
                                            <p:strVal val="1+#ppt_w/2"/>
                                          </p:val>
                                        </p:tav>
                                        <p:tav tm="100000">
                                          <p:val>
                                            <p:strVal val="#ppt_x"/>
                                          </p:val>
                                        </p:tav>
                                      </p:tavLst>
                                    </p:anim>
                                    <p:anim calcmode="lin" valueType="num">
                                      <p:cBhvr additive="base">
                                        <p:cTn dur="500" fill="hold" id="12"/>
                                        <p:tgtEl>
                                          <p:spTgt spid="1049392"/>
                                        </p:tgtEl>
                                        <p:attrNameLst>
                                          <p:attrName>ppt_y</p:attrName>
                                        </p:attrNameLst>
                                      </p:cBhvr>
                                      <p:tavLst>
                                        <p:tav tm="0">
                                          <p:val>
                                            <p:strVal val="#ppt_y"/>
                                          </p:val>
                                        </p:tav>
                                        <p:tav tm="100000">
                                          <p:val>
                                            <p:strVal val="#ppt_y"/>
                                          </p:val>
                                        </p:tav>
                                      </p:tavLst>
                                    </p:anim>
                                  </p:childTnLst>
                                </p:cTn>
                              </p:par>
                              <p:par>
                                <p:cTn fill="hold" grpId="0" id="13" nodeType="withEffect" presetClass="entr" presetID="2" presetSubtype="8">
                                  <p:stCondLst>
                                    <p:cond delay="0"/>
                                  </p:stCondLst>
                                  <p:childTnLst>
                                    <p:set>
                                      <p:cBhvr>
                                        <p:cTn dur="1" fill="hold" id="14">
                                          <p:stCondLst>
                                            <p:cond delay="0"/>
                                          </p:stCondLst>
                                        </p:cTn>
                                        <p:tgtEl>
                                          <p:spTgt spid="1049393"/>
                                        </p:tgtEl>
                                        <p:attrNameLst>
                                          <p:attrName>style.visibility</p:attrName>
                                        </p:attrNameLst>
                                      </p:cBhvr>
                                      <p:to>
                                        <p:strVal val="visible"/>
                                      </p:to>
                                    </p:set>
                                    <p:anim calcmode="lin" valueType="num">
                                      <p:cBhvr additive="base">
                                        <p:cTn dur="500" fill="hold" id="15"/>
                                        <p:tgtEl>
                                          <p:spTgt spid="1049393"/>
                                        </p:tgtEl>
                                        <p:attrNameLst>
                                          <p:attrName>ppt_x</p:attrName>
                                        </p:attrNameLst>
                                      </p:cBhvr>
                                      <p:tavLst>
                                        <p:tav tm="0">
                                          <p:val>
                                            <p:strVal val="0-#ppt_w/2"/>
                                          </p:val>
                                        </p:tav>
                                        <p:tav tm="100000">
                                          <p:val>
                                            <p:strVal val="#ppt_x"/>
                                          </p:val>
                                        </p:tav>
                                      </p:tavLst>
                                    </p:anim>
                                    <p:anim calcmode="lin" valueType="num">
                                      <p:cBhvr additive="base">
                                        <p:cTn dur="500" fill="hold" id="16"/>
                                        <p:tgtEl>
                                          <p:spTgt spid="10493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391" grpId="0" bldLvl="0" animBg="1"/>
      <p:bldP spid="1049392" grpId="0" bldLvl="0" animBg="1"/>
      <p:bldP spid="1049393" grpId="0" bldLvl="0" animBg="1"/>
    </p:bldLst>
  </p:timing>
</p:sld>
</file>

<file path=ppt/tags/tag1.xml><?xml version="1.0" encoding="utf-8"?>
<p:tagLst xmlns:p="http://schemas.openxmlformats.org/presentationml/2006/main">
  <p:tag name="KSO_WM_TAG_VERSION" val="1.0"/>
  <p:tag name="KSO_WM_BEAUTIFY_FLAG" val="#wm#"/>
  <p:tag name="KSO_WM_UNIT_TYPE" val="i"/>
  <p:tag name="KSO_WM_UNIT_ID" val="custom20185044_1*i*0"/>
  <p:tag name="KSO_WM_TEMPLATE_CATEGORY" val="custom"/>
  <p:tag name="KSO_WM_TEMPLATE_INDEX" val="20185044"/>
  <p:tag name="KSO_WM_UNIT_INDEX" val="0"/>
</p:tagLst>
</file>

<file path=ppt/tags/tag10.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00.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01.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0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03.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04.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05.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0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07.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0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0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1.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10.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11.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11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113.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114.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115.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116.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11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1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19.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20.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21.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22.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23.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24.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25.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2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2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28.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2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3.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30.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31.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32.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133.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134.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135.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13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137.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13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3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4.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40.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41.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14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143.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144.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50"/>
  <p:tag name="KSO_WM_UNIT_LAYERLEVEL" val="1"/>
  <p:tag name="KSO_WM_UNIT_INDEX" val="1"/>
  <p:tag name="KSO_WM_UNIT_ID" val="custom20185044_2*a*1"/>
  <p:tag name="KSO_WM_UNIT_TYPE" val="a"/>
</p:tagLst>
</file>

<file path=ppt/tags/tag145.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585"/>
  <p:tag name="KSO_WM_UNIT_LAYERLEVEL" val="1"/>
  <p:tag name="KSO_WM_UNIT_INDEX" val="1"/>
  <p:tag name="KSO_WM_UNIT_ID" val="custom20185044_2*f*1"/>
  <p:tag name="KSO_WM_UNIT_TYPE" val="f"/>
</p:tagLst>
</file>

<file path=ppt/tags/tag146.xml><?xml version="1.0" encoding="utf-8"?>
<p:tagLst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44_2"/>
  <p:tag name="KSO_WM_TAG_VERSION" val="1.0"/>
  <p:tag name="KSO_WM_TEMPLATE_INDEX" val="20185044"/>
  <p:tag name="KSO_WM_TEMPLATE_CATEGORY" val="custom"/>
  <p:tag name="KSO_WM_SLIDE_SUBTYPE" val="pureTxt"/>
</p:tagLst>
</file>

<file path=ppt/tags/tag14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4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49.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5.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50.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51.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52.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53.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54.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55.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56.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15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158.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159.xml><?xml version="1.0" encoding="utf-8"?>
<p:tagLst xmlns:p="http://schemas.openxmlformats.org/presentationml/2006/main">
  <p:tag name="KSO_WM_TEMPLATE_CATEGORY" val="custom"/>
  <p:tag name="KSO_WM_TEMPLATE_INDEX" val="20185044"/>
  <p:tag name="KSO_WM_TAG_VERSION" val="1.0"/>
  <p:tag name="KSO_WM_UNIT_TYPE" val="l_h_a"/>
  <p:tag name="KSO_WM_UNIT_INDEX" val="1_1_1"/>
  <p:tag name="KSO_WM_UNIT_ID" val="custom20185044_14*l_h_a*1_1_1"/>
  <p:tag name="KSO_WM_UNIT_CLEAR" val="1"/>
  <p:tag name="KSO_WM_UNIT_LAYERLEVEL" val="1_1_1"/>
  <p:tag name="KSO_WM_UNIT_VALUE" val="15"/>
  <p:tag name="KSO_WM_UNIT_HIGHLIGHT" val="0"/>
  <p:tag name="KSO_WM_UNIT_COMPATIBLE" val="0"/>
  <p:tag name="KSO_WM_BEAUTIFY_FLAG" val="#wm#"/>
  <p:tag name="KSO_WM_DIAGRAM_GROUP_CODE" val="l1-2"/>
  <p:tag name="KSO_WM_UNIT_PRESET_TEXT" val="LOREM"/>
  <p:tag name="KSO_WM_UNIT_FILL_FORE_SCHEMECOLOR_INDEX" val="14"/>
  <p:tag name="KSO_WM_UNIT_FILL_TYPE" val="1"/>
  <p:tag name="KSO_WM_UNIT_TEXT_FILL_FORE_SCHEMECOLOR_INDEX" val="5"/>
  <p:tag name="KSO_WM_UNIT_TEXT_FILL_TYPE" val="1"/>
  <p:tag name="KSO_WM_UNIT_USESOURCEFORMAT_APPLY" val="1"/>
</p:tagLst>
</file>

<file path=ppt/tags/tag16.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60.xml><?xml version="1.0" encoding="utf-8"?>
<p:tagLst xmlns:p="http://schemas.openxmlformats.org/presentationml/2006/main">
  <p:tag name="KSO_WM_TEMPLATE_CATEGORY" val="custom"/>
  <p:tag name="KSO_WM_TEMPLATE_INDEX" val="20185044"/>
  <p:tag name="KSO_WM_TAG_VERSION" val="1.0"/>
  <p:tag name="KSO_WM_UNIT_TYPE" val="l_h_f"/>
  <p:tag name="KSO_WM_UNIT_INDEX" val="1_1_1"/>
  <p:tag name="KSO_WM_UNIT_ID" val="custom20185044_14*l_h_f*1_1_1"/>
  <p:tag name="KSO_WM_UNIT_CLEAR" val="1"/>
  <p:tag name="KSO_WM_UNIT_LAYERLEVEL" val="1_1_1"/>
  <p:tag name="KSO_WM_UNIT_VALUE" val="60"/>
  <p:tag name="KSO_WM_UNIT_HIGHLIGHT" val="0"/>
  <p:tag name="KSO_WM_UNIT_COMPATIBLE" val="0"/>
  <p:tag name="KSO_WM_BEAUTIFY_FLAG" val="#wm#"/>
  <p:tag name="KSO_WM_UNIT_PRESET_TEXT_INDEX" val="4"/>
  <p:tag name="KSO_WM_UNIT_PRESET_TEXT_LEN" val="2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61.xml><?xml version="1.0" encoding="utf-8"?>
<p:tagLst xmlns:p="http://schemas.openxmlformats.org/presentationml/2006/main">
  <p:tag name="KSO_WM_TEMPLATE_CATEGORY" val="custom"/>
  <p:tag name="KSO_WM_TEMPLATE_INDEX" val="20185044"/>
  <p:tag name="KSO_WM_TAG_VERSION" val="1.0"/>
  <p:tag name="KSO_WM_UNIT_TYPE" val="l_i"/>
  <p:tag name="KSO_WM_UNIT_INDEX" val="1_1"/>
  <p:tag name="KSO_WM_UNIT_ID" val="custom20185044_14*l_i*1_1"/>
  <p:tag name="KSO_WM_UNIT_CLEAR" val="1"/>
  <p:tag name="KSO_WM_UNIT_LAYERLEVEL" val="1_1"/>
  <p:tag name="KSO_WM_BEAUTIFY_FLAG" val="#wm#"/>
  <p:tag name="KSO_WM_DIAGRAM_GROUP_CODE" val="l1-2"/>
  <p:tag name="KSO_WM_UNIT_FILL_FORE_SCHEMECOLOR_INDEX" val="14"/>
  <p:tag name="KSO_WM_UNIT_FILL_TYPE" val="1"/>
  <p:tag name="KSO_WM_UNIT_USESOURCEFORMAT_APPLY" val="1"/>
</p:tagLst>
</file>

<file path=ppt/tags/tag162.xml><?xml version="1.0" encoding="utf-8"?>
<p:tagLst xmlns:p="http://schemas.openxmlformats.org/presentationml/2006/main">
  <p:tag name="KSO_WM_TEMPLATE_CATEGORY" val="custom"/>
  <p:tag name="KSO_WM_TEMPLATE_INDEX" val="20185044"/>
  <p:tag name="KSO_WM_TAG_VERSION" val="1.0"/>
  <p:tag name="KSO_WM_UNIT_TYPE" val="l_h_a"/>
  <p:tag name="KSO_WM_UNIT_INDEX" val="1_2_1"/>
  <p:tag name="KSO_WM_UNIT_ID" val="custom20185044_14*l_h_a*1_2_1"/>
  <p:tag name="KSO_WM_UNIT_CLEAR" val="1"/>
  <p:tag name="KSO_WM_UNIT_LAYERLEVEL" val="1_1_1"/>
  <p:tag name="KSO_WM_UNIT_VALUE" val="15"/>
  <p:tag name="KSO_WM_UNIT_HIGHLIGHT" val="0"/>
  <p:tag name="KSO_WM_UNIT_COMPATIBLE" val="0"/>
  <p:tag name="KSO_WM_BEAUTIFY_FLAG" val="#wm#"/>
  <p:tag name="KSO_WM_DIAGRAM_GROUP_CODE" val="l1-2"/>
  <p:tag name="KSO_WM_UNIT_PRESET_TEXT_INDEX" val="3"/>
  <p:tag name="KSO_WM_UNIT_PRESET_TEXT_LEN" val="5"/>
  <p:tag name="KSO_WM_UNIT_FILL_FORE_SCHEMECOLOR_INDEX" val="14"/>
  <p:tag name="KSO_WM_UNIT_FILL_TYPE" val="1"/>
  <p:tag name="KSO_WM_UNIT_TEXT_FILL_FORE_SCHEMECOLOR_INDEX" val="6"/>
  <p:tag name="KSO_WM_UNIT_TEXT_FILL_TYPE" val="1"/>
  <p:tag name="KSO_WM_UNIT_USESOURCEFORMAT_APPLY" val="1"/>
</p:tagLst>
</file>

<file path=ppt/tags/tag163.xml><?xml version="1.0" encoding="utf-8"?>
<p:tagLst xmlns:p="http://schemas.openxmlformats.org/presentationml/2006/main">
  <p:tag name="KSO_WM_TEMPLATE_CATEGORY" val="custom"/>
  <p:tag name="KSO_WM_TEMPLATE_INDEX" val="20185044"/>
  <p:tag name="KSO_WM_TAG_VERSION" val="1.0"/>
  <p:tag name="KSO_WM_UNIT_TYPE" val="l_h_f"/>
  <p:tag name="KSO_WM_UNIT_INDEX" val="1_2_1"/>
  <p:tag name="KSO_WM_UNIT_ID" val="custom20185044_14*l_h_f*1_2_1"/>
  <p:tag name="KSO_WM_UNIT_CLEAR" val="1"/>
  <p:tag name="KSO_WM_UNIT_LAYERLEVEL" val="1_1_1"/>
  <p:tag name="KSO_WM_UNIT_VALUE" val="60"/>
  <p:tag name="KSO_WM_UNIT_HIGHLIGHT" val="0"/>
  <p:tag name="KSO_WM_UNIT_COMPATIBLE" val="0"/>
  <p:tag name="KSO_WM_BEAUTIFY_FLAG" val="#wm#"/>
  <p:tag name="KSO_WM_UNIT_PRESET_TEXT_INDEX" val="4"/>
  <p:tag name="KSO_WM_UNIT_PRESET_TEXT_LEN" val="26"/>
  <p:tag name="KSO_WM_DIAGRAM_GROUP_CODE" val="l1-2"/>
  <p:tag name="KSO_WM_UNIT_FILL_FORE_SCHEMECOLOR_INDEX" val="6"/>
  <p:tag name="KSO_WM_UNIT_FILL_TYPE" val="1"/>
  <p:tag name="KSO_WM_UNIT_TEXT_FILL_FORE_SCHEMECOLOR_INDEX" val="14"/>
  <p:tag name="KSO_WM_UNIT_TEXT_FILL_TYPE" val="1"/>
  <p:tag name="KSO_WM_UNIT_USESOURCEFORMAT_APPLY" val="1"/>
</p:tagLst>
</file>

<file path=ppt/tags/tag164.xml><?xml version="1.0" encoding="utf-8"?>
<p:tagLst xmlns:p="http://schemas.openxmlformats.org/presentationml/2006/main">
  <p:tag name="KSO_WM_TEMPLATE_CATEGORY" val="custom"/>
  <p:tag name="KSO_WM_TEMPLATE_INDEX" val="20185044"/>
  <p:tag name="KSO_WM_TAG_VERSION" val="1.0"/>
  <p:tag name="KSO_WM_UNIT_TYPE" val="l_i"/>
  <p:tag name="KSO_WM_UNIT_INDEX" val="1_2"/>
  <p:tag name="KSO_WM_UNIT_ID" val="custom20185044_14*l_i*1_2"/>
  <p:tag name="KSO_WM_UNIT_CLEAR" val="1"/>
  <p:tag name="KSO_WM_UNIT_LAYERLEVEL" val="1_1"/>
  <p:tag name="KSO_WM_BEAUTIFY_FLAG" val="#wm#"/>
  <p:tag name="KSO_WM_DIAGRAM_GROUP_CODE" val="l1-2"/>
  <p:tag name="KSO_WM_UNIT_FILL_FORE_SCHEMECOLOR_INDEX" val="14"/>
  <p:tag name="KSO_WM_UNIT_FILL_TYPE" val="1"/>
  <p:tag name="KSO_WM_UNIT_USESOURCEFORMAT_APPLY" val="1"/>
</p:tagLst>
</file>

<file path=ppt/tags/tag165.xml><?xml version="1.0" encoding="utf-8"?>
<p:tagLst xmlns:p="http://schemas.openxmlformats.org/presentationml/2006/main">
  <p:tag name="KSO_WM_TEMPLATE_CATEGORY" val="custom"/>
  <p:tag name="KSO_WM_TEMPLATE_INDEX" val="20185044"/>
  <p:tag name="KSO_WM_UNIT_TYPE" val="a"/>
  <p:tag name="KSO_WM_UNIT_INDEX" val="1"/>
  <p:tag name="KSO_WM_UNIT_ID" val="custom20185044_14*a*1"/>
  <p:tag name="KSO_WM_UNIT_LAYERLEVEL" val="1"/>
  <p:tag name="KSO_WM_UNIT_VALUE" val="25"/>
  <p:tag name="KSO_WM_UNIT_ISCONTENTSTITLE" val="0"/>
  <p:tag name="KSO_WM_UNIT_HIGHLIGHT" val="0"/>
  <p:tag name="KSO_WM_UNIT_COMPATIBLE" val="0"/>
  <p:tag name="KSO_WM_UNIT_CLEAR" val="0"/>
  <p:tag name="KSO_WM_BEAUTIFY_FLAG" val="#wm#"/>
  <p:tag name="KSO_WM_TAG_VERSION" val="1.0"/>
  <p:tag name="KSO_WM_UNIT_PRESET_TEXT" val="LOREM IPSUM DOLOR"/>
</p:tagLst>
</file>

<file path=ppt/tags/tag166.xml><?xml version="1.0" encoding="utf-8"?>
<p:tagLst xmlns:p="http://schemas.openxmlformats.org/presentationml/2006/main">
  <p:tag name="KSO_WM_SLIDE_ID" val="custom20185044_14"/>
  <p:tag name="KSO_WM_SLIDE_INDEX" val="14"/>
  <p:tag name="KSO_WM_SLIDE_ITEM_CNT" val="2"/>
  <p:tag name="KSO_WM_SLIDE_LAYOUT" val="l_a"/>
  <p:tag name="KSO_WM_SLIDE_LAYOUT_CNT" val="1_1"/>
  <p:tag name="KSO_WM_SLIDE_TYPE" val="text"/>
  <p:tag name="KSO_WM_BEAUTIFY_FLAG" val="#wm#"/>
  <p:tag name="KSO_WM_SLIDE_POSITION" val="218*128"/>
  <p:tag name="KSO_WM_SLIDE_SIZE" val="523*350"/>
  <p:tag name="KSO_WM_TEMPLATE_CATEGORY" val="custom"/>
  <p:tag name="KSO_WM_TEMPLATE_INDEX" val="20185044"/>
  <p:tag name="KSO_WM_DIAGRAM_GROUP_CODE" val="l1-2"/>
  <p:tag name="KSO_WM_TAG_VERSION" val="1.0"/>
  <p:tag name="KSO_WM_SLIDE_SUBTYPE" val="diag"/>
</p:tagLst>
</file>

<file path=ppt/tags/tag167.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68.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69.xml><?xml version="1.0" encoding="utf-8"?>
<p:tagLst xmlns:p="http://schemas.openxmlformats.org/presentationml/2006/main">
  <p:tag name="KSO_WM_TAG_VERSION" val="1.0"/>
  <p:tag name="KSO_WM_BEAUTIFY_FLAG" val="#wm#"/>
  <p:tag name="KSO_WM_UNIT_TYPE" val="i"/>
  <p:tag name="KSO_WM_UNIT_ID" val="custom20185044_19*i*0"/>
  <p:tag name="KSO_WM_TEMPLATE_CATEGORY" val="custom"/>
  <p:tag name="KSO_WM_TEMPLATE_INDEX" val="20185044"/>
  <p:tag name="KSO_WM_UNIT_INDEX" val="0"/>
</p:tagLst>
</file>

<file path=ppt/tags/tag17.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70.xml><?xml version="1.0" encoding="utf-8"?>
<p:tagLst xmlns:p="http://schemas.openxmlformats.org/presentationml/2006/main">
  <p:tag name="KSO_WM_TEMPLATE_CATEGORY" val="custom"/>
  <p:tag name="KSO_WM_TEMPLATE_INDEX" val="20185044"/>
  <p:tag name="KSO_WM_TAG_VERSION" val="1.0"/>
  <p:tag name="KSO_WM_BEAUTIFY_FLAG" val="#wm#"/>
  <p:tag name="KSO_WM_UNIT_ISCONTENTSTITLE" val="0"/>
  <p:tag name="KSO_WM_UNIT_TYPE" val="f"/>
  <p:tag name="KSO_WM_UNIT_INDEX" val="1"/>
  <p:tag name="KSO_WM_UNIT_ID" val="custom20185044_19*f*1"/>
  <p:tag name="KSO_WM_UNIT_CLEAR" val="1"/>
  <p:tag name="KSO_WM_UNIT_LAYERLEVEL" val="1"/>
  <p:tag name="KSO_WM_UNIT_VALUE" val="76"/>
  <p:tag name="KSO_WM_UNIT_HIGHLIGHT" val="0"/>
  <p:tag name="KSO_WM_UNIT_COMPATIBLE" val="0"/>
  <p:tag name="KSO_WM_UNIT_PRESET_TEXT" val="Lorem ipsum dolor sit amet, consectetur adipisicing elit. Lorem ipsum"/>
</p:tagLst>
</file>

<file path=ppt/tags/tag171.xml><?xml version="1.0" encoding="utf-8"?>
<p:tagLst xmlns:p="http://schemas.openxmlformats.org/presentationml/2006/main">
  <p:tag name="KSO_WM_TEMPLATE_CATEGORY" val="custom"/>
  <p:tag name="KSO_WM_TEMPLATE_INDEX" val="20185044"/>
  <p:tag name="KSO_WM_UNIT_TYPE" val="d"/>
  <p:tag name="KSO_WM_UNIT_INDEX" val="2"/>
  <p:tag name="KSO_WM_UNIT_ID" val="custom20185044_19*d*2"/>
  <p:tag name="KSO_WM_UNIT_LAYERLEVEL" val="1"/>
  <p:tag name="KSO_WM_UNIT_VALUE" val="836*854"/>
  <p:tag name="KSO_WM_UNIT_HIGHLIGHT" val="0"/>
  <p:tag name="KSO_WM_UNIT_COMPATIBLE" val="0"/>
  <p:tag name="KSO_WM_UNIT_CLEAR" val="0"/>
  <p:tag name="KSO_WM_BEAUTIFY_FLAG" val="#wm#"/>
  <p:tag name="KSO_WM_TAG_VERSION" val="1.0"/>
</p:tagLst>
</file>

<file path=ppt/tags/tag172.xml><?xml version="1.0" encoding="utf-8"?>
<p:tagLst xmlns:p="http://schemas.openxmlformats.org/presentationml/2006/main">
  <p:tag name="KSO_WM_SLIDE_ID" val="custom20185044_19"/>
  <p:tag name="KSO_WM_SLIDE_INDEX" val="19"/>
  <p:tag name="KSO_WM_SLIDE_LAYOUT" val="a_d_f"/>
  <p:tag name="KSO_WM_SLIDE_LAYOUT_CNT" val="1_2_1"/>
  <p:tag name="KSO_WM_SLIDE_TYPE" val="text"/>
  <p:tag name="KSO_WM_BEAUTIFY_FLAG" val="#wm#"/>
  <p:tag name="KSO_WM_SLIDE_ITEM_CNT" val="3"/>
  <p:tag name="KSO_WM_TEMPLATE_CATEGORY" val="custom"/>
  <p:tag name="KSO_WM_TEMPLATE_INDEX" val="20185044"/>
  <p:tag name="KSO_WM_TAG_VERSION" val="1.0"/>
  <p:tag name="KSO_WM_SLIDE_POSITION" val="83*77"/>
  <p:tag name="KSO_WM_SLIDE_SIZE" val="712*391"/>
  <p:tag name="KSO_WM_SLIDE_SUBTYPE" val="picTxt"/>
</p:tagLst>
</file>

<file path=ppt/tags/tag173.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74.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75.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7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7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78.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7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8.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80.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81.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8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83.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84.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85.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8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87.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8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8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90.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91.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9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93.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94.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95.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96.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19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19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199.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2.xml><?xml version="1.0" encoding="utf-8"?>
<p:tagLst xmlns:p="http://schemas.openxmlformats.org/presentationml/2006/main">
  <p:tag name="KSO_WM_TAG_VERSION" val="1.0"/>
  <p:tag name="KSO_WM_TEMPLATE_CATEGORY" val="custom"/>
  <p:tag name="KSO_WM_TEMPLATE_INDEX" val="20185044"/>
</p:tagLst>
</file>

<file path=ppt/tags/tag20.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200.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201.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202.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21.xml><?xml version="1.0" encoding="utf-8"?>
<p:tagLst xmlns:p="http://schemas.openxmlformats.org/presentationml/2006/main">
  <p:tag name="KSO_WM_TAG_VERSION" val="1.0"/>
  <p:tag name="KSO_WM_BEAUTIFY_FLAG" val="#wm#"/>
  <p:tag name="KSO_WM_UNIT_TYPE" val="i"/>
  <p:tag name="KSO_WM_UNIT_ID" val="custom20185044_19*i*0"/>
  <p:tag name="KSO_WM_TEMPLATE_CATEGORY" val="custom"/>
  <p:tag name="KSO_WM_TEMPLATE_INDEX" val="20185044"/>
  <p:tag name="KSO_WM_UNIT_INDEX" val="0"/>
</p:tagLst>
</file>

<file path=ppt/tags/tag2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18"/>
  <p:tag name="KSO_WM_UNIT_ISCONTENTSTITLE" val="0"/>
  <p:tag name="KSO_WM_UNIT_HIGHLIGHT" val="0"/>
  <p:tag name="KSO_WM_UNIT_COMPATIBLE" val="1"/>
  <p:tag name="KSO_WM_UNIT_ID" val="custom20185044_19*a*1"/>
  <p:tag name="KSO_WM_UNIT_PRESET_TEXT" val="LOREM IPSUM DOLOR"/>
</p:tagLst>
</file>

<file path=ppt/tags/tag23.xml><?xml version="1.0" encoding="utf-8"?>
<p:tagLst xmlns:p="http://schemas.openxmlformats.org/presentationml/2006/main">
  <p:tag name="KSO_WM_TEMPLATE_CATEGORY" val="custom"/>
  <p:tag name="KSO_WM_TEMPLATE_INDEX" val="20185044"/>
  <p:tag name="KSO_WM_TAG_VERSION" val="1.0"/>
  <p:tag name="KSO_WM_BEAUTIFY_FLAG" val="#wm#"/>
  <p:tag name="KSO_WM_UNIT_ISCONTENTSTITLE" val="0"/>
  <p:tag name="KSO_WM_UNIT_TYPE" val="f"/>
  <p:tag name="KSO_WM_UNIT_INDEX" val="1"/>
  <p:tag name="KSO_WM_UNIT_ID" val="custom20185044_19*f*1"/>
  <p:tag name="KSO_WM_UNIT_CLEAR" val="1"/>
  <p:tag name="KSO_WM_UNIT_LAYERLEVEL" val="1"/>
  <p:tag name="KSO_WM_UNIT_VALUE" val="76"/>
  <p:tag name="KSO_WM_UNIT_HIGHLIGHT" val="0"/>
  <p:tag name="KSO_WM_UNIT_COMPATIBLE" val="0"/>
  <p:tag name="KSO_WM_UNIT_PRESET_TEXT" val="Lorem ipsum dolor sit amet, consectetur adipisicing elit. Lorem ipsum"/>
</p:tagLst>
</file>

<file path=ppt/tags/tag24.xml><?xml version="1.0" encoding="utf-8"?>
<p:tagLst xmlns:p="http://schemas.openxmlformats.org/presentationml/2006/main">
  <p:tag name="KSO_WM_SLIDE_ID" val="custom20185044_19"/>
  <p:tag name="KSO_WM_SLIDE_INDEX" val="19"/>
  <p:tag name="KSO_WM_SLIDE_LAYOUT" val="a_d_f"/>
  <p:tag name="KSO_WM_SLIDE_LAYOUT_CNT" val="1_2_1"/>
  <p:tag name="KSO_WM_SLIDE_TYPE" val="text"/>
  <p:tag name="KSO_WM_BEAUTIFY_FLAG" val="#wm#"/>
  <p:tag name="KSO_WM_SLIDE_ITEM_CNT" val="3"/>
  <p:tag name="KSO_WM_TEMPLATE_CATEGORY" val="custom"/>
  <p:tag name="KSO_WM_TEMPLATE_INDEX" val="20185044"/>
  <p:tag name="KSO_WM_TAG_VERSION" val="1.0"/>
  <p:tag name="KSO_WM_SLIDE_POSITION" val="83*77"/>
  <p:tag name="KSO_WM_SLIDE_SIZE" val="712*391"/>
  <p:tag name="KSO_WM_SLIDE_SUBTYPE" val="picTxt"/>
</p:tagLst>
</file>

<file path=ppt/tags/tag25.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26.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2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28.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29.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3.xml><?xml version="1.0" encoding="utf-8"?>
<p:tagLst xmlns:p="http://schemas.openxmlformats.org/presentationml/2006/main">
  <p:tag name="KSO_WM_TAG_VERSION" val="1.0"/>
  <p:tag name="KSO_WM_TEMPLATE_CATEGORY" val="custom"/>
  <p:tag name="KSO_WM_TEMPLATE_INDEX" val="20185044"/>
</p:tagLst>
</file>

<file path=ppt/tags/tag30.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31.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3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33.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34.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35.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3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37.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38.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39.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 name="KSO_WM_TEMPLATE_CATEGORY" val="custom"/>
  <p:tag name="KSO_WM_TEMPLATE_INDEX" val="20185044"/>
  <p:tag name="KSO_WM_TAG_VERSION" val="1.0"/>
  <p:tag name="KSO_WM_BEAUTIFY_FLAG" val="#wm#"/>
  <p:tag name="KSO_WM_TEMPLATE_THUMBS_INDEX" val="1、6、8、16、19、20、23、"/>
</p:tagLst>
</file>

<file path=ppt/tags/tag40.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1.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2.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3.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4.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5.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6.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7.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8.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49.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5.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50.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51.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52.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53.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54.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55.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56.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57.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5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59.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60.xml><?xml version="1.0" encoding="utf-8"?>
<p:tagLst xmlns:p="http://schemas.openxmlformats.org/presentationml/2006/main">
  <p:tag name="KSO_WM_TEMPLATE_CATEGORY" val="custom"/>
  <p:tag name="KSO_WM_TEMPLATE_INDEX" val="20185044"/>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44_4*a*1"/>
  <p:tag name="KSO_WM_UNIT_TYPE" val="a"/>
</p:tagLst>
</file>

<file path=ppt/tags/tag61.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ID" val="custom20185044_4*f*1"/>
  <p:tag name="KSO_WM_UNIT_LAYERLEVEL" val="1"/>
  <p:tag name="KSO_WM_UNIT_VALUE" val="209"/>
  <p:tag name="KSO_WM_UNIT_HIGHLIGHT" val="0"/>
  <p:tag name="KSO_WM_UNIT_COMPATIBLE" val="0"/>
  <p:tag name="KSO_WM_UNIT_CLEAR" val="0"/>
  <p:tag name="KSO_WM_UNIT_PRESET_TEXT_INDEX" val="5"/>
  <p:tag name="KSO_WM_UNIT_PRESET_TEXT_LEN" val="232"/>
</p:tagLst>
</file>

<file path=ppt/tags/tag62.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63.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64.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65.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6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6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68.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6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7.xml><?xml version="1.0" encoding="utf-8"?>
<p:tagLst xmlns:p="http://schemas.openxmlformats.org/presentationml/2006/main">
  <p:tag name="KSO_WM_SLIDE_SIZE" val="827*426"/>
  <p:tag name="KSO_WM_SLIDE_POSITION" val="66*56"/>
  <p:tag name="KSO_WM_SLIDE_LAYOUT_CNT" val="1_1_1"/>
  <p:tag name="KSO_WM_SLIDE_LAYOUT" val="a_f_d"/>
  <p:tag name="KSO_WM_BEAUTIFY_FLAG" val="#wm#"/>
  <p:tag name="KSO_WM_SLIDE_TYPE" val="text"/>
  <p:tag name="KSO_WM_SLIDE_ITEM_CNT" val="2"/>
  <p:tag name="KSO_WM_SLIDE_INDEX" val="4"/>
  <p:tag name="KSO_WM_SLIDE_ID" val="custom20185044_4"/>
  <p:tag name="KSO_WM_TAG_VERSION" val="1.0"/>
  <p:tag name="KSO_WM_TEMPLATE_INDEX" val="20185044"/>
  <p:tag name="KSO_WM_TEMPLATE_CATEGORY" val="custom"/>
  <p:tag name="KSO_WM_SLIDE_SUBTYPE" val="picTxt"/>
</p:tagLst>
</file>

<file path=ppt/tags/tag70.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71.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7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73.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74.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75.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7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77.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7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7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80.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81.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82.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83.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84.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85.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86.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8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88.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89.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90.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91.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92.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93.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94.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95.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96.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ags/tag97.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f"/>
  <p:tag name="KSO_WM_UNIT_INDEX" val="1"/>
  <p:tag name="KSO_WM_UNIT_CLEAR" val="1"/>
  <p:tag name="KSO_WM_UNIT_LAYERLEVEL" val="1"/>
  <p:tag name="KSO_WM_UNIT_VALUE" val="112"/>
  <p:tag name="KSO_WM_UNIT_HIGHLIGHT" val="0"/>
  <p:tag name="KSO_WM_UNIT_COMPATIBLE" val="0"/>
  <p:tag name="KSO_WM_UNIT_ID" val="custom20185044_20*f*1"/>
  <p:tag name="KSO_WM_UNIT_PRESET_TEXT_INDEX" val="4"/>
  <p:tag name="KSO_WM_UNIT_PRESET_TEXT_LEN" val="171"/>
</p:tagLst>
</file>

<file path=ppt/tags/tag98.xml><?xml version="1.0" encoding="utf-8"?>
<p:tagLst xmlns:p="http://schemas.openxmlformats.org/presentationml/2006/main">
  <p:tag name="KSO_WM_SLIDE_ID" val="custom20185044_20"/>
  <p:tag name="KSO_WM_SLIDE_INDEX" val="20"/>
  <p:tag name="KSO_WM_SLIDE_LAYOUT" val="a_f_d"/>
  <p:tag name="KSO_WM_SLIDE_LAYOUT_CNT" val="1_1_2"/>
  <p:tag name="KSO_WM_SLIDE_TYPE" val="text"/>
  <p:tag name="KSO_WM_BEAUTIFY_FLAG" val="#wm#"/>
  <p:tag name="KSO_WM_SLIDE_POSITION" val="222*61"/>
  <p:tag name="KSO_WM_SLIDE_SIZE" val="522*462"/>
  <p:tag name="KSO_WM_SLIDE_ITEM_CNT" val="3"/>
  <p:tag name="KSO_WM_TEMPLATE_CATEGORY" val="custom"/>
  <p:tag name="KSO_WM_TEMPLATE_INDEX" val="20185044"/>
  <p:tag name="KSO_WM_TAG_VERSION" val="1.0"/>
  <p:tag name="KSO_WM_SLIDE_SUBTYPE" val="picTxt"/>
</p:tagLst>
</file>

<file path=ppt/tags/tag99.xml><?xml version="1.0" encoding="utf-8"?>
<p:tagLst xmlns:p="http://schemas.openxmlformats.org/presentationml/2006/main">
  <p:tag name="KSO_WM_TEMPLATE_CATEGORY" val="custom"/>
  <p:tag name="KSO_WM_TEMPLATE_INDEX" val="20185044"/>
  <p:tag name="KSO_WM_TAG_VERSION" val="1.0"/>
  <p:tag name="KSO_WM_BEAUTIFY_FLAG" val="#wm#"/>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20185044_20*a*1"/>
  <p:tag name="KSO_WM_UNIT_PRESET_TEXT" val="LOREM IPSUM DOLOR"/>
</p:tagLst>
</file>

<file path=ppt/theme/theme1.xml><?xml version="1.0" encoding="utf-8"?>
<a:theme xmlns:a="http://schemas.openxmlformats.org/drawingml/2006/main" name="第一PPT，www.1ppt.com">
  <a:themeElements>
    <a:clrScheme name="自定义 237">
      <a:dk1>
        <a:srgbClr val="000000"/>
      </a:dk1>
      <a:lt1>
        <a:srgbClr val="FFFFFF"/>
      </a:lt1>
      <a:dk2>
        <a:srgbClr val="0D0D0D"/>
      </a:dk2>
      <a:lt2>
        <a:srgbClr val="F0F0F0"/>
      </a:lt2>
      <a:accent1>
        <a:srgbClr val="7E7E7E"/>
      </a:accent1>
      <a:accent2>
        <a:srgbClr val="0D0D0D"/>
      </a:accent2>
      <a:accent3>
        <a:srgbClr val="7E7E7E"/>
      </a:accent3>
      <a:accent4>
        <a:srgbClr val="0D0D0D"/>
      </a:accent4>
      <a:accent5>
        <a:srgbClr val="7E7E7E"/>
      </a:accent5>
      <a:accent6>
        <a:srgbClr val="0D0D0D"/>
      </a:accent6>
      <a:hlink>
        <a:srgbClr val="7E7E7E"/>
      </a:hlink>
      <a:folHlink>
        <a:srgbClr val="0D0D0D"/>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rtlCol="0" wrap="none">
        <a:spAutoFit/>
      </a:bodyPr>
      <a:lstStyle>
        <a:defPPr>
          <a:defRPr dirty="0" sz="120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theme>
</file>

<file path=ppt/theme/theme2.xml><?xml version="1.0" encoding="utf-8"?>
<a:theme xmlns:a="http://schemas.openxmlformats.org/drawingml/2006/main" name="1_Office 主题">
  <a:themeElements>
    <a:clrScheme name="自定义 117">
      <a:dk1>
        <a:srgbClr val="3B3838"/>
      </a:dk1>
      <a:lt1>
        <a:srgbClr val="FFFFFF"/>
      </a:lt1>
      <a:dk2>
        <a:srgbClr val="000000"/>
      </a:dk2>
      <a:lt2>
        <a:srgbClr val="FFFFFF"/>
      </a:lt2>
      <a:accent1>
        <a:srgbClr val="C00000"/>
      </a:accent1>
      <a:accent2>
        <a:srgbClr val="C00000"/>
      </a:accent2>
      <a:accent3>
        <a:srgbClr val="C00000"/>
      </a:accent3>
      <a:accent4>
        <a:srgbClr val="C00000"/>
      </a:accent4>
      <a:accent5>
        <a:srgbClr val="000000"/>
      </a:accent5>
      <a:accent6>
        <a:srgbClr val="FFFFF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Office 主题​​">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主题​​">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自定义 237">
    <a:dk1>
      <a:srgbClr val="000000"/>
    </a:dk1>
    <a:lt1>
      <a:srgbClr val="FFFFFF"/>
    </a:lt1>
    <a:dk2>
      <a:srgbClr val="0D0D0D"/>
    </a:dk2>
    <a:lt2>
      <a:srgbClr val="F0F0F0"/>
    </a:lt2>
    <a:accent1>
      <a:srgbClr val="7E7E7E"/>
    </a:accent1>
    <a:accent2>
      <a:srgbClr val="0D0D0D"/>
    </a:accent2>
    <a:accent3>
      <a:srgbClr val="7E7E7E"/>
    </a:accent3>
    <a:accent4>
      <a:srgbClr val="0D0D0D"/>
    </a:accent4>
    <a:accent5>
      <a:srgbClr val="7E7E7E"/>
    </a:accent5>
    <a:accent6>
      <a:srgbClr val="0D0D0D"/>
    </a:accent6>
    <a:hlink>
      <a:srgbClr val="7E7E7E"/>
    </a:hlink>
    <a:folHlink>
      <a:srgbClr val="0D0D0D"/>
    </a:folHlink>
  </a:clrScheme>
</a:themeOverride>
</file>

<file path=docProps/app.xml><?xml version="1.0" encoding="utf-8"?>
<Properties xmlns="http://schemas.openxmlformats.org/officeDocument/2006/extended-properties">
  <Application>WPS 演示</Application>
  <ScaleCrop>0</ScaleCrop>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itle>大侠素材铺</dc:title>
  <dc:creator>https://dxpu.taobao.com/</dc:creator>
  <cp:lastModifiedBy>Administrator</cp:lastModifiedBy>
  <dcterms:created xsi:type="dcterms:W3CDTF">2015-12-11T01:46:00Z</dcterms:created>
  <dcterms:modified xsi:type="dcterms:W3CDTF">2018-04-10T09:52:27Z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