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EFD62C2-49F3-4EDA-A924-76582557F37B}" type="datetimeFigureOut">
              <a:rPr lang="zh-CN" altLang="en-US" smtClean="0"/>
              <a:t>2018/2/3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5BFC1B3-07FB-495C-9391-5DCE6354D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C2-49F3-4EDA-A924-76582557F37B}" type="datetimeFigureOut">
              <a:rPr lang="zh-CN" altLang="en-US" smtClean="0"/>
              <a:t>2018/2/3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1B3-07FB-495C-9391-5DCE6354D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C2-49F3-4EDA-A924-76582557F37B}" type="datetimeFigureOut">
              <a:rPr lang="zh-CN" altLang="en-US" smtClean="0"/>
              <a:t>2018/2/3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1B3-07FB-495C-9391-5DCE6354D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EFD62C2-49F3-4EDA-A924-76582557F37B}" type="datetimeFigureOut">
              <a:rPr lang="zh-CN" altLang="en-US" smtClean="0"/>
              <a:t>2018/2/3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1B3-07FB-495C-9391-5DCE6354D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等腰三角形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EFD62C2-49F3-4EDA-A924-76582557F37B}" type="datetimeFigureOut">
              <a:rPr lang="zh-CN" altLang="en-US" smtClean="0"/>
              <a:t>2018/2/3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5BFC1B3-07FB-495C-9391-5DCE6354D99D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EFD62C2-49F3-4EDA-A924-76582557F37B}" type="datetimeFigureOut">
              <a:rPr lang="zh-CN" altLang="en-US" smtClean="0"/>
              <a:t>2018/2/3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5BFC1B3-07FB-495C-9391-5DCE6354D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EFD62C2-49F3-4EDA-A924-76582557F37B}" type="datetimeFigureOut">
              <a:rPr lang="zh-CN" altLang="en-US" smtClean="0"/>
              <a:t>2018/2/3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5BFC1B3-07FB-495C-9391-5DCE6354D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62C2-49F3-4EDA-A924-76582557F37B}" type="datetimeFigureOut">
              <a:rPr lang="zh-CN" altLang="en-US" smtClean="0"/>
              <a:t>2018/2/3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1B3-07FB-495C-9391-5DCE6354D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EFD62C2-49F3-4EDA-A924-76582557F37B}" type="datetimeFigureOut">
              <a:rPr lang="zh-CN" altLang="en-US" smtClean="0"/>
              <a:t>2018/2/3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5BFC1B3-07FB-495C-9391-5DCE6354D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EFD62C2-49F3-4EDA-A924-76582557F37B}" type="datetimeFigureOut">
              <a:rPr lang="zh-CN" altLang="en-US" smtClean="0"/>
              <a:t>2018/2/3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5BFC1B3-07FB-495C-9391-5DCE6354D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EFD62C2-49F3-4EDA-A924-76582557F37B}" type="datetimeFigureOut">
              <a:rPr lang="zh-CN" altLang="en-US" smtClean="0"/>
              <a:t>2018/2/3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5BFC1B3-07FB-495C-9391-5DCE6354D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EFD62C2-49F3-4EDA-A924-76582557F37B}" type="datetimeFigureOut">
              <a:rPr lang="zh-CN" altLang="en-US" smtClean="0"/>
              <a:t>2018/2/3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5BFC1B3-07FB-495C-9391-5DCE6354D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 smtClean="0"/>
              <a:t>动画概论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主讲</a:t>
            </a:r>
            <a:r>
              <a:rPr lang="en-US" altLang="zh-CN" dirty="0" smtClean="0"/>
              <a:t>:</a:t>
            </a:r>
            <a:r>
              <a:rPr lang="zh-CN" altLang="en-US" dirty="0" smtClean="0"/>
              <a:t>赵红宇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1275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三  制作类型</a:t>
            </a:r>
            <a:endParaRPr lang="en-US" altLang="zh-CN" dirty="0" smtClean="0"/>
          </a:p>
          <a:p>
            <a:pPr marL="64008" indent="0">
              <a:buNone/>
            </a:pPr>
            <a:r>
              <a:rPr lang="zh-CN" altLang="en-US" dirty="0"/>
              <a:t>公益动画 </a:t>
            </a:r>
          </a:p>
          <a:p>
            <a:pPr marL="64008" indent="0">
              <a:buNone/>
            </a:pPr>
            <a:r>
              <a:rPr lang="zh-CN" altLang="en-US" dirty="0"/>
              <a:t>实验动画</a:t>
            </a:r>
          </a:p>
          <a:p>
            <a:pPr marL="64008" indent="0">
              <a:buNone/>
            </a:pPr>
            <a:r>
              <a:rPr lang="zh-CN" altLang="en-US" dirty="0"/>
              <a:t>商业动画</a:t>
            </a:r>
          </a:p>
          <a:p>
            <a:pPr marL="64008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7915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流派</a:t>
            </a:r>
            <a:endParaRPr lang="en-US" altLang="zh-CN" dirty="0" smtClean="0"/>
          </a:p>
          <a:p>
            <a:r>
              <a:rPr lang="zh-CN" altLang="en-US" dirty="0" smtClean="0"/>
              <a:t>一  欧美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1008"/>
            <a:ext cx="2401887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2401887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698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二  亚洲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395770"/>
            <a:ext cx="4896544" cy="226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20888"/>
            <a:ext cx="2661543" cy="374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704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  <a:r>
              <a:rPr lang="zh-CN" altLang="en-US" dirty="0" smtClean="0"/>
              <a:t>三  国内</a:t>
            </a:r>
            <a:endParaRPr lang="zh-CN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59" y="2538287"/>
            <a:ext cx="2304256" cy="170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50" y="2564904"/>
            <a:ext cx="2233042" cy="17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75" y="4653136"/>
            <a:ext cx="2579824" cy="162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260" y="4633625"/>
            <a:ext cx="2199630" cy="160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6152519"/>
            <a:ext cx="356764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06426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Calibri"/>
                <a:ea typeface="宋体"/>
                <a:cs typeface="Times New Roman"/>
              </a:rPr>
              <a:t>《猪八戒吃西瓜》剧照</a:t>
            </a:r>
            <a:endParaRPr lang="zh-CN" altLang="zh-CN" kern="1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44008" y="4246755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Calibri"/>
                <a:ea typeface="宋体"/>
                <a:cs typeface="Times New Roman"/>
              </a:rPr>
              <a:t>水墨动画片《小蝌蚪找妈妈》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178763" y="4264293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Calibri"/>
                <a:ea typeface="宋体"/>
                <a:cs typeface="Times New Roman"/>
              </a:rPr>
              <a:t>动画片《大闹天宫》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040996" y="627536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动画片</a:t>
            </a:r>
            <a:r>
              <a:rPr lang="en-US" altLang="zh-CN" dirty="0" smtClean="0"/>
              <a:t>《</a:t>
            </a:r>
            <a:r>
              <a:rPr lang="zh-CN" altLang="en-US" smtClean="0"/>
              <a:t>喜羊羊</a:t>
            </a:r>
            <a:r>
              <a:rPr lang="en-US" altLang="zh-CN" smtClean="0"/>
              <a:t>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5654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第三章 制作流程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前期</a:t>
            </a:r>
            <a:endParaRPr lang="en-US" altLang="zh-CN" dirty="0" smtClean="0"/>
          </a:p>
          <a:p>
            <a:r>
              <a:rPr lang="zh-CN" altLang="en-US" dirty="0" smtClean="0"/>
              <a:t>一、分</a:t>
            </a:r>
            <a:r>
              <a:rPr lang="zh-CN" altLang="en-US" dirty="0"/>
              <a:t>镜台</a:t>
            </a:r>
            <a:r>
              <a:rPr lang="zh-CN" altLang="en-US" dirty="0" smtClean="0"/>
              <a:t>本</a:t>
            </a:r>
            <a:endParaRPr lang="en-US" altLang="zh-CN" dirty="0" smtClean="0"/>
          </a:p>
          <a:p>
            <a:pPr marL="64008" indent="0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）景</a:t>
            </a:r>
            <a:r>
              <a:rPr lang="zh-CN" altLang="en-US" dirty="0"/>
              <a:t>别</a:t>
            </a:r>
          </a:p>
          <a:p>
            <a:pPr marL="64008" indent="0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）蒙太奇</a:t>
            </a:r>
            <a:endParaRPr lang="en-US" altLang="zh-CN" dirty="0" smtClean="0"/>
          </a:p>
          <a:p>
            <a:r>
              <a:rPr lang="zh-CN" altLang="en-US" dirty="0"/>
              <a:t>二、美术</a:t>
            </a:r>
            <a:r>
              <a:rPr lang="zh-CN" altLang="en-US" dirty="0" smtClean="0"/>
              <a:t>设计</a:t>
            </a:r>
            <a:endParaRPr lang="en-US" altLang="zh-CN" dirty="0" smtClean="0"/>
          </a:p>
          <a:p>
            <a:pPr marL="64008" indent="0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）造型</a:t>
            </a:r>
            <a:r>
              <a:rPr lang="zh-CN" altLang="en-US" dirty="0"/>
              <a:t>设计</a:t>
            </a:r>
          </a:p>
          <a:p>
            <a:pPr marL="64008" indent="0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）场景</a:t>
            </a:r>
            <a:r>
              <a:rPr lang="zh-CN" altLang="en-US" dirty="0"/>
              <a:t>设计</a:t>
            </a:r>
          </a:p>
          <a:p>
            <a:pPr marL="64008" indent="0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）道具设计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7955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三、画面</a:t>
            </a:r>
            <a:r>
              <a:rPr lang="zh-CN" altLang="en-US" dirty="0"/>
              <a:t>分镜头</a:t>
            </a:r>
            <a:r>
              <a:rPr lang="zh-CN" altLang="en-US" dirty="0" smtClean="0"/>
              <a:t>设计</a:t>
            </a:r>
            <a:endParaRPr lang="en-US" altLang="zh-CN" dirty="0" smtClean="0"/>
          </a:p>
          <a:p>
            <a:pPr marL="64008" indent="0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）分</a:t>
            </a:r>
            <a:r>
              <a:rPr lang="zh-CN" altLang="en-US" dirty="0"/>
              <a:t>镜的意义和作用</a:t>
            </a:r>
          </a:p>
          <a:p>
            <a:pPr marL="64008" indent="0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）动画</a:t>
            </a:r>
            <a:r>
              <a:rPr lang="zh-CN" altLang="en-US" dirty="0"/>
              <a:t>分镜的形式 </a:t>
            </a:r>
          </a:p>
          <a:p>
            <a:pPr marL="64008" indent="0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）分镜头</a:t>
            </a:r>
            <a:r>
              <a:rPr lang="zh-CN" altLang="en-US" dirty="0"/>
              <a:t>多样的表现风格</a:t>
            </a:r>
          </a:p>
          <a:p>
            <a:r>
              <a:rPr lang="zh-CN" altLang="en-US" dirty="0"/>
              <a:t>四、前期</a:t>
            </a:r>
            <a:r>
              <a:rPr lang="zh-CN" altLang="en-US" dirty="0" smtClean="0"/>
              <a:t>录音</a:t>
            </a:r>
            <a:endParaRPr lang="en-US" altLang="zh-CN" dirty="0" smtClean="0"/>
          </a:p>
          <a:p>
            <a:r>
              <a:rPr lang="zh-CN" altLang="en-US" dirty="0" smtClean="0"/>
              <a:t>五、后期前置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4119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中期</a:t>
            </a:r>
            <a:endParaRPr lang="en-US" altLang="zh-CN" dirty="0" smtClean="0"/>
          </a:p>
          <a:p>
            <a:pPr marL="64008" indent="0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）设计稿</a:t>
            </a:r>
          </a:p>
          <a:p>
            <a:pPr marL="64008" indent="0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）原</a:t>
            </a:r>
            <a:r>
              <a:rPr lang="zh-CN" altLang="en-US" dirty="0"/>
              <a:t>动画</a:t>
            </a:r>
            <a:r>
              <a:rPr lang="zh-CN" altLang="en-US" dirty="0" smtClean="0"/>
              <a:t>设计</a:t>
            </a:r>
            <a:endParaRPr lang="en-US" altLang="zh-CN" dirty="0" smtClean="0"/>
          </a:p>
          <a:p>
            <a:pPr marL="64008" indent="0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）背景</a:t>
            </a:r>
            <a:r>
              <a:rPr lang="zh-CN" altLang="en-US" dirty="0"/>
              <a:t>图绘制</a:t>
            </a:r>
          </a:p>
          <a:p>
            <a:pPr marL="64008" indent="0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）描线上色</a:t>
            </a:r>
            <a:endParaRPr lang="zh-CN" altLang="en-US" dirty="0"/>
          </a:p>
          <a:p>
            <a:pPr marL="64008" indent="0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5</a:t>
            </a:r>
            <a:r>
              <a:rPr lang="zh-CN" altLang="en-US" dirty="0" smtClean="0"/>
              <a:t>）校对</a:t>
            </a:r>
            <a:r>
              <a:rPr lang="zh-CN" altLang="en-US" dirty="0"/>
              <a:t>与拍摄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8118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后期</a:t>
            </a:r>
            <a:endParaRPr lang="en-US" altLang="zh-CN" dirty="0" smtClean="0"/>
          </a:p>
          <a:p>
            <a:r>
              <a:rPr lang="zh-CN" altLang="en-US" dirty="0"/>
              <a:t>剪辑</a:t>
            </a:r>
          </a:p>
          <a:p>
            <a:r>
              <a:rPr lang="zh-CN" altLang="en-US" dirty="0" smtClean="0"/>
              <a:t>声</a:t>
            </a:r>
            <a:r>
              <a:rPr lang="zh-CN" altLang="en-US" dirty="0"/>
              <a:t>画合成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4917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第四章 基本技能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CN" altLang="en-US" dirty="0"/>
              <a:t>一、造型</a:t>
            </a:r>
            <a:r>
              <a:rPr lang="zh-CN" altLang="en-US" dirty="0" smtClean="0"/>
              <a:t>基础</a:t>
            </a:r>
            <a:endParaRPr lang="en-US" altLang="zh-CN" dirty="0" smtClean="0"/>
          </a:p>
          <a:p>
            <a:pPr marL="64008" indent="0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）造型能力</a:t>
            </a:r>
            <a:endParaRPr lang="en-US" altLang="zh-CN" dirty="0" smtClean="0"/>
          </a:p>
          <a:p>
            <a:r>
              <a:rPr lang="zh-CN" altLang="en-US" dirty="0"/>
              <a:t>概括性</a:t>
            </a:r>
          </a:p>
          <a:p>
            <a:r>
              <a:rPr lang="zh-CN" altLang="en-US" dirty="0"/>
              <a:t>夸张性</a:t>
            </a:r>
          </a:p>
          <a:p>
            <a:r>
              <a:rPr lang="zh-CN" altLang="en-US" dirty="0"/>
              <a:t>拟人</a:t>
            </a:r>
            <a:r>
              <a:rPr lang="zh-CN" altLang="en-US" dirty="0" smtClean="0"/>
              <a:t>性</a:t>
            </a:r>
            <a:endParaRPr lang="en-US" altLang="zh-CN" dirty="0" smtClean="0"/>
          </a:p>
          <a:p>
            <a:pPr marL="64008" indent="0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）色彩能力</a:t>
            </a:r>
            <a:endParaRPr lang="en-US" altLang="zh-CN" dirty="0" smtClean="0"/>
          </a:p>
          <a:p>
            <a:r>
              <a:rPr lang="zh-CN" altLang="en-US" dirty="0"/>
              <a:t>远与近、收缩与膨胀</a:t>
            </a:r>
          </a:p>
          <a:p>
            <a:r>
              <a:rPr lang="zh-CN" altLang="en-US" dirty="0"/>
              <a:t>轻与重</a:t>
            </a:r>
          </a:p>
          <a:p>
            <a:r>
              <a:rPr lang="zh-CN" altLang="en-US" dirty="0"/>
              <a:t>冷与暖</a:t>
            </a:r>
          </a:p>
          <a:p>
            <a:r>
              <a:rPr lang="zh-CN" altLang="en-US" dirty="0"/>
              <a:t>柔与刚</a:t>
            </a:r>
          </a:p>
          <a:p>
            <a:r>
              <a:rPr lang="zh-CN" altLang="en-US" dirty="0"/>
              <a:t>其他特殊</a:t>
            </a:r>
            <a:r>
              <a:rPr lang="zh-CN" altLang="en-US" dirty="0" smtClean="0"/>
              <a:t>感受</a:t>
            </a:r>
            <a:endParaRPr lang="zh-CN" altLang="en-US" dirty="0"/>
          </a:p>
          <a:p>
            <a:pPr marL="64008" indent="0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）变形</a:t>
            </a:r>
            <a:r>
              <a:rPr lang="zh-CN" altLang="en-US" dirty="0"/>
              <a:t>能力</a:t>
            </a:r>
          </a:p>
        </p:txBody>
      </p:sp>
    </p:spTree>
    <p:extLst>
      <p:ext uri="{BB962C8B-B14F-4D97-AF65-F5344CB8AC3E}">
        <p14:creationId xmlns:p14="http://schemas.microsoft.com/office/powerpoint/2010/main" val="3168739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/>
              <a:t>二、设计</a:t>
            </a:r>
            <a:r>
              <a:rPr lang="zh-CN" altLang="en-US" dirty="0" smtClean="0"/>
              <a:t>基础</a:t>
            </a:r>
            <a:endParaRPr lang="en-US" altLang="zh-CN" dirty="0" smtClean="0"/>
          </a:p>
          <a:p>
            <a:pPr marL="64008" indent="0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）编剧</a:t>
            </a:r>
            <a:r>
              <a:rPr lang="zh-CN" altLang="en-US" dirty="0"/>
              <a:t>能力</a:t>
            </a:r>
          </a:p>
          <a:p>
            <a:pPr marL="64008" indent="0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）表演能力</a:t>
            </a:r>
            <a:endParaRPr lang="en-US" altLang="zh-CN" dirty="0" smtClean="0"/>
          </a:p>
          <a:p>
            <a:r>
              <a:rPr lang="zh-CN" altLang="en-US" dirty="0"/>
              <a:t>动态展现</a:t>
            </a:r>
          </a:p>
          <a:p>
            <a:r>
              <a:rPr lang="zh-CN" altLang="en-US" dirty="0"/>
              <a:t>运动规律</a:t>
            </a:r>
          </a:p>
          <a:p>
            <a:r>
              <a:rPr lang="zh-CN" altLang="en-US" dirty="0"/>
              <a:t>表演</a:t>
            </a:r>
            <a:r>
              <a:rPr lang="zh-CN" altLang="en-US" dirty="0" smtClean="0"/>
              <a:t>基础</a:t>
            </a:r>
            <a:endParaRPr lang="en-US" altLang="zh-CN" dirty="0" smtClean="0"/>
          </a:p>
          <a:p>
            <a:r>
              <a:rPr lang="zh-CN" altLang="en-US" dirty="0"/>
              <a:t>三、数字软件基础</a:t>
            </a:r>
          </a:p>
          <a:p>
            <a:pPr marL="64008" indent="0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）三维</a:t>
            </a:r>
            <a:r>
              <a:rPr lang="zh-CN" altLang="en-US" dirty="0"/>
              <a:t>动画制作软件</a:t>
            </a:r>
          </a:p>
          <a:p>
            <a:pPr marL="64008" indent="0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）二</a:t>
            </a:r>
            <a:r>
              <a:rPr lang="zh-CN" altLang="en-US" dirty="0"/>
              <a:t>维动画制作软件</a:t>
            </a:r>
          </a:p>
          <a:p>
            <a:pPr marL="64008" indent="0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）定格</a:t>
            </a:r>
            <a:r>
              <a:rPr lang="zh-CN" altLang="en-US" dirty="0"/>
              <a:t>动画制作软件</a:t>
            </a:r>
          </a:p>
          <a:p>
            <a:pPr marL="64008" indent="0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）后期合成软件</a:t>
            </a:r>
            <a:endParaRPr lang="en-US" altLang="zh-CN" dirty="0" smtClean="0"/>
          </a:p>
          <a:p>
            <a:endParaRPr lang="zh-CN" altLang="en-US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8834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第一章 概述</a:t>
            </a:r>
            <a:br>
              <a:rPr lang="zh-CN" altLang="en-US" dirty="0"/>
            </a:br>
            <a:r>
              <a:rPr lang="zh-CN" altLang="en-US" dirty="0" smtClean="0"/>
              <a:t>动画</a:t>
            </a:r>
            <a:r>
              <a:rPr lang="zh-CN" altLang="en-US" dirty="0"/>
              <a:t>性质与定义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动画</a:t>
            </a:r>
            <a:r>
              <a:rPr lang="zh-CN" altLang="en-US" dirty="0"/>
              <a:t>的性质</a:t>
            </a:r>
          </a:p>
          <a:p>
            <a:r>
              <a:rPr lang="en-US" altLang="zh-CN" dirty="0" smtClean="0"/>
              <a:t>1 </a:t>
            </a:r>
            <a:r>
              <a:rPr lang="zh-CN" altLang="en-US" dirty="0"/>
              <a:t>工艺特性</a:t>
            </a:r>
          </a:p>
          <a:p>
            <a:r>
              <a:rPr lang="en-US" altLang="zh-CN" dirty="0" smtClean="0"/>
              <a:t>2 </a:t>
            </a:r>
            <a:r>
              <a:rPr lang="zh-CN" altLang="en-US" dirty="0"/>
              <a:t>技术特性</a:t>
            </a:r>
          </a:p>
          <a:p>
            <a:r>
              <a:rPr lang="en-US" altLang="zh-CN" dirty="0" smtClean="0"/>
              <a:t>3</a:t>
            </a:r>
            <a:r>
              <a:rPr lang="zh-CN" altLang="en-US" dirty="0"/>
              <a:t>审美特性</a:t>
            </a:r>
          </a:p>
          <a:p>
            <a:r>
              <a:rPr lang="en-US" altLang="zh-CN" dirty="0" smtClean="0"/>
              <a:t>4</a:t>
            </a:r>
            <a:r>
              <a:rPr lang="zh-CN" altLang="en-US" dirty="0"/>
              <a:t>功能特性</a:t>
            </a:r>
          </a:p>
          <a:p>
            <a:r>
              <a:rPr lang="en-US" altLang="zh-CN" dirty="0" smtClean="0"/>
              <a:t>5 </a:t>
            </a:r>
            <a:r>
              <a:rPr lang="zh-CN" altLang="en-US" dirty="0"/>
              <a:t>时代性</a:t>
            </a:r>
          </a:p>
          <a:p>
            <a:r>
              <a:rPr lang="en-US" altLang="zh-CN" dirty="0" smtClean="0"/>
              <a:t>6</a:t>
            </a:r>
            <a:r>
              <a:rPr lang="zh-CN" altLang="en-US" dirty="0" smtClean="0"/>
              <a:t>多元性</a:t>
            </a:r>
          </a:p>
          <a:p>
            <a:r>
              <a:rPr lang="en-US" altLang="zh-CN" dirty="0" smtClean="0"/>
              <a:t>7</a:t>
            </a:r>
            <a:r>
              <a:rPr lang="zh-CN" altLang="en-US" dirty="0" smtClean="0"/>
              <a:t>虚拟</a:t>
            </a:r>
            <a:r>
              <a:rPr lang="zh-CN" altLang="en-US" dirty="0"/>
              <a:t>性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5786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四、制作综合</a:t>
            </a:r>
            <a:r>
              <a:rPr lang="zh-CN" altLang="en-US" dirty="0" smtClean="0"/>
              <a:t>素质</a:t>
            </a:r>
            <a:endParaRPr lang="en-US" altLang="zh-CN" dirty="0" smtClean="0"/>
          </a:p>
          <a:p>
            <a:pPr marL="64008" indent="0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）哲学</a:t>
            </a:r>
            <a:endParaRPr lang="zh-CN" altLang="en-US" dirty="0"/>
          </a:p>
          <a:p>
            <a:pPr marL="64008" indent="0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）文学</a:t>
            </a:r>
            <a:endParaRPr lang="zh-CN" altLang="en-US" dirty="0"/>
          </a:p>
          <a:p>
            <a:pPr marL="64008" indent="0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）音乐</a:t>
            </a:r>
            <a:endParaRPr lang="zh-CN" altLang="en-US" dirty="0"/>
          </a:p>
          <a:p>
            <a:pPr marL="64008" indent="0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）观众心理</a:t>
            </a:r>
            <a:r>
              <a:rPr lang="zh-CN" altLang="en-US" dirty="0"/>
              <a:t>学</a:t>
            </a:r>
          </a:p>
          <a:p>
            <a:pPr marL="64008" indent="0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5</a:t>
            </a:r>
            <a:r>
              <a:rPr lang="zh-CN" altLang="en-US" dirty="0" smtClean="0"/>
              <a:t>）漫画</a:t>
            </a:r>
            <a:r>
              <a:rPr lang="zh-CN" altLang="en-US" dirty="0"/>
              <a:t>语言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7917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五、动画学习的方法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一、对</a:t>
            </a:r>
            <a:r>
              <a:rPr lang="zh-CN" altLang="en-US" dirty="0"/>
              <a:t>动画作品内容的深度理解</a:t>
            </a:r>
          </a:p>
          <a:p>
            <a:r>
              <a:rPr lang="zh-CN" altLang="en-US" dirty="0" smtClean="0"/>
              <a:t>二、学会</a:t>
            </a:r>
            <a:r>
              <a:rPr lang="zh-CN" altLang="en-US" dirty="0"/>
              <a:t>象征性表达内容</a:t>
            </a:r>
          </a:p>
          <a:p>
            <a:r>
              <a:rPr lang="zh-CN" altLang="en-US" dirty="0" smtClean="0"/>
              <a:t>三、对</a:t>
            </a:r>
            <a:r>
              <a:rPr lang="zh-CN" altLang="en-US" dirty="0"/>
              <a:t>时间轴的把控</a:t>
            </a:r>
          </a:p>
          <a:p>
            <a:r>
              <a:rPr lang="zh-CN" altLang="en-US" dirty="0" smtClean="0"/>
              <a:t>四、动画</a:t>
            </a:r>
            <a:r>
              <a:rPr lang="zh-CN" altLang="en-US" dirty="0"/>
              <a:t>节奏的把</a:t>
            </a:r>
            <a:r>
              <a:rPr lang="zh-CN" altLang="en-US" dirty="0" smtClean="0"/>
              <a:t>控</a:t>
            </a:r>
            <a:endParaRPr lang="en-US" altLang="zh-CN" dirty="0" smtClean="0"/>
          </a:p>
          <a:p>
            <a:pPr marL="64008" indent="0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）动画</a:t>
            </a:r>
            <a:r>
              <a:rPr lang="zh-CN" altLang="en-US" dirty="0"/>
              <a:t>剧本的架构</a:t>
            </a:r>
          </a:p>
          <a:p>
            <a:pPr marL="64008" indent="0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）镜头节奏</a:t>
            </a:r>
            <a:endParaRPr lang="en-US" altLang="zh-CN" dirty="0" smtClean="0"/>
          </a:p>
          <a:p>
            <a:r>
              <a:rPr lang="zh-CN" altLang="en-US" dirty="0" smtClean="0"/>
              <a:t>五、素质</a:t>
            </a:r>
            <a:r>
              <a:rPr lang="zh-CN" altLang="en-US" dirty="0"/>
              <a:t>培养</a:t>
            </a:r>
          </a:p>
          <a:p>
            <a:pPr marL="64008" indent="0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）身心</a:t>
            </a:r>
            <a:r>
              <a:rPr lang="zh-CN" altLang="en-US" dirty="0"/>
              <a:t>素质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639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zh-CN" altLang="en-US" dirty="0" smtClean="0"/>
              <a:t>（</a:t>
            </a:r>
            <a:r>
              <a:rPr lang="en-US" altLang="zh-CN" dirty="0"/>
              <a:t>2</a:t>
            </a:r>
            <a:r>
              <a:rPr lang="zh-CN" altLang="en-US" dirty="0" smtClean="0"/>
              <a:t>）美术</a:t>
            </a:r>
            <a:r>
              <a:rPr lang="zh-CN" altLang="en-US" dirty="0"/>
              <a:t>素质</a:t>
            </a:r>
          </a:p>
          <a:p>
            <a:pPr marL="64008" indent="0">
              <a:buNone/>
            </a:pPr>
            <a:r>
              <a:rPr lang="zh-CN" altLang="en-US" dirty="0" smtClean="0"/>
              <a:t>（</a:t>
            </a:r>
            <a:r>
              <a:rPr lang="en-US" altLang="zh-CN" dirty="0"/>
              <a:t>3</a:t>
            </a:r>
            <a:r>
              <a:rPr lang="zh-CN" altLang="en-US" dirty="0" smtClean="0"/>
              <a:t>）综合</a:t>
            </a:r>
            <a:r>
              <a:rPr lang="zh-CN" altLang="en-US" dirty="0"/>
              <a:t>的知识素养</a:t>
            </a:r>
          </a:p>
          <a:p>
            <a:pPr marL="64008" indent="0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）从</a:t>
            </a:r>
            <a:r>
              <a:rPr lang="zh-CN" altLang="en-US" dirty="0"/>
              <a:t>受众角度出发的创作素质</a:t>
            </a:r>
          </a:p>
          <a:p>
            <a:pPr marL="64008" indent="0">
              <a:buNone/>
            </a:pPr>
            <a:r>
              <a:rPr lang="zh-CN" altLang="en-US" dirty="0" smtClean="0"/>
              <a:t>（</a:t>
            </a:r>
            <a:r>
              <a:rPr lang="en-US" altLang="zh-CN" dirty="0"/>
              <a:t>5</a:t>
            </a:r>
            <a:r>
              <a:rPr lang="zh-CN" altLang="en-US" dirty="0" smtClean="0"/>
              <a:t>）情感</a:t>
            </a:r>
            <a:r>
              <a:rPr lang="zh-CN" altLang="en-US" dirty="0"/>
              <a:t>素质</a:t>
            </a:r>
          </a:p>
          <a:p>
            <a:pPr marL="64008" indent="0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6</a:t>
            </a:r>
            <a:r>
              <a:rPr lang="zh-CN" altLang="en-US" dirty="0" smtClean="0"/>
              <a:t>）文学</a:t>
            </a:r>
            <a:r>
              <a:rPr lang="zh-CN" altLang="en-US" dirty="0"/>
              <a:t>素质</a:t>
            </a:r>
          </a:p>
          <a:p>
            <a:pPr marL="64008" indent="0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7</a:t>
            </a:r>
            <a:r>
              <a:rPr lang="zh-CN" altLang="en-US" dirty="0" smtClean="0"/>
              <a:t>）人文</a:t>
            </a:r>
            <a:r>
              <a:rPr lang="zh-CN" altLang="en-US" dirty="0"/>
              <a:t>素质</a:t>
            </a:r>
          </a:p>
          <a:p>
            <a:pPr marL="64008" indent="0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8</a:t>
            </a:r>
            <a:r>
              <a:rPr lang="zh-CN" altLang="en-US" dirty="0" smtClean="0"/>
              <a:t>）良好</a:t>
            </a:r>
            <a:r>
              <a:rPr lang="zh-CN" altLang="en-US" dirty="0"/>
              <a:t>的职业素养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1411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动画的</a:t>
            </a:r>
            <a:r>
              <a:rPr lang="zh-CN" altLang="en-US" dirty="0" smtClean="0"/>
              <a:t>定义</a:t>
            </a:r>
            <a:endParaRPr lang="en-US" altLang="zh-CN" dirty="0" smtClean="0"/>
          </a:p>
          <a:p>
            <a:r>
              <a:rPr lang="zh-CN" altLang="en-US" dirty="0"/>
              <a:t>动画主要是利用视觉暂留原理，将众多连续变化的图片序列变成一种动态的画面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动画根据不同的分类标准可以进行不同的分类，按制作手段和技术手法可以分成三类：传统手绘动画、定格动画和计算机动画</a:t>
            </a:r>
          </a:p>
        </p:txBody>
      </p:sp>
    </p:spTree>
    <p:extLst>
      <p:ext uri="{BB962C8B-B14F-4D97-AF65-F5344CB8AC3E}">
        <p14:creationId xmlns:p14="http://schemas.microsoft.com/office/powerpoint/2010/main" val="2466155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动画的起源与发展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动画的</a:t>
            </a:r>
            <a:r>
              <a:rPr lang="zh-CN" altLang="en-US" dirty="0" smtClean="0"/>
              <a:t>起源</a:t>
            </a:r>
            <a:endParaRPr lang="en-US" altLang="zh-CN" dirty="0" smtClean="0"/>
          </a:p>
          <a:p>
            <a:r>
              <a:rPr lang="zh-CN" altLang="en-US" dirty="0" smtClean="0"/>
              <a:t>起源可以追溯</a:t>
            </a:r>
            <a:r>
              <a:rPr lang="zh-CN" altLang="en-US" dirty="0"/>
              <a:t>到远古的石器时代，从人们学会在山洞的石壁</a:t>
            </a:r>
            <a:r>
              <a:rPr lang="zh-CN" altLang="en-US" dirty="0" smtClean="0"/>
              <a:t>上记录</a:t>
            </a:r>
            <a:r>
              <a:rPr lang="zh-CN" altLang="en-US" dirty="0"/>
              <a:t>生活片段</a:t>
            </a:r>
            <a:r>
              <a:rPr lang="zh-CN" altLang="en-US" dirty="0" smtClean="0"/>
              <a:t>开始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 descr="C:\Users\Administrator\Desktop\2017-9-25\走马灯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01008"/>
            <a:ext cx="1800200" cy="2538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17032"/>
            <a:ext cx="3665855" cy="23831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076056" y="6100187"/>
            <a:ext cx="1406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8056" lvl="0" indent="-384048">
              <a:spcBef>
                <a:spcPct val="20000"/>
              </a:spcBef>
              <a:buClr>
                <a:srgbClr val="FF388C"/>
              </a:buClr>
              <a:buSzPct val="80000"/>
              <a:buFont typeface="Wingdings 2"/>
              <a:buChar char=""/>
            </a:pPr>
            <a:r>
              <a:rPr lang="zh-CN" altLang="en-US" sz="2000" dirty="0" smtClean="0">
                <a:solidFill>
                  <a:prstClr val="white"/>
                </a:solidFill>
              </a:rPr>
              <a:t>留影盘</a:t>
            </a:r>
            <a:endParaRPr lang="en-US" altLang="zh-CN" sz="2000" dirty="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48208" y="6052532"/>
            <a:ext cx="1406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8056" lvl="0" indent="-384048">
              <a:spcBef>
                <a:spcPct val="20000"/>
              </a:spcBef>
              <a:buClr>
                <a:srgbClr val="FF388C"/>
              </a:buClr>
              <a:buSzPct val="80000"/>
              <a:buFont typeface="Wingdings 2"/>
              <a:buChar char=""/>
            </a:pPr>
            <a:r>
              <a:rPr lang="zh-CN" altLang="en-US" sz="2000" dirty="0">
                <a:solidFill>
                  <a:prstClr val="white"/>
                </a:solidFill>
              </a:rPr>
              <a:t>走马灯</a:t>
            </a:r>
            <a:endParaRPr lang="en-US" altLang="zh-CN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889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动画的</a:t>
            </a:r>
            <a:r>
              <a:rPr lang="zh-CN" altLang="en-US" dirty="0" smtClean="0"/>
              <a:t>发展</a:t>
            </a:r>
            <a:endParaRPr lang="en-US" altLang="zh-CN" dirty="0" smtClean="0"/>
          </a:p>
          <a:p>
            <a:r>
              <a:rPr lang="zh-CN" altLang="en-US" dirty="0" smtClean="0"/>
              <a:t>一  动画</a:t>
            </a:r>
            <a:r>
              <a:rPr lang="zh-CN" altLang="en-US" dirty="0"/>
              <a:t>重要</a:t>
            </a:r>
            <a:r>
              <a:rPr lang="zh-CN" altLang="en-US" dirty="0" smtClean="0"/>
              <a:t>史实</a:t>
            </a:r>
            <a:endParaRPr lang="en-US" altLang="zh-CN" dirty="0" smtClean="0"/>
          </a:p>
          <a:p>
            <a:r>
              <a:rPr lang="en-US" altLang="zh-CN" dirty="0"/>
              <a:t>1.</a:t>
            </a:r>
            <a:r>
              <a:rPr lang="zh-CN" altLang="en-US" dirty="0"/>
              <a:t>欧美动画</a:t>
            </a:r>
          </a:p>
          <a:p>
            <a:r>
              <a:rPr lang="en-US" altLang="zh-CN" dirty="0"/>
              <a:t>2.</a:t>
            </a:r>
            <a:r>
              <a:rPr lang="zh-CN" altLang="en-US" dirty="0"/>
              <a:t>日本动画</a:t>
            </a:r>
          </a:p>
          <a:p>
            <a:r>
              <a:rPr lang="en-US" altLang="zh-CN" dirty="0"/>
              <a:t>3.</a:t>
            </a:r>
            <a:r>
              <a:rPr lang="zh-CN" altLang="en-US" dirty="0"/>
              <a:t>中国动画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299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6122152"/>
          </a:xfrm>
        </p:spPr>
        <p:txBody>
          <a:bodyPr/>
          <a:lstStyle/>
          <a:p>
            <a:pPr lvl="0">
              <a:buClr>
                <a:srgbClr val="FF388C"/>
              </a:buClr>
            </a:pPr>
            <a:r>
              <a:rPr lang="zh-CN" altLang="en-US" dirty="0" smtClean="0">
                <a:solidFill>
                  <a:prstClr val="white"/>
                </a:solidFill>
              </a:rPr>
              <a:t>二  动画</a:t>
            </a:r>
            <a:r>
              <a:rPr lang="zh-CN" altLang="en-US" dirty="0">
                <a:solidFill>
                  <a:prstClr val="white"/>
                </a:solidFill>
              </a:rPr>
              <a:t>先驱</a:t>
            </a:r>
            <a:r>
              <a:rPr lang="zh-CN" altLang="en-US" dirty="0" smtClean="0">
                <a:solidFill>
                  <a:prstClr val="white"/>
                </a:solidFill>
              </a:rPr>
              <a:t>人物</a:t>
            </a:r>
            <a:endParaRPr lang="en-US" altLang="zh-CN" dirty="0" smtClean="0">
              <a:solidFill>
                <a:prstClr val="white"/>
              </a:solidFill>
            </a:endParaRPr>
          </a:p>
          <a:p>
            <a:pPr lvl="0">
              <a:buClr>
                <a:srgbClr val="FF388C"/>
              </a:buClr>
            </a:pPr>
            <a:endParaRPr lang="en-US" altLang="zh-CN" dirty="0">
              <a:solidFill>
                <a:prstClr val="white"/>
              </a:solidFill>
            </a:endParaRPr>
          </a:p>
          <a:p>
            <a:pPr lvl="0">
              <a:buClr>
                <a:srgbClr val="FF388C"/>
              </a:buClr>
            </a:pPr>
            <a:endParaRPr lang="en-US" altLang="zh-CN" dirty="0" smtClean="0">
              <a:solidFill>
                <a:prstClr val="white"/>
              </a:solidFill>
            </a:endParaRPr>
          </a:p>
          <a:p>
            <a:pPr lvl="0">
              <a:buClr>
                <a:srgbClr val="FF388C"/>
              </a:buClr>
            </a:pPr>
            <a:endParaRPr lang="en-US" altLang="zh-CN" dirty="0">
              <a:solidFill>
                <a:prstClr val="white"/>
              </a:solidFill>
            </a:endParaRPr>
          </a:p>
          <a:p>
            <a:pPr lvl="0">
              <a:buClr>
                <a:srgbClr val="FF388C"/>
              </a:buClr>
            </a:pPr>
            <a:endParaRPr lang="en-US" altLang="zh-CN" dirty="0" smtClean="0">
              <a:solidFill>
                <a:prstClr val="white"/>
              </a:solidFill>
            </a:endParaRPr>
          </a:p>
          <a:p>
            <a:pPr lvl="0">
              <a:buClr>
                <a:srgbClr val="FF388C"/>
              </a:buClr>
            </a:pPr>
            <a:endParaRPr lang="en-US" altLang="zh-CN" dirty="0">
              <a:solidFill>
                <a:prstClr val="white"/>
              </a:solidFill>
            </a:endParaRPr>
          </a:p>
          <a:p>
            <a:pPr lvl="0">
              <a:buClr>
                <a:srgbClr val="FF388C"/>
              </a:buClr>
            </a:pPr>
            <a:endParaRPr lang="en-US" altLang="zh-CN" dirty="0" smtClean="0">
              <a:solidFill>
                <a:prstClr val="white"/>
              </a:solidFill>
            </a:endParaRPr>
          </a:p>
          <a:p>
            <a:pPr lvl="0">
              <a:buClr>
                <a:srgbClr val="FF388C"/>
              </a:buClr>
            </a:pPr>
            <a:endParaRPr lang="en-US" altLang="zh-CN" dirty="0">
              <a:solidFill>
                <a:prstClr val="white"/>
              </a:solidFill>
            </a:endParaRPr>
          </a:p>
          <a:p>
            <a:pPr lvl="0">
              <a:buClr>
                <a:srgbClr val="FF388C"/>
              </a:buClr>
            </a:pPr>
            <a:endParaRPr lang="en-US" altLang="zh-CN" dirty="0" smtClean="0">
              <a:solidFill>
                <a:prstClr val="white"/>
              </a:solidFill>
            </a:endParaRPr>
          </a:p>
          <a:p>
            <a:pPr lvl="0">
              <a:buClr>
                <a:srgbClr val="FF388C"/>
              </a:buClr>
            </a:pPr>
            <a:endParaRPr lang="en-US" altLang="zh-CN" dirty="0">
              <a:solidFill>
                <a:prstClr val="white"/>
              </a:solidFill>
            </a:endParaRPr>
          </a:p>
          <a:p>
            <a:pPr lvl="0">
              <a:buClr>
                <a:srgbClr val="FF388C"/>
              </a:buClr>
            </a:pPr>
            <a:r>
              <a:rPr lang="zh-CN" altLang="en-US" dirty="0" smtClean="0">
                <a:solidFill>
                  <a:prstClr val="white"/>
                </a:solidFill>
              </a:rPr>
              <a:t>三  动画</a:t>
            </a:r>
            <a:r>
              <a:rPr lang="zh-CN" altLang="en-US" dirty="0">
                <a:solidFill>
                  <a:prstClr val="white"/>
                </a:solidFill>
              </a:rPr>
              <a:t>产业形成</a:t>
            </a:r>
            <a:endParaRPr lang="en-US" altLang="zh-CN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20929"/>
            <a:ext cx="1493837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 descr="J. Stuart Blackton, 1912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0" y="1174891"/>
            <a:ext cx="1816596" cy="181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3495331"/>
            <a:ext cx="2171180" cy="152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20929"/>
            <a:ext cx="1474787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06880"/>
            <a:ext cx="1174924" cy="1641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662" y="3495331"/>
            <a:ext cx="1330771" cy="158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6683049" y="514790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ea typeface="宋体"/>
                <a:cs typeface="Times New Roman"/>
              </a:rPr>
              <a:t>手冢治虫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67490" y="3046883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zh-CN" altLang="zh-CN" dirty="0" smtClean="0">
                <a:latin typeface="Tahoma"/>
                <a:ea typeface="宋体"/>
                <a:cs typeface="Times New Roman"/>
              </a:rPr>
              <a:t>查</a:t>
            </a:r>
            <a:r>
              <a:rPr lang="zh-CN" altLang="zh-CN" dirty="0">
                <a:latin typeface="Tahoma"/>
                <a:ea typeface="宋体"/>
                <a:cs typeface="Times New Roman"/>
              </a:rPr>
              <a:t>尔斯</a:t>
            </a:r>
            <a:r>
              <a:rPr lang="en-US" altLang="zh-CN" dirty="0">
                <a:latin typeface="Tahoma"/>
                <a:ea typeface="宋体"/>
                <a:cs typeface="Times New Roman"/>
              </a:rPr>
              <a:t>-</a:t>
            </a:r>
            <a:r>
              <a:rPr lang="zh-CN" altLang="zh-CN" dirty="0">
                <a:latin typeface="Tahoma"/>
                <a:ea typeface="宋体"/>
                <a:cs typeface="Times New Roman"/>
              </a:rPr>
              <a:t>埃米尔</a:t>
            </a:r>
            <a:r>
              <a:rPr lang="en-US" altLang="zh-CN" dirty="0">
                <a:latin typeface="Tahoma"/>
                <a:ea typeface="宋体"/>
                <a:cs typeface="Times New Roman"/>
              </a:rPr>
              <a:t>·</a:t>
            </a:r>
            <a:r>
              <a:rPr lang="zh-CN" altLang="zh-CN" dirty="0">
                <a:latin typeface="Tahoma"/>
                <a:ea typeface="宋体"/>
                <a:cs typeface="Times New Roman"/>
              </a:rPr>
              <a:t>雷</a:t>
            </a:r>
            <a:r>
              <a:rPr lang="zh-CN" altLang="zh-CN" dirty="0" smtClean="0">
                <a:latin typeface="Tahoma"/>
                <a:ea typeface="宋体"/>
                <a:cs typeface="Times New Roman"/>
              </a:rPr>
              <a:t>诺</a:t>
            </a:r>
            <a:endParaRPr lang="zh-CN" altLang="zh-CN" sz="1600" dirty="0">
              <a:latin typeface="Tahoma"/>
              <a:ea typeface="微软雅黑"/>
              <a:cs typeface="Times New Roman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73800" y="514790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zh-CN" altLang="zh-CN" dirty="0">
                <a:solidFill>
                  <a:prstClr val="white"/>
                </a:solidFill>
                <a:latin typeface="Tahoma"/>
                <a:ea typeface="宋体"/>
                <a:cs typeface="Times New Roman"/>
              </a:rPr>
              <a:t>万氏兄弟</a:t>
            </a:r>
            <a:endParaRPr lang="zh-CN" altLang="zh-CN" sz="1600" dirty="0">
              <a:solidFill>
                <a:prstClr val="white"/>
              </a:solidFill>
              <a:latin typeface="Tahoma"/>
              <a:ea typeface="微软雅黑"/>
              <a:cs typeface="Times New Roman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5616" y="5147900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zh-CN" altLang="zh-CN" dirty="0">
                <a:solidFill>
                  <a:prstClr val="white"/>
                </a:solidFill>
                <a:latin typeface="Tahoma"/>
                <a:ea typeface="宋体"/>
                <a:cs typeface="Times New Roman"/>
              </a:rPr>
              <a:t>温瑟</a:t>
            </a:r>
            <a:r>
              <a:rPr lang="en-US" altLang="zh-CN" dirty="0">
                <a:solidFill>
                  <a:prstClr val="white"/>
                </a:solidFill>
                <a:latin typeface="Tahoma"/>
                <a:ea typeface="宋体"/>
                <a:cs typeface="Times New Roman"/>
              </a:rPr>
              <a:t>·</a:t>
            </a:r>
            <a:r>
              <a:rPr lang="zh-CN" altLang="zh-CN" dirty="0">
                <a:solidFill>
                  <a:prstClr val="white"/>
                </a:solidFill>
                <a:latin typeface="Tahoma"/>
                <a:ea typeface="宋体"/>
                <a:cs typeface="Times New Roman"/>
              </a:rPr>
              <a:t>麦凯</a:t>
            </a:r>
            <a:endParaRPr lang="zh-CN" altLang="zh-CN" sz="1600" dirty="0">
              <a:solidFill>
                <a:prstClr val="white"/>
              </a:solidFill>
              <a:latin typeface="Tahoma"/>
              <a:ea typeface="微软雅黑"/>
              <a:cs typeface="Times New Roman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26756" y="3046883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zh-CN" altLang="zh-CN" dirty="0">
                <a:solidFill>
                  <a:prstClr val="white"/>
                </a:solidFill>
                <a:latin typeface="Tahoma"/>
                <a:ea typeface="宋体"/>
                <a:cs typeface="Times New Roman"/>
              </a:rPr>
              <a:t>埃米尔</a:t>
            </a:r>
            <a:r>
              <a:rPr lang="en-US" altLang="zh-CN" dirty="0">
                <a:solidFill>
                  <a:prstClr val="white"/>
                </a:solidFill>
                <a:latin typeface="Tahoma"/>
                <a:ea typeface="宋体"/>
                <a:cs typeface="Times New Roman"/>
              </a:rPr>
              <a:t>·</a:t>
            </a:r>
            <a:r>
              <a:rPr lang="zh-CN" altLang="zh-CN" dirty="0">
                <a:solidFill>
                  <a:prstClr val="white"/>
                </a:solidFill>
                <a:latin typeface="Tahoma"/>
                <a:ea typeface="宋体"/>
                <a:cs typeface="Times New Roman"/>
              </a:rPr>
              <a:t>科尔</a:t>
            </a:r>
            <a:endParaRPr lang="zh-CN" altLang="zh-CN" sz="1600" dirty="0">
              <a:solidFill>
                <a:prstClr val="white"/>
              </a:solidFill>
              <a:latin typeface="Tahoma"/>
              <a:ea typeface="微软雅黑"/>
              <a:cs typeface="Times New Roman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18002" y="300903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zh-CN" altLang="zh-CN" dirty="0">
                <a:solidFill>
                  <a:prstClr val="white"/>
                </a:solidFill>
                <a:latin typeface="Tahoma"/>
                <a:ea typeface="宋体"/>
                <a:cs typeface="Times New Roman"/>
              </a:rPr>
              <a:t>勃莱克顿</a:t>
            </a:r>
            <a:endParaRPr lang="zh-CN" altLang="zh-CN" sz="1600" dirty="0">
              <a:solidFill>
                <a:prstClr val="white"/>
              </a:solidFill>
              <a:latin typeface="Tahoma"/>
              <a:ea typeface="微软雅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8157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动画的趋势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制作技术</a:t>
            </a:r>
            <a:r>
              <a:rPr lang="zh-CN" altLang="en-US" dirty="0" smtClean="0"/>
              <a:t>上</a:t>
            </a:r>
            <a:endParaRPr lang="en-US" altLang="zh-CN" dirty="0" smtClean="0"/>
          </a:p>
          <a:p>
            <a:endParaRPr lang="zh-CN" altLang="en-US" dirty="0"/>
          </a:p>
          <a:p>
            <a:r>
              <a:rPr lang="en-US" altLang="zh-CN" dirty="0" smtClean="0"/>
              <a:t>2 </a:t>
            </a:r>
            <a:r>
              <a:rPr lang="zh-CN" altLang="en-US" dirty="0"/>
              <a:t>表现手法</a:t>
            </a:r>
            <a:r>
              <a:rPr lang="zh-CN" altLang="en-US" dirty="0" smtClean="0"/>
              <a:t>上</a:t>
            </a:r>
            <a:endParaRPr lang="en-US" altLang="zh-CN" dirty="0" smtClean="0"/>
          </a:p>
          <a:p>
            <a:pPr marL="64008" indent="0">
              <a:buNone/>
            </a:pPr>
            <a:r>
              <a:rPr lang="en-US" altLang="zh-CN" dirty="0"/>
              <a:t>1.</a:t>
            </a:r>
            <a:r>
              <a:rPr lang="zh-CN" altLang="en-US" dirty="0"/>
              <a:t>突出民族历史</a:t>
            </a:r>
          </a:p>
          <a:p>
            <a:pPr marL="64008" indent="0">
              <a:buNone/>
            </a:pPr>
            <a:r>
              <a:rPr lang="en-US" altLang="zh-CN" dirty="0" smtClean="0"/>
              <a:t>2</a:t>
            </a:r>
            <a:r>
              <a:rPr lang="en-US" altLang="zh-CN" dirty="0"/>
              <a:t>.</a:t>
            </a:r>
            <a:r>
              <a:rPr lang="zh-CN" altLang="en-US" dirty="0"/>
              <a:t>表现民族民俗</a:t>
            </a:r>
          </a:p>
          <a:p>
            <a:pPr marL="64008" indent="0">
              <a:buNone/>
            </a:pPr>
            <a:r>
              <a:rPr lang="en-US" altLang="zh-CN" dirty="0"/>
              <a:t>3.</a:t>
            </a:r>
            <a:r>
              <a:rPr lang="zh-CN" altLang="en-US" dirty="0"/>
              <a:t>与本国相关产业结合</a:t>
            </a:r>
          </a:p>
          <a:p>
            <a:pPr marL="64008" indent="0">
              <a:buNone/>
            </a:pPr>
            <a:endParaRPr lang="zh-CN" altLang="en-US" dirty="0"/>
          </a:p>
          <a:p>
            <a:r>
              <a:rPr lang="en-US" altLang="zh-CN" dirty="0"/>
              <a:t>3 </a:t>
            </a:r>
            <a:r>
              <a:rPr lang="zh-CN" altLang="en-US" dirty="0"/>
              <a:t>传播媒介上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4940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动画与其他艺术的关系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 </a:t>
            </a:r>
            <a:r>
              <a:rPr lang="zh-CN" altLang="en-US" dirty="0"/>
              <a:t>动画与</a:t>
            </a:r>
            <a:r>
              <a:rPr lang="zh-CN" altLang="en-US" dirty="0" smtClean="0"/>
              <a:t>电影</a:t>
            </a:r>
            <a:endParaRPr lang="en-US" altLang="zh-CN" dirty="0" smtClean="0"/>
          </a:p>
          <a:p>
            <a:r>
              <a:rPr lang="en-US" altLang="zh-CN" dirty="0" smtClean="0"/>
              <a:t>2 </a:t>
            </a:r>
            <a:r>
              <a:rPr lang="zh-CN" altLang="en-US" dirty="0"/>
              <a:t>动画与</a:t>
            </a:r>
            <a:r>
              <a:rPr lang="zh-CN" altLang="en-US" dirty="0" smtClean="0"/>
              <a:t>音乐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  <a:p>
            <a:r>
              <a:rPr lang="en-US" altLang="zh-CN" dirty="0"/>
              <a:t>3 </a:t>
            </a:r>
            <a:r>
              <a:rPr lang="zh-CN" altLang="en-US" dirty="0"/>
              <a:t>动画与文学</a:t>
            </a:r>
          </a:p>
          <a:p>
            <a:r>
              <a:rPr lang="en-US" altLang="zh-CN" dirty="0"/>
              <a:t>4 </a:t>
            </a:r>
            <a:r>
              <a:rPr lang="zh-CN" altLang="en-US" dirty="0"/>
              <a:t>动画与造型</a:t>
            </a:r>
          </a:p>
          <a:p>
            <a:endParaRPr lang="zh-CN" altLang="en-US" dirty="0"/>
          </a:p>
        </p:txBody>
      </p:sp>
      <p:pic>
        <p:nvPicPr>
          <p:cNvPr id="4" name="图片 3" descr="`EB6%1K8TI4SOFJE}$_CSX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2996952"/>
            <a:ext cx="3384376" cy="193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827584" y="4929048"/>
            <a:ext cx="34483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dirty="0">
                <a:ea typeface="宋体"/>
                <a:cs typeface="Times New Roman"/>
              </a:rPr>
              <a:t>歌曲《</a:t>
            </a:r>
            <a:r>
              <a:rPr lang="en-US" altLang="zh-CN" sz="1600" dirty="0">
                <a:ea typeface="宋体"/>
                <a:cs typeface="Times New Roman"/>
              </a:rPr>
              <a:t>Tattooed heart</a:t>
            </a:r>
            <a:r>
              <a:rPr lang="zh-CN" altLang="zh-CN" sz="1600" dirty="0">
                <a:ea typeface="宋体"/>
                <a:cs typeface="Times New Roman"/>
              </a:rPr>
              <a:t>》的动画</a:t>
            </a:r>
            <a:r>
              <a:rPr lang="en-US" altLang="zh-CN" sz="1600" dirty="0">
                <a:ea typeface="宋体"/>
                <a:cs typeface="Times New Roman"/>
              </a:rPr>
              <a:t>MV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29221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第二章 风格流派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风格</a:t>
            </a:r>
            <a:endParaRPr lang="en-US" altLang="zh-CN" dirty="0" smtClean="0"/>
          </a:p>
          <a:p>
            <a:r>
              <a:rPr lang="zh-CN" altLang="en-US" dirty="0" smtClean="0"/>
              <a:t>一  技术媒介</a:t>
            </a:r>
            <a:endParaRPr lang="en-US" altLang="zh-CN" dirty="0" smtClean="0"/>
          </a:p>
          <a:p>
            <a:pPr marL="64008" indent="0">
              <a:buNone/>
            </a:pPr>
            <a:r>
              <a:rPr lang="zh-CN" altLang="en-US" dirty="0"/>
              <a:t>二维动画 </a:t>
            </a:r>
          </a:p>
          <a:p>
            <a:pPr marL="64008" indent="0">
              <a:buNone/>
            </a:pPr>
            <a:r>
              <a:rPr lang="zh-CN" altLang="en-US" dirty="0"/>
              <a:t> 三维</a:t>
            </a:r>
            <a:r>
              <a:rPr lang="zh-CN" altLang="en-US" dirty="0" smtClean="0"/>
              <a:t>动画</a:t>
            </a:r>
            <a:endParaRPr lang="en-US" altLang="zh-CN" dirty="0" smtClean="0"/>
          </a:p>
          <a:p>
            <a:r>
              <a:rPr lang="zh-CN" altLang="en-US" dirty="0" smtClean="0"/>
              <a:t>二  传播途径</a:t>
            </a:r>
            <a:endParaRPr lang="en-US" altLang="zh-CN" dirty="0" smtClean="0"/>
          </a:p>
          <a:p>
            <a:pPr marL="64008" indent="0">
              <a:buNone/>
            </a:pPr>
            <a:r>
              <a:rPr lang="zh-CN" altLang="en-US" dirty="0"/>
              <a:t> 影院动画</a:t>
            </a:r>
          </a:p>
          <a:p>
            <a:pPr marL="64008" indent="0">
              <a:buNone/>
            </a:pPr>
            <a:r>
              <a:rPr lang="zh-CN" altLang="en-US" dirty="0"/>
              <a:t>电视动画</a:t>
            </a:r>
          </a:p>
          <a:p>
            <a:pPr marL="64008" indent="0">
              <a:buNone/>
            </a:pPr>
            <a:r>
              <a:rPr lang="zh-CN" altLang="en-US" dirty="0"/>
              <a:t> 网络动画</a:t>
            </a:r>
          </a:p>
          <a:p>
            <a:pPr marL="64008" indent="0">
              <a:buNone/>
            </a:pPr>
            <a:endParaRPr lang="en-US" altLang="zh-CN" dirty="0" smtClean="0"/>
          </a:p>
          <a:p>
            <a:pPr marL="64008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56097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活力">
  <a:themeElements>
    <a:clrScheme name="活力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活力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活力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347</TotalTime>
  <Words>625</Words>
  <Application>Microsoft Office PowerPoint</Application>
  <PresentationFormat>全屏显示(4:3)</PresentationFormat>
  <Paragraphs>157</Paragraphs>
  <Slides>22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活力</vt:lpstr>
      <vt:lpstr>动画概论</vt:lpstr>
      <vt:lpstr>第一章 概述 动画性质与定义 </vt:lpstr>
      <vt:lpstr>PowerPoint 演示文稿</vt:lpstr>
      <vt:lpstr>动画的起源与发展</vt:lpstr>
      <vt:lpstr>PowerPoint 演示文稿</vt:lpstr>
      <vt:lpstr>PowerPoint 演示文稿</vt:lpstr>
      <vt:lpstr>动画的趋势</vt:lpstr>
      <vt:lpstr>动画与其他艺术的关系</vt:lpstr>
      <vt:lpstr>第二章 风格流派</vt:lpstr>
      <vt:lpstr>PowerPoint 演示文稿</vt:lpstr>
      <vt:lpstr>PowerPoint 演示文稿</vt:lpstr>
      <vt:lpstr>PowerPoint 演示文稿</vt:lpstr>
      <vt:lpstr>PowerPoint 演示文稿</vt:lpstr>
      <vt:lpstr>第三章 制作流程</vt:lpstr>
      <vt:lpstr>PowerPoint 演示文稿</vt:lpstr>
      <vt:lpstr>PowerPoint 演示文稿</vt:lpstr>
      <vt:lpstr>PowerPoint 演示文稿</vt:lpstr>
      <vt:lpstr>第四章 基本技能</vt:lpstr>
      <vt:lpstr>PowerPoint 演示文稿</vt:lpstr>
      <vt:lpstr>PowerPoint 演示文稿</vt:lpstr>
      <vt:lpstr>五、动画学习的方法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动画概论</dc:title>
  <dc:creator>微软中国</dc:creator>
  <cp:lastModifiedBy>微软中国</cp:lastModifiedBy>
  <cp:revision>24</cp:revision>
  <dcterms:created xsi:type="dcterms:W3CDTF">2018-01-31T02:14:33Z</dcterms:created>
  <dcterms:modified xsi:type="dcterms:W3CDTF">2018-02-03T10:33:55Z</dcterms:modified>
</cp:coreProperties>
</file>