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305" r:id="rId30"/>
    <p:sldId id="321" r:id="rId31"/>
    <p:sldId id="284" r:id="rId32"/>
    <p:sldId id="306" r:id="rId33"/>
    <p:sldId id="307" r:id="rId34"/>
    <p:sldId id="308" r:id="rId35"/>
    <p:sldId id="309" r:id="rId36"/>
    <p:sldId id="310" r:id="rId37"/>
    <p:sldId id="311" r:id="rId38"/>
    <p:sldId id="312" r:id="rId39"/>
    <p:sldId id="313" r:id="rId40"/>
    <p:sldId id="315" r:id="rId41"/>
    <p:sldId id="317" r:id="rId42"/>
    <p:sldId id="314" r:id="rId43"/>
    <p:sldId id="318" r:id="rId44"/>
    <p:sldId id="316" r:id="rId45"/>
    <p:sldId id="319"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showGuides="1">
      <p:cViewPr varScale="1">
        <p:scale>
          <a:sx n="74" d="100"/>
          <a:sy n="74" d="100"/>
        </p:scale>
        <p:origin x="564" y="72"/>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3CDA51-D458-42E5-8BD3-5879E1D79254}" type="doc">
      <dgm:prSet loTypeId="urn:microsoft.com/office/officeart/2005/8/layout/vList2" loCatId="list" qsTypeId="urn:microsoft.com/office/officeart/2005/8/quickstyle/simple1" qsCatId="simple" csTypeId="urn:microsoft.com/office/officeart/2005/8/colors/colorful3" csCatId="colorful"/>
      <dgm:spPr/>
      <dgm:t>
        <a:bodyPr/>
        <a:lstStyle/>
        <a:p>
          <a:endParaRPr lang="zh-CN" altLang="en-US"/>
        </a:p>
      </dgm:t>
    </dgm:pt>
    <dgm:pt modelId="{1F93F8D9-0D53-4E28-BD39-D3CC5B9D7F31}">
      <dgm:prSet/>
      <dgm:spPr/>
      <dgm:t>
        <a:bodyPr/>
        <a:lstStyle/>
        <a:p>
          <a:pPr rtl="0"/>
          <a:r>
            <a:rPr lang="zh-CN" smtClean="0"/>
            <a:t>所谓设计的表现，是设计人员运用各种媒介、材料、技巧和手段，以一种生动而直观的方式说明设计方案构思，传达设计信息的重要工作。</a:t>
          </a:r>
          <a:endParaRPr lang="zh-CN"/>
        </a:p>
      </dgm:t>
    </dgm:pt>
    <dgm:pt modelId="{E55ED304-77C2-470F-8E30-5000065B6B14}" type="parTrans" cxnId="{31063D49-FA22-4767-BDB0-1D2006F2D174}">
      <dgm:prSet/>
      <dgm:spPr/>
      <dgm:t>
        <a:bodyPr/>
        <a:lstStyle/>
        <a:p>
          <a:endParaRPr lang="zh-CN" altLang="en-US"/>
        </a:p>
      </dgm:t>
    </dgm:pt>
    <dgm:pt modelId="{DA9AA3CE-291F-4629-BC4F-450CA0B82A38}" type="sibTrans" cxnId="{31063D49-FA22-4767-BDB0-1D2006F2D174}">
      <dgm:prSet/>
      <dgm:spPr/>
      <dgm:t>
        <a:bodyPr/>
        <a:lstStyle/>
        <a:p>
          <a:endParaRPr lang="zh-CN" altLang="en-US"/>
        </a:p>
      </dgm:t>
    </dgm:pt>
    <dgm:pt modelId="{92C438B3-13B5-48EE-801A-3EB22D9A10EE}">
      <dgm:prSet/>
      <dgm:spPr/>
      <dgm:t>
        <a:bodyPr/>
        <a:lstStyle/>
        <a:p>
          <a:pPr rtl="0"/>
          <a:r>
            <a:rPr lang="zh-CN" smtClean="0"/>
            <a:t>一个好的设计方案构思必须要具备有说服力的设计表达，将设计方案中最有价值的部分真实而客观的呈现出来，以便对设计方案进行最全面的了解。 </a:t>
          </a:r>
          <a:endParaRPr lang="zh-CN"/>
        </a:p>
      </dgm:t>
    </dgm:pt>
    <dgm:pt modelId="{86241965-0FF1-408A-9DEB-865444349D78}" type="parTrans" cxnId="{E8860853-40E8-416B-BCE7-DC5922E62CFA}">
      <dgm:prSet/>
      <dgm:spPr/>
      <dgm:t>
        <a:bodyPr/>
        <a:lstStyle/>
        <a:p>
          <a:endParaRPr lang="zh-CN" altLang="en-US"/>
        </a:p>
      </dgm:t>
    </dgm:pt>
    <dgm:pt modelId="{3610C9D0-5403-413F-93F4-624A1C64E9A6}" type="sibTrans" cxnId="{E8860853-40E8-416B-BCE7-DC5922E62CFA}">
      <dgm:prSet/>
      <dgm:spPr/>
      <dgm:t>
        <a:bodyPr/>
        <a:lstStyle/>
        <a:p>
          <a:endParaRPr lang="zh-CN" altLang="en-US"/>
        </a:p>
      </dgm:t>
    </dgm:pt>
    <dgm:pt modelId="{B6532996-4820-4351-BFBB-0975227BC8AE}">
      <dgm:prSet/>
      <dgm:spPr/>
      <dgm:t>
        <a:bodyPr/>
        <a:lstStyle/>
        <a:p>
          <a:pPr rtl="0"/>
          <a:r>
            <a:rPr lang="zh-CN" smtClean="0"/>
            <a:t>在图形的设计过程中，思维的整个过程本是比较理性的、合乎逻辑的，但是在表达的意义上确是需要感性而富有情理的，这就要求这种表现的方法也需要有创意之处。</a:t>
          </a:r>
          <a:endParaRPr lang="zh-CN"/>
        </a:p>
      </dgm:t>
    </dgm:pt>
    <dgm:pt modelId="{08B40B25-BE5D-443F-986D-12F6A93C7D0F}" type="parTrans" cxnId="{BFE34F2C-2C68-4D11-9446-D1E08C2014F6}">
      <dgm:prSet/>
      <dgm:spPr/>
      <dgm:t>
        <a:bodyPr/>
        <a:lstStyle/>
        <a:p>
          <a:endParaRPr lang="zh-CN" altLang="en-US"/>
        </a:p>
      </dgm:t>
    </dgm:pt>
    <dgm:pt modelId="{48C91015-BDB5-42D4-B1C8-A2AFB48EC693}" type="sibTrans" cxnId="{BFE34F2C-2C68-4D11-9446-D1E08C2014F6}">
      <dgm:prSet/>
      <dgm:spPr/>
      <dgm:t>
        <a:bodyPr/>
        <a:lstStyle/>
        <a:p>
          <a:endParaRPr lang="zh-CN" altLang="en-US"/>
        </a:p>
      </dgm:t>
    </dgm:pt>
    <dgm:pt modelId="{F8651C41-AED7-47E9-963F-F3C1A75276D6}">
      <dgm:prSet/>
      <dgm:spPr/>
      <dgm:t>
        <a:bodyPr/>
        <a:lstStyle/>
        <a:p>
          <a:pPr rtl="0"/>
          <a:r>
            <a:rPr lang="zh-CN" smtClean="0"/>
            <a:t>一般来说我们根据创作表现手段的基本特性分为：绘制表现、摄制表现、数码影像处理表现。</a:t>
          </a:r>
          <a:endParaRPr lang="zh-CN"/>
        </a:p>
      </dgm:t>
    </dgm:pt>
    <dgm:pt modelId="{E630D121-F31F-4A71-9B3B-83DEBF1B8EA4}" type="parTrans" cxnId="{CB6A0E5C-8CB4-446C-91C0-637CCB8CFB2A}">
      <dgm:prSet/>
      <dgm:spPr/>
      <dgm:t>
        <a:bodyPr/>
        <a:lstStyle/>
        <a:p>
          <a:endParaRPr lang="zh-CN" altLang="en-US"/>
        </a:p>
      </dgm:t>
    </dgm:pt>
    <dgm:pt modelId="{C816BF87-900D-41AF-A742-A3881E515BF2}" type="sibTrans" cxnId="{CB6A0E5C-8CB4-446C-91C0-637CCB8CFB2A}">
      <dgm:prSet/>
      <dgm:spPr/>
      <dgm:t>
        <a:bodyPr/>
        <a:lstStyle/>
        <a:p>
          <a:endParaRPr lang="zh-CN" altLang="en-US"/>
        </a:p>
      </dgm:t>
    </dgm:pt>
    <dgm:pt modelId="{3FE3E92A-9E41-49FF-A35F-D12461E97DEE}" type="pres">
      <dgm:prSet presAssocID="{C63CDA51-D458-42E5-8BD3-5879E1D79254}" presName="linear" presStyleCnt="0">
        <dgm:presLayoutVars>
          <dgm:animLvl val="lvl"/>
          <dgm:resizeHandles val="exact"/>
        </dgm:presLayoutVars>
      </dgm:prSet>
      <dgm:spPr/>
    </dgm:pt>
    <dgm:pt modelId="{E4CDEA08-2C98-4686-A853-AFD0EA179965}" type="pres">
      <dgm:prSet presAssocID="{1F93F8D9-0D53-4E28-BD39-D3CC5B9D7F31}" presName="parentText" presStyleLbl="node1" presStyleIdx="0" presStyleCnt="4" custLinFactNeighborY="44717">
        <dgm:presLayoutVars>
          <dgm:chMax val="0"/>
          <dgm:bulletEnabled val="1"/>
        </dgm:presLayoutVars>
      </dgm:prSet>
      <dgm:spPr/>
    </dgm:pt>
    <dgm:pt modelId="{0CE4D1DB-83B8-4EA4-AEC0-BFD32F81D8C9}" type="pres">
      <dgm:prSet presAssocID="{DA9AA3CE-291F-4629-BC4F-450CA0B82A38}" presName="spacer" presStyleCnt="0"/>
      <dgm:spPr/>
    </dgm:pt>
    <dgm:pt modelId="{A44D78C3-89C3-420A-A50D-A5DC410873FD}" type="pres">
      <dgm:prSet presAssocID="{92C438B3-13B5-48EE-801A-3EB22D9A10EE}" presName="parentText" presStyleLbl="node1" presStyleIdx="1" presStyleCnt="4">
        <dgm:presLayoutVars>
          <dgm:chMax val="0"/>
          <dgm:bulletEnabled val="1"/>
        </dgm:presLayoutVars>
      </dgm:prSet>
      <dgm:spPr/>
    </dgm:pt>
    <dgm:pt modelId="{B2A30EA2-29C4-40B6-B619-8FFF55745DBF}" type="pres">
      <dgm:prSet presAssocID="{3610C9D0-5403-413F-93F4-624A1C64E9A6}" presName="spacer" presStyleCnt="0"/>
      <dgm:spPr/>
    </dgm:pt>
    <dgm:pt modelId="{832F0231-4D35-4504-9C92-244B56A47ABB}" type="pres">
      <dgm:prSet presAssocID="{B6532996-4820-4351-BFBB-0975227BC8AE}" presName="parentText" presStyleLbl="node1" presStyleIdx="2" presStyleCnt="4">
        <dgm:presLayoutVars>
          <dgm:chMax val="0"/>
          <dgm:bulletEnabled val="1"/>
        </dgm:presLayoutVars>
      </dgm:prSet>
      <dgm:spPr/>
    </dgm:pt>
    <dgm:pt modelId="{F1FEB3CF-B6E9-4D91-9C4E-7D84FDAB947E}" type="pres">
      <dgm:prSet presAssocID="{48C91015-BDB5-42D4-B1C8-A2AFB48EC693}" presName="spacer" presStyleCnt="0"/>
      <dgm:spPr/>
    </dgm:pt>
    <dgm:pt modelId="{D5114D40-103D-46B9-B355-BFA92EF1FFFA}" type="pres">
      <dgm:prSet presAssocID="{F8651C41-AED7-47E9-963F-F3C1A75276D6}" presName="parentText" presStyleLbl="node1" presStyleIdx="3" presStyleCnt="4">
        <dgm:presLayoutVars>
          <dgm:chMax val="0"/>
          <dgm:bulletEnabled val="1"/>
        </dgm:presLayoutVars>
      </dgm:prSet>
      <dgm:spPr/>
    </dgm:pt>
  </dgm:ptLst>
  <dgm:cxnLst>
    <dgm:cxn modelId="{E8860853-40E8-416B-BCE7-DC5922E62CFA}" srcId="{C63CDA51-D458-42E5-8BD3-5879E1D79254}" destId="{92C438B3-13B5-48EE-801A-3EB22D9A10EE}" srcOrd="1" destOrd="0" parTransId="{86241965-0FF1-408A-9DEB-865444349D78}" sibTransId="{3610C9D0-5403-413F-93F4-624A1C64E9A6}"/>
    <dgm:cxn modelId="{535598E2-7721-430E-A2D8-4C6FAD858A1E}" type="presOf" srcId="{F8651C41-AED7-47E9-963F-F3C1A75276D6}" destId="{D5114D40-103D-46B9-B355-BFA92EF1FFFA}" srcOrd="0" destOrd="0" presId="urn:microsoft.com/office/officeart/2005/8/layout/vList2"/>
    <dgm:cxn modelId="{CB6A0E5C-8CB4-446C-91C0-637CCB8CFB2A}" srcId="{C63CDA51-D458-42E5-8BD3-5879E1D79254}" destId="{F8651C41-AED7-47E9-963F-F3C1A75276D6}" srcOrd="3" destOrd="0" parTransId="{E630D121-F31F-4A71-9B3B-83DEBF1B8EA4}" sibTransId="{C816BF87-900D-41AF-A742-A3881E515BF2}"/>
    <dgm:cxn modelId="{BFE34F2C-2C68-4D11-9446-D1E08C2014F6}" srcId="{C63CDA51-D458-42E5-8BD3-5879E1D79254}" destId="{B6532996-4820-4351-BFBB-0975227BC8AE}" srcOrd="2" destOrd="0" parTransId="{08B40B25-BE5D-443F-986D-12F6A93C7D0F}" sibTransId="{48C91015-BDB5-42D4-B1C8-A2AFB48EC693}"/>
    <dgm:cxn modelId="{F2519FD2-F70C-49AE-8211-39C42B5B3E75}" type="presOf" srcId="{C63CDA51-D458-42E5-8BD3-5879E1D79254}" destId="{3FE3E92A-9E41-49FF-A35F-D12461E97DEE}" srcOrd="0" destOrd="0" presId="urn:microsoft.com/office/officeart/2005/8/layout/vList2"/>
    <dgm:cxn modelId="{4D52F7B9-E74B-4579-AB68-E40710C91EB0}" type="presOf" srcId="{B6532996-4820-4351-BFBB-0975227BC8AE}" destId="{832F0231-4D35-4504-9C92-244B56A47ABB}" srcOrd="0" destOrd="0" presId="urn:microsoft.com/office/officeart/2005/8/layout/vList2"/>
    <dgm:cxn modelId="{3C3ED8CD-523A-4E14-8EDE-2B9FA5345A20}" type="presOf" srcId="{1F93F8D9-0D53-4E28-BD39-D3CC5B9D7F31}" destId="{E4CDEA08-2C98-4686-A853-AFD0EA179965}" srcOrd="0" destOrd="0" presId="urn:microsoft.com/office/officeart/2005/8/layout/vList2"/>
    <dgm:cxn modelId="{31063D49-FA22-4767-BDB0-1D2006F2D174}" srcId="{C63CDA51-D458-42E5-8BD3-5879E1D79254}" destId="{1F93F8D9-0D53-4E28-BD39-D3CC5B9D7F31}" srcOrd="0" destOrd="0" parTransId="{E55ED304-77C2-470F-8E30-5000065B6B14}" sibTransId="{DA9AA3CE-291F-4629-BC4F-450CA0B82A38}"/>
    <dgm:cxn modelId="{71F30FCF-F2F9-457B-B6CD-67A29DD4229C}" type="presOf" srcId="{92C438B3-13B5-48EE-801A-3EB22D9A10EE}" destId="{A44D78C3-89C3-420A-A50D-A5DC410873FD}" srcOrd="0" destOrd="0" presId="urn:microsoft.com/office/officeart/2005/8/layout/vList2"/>
    <dgm:cxn modelId="{70E0ABC0-00B8-492C-AE81-955DA5632F58}" type="presParOf" srcId="{3FE3E92A-9E41-49FF-A35F-D12461E97DEE}" destId="{E4CDEA08-2C98-4686-A853-AFD0EA179965}" srcOrd="0" destOrd="0" presId="urn:microsoft.com/office/officeart/2005/8/layout/vList2"/>
    <dgm:cxn modelId="{2A840252-38BB-4054-98F5-B38F1A1D31AC}" type="presParOf" srcId="{3FE3E92A-9E41-49FF-A35F-D12461E97DEE}" destId="{0CE4D1DB-83B8-4EA4-AEC0-BFD32F81D8C9}" srcOrd="1" destOrd="0" presId="urn:microsoft.com/office/officeart/2005/8/layout/vList2"/>
    <dgm:cxn modelId="{2BD5285E-008A-4984-B0DF-3A78398BC56F}" type="presParOf" srcId="{3FE3E92A-9E41-49FF-A35F-D12461E97DEE}" destId="{A44D78C3-89C3-420A-A50D-A5DC410873FD}" srcOrd="2" destOrd="0" presId="urn:microsoft.com/office/officeart/2005/8/layout/vList2"/>
    <dgm:cxn modelId="{345ED5F0-E300-44D5-B6B6-C28210E41463}" type="presParOf" srcId="{3FE3E92A-9E41-49FF-A35F-D12461E97DEE}" destId="{B2A30EA2-29C4-40B6-B619-8FFF55745DBF}" srcOrd="3" destOrd="0" presId="urn:microsoft.com/office/officeart/2005/8/layout/vList2"/>
    <dgm:cxn modelId="{4B2360BE-2E64-46B0-8FFD-8811FCB033B0}" type="presParOf" srcId="{3FE3E92A-9E41-49FF-A35F-D12461E97DEE}" destId="{832F0231-4D35-4504-9C92-244B56A47ABB}" srcOrd="4" destOrd="0" presId="urn:microsoft.com/office/officeart/2005/8/layout/vList2"/>
    <dgm:cxn modelId="{C38AD741-533E-4E77-AE39-F2657E89F9EC}" type="presParOf" srcId="{3FE3E92A-9E41-49FF-A35F-D12461E97DEE}" destId="{F1FEB3CF-B6E9-4D91-9C4E-7D84FDAB947E}" srcOrd="5" destOrd="0" presId="urn:microsoft.com/office/officeart/2005/8/layout/vList2"/>
    <dgm:cxn modelId="{68DC7555-6660-41A8-9DAB-CA41C24DB4ED}" type="presParOf" srcId="{3FE3E92A-9E41-49FF-A35F-D12461E97DEE}" destId="{D5114D40-103D-46B9-B355-BFA92EF1FFFA}"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57C2FEA-9CCA-44E1-AEA9-6409ECE8FA3D}" type="doc">
      <dgm:prSet loTypeId="urn:microsoft.com/office/officeart/2005/8/layout/hProcess9" loCatId="process" qsTypeId="urn:microsoft.com/office/officeart/2005/8/quickstyle/simple1" qsCatId="simple" csTypeId="urn:microsoft.com/office/officeart/2005/8/colors/accent1_2" csCatId="accent1"/>
      <dgm:spPr/>
      <dgm:t>
        <a:bodyPr/>
        <a:lstStyle/>
        <a:p>
          <a:endParaRPr lang="zh-CN" altLang="en-US"/>
        </a:p>
      </dgm:t>
    </dgm:pt>
    <dgm:pt modelId="{485C7F19-7388-495E-9ED6-BF09DADFF3EF}">
      <dgm:prSet/>
      <dgm:spPr/>
      <dgm:t>
        <a:bodyPr/>
        <a:lstStyle/>
        <a:p>
          <a:pPr algn="l" rtl="0"/>
          <a:r>
            <a:rPr lang="zh-CN" dirty="0" smtClean="0"/>
            <a:t>手绘表现是一种技法，摄影表现、电脑表现同样也是一种技法。</a:t>
          </a:r>
          <a:endParaRPr lang="zh-CN" dirty="0"/>
        </a:p>
      </dgm:t>
    </dgm:pt>
    <dgm:pt modelId="{1B388C1B-2016-461C-BC8C-3FFF438336E6}" type="parTrans" cxnId="{498248E2-E0B1-4EF8-8215-2A03F0EC21AB}">
      <dgm:prSet/>
      <dgm:spPr/>
      <dgm:t>
        <a:bodyPr/>
        <a:lstStyle/>
        <a:p>
          <a:endParaRPr lang="zh-CN" altLang="en-US"/>
        </a:p>
      </dgm:t>
    </dgm:pt>
    <dgm:pt modelId="{D5F76F42-88A1-4A29-9EAC-ED3194804B26}" type="sibTrans" cxnId="{498248E2-E0B1-4EF8-8215-2A03F0EC21AB}">
      <dgm:prSet/>
      <dgm:spPr/>
      <dgm:t>
        <a:bodyPr/>
        <a:lstStyle/>
        <a:p>
          <a:endParaRPr lang="zh-CN" altLang="en-US"/>
        </a:p>
      </dgm:t>
    </dgm:pt>
    <dgm:pt modelId="{46C21E5D-A3AB-43EE-BEF3-19D64BBE0CC2}">
      <dgm:prSet/>
      <dgm:spPr/>
      <dgm:t>
        <a:bodyPr/>
        <a:lstStyle/>
        <a:p>
          <a:pPr rtl="0"/>
          <a:r>
            <a:rPr lang="zh-CN" smtClean="0"/>
            <a:t>任何一种技法都有它的优势和局限，不应该孤立地来看待它们，而应该将这些技法的长处充分地认识并发挥出来，使它们能很好地为专业设计服务。</a:t>
          </a:r>
          <a:endParaRPr lang="zh-CN"/>
        </a:p>
      </dgm:t>
    </dgm:pt>
    <dgm:pt modelId="{7B84750B-7BF4-4677-91ED-AD0A52433001}" type="parTrans" cxnId="{A7C29572-85B9-4BC5-9DB4-393BF6B704FB}">
      <dgm:prSet/>
      <dgm:spPr/>
      <dgm:t>
        <a:bodyPr/>
        <a:lstStyle/>
        <a:p>
          <a:endParaRPr lang="zh-CN" altLang="en-US"/>
        </a:p>
      </dgm:t>
    </dgm:pt>
    <dgm:pt modelId="{6F6BE28F-5C7E-4672-A537-E7AD32D42CD4}" type="sibTrans" cxnId="{A7C29572-85B9-4BC5-9DB4-393BF6B704FB}">
      <dgm:prSet/>
      <dgm:spPr/>
      <dgm:t>
        <a:bodyPr/>
        <a:lstStyle/>
        <a:p>
          <a:endParaRPr lang="zh-CN" altLang="en-US"/>
        </a:p>
      </dgm:t>
    </dgm:pt>
    <dgm:pt modelId="{B42A5CCB-E8EC-43EC-A98D-AC72453E1073}">
      <dgm:prSet/>
      <dgm:spPr/>
      <dgm:t>
        <a:bodyPr/>
        <a:lstStyle/>
        <a:p>
          <a:pPr rtl="0"/>
          <a:r>
            <a:rPr lang="zh-CN" smtClean="0"/>
            <a:t>在电脑绘图时代，电脑所具有的强大制作功能可以代替传统手绘表现技法的许多工作。</a:t>
          </a:r>
          <a:endParaRPr lang="zh-CN"/>
        </a:p>
      </dgm:t>
    </dgm:pt>
    <dgm:pt modelId="{415FBC8B-756A-468E-BA02-7C5446036E5D}" type="parTrans" cxnId="{F7185E6B-A718-4434-A783-6A180D0DA2A3}">
      <dgm:prSet/>
      <dgm:spPr/>
      <dgm:t>
        <a:bodyPr/>
        <a:lstStyle/>
        <a:p>
          <a:endParaRPr lang="zh-CN" altLang="en-US"/>
        </a:p>
      </dgm:t>
    </dgm:pt>
    <dgm:pt modelId="{E3086208-8A7C-4376-A074-D4F263CF170E}" type="sibTrans" cxnId="{F7185E6B-A718-4434-A783-6A180D0DA2A3}">
      <dgm:prSet/>
      <dgm:spPr/>
      <dgm:t>
        <a:bodyPr/>
        <a:lstStyle/>
        <a:p>
          <a:endParaRPr lang="zh-CN" altLang="en-US"/>
        </a:p>
      </dgm:t>
    </dgm:pt>
    <dgm:pt modelId="{36FDF71E-207B-4108-A61D-1645B6E62622}">
      <dgm:prSet/>
      <dgm:spPr/>
      <dgm:t>
        <a:bodyPr/>
        <a:lstStyle/>
        <a:p>
          <a:pPr rtl="0"/>
          <a:r>
            <a:rPr lang="zh-CN" smtClean="0"/>
            <a:t>电脑毕竟不能代替人的一切。因为，人的大脑要先提供创意构思，然后电脑才可能去完成设计效果的制作。</a:t>
          </a:r>
          <a:endParaRPr lang="zh-CN"/>
        </a:p>
      </dgm:t>
    </dgm:pt>
    <dgm:pt modelId="{269CBB74-3A2C-46D1-85D6-7FBABE43F812}" type="parTrans" cxnId="{6E47ABB0-B73C-4908-A336-3407ABB4F4FE}">
      <dgm:prSet/>
      <dgm:spPr/>
      <dgm:t>
        <a:bodyPr/>
        <a:lstStyle/>
        <a:p>
          <a:endParaRPr lang="zh-CN" altLang="en-US"/>
        </a:p>
      </dgm:t>
    </dgm:pt>
    <dgm:pt modelId="{917B0163-5DDE-40D6-A1FC-D55DB3CF469E}" type="sibTrans" cxnId="{6E47ABB0-B73C-4908-A336-3407ABB4F4FE}">
      <dgm:prSet/>
      <dgm:spPr/>
      <dgm:t>
        <a:bodyPr/>
        <a:lstStyle/>
        <a:p>
          <a:endParaRPr lang="zh-CN" altLang="en-US"/>
        </a:p>
      </dgm:t>
    </dgm:pt>
    <dgm:pt modelId="{752C8094-01ED-4F12-809F-27E54A62F2ED}" type="pres">
      <dgm:prSet presAssocID="{D57C2FEA-9CCA-44E1-AEA9-6409ECE8FA3D}" presName="CompostProcess" presStyleCnt="0">
        <dgm:presLayoutVars>
          <dgm:dir/>
          <dgm:resizeHandles val="exact"/>
        </dgm:presLayoutVars>
      </dgm:prSet>
      <dgm:spPr/>
    </dgm:pt>
    <dgm:pt modelId="{9DAD82D7-0A30-4EF9-A76E-8E7D7BA329F1}" type="pres">
      <dgm:prSet presAssocID="{D57C2FEA-9CCA-44E1-AEA9-6409ECE8FA3D}" presName="arrow" presStyleLbl="bgShp" presStyleIdx="0" presStyleCnt="1"/>
      <dgm:spPr/>
    </dgm:pt>
    <dgm:pt modelId="{8B257A2A-0524-4620-A934-D7C733873B29}" type="pres">
      <dgm:prSet presAssocID="{D57C2FEA-9CCA-44E1-AEA9-6409ECE8FA3D}" presName="linearProcess" presStyleCnt="0"/>
      <dgm:spPr/>
    </dgm:pt>
    <dgm:pt modelId="{D1B73DD2-7505-417A-BD71-D1196FB8ACE8}" type="pres">
      <dgm:prSet presAssocID="{485C7F19-7388-495E-9ED6-BF09DADFF3EF}" presName="textNode" presStyleLbl="node1" presStyleIdx="0" presStyleCnt="4">
        <dgm:presLayoutVars>
          <dgm:bulletEnabled val="1"/>
        </dgm:presLayoutVars>
      </dgm:prSet>
      <dgm:spPr/>
    </dgm:pt>
    <dgm:pt modelId="{32C6E094-E8E3-4961-8829-B92B6A059D1F}" type="pres">
      <dgm:prSet presAssocID="{D5F76F42-88A1-4A29-9EAC-ED3194804B26}" presName="sibTrans" presStyleCnt="0"/>
      <dgm:spPr/>
    </dgm:pt>
    <dgm:pt modelId="{10E0F069-9FDF-4B0D-B396-9FA17EBE91AC}" type="pres">
      <dgm:prSet presAssocID="{46C21E5D-A3AB-43EE-BEF3-19D64BBE0CC2}" presName="textNode" presStyleLbl="node1" presStyleIdx="1" presStyleCnt="4">
        <dgm:presLayoutVars>
          <dgm:bulletEnabled val="1"/>
        </dgm:presLayoutVars>
      </dgm:prSet>
      <dgm:spPr/>
    </dgm:pt>
    <dgm:pt modelId="{5A6E8E72-8395-4EC3-A36D-4636C63C5B1A}" type="pres">
      <dgm:prSet presAssocID="{6F6BE28F-5C7E-4672-A537-E7AD32D42CD4}" presName="sibTrans" presStyleCnt="0"/>
      <dgm:spPr/>
    </dgm:pt>
    <dgm:pt modelId="{340071D7-66B9-4C07-B25A-F5BA3A1C6CF8}" type="pres">
      <dgm:prSet presAssocID="{B42A5CCB-E8EC-43EC-A98D-AC72453E1073}" presName="textNode" presStyleLbl="node1" presStyleIdx="2" presStyleCnt="4">
        <dgm:presLayoutVars>
          <dgm:bulletEnabled val="1"/>
        </dgm:presLayoutVars>
      </dgm:prSet>
      <dgm:spPr/>
    </dgm:pt>
    <dgm:pt modelId="{3D20D8DC-EC82-40EC-9A38-8FF93BBC084D}" type="pres">
      <dgm:prSet presAssocID="{E3086208-8A7C-4376-A074-D4F263CF170E}" presName="sibTrans" presStyleCnt="0"/>
      <dgm:spPr/>
    </dgm:pt>
    <dgm:pt modelId="{DF2952AC-ADDB-489C-BBA3-D7372E782B9B}" type="pres">
      <dgm:prSet presAssocID="{36FDF71E-207B-4108-A61D-1645B6E62622}" presName="textNode" presStyleLbl="node1" presStyleIdx="3" presStyleCnt="4">
        <dgm:presLayoutVars>
          <dgm:bulletEnabled val="1"/>
        </dgm:presLayoutVars>
      </dgm:prSet>
      <dgm:spPr/>
    </dgm:pt>
  </dgm:ptLst>
  <dgm:cxnLst>
    <dgm:cxn modelId="{56B99868-FA3A-42E7-BD18-8E00859C1F6A}" type="presOf" srcId="{D57C2FEA-9CCA-44E1-AEA9-6409ECE8FA3D}" destId="{752C8094-01ED-4F12-809F-27E54A62F2ED}" srcOrd="0" destOrd="0" presId="urn:microsoft.com/office/officeart/2005/8/layout/hProcess9"/>
    <dgm:cxn modelId="{0C621FFF-6982-4D88-9BBC-8E8F4663F745}" type="presOf" srcId="{B42A5CCB-E8EC-43EC-A98D-AC72453E1073}" destId="{340071D7-66B9-4C07-B25A-F5BA3A1C6CF8}" srcOrd="0" destOrd="0" presId="urn:microsoft.com/office/officeart/2005/8/layout/hProcess9"/>
    <dgm:cxn modelId="{F94D8CD4-9E9C-41AC-8410-5D4991697B79}" type="presOf" srcId="{36FDF71E-207B-4108-A61D-1645B6E62622}" destId="{DF2952AC-ADDB-489C-BBA3-D7372E782B9B}" srcOrd="0" destOrd="0" presId="urn:microsoft.com/office/officeart/2005/8/layout/hProcess9"/>
    <dgm:cxn modelId="{E71ABA52-7D39-4631-9FB2-8FBFB4BE0471}" type="presOf" srcId="{46C21E5D-A3AB-43EE-BEF3-19D64BBE0CC2}" destId="{10E0F069-9FDF-4B0D-B396-9FA17EBE91AC}" srcOrd="0" destOrd="0" presId="urn:microsoft.com/office/officeart/2005/8/layout/hProcess9"/>
    <dgm:cxn modelId="{F7185E6B-A718-4434-A783-6A180D0DA2A3}" srcId="{D57C2FEA-9CCA-44E1-AEA9-6409ECE8FA3D}" destId="{B42A5CCB-E8EC-43EC-A98D-AC72453E1073}" srcOrd="2" destOrd="0" parTransId="{415FBC8B-756A-468E-BA02-7C5446036E5D}" sibTransId="{E3086208-8A7C-4376-A074-D4F263CF170E}"/>
    <dgm:cxn modelId="{B86D6559-1DED-4EEA-8DD8-057BB9950FCB}" type="presOf" srcId="{485C7F19-7388-495E-9ED6-BF09DADFF3EF}" destId="{D1B73DD2-7505-417A-BD71-D1196FB8ACE8}" srcOrd="0" destOrd="0" presId="urn:microsoft.com/office/officeart/2005/8/layout/hProcess9"/>
    <dgm:cxn modelId="{6E47ABB0-B73C-4908-A336-3407ABB4F4FE}" srcId="{D57C2FEA-9CCA-44E1-AEA9-6409ECE8FA3D}" destId="{36FDF71E-207B-4108-A61D-1645B6E62622}" srcOrd="3" destOrd="0" parTransId="{269CBB74-3A2C-46D1-85D6-7FBABE43F812}" sibTransId="{917B0163-5DDE-40D6-A1FC-D55DB3CF469E}"/>
    <dgm:cxn modelId="{A7C29572-85B9-4BC5-9DB4-393BF6B704FB}" srcId="{D57C2FEA-9CCA-44E1-AEA9-6409ECE8FA3D}" destId="{46C21E5D-A3AB-43EE-BEF3-19D64BBE0CC2}" srcOrd="1" destOrd="0" parTransId="{7B84750B-7BF4-4677-91ED-AD0A52433001}" sibTransId="{6F6BE28F-5C7E-4672-A537-E7AD32D42CD4}"/>
    <dgm:cxn modelId="{498248E2-E0B1-4EF8-8215-2A03F0EC21AB}" srcId="{D57C2FEA-9CCA-44E1-AEA9-6409ECE8FA3D}" destId="{485C7F19-7388-495E-9ED6-BF09DADFF3EF}" srcOrd="0" destOrd="0" parTransId="{1B388C1B-2016-461C-BC8C-3FFF438336E6}" sibTransId="{D5F76F42-88A1-4A29-9EAC-ED3194804B26}"/>
    <dgm:cxn modelId="{DB2D0AFB-B530-425D-BBF0-1A469E76AD7B}" type="presParOf" srcId="{752C8094-01ED-4F12-809F-27E54A62F2ED}" destId="{9DAD82D7-0A30-4EF9-A76E-8E7D7BA329F1}" srcOrd="0" destOrd="0" presId="urn:microsoft.com/office/officeart/2005/8/layout/hProcess9"/>
    <dgm:cxn modelId="{C1FB8C7D-F570-45E2-84B7-D4E06BFC42DE}" type="presParOf" srcId="{752C8094-01ED-4F12-809F-27E54A62F2ED}" destId="{8B257A2A-0524-4620-A934-D7C733873B29}" srcOrd="1" destOrd="0" presId="urn:microsoft.com/office/officeart/2005/8/layout/hProcess9"/>
    <dgm:cxn modelId="{DC64698C-6C2E-4515-8A6F-19FCEF2F7D5F}" type="presParOf" srcId="{8B257A2A-0524-4620-A934-D7C733873B29}" destId="{D1B73DD2-7505-417A-BD71-D1196FB8ACE8}" srcOrd="0" destOrd="0" presId="urn:microsoft.com/office/officeart/2005/8/layout/hProcess9"/>
    <dgm:cxn modelId="{D6663C42-0D51-4844-B41E-55EB592912ED}" type="presParOf" srcId="{8B257A2A-0524-4620-A934-D7C733873B29}" destId="{32C6E094-E8E3-4961-8829-B92B6A059D1F}" srcOrd="1" destOrd="0" presId="urn:microsoft.com/office/officeart/2005/8/layout/hProcess9"/>
    <dgm:cxn modelId="{F5044045-CB1C-49A8-B7F2-BE4B33CFAB89}" type="presParOf" srcId="{8B257A2A-0524-4620-A934-D7C733873B29}" destId="{10E0F069-9FDF-4B0D-B396-9FA17EBE91AC}" srcOrd="2" destOrd="0" presId="urn:microsoft.com/office/officeart/2005/8/layout/hProcess9"/>
    <dgm:cxn modelId="{5385EE49-4141-4504-93C5-785AF04548F2}" type="presParOf" srcId="{8B257A2A-0524-4620-A934-D7C733873B29}" destId="{5A6E8E72-8395-4EC3-A36D-4636C63C5B1A}" srcOrd="3" destOrd="0" presId="urn:microsoft.com/office/officeart/2005/8/layout/hProcess9"/>
    <dgm:cxn modelId="{3F2D6042-B4F4-479C-BDA3-AB5F0A415103}" type="presParOf" srcId="{8B257A2A-0524-4620-A934-D7C733873B29}" destId="{340071D7-66B9-4C07-B25A-F5BA3A1C6CF8}" srcOrd="4" destOrd="0" presId="urn:microsoft.com/office/officeart/2005/8/layout/hProcess9"/>
    <dgm:cxn modelId="{DF94F6B3-BCAF-4455-8D37-85D1A05FB6D3}" type="presParOf" srcId="{8B257A2A-0524-4620-A934-D7C733873B29}" destId="{3D20D8DC-EC82-40EC-9A38-8FF93BBC084D}" srcOrd="5" destOrd="0" presId="urn:microsoft.com/office/officeart/2005/8/layout/hProcess9"/>
    <dgm:cxn modelId="{341E5F62-01E2-4D4A-BF23-D4D5F04F4A81}" type="presParOf" srcId="{8B257A2A-0524-4620-A934-D7C733873B29}" destId="{DF2952AC-ADDB-489C-BBA3-D7372E782B9B}"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CDEA08-2C98-4686-A853-AFD0EA179965}">
      <dsp:nvSpPr>
        <dsp:cNvPr id="0" name=""/>
        <dsp:cNvSpPr/>
      </dsp:nvSpPr>
      <dsp:spPr>
        <a:xfrm>
          <a:off x="0" y="69214"/>
          <a:ext cx="11062953" cy="936000"/>
        </a:xfrm>
        <a:prstGeom prst="roundRect">
          <a:avLst/>
        </a:prstGeom>
        <a:solidFill>
          <a:schemeClr val="accent3">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smtClean="0"/>
            <a:t>所谓设计的表现，是设计人员运用各种媒介、材料、技巧和手段，以一种生动而直观的方式说明设计方案构思，传达设计信息的重要工作。</a:t>
          </a:r>
          <a:endParaRPr lang="zh-CN" sz="2000" kern="1200"/>
        </a:p>
      </dsp:txBody>
      <dsp:txXfrm>
        <a:off x="45692" y="114906"/>
        <a:ext cx="10971569" cy="844616"/>
      </dsp:txXfrm>
    </dsp:sp>
    <dsp:sp modelId="{A44D78C3-89C3-420A-A50D-A5DC410873FD}">
      <dsp:nvSpPr>
        <dsp:cNvPr id="0" name=""/>
        <dsp:cNvSpPr/>
      </dsp:nvSpPr>
      <dsp:spPr>
        <a:xfrm>
          <a:off x="0" y="1037057"/>
          <a:ext cx="11062953" cy="936000"/>
        </a:xfrm>
        <a:prstGeom prst="roundRect">
          <a:avLst/>
        </a:prstGeom>
        <a:solidFill>
          <a:schemeClr val="accent3">
            <a:hueOff val="-2800861"/>
            <a:satOff val="-15777"/>
            <a:lumOff val="5817"/>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smtClean="0"/>
            <a:t>一个好的设计方案构思必须要具备有说服力的设计表达，将设计方案中最有价值的部分真实而客观的呈现出来，以便对设计方案进行最全面的了解。 </a:t>
          </a:r>
          <a:endParaRPr lang="zh-CN" sz="2000" kern="1200"/>
        </a:p>
      </dsp:txBody>
      <dsp:txXfrm>
        <a:off x="45692" y="1082749"/>
        <a:ext cx="10971569" cy="844616"/>
      </dsp:txXfrm>
    </dsp:sp>
    <dsp:sp modelId="{832F0231-4D35-4504-9C92-244B56A47ABB}">
      <dsp:nvSpPr>
        <dsp:cNvPr id="0" name=""/>
        <dsp:cNvSpPr/>
      </dsp:nvSpPr>
      <dsp:spPr>
        <a:xfrm>
          <a:off x="0" y="2030658"/>
          <a:ext cx="11062953" cy="936000"/>
        </a:xfrm>
        <a:prstGeom prst="roundRect">
          <a:avLst/>
        </a:prstGeom>
        <a:solidFill>
          <a:schemeClr val="accent3">
            <a:hueOff val="-5601721"/>
            <a:satOff val="-31553"/>
            <a:lumOff val="11634"/>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smtClean="0"/>
            <a:t>在图形的设计过程中，思维的整个过程本是比较理性的、合乎逻辑的，但是在表达的意义上确是需要感性而富有情理的，这就要求这种表现的方法也需要有创意之处。</a:t>
          </a:r>
          <a:endParaRPr lang="zh-CN" sz="2000" kern="1200"/>
        </a:p>
      </dsp:txBody>
      <dsp:txXfrm>
        <a:off x="45692" y="2076350"/>
        <a:ext cx="10971569" cy="844616"/>
      </dsp:txXfrm>
    </dsp:sp>
    <dsp:sp modelId="{D5114D40-103D-46B9-B355-BFA92EF1FFFA}">
      <dsp:nvSpPr>
        <dsp:cNvPr id="0" name=""/>
        <dsp:cNvSpPr/>
      </dsp:nvSpPr>
      <dsp:spPr>
        <a:xfrm>
          <a:off x="0" y="3024258"/>
          <a:ext cx="11062953" cy="936000"/>
        </a:xfrm>
        <a:prstGeom prst="roundRect">
          <a:avLst/>
        </a:prstGeom>
        <a:solidFill>
          <a:schemeClr val="accent3">
            <a:hueOff val="-8402582"/>
            <a:satOff val="-47330"/>
            <a:lumOff val="17451"/>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smtClean="0"/>
            <a:t>一般来说我们根据创作表现手段的基本特性分为：绘制表现、摄制表现、数码影像处理表现。</a:t>
          </a:r>
          <a:endParaRPr lang="zh-CN" sz="2000" kern="1200"/>
        </a:p>
      </dsp:txBody>
      <dsp:txXfrm>
        <a:off x="45692" y="3069950"/>
        <a:ext cx="10971569" cy="8446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AD82D7-0A30-4EF9-A76E-8E7D7BA329F1}">
      <dsp:nvSpPr>
        <dsp:cNvPr id="0" name=""/>
        <dsp:cNvSpPr/>
      </dsp:nvSpPr>
      <dsp:spPr>
        <a:xfrm>
          <a:off x="891539" y="0"/>
          <a:ext cx="10104120" cy="4218626"/>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1B73DD2-7505-417A-BD71-D1196FB8ACE8}">
      <dsp:nvSpPr>
        <dsp:cNvPr id="0" name=""/>
        <dsp:cNvSpPr/>
      </dsp:nvSpPr>
      <dsp:spPr>
        <a:xfrm>
          <a:off x="5949" y="1265587"/>
          <a:ext cx="2861518" cy="1687450"/>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l" defTabSz="666750" rtl="0">
            <a:lnSpc>
              <a:spcPct val="90000"/>
            </a:lnSpc>
            <a:spcBef>
              <a:spcPct val="0"/>
            </a:spcBef>
            <a:spcAft>
              <a:spcPct val="35000"/>
            </a:spcAft>
          </a:pPr>
          <a:r>
            <a:rPr lang="zh-CN" sz="1500" kern="1200" dirty="0" smtClean="0"/>
            <a:t>手绘表现是一种技法，摄影表现、电脑表现同样也是一种技法。</a:t>
          </a:r>
          <a:endParaRPr lang="zh-CN" sz="1500" kern="1200" dirty="0"/>
        </a:p>
      </dsp:txBody>
      <dsp:txXfrm>
        <a:off x="88324" y="1347962"/>
        <a:ext cx="2696768" cy="1522700"/>
      </dsp:txXfrm>
    </dsp:sp>
    <dsp:sp modelId="{10E0F069-9FDF-4B0D-B396-9FA17EBE91AC}">
      <dsp:nvSpPr>
        <dsp:cNvPr id="0" name=""/>
        <dsp:cNvSpPr/>
      </dsp:nvSpPr>
      <dsp:spPr>
        <a:xfrm>
          <a:off x="3010543" y="1265587"/>
          <a:ext cx="2861518" cy="1687450"/>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zh-CN" sz="1500" kern="1200" smtClean="0"/>
            <a:t>任何一种技法都有它的优势和局限，不应该孤立地来看待它们，而应该将这些技法的长处充分地认识并发挥出来，使它们能很好地为专业设计服务。</a:t>
          </a:r>
          <a:endParaRPr lang="zh-CN" sz="1500" kern="1200"/>
        </a:p>
      </dsp:txBody>
      <dsp:txXfrm>
        <a:off x="3092918" y="1347962"/>
        <a:ext cx="2696768" cy="1522700"/>
      </dsp:txXfrm>
    </dsp:sp>
    <dsp:sp modelId="{340071D7-66B9-4C07-B25A-F5BA3A1C6CF8}">
      <dsp:nvSpPr>
        <dsp:cNvPr id="0" name=""/>
        <dsp:cNvSpPr/>
      </dsp:nvSpPr>
      <dsp:spPr>
        <a:xfrm>
          <a:off x="6015137" y="1265587"/>
          <a:ext cx="2861518" cy="1687450"/>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zh-CN" sz="1500" kern="1200" smtClean="0"/>
            <a:t>在电脑绘图时代，电脑所具有的强大制作功能可以代替传统手绘表现技法的许多工作。</a:t>
          </a:r>
          <a:endParaRPr lang="zh-CN" sz="1500" kern="1200"/>
        </a:p>
      </dsp:txBody>
      <dsp:txXfrm>
        <a:off x="6097512" y="1347962"/>
        <a:ext cx="2696768" cy="1522700"/>
      </dsp:txXfrm>
    </dsp:sp>
    <dsp:sp modelId="{DF2952AC-ADDB-489C-BBA3-D7372E782B9B}">
      <dsp:nvSpPr>
        <dsp:cNvPr id="0" name=""/>
        <dsp:cNvSpPr/>
      </dsp:nvSpPr>
      <dsp:spPr>
        <a:xfrm>
          <a:off x="9019732" y="1265587"/>
          <a:ext cx="2861518" cy="1687450"/>
        </a:xfrm>
        <a:prstGeom prst="roundRect">
          <a:avLst/>
        </a:prstGeom>
        <a:solidFill>
          <a:schemeClr val="accent1">
            <a:hueOff val="0"/>
            <a:satOff val="0"/>
            <a:lumOff val="0"/>
            <a:alphaOff val="0"/>
          </a:schemeClr>
        </a:solidFill>
        <a:ln w="2222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rtl="0">
            <a:lnSpc>
              <a:spcPct val="90000"/>
            </a:lnSpc>
            <a:spcBef>
              <a:spcPct val="0"/>
            </a:spcBef>
            <a:spcAft>
              <a:spcPct val="35000"/>
            </a:spcAft>
          </a:pPr>
          <a:r>
            <a:rPr lang="zh-CN" sz="1500" kern="1200" smtClean="0"/>
            <a:t>电脑毕竟不能代替人的一切。因为，人的大脑要先提供创意构思，然后电脑才可能去完成设计效果的制作。</a:t>
          </a:r>
          <a:endParaRPr lang="zh-CN" sz="1500" kern="1200"/>
        </a:p>
      </dsp:txBody>
      <dsp:txXfrm>
        <a:off x="9102107" y="1347962"/>
        <a:ext cx="2696768" cy="152270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AF2B13-35DE-481C-A923-08B5050CDEA7}" type="datetimeFigureOut">
              <a:rPr lang="zh-CN" altLang="en-US" smtClean="0"/>
              <a:t>2017-09-07</a:t>
            </a:fld>
            <a:endParaRPr lang="zh-CN" altLang="en-US"/>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zh-CN" altLang="en-US"/>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3D45C9F4-0932-4011-9F91-F762BB3025B8}" type="slidenum">
              <a:rPr lang="zh-CN" altLang="en-US" smtClean="0"/>
              <a:t>‹#›</a:t>
            </a:fld>
            <a:endParaRPr lang="zh-CN" altLang="en-US"/>
          </a:p>
        </p:txBody>
      </p:sp>
    </p:spTree>
    <p:extLst>
      <p:ext uri="{BB962C8B-B14F-4D97-AF65-F5344CB8AC3E}">
        <p14:creationId xmlns:p14="http://schemas.microsoft.com/office/powerpoint/2010/main" val="1476584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AF2B13-35DE-481C-A923-08B5050CDEA7}"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45C9F4-0932-4011-9F91-F762BB3025B8}" type="slidenum">
              <a:rPr lang="zh-CN" altLang="en-US" smtClean="0"/>
              <a:t>‹#›</a:t>
            </a:fld>
            <a:endParaRPr lang="zh-CN" altLang="en-US"/>
          </a:p>
        </p:txBody>
      </p:sp>
    </p:spTree>
    <p:extLst>
      <p:ext uri="{BB962C8B-B14F-4D97-AF65-F5344CB8AC3E}">
        <p14:creationId xmlns:p14="http://schemas.microsoft.com/office/powerpoint/2010/main" val="942195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AF2B13-35DE-481C-A923-08B5050CDEA7}" type="datetimeFigureOut">
              <a:rPr lang="zh-CN" altLang="en-US" smtClean="0"/>
              <a:t>2017-09-07</a:t>
            </a:fld>
            <a:endParaRPr lang="zh-CN" altLang="en-US"/>
          </a:p>
        </p:txBody>
      </p:sp>
      <p:sp>
        <p:nvSpPr>
          <p:cNvPr id="5" name="Footer Placeholder 4"/>
          <p:cNvSpPr>
            <a:spLocks noGrp="1"/>
          </p:cNvSpPr>
          <p:nvPr>
            <p:ph type="ftr" sz="quarter" idx="11"/>
          </p:nvPr>
        </p:nvSpPr>
        <p:spPr>
          <a:xfrm>
            <a:off x="774923" y="5951811"/>
            <a:ext cx="7896279" cy="365125"/>
          </a:xfrm>
        </p:spPr>
        <p:txBody>
          <a:bodyPr/>
          <a:lstStyle/>
          <a:p>
            <a:endParaRPr lang="zh-CN" altLang="en-US"/>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3D45C9F4-0932-4011-9F91-F762BB3025B8}" type="slidenum">
              <a:rPr lang="zh-CN" altLang="en-US" smtClean="0"/>
              <a:t>‹#›</a:t>
            </a:fld>
            <a:endParaRPr lang="zh-CN" altLang="en-US"/>
          </a:p>
        </p:txBody>
      </p:sp>
    </p:spTree>
    <p:extLst>
      <p:ext uri="{BB962C8B-B14F-4D97-AF65-F5344CB8AC3E}">
        <p14:creationId xmlns:p14="http://schemas.microsoft.com/office/powerpoint/2010/main" val="1741009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6AF2B13-35DE-481C-A923-08B5050CDEA7}"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a:xfrm>
            <a:off x="10558300" y="5956137"/>
            <a:ext cx="1052508" cy="365125"/>
          </a:xfrm>
        </p:spPr>
        <p:txBody>
          <a:bodyPr/>
          <a:lstStyle/>
          <a:p>
            <a:fld id="{3D45C9F4-0932-4011-9F91-F762BB3025B8}" type="slidenum">
              <a:rPr lang="zh-CN" altLang="en-US" smtClean="0"/>
              <a:t>‹#›</a:t>
            </a:fld>
            <a:endParaRPr lang="zh-CN" altLang="en-US"/>
          </a:p>
        </p:txBody>
      </p:sp>
    </p:spTree>
    <p:extLst>
      <p:ext uri="{BB962C8B-B14F-4D97-AF65-F5344CB8AC3E}">
        <p14:creationId xmlns:p14="http://schemas.microsoft.com/office/powerpoint/2010/main" val="1517746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AF2B13-35DE-481C-A923-08B5050CDEA7}"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zh-CN" altLang="en-US"/>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3D45C9F4-0932-4011-9F91-F762BB3025B8}" type="slidenum">
              <a:rPr lang="zh-CN" altLang="en-US" smtClean="0"/>
              <a:t>‹#›</a:t>
            </a:fld>
            <a:endParaRPr lang="zh-CN" altLang="en-US"/>
          </a:p>
        </p:txBody>
      </p:sp>
    </p:spTree>
    <p:extLst>
      <p:ext uri="{BB962C8B-B14F-4D97-AF65-F5344CB8AC3E}">
        <p14:creationId xmlns:p14="http://schemas.microsoft.com/office/powerpoint/2010/main" val="1248013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B6AF2B13-35DE-481C-A923-08B5050CDEA7}" type="datetimeFigureOut">
              <a:rPr lang="zh-CN" altLang="en-US" smtClean="0"/>
              <a:t>2017-09-07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D45C9F4-0932-4011-9F91-F762BB3025B8}" type="slidenum">
              <a:rPr lang="zh-CN" altLang="en-US" smtClean="0"/>
              <a:t>‹#›</a:t>
            </a:fld>
            <a:endParaRPr lang="zh-CN" altLang="en-US"/>
          </a:p>
        </p:txBody>
      </p:sp>
    </p:spTree>
    <p:extLst>
      <p:ext uri="{BB962C8B-B14F-4D97-AF65-F5344CB8AC3E}">
        <p14:creationId xmlns:p14="http://schemas.microsoft.com/office/powerpoint/2010/main" val="1124365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B6AF2B13-35DE-481C-A923-08B5050CDEA7}" type="datetimeFigureOut">
              <a:rPr lang="zh-CN" altLang="en-US" smtClean="0"/>
              <a:t>2017-09-07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D45C9F4-0932-4011-9F91-F762BB3025B8}" type="slidenum">
              <a:rPr lang="zh-CN" altLang="en-US" smtClean="0"/>
              <a:t>‹#›</a:t>
            </a:fld>
            <a:endParaRPr lang="zh-CN" altLang="en-US"/>
          </a:p>
        </p:txBody>
      </p:sp>
    </p:spTree>
    <p:extLst>
      <p:ext uri="{BB962C8B-B14F-4D97-AF65-F5344CB8AC3E}">
        <p14:creationId xmlns:p14="http://schemas.microsoft.com/office/powerpoint/2010/main" val="34605213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AF2B13-35DE-481C-A923-08B5050CDEA7}" type="datetimeFigureOut">
              <a:rPr lang="zh-CN" altLang="en-US" smtClean="0"/>
              <a:t>2017-09-07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D45C9F4-0932-4011-9F91-F762BB3025B8}" type="slidenum">
              <a:rPr lang="zh-CN" altLang="en-US" smtClean="0"/>
              <a:t>‹#›</a:t>
            </a:fld>
            <a:endParaRPr lang="zh-CN" altLang="en-US"/>
          </a:p>
        </p:txBody>
      </p:sp>
    </p:spTree>
    <p:extLst>
      <p:ext uri="{BB962C8B-B14F-4D97-AF65-F5344CB8AC3E}">
        <p14:creationId xmlns:p14="http://schemas.microsoft.com/office/powerpoint/2010/main" val="14062439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AF2B13-35DE-481C-A923-08B5050CDEA7}" type="datetimeFigureOut">
              <a:rPr lang="zh-CN" altLang="en-US" smtClean="0"/>
              <a:t>2017-09-07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D45C9F4-0932-4011-9F91-F762BB3025B8}" type="slidenum">
              <a:rPr lang="zh-CN" altLang="en-US" smtClean="0"/>
              <a:t>‹#›</a:t>
            </a:fld>
            <a:endParaRPr lang="zh-CN" altLang="en-US"/>
          </a:p>
        </p:txBody>
      </p:sp>
    </p:spTree>
    <p:extLst>
      <p:ext uri="{BB962C8B-B14F-4D97-AF65-F5344CB8AC3E}">
        <p14:creationId xmlns:p14="http://schemas.microsoft.com/office/powerpoint/2010/main" val="39704226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AF2B13-35DE-481C-A923-08B5050CDEA7}" type="datetimeFigureOut">
              <a:rPr lang="zh-CN" altLang="en-US" smtClean="0"/>
              <a:t>2017-09-07</a:t>
            </a:fld>
            <a:endParaRPr lang="zh-CN" altLang="en-US"/>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3D45C9F4-0932-4011-9F91-F762BB3025B8}" type="slidenum">
              <a:rPr lang="zh-CN" altLang="en-US" smtClean="0"/>
              <a:t>‹#›</a:t>
            </a:fld>
            <a:endParaRPr lang="zh-CN" altLang="en-US"/>
          </a:p>
        </p:txBody>
      </p:sp>
    </p:spTree>
    <p:extLst>
      <p:ext uri="{BB962C8B-B14F-4D97-AF65-F5344CB8AC3E}">
        <p14:creationId xmlns:p14="http://schemas.microsoft.com/office/powerpoint/2010/main" val="38278238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B6AF2B13-35DE-481C-A923-08B5050CDEA7}" type="datetimeFigureOut">
              <a:rPr lang="zh-CN" altLang="en-US" smtClean="0"/>
              <a:t>2017-09-07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D45C9F4-0932-4011-9F91-F762BB3025B8}" type="slidenum">
              <a:rPr lang="zh-CN" altLang="en-US" smtClean="0"/>
              <a:t>‹#›</a:t>
            </a:fld>
            <a:endParaRPr lang="zh-CN" altLang="en-US"/>
          </a:p>
        </p:txBody>
      </p:sp>
    </p:spTree>
    <p:extLst>
      <p:ext uri="{BB962C8B-B14F-4D97-AF65-F5344CB8AC3E}">
        <p14:creationId xmlns:p14="http://schemas.microsoft.com/office/powerpoint/2010/main" val="3169050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AF2B13-35DE-481C-A923-08B5050CDEA7}" type="datetimeFigureOut">
              <a:rPr lang="zh-CN" altLang="en-US" smtClean="0"/>
              <a:t>2017-09-07</a:t>
            </a:fld>
            <a:endParaRPr lang="zh-CN" altLang="en-US"/>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zh-CN" altLang="en-US"/>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3D45C9F4-0932-4011-9F91-F762BB3025B8}" type="slidenum">
              <a:rPr lang="zh-CN" altLang="en-US" smtClean="0"/>
              <a:t>‹#›</a:t>
            </a:fld>
            <a:endParaRPr lang="zh-CN" altLang="en-US"/>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13881558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7.xml"/><Relationship Id="rId4" Type="http://schemas.openxmlformats.org/officeDocument/2006/relationships/image" Target="../media/image48.jpeg"/></Relationships>
</file>

<file path=ppt/slides/_rels/slide2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jpeg"/><Relationship Id="rId1" Type="http://schemas.openxmlformats.org/officeDocument/2006/relationships/slideLayout" Target="../slideLayouts/slideLayout7.xml"/><Relationship Id="rId5" Type="http://schemas.openxmlformats.org/officeDocument/2006/relationships/image" Target="../media/image70.jpg"/><Relationship Id="rId4" Type="http://schemas.openxmlformats.org/officeDocument/2006/relationships/image" Target="../media/image69.jpe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7.xml"/><Relationship Id="rId5" Type="http://schemas.openxmlformats.org/officeDocument/2006/relationships/image" Target="../media/image74.jpeg"/><Relationship Id="rId4" Type="http://schemas.openxmlformats.org/officeDocument/2006/relationships/image" Target="../media/image73.jpeg"/></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7.xml"/><Relationship Id="rId5" Type="http://schemas.openxmlformats.org/officeDocument/2006/relationships/image" Target="../media/image78.jpeg"/><Relationship Id="rId4" Type="http://schemas.openxmlformats.org/officeDocument/2006/relationships/image" Target="../media/image77.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7.xml"/><Relationship Id="rId4" Type="http://schemas.openxmlformats.org/officeDocument/2006/relationships/image" Target="../media/image81.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lang="zh-CN" altLang="zh-CN" dirty="0">
                <a:latin typeface="华文隶书" panose="02010800040101010101" pitchFamily="2" charset="-122"/>
                <a:ea typeface="华文隶书" panose="02010800040101010101" pitchFamily="2" charset="-122"/>
              </a:rPr>
              <a:t>第四</a:t>
            </a:r>
            <a:r>
              <a:rPr lang="zh-CN" altLang="zh-CN" dirty="0" smtClean="0">
                <a:latin typeface="华文隶书" panose="02010800040101010101" pitchFamily="2" charset="-122"/>
                <a:ea typeface="华文隶书" panose="02010800040101010101" pitchFamily="2" charset="-122"/>
              </a:rPr>
              <a:t>章</a:t>
            </a:r>
            <a:r>
              <a:rPr lang="en-US" altLang="zh-CN" dirty="0" smtClean="0">
                <a:latin typeface="华文隶书" panose="02010800040101010101" pitchFamily="2" charset="-122"/>
                <a:ea typeface="华文隶书" panose="02010800040101010101" pitchFamily="2" charset="-122"/>
              </a:rPr>
              <a:t>   </a:t>
            </a:r>
            <a:r>
              <a:rPr lang="zh-CN" altLang="zh-CN" dirty="0" smtClean="0">
                <a:latin typeface="华文隶书" panose="02010800040101010101" pitchFamily="2" charset="-122"/>
                <a:ea typeface="华文隶书" panose="02010800040101010101" pitchFamily="2" charset="-122"/>
              </a:rPr>
              <a:t>图形</a:t>
            </a:r>
            <a:r>
              <a:rPr lang="zh-CN" altLang="zh-CN" dirty="0">
                <a:latin typeface="华文隶书" panose="02010800040101010101" pitchFamily="2" charset="-122"/>
                <a:ea typeface="华文隶书" panose="02010800040101010101" pitchFamily="2" charset="-122"/>
              </a:rPr>
              <a:t>设计的表现</a:t>
            </a:r>
            <a:br>
              <a:rPr lang="zh-CN" altLang="zh-CN" dirty="0">
                <a:latin typeface="华文隶书" panose="02010800040101010101" pitchFamily="2" charset="-122"/>
                <a:ea typeface="华文隶书" panose="02010800040101010101" pitchFamily="2" charset="-122"/>
              </a:rPr>
            </a:br>
            <a:endParaRPr lang="zh-CN" altLang="en-US" dirty="0">
              <a:latin typeface="华文隶书" panose="02010800040101010101" pitchFamily="2" charset="-122"/>
              <a:ea typeface="华文隶书" panose="02010800040101010101" pitchFamily="2" charset="-122"/>
            </a:endParaRPr>
          </a:p>
        </p:txBody>
      </p:sp>
      <p:sp>
        <p:nvSpPr>
          <p:cNvPr id="4" name="标题 1"/>
          <p:cNvSpPr txBox="1">
            <a:spLocks/>
          </p:cNvSpPr>
          <p:nvPr/>
        </p:nvSpPr>
        <p:spPr>
          <a:xfrm>
            <a:off x="3696238" y="5082236"/>
            <a:ext cx="3013655" cy="404164"/>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b">
            <a:noAutofit/>
          </a:bodyPr>
          <a:lstStyle>
            <a:lvl1pPr algn="l" defTabSz="457200" rtl="0" eaLnBrk="1" latinLnBrk="0" hangingPunct="1">
              <a:spcBef>
                <a:spcPct val="0"/>
              </a:spcBef>
              <a:buNone/>
              <a:defRPr sz="2800" b="0" kern="1200" cap="all">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r>
              <a:rPr lang="en-US" altLang="zh-CN" sz="2000" smtClean="0">
                <a:latin typeface="隶书" panose="02010509060101010101" pitchFamily="49" charset="-122"/>
                <a:ea typeface="隶书" panose="02010509060101010101" pitchFamily="49" charset="-122"/>
              </a:rPr>
              <a:t>4.3 </a:t>
            </a:r>
            <a:r>
              <a:rPr lang="zh-CN" altLang="en-US" sz="2000" smtClean="0">
                <a:latin typeface="隶书" panose="02010509060101010101" pitchFamily="49" charset="-122"/>
                <a:ea typeface="隶书" panose="02010509060101010101" pitchFamily="49" charset="-122"/>
              </a:rPr>
              <a:t>数码影像处理</a:t>
            </a:r>
            <a:r>
              <a:rPr lang="zh-CN" altLang="zh-CN" sz="200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sp>
        <p:nvSpPr>
          <p:cNvPr id="5" name="标题 1"/>
          <p:cNvSpPr txBox="1">
            <a:spLocks/>
          </p:cNvSpPr>
          <p:nvPr/>
        </p:nvSpPr>
        <p:spPr>
          <a:xfrm>
            <a:off x="3696238" y="3871622"/>
            <a:ext cx="1893193" cy="404164"/>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b">
            <a:noAutofit/>
          </a:bodyPr>
          <a:lstStyle>
            <a:lvl1pPr algn="l" defTabSz="457200" rtl="0" eaLnBrk="1" latinLnBrk="0" hangingPunct="1">
              <a:spcBef>
                <a:spcPct val="0"/>
              </a:spcBef>
              <a:buNone/>
              <a:defRPr sz="2800" b="0" kern="1200" cap="all">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r>
              <a:rPr lang="en-US" altLang="zh-CN" sz="2000" smtClean="0">
                <a:latin typeface="隶书" panose="02010509060101010101" pitchFamily="49" charset="-122"/>
                <a:ea typeface="隶书" panose="02010509060101010101" pitchFamily="49" charset="-122"/>
              </a:rPr>
              <a:t>4.1 </a:t>
            </a:r>
            <a:r>
              <a:rPr lang="zh-CN" altLang="zh-CN" sz="2000" smtClean="0">
                <a:latin typeface="隶书" panose="02010509060101010101" pitchFamily="49" charset="-122"/>
                <a:ea typeface="隶书" panose="02010509060101010101" pitchFamily="49" charset="-122"/>
              </a:rPr>
              <a:t>绘制表现</a:t>
            </a:r>
            <a:endParaRPr lang="zh-CN" altLang="en-US" sz="2000" dirty="0">
              <a:latin typeface="隶书" panose="02010509060101010101" pitchFamily="49" charset="-122"/>
              <a:ea typeface="隶书" panose="02010509060101010101" pitchFamily="49" charset="-122"/>
            </a:endParaRPr>
          </a:p>
        </p:txBody>
      </p:sp>
      <p:sp>
        <p:nvSpPr>
          <p:cNvPr id="6" name="标题 1"/>
          <p:cNvSpPr txBox="1">
            <a:spLocks/>
          </p:cNvSpPr>
          <p:nvPr/>
        </p:nvSpPr>
        <p:spPr>
          <a:xfrm>
            <a:off x="3696238" y="4476929"/>
            <a:ext cx="1893193" cy="404164"/>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b">
            <a:noAutofit/>
          </a:bodyPr>
          <a:lstStyle>
            <a:lvl1pPr algn="l" defTabSz="457200" rtl="0" eaLnBrk="1" latinLnBrk="0" hangingPunct="1">
              <a:spcBef>
                <a:spcPct val="0"/>
              </a:spcBef>
              <a:buNone/>
              <a:defRPr sz="2800" b="0" kern="1200" cap="all">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r>
              <a:rPr lang="en-US" altLang="zh-CN" sz="2000" smtClean="0">
                <a:latin typeface="隶书" panose="02010509060101010101" pitchFamily="49" charset="-122"/>
                <a:ea typeface="隶书" panose="02010509060101010101" pitchFamily="49" charset="-122"/>
              </a:rPr>
              <a:t>4.2 </a:t>
            </a:r>
            <a:r>
              <a:rPr lang="zh-CN" altLang="en-US" sz="2000" smtClean="0">
                <a:latin typeface="隶书" panose="02010509060101010101" pitchFamily="49" charset="-122"/>
                <a:ea typeface="隶书" panose="02010509060101010101" pitchFamily="49" charset="-122"/>
              </a:rPr>
              <a:t>影像</a:t>
            </a:r>
            <a:r>
              <a:rPr lang="zh-CN" altLang="zh-CN" sz="200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5318033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4.1 </a:t>
            </a:r>
            <a:r>
              <a:rPr lang="zh-CN" altLang="zh-CN" sz="2000" dirty="0" smtClean="0">
                <a:latin typeface="隶书" panose="02010509060101010101" pitchFamily="49" charset="-122"/>
                <a:ea typeface="隶书" panose="02010509060101010101" pitchFamily="49" charset="-122"/>
              </a:rPr>
              <a:t>绘制表现</a:t>
            </a:r>
            <a:endParaRPr lang="zh-CN" altLang="en-US" sz="2000" dirty="0">
              <a:latin typeface="隶书" panose="02010509060101010101" pitchFamily="49" charset="-122"/>
              <a:ea typeface="隶书" panose="02010509060101010101" pitchFamily="49" charset="-122"/>
            </a:endParaRPr>
          </a:p>
        </p:txBody>
      </p:sp>
      <p:pic>
        <p:nvPicPr>
          <p:cNvPr id="11266" name="Picture 2" descr="030d3f276893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6525" y="969973"/>
            <a:ext cx="4332501" cy="5275137"/>
          </a:xfrm>
          <a:prstGeom prst="rect">
            <a:avLst/>
          </a:prstGeom>
          <a:noFill/>
          <a:extLst>
            <a:ext uri="{909E8E84-426E-40DD-AFC4-6F175D3DCCD1}">
              <a14:hiddenFill xmlns:a14="http://schemas.microsoft.com/office/drawing/2010/main">
                <a:solidFill>
                  <a:srgbClr val="FFFFFF"/>
                </a:solidFill>
              </a14:hiddenFill>
            </a:ext>
          </a:extLst>
        </p:spPr>
      </p:pic>
      <p:pic>
        <p:nvPicPr>
          <p:cNvPr id="11265" name="Picture 1" descr="6175412768939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90952" y="969973"/>
            <a:ext cx="4506167" cy="527513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1775990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4.1 </a:t>
            </a:r>
            <a:r>
              <a:rPr lang="zh-CN" altLang="zh-CN" sz="2000" dirty="0" smtClean="0">
                <a:latin typeface="隶书" panose="02010509060101010101" pitchFamily="49" charset="-122"/>
                <a:ea typeface="隶书" panose="02010509060101010101" pitchFamily="49" charset="-122"/>
              </a:rPr>
              <a:t>绘制表现</a:t>
            </a:r>
            <a:endParaRPr lang="zh-CN" altLang="en-US" sz="2000" dirty="0">
              <a:latin typeface="隶书" panose="02010509060101010101" pitchFamily="49" charset="-122"/>
              <a:ea typeface="隶书" panose="02010509060101010101" pitchFamily="49" charset="-122"/>
            </a:endParaRPr>
          </a:p>
        </p:txBody>
      </p:sp>
      <p:pic>
        <p:nvPicPr>
          <p:cNvPr id="12290" name="Picture 2" descr="editorial illustrations 2016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89409" y="502276"/>
            <a:ext cx="7701565" cy="614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75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4.1 </a:t>
            </a:r>
            <a:r>
              <a:rPr lang="zh-CN" altLang="zh-CN" sz="2000" dirty="0" smtClean="0">
                <a:latin typeface="隶书" panose="02010509060101010101" pitchFamily="49" charset="-122"/>
                <a:ea typeface="隶书" panose="02010509060101010101" pitchFamily="49" charset="-122"/>
              </a:rPr>
              <a:t>绘制表现</a:t>
            </a:r>
            <a:endParaRPr lang="zh-CN" altLang="en-US" sz="2000" dirty="0">
              <a:latin typeface="隶书" panose="02010509060101010101" pitchFamily="49" charset="-122"/>
              <a:ea typeface="隶书" panose="02010509060101010101" pitchFamily="49" charset="-122"/>
            </a:endParaRPr>
          </a:p>
        </p:txBody>
      </p:sp>
      <p:pic>
        <p:nvPicPr>
          <p:cNvPr id="13314" name="Picture 2" descr="3eb32420116207_562e5c71b339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1943" y="645285"/>
            <a:ext cx="4262907" cy="6039118"/>
          </a:xfrm>
          <a:prstGeom prst="rect">
            <a:avLst/>
          </a:prstGeom>
          <a:noFill/>
          <a:extLst>
            <a:ext uri="{909E8E84-426E-40DD-AFC4-6F175D3DCCD1}">
              <a14:hiddenFill xmlns:a14="http://schemas.microsoft.com/office/drawing/2010/main">
                <a:solidFill>
                  <a:srgbClr val="FFFFFF"/>
                </a:solidFill>
              </a14:hiddenFill>
            </a:ext>
          </a:extLst>
        </p:spPr>
      </p:pic>
      <p:pic>
        <p:nvPicPr>
          <p:cNvPr id="13313" name="Picture 1" descr="1a549c24693801_563387614ee5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13938" y="645285"/>
            <a:ext cx="4101433" cy="603911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0" y="40195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7620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6" name="Rectangle 5"/>
          <p:cNvSpPr>
            <a:spLocks noChangeArrowheads="1"/>
          </p:cNvSpPr>
          <p:nvPr/>
        </p:nvSpPr>
        <p:spPr bwMode="auto">
          <a:xfrm>
            <a:off x="0" y="7581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7620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83901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4.1 </a:t>
            </a:r>
            <a:r>
              <a:rPr lang="zh-CN" altLang="zh-CN" sz="2000" dirty="0" smtClean="0">
                <a:latin typeface="隶书" panose="02010509060101010101" pitchFamily="49" charset="-122"/>
                <a:ea typeface="隶书" panose="02010509060101010101" pitchFamily="49" charset="-122"/>
              </a:rPr>
              <a:t>绘制表现</a:t>
            </a:r>
            <a:endParaRPr lang="zh-CN" altLang="en-US" sz="2000" dirty="0">
              <a:latin typeface="隶书" panose="02010509060101010101" pitchFamily="49" charset="-122"/>
              <a:ea typeface="隶书" panose="02010509060101010101" pitchFamily="49" charset="-122"/>
            </a:endParaRPr>
          </a:p>
        </p:txBody>
      </p:sp>
      <p:sp>
        <p:nvSpPr>
          <p:cNvPr id="3" name="矩形 2"/>
          <p:cNvSpPr/>
          <p:nvPr/>
        </p:nvSpPr>
        <p:spPr>
          <a:xfrm>
            <a:off x="2759331" y="6252783"/>
            <a:ext cx="8225329" cy="369332"/>
          </a:xfrm>
          <a:prstGeom prst="rect">
            <a:avLst/>
          </a:prstGeom>
        </p:spPr>
        <p:txBody>
          <a:bodyPr wrap="none">
            <a:spAutoFit/>
          </a:bodyPr>
          <a:lstStyle/>
          <a:p>
            <a:pPr indent="76200" algn="just">
              <a:spcAft>
                <a:spcPts val="0"/>
              </a:spcAft>
            </a:pP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4-19  </a:t>
            </a: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绘制表现</a:t>
            </a:r>
            <a:r>
              <a:rPr lang="en-US"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19         </a:t>
            </a:r>
            <a:r>
              <a:rPr lang="en-US"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                        </a:t>
            </a: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4-20  </a:t>
            </a: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绘制表现</a:t>
            </a:r>
            <a:r>
              <a:rPr lang="en-US"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20</a:t>
            </a:r>
            <a:endParaRPr lang="zh-CN" altLang="zh-CN" sz="1400" kern="100" dirty="0">
              <a:solidFill>
                <a:srgbClr val="0070C0"/>
              </a:solidFill>
              <a:effectLst/>
              <a:latin typeface="楷体" panose="02010609060101010101" pitchFamily="49" charset="-122"/>
              <a:ea typeface="楷体" panose="02010609060101010101" pitchFamily="49" charset="-122"/>
              <a:cs typeface="Times New Roman" panose="02020603050405020304" pitchFamily="18" charset="0"/>
            </a:endParaRPr>
          </a:p>
        </p:txBody>
      </p:sp>
      <p:pic>
        <p:nvPicPr>
          <p:cNvPr id="14338" name="Picture 2" descr="aba7a14524726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59331" y="1383871"/>
            <a:ext cx="3905178" cy="4781245"/>
          </a:xfrm>
          <a:prstGeom prst="rect">
            <a:avLst/>
          </a:prstGeom>
          <a:noFill/>
          <a:extLst>
            <a:ext uri="{909E8E84-426E-40DD-AFC4-6F175D3DCCD1}">
              <a14:hiddenFill xmlns:a14="http://schemas.microsoft.com/office/drawing/2010/main">
                <a:solidFill>
                  <a:srgbClr val="FFFFFF"/>
                </a:solidFill>
              </a14:hiddenFill>
            </a:ext>
          </a:extLst>
        </p:spPr>
      </p:pic>
      <p:pic>
        <p:nvPicPr>
          <p:cNvPr id="14337" name="Picture 1" descr="7fd85a4524726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53836" y="1296205"/>
            <a:ext cx="3786389" cy="478124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0" y="3524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7620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490653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4.1 </a:t>
            </a:r>
            <a:r>
              <a:rPr lang="zh-CN" altLang="zh-CN" sz="2000" dirty="0" smtClean="0">
                <a:latin typeface="隶书" panose="02010509060101010101" pitchFamily="49" charset="-122"/>
                <a:ea typeface="隶书" panose="02010509060101010101" pitchFamily="49" charset="-122"/>
              </a:rPr>
              <a:t>绘制表现</a:t>
            </a:r>
            <a:endParaRPr lang="zh-CN" altLang="en-US" sz="2000" dirty="0">
              <a:latin typeface="隶书" panose="02010509060101010101" pitchFamily="49" charset="-122"/>
              <a:ea typeface="隶书" panose="02010509060101010101" pitchFamily="49" charset="-122"/>
            </a:endParaRPr>
          </a:p>
        </p:txBody>
      </p:sp>
      <p:sp>
        <p:nvSpPr>
          <p:cNvPr id="3" name="矩形 2"/>
          <p:cNvSpPr/>
          <p:nvPr/>
        </p:nvSpPr>
        <p:spPr>
          <a:xfrm>
            <a:off x="463641" y="4821699"/>
            <a:ext cx="10726013" cy="369332"/>
          </a:xfrm>
          <a:prstGeom prst="rect">
            <a:avLst/>
          </a:prstGeom>
        </p:spPr>
        <p:txBody>
          <a:bodyPr wrap="none">
            <a:spAutoFit/>
          </a:bodyPr>
          <a:lstStyle/>
          <a:p>
            <a:pPr indent="609600" algn="just">
              <a:spcAft>
                <a:spcPts val="0"/>
              </a:spcAft>
            </a:pP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4-21  </a:t>
            </a: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绘制表现</a:t>
            </a:r>
            <a:r>
              <a:rPr lang="en-US"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21      </a:t>
            </a:r>
            <a:r>
              <a:rPr lang="en-US"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         </a:t>
            </a: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4-22  </a:t>
            </a: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绘制表现</a:t>
            </a:r>
            <a:r>
              <a:rPr lang="en-US"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22    </a:t>
            </a:r>
            <a:r>
              <a:rPr lang="en-US"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             </a:t>
            </a:r>
            <a:r>
              <a:rPr lang="zh-CN" altLang="zh-CN" dirty="0" smtClean="0">
                <a:solidFill>
                  <a:srgbClr val="0070C0"/>
                </a:solidFill>
                <a:latin typeface="楷体" panose="02010609060101010101" pitchFamily="49" charset="-122"/>
                <a:ea typeface="楷体" panose="02010609060101010101" pitchFamily="49" charset="-122"/>
              </a:rPr>
              <a:t>图</a:t>
            </a:r>
            <a:r>
              <a:rPr lang="en-US" altLang="zh-CN" dirty="0" smtClean="0">
                <a:solidFill>
                  <a:srgbClr val="0070C0"/>
                </a:solidFill>
                <a:latin typeface="楷体" panose="02010609060101010101" pitchFamily="49" charset="-122"/>
                <a:ea typeface="楷体" panose="02010609060101010101" pitchFamily="49" charset="-122"/>
              </a:rPr>
              <a:t>4-23  </a:t>
            </a:r>
            <a:r>
              <a:rPr lang="zh-CN" altLang="zh-CN" dirty="0" smtClean="0">
                <a:solidFill>
                  <a:srgbClr val="0070C0"/>
                </a:solidFill>
                <a:latin typeface="楷体" panose="02010609060101010101" pitchFamily="49" charset="-122"/>
                <a:ea typeface="楷体" panose="02010609060101010101" pitchFamily="49" charset="-122"/>
              </a:rPr>
              <a:t>绘制</a:t>
            </a:r>
            <a:r>
              <a:rPr lang="zh-CN" altLang="zh-CN" dirty="0">
                <a:solidFill>
                  <a:srgbClr val="0070C0"/>
                </a:solidFill>
                <a:latin typeface="楷体" panose="02010609060101010101" pitchFamily="49" charset="-122"/>
                <a:ea typeface="楷体" panose="02010609060101010101" pitchFamily="49" charset="-122"/>
              </a:rPr>
              <a:t>表现</a:t>
            </a:r>
            <a:r>
              <a:rPr lang="en-US" altLang="zh-CN" dirty="0">
                <a:solidFill>
                  <a:srgbClr val="0070C0"/>
                </a:solidFill>
                <a:latin typeface="楷体" panose="02010609060101010101" pitchFamily="49" charset="-122"/>
                <a:ea typeface="楷体" panose="02010609060101010101" pitchFamily="49" charset="-122"/>
              </a:rPr>
              <a:t>23</a:t>
            </a:r>
            <a:endParaRPr lang="zh-CN" altLang="zh-CN" sz="1400" kern="100" dirty="0">
              <a:solidFill>
                <a:srgbClr val="0070C0"/>
              </a:solidFill>
              <a:effectLst/>
              <a:latin typeface="楷体" panose="02010609060101010101" pitchFamily="49" charset="-122"/>
              <a:ea typeface="楷体" panose="02010609060101010101" pitchFamily="49" charset="-122"/>
              <a:cs typeface="Times New Roman" panose="02020603050405020304" pitchFamily="18" charset="0"/>
            </a:endParaRPr>
          </a:p>
        </p:txBody>
      </p:sp>
      <p:pic>
        <p:nvPicPr>
          <p:cNvPr id="1026" name="Picture 2" descr="9d30cc4810597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2197" y="1695450"/>
            <a:ext cx="2476500" cy="2476500"/>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 descr="21cd5e4810597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7932" y="1753895"/>
            <a:ext cx="2476500" cy="24765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0" y="2933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7620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pic>
        <p:nvPicPr>
          <p:cNvPr id="1029" name="Picture 5" descr="607f8b4810596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09634" y="1703095"/>
            <a:ext cx="2527300"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21203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4.1 </a:t>
            </a:r>
            <a:r>
              <a:rPr lang="zh-CN" altLang="zh-CN" sz="2000" dirty="0" smtClean="0">
                <a:latin typeface="隶书" panose="02010509060101010101" pitchFamily="49" charset="-122"/>
                <a:ea typeface="隶书" panose="02010509060101010101" pitchFamily="49" charset="-122"/>
              </a:rPr>
              <a:t>绘制表现</a:t>
            </a:r>
            <a:endParaRPr lang="zh-CN" altLang="en-US" sz="2000" dirty="0">
              <a:latin typeface="隶书" panose="02010509060101010101" pitchFamily="49" charset="-122"/>
              <a:ea typeface="隶书" panose="02010509060101010101" pitchFamily="49" charset="-122"/>
            </a:endParaRPr>
          </a:p>
        </p:txBody>
      </p:sp>
      <p:pic>
        <p:nvPicPr>
          <p:cNvPr id="2050" name="Picture 2" descr="6540884810596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3641" y="4180056"/>
            <a:ext cx="2468563" cy="256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7450104810597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3937" y="2300067"/>
            <a:ext cx="2524125" cy="252412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a54f354810596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06375" y="849313"/>
            <a:ext cx="2505075" cy="25431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6"/>
          <p:cNvSpPr>
            <a:spLocks noChangeArrowheads="1"/>
          </p:cNvSpPr>
          <p:nvPr/>
        </p:nvSpPr>
        <p:spPr bwMode="auto">
          <a:xfrm>
            <a:off x="0" y="29813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7620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5" name="矩形 4"/>
          <p:cNvSpPr/>
          <p:nvPr/>
        </p:nvSpPr>
        <p:spPr>
          <a:xfrm>
            <a:off x="2773507" y="6124756"/>
            <a:ext cx="8239756" cy="369332"/>
          </a:xfrm>
          <a:prstGeom prst="rect">
            <a:avLst/>
          </a:prstGeom>
        </p:spPr>
        <p:txBody>
          <a:bodyPr wrap="none">
            <a:spAutoFit/>
          </a:bodyPr>
          <a:lstStyle/>
          <a:p>
            <a:pPr indent="609600" algn="just"/>
            <a:r>
              <a:rPr lang="zh-CN" altLang="zh-CN" dirty="0"/>
              <a:t>图</a:t>
            </a:r>
            <a:r>
              <a:rPr lang="en-US" altLang="zh-CN" dirty="0" smtClean="0"/>
              <a:t>4-24  </a:t>
            </a:r>
            <a:r>
              <a:rPr lang="zh-CN" altLang="zh-CN" dirty="0" smtClean="0"/>
              <a:t>绘制</a:t>
            </a:r>
            <a:r>
              <a:rPr lang="zh-CN" altLang="zh-CN" dirty="0"/>
              <a:t>表现</a:t>
            </a:r>
            <a:r>
              <a:rPr lang="en-US" altLang="zh-CN" dirty="0" smtClean="0"/>
              <a:t>24                </a:t>
            </a:r>
            <a:r>
              <a:rPr lang="zh-CN" altLang="zh-CN" kern="100" dirty="0" smtClean="0">
                <a:effectLst/>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4-25  </a:t>
            </a:r>
            <a:r>
              <a:rPr lang="zh-CN" altLang="zh-CN" kern="100" dirty="0" smtClean="0">
                <a:effectLst/>
                <a:latin typeface="Calibri" panose="020F0502020204030204" pitchFamily="34" charset="0"/>
                <a:ea typeface="宋体" panose="02010600030101010101" pitchFamily="2" charset="-122"/>
                <a:cs typeface="Times New Roman" panose="02020603050405020304" pitchFamily="18" charset="0"/>
              </a:rPr>
              <a:t>绘制表现</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25                </a:t>
            </a:r>
            <a:r>
              <a:rPr lang="zh-CN" altLang="zh-CN" kern="100" dirty="0" smtClean="0">
                <a:effectLst/>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4-26  </a:t>
            </a:r>
            <a:r>
              <a:rPr lang="zh-CN" altLang="zh-CN" kern="100" dirty="0" smtClean="0">
                <a:effectLst/>
                <a:latin typeface="Calibri" panose="020F0502020204030204" pitchFamily="34" charset="0"/>
                <a:ea typeface="宋体" panose="02010600030101010101" pitchFamily="2" charset="-122"/>
                <a:cs typeface="Times New Roman" panose="02020603050405020304" pitchFamily="18" charset="0"/>
              </a:rPr>
              <a:t>绘制表现</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26</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819605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4.1 </a:t>
            </a:r>
            <a:r>
              <a:rPr lang="zh-CN" altLang="zh-CN" sz="2000" dirty="0" smtClean="0">
                <a:latin typeface="隶书" panose="02010509060101010101" pitchFamily="49" charset="-122"/>
                <a:ea typeface="隶书" panose="02010509060101010101" pitchFamily="49" charset="-122"/>
              </a:rPr>
              <a:t>绘制表现</a:t>
            </a:r>
            <a:endParaRPr lang="zh-CN" altLang="en-US" sz="2000" dirty="0">
              <a:latin typeface="隶书" panose="02010509060101010101" pitchFamily="49" charset="-122"/>
              <a:ea typeface="隶书" panose="02010509060101010101" pitchFamily="49" charset="-122"/>
            </a:endParaRPr>
          </a:p>
        </p:txBody>
      </p:sp>
      <p:sp>
        <p:nvSpPr>
          <p:cNvPr id="3" name="矩形 2"/>
          <p:cNvSpPr/>
          <p:nvPr/>
        </p:nvSpPr>
        <p:spPr>
          <a:xfrm>
            <a:off x="26250" y="3815835"/>
            <a:ext cx="5570756" cy="369332"/>
          </a:xfrm>
          <a:prstGeom prst="rect">
            <a:avLst/>
          </a:prstGeom>
        </p:spPr>
        <p:txBody>
          <a:bodyPr wrap="none">
            <a:spAutoFit/>
          </a:bodyPr>
          <a:lstStyle/>
          <a:p>
            <a:pPr indent="533400" algn="just">
              <a:spcAft>
                <a:spcPts val="0"/>
              </a:spcAft>
            </a:pPr>
            <a:r>
              <a:rPr lang="zh-CN"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图</a:t>
            </a:r>
            <a:r>
              <a:rPr lang="en-US" altLang="zh-CN"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4-27 </a:t>
            </a:r>
            <a:r>
              <a:rPr lang="zh-CN" altLang="zh-CN"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绘制</a:t>
            </a:r>
            <a:r>
              <a:rPr lang="zh-CN"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表现</a:t>
            </a:r>
            <a:r>
              <a:rPr lang="en-US"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27    </a:t>
            </a:r>
            <a:r>
              <a:rPr lang="en-US" altLang="zh-CN"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    </a:t>
            </a:r>
            <a:r>
              <a:rPr lang="zh-CN"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图</a:t>
            </a:r>
            <a:r>
              <a:rPr lang="en-US" altLang="zh-CN"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4-28 </a:t>
            </a:r>
            <a:r>
              <a:rPr lang="zh-CN" altLang="zh-CN"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绘制</a:t>
            </a:r>
            <a:r>
              <a:rPr lang="zh-CN"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表现</a:t>
            </a:r>
            <a:r>
              <a:rPr lang="en-US"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28</a:t>
            </a:r>
            <a:endParaRPr lang="zh-CN"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4" name="矩形 3"/>
          <p:cNvSpPr/>
          <p:nvPr/>
        </p:nvSpPr>
        <p:spPr>
          <a:xfrm>
            <a:off x="6014434" y="5636736"/>
            <a:ext cx="6080240" cy="369332"/>
          </a:xfrm>
          <a:prstGeom prst="rect">
            <a:avLst/>
          </a:prstGeom>
        </p:spPr>
        <p:txBody>
          <a:bodyPr wrap="square">
            <a:spAutoFit/>
          </a:bodyPr>
          <a:lstStyle/>
          <a:p>
            <a:pPr indent="609600" algn="just">
              <a:spcAft>
                <a:spcPts val="0"/>
              </a:spcAft>
            </a:pPr>
            <a:r>
              <a:rPr lang="zh-CN"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图</a:t>
            </a:r>
            <a:r>
              <a:rPr lang="en-US" altLang="zh-CN"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4-29 </a:t>
            </a:r>
            <a:r>
              <a:rPr lang="zh-CN" altLang="zh-CN"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绘制</a:t>
            </a:r>
            <a:r>
              <a:rPr lang="zh-CN"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表现</a:t>
            </a:r>
            <a:r>
              <a:rPr lang="en-US"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29     </a:t>
            </a:r>
            <a:r>
              <a:rPr lang="en-US" altLang="zh-CN"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       </a:t>
            </a:r>
            <a:r>
              <a:rPr lang="zh-CN"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图</a:t>
            </a:r>
            <a:r>
              <a:rPr lang="en-US" altLang="zh-CN"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4-30 </a:t>
            </a:r>
            <a:r>
              <a:rPr lang="zh-CN" altLang="zh-CN"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绘制</a:t>
            </a:r>
            <a:r>
              <a:rPr lang="zh-CN"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表现</a:t>
            </a:r>
            <a:r>
              <a:rPr lang="en-US"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30</a:t>
            </a:r>
            <a:endParaRPr lang="zh-CN"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endParaRPr>
          </a:p>
        </p:txBody>
      </p:sp>
      <p:pic>
        <p:nvPicPr>
          <p:cNvPr id="3076" name="Picture 4" descr="b6a7614810595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9137" y="950288"/>
            <a:ext cx="2362200" cy="23622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b666094810597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1422" y="953073"/>
            <a:ext cx="2409825" cy="240982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d007934810596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77792" y="2672303"/>
            <a:ext cx="2362200" cy="2362200"/>
          </a:xfrm>
          <a:prstGeom prst="rect">
            <a:avLst/>
          </a:prstGeom>
          <a:noFill/>
          <a:extLst>
            <a:ext uri="{909E8E84-426E-40DD-AFC4-6F175D3DCCD1}">
              <a14:hiddenFill xmlns:a14="http://schemas.microsoft.com/office/drawing/2010/main">
                <a:solidFill>
                  <a:srgbClr val="FFFFFF"/>
                </a:solidFill>
              </a14:hiddenFill>
            </a:ext>
          </a:extLst>
        </p:spPr>
      </p:pic>
      <p:pic>
        <p:nvPicPr>
          <p:cNvPr id="3073" name="Picture 1" descr="e688b94810597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642383" y="2712514"/>
            <a:ext cx="2419350" cy="24193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6"/>
          <p:cNvSpPr>
            <a:spLocks noChangeArrowheads="1"/>
          </p:cNvSpPr>
          <p:nvPr/>
        </p:nvSpPr>
        <p:spPr bwMode="auto">
          <a:xfrm>
            <a:off x="0" y="2819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7620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7" name="Rectangle 7"/>
          <p:cNvSpPr>
            <a:spLocks noChangeArrowheads="1"/>
          </p:cNvSpPr>
          <p:nvPr/>
        </p:nvSpPr>
        <p:spPr bwMode="auto">
          <a:xfrm>
            <a:off x="0" y="52292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8"/>
          <p:cNvSpPr>
            <a:spLocks noChangeArrowheads="1"/>
          </p:cNvSpPr>
          <p:nvPr/>
        </p:nvSpPr>
        <p:spPr bwMode="auto">
          <a:xfrm>
            <a:off x="0" y="80486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7620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6530418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4.1 </a:t>
            </a:r>
            <a:r>
              <a:rPr lang="zh-CN" altLang="zh-CN" sz="2000" dirty="0" smtClean="0">
                <a:latin typeface="隶书" panose="02010509060101010101" pitchFamily="49" charset="-122"/>
                <a:ea typeface="隶书" panose="02010509060101010101" pitchFamily="49" charset="-122"/>
              </a:rPr>
              <a:t>绘制表现</a:t>
            </a:r>
            <a:endParaRPr lang="zh-CN" altLang="en-US" sz="2000" dirty="0">
              <a:latin typeface="隶书" panose="02010509060101010101" pitchFamily="49" charset="-122"/>
              <a:ea typeface="隶书" panose="02010509060101010101" pitchFamily="49" charset="-122"/>
            </a:endParaRPr>
          </a:p>
        </p:txBody>
      </p:sp>
      <p:sp>
        <p:nvSpPr>
          <p:cNvPr id="3" name="矩形 2"/>
          <p:cNvSpPr/>
          <p:nvPr/>
        </p:nvSpPr>
        <p:spPr>
          <a:xfrm>
            <a:off x="3233678" y="5049016"/>
            <a:ext cx="6186309" cy="369332"/>
          </a:xfrm>
          <a:prstGeom prst="rect">
            <a:avLst/>
          </a:prstGeom>
        </p:spPr>
        <p:txBody>
          <a:bodyPr wrap="none">
            <a:spAutoFit/>
          </a:bodyPr>
          <a:lstStyle/>
          <a:p>
            <a:r>
              <a:rPr lang="zh-CN"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图</a:t>
            </a:r>
            <a:r>
              <a:rPr lang="en-US" altLang="zh-CN"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4-31 </a:t>
            </a:r>
            <a:r>
              <a:rPr lang="zh-CN" altLang="zh-CN"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绘制</a:t>
            </a:r>
            <a:r>
              <a:rPr lang="zh-CN"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表现</a:t>
            </a:r>
            <a:r>
              <a:rPr lang="en-US"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31        </a:t>
            </a:r>
            <a:r>
              <a:rPr lang="en-US" altLang="zh-CN"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         </a:t>
            </a:r>
            <a:r>
              <a:rPr lang="zh-CN"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图</a:t>
            </a:r>
            <a:r>
              <a:rPr lang="en-US" altLang="zh-CN"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4-32  </a:t>
            </a:r>
            <a:r>
              <a:rPr lang="zh-CN" altLang="zh-CN"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绘制</a:t>
            </a:r>
            <a:r>
              <a:rPr lang="zh-CN"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表现</a:t>
            </a:r>
            <a:r>
              <a:rPr lang="en-US"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32</a:t>
            </a:r>
            <a:endParaRPr lang="zh-CN" altLang="en-US"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endParaRPr>
          </a:p>
        </p:txBody>
      </p:sp>
      <p:pic>
        <p:nvPicPr>
          <p:cNvPr id="4098" name="Picture 2" descr="f98d434810596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37138" y="2028622"/>
            <a:ext cx="2419350" cy="2419350"/>
          </a:xfrm>
          <a:prstGeom prst="rect">
            <a:avLst/>
          </a:prstGeom>
          <a:noFill/>
          <a:extLst>
            <a:ext uri="{909E8E84-426E-40DD-AFC4-6F175D3DCCD1}">
              <a14:hiddenFill xmlns:a14="http://schemas.microsoft.com/office/drawing/2010/main">
                <a:solidFill>
                  <a:srgbClr val="FFFFFF"/>
                </a:solidFill>
              </a14:hiddenFill>
            </a:ext>
          </a:extLst>
        </p:spPr>
      </p:pic>
      <p:pic>
        <p:nvPicPr>
          <p:cNvPr id="4097" name="Picture 1" descr="a9cebc4810598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2348" y="1543050"/>
            <a:ext cx="2514600" cy="2667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0" y="28765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7620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9791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4.2 </a:t>
            </a:r>
            <a:r>
              <a:rPr lang="zh-CN" altLang="en-US" sz="2000" dirty="0">
                <a:latin typeface="隶书" panose="02010509060101010101" pitchFamily="49" charset="-122"/>
                <a:ea typeface="隶书" panose="02010509060101010101" pitchFamily="49" charset="-122"/>
              </a:rPr>
              <a:t>影像</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sp>
        <p:nvSpPr>
          <p:cNvPr id="3" name="矩形 2"/>
          <p:cNvSpPr/>
          <p:nvPr/>
        </p:nvSpPr>
        <p:spPr>
          <a:xfrm>
            <a:off x="1309352" y="1601763"/>
            <a:ext cx="8324045" cy="3416320"/>
          </a:xfrm>
          <a:prstGeom prst="rect">
            <a:avLst/>
          </a:prstGeom>
        </p:spPr>
        <p:txBody>
          <a:bodyPr wrap="square">
            <a:spAutoFit/>
          </a:bodyPr>
          <a:lstStyle/>
          <a:p>
            <a:pPr indent="304800" algn="just">
              <a:lnSpc>
                <a:spcPct val="150000"/>
              </a:lnSpc>
            </a:pP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这里的影像表现是把形象、物体或者是观念运用各种成像方法最终表现为图形。这其中最常用的是摄制，摄制是指用某种专门设备进行影像记录的过程，一般我们使用机械相机或者数码相机进行摄制</a:t>
            </a: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a:p>
            <a:pPr indent="304800" algn="just">
              <a:lnSpc>
                <a:spcPct val="150000"/>
              </a:lnSpc>
            </a:pP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在</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数码技术快速发展的今天，人们已经离不开这种高科技的产物。在图形创意中，影像本身已经能把图形的意义表现的非常完美，这不但要有艺术家非常精深的摄影技术，还要有对图形创意的领悟和见解</a:t>
            </a: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a:p>
            <a:pPr indent="304800" algn="just">
              <a:lnSpc>
                <a:spcPct val="150000"/>
              </a:lnSpc>
            </a:pP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影像</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摄制的方法在结合绘制与图片处理两种方法之间也起到关键的作用，很多的手绘作品也是由摄制的步骤先转化为图像文件，然后输入计算机进行图片处理。</a:t>
            </a:r>
            <a:endPar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27900004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4.2 </a:t>
            </a:r>
            <a:r>
              <a:rPr lang="zh-CN" altLang="en-US" sz="2000" dirty="0">
                <a:latin typeface="隶书" panose="02010509060101010101" pitchFamily="49" charset="-122"/>
                <a:ea typeface="隶书" panose="02010509060101010101" pitchFamily="49" charset="-122"/>
              </a:rPr>
              <a:t>影像</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pic>
        <p:nvPicPr>
          <p:cNvPr id="15362" name="Picture 2" descr="4fa812b7fe7caa5a56f660ce2d7bcb714b18055194e30-h68Jhn_fw6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641" y="940889"/>
            <a:ext cx="3173423" cy="4903198"/>
          </a:xfrm>
          <a:prstGeom prst="rect">
            <a:avLst/>
          </a:prstGeom>
          <a:noFill/>
          <a:extLst>
            <a:ext uri="{909E8E84-426E-40DD-AFC4-6F175D3DCCD1}">
              <a14:hiddenFill xmlns:a14="http://schemas.microsoft.com/office/drawing/2010/main">
                <a:solidFill>
                  <a:srgbClr val="FFFFFF"/>
                </a:solidFill>
              </a14:hiddenFill>
            </a:ext>
          </a:extLst>
        </p:spPr>
      </p:pic>
      <p:pic>
        <p:nvPicPr>
          <p:cNvPr id="15361" name="Picture 1" descr="12f9736ac4a70f8691473cd340b2914349d3cb66a6e61-FFJt0W_fw6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2785" y="940889"/>
            <a:ext cx="3186429" cy="492921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5" name="Rectangle 4"/>
          <p:cNvSpPr>
            <a:spLocks noChangeArrowheads="1"/>
          </p:cNvSpPr>
          <p:nvPr/>
        </p:nvSpPr>
        <p:spPr bwMode="auto">
          <a:xfrm>
            <a:off x="0" y="40481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6" name="矩形 5"/>
          <p:cNvSpPr/>
          <p:nvPr/>
        </p:nvSpPr>
        <p:spPr>
          <a:xfrm>
            <a:off x="710736" y="6143110"/>
            <a:ext cx="6340197" cy="369332"/>
          </a:xfrm>
          <a:prstGeom prst="rect">
            <a:avLst/>
          </a:prstGeom>
        </p:spPr>
        <p:txBody>
          <a:bodyPr wrap="none">
            <a:spAutoFit/>
          </a:bodyPr>
          <a:lstStyle/>
          <a:p>
            <a:pPr indent="152400" algn="just">
              <a:spcAft>
                <a:spcPts val="0"/>
              </a:spcAft>
            </a:pP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4-33  </a:t>
            </a:r>
            <a:r>
              <a:rPr lang="zh-CN" altLang="zh-CN"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影像</a:t>
            </a: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表现</a:t>
            </a:r>
            <a:r>
              <a:rPr lang="en-US"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1                  </a:t>
            </a: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4-34  </a:t>
            </a: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影像表现</a:t>
            </a:r>
            <a:r>
              <a:rPr lang="en-US"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2</a:t>
            </a:r>
            <a:endParaRPr lang="zh-CN" altLang="zh-CN" sz="1400" kern="100" dirty="0">
              <a:solidFill>
                <a:srgbClr val="0070C0"/>
              </a:solidFill>
              <a:effectLst/>
              <a:latin typeface="楷体" panose="02010609060101010101" pitchFamily="49" charset="-122"/>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619325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3471851984"/>
              </p:ext>
            </p:extLst>
          </p:nvPr>
        </p:nvGraphicFramePr>
        <p:xfrm>
          <a:off x="678286" y="1521320"/>
          <a:ext cx="11062953" cy="40037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084248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4.2 </a:t>
            </a:r>
            <a:r>
              <a:rPr lang="zh-CN" altLang="en-US" sz="2000" dirty="0">
                <a:latin typeface="隶书" panose="02010509060101010101" pitchFamily="49" charset="-122"/>
                <a:ea typeface="隶书" panose="02010509060101010101" pitchFamily="49" charset="-122"/>
              </a:rPr>
              <a:t>影像</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pic>
        <p:nvPicPr>
          <p:cNvPr id="16386" name="Picture 2" descr="3e0769caf246ec3d8fe4d913d579b68e66344ec68df3d-iJdim5_fw6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641" y="796071"/>
            <a:ext cx="4443212" cy="6061929"/>
          </a:xfrm>
          <a:prstGeom prst="rect">
            <a:avLst/>
          </a:prstGeom>
          <a:noFill/>
          <a:extLst>
            <a:ext uri="{909E8E84-426E-40DD-AFC4-6F175D3DCCD1}">
              <a14:hiddenFill xmlns:a14="http://schemas.microsoft.com/office/drawing/2010/main">
                <a:solidFill>
                  <a:srgbClr val="FFFFFF"/>
                </a:solidFill>
              </a14:hiddenFill>
            </a:ext>
          </a:extLst>
        </p:spPr>
      </p:pic>
      <p:pic>
        <p:nvPicPr>
          <p:cNvPr id="16385" name="Picture 1" descr="87c57b4994297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0995" y="0"/>
            <a:ext cx="4921005" cy="661541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39528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6569072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4.2 </a:t>
            </a:r>
            <a:r>
              <a:rPr lang="zh-CN" altLang="en-US" sz="2000" dirty="0">
                <a:latin typeface="隶书" panose="02010509060101010101" pitchFamily="49" charset="-122"/>
                <a:ea typeface="隶书" panose="02010509060101010101" pitchFamily="49" charset="-122"/>
              </a:rPr>
              <a:t>影像</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pic>
        <p:nvPicPr>
          <p:cNvPr id="17410" name="Picture 2" descr="a71b3f4994297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369" y="955721"/>
            <a:ext cx="4189110" cy="5626702"/>
          </a:xfrm>
          <a:prstGeom prst="rect">
            <a:avLst/>
          </a:prstGeom>
          <a:noFill/>
          <a:extLst>
            <a:ext uri="{909E8E84-426E-40DD-AFC4-6F175D3DCCD1}">
              <a14:hiddenFill xmlns:a14="http://schemas.microsoft.com/office/drawing/2010/main">
                <a:solidFill>
                  <a:srgbClr val="FFFFFF"/>
                </a:solidFill>
              </a14:hiddenFill>
            </a:ext>
          </a:extLst>
        </p:spPr>
      </p:pic>
      <p:pic>
        <p:nvPicPr>
          <p:cNvPr id="17409" name="Picture 1" descr="4373a84994297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2157" y="748340"/>
            <a:ext cx="4204569" cy="562670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39243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501141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4.2 </a:t>
            </a:r>
            <a:r>
              <a:rPr lang="zh-CN" altLang="en-US" sz="2000" dirty="0">
                <a:latin typeface="隶书" panose="02010509060101010101" pitchFamily="49" charset="-122"/>
                <a:ea typeface="隶书" panose="02010509060101010101" pitchFamily="49" charset="-122"/>
              </a:rPr>
              <a:t>影像</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sp>
        <p:nvSpPr>
          <p:cNvPr id="3" name="矩形 2"/>
          <p:cNvSpPr/>
          <p:nvPr/>
        </p:nvSpPr>
        <p:spPr>
          <a:xfrm>
            <a:off x="1026017" y="4669528"/>
            <a:ext cx="3700529" cy="369332"/>
          </a:xfrm>
          <a:prstGeom prst="rect">
            <a:avLst/>
          </a:prstGeom>
        </p:spPr>
        <p:txBody>
          <a:bodyPr wrap="square">
            <a:spAutoFit/>
          </a:bodyPr>
          <a:lstStyle/>
          <a:p>
            <a:pPr indent="152400" algn="just"/>
            <a:r>
              <a:rPr lang="en-US" altLang="zh-CN" kern="1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Visual </a:t>
            </a:r>
            <a:r>
              <a:rPr lang="en-US" altLang="zh-CN" kern="10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concepts for </a:t>
            </a:r>
            <a:r>
              <a:rPr lang="en-US" altLang="zh-CN" kern="1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BP</a:t>
            </a:r>
            <a:endParaRPr lang="zh-CN" altLang="zh-CN" kern="10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8434" name="Picture 2" descr="Visual concepts for BP1 - 副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641" y="914400"/>
            <a:ext cx="5267325" cy="2971800"/>
          </a:xfrm>
          <a:prstGeom prst="rect">
            <a:avLst/>
          </a:prstGeom>
          <a:noFill/>
          <a:extLst>
            <a:ext uri="{909E8E84-426E-40DD-AFC4-6F175D3DCCD1}">
              <a14:hiddenFill xmlns:a14="http://schemas.microsoft.com/office/drawing/2010/main">
                <a:solidFill>
                  <a:srgbClr val="FFFFFF"/>
                </a:solidFill>
              </a14:hiddenFill>
            </a:ext>
          </a:extLst>
        </p:spPr>
      </p:pic>
      <p:pic>
        <p:nvPicPr>
          <p:cNvPr id="18433" name="Picture 1" descr="Visual concepts for BP2 - 副本"/>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7921" y="2276340"/>
            <a:ext cx="5738869" cy="323784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0" y="34290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0726976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4.2 </a:t>
            </a:r>
            <a:r>
              <a:rPr lang="zh-CN" altLang="en-US" sz="2000" dirty="0">
                <a:latin typeface="隶书" panose="02010509060101010101" pitchFamily="49" charset="-122"/>
                <a:ea typeface="隶书" panose="02010509060101010101" pitchFamily="49" charset="-122"/>
              </a:rPr>
              <a:t>影像</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sp>
        <p:nvSpPr>
          <p:cNvPr id="3" name="矩形 2"/>
          <p:cNvSpPr/>
          <p:nvPr/>
        </p:nvSpPr>
        <p:spPr>
          <a:xfrm>
            <a:off x="8882129" y="5565699"/>
            <a:ext cx="2193701" cy="369332"/>
          </a:xfrm>
          <a:prstGeom prst="rect">
            <a:avLst/>
          </a:prstGeom>
        </p:spPr>
        <p:txBody>
          <a:bodyPr wrap="square">
            <a:spAutoFit/>
          </a:bodyPr>
          <a:lstStyle/>
          <a:p>
            <a:pPr algn="just">
              <a:spcAft>
                <a:spcPts val="0"/>
              </a:spcAft>
            </a:pP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包装设计</a:t>
            </a:r>
            <a:endParaRPr lang="zh-CN" altLang="zh-CN" sz="1400" kern="100" dirty="0">
              <a:solidFill>
                <a:srgbClr val="0070C0"/>
              </a:solidFill>
              <a:effectLst/>
              <a:latin typeface="楷体" panose="02010609060101010101" pitchFamily="49" charset="-122"/>
              <a:ea typeface="楷体" panose="02010609060101010101" pitchFamily="49" charset="-122"/>
              <a:cs typeface="Times New Roman" panose="02020603050405020304" pitchFamily="18" charset="0"/>
            </a:endParaRPr>
          </a:p>
        </p:txBody>
      </p:sp>
      <p:pic>
        <p:nvPicPr>
          <p:cNvPr id="19458" name="Picture 2" descr="0e97514481117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641" y="2050974"/>
            <a:ext cx="5267325" cy="3514725"/>
          </a:xfrm>
          <a:prstGeom prst="rect">
            <a:avLst/>
          </a:prstGeom>
          <a:noFill/>
          <a:extLst>
            <a:ext uri="{909E8E84-426E-40DD-AFC4-6F175D3DCCD1}">
              <a14:hiddenFill xmlns:a14="http://schemas.microsoft.com/office/drawing/2010/main">
                <a:solidFill>
                  <a:srgbClr val="FFFFFF"/>
                </a:solidFill>
              </a14:hiddenFill>
            </a:ext>
          </a:extLst>
        </p:spPr>
      </p:pic>
      <p:pic>
        <p:nvPicPr>
          <p:cNvPr id="19457" name="Picture 1" descr="9fdaad448111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9284" y="1222285"/>
            <a:ext cx="5267325" cy="35147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0" y="39719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116356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4.2 </a:t>
            </a:r>
            <a:r>
              <a:rPr lang="zh-CN" altLang="en-US" sz="2000" dirty="0">
                <a:latin typeface="隶书" panose="02010509060101010101" pitchFamily="49" charset="-122"/>
                <a:ea typeface="隶书" panose="02010509060101010101" pitchFamily="49" charset="-122"/>
              </a:rPr>
              <a:t>影像</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pic>
        <p:nvPicPr>
          <p:cNvPr id="20482" name="Picture 2" descr="5e2eb04481117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2378" y="1757966"/>
            <a:ext cx="5267325" cy="3514725"/>
          </a:xfrm>
          <a:prstGeom prst="rect">
            <a:avLst/>
          </a:prstGeom>
          <a:noFill/>
          <a:extLst>
            <a:ext uri="{909E8E84-426E-40DD-AFC4-6F175D3DCCD1}">
              <a14:hiddenFill xmlns:a14="http://schemas.microsoft.com/office/drawing/2010/main">
                <a:solidFill>
                  <a:srgbClr val="FFFFFF"/>
                </a:solidFill>
              </a14:hiddenFill>
            </a:ext>
          </a:extLst>
        </p:spPr>
      </p:pic>
      <p:pic>
        <p:nvPicPr>
          <p:cNvPr id="20481" name="Picture 1" descr="227c5f4481117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2081" y="1757966"/>
            <a:ext cx="5267325" cy="35147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0" y="39719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矩形 7"/>
          <p:cNvSpPr/>
          <p:nvPr/>
        </p:nvSpPr>
        <p:spPr>
          <a:xfrm>
            <a:off x="5295230" y="945455"/>
            <a:ext cx="2193701" cy="369332"/>
          </a:xfrm>
          <a:prstGeom prst="rect">
            <a:avLst/>
          </a:prstGeom>
        </p:spPr>
        <p:txBody>
          <a:bodyPr wrap="square">
            <a:spAutoFit/>
          </a:bodyPr>
          <a:lstStyle/>
          <a:p>
            <a:pPr algn="just">
              <a:spcAft>
                <a:spcPts val="0"/>
              </a:spcAft>
            </a:pP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包装设计</a:t>
            </a:r>
            <a:endParaRPr lang="zh-CN" altLang="zh-CN" sz="1400" kern="100" dirty="0">
              <a:solidFill>
                <a:srgbClr val="0070C0"/>
              </a:solidFill>
              <a:effectLst/>
              <a:latin typeface="楷体" panose="02010609060101010101" pitchFamily="49" charset="-122"/>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5305303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4.2 </a:t>
            </a:r>
            <a:r>
              <a:rPr lang="zh-CN" altLang="en-US" sz="2000" dirty="0">
                <a:latin typeface="隶书" panose="02010509060101010101" pitchFamily="49" charset="-122"/>
                <a:ea typeface="隶书" panose="02010509060101010101" pitchFamily="49" charset="-122"/>
              </a:rPr>
              <a:t>影像</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sp>
        <p:nvSpPr>
          <p:cNvPr id="4"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1505" name="Picture 1" descr="4848ab4481117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6834" y="1261638"/>
            <a:ext cx="6756981" cy="4508727"/>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6538174" y="6205471"/>
            <a:ext cx="2193701" cy="369332"/>
          </a:xfrm>
          <a:prstGeom prst="rect">
            <a:avLst/>
          </a:prstGeom>
        </p:spPr>
        <p:txBody>
          <a:bodyPr wrap="square">
            <a:spAutoFit/>
          </a:bodyPr>
          <a:lstStyle/>
          <a:p>
            <a:pPr algn="just">
              <a:spcAft>
                <a:spcPts val="0"/>
              </a:spcAft>
            </a:pP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包装设计</a:t>
            </a:r>
            <a:endParaRPr lang="zh-CN" altLang="zh-CN" sz="1400" kern="100" dirty="0">
              <a:solidFill>
                <a:srgbClr val="0070C0"/>
              </a:solidFill>
              <a:effectLst/>
              <a:latin typeface="楷体" panose="02010609060101010101" pitchFamily="49" charset="-122"/>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1990781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4.2 </a:t>
            </a:r>
            <a:r>
              <a:rPr lang="zh-CN" altLang="en-US" sz="2000" dirty="0">
                <a:latin typeface="隶书" panose="02010509060101010101" pitchFamily="49" charset="-122"/>
                <a:ea typeface="隶书" panose="02010509060101010101" pitchFamily="49" charset="-122"/>
              </a:rPr>
              <a:t>影像</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pic>
        <p:nvPicPr>
          <p:cNvPr id="22530" name="Picture 2" descr="Dim Sum Food Festival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8564" y="600388"/>
            <a:ext cx="3541688" cy="5000810"/>
          </a:xfrm>
          <a:prstGeom prst="rect">
            <a:avLst/>
          </a:prstGeom>
          <a:noFill/>
          <a:extLst>
            <a:ext uri="{909E8E84-426E-40DD-AFC4-6F175D3DCCD1}">
              <a14:hiddenFill xmlns:a14="http://schemas.microsoft.com/office/drawing/2010/main">
                <a:solidFill>
                  <a:srgbClr val="FFFFFF"/>
                </a:solidFill>
              </a14:hiddenFill>
            </a:ext>
          </a:extLst>
        </p:spPr>
      </p:pic>
      <p:pic>
        <p:nvPicPr>
          <p:cNvPr id="22529" name="Picture 1" descr="Dim Sum Food Festival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2" y="600388"/>
            <a:ext cx="3541688" cy="500081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矩形 4"/>
          <p:cNvSpPr/>
          <p:nvPr/>
        </p:nvSpPr>
        <p:spPr>
          <a:xfrm>
            <a:off x="3490175" y="6147472"/>
            <a:ext cx="4623515" cy="369332"/>
          </a:xfrm>
          <a:prstGeom prst="rect">
            <a:avLst/>
          </a:prstGeom>
        </p:spPr>
        <p:txBody>
          <a:bodyPr wrap="square">
            <a:spAutoFit/>
          </a:bodyPr>
          <a:lstStyle/>
          <a:p>
            <a:pPr algn="just">
              <a:spcAft>
                <a:spcPts val="0"/>
              </a:spcAft>
            </a:pPr>
            <a:r>
              <a:rPr lang="zh-CN" altLang="zh-CN"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图</a:t>
            </a:r>
            <a:r>
              <a:rPr lang="en-US" altLang="zh-CN"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4-46</a:t>
            </a:r>
            <a:r>
              <a:rPr lang="zh-CN" altLang="en-US"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至图</a:t>
            </a:r>
            <a:r>
              <a:rPr lang="en-US" altLang="zh-CN"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4-48   </a:t>
            </a:r>
            <a:r>
              <a:rPr lang="en-US" altLang="zh-CN" sz="1400"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lang="en-US" altLang="zh-CN"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Dim Sum Food Festival</a:t>
            </a:r>
            <a:endParaRPr lang="zh-CN" altLang="zh-CN" sz="1400" kern="100" dirty="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8" name="Picture 2" descr="Dim Sum Food Festival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76144" y="600388"/>
            <a:ext cx="3529984" cy="50008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12246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4.2 </a:t>
            </a:r>
            <a:r>
              <a:rPr lang="zh-CN" altLang="en-US" sz="2000" dirty="0">
                <a:latin typeface="隶书" panose="02010509060101010101" pitchFamily="49" charset="-122"/>
                <a:ea typeface="隶书" panose="02010509060101010101" pitchFamily="49" charset="-122"/>
              </a:rPr>
              <a:t>影像</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pic>
        <p:nvPicPr>
          <p:cNvPr id="23553" name="Picture 1" descr="ecdd4e4994297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6254" y="1296629"/>
            <a:ext cx="3394150" cy="503979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41814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5" name="矩形 4"/>
          <p:cNvSpPr/>
          <p:nvPr/>
        </p:nvSpPr>
        <p:spPr>
          <a:xfrm>
            <a:off x="768440" y="5967096"/>
            <a:ext cx="3752045" cy="369332"/>
          </a:xfrm>
          <a:prstGeom prst="rect">
            <a:avLst/>
          </a:prstGeom>
        </p:spPr>
        <p:txBody>
          <a:bodyPr wrap="square">
            <a:spAutoFit/>
          </a:bodyPr>
          <a:lstStyle/>
          <a:p>
            <a:pPr algn="just">
              <a:spcAft>
                <a:spcPts val="0"/>
              </a:spcAft>
            </a:pP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图</a:t>
            </a:r>
            <a:r>
              <a:rPr lang="en-US"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4-49 </a:t>
            </a:r>
            <a:r>
              <a:rPr lang="en-US" altLang="zh-CN" sz="1400"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 </a:t>
            </a:r>
            <a:r>
              <a:rPr lang="zh-CN" altLang="zh-CN" kern="100" dirty="0" smtClean="0">
                <a:solidFill>
                  <a:srgbClr val="0070C0"/>
                </a:solidFill>
                <a:effectLst/>
                <a:latin typeface="楷体" panose="02010609060101010101" pitchFamily="49" charset="-122"/>
                <a:ea typeface="楷体" panose="02010609060101010101" pitchFamily="49" charset="-122"/>
                <a:cs typeface="Times New Roman" panose="02020603050405020304" pitchFamily="18" charset="0"/>
              </a:rPr>
              <a:t>广告中图形的影像表现</a:t>
            </a:r>
            <a:endParaRPr lang="zh-CN" altLang="zh-CN" sz="1400" kern="100" dirty="0">
              <a:solidFill>
                <a:srgbClr val="0070C0"/>
              </a:solidFill>
              <a:effectLst/>
              <a:latin typeface="楷体" panose="02010609060101010101" pitchFamily="49" charset="-122"/>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2991792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3013655"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4.3 </a:t>
            </a:r>
            <a:r>
              <a:rPr lang="zh-CN" altLang="en-US" sz="2000" dirty="0" smtClean="0">
                <a:latin typeface="隶书" panose="02010509060101010101" pitchFamily="49" charset="-122"/>
                <a:ea typeface="隶书" panose="02010509060101010101" pitchFamily="49" charset="-122"/>
              </a:rPr>
              <a:t>数码影像处理</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sp>
        <p:nvSpPr>
          <p:cNvPr id="3" name="矩形 2"/>
          <p:cNvSpPr/>
          <p:nvPr/>
        </p:nvSpPr>
        <p:spPr>
          <a:xfrm>
            <a:off x="1141927" y="1795601"/>
            <a:ext cx="8427076" cy="3000821"/>
          </a:xfrm>
          <a:prstGeom prst="rect">
            <a:avLst/>
          </a:prstGeom>
        </p:spPr>
        <p:txBody>
          <a:bodyPr wrap="square">
            <a:spAutoFit/>
          </a:bodyPr>
          <a:lstStyle/>
          <a:p>
            <a:pPr indent="304800" algn="just">
              <a:lnSpc>
                <a:spcPct val="150000"/>
              </a:lnSpc>
            </a:pP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在</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计算机技术飞速发展普及的今天，运用计算机所提供的各种硬件、软件技术的支持，给设计人员带来了方便、快捷的制图操作，便利了对图形设计文件进行修改还保存，还能借助网络这个优厚的资源为设计者提供了丰富的资料，这不仅仅大大缩短了设计制作的时间，节省了人力和物力，而且许多通过电脑制作表达的设计效果是传统手绘技法无法达到的，这无疑是设计表现技术的革命，并跻身成为目前设计表现中最常用的表达方式</a:t>
            </a: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a:p>
            <a:pPr indent="304800" algn="just">
              <a:lnSpc>
                <a:spcPct val="150000"/>
              </a:lnSpc>
            </a:pPr>
            <a:endPar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5648475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3013655"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4.3 </a:t>
            </a:r>
            <a:r>
              <a:rPr lang="zh-CN" altLang="en-US" sz="2000" dirty="0" smtClean="0">
                <a:latin typeface="隶书" panose="02010509060101010101" pitchFamily="49" charset="-122"/>
                <a:ea typeface="隶书" panose="02010509060101010101" pitchFamily="49" charset="-122"/>
              </a:rPr>
              <a:t>数码影像处理</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pic>
        <p:nvPicPr>
          <p:cNvPr id="24578" name="Picture 2" descr="1e5cda470855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3641" y="1711325"/>
            <a:ext cx="5146675" cy="514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616975" y="844861"/>
            <a:ext cx="4390946" cy="646331"/>
          </a:xfrm>
          <a:prstGeom prst="rect">
            <a:avLst/>
          </a:prstGeom>
        </p:spPr>
        <p:txBody>
          <a:bodyPr wrap="none">
            <a:spAutoFit/>
          </a:bodyPr>
          <a:lstStyle/>
          <a:p>
            <a:pPr algn="just">
              <a:spcAft>
                <a:spcPts val="0"/>
              </a:spcAft>
            </a:pPr>
            <a:r>
              <a:rPr lang="zh-CN" altLang="zh-CN"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图</a:t>
            </a:r>
            <a:r>
              <a:rPr lang="en-US" altLang="zh-CN"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4-50 </a:t>
            </a:r>
            <a:r>
              <a:rPr lang="zh-CN" altLang="en-US"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至图</a:t>
            </a:r>
            <a:r>
              <a:rPr lang="en-US" altLang="zh-CN"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4-61 </a:t>
            </a:r>
            <a:endParaRPr lang="en-US" altLang="zh-CN"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p>
            <a:pPr algn="just">
              <a:spcAft>
                <a:spcPts val="0"/>
              </a:spcAft>
            </a:pPr>
            <a:r>
              <a:rPr lang="en-US" altLang="zh-CN"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 </a:t>
            </a:r>
            <a:r>
              <a:rPr lang="en-US" altLang="zh-CN"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Splash Calendar 2017 Eyes Wide Open </a:t>
            </a:r>
            <a:endParaRPr lang="zh-CN" altLang="zh-CN" kern="100" dirty="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24579" name="Picture 3" descr="8b1887470855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10890" y="143365"/>
            <a:ext cx="5181110" cy="5181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010890" y="5576552"/>
            <a:ext cx="5181110" cy="1338828"/>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indent="304800" algn="just">
              <a:lnSpc>
                <a:spcPct val="150000"/>
              </a:lnSpc>
            </a:pPr>
            <a:r>
              <a:rPr lang="zh-CN"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rPr>
              <a:t>我们能从铺天盖地的广告中，特别能从各设计公司投标方案中看到，电脑制作的设计表现图简直就是目前“设计表现”的代名词。</a:t>
            </a:r>
            <a:endParaRPr lang="en-US"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28348033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4.1 </a:t>
            </a:r>
            <a:r>
              <a:rPr lang="zh-CN" altLang="zh-CN" sz="2000" dirty="0" smtClean="0">
                <a:latin typeface="隶书" panose="02010509060101010101" pitchFamily="49" charset="-122"/>
                <a:ea typeface="隶书" panose="02010509060101010101" pitchFamily="49" charset="-122"/>
              </a:rPr>
              <a:t>绘制表现</a:t>
            </a:r>
            <a:endParaRPr lang="zh-CN" altLang="en-US" sz="2000" dirty="0">
              <a:latin typeface="隶书" panose="02010509060101010101" pitchFamily="49" charset="-122"/>
              <a:ea typeface="隶书" panose="02010509060101010101" pitchFamily="49" charset="-122"/>
            </a:endParaRPr>
          </a:p>
        </p:txBody>
      </p:sp>
      <p:sp>
        <p:nvSpPr>
          <p:cNvPr id="3" name="矩形 2"/>
          <p:cNvSpPr/>
          <p:nvPr/>
        </p:nvSpPr>
        <p:spPr>
          <a:xfrm>
            <a:off x="871471" y="1089570"/>
            <a:ext cx="8993746" cy="3831818"/>
          </a:xfrm>
          <a:prstGeom prst="rect">
            <a:avLst/>
          </a:prstGeom>
        </p:spPr>
        <p:txBody>
          <a:bodyPr wrap="square">
            <a:spAutoFit/>
          </a:bodyPr>
          <a:lstStyle/>
          <a:p>
            <a:pPr indent="304800" algn="just">
              <a:lnSpc>
                <a:spcPct val="150000"/>
              </a:lnSpc>
            </a:pP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绘制表现是图形表现最原始的方法之一，从原始时期的洞窟壁画开始，人类就用绘制的方法表现图形</a:t>
            </a: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a:p>
            <a:pPr indent="304800" algn="just">
              <a:lnSpc>
                <a:spcPct val="150000"/>
              </a:lnSpc>
            </a:pP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从</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古至今，该方法贯穿整个图形表现的过程。绘制面设计作品最能展示设计师直接的、原始的激情</a:t>
            </a:r>
            <a:r>
              <a:rPr lang="en-US"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所谓“妙笔生花”正是设计师在手绘过程中情感、个性、技艺的自然流露。艺术作品的生命不单单是指它所描绘的对象的生命而是指它所传达的艺术家、设计师的情感、生命</a:t>
            </a: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a:p>
            <a:pPr indent="304800" algn="just">
              <a:lnSpc>
                <a:spcPct val="150000"/>
              </a:lnSpc>
            </a:pP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平面设计</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师在艺术创造过程中</a:t>
            </a:r>
            <a:r>
              <a:rPr lang="en-US"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对于视觉经验中的元素的选择和增删是主观的、是任意的</a:t>
            </a:r>
            <a:r>
              <a:rPr lang="en-US"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有时甚至是偶然的</a:t>
            </a:r>
            <a:r>
              <a:rPr lang="en-US"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对于形式的抽象也是主观的、自由的</a:t>
            </a: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a:p>
            <a:pPr indent="304800" algn="just">
              <a:lnSpc>
                <a:spcPct val="150000"/>
              </a:lnSpc>
            </a:pP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只有</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一个自由创造的空间</a:t>
            </a:r>
            <a:r>
              <a:rPr lang="en-US"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自由创造的表现才能使某些新内容能够浮现</a:t>
            </a: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16385322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3013655"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4.3 </a:t>
            </a:r>
            <a:r>
              <a:rPr lang="zh-CN" altLang="en-US" sz="2000" dirty="0" smtClean="0">
                <a:latin typeface="隶书" panose="02010509060101010101" pitchFamily="49" charset="-122"/>
                <a:ea typeface="隶书" panose="02010509060101010101" pitchFamily="49" charset="-122"/>
              </a:rPr>
              <a:t>数码影像处理</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sp>
        <p:nvSpPr>
          <p:cNvPr id="3" name="矩形 2"/>
          <p:cNvSpPr/>
          <p:nvPr/>
        </p:nvSpPr>
        <p:spPr>
          <a:xfrm>
            <a:off x="1232079" y="1486508"/>
            <a:ext cx="8723290" cy="3416320"/>
          </a:xfrm>
          <a:prstGeom prst="rect">
            <a:avLst/>
          </a:prstGeom>
        </p:spPr>
        <p:txBody>
          <a:bodyPr wrap="square">
            <a:spAutoFit/>
          </a:bodyPr>
          <a:lstStyle/>
          <a:p>
            <a:pPr indent="304800" algn="just">
              <a:lnSpc>
                <a:spcPct val="150000"/>
              </a:lnSpc>
            </a:pPr>
            <a:endParaRPr lang="en-US"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a:p>
            <a:pPr indent="304800" algn="just">
              <a:lnSpc>
                <a:spcPct val="150000"/>
              </a:lnSpc>
            </a:pP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而</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以手工绘画为代表的传统设计表现技法在这一主流趋势下受到了极大的挑战。为培养适应市场需要的人才，设计类专业相继开设了许多教授电脑绘图软件的课程</a:t>
            </a: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a:p>
            <a:pPr indent="304800" algn="just">
              <a:lnSpc>
                <a:spcPct val="150000"/>
              </a:lnSpc>
            </a:pP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也</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有很多学生，在课余时间，自己乐于钻研各种有关的电脑绘图软件</a:t>
            </a: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a:p>
            <a:pPr indent="304800" algn="just">
              <a:lnSpc>
                <a:spcPct val="150000"/>
              </a:lnSpc>
            </a:pP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甚至</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有些学生还有这样的认识，即手绘设计表现技法已经过时，已经没有掌握的必要了</a:t>
            </a: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a:p>
            <a:pPr indent="304800" algn="just">
              <a:lnSpc>
                <a:spcPct val="150000"/>
              </a:lnSpc>
            </a:pP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不少</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学生对电脑绘图软件非常熟悉，而设计课程作业要求用手绘作方案草图时，就显得非常的生疏和没有自信。这也是要引起设计教育界的思考的问题。</a:t>
            </a:r>
            <a:endPar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40194358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463641" y="98112"/>
            <a:ext cx="3013655" cy="404164"/>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b">
            <a:noAutofit/>
          </a:bodyPr>
          <a:lstStyle>
            <a:lvl1pPr algn="l" defTabSz="457200" rtl="0" eaLnBrk="1" latinLnBrk="0" hangingPunct="1">
              <a:spcBef>
                <a:spcPct val="0"/>
              </a:spcBef>
              <a:buNone/>
              <a:defRPr sz="2800" b="0" kern="1200" cap="all">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r>
              <a:rPr lang="en-US" altLang="zh-CN" sz="2000" smtClean="0">
                <a:latin typeface="隶书" panose="02010509060101010101" pitchFamily="49" charset="-122"/>
                <a:ea typeface="隶书" panose="02010509060101010101" pitchFamily="49" charset="-122"/>
              </a:rPr>
              <a:t>4.3 </a:t>
            </a:r>
            <a:r>
              <a:rPr lang="zh-CN" altLang="en-US" sz="2000" smtClean="0">
                <a:latin typeface="隶书" panose="02010509060101010101" pitchFamily="49" charset="-122"/>
                <a:ea typeface="隶书" panose="02010509060101010101" pitchFamily="49" charset="-122"/>
              </a:rPr>
              <a:t>数码影像处理</a:t>
            </a:r>
            <a:r>
              <a:rPr lang="zh-CN" altLang="zh-CN" sz="200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pic>
        <p:nvPicPr>
          <p:cNvPr id="25602" name="Picture 2" descr="8c8e2c470855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3641" y="1204175"/>
            <a:ext cx="5295900" cy="5295900"/>
          </a:xfrm>
          <a:prstGeom prst="rect">
            <a:avLst/>
          </a:prstGeom>
          <a:noFill/>
          <a:extLst>
            <a:ext uri="{909E8E84-426E-40DD-AFC4-6F175D3DCCD1}">
              <a14:hiddenFill xmlns:a14="http://schemas.microsoft.com/office/drawing/2010/main">
                <a:solidFill>
                  <a:srgbClr val="FFFFFF"/>
                </a:solidFill>
              </a14:hiddenFill>
            </a:ext>
          </a:extLst>
        </p:spPr>
      </p:pic>
      <p:pic>
        <p:nvPicPr>
          <p:cNvPr id="25601" name="Picture 1" descr="93d730470855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0683" y="1204175"/>
            <a:ext cx="5210175" cy="52101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0" y="57531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8914015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3013655"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4.3 </a:t>
            </a:r>
            <a:r>
              <a:rPr lang="zh-CN" altLang="en-US" sz="2000" dirty="0" smtClean="0">
                <a:latin typeface="隶书" panose="02010509060101010101" pitchFamily="49" charset="-122"/>
                <a:ea typeface="隶书" panose="02010509060101010101" pitchFamily="49" charset="-122"/>
              </a:rPr>
              <a:t>数码影像处理</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pic>
        <p:nvPicPr>
          <p:cNvPr id="26626" name="Picture 2" descr="672d274708551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147" y="1352953"/>
            <a:ext cx="5210175" cy="5210175"/>
          </a:xfrm>
          <a:prstGeom prst="rect">
            <a:avLst/>
          </a:prstGeom>
          <a:noFill/>
          <a:extLst>
            <a:ext uri="{909E8E84-426E-40DD-AFC4-6F175D3DCCD1}">
              <a14:hiddenFill xmlns:a14="http://schemas.microsoft.com/office/drawing/2010/main">
                <a:solidFill>
                  <a:srgbClr val="FFFFFF"/>
                </a:solidFill>
              </a14:hiddenFill>
            </a:ext>
          </a:extLst>
        </p:spPr>
      </p:pic>
      <p:pic>
        <p:nvPicPr>
          <p:cNvPr id="26625" name="Picture 1" descr="SPLASH CALENDAR 2017 EYES WIDE OPEN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13679" y="1352953"/>
            <a:ext cx="5172075" cy="51720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4"/>
          <p:cNvSpPr>
            <a:spLocks noChangeArrowheads="1"/>
          </p:cNvSpPr>
          <p:nvPr/>
        </p:nvSpPr>
        <p:spPr bwMode="auto">
          <a:xfrm>
            <a:off x="0" y="56673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1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100" b="0" i="0" u="none" strike="noStrike" cap="none" normalizeH="0" baseline="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315481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463641" y="98112"/>
            <a:ext cx="3013655" cy="404164"/>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b">
            <a:noAutofit/>
          </a:bodyPr>
          <a:lstStyle>
            <a:lvl1pPr algn="l" defTabSz="457200" rtl="0" eaLnBrk="1" latinLnBrk="0" hangingPunct="1">
              <a:spcBef>
                <a:spcPct val="0"/>
              </a:spcBef>
              <a:buNone/>
              <a:defRPr sz="2800" b="0" kern="1200" cap="all">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r>
              <a:rPr lang="en-US" altLang="zh-CN" sz="2000" smtClean="0">
                <a:latin typeface="隶书" panose="02010509060101010101" pitchFamily="49" charset="-122"/>
                <a:ea typeface="隶书" panose="02010509060101010101" pitchFamily="49" charset="-122"/>
              </a:rPr>
              <a:t>4.3 </a:t>
            </a:r>
            <a:r>
              <a:rPr lang="zh-CN" altLang="en-US" sz="2000" smtClean="0">
                <a:latin typeface="隶书" panose="02010509060101010101" pitchFamily="49" charset="-122"/>
                <a:ea typeface="隶书" panose="02010509060101010101" pitchFamily="49" charset="-122"/>
              </a:rPr>
              <a:t>数码影像处理</a:t>
            </a:r>
            <a:r>
              <a:rPr lang="zh-CN" altLang="zh-CN" sz="200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06487" y="1339413"/>
            <a:ext cx="4932599" cy="4932599"/>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1976" y="1339413"/>
            <a:ext cx="5284784" cy="528478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9426839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3013655"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4.3 </a:t>
            </a:r>
            <a:r>
              <a:rPr lang="zh-CN" altLang="en-US" sz="2000" dirty="0" smtClean="0">
                <a:latin typeface="隶书" panose="02010509060101010101" pitchFamily="49" charset="-122"/>
                <a:ea typeface="隶书" panose="02010509060101010101" pitchFamily="49" charset="-122"/>
              </a:rPr>
              <a:t>数码影像处理</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18790" y="0"/>
            <a:ext cx="4173210" cy="417321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5030" y="1525691"/>
            <a:ext cx="5013342" cy="5013342"/>
          </a:xfrm>
          <a:prstGeom prst="rect">
            <a:avLst/>
          </a:prstGeom>
        </p:spPr>
      </p:pic>
    </p:spTree>
    <p:extLst>
      <p:ext uri="{BB962C8B-B14F-4D97-AF65-F5344CB8AC3E}">
        <p14:creationId xmlns:p14="http://schemas.microsoft.com/office/powerpoint/2010/main" val="1900348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463641" y="98112"/>
            <a:ext cx="3013655" cy="404164"/>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b">
            <a:noAutofit/>
          </a:bodyPr>
          <a:lstStyle>
            <a:lvl1pPr algn="l" defTabSz="457200" rtl="0" eaLnBrk="1" latinLnBrk="0" hangingPunct="1">
              <a:spcBef>
                <a:spcPct val="0"/>
              </a:spcBef>
              <a:buNone/>
              <a:defRPr sz="2800" b="0" kern="1200" cap="all">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r>
              <a:rPr lang="en-US" altLang="zh-CN" sz="2000" smtClean="0">
                <a:latin typeface="隶书" panose="02010509060101010101" pitchFamily="49" charset="-122"/>
                <a:ea typeface="隶书" panose="02010509060101010101" pitchFamily="49" charset="-122"/>
              </a:rPr>
              <a:t>4.3 </a:t>
            </a:r>
            <a:r>
              <a:rPr lang="zh-CN" altLang="en-US" sz="2000" smtClean="0">
                <a:latin typeface="隶书" panose="02010509060101010101" pitchFamily="49" charset="-122"/>
                <a:ea typeface="隶书" panose="02010509060101010101" pitchFamily="49" charset="-122"/>
              </a:rPr>
              <a:t>数码影像处理</a:t>
            </a:r>
            <a:r>
              <a:rPr lang="zh-CN" altLang="zh-CN" sz="200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3641" y="1584778"/>
            <a:ext cx="4499766" cy="449976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6607" y="1318988"/>
            <a:ext cx="5031347" cy="5031347"/>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extLst>
      <p:ext uri="{BB962C8B-B14F-4D97-AF65-F5344CB8AC3E}">
        <p14:creationId xmlns:p14="http://schemas.microsoft.com/office/powerpoint/2010/main" val="17346297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3013655"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4.3 </a:t>
            </a:r>
            <a:r>
              <a:rPr lang="zh-CN" altLang="en-US" sz="2000" dirty="0" smtClean="0">
                <a:latin typeface="隶书" panose="02010509060101010101" pitchFamily="49" charset="-122"/>
                <a:ea typeface="隶书" panose="02010509060101010101" pitchFamily="49" charset="-122"/>
              </a:rPr>
              <a:t>数码影像处理</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sp>
        <p:nvSpPr>
          <p:cNvPr id="3" name="矩形 2"/>
          <p:cNvSpPr/>
          <p:nvPr/>
        </p:nvSpPr>
        <p:spPr>
          <a:xfrm>
            <a:off x="463641" y="734029"/>
            <a:ext cx="5486398" cy="923330"/>
          </a:xfrm>
          <a:prstGeom prst="rect">
            <a:avLst/>
          </a:prstGeom>
        </p:spPr>
        <p:txBody>
          <a:bodyPr wrap="square">
            <a:spAutoFit/>
          </a:bodyPr>
          <a:lstStyle/>
          <a:p>
            <a:r>
              <a:rPr lang="zh-CN" altLang="zh-CN"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图</a:t>
            </a:r>
            <a:r>
              <a:rPr lang="en-US" altLang="zh-CN"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4-62</a:t>
            </a:r>
            <a:r>
              <a:rPr lang="zh-CN" altLang="en-US"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至图</a:t>
            </a:r>
            <a:r>
              <a:rPr lang="en-US" altLang="zh-CN"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4-67</a:t>
            </a:r>
          </a:p>
          <a:p>
            <a:endParaRPr lang="en-US" altLang="zh-CN" kern="10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a:p>
            <a:r>
              <a:rPr lang="en-US" altLang="zh-CN"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Keen </a:t>
            </a:r>
            <a:r>
              <a:rPr lang="en-US" altLang="zh-CN" kern="100" dirty="0" err="1"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Uneek</a:t>
            </a:r>
            <a:r>
              <a:rPr lang="en-US" altLang="zh-CN" kern="100" dirty="0" smtClean="0">
                <a:solidFill>
                  <a:srgbClr val="0070C0"/>
                </a:solidFill>
                <a:effectLst/>
                <a:latin typeface="Arial Unicode MS" panose="020B0604020202020204" pitchFamily="34" charset="-122"/>
                <a:ea typeface="Arial Unicode MS" panose="020B0604020202020204" pitchFamily="34" charset="-122"/>
                <a:cs typeface="Arial Unicode MS" panose="020B0604020202020204" pitchFamily="34" charset="-122"/>
              </a:rPr>
              <a:t> 2.0 Social and Music Packs</a:t>
            </a:r>
            <a:endParaRPr lang="zh-CN" altLang="en-US"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7265" y="1940695"/>
            <a:ext cx="4682544" cy="4682544"/>
          </a:xfrm>
          <a:prstGeom prst="rect">
            <a:avLst/>
          </a:prstGeom>
          <a:ln w="228600" cap="sq" cmpd="thickThin">
            <a:solidFill>
              <a:srgbClr val="000000"/>
            </a:solidFill>
            <a:prstDash val="solid"/>
            <a:miter lim="800000"/>
          </a:ln>
          <a:effectLst>
            <a:innerShdw blurRad="76200">
              <a:srgbClr val="000000"/>
            </a:innerShdw>
          </a:effectLst>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2321" y="20079"/>
            <a:ext cx="4911141" cy="4911141"/>
          </a:xfrm>
          <a:prstGeom prst="rect">
            <a:avLst/>
          </a:prstGeom>
        </p:spPr>
      </p:pic>
    </p:spTree>
    <p:extLst>
      <p:ext uri="{BB962C8B-B14F-4D97-AF65-F5344CB8AC3E}">
        <p14:creationId xmlns:p14="http://schemas.microsoft.com/office/powerpoint/2010/main" val="11885421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463641" y="98112"/>
            <a:ext cx="3013655" cy="404164"/>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b">
            <a:noAutofit/>
          </a:bodyPr>
          <a:lstStyle>
            <a:lvl1pPr algn="l" defTabSz="457200" rtl="0" eaLnBrk="1" latinLnBrk="0" hangingPunct="1">
              <a:spcBef>
                <a:spcPct val="0"/>
              </a:spcBef>
              <a:buNone/>
              <a:defRPr sz="2800" b="0" kern="1200" cap="all">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r>
              <a:rPr lang="en-US" altLang="zh-CN" sz="2000" smtClean="0">
                <a:latin typeface="隶书" panose="02010509060101010101" pitchFamily="49" charset="-122"/>
                <a:ea typeface="隶书" panose="02010509060101010101" pitchFamily="49" charset="-122"/>
              </a:rPr>
              <a:t>4.3 </a:t>
            </a:r>
            <a:r>
              <a:rPr lang="zh-CN" altLang="en-US" sz="2000" smtClean="0">
                <a:latin typeface="隶书" panose="02010509060101010101" pitchFamily="49" charset="-122"/>
                <a:ea typeface="隶书" panose="02010509060101010101" pitchFamily="49" charset="-122"/>
              </a:rPr>
              <a:t>数码影像处理</a:t>
            </a:r>
            <a:r>
              <a:rPr lang="zh-CN" altLang="zh-CN" sz="200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77296" y="970346"/>
            <a:ext cx="5434885" cy="543488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2134895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3013655"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4.3 </a:t>
            </a:r>
            <a:r>
              <a:rPr lang="zh-CN" altLang="en-US" sz="2000" dirty="0" smtClean="0">
                <a:latin typeface="隶书" panose="02010509060101010101" pitchFamily="49" charset="-122"/>
                <a:ea typeface="隶书" panose="02010509060101010101" pitchFamily="49" charset="-122"/>
              </a:rPr>
              <a:t>数码影像处理</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1303" y="1262129"/>
            <a:ext cx="4881093" cy="488109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9673" y="1262129"/>
            <a:ext cx="4881093" cy="48810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817077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463641" y="98112"/>
            <a:ext cx="3013655" cy="404164"/>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b">
            <a:noAutofit/>
          </a:bodyPr>
          <a:lstStyle>
            <a:lvl1pPr algn="l" defTabSz="457200" rtl="0" eaLnBrk="1" latinLnBrk="0" hangingPunct="1">
              <a:spcBef>
                <a:spcPct val="0"/>
              </a:spcBef>
              <a:buNone/>
              <a:defRPr sz="2800" b="0" kern="1200" cap="all">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r>
              <a:rPr lang="en-US" altLang="zh-CN" sz="2000" smtClean="0">
                <a:latin typeface="隶书" panose="02010509060101010101" pitchFamily="49" charset="-122"/>
                <a:ea typeface="隶书" panose="02010509060101010101" pitchFamily="49" charset="-122"/>
              </a:rPr>
              <a:t>4.3 </a:t>
            </a:r>
            <a:r>
              <a:rPr lang="zh-CN" altLang="en-US" sz="2000" smtClean="0">
                <a:latin typeface="隶书" panose="02010509060101010101" pitchFamily="49" charset="-122"/>
                <a:ea typeface="隶书" panose="02010509060101010101" pitchFamily="49" charset="-122"/>
              </a:rPr>
              <a:t>数码影像处理</a:t>
            </a:r>
            <a:r>
              <a:rPr lang="zh-CN" altLang="zh-CN" sz="200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sp>
        <p:nvSpPr>
          <p:cNvPr id="2" name="矩形 1"/>
          <p:cNvSpPr/>
          <p:nvPr/>
        </p:nvSpPr>
        <p:spPr>
          <a:xfrm>
            <a:off x="463641" y="706053"/>
            <a:ext cx="3251211" cy="369332"/>
          </a:xfrm>
          <a:prstGeom prst="rect">
            <a:avLst/>
          </a:prstGeom>
        </p:spPr>
        <p:txBody>
          <a:bodyPr wrap="none">
            <a:spAutoFit/>
          </a:bodyPr>
          <a:lstStyle/>
          <a:p>
            <a:r>
              <a:rPr lang="zh-CN" altLang="zh-CN" kern="100" dirty="0" smtClean="0">
                <a:effectLst/>
                <a:ea typeface="宋体" panose="02010600030101010101" pitchFamily="2" charset="-122"/>
                <a:cs typeface="Times New Roman" panose="02020603050405020304" pitchFamily="18" charset="0"/>
              </a:rPr>
              <a:t>图</a:t>
            </a:r>
            <a:r>
              <a:rPr lang="en-US" altLang="zh-CN" kern="100" dirty="0" smtClean="0">
                <a:effectLst/>
                <a:ea typeface="宋体" panose="02010600030101010101" pitchFamily="2" charset="-122"/>
                <a:cs typeface="Times New Roman" panose="02020603050405020304" pitchFamily="18" charset="0"/>
              </a:rPr>
              <a:t>4-68</a:t>
            </a:r>
            <a:r>
              <a:rPr lang="zh-CN" altLang="en-US" kern="100" dirty="0" smtClean="0">
                <a:effectLst/>
                <a:ea typeface="宋体" panose="02010600030101010101" pitchFamily="2" charset="-122"/>
                <a:cs typeface="Times New Roman" panose="02020603050405020304" pitchFamily="18" charset="0"/>
              </a:rPr>
              <a:t>至图</a:t>
            </a:r>
            <a:r>
              <a:rPr lang="en-US" altLang="zh-CN" kern="100" dirty="0" smtClean="0">
                <a:effectLst/>
                <a:ea typeface="宋体" panose="02010600030101010101" pitchFamily="2" charset="-122"/>
                <a:cs typeface="Times New Roman" panose="02020603050405020304" pitchFamily="18" charset="0"/>
              </a:rPr>
              <a:t>4-71  </a:t>
            </a:r>
            <a:r>
              <a:rPr lang="en-US" altLang="zh-CN" sz="1400"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en-US" altLang="zh-CN" kern="100" dirty="0" smtClean="0">
                <a:effectLst/>
                <a:latin typeface="宋体" panose="02010600030101010101" pitchFamily="2" charset="-122"/>
                <a:cs typeface="Times New Roman" panose="02020603050405020304" pitchFamily="18" charset="0"/>
              </a:rPr>
              <a:t>HUGO</a:t>
            </a:r>
            <a:r>
              <a:rPr lang="zh-CN" altLang="zh-CN" kern="100" dirty="0" smtClean="0">
                <a:effectLst/>
                <a:ea typeface="宋体" panose="02010600030101010101" pitchFamily="2" charset="-122"/>
                <a:cs typeface="Times New Roman" panose="02020603050405020304" pitchFamily="18" charset="0"/>
              </a:rPr>
              <a:t>广告设计</a:t>
            </a:r>
            <a:endParaRPr lang="zh-CN" altLang="en-US" dirty="0"/>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3641" y="1183232"/>
            <a:ext cx="1895615" cy="2679572"/>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4417" y="98112"/>
            <a:ext cx="4681521" cy="6618221"/>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5751" y="4069196"/>
            <a:ext cx="1893505" cy="2788804"/>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19117" y="1412716"/>
            <a:ext cx="3656282" cy="5168388"/>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9771619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4.1 </a:t>
            </a:r>
            <a:r>
              <a:rPr lang="zh-CN" altLang="zh-CN" sz="2000" dirty="0" smtClean="0">
                <a:latin typeface="隶书" panose="02010509060101010101" pitchFamily="49" charset="-122"/>
                <a:ea typeface="隶书" panose="02010509060101010101" pitchFamily="49" charset="-122"/>
              </a:rPr>
              <a:t>绘制表现</a:t>
            </a:r>
            <a:endParaRPr lang="zh-CN" altLang="en-US" sz="2000" dirty="0">
              <a:latin typeface="隶书" panose="02010509060101010101" pitchFamily="49" charset="-122"/>
              <a:ea typeface="隶书" panose="02010509060101010101" pitchFamily="49" charset="-122"/>
            </a:endParaRPr>
          </a:p>
        </p:txBody>
      </p:sp>
      <p:sp>
        <p:nvSpPr>
          <p:cNvPr id="3" name="矩形 2"/>
          <p:cNvSpPr/>
          <p:nvPr/>
        </p:nvSpPr>
        <p:spPr>
          <a:xfrm>
            <a:off x="463641" y="1099400"/>
            <a:ext cx="558150" cy="1323439"/>
          </a:xfrm>
          <a:prstGeom prst="rect">
            <a:avLst/>
          </a:prstGeom>
        </p:spPr>
        <p:txBody>
          <a:bodyPr wrap="square">
            <a:spAutoFit/>
          </a:bodyPr>
          <a:lstStyle/>
          <a:p>
            <a:pPr algn="just">
              <a:spcAft>
                <a:spcPts val="0"/>
              </a:spcAft>
            </a:pPr>
            <a:r>
              <a:rPr lang="zh-CN" altLang="zh-CN" sz="2000"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rPr>
              <a:t>绘制表现</a:t>
            </a:r>
            <a:endParaRPr lang="zh-CN" altLang="zh-CN" sz="2000"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endParaRPr>
          </a:p>
        </p:txBody>
      </p:sp>
      <p:pic>
        <p:nvPicPr>
          <p:cNvPr id="5122" name="Picture 2" descr="The Last Violin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67619" y="1099400"/>
            <a:ext cx="4371849" cy="3091034"/>
          </a:xfrm>
          <a:prstGeom prst="rect">
            <a:avLst/>
          </a:prstGeom>
          <a:noFill/>
          <a:extLst>
            <a:ext uri="{909E8E84-426E-40DD-AFC4-6F175D3DCCD1}">
              <a14:hiddenFill xmlns:a14="http://schemas.microsoft.com/office/drawing/2010/main">
                <a:solidFill>
                  <a:srgbClr val="FFFFFF"/>
                </a:solidFill>
              </a14:hiddenFill>
            </a:ext>
          </a:extLst>
        </p:spPr>
      </p:pic>
      <p:pic>
        <p:nvPicPr>
          <p:cNvPr id="5121" name="Picture 1" descr="The Last Violin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57806" y="1099401"/>
            <a:ext cx="4320617" cy="309103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5" name="Rectangle 4"/>
          <p:cNvSpPr>
            <a:spLocks noChangeArrowheads="1"/>
          </p:cNvSpPr>
          <p:nvPr/>
        </p:nvSpPr>
        <p:spPr bwMode="auto">
          <a:xfrm>
            <a:off x="0" y="21812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6" name="横卷形 5"/>
          <p:cNvSpPr/>
          <p:nvPr/>
        </p:nvSpPr>
        <p:spPr>
          <a:xfrm>
            <a:off x="776994" y="4462084"/>
            <a:ext cx="10208586" cy="2080383"/>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rPr>
              <a:t>当今有许多优秀平面设计师回归手绘</a:t>
            </a:r>
            <a:r>
              <a:rPr lang="en-US"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rPr>
              <a:t>,</a:t>
            </a:r>
            <a:r>
              <a:rPr lang="zh-CN"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rPr>
              <a:t>竭尽全力地从自我经验中发掘充满感情色彩视觉元素</a:t>
            </a:r>
            <a:r>
              <a:rPr lang="en-US"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rPr>
              <a:t>,</a:t>
            </a:r>
            <a:r>
              <a:rPr lang="zh-CN"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rPr>
              <a:t>以特有的视角</a:t>
            </a:r>
            <a:r>
              <a:rPr lang="en-US"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rPr>
              <a:t>,</a:t>
            </a:r>
            <a:r>
              <a:rPr lang="zh-CN"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rPr>
              <a:t>特异的表现手法</a:t>
            </a:r>
            <a:r>
              <a:rPr lang="en-US"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rPr>
              <a:t>,</a:t>
            </a:r>
            <a:r>
              <a:rPr lang="zh-CN"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rPr>
              <a:t>来提升作品的格调和可视性</a:t>
            </a:r>
            <a:r>
              <a:rPr lang="en-US"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rPr>
              <a:t>,</a:t>
            </a:r>
            <a:r>
              <a:rPr lang="zh-CN"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rPr>
              <a:t>他们看重的是手绘的智巧、独特、变幻</a:t>
            </a:r>
            <a:r>
              <a:rPr lang="en-US"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rPr>
              <a:t>,</a:t>
            </a:r>
            <a:r>
              <a:rPr lang="zh-CN"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rPr>
              <a:t>容易与观看者产生互动</a:t>
            </a:r>
            <a:r>
              <a:rPr lang="en-US"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rPr>
              <a:t>,</a:t>
            </a:r>
            <a:r>
              <a:rPr lang="zh-CN" altLang="zh-CN" kern="100" dirty="0">
                <a:solidFill>
                  <a:schemeClr val="bg1"/>
                </a:solidFill>
                <a:latin typeface="华文仿宋" panose="02010600040101010101" pitchFamily="2" charset="-122"/>
                <a:ea typeface="华文仿宋" panose="02010600040101010101" pitchFamily="2" charset="-122"/>
                <a:cs typeface="宋体" panose="02010600030101010101" pitchFamily="2" charset="-122"/>
              </a:rPr>
              <a:t>以对话的方式使观者从中感受到创造者的思维、情感和技艺的自由表达</a:t>
            </a:r>
            <a:r>
              <a:rPr lang="zh-CN" altLang="zh-CN" kern="100" dirty="0" smtClean="0">
                <a:solidFill>
                  <a:schemeClr val="bg1"/>
                </a:solidFill>
                <a:latin typeface="华文仿宋" panose="02010600040101010101" pitchFamily="2" charset="-122"/>
                <a:ea typeface="华文仿宋" panose="02010600040101010101" pitchFamily="2" charset="-122"/>
                <a:cs typeface="宋体" panose="02010600030101010101" pitchFamily="2" charset="-122"/>
              </a:rPr>
              <a:t>。</a:t>
            </a:r>
            <a:endParaRPr lang="zh-CN" altLang="en-US" dirty="0">
              <a:solidFill>
                <a:schemeClr val="bg1"/>
              </a:solidFill>
              <a:latin typeface="华文仿宋" panose="02010600040101010101" pitchFamily="2" charset="-122"/>
              <a:ea typeface="华文仿宋" panose="02010600040101010101" pitchFamily="2" charset="-122"/>
            </a:endParaRPr>
          </a:p>
        </p:txBody>
      </p:sp>
    </p:spTree>
    <p:extLst>
      <p:ext uri="{BB962C8B-B14F-4D97-AF65-F5344CB8AC3E}">
        <p14:creationId xmlns:p14="http://schemas.microsoft.com/office/powerpoint/2010/main" val="26253907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463641" y="98112"/>
            <a:ext cx="3013655" cy="404164"/>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b">
            <a:noAutofit/>
          </a:bodyPr>
          <a:lstStyle>
            <a:lvl1pPr algn="l" defTabSz="457200" rtl="0" eaLnBrk="1" latinLnBrk="0" hangingPunct="1">
              <a:spcBef>
                <a:spcPct val="0"/>
              </a:spcBef>
              <a:buNone/>
              <a:defRPr sz="2800" b="0" kern="1200" cap="all">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r>
              <a:rPr lang="en-US" altLang="zh-CN" sz="2000" smtClean="0">
                <a:latin typeface="隶书" panose="02010509060101010101" pitchFamily="49" charset="-122"/>
                <a:ea typeface="隶书" panose="02010509060101010101" pitchFamily="49" charset="-122"/>
              </a:rPr>
              <a:t>4.3 </a:t>
            </a:r>
            <a:r>
              <a:rPr lang="zh-CN" altLang="en-US" sz="2000" smtClean="0">
                <a:latin typeface="隶书" panose="02010509060101010101" pitchFamily="49" charset="-122"/>
                <a:ea typeface="隶书" panose="02010509060101010101" pitchFamily="49" charset="-122"/>
              </a:rPr>
              <a:t>数码影像处理</a:t>
            </a:r>
            <a:r>
              <a:rPr lang="zh-CN" altLang="zh-CN" sz="200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sp>
        <p:nvSpPr>
          <p:cNvPr id="2" name="矩形 1"/>
          <p:cNvSpPr/>
          <p:nvPr/>
        </p:nvSpPr>
        <p:spPr>
          <a:xfrm>
            <a:off x="8405712" y="6130514"/>
            <a:ext cx="2749471" cy="369332"/>
          </a:xfrm>
          <a:prstGeom prst="rect">
            <a:avLst/>
          </a:prstGeom>
        </p:spPr>
        <p:txBody>
          <a:bodyPr wrap="square">
            <a:spAutoFit/>
          </a:bodyPr>
          <a:lstStyle/>
          <a:p>
            <a:r>
              <a:rPr lang="zh-CN" altLang="zh-CN" kern="100" dirty="0" smtClean="0">
                <a:effectLst/>
                <a:ea typeface="宋体" panose="02010600030101010101" pitchFamily="2" charset="-122"/>
                <a:cs typeface="Times New Roman" panose="02020603050405020304" pitchFamily="18" charset="0"/>
              </a:rPr>
              <a:t>图</a:t>
            </a:r>
            <a:r>
              <a:rPr lang="en-US" altLang="zh-CN" kern="100" dirty="0" smtClean="0">
                <a:effectLst/>
                <a:ea typeface="宋体" panose="02010600030101010101" pitchFamily="2" charset="-122"/>
                <a:cs typeface="Times New Roman" panose="02020603050405020304" pitchFamily="18" charset="0"/>
              </a:rPr>
              <a:t>4-72</a:t>
            </a:r>
            <a:r>
              <a:rPr lang="zh-CN" altLang="en-US" kern="100" dirty="0" smtClean="0">
                <a:effectLst/>
                <a:ea typeface="宋体" panose="02010600030101010101" pitchFamily="2" charset="-122"/>
                <a:cs typeface="Times New Roman" panose="02020603050405020304" pitchFamily="18" charset="0"/>
              </a:rPr>
              <a:t>至图</a:t>
            </a:r>
            <a:r>
              <a:rPr lang="en-US" altLang="zh-CN" kern="100" dirty="0" smtClean="0">
                <a:effectLst/>
                <a:ea typeface="宋体" panose="02010600030101010101" pitchFamily="2" charset="-122"/>
                <a:cs typeface="Times New Roman" panose="02020603050405020304" pitchFamily="18" charset="0"/>
              </a:rPr>
              <a:t>4-82  </a:t>
            </a:r>
            <a:r>
              <a:rPr lang="zh-CN" altLang="zh-CN" kern="100" dirty="0" smtClean="0">
                <a:effectLst/>
                <a:ea typeface="宋体" panose="02010600030101010101" pitchFamily="2" charset="-122"/>
                <a:cs typeface="Times New Roman" panose="02020603050405020304" pitchFamily="18" charset="0"/>
              </a:rPr>
              <a:t>合成图形</a:t>
            </a:r>
            <a:endParaRPr lang="zh-CN" altLang="en-US" dirty="0"/>
          </a:p>
        </p:txBody>
      </p:sp>
      <p:pic>
        <p:nvPicPr>
          <p:cNvPr id="27652" name="Picture 4" descr="2e1c8f463664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3640" y="785977"/>
            <a:ext cx="3647178" cy="2900844"/>
          </a:xfrm>
          <a:prstGeom prst="rect">
            <a:avLst/>
          </a:prstGeom>
          <a:noFill/>
          <a:extLst>
            <a:ext uri="{909E8E84-426E-40DD-AFC4-6F175D3DCCD1}">
              <a14:hiddenFill xmlns:a14="http://schemas.microsoft.com/office/drawing/2010/main">
                <a:solidFill>
                  <a:srgbClr val="FFFFFF"/>
                </a:solidFill>
              </a14:hiddenFill>
            </a:ext>
          </a:extLst>
        </p:spPr>
      </p:pic>
      <p:pic>
        <p:nvPicPr>
          <p:cNvPr id="27651" name="Picture 3" descr="18dfb3463664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83771" y="-23579"/>
            <a:ext cx="4608229" cy="3668859"/>
          </a:xfrm>
          <a:prstGeom prst="rect">
            <a:avLst/>
          </a:prstGeom>
          <a:noFill/>
          <a:extLst>
            <a:ext uri="{909E8E84-426E-40DD-AFC4-6F175D3DCCD1}">
              <a14:hiddenFill xmlns:a14="http://schemas.microsoft.com/office/drawing/2010/main">
                <a:solidFill>
                  <a:srgbClr val="FFFFFF"/>
                </a:solidFill>
              </a14:hiddenFill>
            </a:ext>
          </a:extLst>
        </p:spPr>
      </p:pic>
      <p:pic>
        <p:nvPicPr>
          <p:cNvPr id="27650" name="Picture 2" descr="a5691f463664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0818" y="3645280"/>
            <a:ext cx="3494487" cy="279017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27649" name="Picture 1" descr="ec8dd64636641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3641" y="3823626"/>
            <a:ext cx="3294612" cy="263314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6"/>
          <p:cNvSpPr>
            <a:spLocks noChangeArrowheads="1"/>
          </p:cNvSpPr>
          <p:nvPr/>
        </p:nvSpPr>
        <p:spPr bwMode="auto">
          <a:xfrm>
            <a:off x="0" y="2419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7" name="Rectangle 8"/>
          <p:cNvSpPr>
            <a:spLocks noChangeArrowheads="1"/>
          </p:cNvSpPr>
          <p:nvPr/>
        </p:nvSpPr>
        <p:spPr bwMode="auto">
          <a:xfrm>
            <a:off x="0" y="68103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595951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463641" y="98112"/>
            <a:ext cx="3013655" cy="404164"/>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b">
            <a:noAutofit/>
          </a:bodyPr>
          <a:lstStyle>
            <a:lvl1pPr algn="l" defTabSz="457200" rtl="0" eaLnBrk="1" latinLnBrk="0" hangingPunct="1">
              <a:spcBef>
                <a:spcPct val="0"/>
              </a:spcBef>
              <a:buNone/>
              <a:defRPr sz="2800" b="0" kern="1200" cap="all">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r>
              <a:rPr lang="en-US" altLang="zh-CN" sz="2000" smtClean="0">
                <a:latin typeface="隶书" panose="02010509060101010101" pitchFamily="49" charset="-122"/>
                <a:ea typeface="隶书" panose="02010509060101010101" pitchFamily="49" charset="-122"/>
              </a:rPr>
              <a:t>4.3 </a:t>
            </a:r>
            <a:r>
              <a:rPr lang="zh-CN" altLang="en-US" sz="2000" smtClean="0">
                <a:latin typeface="隶书" panose="02010509060101010101" pitchFamily="49" charset="-122"/>
                <a:ea typeface="隶书" panose="02010509060101010101" pitchFamily="49" charset="-122"/>
              </a:rPr>
              <a:t>数码影像处理</a:t>
            </a:r>
            <a:r>
              <a:rPr lang="zh-CN" altLang="zh-CN" sz="200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graphicFrame>
        <p:nvGraphicFramePr>
          <p:cNvPr id="4" name="图示 3"/>
          <p:cNvGraphicFramePr/>
          <p:nvPr>
            <p:extLst>
              <p:ext uri="{D42A27DB-BD31-4B8C-83A1-F6EECF244321}">
                <p14:modId xmlns:p14="http://schemas.microsoft.com/office/powerpoint/2010/main" val="2439655161"/>
              </p:ext>
            </p:extLst>
          </p:nvPr>
        </p:nvGraphicFramePr>
        <p:xfrm>
          <a:off x="304800" y="1190500"/>
          <a:ext cx="11887200" cy="42186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791350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3013655"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4.3 </a:t>
            </a:r>
            <a:r>
              <a:rPr lang="zh-CN" altLang="en-US" sz="2000" dirty="0" smtClean="0">
                <a:latin typeface="隶书" panose="02010509060101010101" pitchFamily="49" charset="-122"/>
                <a:ea typeface="隶书" panose="02010509060101010101" pitchFamily="49" charset="-122"/>
              </a:rPr>
              <a:t>数码影像处理</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pic>
        <p:nvPicPr>
          <p:cNvPr id="28674" name="Picture 2" descr="e0816e3250316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77296" y="793544"/>
            <a:ext cx="2552700" cy="2781300"/>
          </a:xfrm>
          <a:prstGeom prst="rect">
            <a:avLst/>
          </a:prstGeom>
          <a:noFill/>
          <a:extLst>
            <a:ext uri="{909E8E84-426E-40DD-AFC4-6F175D3DCCD1}">
              <a14:hiddenFill xmlns:a14="http://schemas.microsoft.com/office/drawing/2010/main">
                <a:solidFill>
                  <a:srgbClr val="FFFFFF"/>
                </a:solidFill>
              </a14:hiddenFill>
            </a:ext>
          </a:extLst>
        </p:spPr>
      </p:pic>
      <p:pic>
        <p:nvPicPr>
          <p:cNvPr id="28673" name="Picture 1" descr="72aa2f3250316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77296" y="3813104"/>
            <a:ext cx="2552700" cy="285589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4"/>
          <p:cNvSpPr>
            <a:spLocks noChangeArrowheads="1"/>
          </p:cNvSpPr>
          <p:nvPr/>
        </p:nvSpPr>
        <p:spPr bwMode="auto">
          <a:xfrm>
            <a:off x="0" y="3238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7" name="Rectangle 6"/>
          <p:cNvSpPr>
            <a:spLocks noChangeArrowheads="1"/>
          </p:cNvSpPr>
          <p:nvPr/>
        </p:nvSpPr>
        <p:spPr bwMode="auto">
          <a:xfrm>
            <a:off x="4069724" y="-4572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8677" name="Picture 5" descr="40bfc83250316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43396" y="793544"/>
            <a:ext cx="4314143" cy="587545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152c5860a6f8b52fb710d66061b817f8720a05f5a13b7-QJRcUS_fw65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3641" y="3574844"/>
            <a:ext cx="2456622" cy="30941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2216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3013655"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4.3 </a:t>
            </a:r>
            <a:r>
              <a:rPr lang="zh-CN" altLang="en-US" sz="2000" dirty="0" smtClean="0">
                <a:latin typeface="隶书" panose="02010509060101010101" pitchFamily="49" charset="-122"/>
                <a:ea typeface="隶书" panose="02010509060101010101" pitchFamily="49" charset="-122"/>
              </a:rPr>
              <a:t>数码影像处理</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sp>
        <p:nvSpPr>
          <p:cNvPr id="3" name="矩形 2"/>
          <p:cNvSpPr/>
          <p:nvPr/>
        </p:nvSpPr>
        <p:spPr>
          <a:xfrm>
            <a:off x="1970468" y="2116711"/>
            <a:ext cx="8439955" cy="3416320"/>
          </a:xfrm>
          <a:prstGeom prst="rect">
            <a:avLst/>
          </a:prstGeom>
        </p:spPr>
        <p:txBody>
          <a:bodyPr wrap="square">
            <a:spAutoFit/>
          </a:bodyPr>
          <a:lstStyle/>
          <a:p>
            <a:pPr indent="304800" algn="just">
              <a:lnSpc>
                <a:spcPct val="150000"/>
              </a:lnSpc>
            </a:pP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电脑</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表现适合于设计后期阶段在方案确定以后的设计制作</a:t>
            </a: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a:p>
            <a:pPr indent="304800" algn="just">
              <a:lnSpc>
                <a:spcPct val="150000"/>
              </a:lnSpc>
            </a:pP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作为</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提出方案构思的设计初期阶段，需要设计师以一种快速的方式将大脑中的大量设计构思转换成可视的形象呈现在纸面上，以便对方案进行交流和讨论</a:t>
            </a: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a:p>
            <a:pPr indent="304800" algn="just">
              <a:lnSpc>
                <a:spcPct val="150000"/>
              </a:lnSpc>
            </a:pP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在</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这一点上，手绘表现无疑比电脑表现更生动、更直观，也更快捷</a:t>
            </a: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a:p>
            <a:pPr indent="304800" algn="just">
              <a:lnSpc>
                <a:spcPct val="150000"/>
              </a:lnSpc>
            </a:pP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因为</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这一阶段的设计表现不必追求画面每一个细节的面面俱到，但求空间结构、比例关系的整体和谐和相对正确的把握。因此</a:t>
            </a: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a:p>
            <a:pPr indent="304800" algn="just">
              <a:lnSpc>
                <a:spcPct val="150000"/>
              </a:lnSpc>
            </a:pPr>
            <a:r>
              <a:rPr lang="zh-CN" altLang="zh-CN" kern="100" dirty="0" smtClean="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在</a:t>
            </a: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设计中有选择运用各种表现方法，有助于一个设计师快速，全面的完善自己的作品。也使自己在创作中得到各方面的提高。</a:t>
            </a:r>
            <a:endPar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spTree>
    <p:extLst>
      <p:ext uri="{BB962C8B-B14F-4D97-AF65-F5344CB8AC3E}">
        <p14:creationId xmlns:p14="http://schemas.microsoft.com/office/powerpoint/2010/main" val="6279376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3013655"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4.3 </a:t>
            </a:r>
            <a:r>
              <a:rPr lang="zh-CN" altLang="en-US" sz="2000" dirty="0" smtClean="0">
                <a:latin typeface="隶书" panose="02010509060101010101" pitchFamily="49" charset="-122"/>
                <a:ea typeface="隶书" panose="02010509060101010101" pitchFamily="49" charset="-122"/>
              </a:rPr>
              <a:t>数码影像处理</a:t>
            </a:r>
            <a:r>
              <a:rPr lang="zh-CN" altLang="zh-CN" sz="2000" dirty="0" smtClean="0">
                <a:latin typeface="隶书" panose="02010509060101010101" pitchFamily="49" charset="-122"/>
                <a:ea typeface="隶书" panose="02010509060101010101" pitchFamily="49" charset="-122"/>
              </a:rPr>
              <a:t>表现</a:t>
            </a:r>
            <a:endParaRPr lang="zh-CN" altLang="en-US" sz="2000" dirty="0">
              <a:latin typeface="隶书" panose="02010509060101010101" pitchFamily="49" charset="-122"/>
              <a:ea typeface="隶书" panose="02010509060101010101" pitchFamily="49" charset="-122"/>
            </a:endParaRPr>
          </a:p>
        </p:txBody>
      </p:sp>
      <p:pic>
        <p:nvPicPr>
          <p:cNvPr id="29700" name="Picture 4" descr="35b262169a3414c0e87ab103cef1ec29900578e72f020-kd7cWt_fw6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3641" y="1652532"/>
            <a:ext cx="3028177" cy="4421139"/>
          </a:xfrm>
          <a:prstGeom prst="rect">
            <a:avLst/>
          </a:prstGeom>
          <a:noFill/>
          <a:extLst>
            <a:ext uri="{909E8E84-426E-40DD-AFC4-6F175D3DCCD1}">
              <a14:hiddenFill xmlns:a14="http://schemas.microsoft.com/office/drawing/2010/main">
                <a:solidFill>
                  <a:srgbClr val="FFFFFF"/>
                </a:solidFill>
              </a14:hiddenFill>
            </a:ext>
          </a:extLst>
        </p:spPr>
      </p:pic>
      <p:pic>
        <p:nvPicPr>
          <p:cNvPr id="29698" name="Picture 2" descr="5b9f9ba0298c0de2ed9633f4d44935cd4c2e0f84ad0e4-y7avUT_fw6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8456" y="1637769"/>
            <a:ext cx="3233279" cy="4450667"/>
          </a:xfrm>
          <a:prstGeom prst="rect">
            <a:avLst/>
          </a:prstGeom>
          <a:noFill/>
          <a:extLst>
            <a:ext uri="{909E8E84-426E-40DD-AFC4-6F175D3DCCD1}">
              <a14:hiddenFill xmlns:a14="http://schemas.microsoft.com/office/drawing/2010/main">
                <a:solidFill>
                  <a:srgbClr val="FFFFFF"/>
                </a:solidFill>
              </a14:hiddenFill>
            </a:ext>
          </a:extLst>
        </p:spPr>
      </p:pic>
      <p:pic>
        <p:nvPicPr>
          <p:cNvPr id="29697" name="Picture 1" descr="图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096625"/>
            <a:ext cx="2505075" cy="32385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 name="Rectangle 6"/>
          <p:cNvSpPr>
            <a:spLocks noChangeArrowheads="1"/>
          </p:cNvSpPr>
          <p:nvPr/>
        </p:nvSpPr>
        <p:spPr bwMode="auto">
          <a:xfrm>
            <a:off x="0" y="39338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5" name="Rectangle 7"/>
          <p:cNvSpPr>
            <a:spLocks noChangeArrowheads="1"/>
          </p:cNvSpPr>
          <p:nvPr/>
        </p:nvSpPr>
        <p:spPr bwMode="auto">
          <a:xfrm>
            <a:off x="0" y="74009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8"/>
          <p:cNvSpPr>
            <a:spLocks noChangeArrowheads="1"/>
          </p:cNvSpPr>
          <p:nvPr/>
        </p:nvSpPr>
        <p:spPr bwMode="auto">
          <a:xfrm>
            <a:off x="0" y="110966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宋体" panose="02010600030101010101" pitchFamily="2" charset="-122"/>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78373" y="0"/>
            <a:ext cx="4713627" cy="6088436"/>
          </a:xfrm>
          <a:prstGeom prst="rect">
            <a:avLst/>
          </a:prstGeom>
          <a:ln w="2286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8958764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a:spLocks/>
          </p:cNvSpPr>
          <p:nvPr/>
        </p:nvSpPr>
        <p:spPr>
          <a:xfrm>
            <a:off x="463641" y="98112"/>
            <a:ext cx="3013655" cy="404164"/>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b">
            <a:noAutofit/>
          </a:bodyPr>
          <a:lstStyle>
            <a:lvl1pPr algn="l" defTabSz="457200" rtl="0" eaLnBrk="1" latinLnBrk="0" hangingPunct="1">
              <a:spcBef>
                <a:spcPct val="0"/>
              </a:spcBef>
              <a:buNone/>
              <a:defRPr sz="2800" b="0" kern="1200" cap="all">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r>
              <a:rPr lang="zh-CN" altLang="en-US" sz="2000" dirty="0" smtClean="0">
                <a:latin typeface="隶书" panose="02010509060101010101" pitchFamily="49" charset="-122"/>
                <a:ea typeface="隶书" panose="02010509060101010101" pitchFamily="49" charset="-122"/>
              </a:rPr>
              <a:t>思考与练习</a:t>
            </a:r>
            <a:endParaRPr lang="zh-CN" altLang="en-US" sz="2000" dirty="0">
              <a:latin typeface="隶书" panose="02010509060101010101" pitchFamily="49" charset="-122"/>
              <a:ea typeface="隶书" panose="02010509060101010101" pitchFamily="49" charset="-122"/>
            </a:endParaRPr>
          </a:p>
        </p:txBody>
      </p:sp>
      <p:sp>
        <p:nvSpPr>
          <p:cNvPr id="2" name="矩形 1"/>
          <p:cNvSpPr/>
          <p:nvPr/>
        </p:nvSpPr>
        <p:spPr>
          <a:xfrm>
            <a:off x="1399504" y="3168336"/>
            <a:ext cx="9144000" cy="460382"/>
          </a:xfrm>
          <a:prstGeom prst="rect">
            <a:avLst/>
          </a:prstGeom>
        </p:spPr>
        <p:txBody>
          <a:bodyPr wrap="square">
            <a:spAutoFit/>
          </a:bodyPr>
          <a:lstStyle/>
          <a:p>
            <a:pPr indent="304800" algn="just">
              <a:lnSpc>
                <a:spcPct val="150000"/>
              </a:lnSpc>
            </a:pPr>
            <a:r>
              <a:rPr lang="zh-CN" altLang="zh-CN" kern="100" dirty="0">
                <a:solidFill>
                  <a:schemeClr val="accent2">
                    <a:lumMod val="75000"/>
                  </a:schemeClr>
                </a:solidFill>
                <a:latin typeface="微软雅黑" panose="020B0503020204020204" pitchFamily="34" charset="-122"/>
                <a:ea typeface="微软雅黑" panose="020B0503020204020204" pitchFamily="34" charset="-122"/>
                <a:cs typeface="宋体" panose="02010600030101010101" pitchFamily="2" charset="-122"/>
              </a:rPr>
              <a:t>确定同一主题，分别使用绘制、影像和计算机辅助设计三种方法创作图形。</a:t>
            </a:r>
          </a:p>
        </p:txBody>
      </p:sp>
    </p:spTree>
    <p:extLst>
      <p:ext uri="{BB962C8B-B14F-4D97-AF65-F5344CB8AC3E}">
        <p14:creationId xmlns:p14="http://schemas.microsoft.com/office/powerpoint/2010/main" val="34201204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4.1 </a:t>
            </a:r>
            <a:r>
              <a:rPr lang="zh-CN" altLang="zh-CN" sz="2000" dirty="0" smtClean="0">
                <a:latin typeface="隶书" panose="02010509060101010101" pitchFamily="49" charset="-122"/>
                <a:ea typeface="隶书" panose="02010509060101010101" pitchFamily="49" charset="-122"/>
              </a:rPr>
              <a:t>绘制表现</a:t>
            </a:r>
            <a:endParaRPr lang="zh-CN" altLang="en-US" sz="2000" dirty="0">
              <a:latin typeface="隶书" panose="02010509060101010101" pitchFamily="49" charset="-122"/>
              <a:ea typeface="隶书" panose="02010509060101010101" pitchFamily="49" charset="-122"/>
            </a:endParaRPr>
          </a:p>
        </p:txBody>
      </p:sp>
      <p:sp>
        <p:nvSpPr>
          <p:cNvPr id="3" name="矩形 2"/>
          <p:cNvSpPr/>
          <p:nvPr/>
        </p:nvSpPr>
        <p:spPr>
          <a:xfrm>
            <a:off x="10436985" y="2367638"/>
            <a:ext cx="600209" cy="2246769"/>
          </a:xfrm>
          <a:prstGeom prst="rect">
            <a:avLst/>
          </a:prstGeom>
        </p:spPr>
        <p:txBody>
          <a:bodyPr wrap="square">
            <a:spAutoFit/>
          </a:bodyPr>
          <a:lstStyle/>
          <a:p>
            <a:r>
              <a:rPr lang="zh-CN"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绘</a:t>
            </a:r>
            <a:endParaRPr lang="en-US"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endParaRPr>
          </a:p>
          <a:p>
            <a:endParaRPr lang="en-US"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endParaRPr>
          </a:p>
          <a:p>
            <a:r>
              <a:rPr lang="zh-CN"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制</a:t>
            </a:r>
            <a:endParaRPr lang="en-US"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endParaRPr>
          </a:p>
          <a:p>
            <a:endParaRPr lang="en-US"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endParaRPr>
          </a:p>
          <a:p>
            <a:r>
              <a:rPr lang="zh-CN"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表</a:t>
            </a:r>
            <a:endParaRPr lang="en-US"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endParaRPr>
          </a:p>
          <a:p>
            <a:endParaRPr lang="en-US"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endParaRPr>
          </a:p>
          <a:p>
            <a:r>
              <a:rPr lang="zh-CN"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现</a:t>
            </a:r>
            <a:endParaRPr lang="zh-CN" altLang="en-US" sz="2000"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endParaRPr>
          </a:p>
        </p:txBody>
      </p:sp>
      <p:pic>
        <p:nvPicPr>
          <p:cNvPr id="6146" name="Picture 2" descr="The Last Violin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12781" y="941038"/>
            <a:ext cx="3510030" cy="4902899"/>
          </a:xfrm>
          <a:prstGeom prst="rect">
            <a:avLst/>
          </a:prstGeom>
          <a:noFill/>
          <a:extLst>
            <a:ext uri="{909E8E84-426E-40DD-AFC4-6F175D3DCCD1}">
              <a14:hiddenFill xmlns:a14="http://schemas.microsoft.com/office/drawing/2010/main">
                <a:solidFill>
                  <a:srgbClr val="FFFFFF"/>
                </a:solidFill>
              </a14:hiddenFill>
            </a:ext>
          </a:extLst>
        </p:spPr>
      </p:pic>
      <p:pic>
        <p:nvPicPr>
          <p:cNvPr id="6145" name="Picture 1" descr="The Last Violin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74883" y="965290"/>
            <a:ext cx="3510030" cy="491682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
        <p:nvSpPr>
          <p:cNvPr id="5" name="Rectangle 4"/>
          <p:cNvSpPr>
            <a:spLocks noChangeArrowheads="1"/>
          </p:cNvSpPr>
          <p:nvPr/>
        </p:nvSpPr>
        <p:spPr bwMode="auto">
          <a:xfrm>
            <a:off x="0" y="38100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035794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4.1 </a:t>
            </a:r>
            <a:r>
              <a:rPr lang="zh-CN" altLang="zh-CN" sz="2000" dirty="0" smtClean="0">
                <a:latin typeface="隶书" panose="02010509060101010101" pitchFamily="49" charset="-122"/>
                <a:ea typeface="隶书" panose="02010509060101010101" pitchFamily="49" charset="-122"/>
              </a:rPr>
              <a:t>绘制表现</a:t>
            </a:r>
            <a:endParaRPr lang="zh-CN" altLang="en-US" sz="2000" dirty="0">
              <a:latin typeface="隶书" panose="02010509060101010101" pitchFamily="49" charset="-122"/>
              <a:ea typeface="隶书" panose="02010509060101010101" pitchFamily="49" charset="-122"/>
            </a:endParaRPr>
          </a:p>
        </p:txBody>
      </p:sp>
      <p:pic>
        <p:nvPicPr>
          <p:cNvPr id="7170" name="Picture 2" descr="1ec6584741678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6672" y="817808"/>
            <a:ext cx="4657389" cy="3239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41713" y="817808"/>
            <a:ext cx="3980003" cy="2768945"/>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41713" y="3837918"/>
            <a:ext cx="3980003" cy="2768945"/>
          </a:xfrm>
          <a:prstGeom prst="rect">
            <a:avLst/>
          </a:prstGeom>
        </p:spPr>
      </p:pic>
      <p:sp>
        <p:nvSpPr>
          <p:cNvPr id="7" name="矩形 6"/>
          <p:cNvSpPr/>
          <p:nvPr/>
        </p:nvSpPr>
        <p:spPr>
          <a:xfrm>
            <a:off x="1782384" y="4604792"/>
            <a:ext cx="2042642" cy="400110"/>
          </a:xfrm>
          <a:prstGeom prst="rect">
            <a:avLst/>
          </a:prstGeom>
        </p:spPr>
        <p:txBody>
          <a:bodyPr wrap="square">
            <a:spAutoFit/>
          </a:bodyPr>
          <a:lstStyle/>
          <a:p>
            <a:r>
              <a:rPr lang="zh-CN"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绘</a:t>
            </a:r>
            <a:r>
              <a:rPr lang="en-US"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制</a:t>
            </a:r>
            <a:r>
              <a:rPr lang="en-US"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表</a:t>
            </a:r>
            <a:r>
              <a:rPr lang="en-US"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kern="100" dirty="0" smtClean="0">
                <a:solidFill>
                  <a:srgbClr val="0070C0"/>
                </a:solidFill>
                <a:latin typeface="楷体" panose="02010609060101010101" pitchFamily="49" charset="-122"/>
                <a:ea typeface="楷体" panose="02010609060101010101" pitchFamily="49" charset="-122"/>
                <a:cs typeface="Times New Roman" panose="02020603050405020304" pitchFamily="18" charset="0"/>
              </a:rPr>
              <a:t>现</a:t>
            </a:r>
            <a:endParaRPr lang="zh-CN" altLang="en-US" sz="2000" kern="100" dirty="0">
              <a:solidFill>
                <a:srgbClr val="0070C0"/>
              </a:solidFill>
              <a:latin typeface="楷体" panose="02010609060101010101" pitchFamily="49" charset="-122"/>
              <a:ea typeface="楷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4162710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4.1 </a:t>
            </a:r>
            <a:r>
              <a:rPr lang="zh-CN" altLang="zh-CN" sz="2000" dirty="0" smtClean="0">
                <a:latin typeface="隶书" panose="02010509060101010101" pitchFamily="49" charset="-122"/>
                <a:ea typeface="隶书" panose="02010509060101010101" pitchFamily="49" charset="-122"/>
              </a:rPr>
              <a:t>绘制表现</a:t>
            </a:r>
            <a:endParaRPr lang="zh-CN" altLang="en-US" sz="2000" dirty="0">
              <a:latin typeface="隶书" panose="02010509060101010101" pitchFamily="49" charset="-122"/>
              <a:ea typeface="隶书" panose="02010509060101010101" pitchFamily="49" charset="-122"/>
            </a:endParaRPr>
          </a:p>
        </p:txBody>
      </p:sp>
      <p:sp>
        <p:nvSpPr>
          <p:cNvPr id="3" name="矩形 2"/>
          <p:cNvSpPr/>
          <p:nvPr/>
        </p:nvSpPr>
        <p:spPr>
          <a:xfrm>
            <a:off x="933489" y="5832987"/>
            <a:ext cx="4735592" cy="369332"/>
          </a:xfrm>
          <a:prstGeom prst="rect">
            <a:avLst/>
          </a:prstGeom>
        </p:spPr>
        <p:txBody>
          <a:bodyPr wrap="none">
            <a:spAutoFit/>
          </a:bodyPr>
          <a:lstStyle/>
          <a:p>
            <a:pPr indent="76200" algn="just">
              <a:spcAft>
                <a:spcPts val="0"/>
              </a:spcAft>
            </a:pPr>
            <a:r>
              <a:rPr lang="zh-CN" altLang="zh-CN" kern="100" dirty="0" smtClean="0">
                <a:effectLst/>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4-8</a:t>
            </a:r>
            <a:r>
              <a:rPr lang="zh-CN" altLang="zh-CN" kern="100" dirty="0" smtClean="0">
                <a:effectLst/>
                <a:latin typeface="Calibri" panose="020F0502020204030204" pitchFamily="34" charset="0"/>
                <a:ea typeface="宋体" panose="02010600030101010101" pitchFamily="2" charset="-122"/>
                <a:cs typeface="Times New Roman" panose="02020603050405020304" pitchFamily="18" charset="0"/>
              </a:rPr>
              <a:t>绘制表现</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8                        </a:t>
            </a:r>
            <a:r>
              <a:rPr lang="zh-CN" altLang="zh-CN" kern="100" dirty="0" smtClean="0">
                <a:effectLst/>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4-9</a:t>
            </a:r>
            <a:r>
              <a:rPr lang="zh-CN" altLang="zh-CN" kern="100" dirty="0" smtClean="0">
                <a:effectLst/>
                <a:latin typeface="Calibri" panose="020F0502020204030204" pitchFamily="34" charset="0"/>
                <a:ea typeface="宋体" panose="02010600030101010101" pitchFamily="2" charset="-122"/>
                <a:cs typeface="Times New Roman" panose="02020603050405020304" pitchFamily="18" charset="0"/>
              </a:rPr>
              <a:t>绘制表现</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9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8194" name="Picture 2" descr="268bbe358540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8571" y="856911"/>
            <a:ext cx="4124158" cy="4237149"/>
          </a:xfrm>
          <a:prstGeom prst="rect">
            <a:avLst/>
          </a:prstGeom>
          <a:noFill/>
          <a:extLst>
            <a:ext uri="{909E8E84-426E-40DD-AFC4-6F175D3DCCD1}">
              <a14:hiddenFill xmlns:a14="http://schemas.microsoft.com/office/drawing/2010/main">
                <a:solidFill>
                  <a:srgbClr val="FFFFFF"/>
                </a:solidFill>
              </a14:hiddenFill>
            </a:ext>
          </a:extLst>
        </p:spPr>
      </p:pic>
      <p:pic>
        <p:nvPicPr>
          <p:cNvPr id="8193" name="Picture 1" descr="editorial illustrations 2016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1557" y="856910"/>
            <a:ext cx="3304976" cy="423714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5" name="Rectangle 4"/>
          <p:cNvSpPr>
            <a:spLocks noChangeArrowheads="1"/>
          </p:cNvSpPr>
          <p:nvPr/>
        </p:nvSpPr>
        <p:spPr bwMode="auto">
          <a:xfrm>
            <a:off x="0" y="3314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52916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4.1 </a:t>
            </a:r>
            <a:r>
              <a:rPr lang="zh-CN" altLang="zh-CN" sz="2000" dirty="0" smtClean="0">
                <a:latin typeface="隶书" panose="02010509060101010101" pitchFamily="49" charset="-122"/>
                <a:ea typeface="隶书" panose="02010509060101010101" pitchFamily="49" charset="-122"/>
              </a:rPr>
              <a:t>绘制表现</a:t>
            </a:r>
            <a:endParaRPr lang="zh-CN" altLang="en-US" sz="2000" dirty="0">
              <a:latin typeface="隶书" panose="02010509060101010101" pitchFamily="49" charset="-122"/>
              <a:ea typeface="隶书" panose="02010509060101010101" pitchFamily="49" charset="-122"/>
            </a:endParaRPr>
          </a:p>
        </p:txBody>
      </p:sp>
      <p:pic>
        <p:nvPicPr>
          <p:cNvPr id="9218" name="Picture 2" descr="90182e358540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1369" y="958504"/>
            <a:ext cx="3778658" cy="5043548"/>
          </a:xfrm>
          <a:prstGeom prst="rect">
            <a:avLst/>
          </a:prstGeom>
          <a:noFill/>
          <a:extLst>
            <a:ext uri="{909E8E84-426E-40DD-AFC4-6F175D3DCCD1}">
              <a14:hiddenFill xmlns:a14="http://schemas.microsoft.com/office/drawing/2010/main">
                <a:solidFill>
                  <a:srgbClr val="FFFFFF"/>
                </a:solidFill>
              </a14:hiddenFill>
            </a:ext>
          </a:extLst>
        </p:spPr>
      </p:pic>
      <p:pic>
        <p:nvPicPr>
          <p:cNvPr id="9217" name="Picture 1" descr="a5ca5e31141363_5642fc7ac316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05335" y="991840"/>
            <a:ext cx="4771356" cy="493146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4"/>
          <p:cNvSpPr>
            <a:spLocks noChangeArrowheads="1"/>
          </p:cNvSpPr>
          <p:nvPr/>
        </p:nvSpPr>
        <p:spPr bwMode="auto">
          <a:xfrm>
            <a:off x="0" y="34575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045964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463641" y="98112"/>
            <a:ext cx="1893193" cy="404164"/>
          </a:xfrm>
        </p:spPr>
        <p:style>
          <a:lnRef idx="0">
            <a:schemeClr val="accent1"/>
          </a:lnRef>
          <a:fillRef idx="3">
            <a:schemeClr val="accent1"/>
          </a:fillRef>
          <a:effectRef idx="3">
            <a:schemeClr val="accent1"/>
          </a:effectRef>
          <a:fontRef idx="minor">
            <a:schemeClr val="lt1"/>
          </a:fontRef>
        </p:style>
        <p:txBody>
          <a:bodyPr>
            <a:noAutofit/>
          </a:bodyPr>
          <a:lstStyle/>
          <a:p>
            <a:r>
              <a:rPr lang="en-US" altLang="zh-CN" sz="2000" dirty="0" smtClean="0">
                <a:latin typeface="隶书" panose="02010509060101010101" pitchFamily="49" charset="-122"/>
                <a:ea typeface="隶书" panose="02010509060101010101" pitchFamily="49" charset="-122"/>
              </a:rPr>
              <a:t>4.1 </a:t>
            </a:r>
            <a:r>
              <a:rPr lang="zh-CN" altLang="zh-CN" sz="2000" dirty="0" smtClean="0">
                <a:latin typeface="隶书" panose="02010509060101010101" pitchFamily="49" charset="-122"/>
                <a:ea typeface="隶书" panose="02010509060101010101" pitchFamily="49" charset="-122"/>
              </a:rPr>
              <a:t>绘制表现</a:t>
            </a:r>
            <a:endParaRPr lang="zh-CN" altLang="en-US" sz="2000" dirty="0">
              <a:latin typeface="隶书" panose="02010509060101010101" pitchFamily="49" charset="-122"/>
              <a:ea typeface="隶书" panose="02010509060101010101" pitchFamily="49" charset="-122"/>
            </a:endParaRPr>
          </a:p>
        </p:txBody>
      </p:sp>
      <p:sp>
        <p:nvSpPr>
          <p:cNvPr id="3" name="矩形 2"/>
          <p:cNvSpPr/>
          <p:nvPr/>
        </p:nvSpPr>
        <p:spPr>
          <a:xfrm>
            <a:off x="6872581" y="6206475"/>
            <a:ext cx="4886274" cy="369332"/>
          </a:xfrm>
          <a:prstGeom prst="rect">
            <a:avLst/>
          </a:prstGeom>
        </p:spPr>
        <p:txBody>
          <a:bodyPr wrap="none">
            <a:spAutoFit/>
          </a:bodyPr>
          <a:lstStyle/>
          <a:p>
            <a:pPr marL="76200" algn="just">
              <a:spcAft>
                <a:spcPts val="0"/>
              </a:spcAft>
            </a:pPr>
            <a:r>
              <a:rPr lang="zh-CN" altLang="zh-CN" kern="100" dirty="0" smtClean="0">
                <a:effectLst/>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4-12</a:t>
            </a:r>
            <a:r>
              <a:rPr lang="zh-CN" altLang="zh-CN" kern="100" dirty="0" smtClean="0">
                <a:effectLst/>
                <a:latin typeface="Calibri" panose="020F0502020204030204" pitchFamily="34" charset="0"/>
                <a:ea typeface="宋体" panose="02010600030101010101" pitchFamily="2" charset="-122"/>
                <a:cs typeface="Times New Roman" panose="02020603050405020304" pitchFamily="18" charset="0"/>
              </a:rPr>
              <a:t>绘制表现</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12                   </a:t>
            </a:r>
            <a:r>
              <a:rPr lang="zh-CN" altLang="zh-CN" kern="100" dirty="0" smtClean="0">
                <a:effectLst/>
                <a:latin typeface="Calibri" panose="020F0502020204030204" pitchFamily="34" charset="0"/>
                <a:ea typeface="宋体" panose="02010600030101010101" pitchFamily="2" charset="-122"/>
                <a:cs typeface="Times New Roman" panose="02020603050405020304" pitchFamily="18" charset="0"/>
              </a:rPr>
              <a:t>图</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4-13</a:t>
            </a:r>
            <a:r>
              <a:rPr lang="zh-CN" altLang="zh-CN" kern="100" dirty="0" smtClean="0">
                <a:effectLst/>
                <a:latin typeface="Calibri" panose="020F0502020204030204" pitchFamily="34" charset="0"/>
                <a:ea typeface="宋体" panose="02010600030101010101" pitchFamily="2" charset="-122"/>
                <a:cs typeface="Times New Roman" panose="02020603050405020304" pitchFamily="18" charset="0"/>
              </a:rPr>
              <a:t>绘制表现</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13</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10242" name="Picture 2" descr="7fe43a246938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1520" y="1112881"/>
            <a:ext cx="4447692" cy="5462926"/>
          </a:xfrm>
          <a:prstGeom prst="rect">
            <a:avLst/>
          </a:prstGeom>
          <a:noFill/>
          <a:extLst>
            <a:ext uri="{909E8E84-426E-40DD-AFC4-6F175D3DCCD1}">
              <a14:hiddenFill xmlns:a14="http://schemas.microsoft.com/office/drawing/2010/main">
                <a:solidFill>
                  <a:srgbClr val="FFFFFF"/>
                </a:solidFill>
              </a14:hiddenFill>
            </a:ext>
          </a:extLst>
        </p:spPr>
      </p:pic>
      <p:pic>
        <p:nvPicPr>
          <p:cNvPr id="10241" name="Picture 1" descr="9592a724693801_56338761552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07498" y="633883"/>
            <a:ext cx="3816439" cy="507856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zh-CN" altLang="zh-CN" sz="1800" b="0" i="0" u="none" strike="noStrike" cap="none" normalizeH="0" baseline="0" smtClean="0">
              <a:ln>
                <a:noFill/>
              </a:ln>
              <a:solidFill>
                <a:schemeClr val="tx1"/>
              </a:solidFill>
              <a:effectLst/>
              <a:latin typeface="Arial" panose="020B0604020202020204" pitchFamily="34" charset="0"/>
            </a:endParaRPr>
          </a:p>
        </p:txBody>
      </p:sp>
      <p:sp>
        <p:nvSpPr>
          <p:cNvPr id="5" name="Rectangle 4"/>
          <p:cNvSpPr>
            <a:spLocks noChangeArrowheads="1"/>
          </p:cNvSpPr>
          <p:nvPr/>
        </p:nvSpPr>
        <p:spPr bwMode="auto">
          <a:xfrm>
            <a:off x="0" y="36861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0" i="0" u="none" strike="noStrike" cap="none" normalizeH="0" baseline="0" smtClean="0">
                <a:ln>
                  <a:noFill/>
                </a:ln>
                <a:solidFill>
                  <a:schemeClr val="tx1"/>
                </a:solidFill>
                <a:effectLst/>
                <a:latin typeface="宋体" panose="02010600030101010101" pitchFamily="2" charset="-122"/>
                <a:ea typeface="宋体" panose="02010600030101010101" pitchFamily="2" charset="-122"/>
                <a:cs typeface="Calibri" panose="020F0502020204030204" pitchFamily="34" charset="0"/>
              </a:rPr>
              <a:t> </a:t>
            </a:r>
            <a:endParaRPr kumimoji="0" lang="en-US" altLang="zh-CN"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96730324"/>
      </p:ext>
    </p:extLst>
  </p:cSld>
  <p:clrMapOvr>
    <a:masterClrMapping/>
  </p:clrMapOvr>
</p:sld>
</file>

<file path=ppt/theme/theme1.xml><?xml version="1.0" encoding="utf-8"?>
<a:theme xmlns:a="http://schemas.openxmlformats.org/drawingml/2006/main" name="被除数">
  <a:themeElements>
    <a:clrScheme name="被除数">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自定义 3">
      <a:majorFont>
        <a:latin typeface="Cambria"/>
        <a:ea typeface="黑体"/>
        <a:cs typeface=""/>
      </a:majorFont>
      <a:minorFont>
        <a:latin typeface="Calibri"/>
        <a:ea typeface="华文中宋"/>
        <a:cs typeface=""/>
      </a:minorFont>
    </a:fontScheme>
    <a:fmtScheme name="被除数">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docProps/app.xml><?xml version="1.0" encoding="utf-8"?>
<Properties xmlns="http://schemas.openxmlformats.org/officeDocument/2006/extended-properties" xmlns:vt="http://schemas.openxmlformats.org/officeDocument/2006/docPropsVTypes">
  <Template>红利</Template>
  <TotalTime>71</TotalTime>
  <Words>1490</Words>
  <Application>Microsoft Office PowerPoint</Application>
  <PresentationFormat>宽屏</PresentationFormat>
  <Paragraphs>136</Paragraphs>
  <Slides>45</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45</vt:i4>
      </vt:variant>
    </vt:vector>
  </HeadingPairs>
  <TitlesOfParts>
    <vt:vector size="60" baseType="lpstr">
      <vt:lpstr>Arial Unicode MS</vt:lpstr>
      <vt:lpstr>黑体</vt:lpstr>
      <vt:lpstr>华文仿宋</vt:lpstr>
      <vt:lpstr>华文隶书</vt:lpstr>
      <vt:lpstr>华文中宋</vt:lpstr>
      <vt:lpstr>楷体</vt:lpstr>
      <vt:lpstr>隶书</vt:lpstr>
      <vt:lpstr>宋体</vt:lpstr>
      <vt:lpstr>微软雅黑</vt:lpstr>
      <vt:lpstr>Arial</vt:lpstr>
      <vt:lpstr>Calibri</vt:lpstr>
      <vt:lpstr>Cambria</vt:lpstr>
      <vt:lpstr>Times New Roman</vt:lpstr>
      <vt:lpstr>Wingdings 2</vt:lpstr>
      <vt:lpstr>被除数</vt:lpstr>
      <vt:lpstr>第四章   图形设计的表现 </vt:lpstr>
      <vt:lpstr>PowerPoint 演示文稿</vt:lpstr>
      <vt:lpstr>4.1 绘制表现</vt:lpstr>
      <vt:lpstr>4.1 绘制表现</vt:lpstr>
      <vt:lpstr>4.1 绘制表现</vt:lpstr>
      <vt:lpstr>4.1 绘制表现</vt:lpstr>
      <vt:lpstr>4.1 绘制表现</vt:lpstr>
      <vt:lpstr>4.1 绘制表现</vt:lpstr>
      <vt:lpstr>4.1 绘制表现</vt:lpstr>
      <vt:lpstr>4.1 绘制表现</vt:lpstr>
      <vt:lpstr>4.1 绘制表现</vt:lpstr>
      <vt:lpstr>4.1 绘制表现</vt:lpstr>
      <vt:lpstr>4.1 绘制表现</vt:lpstr>
      <vt:lpstr>4.1 绘制表现</vt:lpstr>
      <vt:lpstr>4.1 绘制表现</vt:lpstr>
      <vt:lpstr>4.1 绘制表现</vt:lpstr>
      <vt:lpstr>4.1 绘制表现</vt:lpstr>
      <vt:lpstr>4.2 影像表现</vt:lpstr>
      <vt:lpstr>4.2 影像表现</vt:lpstr>
      <vt:lpstr>4.2 影像表现</vt:lpstr>
      <vt:lpstr>4.2 影像表现</vt:lpstr>
      <vt:lpstr>4.2 影像表现</vt:lpstr>
      <vt:lpstr>4.2 影像表现</vt:lpstr>
      <vt:lpstr>4.2 影像表现</vt:lpstr>
      <vt:lpstr>4.2 影像表现</vt:lpstr>
      <vt:lpstr>4.2 影像表现</vt:lpstr>
      <vt:lpstr>4.2 影像表现</vt:lpstr>
      <vt:lpstr>4.3 数码影像处理表现</vt:lpstr>
      <vt:lpstr>4.3 数码影像处理表现</vt:lpstr>
      <vt:lpstr>4.3 数码影像处理表现</vt:lpstr>
      <vt:lpstr>PowerPoint 演示文稿</vt:lpstr>
      <vt:lpstr>4.3 数码影像处理表现</vt:lpstr>
      <vt:lpstr>PowerPoint 演示文稿</vt:lpstr>
      <vt:lpstr>4.3 数码影像处理表现</vt:lpstr>
      <vt:lpstr>PowerPoint 演示文稿</vt:lpstr>
      <vt:lpstr>4.3 数码影像处理表现</vt:lpstr>
      <vt:lpstr>PowerPoint 演示文稿</vt:lpstr>
      <vt:lpstr>4.3 数码影像处理表现</vt:lpstr>
      <vt:lpstr>PowerPoint 演示文稿</vt:lpstr>
      <vt:lpstr>PowerPoint 演示文稿</vt:lpstr>
      <vt:lpstr>PowerPoint 演示文稿</vt:lpstr>
      <vt:lpstr>4.3 数码影像处理表现</vt:lpstr>
      <vt:lpstr>4.3 数码影像处理表现</vt:lpstr>
      <vt:lpstr>4.3 数码影像处理表现</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   图形设计的表现 </dc:title>
  <dc:creator>BSY-zwy</dc:creator>
  <cp:lastModifiedBy>BSY-zwy</cp:lastModifiedBy>
  <cp:revision>9</cp:revision>
  <dcterms:created xsi:type="dcterms:W3CDTF">2017-09-05T01:43:24Z</dcterms:created>
  <dcterms:modified xsi:type="dcterms:W3CDTF">2017-09-07T07:13:02Z</dcterms:modified>
</cp:coreProperties>
</file>