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7" r:id="rId4"/>
    <p:sldId id="258"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74" d="100"/>
          <a:sy n="74" d="100"/>
        </p:scale>
        <p:origin x="56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D6AC8E-7A81-4DC1-8141-AB0652EE7800}" type="doc">
      <dgm:prSet loTypeId="urn:microsoft.com/office/officeart/2005/8/layout/vList2" loCatId="list" qsTypeId="urn:microsoft.com/office/officeart/2005/8/quickstyle/simple1" qsCatId="simple" csTypeId="urn:microsoft.com/office/officeart/2005/8/colors/colorful4" csCatId="colorful"/>
      <dgm:spPr/>
      <dgm:t>
        <a:bodyPr/>
        <a:lstStyle/>
        <a:p>
          <a:endParaRPr lang="zh-CN" altLang="en-US"/>
        </a:p>
      </dgm:t>
    </dgm:pt>
    <dgm:pt modelId="{77CADD8D-5CE5-49CB-8ACC-B95BC8CF1A5D}">
      <dgm:prSet/>
      <dgm:spPr/>
      <dgm:t>
        <a:bodyPr/>
        <a:lstStyle/>
        <a:p>
          <a:pPr rtl="0"/>
          <a:r>
            <a:rPr lang="zh-CN" dirty="0" smtClean="0"/>
            <a:t>图形说明书用图形语言表达产品的功能与意图，让人们能够更轻松愉悦地了解产品的功能和使用方面的信息，发挥图形语言表达的直观性。</a:t>
          </a:r>
          <a:endParaRPr lang="zh-CN" dirty="0"/>
        </a:p>
      </dgm:t>
    </dgm:pt>
    <dgm:pt modelId="{FB2B2296-0EA0-4D23-891B-E97601F4228D}" type="parTrans" cxnId="{F8BAE82F-5406-47F8-8293-773AD9ABB483}">
      <dgm:prSet/>
      <dgm:spPr/>
      <dgm:t>
        <a:bodyPr/>
        <a:lstStyle/>
        <a:p>
          <a:endParaRPr lang="zh-CN" altLang="en-US"/>
        </a:p>
      </dgm:t>
    </dgm:pt>
    <dgm:pt modelId="{C66444EF-75BE-467E-8499-4AE0044CBC0A}" type="sibTrans" cxnId="{F8BAE82F-5406-47F8-8293-773AD9ABB483}">
      <dgm:prSet/>
      <dgm:spPr/>
      <dgm:t>
        <a:bodyPr/>
        <a:lstStyle/>
        <a:p>
          <a:endParaRPr lang="zh-CN" altLang="en-US"/>
        </a:p>
      </dgm:t>
    </dgm:pt>
    <dgm:pt modelId="{10E68696-CC66-4F72-B611-8198CEBA9D4F}">
      <dgm:prSet/>
      <dgm:spPr/>
      <dgm:t>
        <a:bodyPr/>
        <a:lstStyle/>
        <a:p>
          <a:pPr rtl="0"/>
          <a:r>
            <a:rPr lang="zh-CN" dirty="0" smtClean="0"/>
            <a:t>这种表达方式要求设计师能够对产品的各方面功能和使用方式全面了解，并能将这些信息转化成符合逻辑序列的图形。</a:t>
          </a:r>
          <a:endParaRPr lang="zh-CN" dirty="0"/>
        </a:p>
      </dgm:t>
    </dgm:pt>
    <dgm:pt modelId="{6E38257D-54EF-49A6-923C-A68B2E99A5D4}" type="parTrans" cxnId="{CE4A8FFC-CC4D-4106-A806-F0FB42ABDB47}">
      <dgm:prSet/>
      <dgm:spPr/>
      <dgm:t>
        <a:bodyPr/>
        <a:lstStyle/>
        <a:p>
          <a:endParaRPr lang="zh-CN" altLang="en-US"/>
        </a:p>
      </dgm:t>
    </dgm:pt>
    <dgm:pt modelId="{53C34E91-2C35-43B5-8434-E69EE53DF467}" type="sibTrans" cxnId="{CE4A8FFC-CC4D-4106-A806-F0FB42ABDB47}">
      <dgm:prSet/>
      <dgm:spPr/>
      <dgm:t>
        <a:bodyPr/>
        <a:lstStyle/>
        <a:p>
          <a:endParaRPr lang="zh-CN" altLang="en-US"/>
        </a:p>
      </dgm:t>
    </dgm:pt>
    <dgm:pt modelId="{5807E6DD-9ED8-4F31-A574-34FC6F92ABF0}">
      <dgm:prSet/>
      <dgm:spPr/>
      <dgm:t>
        <a:bodyPr/>
        <a:lstStyle/>
        <a:p>
          <a:pPr rtl="0"/>
          <a:r>
            <a:rPr lang="zh-CN" dirty="0" smtClean="0"/>
            <a:t>图形设计要求直观生动准确的传达产品信息。</a:t>
          </a:r>
          <a:endParaRPr lang="zh-CN" dirty="0"/>
        </a:p>
      </dgm:t>
    </dgm:pt>
    <dgm:pt modelId="{647D5C87-DC3B-451C-99EC-C2EE0940BF7E}" type="parTrans" cxnId="{BAD4B8A0-9AC5-489B-AC68-460F021A0259}">
      <dgm:prSet/>
      <dgm:spPr/>
      <dgm:t>
        <a:bodyPr/>
        <a:lstStyle/>
        <a:p>
          <a:endParaRPr lang="zh-CN" altLang="en-US"/>
        </a:p>
      </dgm:t>
    </dgm:pt>
    <dgm:pt modelId="{9A217C04-4DDD-4CE7-A351-F4ED0959BB71}" type="sibTrans" cxnId="{BAD4B8A0-9AC5-489B-AC68-460F021A0259}">
      <dgm:prSet/>
      <dgm:spPr/>
      <dgm:t>
        <a:bodyPr/>
        <a:lstStyle/>
        <a:p>
          <a:endParaRPr lang="zh-CN" altLang="en-US"/>
        </a:p>
      </dgm:t>
    </dgm:pt>
    <dgm:pt modelId="{490F5FDD-5009-4B6F-85A7-F71A3F7B61D2}" type="pres">
      <dgm:prSet presAssocID="{B6D6AC8E-7A81-4DC1-8141-AB0652EE7800}" presName="linear" presStyleCnt="0">
        <dgm:presLayoutVars>
          <dgm:animLvl val="lvl"/>
          <dgm:resizeHandles val="exact"/>
        </dgm:presLayoutVars>
      </dgm:prSet>
      <dgm:spPr/>
    </dgm:pt>
    <dgm:pt modelId="{5F6DB175-8740-42A9-A02B-3D66B4157F61}" type="pres">
      <dgm:prSet presAssocID="{77CADD8D-5CE5-49CB-8ACC-B95BC8CF1A5D}" presName="parentText" presStyleLbl="node1" presStyleIdx="0" presStyleCnt="3" custLinFactY="-17679" custLinFactNeighborX="-139" custLinFactNeighborY="-100000">
        <dgm:presLayoutVars>
          <dgm:chMax val="0"/>
          <dgm:bulletEnabled val="1"/>
        </dgm:presLayoutVars>
      </dgm:prSet>
      <dgm:spPr/>
    </dgm:pt>
    <dgm:pt modelId="{288F8B81-F8BE-4EB9-96B8-47555062CB98}" type="pres">
      <dgm:prSet presAssocID="{C66444EF-75BE-467E-8499-4AE0044CBC0A}" presName="spacer" presStyleCnt="0"/>
      <dgm:spPr/>
    </dgm:pt>
    <dgm:pt modelId="{BF7B957A-7363-48B7-9CDC-29A896B1730A}" type="pres">
      <dgm:prSet presAssocID="{10E68696-CC66-4F72-B611-8198CEBA9D4F}" presName="parentText" presStyleLbl="node1" presStyleIdx="1" presStyleCnt="3" custLinFactNeighborY="-5">
        <dgm:presLayoutVars>
          <dgm:chMax val="0"/>
          <dgm:bulletEnabled val="1"/>
        </dgm:presLayoutVars>
      </dgm:prSet>
      <dgm:spPr/>
    </dgm:pt>
    <dgm:pt modelId="{2B46897E-6F4C-44E4-9466-81EB19C17BA6}" type="pres">
      <dgm:prSet presAssocID="{53C34E91-2C35-43B5-8434-E69EE53DF467}" presName="spacer" presStyleCnt="0"/>
      <dgm:spPr/>
    </dgm:pt>
    <dgm:pt modelId="{2E896F45-B6D8-482C-955D-D2041F81F6A6}" type="pres">
      <dgm:prSet presAssocID="{5807E6DD-9ED8-4F31-A574-34FC6F92ABF0}" presName="parentText" presStyleLbl="node1" presStyleIdx="2" presStyleCnt="3" custLinFactY="21249" custLinFactNeighborY="100000">
        <dgm:presLayoutVars>
          <dgm:chMax val="0"/>
          <dgm:bulletEnabled val="1"/>
        </dgm:presLayoutVars>
      </dgm:prSet>
      <dgm:spPr/>
    </dgm:pt>
  </dgm:ptLst>
  <dgm:cxnLst>
    <dgm:cxn modelId="{F8BAE82F-5406-47F8-8293-773AD9ABB483}" srcId="{B6D6AC8E-7A81-4DC1-8141-AB0652EE7800}" destId="{77CADD8D-5CE5-49CB-8ACC-B95BC8CF1A5D}" srcOrd="0" destOrd="0" parTransId="{FB2B2296-0EA0-4D23-891B-E97601F4228D}" sibTransId="{C66444EF-75BE-467E-8499-4AE0044CBC0A}"/>
    <dgm:cxn modelId="{F6DEA9B2-743A-46EC-A6F6-690813030739}" type="presOf" srcId="{10E68696-CC66-4F72-B611-8198CEBA9D4F}" destId="{BF7B957A-7363-48B7-9CDC-29A896B1730A}" srcOrd="0" destOrd="0" presId="urn:microsoft.com/office/officeart/2005/8/layout/vList2"/>
    <dgm:cxn modelId="{B847A71D-43C2-48E7-8A89-9DA2B22BAA11}" type="presOf" srcId="{5807E6DD-9ED8-4F31-A574-34FC6F92ABF0}" destId="{2E896F45-B6D8-482C-955D-D2041F81F6A6}" srcOrd="0" destOrd="0" presId="urn:microsoft.com/office/officeart/2005/8/layout/vList2"/>
    <dgm:cxn modelId="{C8D8D356-1F50-4754-B6D8-4865CDAB4237}" type="presOf" srcId="{B6D6AC8E-7A81-4DC1-8141-AB0652EE7800}" destId="{490F5FDD-5009-4B6F-85A7-F71A3F7B61D2}" srcOrd="0" destOrd="0" presId="urn:microsoft.com/office/officeart/2005/8/layout/vList2"/>
    <dgm:cxn modelId="{BAD4B8A0-9AC5-489B-AC68-460F021A0259}" srcId="{B6D6AC8E-7A81-4DC1-8141-AB0652EE7800}" destId="{5807E6DD-9ED8-4F31-A574-34FC6F92ABF0}" srcOrd="2" destOrd="0" parTransId="{647D5C87-DC3B-451C-99EC-C2EE0940BF7E}" sibTransId="{9A217C04-4DDD-4CE7-A351-F4ED0959BB71}"/>
    <dgm:cxn modelId="{10B5ECBB-51CD-4399-B02F-C8FBB83616B8}" type="presOf" srcId="{77CADD8D-5CE5-49CB-8ACC-B95BC8CF1A5D}" destId="{5F6DB175-8740-42A9-A02B-3D66B4157F61}" srcOrd="0" destOrd="0" presId="urn:microsoft.com/office/officeart/2005/8/layout/vList2"/>
    <dgm:cxn modelId="{CE4A8FFC-CC4D-4106-A806-F0FB42ABDB47}" srcId="{B6D6AC8E-7A81-4DC1-8141-AB0652EE7800}" destId="{10E68696-CC66-4F72-B611-8198CEBA9D4F}" srcOrd="1" destOrd="0" parTransId="{6E38257D-54EF-49A6-923C-A68B2E99A5D4}" sibTransId="{53C34E91-2C35-43B5-8434-E69EE53DF467}"/>
    <dgm:cxn modelId="{86E02D12-7058-49E8-BFFB-3B56E63FC5C6}" type="presParOf" srcId="{490F5FDD-5009-4B6F-85A7-F71A3F7B61D2}" destId="{5F6DB175-8740-42A9-A02B-3D66B4157F61}" srcOrd="0" destOrd="0" presId="urn:microsoft.com/office/officeart/2005/8/layout/vList2"/>
    <dgm:cxn modelId="{623BCEC0-5E2C-457C-B48C-F083E713DA4D}" type="presParOf" srcId="{490F5FDD-5009-4B6F-85A7-F71A3F7B61D2}" destId="{288F8B81-F8BE-4EB9-96B8-47555062CB98}" srcOrd="1" destOrd="0" presId="urn:microsoft.com/office/officeart/2005/8/layout/vList2"/>
    <dgm:cxn modelId="{72A5F2F4-FB4C-4AAD-B4D0-6EFC3C1B4A5A}" type="presParOf" srcId="{490F5FDD-5009-4B6F-85A7-F71A3F7B61D2}" destId="{BF7B957A-7363-48B7-9CDC-29A896B1730A}" srcOrd="2" destOrd="0" presId="urn:microsoft.com/office/officeart/2005/8/layout/vList2"/>
    <dgm:cxn modelId="{42BB5171-4529-4F27-8407-E72B37722596}" type="presParOf" srcId="{490F5FDD-5009-4B6F-85A7-F71A3F7B61D2}" destId="{2B46897E-6F4C-44E4-9466-81EB19C17BA6}" srcOrd="3" destOrd="0" presId="urn:microsoft.com/office/officeart/2005/8/layout/vList2"/>
    <dgm:cxn modelId="{85C3E248-BAE1-4CBF-B517-A21A47DC26F8}" type="presParOf" srcId="{490F5FDD-5009-4B6F-85A7-F71A3F7B61D2}" destId="{2E896F45-B6D8-482C-955D-D2041F81F6A6}"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6DB175-8740-42A9-A02B-3D66B4157F61}">
      <dsp:nvSpPr>
        <dsp:cNvPr id="0" name=""/>
        <dsp:cNvSpPr/>
      </dsp:nvSpPr>
      <dsp:spPr>
        <a:xfrm>
          <a:off x="0" y="93896"/>
          <a:ext cx="9277082" cy="1082286"/>
        </a:xfrm>
        <a:prstGeom prst="roundRect">
          <a:avLst/>
        </a:prstGeom>
        <a:solidFill>
          <a:schemeClr val="accent4">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zh-CN" sz="2300" kern="1200" dirty="0" smtClean="0"/>
            <a:t>图形说明书用图形语言表达产品的功能与意图，让人们能够更轻松愉悦地了解产品的功能和使用方面的信息，发挥图形语言表达的直观性。</a:t>
          </a:r>
          <a:endParaRPr lang="zh-CN" sz="2300" kern="1200" dirty="0"/>
        </a:p>
      </dsp:txBody>
      <dsp:txXfrm>
        <a:off x="52833" y="146729"/>
        <a:ext cx="9171416" cy="976620"/>
      </dsp:txXfrm>
    </dsp:sp>
    <dsp:sp modelId="{BF7B957A-7363-48B7-9CDC-29A896B1730A}">
      <dsp:nvSpPr>
        <dsp:cNvPr id="0" name=""/>
        <dsp:cNvSpPr/>
      </dsp:nvSpPr>
      <dsp:spPr>
        <a:xfrm>
          <a:off x="0" y="1499996"/>
          <a:ext cx="9277082" cy="1082286"/>
        </a:xfrm>
        <a:prstGeom prst="roundRect">
          <a:avLst/>
        </a:prstGeom>
        <a:solidFill>
          <a:schemeClr val="accent4">
            <a:hueOff val="2401755"/>
            <a:satOff val="9091"/>
            <a:lumOff val="-588"/>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zh-CN" sz="2300" kern="1200" dirty="0" smtClean="0"/>
            <a:t>这种表达方式要求设计师能够对产品的各方面功能和使用方式全面了解，并能将这些信息转化成符合逻辑序列的图形。</a:t>
          </a:r>
          <a:endParaRPr lang="zh-CN" sz="2300" kern="1200" dirty="0"/>
        </a:p>
      </dsp:txBody>
      <dsp:txXfrm>
        <a:off x="52833" y="1552829"/>
        <a:ext cx="9171416" cy="976620"/>
      </dsp:txXfrm>
    </dsp:sp>
    <dsp:sp modelId="{2E896F45-B6D8-482C-955D-D2041F81F6A6}">
      <dsp:nvSpPr>
        <dsp:cNvPr id="0" name=""/>
        <dsp:cNvSpPr/>
      </dsp:nvSpPr>
      <dsp:spPr>
        <a:xfrm>
          <a:off x="0" y="2944741"/>
          <a:ext cx="9277082" cy="1082286"/>
        </a:xfrm>
        <a:prstGeom prst="roundRect">
          <a:avLst/>
        </a:prstGeom>
        <a:solidFill>
          <a:schemeClr val="accent4">
            <a:hueOff val="4803510"/>
            <a:satOff val="18182"/>
            <a:lumOff val="-1177"/>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rtl="0">
            <a:lnSpc>
              <a:spcPct val="90000"/>
            </a:lnSpc>
            <a:spcBef>
              <a:spcPct val="0"/>
            </a:spcBef>
            <a:spcAft>
              <a:spcPct val="35000"/>
            </a:spcAft>
          </a:pPr>
          <a:r>
            <a:rPr lang="zh-CN" sz="2300" kern="1200" dirty="0" smtClean="0"/>
            <a:t>图形设计要求直观生动准确的传达产品信息。</a:t>
          </a:r>
          <a:endParaRPr lang="zh-CN" sz="2300" kern="1200" dirty="0"/>
        </a:p>
      </dsp:txBody>
      <dsp:txXfrm>
        <a:off x="52833" y="2997574"/>
        <a:ext cx="9171416" cy="97662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346E5E81-2ED8-4512-8620-486D144720FF}" type="datetimeFigureOut">
              <a:rPr lang="en-US" smtClean="0"/>
              <a:t>9/7/2017</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B70B7430-D1C7-4683-AB27-07761046DF7E}" type="slidenum">
              <a:rPr lang="en-US" smtClean="0"/>
              <a:t>‹#›</a:t>
            </a:fld>
            <a:endParaRPr lang="en-US"/>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1387707294"/>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46E5E81-2ED8-4512-8620-486D144720FF}" type="datetimeFigureOut">
              <a:rPr lang="en-US" smtClean="0"/>
              <a:t>9/7/2017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0B7430-D1C7-4683-AB27-07761046DF7E}" type="slidenum">
              <a:rPr lang="en-US" smtClean="0"/>
              <a:t>‹#›</a:t>
            </a:fld>
            <a:endParaRPr lang="en-US"/>
          </a:p>
        </p:txBody>
      </p:sp>
    </p:spTree>
    <p:extLst>
      <p:ext uri="{BB962C8B-B14F-4D97-AF65-F5344CB8AC3E}">
        <p14:creationId xmlns:p14="http://schemas.microsoft.com/office/powerpoint/2010/main" val="6904917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46E5E81-2ED8-4512-8620-486D144720FF}" type="datetimeFigureOut">
              <a:rPr lang="en-US" smtClean="0"/>
              <a:t>9/7/2017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0B7430-D1C7-4683-AB27-07761046DF7E}" type="slidenum">
              <a:rPr lang="en-US" smtClean="0"/>
              <a:t>‹#›</a:t>
            </a:fld>
            <a:endParaRPr lang="en-US"/>
          </a:p>
        </p:txBody>
      </p:sp>
    </p:spTree>
    <p:extLst>
      <p:ext uri="{BB962C8B-B14F-4D97-AF65-F5344CB8AC3E}">
        <p14:creationId xmlns:p14="http://schemas.microsoft.com/office/powerpoint/2010/main" val="3118013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46E5E81-2ED8-4512-8620-486D144720FF}" type="datetimeFigureOut">
              <a:rPr lang="en-US" smtClean="0"/>
              <a:t>9/7/2017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0B7430-D1C7-4683-AB27-07761046DF7E}" type="slidenum">
              <a:rPr lang="en-US" smtClean="0"/>
              <a:t>‹#›</a:t>
            </a:fld>
            <a:endParaRPr lang="en-US"/>
          </a:p>
        </p:txBody>
      </p:sp>
    </p:spTree>
    <p:extLst>
      <p:ext uri="{BB962C8B-B14F-4D97-AF65-F5344CB8AC3E}">
        <p14:creationId xmlns:p14="http://schemas.microsoft.com/office/powerpoint/2010/main" val="3710760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346E5E81-2ED8-4512-8620-486D144720FF}" type="datetimeFigureOut">
              <a:rPr lang="en-US" smtClean="0"/>
              <a:t>9/7/2017</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B70B7430-D1C7-4683-AB27-07761046DF7E}" type="slidenum">
              <a:rPr lang="en-US" smtClean="0"/>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402651149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46E5E81-2ED8-4512-8620-486D144720FF}" type="datetimeFigureOut">
              <a:rPr lang="en-US" smtClean="0"/>
              <a:t>9/7/2017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0B7430-D1C7-4683-AB27-07761046DF7E}" type="slidenum">
              <a:rPr lang="en-US" smtClean="0"/>
              <a:t>‹#›</a:t>
            </a:fld>
            <a:endParaRPr lang="en-US"/>
          </a:p>
        </p:txBody>
      </p:sp>
    </p:spTree>
    <p:extLst>
      <p:ext uri="{BB962C8B-B14F-4D97-AF65-F5344CB8AC3E}">
        <p14:creationId xmlns:p14="http://schemas.microsoft.com/office/powerpoint/2010/main" val="188969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46E5E81-2ED8-4512-8620-486D144720FF}" type="datetimeFigureOut">
              <a:rPr lang="en-US" smtClean="0"/>
              <a:t>9/7/2017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0B7430-D1C7-4683-AB27-07761046DF7E}" type="slidenum">
              <a:rPr lang="en-US" smtClean="0"/>
              <a:t>‹#›</a:t>
            </a:fld>
            <a:endParaRPr lang="en-US"/>
          </a:p>
        </p:txBody>
      </p:sp>
    </p:spTree>
    <p:extLst>
      <p:ext uri="{BB962C8B-B14F-4D97-AF65-F5344CB8AC3E}">
        <p14:creationId xmlns:p14="http://schemas.microsoft.com/office/powerpoint/2010/main" val="2564585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46E5E81-2ED8-4512-8620-486D144720FF}" type="datetimeFigureOut">
              <a:rPr lang="en-US" smtClean="0"/>
              <a:t>9/7/2017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0B7430-D1C7-4683-AB27-07761046DF7E}" type="slidenum">
              <a:rPr lang="en-US" smtClean="0"/>
              <a:t>‹#›</a:t>
            </a:fld>
            <a:endParaRPr lang="en-US"/>
          </a:p>
        </p:txBody>
      </p:sp>
    </p:spTree>
    <p:extLst>
      <p:ext uri="{BB962C8B-B14F-4D97-AF65-F5344CB8AC3E}">
        <p14:creationId xmlns:p14="http://schemas.microsoft.com/office/powerpoint/2010/main" val="2437133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6E5E81-2ED8-4512-8620-486D144720FF}" type="datetimeFigureOut">
              <a:rPr lang="en-US" smtClean="0"/>
              <a:t>9/7/2017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0B7430-D1C7-4683-AB27-07761046DF7E}" type="slidenum">
              <a:rPr lang="en-US" smtClean="0"/>
              <a:t>‹#›</a:t>
            </a:fld>
            <a:endParaRPr lang="en-US"/>
          </a:p>
        </p:txBody>
      </p:sp>
    </p:spTree>
    <p:extLst>
      <p:ext uri="{BB962C8B-B14F-4D97-AF65-F5344CB8AC3E}">
        <p14:creationId xmlns:p14="http://schemas.microsoft.com/office/powerpoint/2010/main" val="39770485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346E5E81-2ED8-4512-8620-486D144720FF}" type="datetimeFigureOut">
              <a:rPr lang="en-US" smtClean="0"/>
              <a:t>9/7/2017</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B70B7430-D1C7-4683-AB27-07761046DF7E}"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30860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346E5E81-2ED8-4512-8620-486D144720FF}" type="datetimeFigureOut">
              <a:rPr lang="en-US" smtClean="0"/>
              <a:t>9/7/2017</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B70B7430-D1C7-4683-AB27-07761046DF7E}" type="slidenum">
              <a:rPr lang="en-US" smtClean="0"/>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996940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346E5E81-2ED8-4512-8620-486D144720FF}" type="datetimeFigureOut">
              <a:rPr lang="en-US" smtClean="0"/>
              <a:t>9/7/2017</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US"/>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B70B7430-D1C7-4683-AB27-07761046DF7E}" type="slidenum">
              <a:rPr lang="en-US" smtClean="0"/>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109976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368">
          <p15:clr>
            <a:srgbClr val="F26B43"/>
          </p15:clr>
        </p15:guide>
        <p15:guide id="2" orient="horz" pos="1440">
          <p15:clr>
            <a:srgbClr val="F26B43"/>
          </p15:clr>
        </p15:guide>
        <p15:guide id="3" orient="horz" pos="3696">
          <p15:clr>
            <a:srgbClr val="F26B43"/>
          </p15:clr>
        </p15:guide>
        <p15:guide id="4" orient="horz" pos="432">
          <p15:clr>
            <a:srgbClr val="F26B43"/>
          </p15:clr>
        </p15:guide>
        <p15:guide id="5" orient="horz" pos="1512">
          <p15:clr>
            <a:srgbClr val="F26B43"/>
          </p15:clr>
        </p15:guide>
        <p15:guide id="6" pos="6912">
          <p15:clr>
            <a:srgbClr val="F26B43"/>
          </p15:clr>
        </p15:guide>
        <p15:guide id="7" pos="936">
          <p15:clr>
            <a:srgbClr val="F26B43"/>
          </p15:clr>
        </p15:guide>
        <p15:guide id="8" pos="86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623467" y="2625581"/>
            <a:ext cx="6250078" cy="954746"/>
          </a:xfrm>
        </p:spPr>
        <p:txBody>
          <a:bodyPr/>
          <a:lstStyle/>
          <a:p>
            <a:r>
              <a:rPr lang="zh-CN" altLang="zh-CN" sz="4000" dirty="0" smtClean="0"/>
              <a:t>第</a:t>
            </a:r>
            <a:r>
              <a:rPr lang="en-US" altLang="zh-CN" sz="4000" dirty="0" smtClean="0"/>
              <a:t>5</a:t>
            </a:r>
            <a:r>
              <a:rPr lang="zh-CN" altLang="zh-CN" sz="4000" dirty="0" smtClean="0"/>
              <a:t>章</a:t>
            </a:r>
            <a:r>
              <a:rPr lang="en-US" altLang="zh-CN" sz="4000" dirty="0" smtClean="0"/>
              <a:t>  </a:t>
            </a:r>
            <a:r>
              <a:rPr lang="zh-CN" altLang="zh-CN" sz="4000" dirty="0" smtClean="0"/>
              <a:t>图形</a:t>
            </a:r>
            <a:r>
              <a:rPr lang="zh-CN" altLang="zh-CN" sz="4000" dirty="0"/>
              <a:t>信息的传达</a:t>
            </a:r>
            <a:endParaRPr lang="zh-CN" altLang="en-US" sz="4000" dirty="0"/>
          </a:p>
        </p:txBody>
      </p:sp>
    </p:spTree>
    <p:extLst>
      <p:ext uri="{BB962C8B-B14F-4D97-AF65-F5344CB8AC3E}">
        <p14:creationId xmlns:p14="http://schemas.microsoft.com/office/powerpoint/2010/main" val="4090682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钟琪"/>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6687" y="193183"/>
            <a:ext cx="4222514" cy="5975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025316" y="6373901"/>
            <a:ext cx="4463081" cy="369332"/>
          </a:xfrm>
          <a:prstGeom prst="rect">
            <a:avLst/>
          </a:prstGeom>
        </p:spPr>
        <p:txBody>
          <a:bodyPr wrap="none">
            <a:spAutoFit/>
          </a:bodyPr>
          <a:lstStyle/>
          <a:p>
            <a:pPr algn="ctr">
              <a:spcAft>
                <a:spcPts val="0"/>
              </a:spcAft>
            </a:pP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图</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5-12  </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去毛器使用方法图形</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说明书</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  </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钟琪</a:t>
            </a:r>
            <a:endParaRPr lang="zh-CN" altLang="zh-CN" sz="1400" kern="100" dirty="0">
              <a:solidFill>
                <a:srgbClr val="7030A0"/>
              </a:solidFill>
              <a:effectLst/>
              <a:latin typeface="华文中宋" panose="02010600040101010101" pitchFamily="2" charset="-122"/>
              <a:ea typeface="华文中宋"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399698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82838" y="1566294"/>
            <a:ext cx="9418750" cy="2862322"/>
          </a:xfrm>
          <a:prstGeom prst="rect">
            <a:avLst/>
          </a:prstGeom>
        </p:spPr>
        <p:txBody>
          <a:bodyPr wrap="square">
            <a:spAutoFit/>
          </a:bodyPr>
          <a:lstStyle/>
          <a:p>
            <a:pPr indent="304800" algn="just">
              <a:lnSpc>
                <a:spcPct val="150000"/>
              </a:lnSpc>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图形</a:t>
            </a: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说明书：用图形语言表达产品的功能与使用</a:t>
            </a: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方法</a:t>
            </a:r>
            <a:r>
              <a:rPr lang="zh-CN" altLang="en-US" sz="2000" kern="100" dirty="0">
                <a:latin typeface="华文楷体" panose="02010600040101010101" pitchFamily="2" charset="-122"/>
                <a:ea typeface="华文楷体" panose="02010600040101010101" pitchFamily="2" charset="-122"/>
                <a:cs typeface="宋体" panose="02010600030101010101" pitchFamily="2" charset="-122"/>
              </a:rPr>
              <a:t>。</a:t>
            </a:r>
            <a:endParaRPr lang="zh-CN" altLang="zh-CN" sz="2000" kern="100" dirty="0">
              <a:latin typeface="华文楷体" panose="02010600040101010101" pitchFamily="2" charset="-122"/>
              <a:ea typeface="华文楷体" panose="02010600040101010101" pitchFamily="2" charset="-122"/>
              <a:cs typeface="宋体" panose="02010600030101010101" pitchFamily="2" charset="-122"/>
            </a:endParaRPr>
          </a:p>
          <a:p>
            <a:pPr indent="304800" algn="just">
              <a:lnSpc>
                <a:spcPct val="150000"/>
              </a:lnSpc>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要求：</a:t>
            </a:r>
          </a:p>
          <a:p>
            <a:pPr marL="800100" lvl="1" indent="-342900" algn="just">
              <a:lnSpc>
                <a:spcPct val="150000"/>
              </a:lnSpc>
              <a:buFont typeface="Arial" panose="020B0604020202020204" pitchFamily="34" charset="0"/>
              <a:buChar char="•"/>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选择生活日用品，结合图形创意的手法，分步骤表达产品的功能与用途。</a:t>
            </a:r>
          </a:p>
          <a:p>
            <a:pPr marL="800100" lvl="1" indent="-342900" algn="just">
              <a:lnSpc>
                <a:spcPct val="150000"/>
              </a:lnSpc>
              <a:buFont typeface="Arial" panose="020B0604020202020204" pitchFamily="34" charset="0"/>
              <a:buChar char="•"/>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从产品的角度出发，用图形诠释产品的功能，或者从用户的角度出发，置入情感因素，进一步诠释产品的功能。</a:t>
            </a:r>
          </a:p>
          <a:p>
            <a:pPr marL="800100" lvl="1" indent="-342900" algn="just">
              <a:lnSpc>
                <a:spcPct val="150000"/>
              </a:lnSpc>
              <a:buFont typeface="Arial" panose="020B0604020202020204" pitchFamily="34" charset="0"/>
              <a:buChar char="•"/>
            </a:pPr>
            <a:r>
              <a:rPr lang="zh-CN" altLang="zh-CN" sz="2000" kern="100" dirty="0" smtClean="0">
                <a:latin typeface="华文楷体" panose="02010600040101010101" pitchFamily="2" charset="-122"/>
                <a:ea typeface="华文楷体" panose="02010600040101010101" pitchFamily="2" charset="-122"/>
                <a:cs typeface="宋体" panose="02010600030101010101" pitchFamily="2" charset="-122"/>
              </a:rPr>
              <a:t>富有</a:t>
            </a: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时代感，具有较强的视觉效果和艺术感染力，形式风格不限。</a:t>
            </a:r>
          </a:p>
        </p:txBody>
      </p:sp>
      <p:sp>
        <p:nvSpPr>
          <p:cNvPr id="3" name="矩形 2"/>
          <p:cNvSpPr/>
          <p:nvPr/>
        </p:nvSpPr>
        <p:spPr>
          <a:xfrm>
            <a:off x="-101329" y="384840"/>
            <a:ext cx="615553" cy="2015936"/>
          </a:xfrm>
          <a:prstGeom prst="rect">
            <a:avLst/>
          </a:prstGeom>
          <a:noFill/>
        </p:spPr>
        <p:txBody>
          <a:bodyPr vert="eaVert" wrap="none" lIns="91440" tIns="45720" rIns="91440" bIns="45720">
            <a:spAutoFit/>
          </a:bodyPr>
          <a:lstStyle/>
          <a:p>
            <a:pPr algn="ctr"/>
            <a:r>
              <a:rPr lang="zh-CN" altLang="zh-CN" sz="2800" b="1" kern="10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华文行楷" panose="02010800040101010101" pitchFamily="2" charset="-122"/>
                <a:ea typeface="华文行楷" panose="02010800040101010101" pitchFamily="2" charset="-122"/>
                <a:cs typeface="宋体" panose="02010600030101010101" pitchFamily="2" charset="-122"/>
              </a:rPr>
              <a:t>思考与练习</a:t>
            </a:r>
            <a:endParaRPr lang="zh-CN" altLang="en-US" sz="28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581021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17688" y="1005754"/>
            <a:ext cx="8633140" cy="2400657"/>
          </a:xfrm>
          <a:prstGeom prst="rect">
            <a:avLst/>
          </a:prstGeom>
        </p:spPr>
        <p:txBody>
          <a:bodyPr wrap="square">
            <a:spAutoFit/>
          </a:bodyPr>
          <a:lstStyle/>
          <a:p>
            <a:pPr indent="304800" algn="just">
              <a:lnSpc>
                <a:spcPct val="150000"/>
              </a:lnSpc>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在图形设计过程中设计师不是不受任何约束的去任意表现的，总是要使图形的视觉表现与表现的主题内涵相统一。</a:t>
            </a:r>
            <a:endParaRPr lang="en-US" altLang="zh-CN" sz="2000" kern="100" dirty="0">
              <a:latin typeface="华文楷体" panose="02010600040101010101" pitchFamily="2" charset="-122"/>
              <a:ea typeface="华文楷体" panose="02010600040101010101" pitchFamily="2" charset="-122"/>
              <a:cs typeface="宋体" panose="02010600030101010101" pitchFamily="2" charset="-122"/>
            </a:endParaRPr>
          </a:p>
          <a:p>
            <a:pPr indent="304800" algn="just">
              <a:lnSpc>
                <a:spcPct val="150000"/>
              </a:lnSpc>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在图形设计的过程中最大的难度就是如何将主题通过视觉的方式呈现出来</a:t>
            </a:r>
            <a:r>
              <a:rPr lang="zh-CN" altLang="en-US" sz="2000" kern="100" dirty="0">
                <a:latin typeface="华文楷体" panose="02010600040101010101" pitchFamily="2" charset="-122"/>
                <a:ea typeface="华文楷体" panose="02010600040101010101" pitchFamily="2" charset="-122"/>
                <a:cs typeface="宋体" panose="02010600030101010101" pitchFamily="2" charset="-122"/>
              </a:rPr>
              <a:t>，</a:t>
            </a: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使观者能够感受到设计师通过视觉语言表现出来的深刻内涵，从而起到视觉传达的作用</a:t>
            </a:r>
            <a:r>
              <a:rPr lang="zh-CN" altLang="zh-CN" sz="2000" kern="100" dirty="0" smtClean="0">
                <a:latin typeface="华文楷体" panose="02010600040101010101" pitchFamily="2" charset="-122"/>
                <a:ea typeface="华文楷体" panose="02010600040101010101" pitchFamily="2" charset="-122"/>
                <a:cs typeface="宋体" panose="02010600030101010101" pitchFamily="2" charset="-122"/>
              </a:rPr>
              <a:t>。</a:t>
            </a:r>
            <a:endParaRPr lang="zh-CN" altLang="zh-CN" sz="2000" kern="100" dirty="0">
              <a:latin typeface="华文楷体" panose="02010600040101010101" pitchFamily="2" charset="-122"/>
              <a:ea typeface="华文楷体"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727368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17688" y="1005754"/>
            <a:ext cx="8633140" cy="1938992"/>
          </a:xfrm>
          <a:prstGeom prst="rect">
            <a:avLst/>
          </a:prstGeom>
        </p:spPr>
        <p:txBody>
          <a:bodyPr wrap="square">
            <a:spAutoFit/>
          </a:bodyPr>
          <a:lstStyle/>
          <a:p>
            <a:pPr indent="304800" algn="just">
              <a:lnSpc>
                <a:spcPct val="150000"/>
              </a:lnSpc>
            </a:pPr>
            <a:r>
              <a:rPr lang="zh-CN" altLang="zh-CN" sz="2000" kern="100" dirty="0" smtClean="0">
                <a:latin typeface="华文楷体" panose="02010600040101010101" pitchFamily="2" charset="-122"/>
                <a:ea typeface="华文楷体" panose="02010600040101010101" pitchFamily="2" charset="-122"/>
                <a:cs typeface="宋体" panose="02010600030101010101" pitchFamily="2" charset="-122"/>
              </a:rPr>
              <a:t>图形</a:t>
            </a: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是视觉传达的有效方式。</a:t>
            </a:r>
            <a:endParaRPr lang="en-US" altLang="zh-CN" sz="2000" kern="100" dirty="0">
              <a:latin typeface="华文楷体" panose="02010600040101010101" pitchFamily="2" charset="-122"/>
              <a:ea typeface="华文楷体" panose="02010600040101010101" pitchFamily="2" charset="-122"/>
              <a:cs typeface="宋体" panose="02010600030101010101" pitchFamily="2" charset="-122"/>
            </a:endParaRPr>
          </a:p>
          <a:p>
            <a:pPr indent="304800" algn="just">
              <a:lnSpc>
                <a:spcPct val="150000"/>
              </a:lnSpc>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图形作为一种视觉符号具有符号的两个基本属性，即“能指”与“所指”。</a:t>
            </a:r>
            <a:endParaRPr lang="en-US" altLang="zh-CN" sz="2000" kern="100" dirty="0">
              <a:latin typeface="华文楷体" panose="02010600040101010101" pitchFamily="2" charset="-122"/>
              <a:ea typeface="华文楷体" panose="02010600040101010101" pitchFamily="2" charset="-122"/>
              <a:cs typeface="宋体" panose="02010600030101010101" pitchFamily="2" charset="-122"/>
            </a:endParaRPr>
          </a:p>
          <a:p>
            <a:pPr marL="800100" lvl="1" indent="-342900" algn="just">
              <a:lnSpc>
                <a:spcPct val="150000"/>
              </a:lnSpc>
              <a:buFont typeface="Arial" panose="020B0604020202020204" pitchFamily="34" charset="0"/>
              <a:buChar char="•"/>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能指是符号形式，即视觉表现状态、形状、色彩等形式要素；</a:t>
            </a:r>
            <a:endParaRPr lang="en-US" altLang="zh-CN" sz="2000" kern="100" dirty="0">
              <a:latin typeface="华文楷体" panose="02010600040101010101" pitchFamily="2" charset="-122"/>
              <a:ea typeface="华文楷体" panose="02010600040101010101" pitchFamily="2" charset="-122"/>
              <a:cs typeface="宋体" panose="02010600030101010101" pitchFamily="2" charset="-122"/>
            </a:endParaRPr>
          </a:p>
          <a:p>
            <a:pPr marL="800100" lvl="1" indent="-342900" algn="just">
              <a:lnSpc>
                <a:spcPct val="150000"/>
              </a:lnSpc>
              <a:buFont typeface="Arial" panose="020B0604020202020204" pitchFamily="34" charset="0"/>
              <a:buChar char="•"/>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所指是象征意义，即内涵，心理情感意义和价值等主题呈现要素</a:t>
            </a:r>
            <a:r>
              <a:rPr lang="zh-CN" altLang="zh-CN" sz="2000" kern="100" dirty="0" smtClean="0">
                <a:latin typeface="华文楷体" panose="02010600040101010101" pitchFamily="2" charset="-122"/>
                <a:ea typeface="华文楷体" panose="02010600040101010101" pitchFamily="2" charset="-122"/>
                <a:cs typeface="宋体" panose="02010600030101010101" pitchFamily="2" charset="-122"/>
              </a:rPr>
              <a:t>。</a:t>
            </a:r>
            <a:endParaRPr lang="en-US" altLang="zh-CN" sz="2000" kern="100" dirty="0">
              <a:latin typeface="华文楷体" panose="02010600040101010101" pitchFamily="2" charset="-122"/>
              <a:ea typeface="华文楷体" panose="02010600040101010101" pitchFamily="2" charset="-122"/>
              <a:cs typeface="宋体" panose="02010600030101010101" pitchFamily="2" charset="-122"/>
            </a:endParaRPr>
          </a:p>
        </p:txBody>
      </p:sp>
      <p:sp>
        <p:nvSpPr>
          <p:cNvPr id="2" name="横卷形 1"/>
          <p:cNvSpPr/>
          <p:nvPr/>
        </p:nvSpPr>
        <p:spPr>
          <a:xfrm>
            <a:off x="2017688" y="3812147"/>
            <a:ext cx="8718997" cy="2009104"/>
          </a:xfrm>
          <a:prstGeom prst="horizontalScroll">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nSpc>
                <a:spcPct val="150000"/>
              </a:lnSpc>
            </a:pPr>
            <a:r>
              <a:rPr lang="zh-CN" altLang="zh-CN" kern="100" dirty="0">
                <a:latin typeface="华文中宋" panose="02010600040101010101" pitchFamily="2" charset="-122"/>
                <a:ea typeface="华文中宋" panose="02010600040101010101" pitchFamily="2" charset="-122"/>
                <a:cs typeface="宋体" panose="02010600030101010101" pitchFamily="2" charset="-122"/>
              </a:rPr>
              <a:t>一个优秀的图形设计，应该是能指与所指，同时发挥作用。能够通过视觉的形式有效地呈现出表现主题的设计。使图形既有视觉上的形式美，同时又具有主题的有效表现性，达到与受众的有效交流</a:t>
            </a:r>
            <a:r>
              <a:rPr lang="zh-CN" altLang="zh-CN" kern="100" dirty="0" smtClean="0">
                <a:latin typeface="华文中宋" panose="02010600040101010101" pitchFamily="2" charset="-122"/>
                <a:ea typeface="华文中宋" panose="02010600040101010101" pitchFamily="2" charset="-122"/>
                <a:cs typeface="宋体" panose="02010600030101010101" pitchFamily="2" charset="-122"/>
              </a:rPr>
              <a:t>。</a:t>
            </a:r>
            <a:endParaRPr lang="zh-CN" altLang="zh-CN" kern="100" dirty="0">
              <a:latin typeface="华文中宋" panose="02010600040101010101" pitchFamily="2" charset="-122"/>
              <a:ea typeface="华文中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700602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79807" y="616837"/>
            <a:ext cx="9470265" cy="1433341"/>
          </a:xfrm>
          <a:prstGeom prst="rect">
            <a:avLst/>
          </a:prstGeom>
        </p:spPr>
        <p:txBody>
          <a:bodyPr wrap="square">
            <a:spAutoFit/>
          </a:bodyPr>
          <a:lstStyle/>
          <a:p>
            <a:pPr indent="304800" algn="just">
              <a:lnSpc>
                <a:spcPct val="150000"/>
              </a:lnSpc>
              <a:spcAft>
                <a:spcPts val="0"/>
              </a:spcAft>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联邦快递广告在住宅楼上绘制出七大洲的地图通过楼上与楼下两个人传递联邦快递的包裹，让人们感受到联邦快递服务的快捷、安全。图形创意新颖，形式感强，同时主题的呈现一目了然。达到了通过图形设计，有效传达的作用。</a:t>
            </a:r>
          </a:p>
        </p:txBody>
      </p:sp>
      <p:pic>
        <p:nvPicPr>
          <p:cNvPr id="1027" name="Picture 3" descr="5-12032621243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6208" y="2384032"/>
            <a:ext cx="2743837" cy="412251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5-12032621243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8474" y="2384032"/>
            <a:ext cx="2730321" cy="4122514"/>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 descr="5-12032621244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9807" y="2384031"/>
            <a:ext cx="2737973" cy="412251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6"/>
          <p:cNvSpPr>
            <a:spLocks noChangeArrowheads="1"/>
          </p:cNvSpPr>
          <p:nvPr/>
        </p:nvSpPr>
        <p:spPr bwMode="auto">
          <a:xfrm>
            <a:off x="0" y="62674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68580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a:t>
            </a:r>
            <a:endParaRPr kumimoji="0" lang="en-US" altLang="zh-CN" sz="1100" b="0" i="0" u="none" strike="noStrike" cap="none" normalizeH="0" baseline="0" smtClean="0">
              <a:ln>
                <a:noFill/>
              </a:ln>
              <a:solidFill>
                <a:schemeClr val="tx1"/>
              </a:solidFill>
              <a:effectLst/>
            </a:endParaRPr>
          </a:p>
          <a:p>
            <a:pPr marL="0" marR="0" lvl="0" indent="68580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750340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QQ图片2016082522043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7140" y="228600"/>
            <a:ext cx="3838575" cy="26384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2049" name="Picture 1" descr="TB28VK7mFXXXXawXpXXXXXXXXXX_!!2373947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9894" y="2867025"/>
            <a:ext cx="5276213" cy="367894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3" name="Rectangle 4"/>
          <p:cNvSpPr>
            <a:spLocks noChangeArrowheads="1"/>
          </p:cNvSpPr>
          <p:nvPr/>
        </p:nvSpPr>
        <p:spPr bwMode="auto">
          <a:xfrm>
            <a:off x="7959144" y="3095625"/>
            <a:ext cx="43916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762000" algn="l" defTabSz="914400" rtl="0" eaLnBrk="0" fontAlgn="base" latinLnBrk="0" hangingPunct="0">
              <a:lnSpc>
                <a:spcPct val="100000"/>
              </a:lnSpc>
              <a:spcBef>
                <a:spcPct val="0"/>
              </a:spcBef>
              <a:spcAft>
                <a:spcPct val="0"/>
              </a:spcAft>
              <a:buClrTx/>
              <a:buSzTx/>
              <a:buFontTx/>
              <a:buNone/>
              <a:tabLst/>
            </a:pP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图</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5-4  </a:t>
            </a:r>
            <a:r>
              <a:rPr lang="zh-CN" altLang="en-US"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木墨品牌产品“木马”</a:t>
            </a:r>
          </a:p>
        </p:txBody>
      </p:sp>
      <p:sp>
        <p:nvSpPr>
          <p:cNvPr id="4" name="Rectangle 5"/>
          <p:cNvSpPr>
            <a:spLocks noChangeArrowheads="1"/>
          </p:cNvSpPr>
          <p:nvPr/>
        </p:nvSpPr>
        <p:spPr bwMode="auto">
          <a:xfrm>
            <a:off x="8061840" y="6308364"/>
            <a:ext cx="391551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图</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5-5  </a:t>
            </a:r>
            <a:r>
              <a:rPr lang="zh-CN" altLang="en-US"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木墨品牌产品“木马”插画</a:t>
            </a:r>
          </a:p>
        </p:txBody>
      </p:sp>
      <p:sp>
        <p:nvSpPr>
          <p:cNvPr id="7" name="矩形 6"/>
          <p:cNvSpPr/>
          <p:nvPr/>
        </p:nvSpPr>
        <p:spPr>
          <a:xfrm>
            <a:off x="1729894" y="923448"/>
            <a:ext cx="5276213" cy="1477328"/>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indent="266700">
              <a:lnSpc>
                <a:spcPct val="150000"/>
              </a:lnSpc>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木马原本是儿童娱乐的玩具，而木墨品牌的这款木马产品是一款儿童和成人都能够使用的木马，该产品延长了木马的使用时间</a:t>
            </a:r>
            <a:r>
              <a:rPr lang="zh-CN" altLang="zh-CN" sz="2000" kern="100" dirty="0" smtClean="0">
                <a:latin typeface="华文楷体" panose="02010600040101010101" pitchFamily="2" charset="-122"/>
                <a:ea typeface="华文楷体" panose="02010600040101010101" pitchFamily="2" charset="-122"/>
                <a:cs typeface="宋体" panose="02010600030101010101" pitchFamily="2" charset="-122"/>
              </a:rPr>
              <a:t>。</a:t>
            </a:r>
            <a:endParaRPr lang="zh-CN" altLang="zh-CN" sz="2000" kern="100" dirty="0">
              <a:latin typeface="华文楷体" panose="02010600040101010101" pitchFamily="2" charset="-122"/>
              <a:ea typeface="华文楷体" panose="02010600040101010101" pitchFamily="2" charset="-122"/>
              <a:cs typeface="宋体" panose="02010600030101010101" pitchFamily="2" charset="-122"/>
            </a:endParaRPr>
          </a:p>
        </p:txBody>
      </p:sp>
      <p:sp>
        <p:nvSpPr>
          <p:cNvPr id="5" name="矩形 4"/>
          <p:cNvSpPr/>
          <p:nvPr/>
        </p:nvSpPr>
        <p:spPr>
          <a:xfrm>
            <a:off x="7817140" y="4037085"/>
            <a:ext cx="3838575" cy="1754326"/>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266700">
              <a:lnSpc>
                <a:spcPct val="150000"/>
              </a:lnSpc>
            </a:pPr>
            <a:r>
              <a:rPr lang="zh-CN" altLang="zh-CN" kern="100" dirty="0" smtClean="0">
                <a:latin typeface="华文楷体" panose="02010600040101010101" pitchFamily="2" charset="-122"/>
                <a:cs typeface="宋体" panose="02010600030101010101" pitchFamily="2" charset="-122"/>
              </a:rPr>
              <a:t>为</a:t>
            </a:r>
            <a:r>
              <a:rPr lang="zh-CN" altLang="zh-CN" kern="100" dirty="0">
                <a:latin typeface="华文楷体" panose="02010600040101010101" pitchFamily="2" charset="-122"/>
                <a:cs typeface="宋体" panose="02010600030101010101" pitchFamily="2" charset="-122"/>
              </a:rPr>
              <a:t>有效表达这款产品的特性，商家采用了图形设计的表现方式，通过图形让人们感受到了产品的特有属性。</a:t>
            </a:r>
            <a:endParaRPr lang="zh-CN" altLang="zh-CN" kern="100" dirty="0">
              <a:latin typeface="华文楷体"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4727185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32586" y="1074142"/>
            <a:ext cx="8491470" cy="971676"/>
          </a:xfrm>
          <a:prstGeom prst="rect">
            <a:avLst/>
          </a:prstGeom>
        </p:spPr>
        <p:txBody>
          <a:bodyPr wrap="square">
            <a:spAutoFit/>
          </a:bodyPr>
          <a:lstStyle/>
          <a:p>
            <a:pPr indent="304800" algn="just">
              <a:lnSpc>
                <a:spcPct val="150000"/>
              </a:lnSpc>
            </a:pP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图</a:t>
            </a:r>
            <a:r>
              <a:rPr lang="en-US" altLang="zh-CN" sz="2000" kern="100" dirty="0">
                <a:latin typeface="华文楷体" panose="02010600040101010101" pitchFamily="2" charset="-122"/>
                <a:ea typeface="华文楷体" panose="02010600040101010101" pitchFamily="2" charset="-122"/>
                <a:cs typeface="宋体" panose="02010600030101010101" pitchFamily="2" charset="-122"/>
              </a:rPr>
              <a:t>5-6</a:t>
            </a: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会议图形设计和图</a:t>
            </a:r>
            <a:r>
              <a:rPr lang="en-US" altLang="zh-CN" sz="2000" kern="100" dirty="0">
                <a:latin typeface="华文楷体" panose="02010600040101010101" pitchFamily="2" charset="-122"/>
                <a:ea typeface="华文楷体" panose="02010600040101010101" pitchFamily="2" charset="-122"/>
                <a:cs typeface="宋体" panose="02010600030101010101" pitchFamily="2" charset="-122"/>
              </a:rPr>
              <a:t>5-7</a:t>
            </a:r>
            <a:r>
              <a:rPr lang="zh-CN" altLang="zh-CN" sz="2000" kern="100" dirty="0">
                <a:latin typeface="华文楷体" panose="02010600040101010101" pitchFamily="2" charset="-122"/>
                <a:ea typeface="华文楷体" panose="02010600040101010101" pitchFamily="2" charset="-122"/>
                <a:cs typeface="宋体" panose="02010600030101010101" pitchFamily="2" charset="-122"/>
              </a:rPr>
              <a:t>演讲图形设计，都是图形设计师根据要表达的含义进行的图形信息的归纳设计，在视觉上达到了有效的表达。</a:t>
            </a:r>
          </a:p>
        </p:txBody>
      </p:sp>
      <p:pic>
        <p:nvPicPr>
          <p:cNvPr id="3074" name="Picture 2" descr="1d335231488457_5653276251d9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675" y="3110248"/>
            <a:ext cx="5267325" cy="2962275"/>
          </a:xfrm>
          <a:prstGeom prst="rect">
            <a:avLst/>
          </a:prstGeom>
          <a:noFill/>
          <a:extLst>
            <a:ext uri="{909E8E84-426E-40DD-AFC4-6F175D3DCCD1}">
              <a14:hiddenFill xmlns:a14="http://schemas.microsoft.com/office/drawing/2010/main">
                <a:solidFill>
                  <a:srgbClr val="FFFFFF"/>
                </a:solidFill>
              </a14:hiddenFill>
            </a:ext>
          </a:extLst>
        </p:spPr>
      </p:pic>
      <p:pic>
        <p:nvPicPr>
          <p:cNvPr id="3073" name="Picture 1" descr="ac502a31488457_5653276250bf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5177" y="3110248"/>
            <a:ext cx="5267325" cy="29622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1532586" y="6289312"/>
            <a:ext cx="318108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图</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5-6  </a:t>
            </a:r>
            <a:r>
              <a:rPr lang="zh-CN" altLang="en-US"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会议图形设计</a:t>
            </a:r>
          </a:p>
        </p:txBody>
      </p:sp>
      <p:sp>
        <p:nvSpPr>
          <p:cNvPr id="5" name="Rectangle 5"/>
          <p:cNvSpPr>
            <a:spLocks noChangeArrowheads="1"/>
          </p:cNvSpPr>
          <p:nvPr/>
        </p:nvSpPr>
        <p:spPr bwMode="auto">
          <a:xfrm>
            <a:off x="7392473" y="6289312"/>
            <a:ext cx="425002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图</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5-7  </a:t>
            </a:r>
            <a:r>
              <a:rPr lang="zh-CN" altLang="en-US"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演讲图形设计</a:t>
            </a:r>
          </a:p>
        </p:txBody>
      </p:sp>
    </p:spTree>
    <p:extLst>
      <p:ext uri="{BB962C8B-B14F-4D97-AF65-F5344CB8AC3E}">
        <p14:creationId xmlns:p14="http://schemas.microsoft.com/office/powerpoint/2010/main" val="1401852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3682073532"/>
              </p:ext>
            </p:extLst>
          </p:nvPr>
        </p:nvGraphicFramePr>
        <p:xfrm>
          <a:off x="1528292" y="1378040"/>
          <a:ext cx="9277082" cy="40822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08668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4097" name="Picture 1" descr="崔雯玥"/>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01522" y="228600"/>
            <a:ext cx="5067114" cy="6239814"/>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251238" y="6488668"/>
            <a:ext cx="4551246" cy="369332"/>
          </a:xfrm>
          <a:prstGeom prst="rect">
            <a:avLst/>
          </a:prstGeom>
        </p:spPr>
        <p:txBody>
          <a:bodyPr wrap="none">
            <a:spAutoFit/>
          </a:bodyPr>
          <a:lstStyle/>
          <a:p>
            <a:pPr algn="ctr">
              <a:spcAft>
                <a:spcPts val="0"/>
              </a:spcAft>
            </a:pP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图</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5-8  </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面包机使用方法图形说明书</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  </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崔雯玥</a:t>
            </a:r>
          </a:p>
        </p:txBody>
      </p:sp>
      <p:pic>
        <p:nvPicPr>
          <p:cNvPr id="4099" name="Picture 3" descr="胡红果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8490" y="228600"/>
            <a:ext cx="4376983" cy="62398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4" name="矩形 3"/>
          <p:cNvSpPr/>
          <p:nvPr/>
        </p:nvSpPr>
        <p:spPr>
          <a:xfrm>
            <a:off x="6401942" y="6512348"/>
            <a:ext cx="4782079" cy="369332"/>
          </a:xfrm>
          <a:prstGeom prst="rect">
            <a:avLst/>
          </a:prstGeom>
        </p:spPr>
        <p:txBody>
          <a:bodyPr wrap="none">
            <a:spAutoFit/>
          </a:bodyPr>
          <a:lstStyle/>
          <a:p>
            <a:pPr indent="228600" algn="ctr">
              <a:spcAft>
                <a:spcPts val="0"/>
              </a:spcAft>
            </a:pP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图</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5-9  </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智能油烟机产品图形说明书</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  </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胡红果</a:t>
            </a:r>
          </a:p>
        </p:txBody>
      </p:sp>
    </p:spTree>
    <p:extLst>
      <p:ext uri="{BB962C8B-B14F-4D97-AF65-F5344CB8AC3E}">
        <p14:creationId xmlns:p14="http://schemas.microsoft.com/office/powerpoint/2010/main" val="1431032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邬加清 "/>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95162" y="217039"/>
            <a:ext cx="4029923" cy="570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922543" y="6116323"/>
            <a:ext cx="4693914" cy="369332"/>
          </a:xfrm>
          <a:prstGeom prst="rect">
            <a:avLst/>
          </a:prstGeom>
        </p:spPr>
        <p:txBody>
          <a:bodyPr wrap="none">
            <a:spAutoFit/>
          </a:bodyPr>
          <a:lstStyle/>
          <a:p>
            <a:pPr algn="ctr">
              <a:spcAft>
                <a:spcPts val="0"/>
              </a:spcAft>
            </a:pP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图</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5-10  </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减肥药使用效果图形说明书</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  </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邬加清</a:t>
            </a:r>
          </a:p>
        </p:txBody>
      </p:sp>
      <p:pic>
        <p:nvPicPr>
          <p:cNvPr id="5123" name="Picture 3" descr="仇玉茹"/>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93983" y="217039"/>
            <a:ext cx="4984460" cy="6177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975901" y="6394361"/>
            <a:ext cx="4693914" cy="369332"/>
          </a:xfrm>
          <a:prstGeom prst="rect">
            <a:avLst/>
          </a:prstGeom>
        </p:spPr>
        <p:txBody>
          <a:bodyPr wrap="none">
            <a:spAutoFit/>
          </a:bodyPr>
          <a:lstStyle/>
          <a:p>
            <a:pPr algn="ctr">
              <a:spcAft>
                <a:spcPts val="0"/>
              </a:spcAft>
            </a:pP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图</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5-11  </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废弃的灯泡再利用图形说明</a:t>
            </a:r>
            <a:r>
              <a:rPr lang="en-US"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  </a:t>
            </a:r>
            <a:r>
              <a:rPr lang="zh-CN" altLang="zh-CN" kern="100" dirty="0">
                <a:solidFill>
                  <a:srgbClr val="7030A0"/>
                </a:solidFill>
                <a:latin typeface="华文中宋" panose="02010600040101010101" pitchFamily="2" charset="-122"/>
                <a:ea typeface="华文中宋" panose="02010600040101010101" pitchFamily="2" charset="-122"/>
                <a:cs typeface="宋体" panose="02010600030101010101" pitchFamily="2" charset="-122"/>
              </a:rPr>
              <a:t>仇玉茹</a:t>
            </a:r>
          </a:p>
        </p:txBody>
      </p:sp>
    </p:spTree>
    <p:extLst>
      <p:ext uri="{BB962C8B-B14F-4D97-AF65-F5344CB8AC3E}">
        <p14:creationId xmlns:p14="http://schemas.microsoft.com/office/powerpoint/2010/main" val="1355254793"/>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TM10001105[[fn=裁剪]]</Template>
  <TotalTime>20</TotalTime>
  <Words>605</Words>
  <Application>Microsoft Office PowerPoint</Application>
  <PresentationFormat>宽屏</PresentationFormat>
  <Paragraphs>31</Paragraphs>
  <Slides>11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华文行楷</vt:lpstr>
      <vt:lpstr>华文楷体</vt:lpstr>
      <vt:lpstr>华文中宋</vt:lpstr>
      <vt:lpstr>宋体</vt:lpstr>
      <vt:lpstr>Arial</vt:lpstr>
      <vt:lpstr>Calibri</vt:lpstr>
      <vt:lpstr>Franklin Gothic Book</vt:lpstr>
      <vt:lpstr>Times New Roman</vt:lpstr>
      <vt:lpstr>Crop</vt:lpstr>
      <vt:lpstr>第5章  图形信息的传达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第5章  图形信息的传达</dc:title>
  <dc:creator>tj</dc:creator>
  <cp:lastModifiedBy>BSY-zwy</cp:lastModifiedBy>
  <cp:revision>3</cp:revision>
  <dcterms:created xsi:type="dcterms:W3CDTF">2017-09-05T07:18:58Z</dcterms:created>
  <dcterms:modified xsi:type="dcterms:W3CDTF">2017-09-07T07:21:16Z</dcterms:modified>
</cp:coreProperties>
</file>