
<file path=[Content_Types].xml><?xml version="1.0" encoding="utf-8"?>
<Types xmlns="http://schemas.openxmlformats.org/package/2006/content-types">
  <Default Extension="png" ContentType="image/png"/>
  <Default Extension="jpeg" ContentType="image/jpeg"/>
  <Default Extension="jpe"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0" r:id="rId1"/>
  </p:sldMasterIdLst>
  <p:sldIdLst>
    <p:sldId id="256" r:id="rId2"/>
    <p:sldId id="270" r:id="rId3"/>
    <p:sldId id="325" r:id="rId4"/>
    <p:sldId id="258" r:id="rId5"/>
    <p:sldId id="259" r:id="rId6"/>
    <p:sldId id="260" r:id="rId7"/>
    <p:sldId id="261" r:id="rId8"/>
    <p:sldId id="262" r:id="rId9"/>
    <p:sldId id="263" r:id="rId10"/>
    <p:sldId id="265" r:id="rId11"/>
    <p:sldId id="266" r:id="rId12"/>
    <p:sldId id="267" r:id="rId13"/>
    <p:sldId id="268" r:id="rId14"/>
    <p:sldId id="326" r:id="rId15"/>
    <p:sldId id="269" r:id="rId16"/>
    <p:sldId id="271" r:id="rId17"/>
    <p:sldId id="272" r:id="rId18"/>
    <p:sldId id="292" r:id="rId19"/>
    <p:sldId id="327" r:id="rId20"/>
    <p:sldId id="275" r:id="rId21"/>
    <p:sldId id="276" r:id="rId22"/>
    <p:sldId id="273" r:id="rId23"/>
    <p:sldId id="277" r:id="rId24"/>
    <p:sldId id="274" r:id="rId25"/>
    <p:sldId id="328" r:id="rId26"/>
    <p:sldId id="278" r:id="rId27"/>
    <p:sldId id="279" r:id="rId28"/>
    <p:sldId id="280" r:id="rId29"/>
    <p:sldId id="281" r:id="rId30"/>
    <p:sldId id="282" r:id="rId31"/>
    <p:sldId id="283" r:id="rId32"/>
    <p:sldId id="284" r:id="rId33"/>
    <p:sldId id="285" r:id="rId34"/>
    <p:sldId id="286" r:id="rId35"/>
    <p:sldId id="289" r:id="rId36"/>
    <p:sldId id="290" r:id="rId37"/>
    <p:sldId id="291" r:id="rId38"/>
    <p:sldId id="293" r:id="rId39"/>
    <p:sldId id="295" r:id="rId40"/>
    <p:sldId id="296" r:id="rId41"/>
    <p:sldId id="297" r:id="rId42"/>
    <p:sldId id="298" r:id="rId43"/>
    <p:sldId id="299" r:id="rId44"/>
    <p:sldId id="300" r:id="rId45"/>
    <p:sldId id="301" r:id="rId46"/>
    <p:sldId id="302" r:id="rId47"/>
    <p:sldId id="303" r:id="rId48"/>
    <p:sldId id="304" r:id="rId49"/>
    <p:sldId id="305" r:id="rId50"/>
    <p:sldId id="306" r:id="rId51"/>
    <p:sldId id="307" r:id="rId52"/>
    <p:sldId id="308" r:id="rId53"/>
    <p:sldId id="309" r:id="rId54"/>
    <p:sldId id="310" r:id="rId55"/>
    <p:sldId id="311" r:id="rId56"/>
    <p:sldId id="312" r:id="rId57"/>
    <p:sldId id="313" r:id="rId58"/>
    <p:sldId id="314" r:id="rId59"/>
    <p:sldId id="315" r:id="rId60"/>
    <p:sldId id="316" r:id="rId61"/>
    <p:sldId id="317" r:id="rId62"/>
    <p:sldId id="318" r:id="rId63"/>
    <p:sldId id="321" r:id="rId64"/>
    <p:sldId id="322" r:id="rId65"/>
    <p:sldId id="323" r:id="rId6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6600"/>
    <a:srgbClr val="F6E3C6"/>
    <a:srgbClr val="CCFFFF"/>
    <a:srgbClr val="CC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3" autoAdjust="0"/>
    <p:restoredTop sz="94660"/>
  </p:normalViewPr>
  <p:slideViewPr>
    <p:cSldViewPr snapToGrid="0" showGuides="1">
      <p:cViewPr varScale="1">
        <p:scale>
          <a:sx n="74" d="100"/>
          <a:sy n="74" d="100"/>
        </p:scale>
        <p:origin x="564" y="7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39E411D-DD03-4257-9A69-D06BB4AB2B5A}" type="doc">
      <dgm:prSet loTypeId="urn:microsoft.com/office/officeart/2008/layout/AlternatingHexagons" loCatId="list" qsTypeId="urn:microsoft.com/office/officeart/2005/8/quickstyle/simple1" qsCatId="simple" csTypeId="urn:microsoft.com/office/officeart/2005/8/colors/colorful2" csCatId="colorful" phldr="1"/>
      <dgm:spPr/>
      <dgm:t>
        <a:bodyPr/>
        <a:lstStyle/>
        <a:p>
          <a:endParaRPr lang="zh-CN" altLang="en-US"/>
        </a:p>
      </dgm:t>
    </dgm:pt>
    <dgm:pt modelId="{AE0840B9-6B33-46DB-AF71-0C700C2E2843}">
      <dgm:prSet custT="1"/>
      <dgm:spPr/>
      <dgm:t>
        <a:bodyPr/>
        <a:lstStyle/>
        <a:p>
          <a:pPr rtl="0"/>
          <a:r>
            <a:rPr lang="en-US" sz="1800" smtClean="0"/>
            <a:t>3.1.1 </a:t>
          </a:r>
          <a:r>
            <a:rPr lang="zh-CN" sz="1800" smtClean="0"/>
            <a:t>正负反转共用</a:t>
          </a:r>
          <a:endParaRPr lang="zh-CN" sz="1800"/>
        </a:p>
      </dgm:t>
    </dgm:pt>
    <dgm:pt modelId="{D6B760A6-094E-43BA-8350-A079C5122F8D}" type="parTrans" cxnId="{63DC4250-1E8D-4F72-AD97-D7D8CA718901}">
      <dgm:prSet/>
      <dgm:spPr/>
      <dgm:t>
        <a:bodyPr/>
        <a:lstStyle/>
        <a:p>
          <a:endParaRPr lang="zh-CN" altLang="en-US"/>
        </a:p>
      </dgm:t>
    </dgm:pt>
    <dgm:pt modelId="{330F7835-18C0-4307-B993-67ECFA21B1D6}" type="sibTrans" cxnId="{63DC4250-1E8D-4F72-AD97-D7D8CA718901}">
      <dgm:prSet/>
      <dgm:spPr/>
      <dgm:t>
        <a:bodyPr/>
        <a:lstStyle/>
        <a:p>
          <a:endParaRPr lang="zh-CN" altLang="en-US"/>
        </a:p>
      </dgm:t>
    </dgm:pt>
    <dgm:pt modelId="{82ACA4BF-0D3D-4CB8-AA63-656AC2DCEE8C}">
      <dgm:prSet custT="1"/>
      <dgm:spPr/>
      <dgm:t>
        <a:bodyPr/>
        <a:lstStyle/>
        <a:p>
          <a:pPr rtl="0"/>
          <a:r>
            <a:rPr lang="en-US" sz="1800" dirty="0" smtClean="0"/>
            <a:t>3.1.2 </a:t>
          </a:r>
          <a:r>
            <a:rPr lang="zh-CN" sz="1800" dirty="0" smtClean="0"/>
            <a:t>轮廓线共用</a:t>
          </a:r>
          <a:endParaRPr lang="zh-CN" sz="1800" dirty="0"/>
        </a:p>
      </dgm:t>
    </dgm:pt>
    <dgm:pt modelId="{0213D062-A8CF-4ACF-B041-7EE1DA8CE1A2}" type="parTrans" cxnId="{B29C7027-B6D6-4366-8756-425D6D09E4D8}">
      <dgm:prSet/>
      <dgm:spPr/>
      <dgm:t>
        <a:bodyPr/>
        <a:lstStyle/>
        <a:p>
          <a:endParaRPr lang="zh-CN" altLang="en-US"/>
        </a:p>
      </dgm:t>
    </dgm:pt>
    <dgm:pt modelId="{2780F15F-D734-46BD-A749-410F0C1C9819}" type="sibTrans" cxnId="{B29C7027-B6D6-4366-8756-425D6D09E4D8}">
      <dgm:prSet/>
      <dgm:spPr/>
      <dgm:t>
        <a:bodyPr/>
        <a:lstStyle/>
        <a:p>
          <a:endParaRPr lang="zh-CN" altLang="en-US"/>
        </a:p>
      </dgm:t>
    </dgm:pt>
    <dgm:pt modelId="{41BCBC60-DAC2-4496-83EF-57066E619639}">
      <dgm:prSet custT="1"/>
      <dgm:spPr/>
      <dgm:t>
        <a:bodyPr/>
        <a:lstStyle/>
        <a:p>
          <a:pPr rtl="0"/>
          <a:r>
            <a:rPr lang="en-US" sz="1800" smtClean="0"/>
            <a:t>3.1.3 </a:t>
          </a:r>
          <a:r>
            <a:rPr lang="zh-CN" sz="1800" smtClean="0"/>
            <a:t>共生图形 </a:t>
          </a:r>
          <a:endParaRPr lang="zh-CN" sz="1800"/>
        </a:p>
      </dgm:t>
    </dgm:pt>
    <dgm:pt modelId="{29FDBCC8-C91C-4E29-8BAF-709B297CCBD0}" type="parTrans" cxnId="{EAE3D2B7-9C36-478E-868C-61588E7D4367}">
      <dgm:prSet/>
      <dgm:spPr/>
      <dgm:t>
        <a:bodyPr/>
        <a:lstStyle/>
        <a:p>
          <a:endParaRPr lang="zh-CN" altLang="en-US"/>
        </a:p>
      </dgm:t>
    </dgm:pt>
    <dgm:pt modelId="{5A00C8F4-B343-43B1-BE99-330F1AE3F07C}" type="sibTrans" cxnId="{EAE3D2B7-9C36-478E-868C-61588E7D4367}">
      <dgm:prSet/>
      <dgm:spPr/>
      <dgm:t>
        <a:bodyPr/>
        <a:lstStyle/>
        <a:p>
          <a:endParaRPr lang="zh-CN" altLang="en-US"/>
        </a:p>
      </dgm:t>
    </dgm:pt>
    <dgm:pt modelId="{40CF881C-2044-4AAE-9CAF-95BADA2A0C07}" type="pres">
      <dgm:prSet presAssocID="{939E411D-DD03-4257-9A69-D06BB4AB2B5A}" presName="Name0" presStyleCnt="0">
        <dgm:presLayoutVars>
          <dgm:chMax/>
          <dgm:chPref/>
          <dgm:dir/>
          <dgm:animLvl val="lvl"/>
        </dgm:presLayoutVars>
      </dgm:prSet>
      <dgm:spPr/>
    </dgm:pt>
    <dgm:pt modelId="{15B2B65F-370D-4B2F-A621-494B4D10E077}" type="pres">
      <dgm:prSet presAssocID="{AE0840B9-6B33-46DB-AF71-0C700C2E2843}" presName="composite" presStyleCnt="0"/>
      <dgm:spPr/>
    </dgm:pt>
    <dgm:pt modelId="{BC823694-8558-4AC4-8B30-6866E9283395}" type="pres">
      <dgm:prSet presAssocID="{AE0840B9-6B33-46DB-AF71-0C700C2E2843}" presName="Parent1" presStyleLbl="node1" presStyleIdx="0" presStyleCnt="6" custScaleX="136869" custScaleY="156991">
        <dgm:presLayoutVars>
          <dgm:chMax val="1"/>
          <dgm:chPref val="1"/>
          <dgm:bulletEnabled val="1"/>
        </dgm:presLayoutVars>
      </dgm:prSet>
      <dgm:spPr/>
    </dgm:pt>
    <dgm:pt modelId="{8FB287BF-68A0-4B9A-A271-53C4EF64CEA5}" type="pres">
      <dgm:prSet presAssocID="{AE0840B9-6B33-46DB-AF71-0C700C2E2843}" presName="Childtext1" presStyleLbl="revTx" presStyleIdx="0" presStyleCnt="3">
        <dgm:presLayoutVars>
          <dgm:chMax val="0"/>
          <dgm:chPref val="0"/>
          <dgm:bulletEnabled val="1"/>
        </dgm:presLayoutVars>
      </dgm:prSet>
      <dgm:spPr/>
    </dgm:pt>
    <dgm:pt modelId="{D17BDCEE-92CF-466F-8CD8-826DF68F1CAC}" type="pres">
      <dgm:prSet presAssocID="{AE0840B9-6B33-46DB-AF71-0C700C2E2843}" presName="BalanceSpacing" presStyleCnt="0"/>
      <dgm:spPr/>
    </dgm:pt>
    <dgm:pt modelId="{EA630901-C89A-42D4-8118-200BA2080787}" type="pres">
      <dgm:prSet presAssocID="{AE0840B9-6B33-46DB-AF71-0C700C2E2843}" presName="BalanceSpacing1" presStyleCnt="0"/>
      <dgm:spPr/>
    </dgm:pt>
    <dgm:pt modelId="{DCD632CA-8ADB-44BE-A4C8-03F4F01278D5}" type="pres">
      <dgm:prSet presAssocID="{330F7835-18C0-4307-B993-67ECFA21B1D6}" presName="Accent1Text" presStyleLbl="node1" presStyleIdx="1" presStyleCnt="6" custLinFactNeighborX="-40588" custLinFactNeighborY="-11614"/>
      <dgm:spPr/>
    </dgm:pt>
    <dgm:pt modelId="{9879531D-3515-405E-94C7-2C3665B26204}" type="pres">
      <dgm:prSet presAssocID="{330F7835-18C0-4307-B993-67ECFA21B1D6}" presName="spaceBetweenRectangles" presStyleCnt="0"/>
      <dgm:spPr/>
    </dgm:pt>
    <dgm:pt modelId="{BB910A01-77BD-4E47-8BC7-2D4549E6D5D7}" type="pres">
      <dgm:prSet presAssocID="{82ACA4BF-0D3D-4CB8-AA63-656AC2DCEE8C}" presName="composite" presStyleCnt="0"/>
      <dgm:spPr/>
    </dgm:pt>
    <dgm:pt modelId="{3E316136-F8DE-46F0-827E-0CBD684D12D2}" type="pres">
      <dgm:prSet presAssocID="{82ACA4BF-0D3D-4CB8-AA63-656AC2DCEE8C}" presName="Parent1" presStyleLbl="node1" presStyleIdx="2" presStyleCnt="6" custScaleX="136869" custScaleY="156991" custLinFactNeighborX="-73321" custLinFactNeighborY="-2435">
        <dgm:presLayoutVars>
          <dgm:chMax val="1"/>
          <dgm:chPref val="1"/>
          <dgm:bulletEnabled val="1"/>
        </dgm:presLayoutVars>
      </dgm:prSet>
      <dgm:spPr/>
    </dgm:pt>
    <dgm:pt modelId="{403EB015-65E6-4B9B-B9D4-E064E7C4769A}" type="pres">
      <dgm:prSet presAssocID="{82ACA4BF-0D3D-4CB8-AA63-656AC2DCEE8C}" presName="Childtext1" presStyleLbl="revTx" presStyleIdx="1" presStyleCnt="3">
        <dgm:presLayoutVars>
          <dgm:chMax val="0"/>
          <dgm:chPref val="0"/>
          <dgm:bulletEnabled val="1"/>
        </dgm:presLayoutVars>
      </dgm:prSet>
      <dgm:spPr/>
    </dgm:pt>
    <dgm:pt modelId="{BBE29EF1-2912-4D39-ADC3-3AE4D09762D2}" type="pres">
      <dgm:prSet presAssocID="{82ACA4BF-0D3D-4CB8-AA63-656AC2DCEE8C}" presName="BalanceSpacing" presStyleCnt="0"/>
      <dgm:spPr/>
    </dgm:pt>
    <dgm:pt modelId="{E4BFAF32-6F03-4E42-B947-A2CADFB725DC}" type="pres">
      <dgm:prSet presAssocID="{82ACA4BF-0D3D-4CB8-AA63-656AC2DCEE8C}" presName="BalanceSpacing1" presStyleCnt="0"/>
      <dgm:spPr/>
    </dgm:pt>
    <dgm:pt modelId="{6E01D99D-1A04-4AE7-8854-089EF5881721}" type="pres">
      <dgm:prSet presAssocID="{2780F15F-D734-46BD-A749-410F0C1C9819}" presName="Accent1Text" presStyleLbl="node1" presStyleIdx="3" presStyleCnt="6" custLinFactNeighborX="-30223" custLinFactNeighborY="-1218"/>
      <dgm:spPr/>
    </dgm:pt>
    <dgm:pt modelId="{05C7A153-05C7-4209-9CEE-90DB1008AFCA}" type="pres">
      <dgm:prSet presAssocID="{2780F15F-D734-46BD-A749-410F0C1C9819}" presName="spaceBetweenRectangles" presStyleCnt="0"/>
      <dgm:spPr/>
    </dgm:pt>
    <dgm:pt modelId="{23592F0E-64F4-49F7-9C06-73E723CC18A3}" type="pres">
      <dgm:prSet presAssocID="{41BCBC60-DAC2-4496-83EF-57066E619639}" presName="composite" presStyleCnt="0"/>
      <dgm:spPr/>
    </dgm:pt>
    <dgm:pt modelId="{7A8E77C2-0008-444A-99C7-33D6339A1012}" type="pres">
      <dgm:prSet presAssocID="{41BCBC60-DAC2-4496-83EF-57066E619639}" presName="Parent1" presStyleLbl="node1" presStyleIdx="4" presStyleCnt="6" custScaleX="136869" custScaleY="156991">
        <dgm:presLayoutVars>
          <dgm:chMax val="1"/>
          <dgm:chPref val="1"/>
          <dgm:bulletEnabled val="1"/>
        </dgm:presLayoutVars>
      </dgm:prSet>
      <dgm:spPr/>
    </dgm:pt>
    <dgm:pt modelId="{CD285A15-6FAE-4903-A736-833465A81314}" type="pres">
      <dgm:prSet presAssocID="{41BCBC60-DAC2-4496-83EF-57066E619639}" presName="Childtext1" presStyleLbl="revTx" presStyleIdx="2" presStyleCnt="3">
        <dgm:presLayoutVars>
          <dgm:chMax val="0"/>
          <dgm:chPref val="0"/>
          <dgm:bulletEnabled val="1"/>
        </dgm:presLayoutVars>
      </dgm:prSet>
      <dgm:spPr/>
    </dgm:pt>
    <dgm:pt modelId="{EE8A2A74-4728-443A-92DD-877420DC264B}" type="pres">
      <dgm:prSet presAssocID="{41BCBC60-DAC2-4496-83EF-57066E619639}" presName="BalanceSpacing" presStyleCnt="0"/>
      <dgm:spPr/>
    </dgm:pt>
    <dgm:pt modelId="{E3E3BD14-75C5-4502-BE3E-0FEA0D2DAAE9}" type="pres">
      <dgm:prSet presAssocID="{41BCBC60-DAC2-4496-83EF-57066E619639}" presName="BalanceSpacing1" presStyleCnt="0"/>
      <dgm:spPr/>
    </dgm:pt>
    <dgm:pt modelId="{D4D63FC8-BBEB-4F04-8544-6608E2F2233F}" type="pres">
      <dgm:prSet presAssocID="{5A00C8F4-B343-43B1-BE99-330F1AE3F07C}" presName="Accent1Text" presStyleLbl="node1" presStyleIdx="5" presStyleCnt="6" custLinFactNeighborX="-46186" custLinFactNeighborY="3830"/>
      <dgm:spPr/>
    </dgm:pt>
  </dgm:ptLst>
  <dgm:cxnLst>
    <dgm:cxn modelId="{EAE3D2B7-9C36-478E-868C-61588E7D4367}" srcId="{939E411D-DD03-4257-9A69-D06BB4AB2B5A}" destId="{41BCBC60-DAC2-4496-83EF-57066E619639}" srcOrd="2" destOrd="0" parTransId="{29FDBCC8-C91C-4E29-8BAF-709B297CCBD0}" sibTransId="{5A00C8F4-B343-43B1-BE99-330F1AE3F07C}"/>
    <dgm:cxn modelId="{B29C7027-B6D6-4366-8756-425D6D09E4D8}" srcId="{939E411D-DD03-4257-9A69-D06BB4AB2B5A}" destId="{82ACA4BF-0D3D-4CB8-AA63-656AC2DCEE8C}" srcOrd="1" destOrd="0" parTransId="{0213D062-A8CF-4ACF-B041-7EE1DA8CE1A2}" sibTransId="{2780F15F-D734-46BD-A749-410F0C1C9819}"/>
    <dgm:cxn modelId="{2ECA6AA5-44DA-4DA2-91C5-3491A70557E3}" type="presOf" srcId="{5A00C8F4-B343-43B1-BE99-330F1AE3F07C}" destId="{D4D63FC8-BBEB-4F04-8544-6608E2F2233F}" srcOrd="0" destOrd="0" presId="urn:microsoft.com/office/officeart/2008/layout/AlternatingHexagons"/>
    <dgm:cxn modelId="{8A14C891-3353-4023-A10F-A77085DEED0C}" type="presOf" srcId="{2780F15F-D734-46BD-A749-410F0C1C9819}" destId="{6E01D99D-1A04-4AE7-8854-089EF5881721}" srcOrd="0" destOrd="0" presId="urn:microsoft.com/office/officeart/2008/layout/AlternatingHexagons"/>
    <dgm:cxn modelId="{2F57C1A7-EDD5-49EF-96FB-FF8C5597BA4D}" type="presOf" srcId="{82ACA4BF-0D3D-4CB8-AA63-656AC2DCEE8C}" destId="{3E316136-F8DE-46F0-827E-0CBD684D12D2}" srcOrd="0" destOrd="0" presId="urn:microsoft.com/office/officeart/2008/layout/AlternatingHexagons"/>
    <dgm:cxn modelId="{885373B4-5ABF-4A66-AB02-83E8E771412C}" type="presOf" srcId="{41BCBC60-DAC2-4496-83EF-57066E619639}" destId="{7A8E77C2-0008-444A-99C7-33D6339A1012}" srcOrd="0" destOrd="0" presId="urn:microsoft.com/office/officeart/2008/layout/AlternatingHexagons"/>
    <dgm:cxn modelId="{7A4F7D1F-03E1-4803-A528-3BC590CAC77E}" type="presOf" srcId="{330F7835-18C0-4307-B993-67ECFA21B1D6}" destId="{DCD632CA-8ADB-44BE-A4C8-03F4F01278D5}" srcOrd="0" destOrd="0" presId="urn:microsoft.com/office/officeart/2008/layout/AlternatingHexagons"/>
    <dgm:cxn modelId="{28AC38CB-A584-45AD-9559-B5837C8588E5}" type="presOf" srcId="{AE0840B9-6B33-46DB-AF71-0C700C2E2843}" destId="{BC823694-8558-4AC4-8B30-6866E9283395}" srcOrd="0" destOrd="0" presId="urn:microsoft.com/office/officeart/2008/layout/AlternatingHexagons"/>
    <dgm:cxn modelId="{63DC4250-1E8D-4F72-AD97-D7D8CA718901}" srcId="{939E411D-DD03-4257-9A69-D06BB4AB2B5A}" destId="{AE0840B9-6B33-46DB-AF71-0C700C2E2843}" srcOrd="0" destOrd="0" parTransId="{D6B760A6-094E-43BA-8350-A079C5122F8D}" sibTransId="{330F7835-18C0-4307-B993-67ECFA21B1D6}"/>
    <dgm:cxn modelId="{ED258FB8-7667-4E1E-946E-6531F0334D0C}" type="presOf" srcId="{939E411D-DD03-4257-9A69-D06BB4AB2B5A}" destId="{40CF881C-2044-4AAE-9CAF-95BADA2A0C07}" srcOrd="0" destOrd="0" presId="urn:microsoft.com/office/officeart/2008/layout/AlternatingHexagons"/>
    <dgm:cxn modelId="{21191944-847C-4815-A441-C1E6EC89ECB6}" type="presParOf" srcId="{40CF881C-2044-4AAE-9CAF-95BADA2A0C07}" destId="{15B2B65F-370D-4B2F-A621-494B4D10E077}" srcOrd="0" destOrd="0" presId="urn:microsoft.com/office/officeart/2008/layout/AlternatingHexagons"/>
    <dgm:cxn modelId="{8B82B247-AC8F-4794-BFC5-DCDE97FCF4BA}" type="presParOf" srcId="{15B2B65F-370D-4B2F-A621-494B4D10E077}" destId="{BC823694-8558-4AC4-8B30-6866E9283395}" srcOrd="0" destOrd="0" presId="urn:microsoft.com/office/officeart/2008/layout/AlternatingHexagons"/>
    <dgm:cxn modelId="{DA0C30F8-ACA6-40EE-8BE3-4CADD589719D}" type="presParOf" srcId="{15B2B65F-370D-4B2F-A621-494B4D10E077}" destId="{8FB287BF-68A0-4B9A-A271-53C4EF64CEA5}" srcOrd="1" destOrd="0" presId="urn:microsoft.com/office/officeart/2008/layout/AlternatingHexagons"/>
    <dgm:cxn modelId="{EF263E2E-86C0-4D98-A101-F5FC4C64A5A7}" type="presParOf" srcId="{15B2B65F-370D-4B2F-A621-494B4D10E077}" destId="{D17BDCEE-92CF-466F-8CD8-826DF68F1CAC}" srcOrd="2" destOrd="0" presId="urn:microsoft.com/office/officeart/2008/layout/AlternatingHexagons"/>
    <dgm:cxn modelId="{BC209978-06C0-4D7A-9454-2F5728BBAB28}" type="presParOf" srcId="{15B2B65F-370D-4B2F-A621-494B4D10E077}" destId="{EA630901-C89A-42D4-8118-200BA2080787}" srcOrd="3" destOrd="0" presId="urn:microsoft.com/office/officeart/2008/layout/AlternatingHexagons"/>
    <dgm:cxn modelId="{19162103-E77A-4BD9-9F6C-C38BDB97DCD7}" type="presParOf" srcId="{15B2B65F-370D-4B2F-A621-494B4D10E077}" destId="{DCD632CA-8ADB-44BE-A4C8-03F4F01278D5}" srcOrd="4" destOrd="0" presId="urn:microsoft.com/office/officeart/2008/layout/AlternatingHexagons"/>
    <dgm:cxn modelId="{6661E229-1357-4914-A09D-BC360EC151F1}" type="presParOf" srcId="{40CF881C-2044-4AAE-9CAF-95BADA2A0C07}" destId="{9879531D-3515-405E-94C7-2C3665B26204}" srcOrd="1" destOrd="0" presId="urn:microsoft.com/office/officeart/2008/layout/AlternatingHexagons"/>
    <dgm:cxn modelId="{C03D8682-A24D-40D9-BA50-FE6F4C846B28}" type="presParOf" srcId="{40CF881C-2044-4AAE-9CAF-95BADA2A0C07}" destId="{BB910A01-77BD-4E47-8BC7-2D4549E6D5D7}" srcOrd="2" destOrd="0" presId="urn:microsoft.com/office/officeart/2008/layout/AlternatingHexagons"/>
    <dgm:cxn modelId="{D7B60218-EC07-481F-9E31-6E66A660896F}" type="presParOf" srcId="{BB910A01-77BD-4E47-8BC7-2D4549E6D5D7}" destId="{3E316136-F8DE-46F0-827E-0CBD684D12D2}" srcOrd="0" destOrd="0" presId="urn:microsoft.com/office/officeart/2008/layout/AlternatingHexagons"/>
    <dgm:cxn modelId="{03BF2335-66F9-4E98-9FBA-43B55C928EBC}" type="presParOf" srcId="{BB910A01-77BD-4E47-8BC7-2D4549E6D5D7}" destId="{403EB015-65E6-4B9B-B9D4-E064E7C4769A}" srcOrd="1" destOrd="0" presId="urn:microsoft.com/office/officeart/2008/layout/AlternatingHexagons"/>
    <dgm:cxn modelId="{04F82033-9432-43DA-AEAF-323D7E52355A}" type="presParOf" srcId="{BB910A01-77BD-4E47-8BC7-2D4549E6D5D7}" destId="{BBE29EF1-2912-4D39-ADC3-3AE4D09762D2}" srcOrd="2" destOrd="0" presId="urn:microsoft.com/office/officeart/2008/layout/AlternatingHexagons"/>
    <dgm:cxn modelId="{0A815F9B-6C1C-4236-9C6D-C47E41CF805F}" type="presParOf" srcId="{BB910A01-77BD-4E47-8BC7-2D4549E6D5D7}" destId="{E4BFAF32-6F03-4E42-B947-A2CADFB725DC}" srcOrd="3" destOrd="0" presId="urn:microsoft.com/office/officeart/2008/layout/AlternatingHexagons"/>
    <dgm:cxn modelId="{531560E3-30D7-4785-80D1-CBDF99D436BD}" type="presParOf" srcId="{BB910A01-77BD-4E47-8BC7-2D4549E6D5D7}" destId="{6E01D99D-1A04-4AE7-8854-089EF5881721}" srcOrd="4" destOrd="0" presId="urn:microsoft.com/office/officeart/2008/layout/AlternatingHexagons"/>
    <dgm:cxn modelId="{C0807F29-7FA2-47EC-AB3A-E9A5A0F43AD2}" type="presParOf" srcId="{40CF881C-2044-4AAE-9CAF-95BADA2A0C07}" destId="{05C7A153-05C7-4209-9CEE-90DB1008AFCA}" srcOrd="3" destOrd="0" presId="urn:microsoft.com/office/officeart/2008/layout/AlternatingHexagons"/>
    <dgm:cxn modelId="{30739EB1-AF60-46D8-A44C-C3B75DA0EFFA}" type="presParOf" srcId="{40CF881C-2044-4AAE-9CAF-95BADA2A0C07}" destId="{23592F0E-64F4-49F7-9C06-73E723CC18A3}" srcOrd="4" destOrd="0" presId="urn:microsoft.com/office/officeart/2008/layout/AlternatingHexagons"/>
    <dgm:cxn modelId="{B4CEBE5B-A7A7-4266-AE92-29C07EB0A84A}" type="presParOf" srcId="{23592F0E-64F4-49F7-9C06-73E723CC18A3}" destId="{7A8E77C2-0008-444A-99C7-33D6339A1012}" srcOrd="0" destOrd="0" presId="urn:microsoft.com/office/officeart/2008/layout/AlternatingHexagons"/>
    <dgm:cxn modelId="{86E3DF65-6696-418A-959B-A4456AC708D3}" type="presParOf" srcId="{23592F0E-64F4-49F7-9C06-73E723CC18A3}" destId="{CD285A15-6FAE-4903-A736-833465A81314}" srcOrd="1" destOrd="0" presId="urn:microsoft.com/office/officeart/2008/layout/AlternatingHexagons"/>
    <dgm:cxn modelId="{9DBD395D-CD0D-4B66-9E7C-38537EE0A95B}" type="presParOf" srcId="{23592F0E-64F4-49F7-9C06-73E723CC18A3}" destId="{EE8A2A74-4728-443A-92DD-877420DC264B}" srcOrd="2" destOrd="0" presId="urn:microsoft.com/office/officeart/2008/layout/AlternatingHexagons"/>
    <dgm:cxn modelId="{EA898E23-5392-4375-9623-63FDF72AC29A}" type="presParOf" srcId="{23592F0E-64F4-49F7-9C06-73E723CC18A3}" destId="{E3E3BD14-75C5-4502-BE3E-0FEA0D2DAAE9}" srcOrd="3" destOrd="0" presId="urn:microsoft.com/office/officeart/2008/layout/AlternatingHexagons"/>
    <dgm:cxn modelId="{06D1DEF9-07C3-428E-9F0C-7B6B7696D9E0}" type="presParOf" srcId="{23592F0E-64F4-49F7-9C06-73E723CC18A3}" destId="{D4D63FC8-BBEB-4F04-8544-6608E2F2233F}" srcOrd="4" destOrd="0" presId="urn:microsoft.com/office/officeart/2008/layout/AlternatingHexagon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502A2380-C43A-4C0E-8C8C-1456F3CDF200}" type="doc">
      <dgm:prSet loTypeId="urn:microsoft.com/office/officeart/2005/8/layout/vList2" loCatId="list" qsTypeId="urn:microsoft.com/office/officeart/2005/8/quickstyle/simple1" qsCatId="simple" csTypeId="urn:microsoft.com/office/officeart/2005/8/colors/colorful3" csCatId="colorful"/>
      <dgm:spPr/>
      <dgm:t>
        <a:bodyPr/>
        <a:lstStyle/>
        <a:p>
          <a:endParaRPr lang="zh-CN" altLang="en-US"/>
        </a:p>
      </dgm:t>
    </dgm:pt>
    <dgm:pt modelId="{B8ED2EBA-1E2D-48D6-9849-E792077AC9FA}">
      <dgm:prSet custT="1"/>
      <dgm:spPr/>
      <dgm:t>
        <a:bodyPr/>
        <a:lstStyle/>
        <a:p>
          <a:pPr rtl="0"/>
          <a:r>
            <a:rPr lang="zh-CN" altLang="en-US" sz="2000" smtClean="0"/>
            <a:t>很多艺术家在艺术创作中非常热衷运用图底关系图形，画家埃舍尔更是以天才的头脑，把数学的、理智的思维注入到浪漫的造型艺术中，创作了大量让人难忘的艺术作品。</a:t>
          </a:r>
          <a:endParaRPr lang="zh-CN" altLang="en-US" sz="2000"/>
        </a:p>
      </dgm:t>
    </dgm:pt>
    <dgm:pt modelId="{9EDE8451-CF9D-4896-8A5D-7C5AE89759B5}" type="parTrans" cxnId="{FCFFC692-4FD0-4671-A1A8-C3B81520FC39}">
      <dgm:prSet/>
      <dgm:spPr/>
      <dgm:t>
        <a:bodyPr/>
        <a:lstStyle/>
        <a:p>
          <a:endParaRPr lang="zh-CN" altLang="en-US"/>
        </a:p>
      </dgm:t>
    </dgm:pt>
    <dgm:pt modelId="{B229BAF2-4A88-48C7-9F0A-28D72121E45D}" type="sibTrans" cxnId="{FCFFC692-4FD0-4671-A1A8-C3B81520FC39}">
      <dgm:prSet/>
      <dgm:spPr/>
      <dgm:t>
        <a:bodyPr/>
        <a:lstStyle/>
        <a:p>
          <a:endParaRPr lang="zh-CN" altLang="en-US"/>
        </a:p>
      </dgm:t>
    </dgm:pt>
    <dgm:pt modelId="{96331072-2283-4495-9210-4410DB0C50F0}">
      <dgm:prSet custT="1"/>
      <dgm:spPr/>
      <dgm:t>
        <a:bodyPr/>
        <a:lstStyle/>
        <a:p>
          <a:pPr rtl="0"/>
          <a:r>
            <a:rPr lang="zh-CN" altLang="en-US" sz="2000" smtClean="0"/>
            <a:t>同样我们还在超现实主义大师达利的许多作品中看到这种现象，画家以双重的图形意象与错综的图底反转，表达了深刻的图像内涵。</a:t>
          </a:r>
          <a:endParaRPr lang="zh-CN" altLang="en-US" sz="2000"/>
        </a:p>
      </dgm:t>
    </dgm:pt>
    <dgm:pt modelId="{FC23FA86-B2F9-4265-B9F8-FFEF3F86C163}" type="parTrans" cxnId="{C60D3C6D-5DAD-4FDF-A46A-48F9ED30430D}">
      <dgm:prSet/>
      <dgm:spPr/>
      <dgm:t>
        <a:bodyPr/>
        <a:lstStyle/>
        <a:p>
          <a:endParaRPr lang="zh-CN" altLang="en-US"/>
        </a:p>
      </dgm:t>
    </dgm:pt>
    <dgm:pt modelId="{AAFA1FED-52A9-4BAE-8565-F0BB898A127A}" type="sibTrans" cxnId="{C60D3C6D-5DAD-4FDF-A46A-48F9ED30430D}">
      <dgm:prSet/>
      <dgm:spPr/>
      <dgm:t>
        <a:bodyPr/>
        <a:lstStyle/>
        <a:p>
          <a:endParaRPr lang="zh-CN" altLang="en-US"/>
        </a:p>
      </dgm:t>
    </dgm:pt>
    <dgm:pt modelId="{B51654C9-0745-4836-A896-B8A7F6AB0C0D}" type="pres">
      <dgm:prSet presAssocID="{502A2380-C43A-4C0E-8C8C-1456F3CDF200}" presName="linear" presStyleCnt="0">
        <dgm:presLayoutVars>
          <dgm:animLvl val="lvl"/>
          <dgm:resizeHandles val="exact"/>
        </dgm:presLayoutVars>
      </dgm:prSet>
      <dgm:spPr/>
    </dgm:pt>
    <dgm:pt modelId="{E9EFA7A9-C0FE-48F8-A32D-DF7B42C6339E}" type="pres">
      <dgm:prSet presAssocID="{B8ED2EBA-1E2D-48D6-9849-E792077AC9FA}" presName="parentText" presStyleLbl="node1" presStyleIdx="0" presStyleCnt="2">
        <dgm:presLayoutVars>
          <dgm:chMax val="0"/>
          <dgm:bulletEnabled val="1"/>
        </dgm:presLayoutVars>
      </dgm:prSet>
      <dgm:spPr/>
    </dgm:pt>
    <dgm:pt modelId="{806DFD3B-DDD1-4DE2-AE23-EB20352F059A}" type="pres">
      <dgm:prSet presAssocID="{B229BAF2-4A88-48C7-9F0A-28D72121E45D}" presName="spacer" presStyleCnt="0"/>
      <dgm:spPr/>
    </dgm:pt>
    <dgm:pt modelId="{3C789EE7-1392-4448-AA3D-AA5005238EC8}" type="pres">
      <dgm:prSet presAssocID="{96331072-2283-4495-9210-4410DB0C50F0}" presName="parentText" presStyleLbl="node1" presStyleIdx="1" presStyleCnt="2">
        <dgm:presLayoutVars>
          <dgm:chMax val="0"/>
          <dgm:bulletEnabled val="1"/>
        </dgm:presLayoutVars>
      </dgm:prSet>
      <dgm:spPr/>
    </dgm:pt>
  </dgm:ptLst>
  <dgm:cxnLst>
    <dgm:cxn modelId="{DC3AC178-B1A0-4C29-871E-E6866C0C6E95}" type="presOf" srcId="{96331072-2283-4495-9210-4410DB0C50F0}" destId="{3C789EE7-1392-4448-AA3D-AA5005238EC8}" srcOrd="0" destOrd="0" presId="urn:microsoft.com/office/officeart/2005/8/layout/vList2"/>
    <dgm:cxn modelId="{FCFFC692-4FD0-4671-A1A8-C3B81520FC39}" srcId="{502A2380-C43A-4C0E-8C8C-1456F3CDF200}" destId="{B8ED2EBA-1E2D-48D6-9849-E792077AC9FA}" srcOrd="0" destOrd="0" parTransId="{9EDE8451-CF9D-4896-8A5D-7C5AE89759B5}" sibTransId="{B229BAF2-4A88-48C7-9F0A-28D72121E45D}"/>
    <dgm:cxn modelId="{975CF49E-8131-41D4-8A9A-5F21F77CF96A}" type="presOf" srcId="{502A2380-C43A-4C0E-8C8C-1456F3CDF200}" destId="{B51654C9-0745-4836-A896-B8A7F6AB0C0D}" srcOrd="0" destOrd="0" presId="urn:microsoft.com/office/officeart/2005/8/layout/vList2"/>
    <dgm:cxn modelId="{1D1F2177-DB98-461E-A4FB-38FA2D0FA939}" type="presOf" srcId="{B8ED2EBA-1E2D-48D6-9849-E792077AC9FA}" destId="{E9EFA7A9-C0FE-48F8-A32D-DF7B42C6339E}" srcOrd="0" destOrd="0" presId="urn:microsoft.com/office/officeart/2005/8/layout/vList2"/>
    <dgm:cxn modelId="{C60D3C6D-5DAD-4FDF-A46A-48F9ED30430D}" srcId="{502A2380-C43A-4C0E-8C8C-1456F3CDF200}" destId="{96331072-2283-4495-9210-4410DB0C50F0}" srcOrd="1" destOrd="0" parTransId="{FC23FA86-B2F9-4265-B9F8-FFEF3F86C163}" sibTransId="{AAFA1FED-52A9-4BAE-8565-F0BB898A127A}"/>
    <dgm:cxn modelId="{993EDAFC-1666-44D5-8D74-C837434BBC32}" type="presParOf" srcId="{B51654C9-0745-4836-A896-B8A7F6AB0C0D}" destId="{E9EFA7A9-C0FE-48F8-A32D-DF7B42C6339E}" srcOrd="0" destOrd="0" presId="urn:microsoft.com/office/officeart/2005/8/layout/vList2"/>
    <dgm:cxn modelId="{6EDB0F32-D3CA-45B9-B946-C04C68E5440B}" type="presParOf" srcId="{B51654C9-0745-4836-A896-B8A7F6AB0C0D}" destId="{806DFD3B-DDD1-4DE2-AE23-EB20352F059A}" srcOrd="1" destOrd="0" presId="urn:microsoft.com/office/officeart/2005/8/layout/vList2"/>
    <dgm:cxn modelId="{2BEAD02B-7166-4C5C-95A0-D2425EC637EF}" type="presParOf" srcId="{B51654C9-0745-4836-A896-B8A7F6AB0C0D}" destId="{3C789EE7-1392-4448-AA3D-AA5005238EC8}" srcOrd="2"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6B5F73F1-4739-4D25-B90D-9A7C62F67055}" type="doc">
      <dgm:prSet loTypeId="urn:microsoft.com/office/officeart/2005/8/layout/target3" loCatId="relationship" qsTypeId="urn:microsoft.com/office/officeart/2005/8/quickstyle/simple1" qsCatId="simple" csTypeId="urn:microsoft.com/office/officeart/2005/8/colors/colorful3" csCatId="colorful"/>
      <dgm:spPr/>
      <dgm:t>
        <a:bodyPr/>
        <a:lstStyle/>
        <a:p>
          <a:endParaRPr lang="zh-CN" altLang="en-US"/>
        </a:p>
      </dgm:t>
    </dgm:pt>
    <dgm:pt modelId="{85C35733-B5C3-42A3-AF3D-2198617373E5}">
      <dgm:prSet/>
      <dgm:spPr/>
      <dgm:t>
        <a:bodyPr/>
        <a:lstStyle/>
        <a:p>
          <a:pPr algn="l" rtl="0"/>
          <a:r>
            <a:rPr lang="en-US" smtClean="0"/>
            <a:t>3.2.1  </a:t>
          </a:r>
          <a:r>
            <a:rPr lang="zh-CN" smtClean="0"/>
            <a:t>矛盾空间图形</a:t>
          </a:r>
          <a:endParaRPr lang="zh-CN"/>
        </a:p>
      </dgm:t>
    </dgm:pt>
    <dgm:pt modelId="{2DCCA891-5E5A-4765-8BB1-5F3243635DB1}" type="parTrans" cxnId="{E049B94C-3006-4BF0-B85B-E633271C9FE2}">
      <dgm:prSet/>
      <dgm:spPr/>
      <dgm:t>
        <a:bodyPr/>
        <a:lstStyle/>
        <a:p>
          <a:endParaRPr lang="zh-CN" altLang="en-US"/>
        </a:p>
      </dgm:t>
    </dgm:pt>
    <dgm:pt modelId="{DBB37FB4-C4FF-4E4D-BD27-A3B4983F93C9}" type="sibTrans" cxnId="{E049B94C-3006-4BF0-B85B-E633271C9FE2}">
      <dgm:prSet/>
      <dgm:spPr/>
      <dgm:t>
        <a:bodyPr/>
        <a:lstStyle/>
        <a:p>
          <a:endParaRPr lang="zh-CN" altLang="en-US"/>
        </a:p>
      </dgm:t>
    </dgm:pt>
    <dgm:pt modelId="{B55C96DD-4875-46F3-8525-1F725983B1A0}">
      <dgm:prSet/>
      <dgm:spPr/>
      <dgm:t>
        <a:bodyPr/>
        <a:lstStyle/>
        <a:p>
          <a:pPr algn="l" rtl="0"/>
          <a:r>
            <a:rPr lang="en-US" dirty="0" smtClean="0"/>
            <a:t>3.2.2  </a:t>
          </a:r>
          <a:r>
            <a:rPr lang="zh-CN" dirty="0" smtClean="0"/>
            <a:t>超现实空间图形</a:t>
          </a:r>
          <a:endParaRPr lang="zh-CN" dirty="0"/>
        </a:p>
      </dgm:t>
    </dgm:pt>
    <dgm:pt modelId="{9C001FDC-3CE6-4BE1-9490-E372E0FBEB02}" type="parTrans" cxnId="{5FE63C5F-BF53-4643-AECA-6DAD9E2CFCFD}">
      <dgm:prSet/>
      <dgm:spPr/>
      <dgm:t>
        <a:bodyPr/>
        <a:lstStyle/>
        <a:p>
          <a:endParaRPr lang="zh-CN" altLang="en-US"/>
        </a:p>
      </dgm:t>
    </dgm:pt>
    <dgm:pt modelId="{362A94C6-EA96-491C-B839-D22B78A6640C}" type="sibTrans" cxnId="{5FE63C5F-BF53-4643-AECA-6DAD9E2CFCFD}">
      <dgm:prSet/>
      <dgm:spPr/>
      <dgm:t>
        <a:bodyPr/>
        <a:lstStyle/>
        <a:p>
          <a:endParaRPr lang="zh-CN" altLang="en-US"/>
        </a:p>
      </dgm:t>
    </dgm:pt>
    <dgm:pt modelId="{696CC5C3-E8CF-4D8E-8676-265E99BBCAEF}">
      <dgm:prSet/>
      <dgm:spPr/>
      <dgm:t>
        <a:bodyPr/>
        <a:lstStyle/>
        <a:p>
          <a:pPr algn="l" rtl="0"/>
          <a:r>
            <a:rPr lang="en-US" dirty="0" smtClean="0"/>
            <a:t>3.2.3  </a:t>
          </a:r>
          <a:r>
            <a:rPr lang="zh-CN" dirty="0" smtClean="0"/>
            <a:t>混合维度空间图形</a:t>
          </a:r>
          <a:endParaRPr lang="zh-CN" dirty="0"/>
        </a:p>
      </dgm:t>
    </dgm:pt>
    <dgm:pt modelId="{D50D1C6C-2BFC-42DF-80AA-896AB6032C05}" type="parTrans" cxnId="{3D122F15-172F-476C-A0C5-109DB2C89C31}">
      <dgm:prSet/>
      <dgm:spPr/>
      <dgm:t>
        <a:bodyPr/>
        <a:lstStyle/>
        <a:p>
          <a:endParaRPr lang="zh-CN" altLang="en-US"/>
        </a:p>
      </dgm:t>
    </dgm:pt>
    <dgm:pt modelId="{079D3C95-AF1E-4E02-9C2C-027A5BFE9332}" type="sibTrans" cxnId="{3D122F15-172F-476C-A0C5-109DB2C89C31}">
      <dgm:prSet/>
      <dgm:spPr/>
      <dgm:t>
        <a:bodyPr/>
        <a:lstStyle/>
        <a:p>
          <a:endParaRPr lang="zh-CN" altLang="en-US"/>
        </a:p>
      </dgm:t>
    </dgm:pt>
    <dgm:pt modelId="{35AE5BD3-E177-418B-97C3-60F4CE99894B}" type="pres">
      <dgm:prSet presAssocID="{6B5F73F1-4739-4D25-B90D-9A7C62F67055}" presName="Name0" presStyleCnt="0">
        <dgm:presLayoutVars>
          <dgm:chMax val="7"/>
          <dgm:dir/>
          <dgm:animLvl val="lvl"/>
          <dgm:resizeHandles val="exact"/>
        </dgm:presLayoutVars>
      </dgm:prSet>
      <dgm:spPr/>
    </dgm:pt>
    <dgm:pt modelId="{6C843C6D-0F54-4623-8893-29B15EB52DB4}" type="pres">
      <dgm:prSet presAssocID="{85C35733-B5C3-42A3-AF3D-2198617373E5}" presName="circle1" presStyleLbl="node1" presStyleIdx="0" presStyleCnt="3"/>
      <dgm:spPr/>
    </dgm:pt>
    <dgm:pt modelId="{97F168E2-3B30-4B12-A169-136C0917035B}" type="pres">
      <dgm:prSet presAssocID="{85C35733-B5C3-42A3-AF3D-2198617373E5}" presName="space" presStyleCnt="0"/>
      <dgm:spPr/>
    </dgm:pt>
    <dgm:pt modelId="{0C090799-B4B3-411C-9959-7C07E5DD1FB8}" type="pres">
      <dgm:prSet presAssocID="{85C35733-B5C3-42A3-AF3D-2198617373E5}" presName="rect1" presStyleLbl="alignAcc1" presStyleIdx="0" presStyleCnt="3"/>
      <dgm:spPr/>
    </dgm:pt>
    <dgm:pt modelId="{CEB8F09B-56EF-4D95-87AA-B3A563E632AC}" type="pres">
      <dgm:prSet presAssocID="{B55C96DD-4875-46F3-8525-1F725983B1A0}" presName="vertSpace2" presStyleLbl="node1" presStyleIdx="0" presStyleCnt="3"/>
      <dgm:spPr/>
    </dgm:pt>
    <dgm:pt modelId="{5236E818-A5C3-43A9-A26B-A93BE31FB1D5}" type="pres">
      <dgm:prSet presAssocID="{B55C96DD-4875-46F3-8525-1F725983B1A0}" presName="circle2" presStyleLbl="node1" presStyleIdx="1" presStyleCnt="3"/>
      <dgm:spPr/>
    </dgm:pt>
    <dgm:pt modelId="{360FD72D-B415-4374-ABBA-26F810F0F577}" type="pres">
      <dgm:prSet presAssocID="{B55C96DD-4875-46F3-8525-1F725983B1A0}" presName="rect2" presStyleLbl="alignAcc1" presStyleIdx="1" presStyleCnt="3" custLinFactNeighborX="-637" custLinFactNeighborY="4345"/>
      <dgm:spPr/>
    </dgm:pt>
    <dgm:pt modelId="{7340D256-C973-49DE-A6A4-2BD5DF91B6EA}" type="pres">
      <dgm:prSet presAssocID="{696CC5C3-E8CF-4D8E-8676-265E99BBCAEF}" presName="vertSpace3" presStyleLbl="node1" presStyleIdx="1" presStyleCnt="3"/>
      <dgm:spPr/>
    </dgm:pt>
    <dgm:pt modelId="{2C551772-67DF-406C-A737-1C2EA2398D71}" type="pres">
      <dgm:prSet presAssocID="{696CC5C3-E8CF-4D8E-8676-265E99BBCAEF}" presName="circle3" presStyleLbl="node1" presStyleIdx="2" presStyleCnt="3"/>
      <dgm:spPr/>
    </dgm:pt>
    <dgm:pt modelId="{D254A711-A9C7-4C75-8D6D-DBA1ED68403E}" type="pres">
      <dgm:prSet presAssocID="{696CC5C3-E8CF-4D8E-8676-265E99BBCAEF}" presName="rect3" presStyleLbl="alignAcc1" presStyleIdx="2" presStyleCnt="3"/>
      <dgm:spPr/>
    </dgm:pt>
    <dgm:pt modelId="{BD324719-23DD-4E03-A4B4-01FA866F51FF}" type="pres">
      <dgm:prSet presAssocID="{85C35733-B5C3-42A3-AF3D-2198617373E5}" presName="rect1ParTxNoCh" presStyleLbl="alignAcc1" presStyleIdx="2" presStyleCnt="3">
        <dgm:presLayoutVars>
          <dgm:chMax val="1"/>
          <dgm:bulletEnabled val="1"/>
        </dgm:presLayoutVars>
      </dgm:prSet>
      <dgm:spPr/>
    </dgm:pt>
    <dgm:pt modelId="{BE52D652-1DE3-420B-ADB1-F5667029B2ED}" type="pres">
      <dgm:prSet presAssocID="{B55C96DD-4875-46F3-8525-1F725983B1A0}" presName="rect2ParTxNoCh" presStyleLbl="alignAcc1" presStyleIdx="2" presStyleCnt="3">
        <dgm:presLayoutVars>
          <dgm:chMax val="1"/>
          <dgm:bulletEnabled val="1"/>
        </dgm:presLayoutVars>
      </dgm:prSet>
      <dgm:spPr/>
    </dgm:pt>
    <dgm:pt modelId="{92F0CA12-83B6-4969-80CF-DAB85FDF45E3}" type="pres">
      <dgm:prSet presAssocID="{696CC5C3-E8CF-4D8E-8676-265E99BBCAEF}" presName="rect3ParTxNoCh" presStyleLbl="alignAcc1" presStyleIdx="2" presStyleCnt="3">
        <dgm:presLayoutVars>
          <dgm:chMax val="1"/>
          <dgm:bulletEnabled val="1"/>
        </dgm:presLayoutVars>
      </dgm:prSet>
      <dgm:spPr/>
    </dgm:pt>
  </dgm:ptLst>
  <dgm:cxnLst>
    <dgm:cxn modelId="{E1ED4D3C-E300-477E-80DA-D68D7E875ACB}" type="presOf" srcId="{B55C96DD-4875-46F3-8525-1F725983B1A0}" destId="{BE52D652-1DE3-420B-ADB1-F5667029B2ED}" srcOrd="1" destOrd="0" presId="urn:microsoft.com/office/officeart/2005/8/layout/target3"/>
    <dgm:cxn modelId="{837F2893-11B6-4321-BF19-7C5D7AA531D8}" type="presOf" srcId="{696CC5C3-E8CF-4D8E-8676-265E99BBCAEF}" destId="{92F0CA12-83B6-4969-80CF-DAB85FDF45E3}" srcOrd="1" destOrd="0" presId="urn:microsoft.com/office/officeart/2005/8/layout/target3"/>
    <dgm:cxn modelId="{6A43DC23-4CE5-4B6E-87C9-5A92859C2D30}" type="presOf" srcId="{85C35733-B5C3-42A3-AF3D-2198617373E5}" destId="{0C090799-B4B3-411C-9959-7C07E5DD1FB8}" srcOrd="0" destOrd="0" presId="urn:microsoft.com/office/officeart/2005/8/layout/target3"/>
    <dgm:cxn modelId="{5FE63C5F-BF53-4643-AECA-6DAD9E2CFCFD}" srcId="{6B5F73F1-4739-4D25-B90D-9A7C62F67055}" destId="{B55C96DD-4875-46F3-8525-1F725983B1A0}" srcOrd="1" destOrd="0" parTransId="{9C001FDC-3CE6-4BE1-9490-E372E0FBEB02}" sibTransId="{362A94C6-EA96-491C-B839-D22B78A6640C}"/>
    <dgm:cxn modelId="{E049B94C-3006-4BF0-B85B-E633271C9FE2}" srcId="{6B5F73F1-4739-4D25-B90D-9A7C62F67055}" destId="{85C35733-B5C3-42A3-AF3D-2198617373E5}" srcOrd="0" destOrd="0" parTransId="{2DCCA891-5E5A-4765-8BB1-5F3243635DB1}" sibTransId="{DBB37FB4-C4FF-4E4D-BD27-A3B4983F93C9}"/>
    <dgm:cxn modelId="{5DD20436-F45E-431B-93A2-2542F703123B}" type="presOf" srcId="{85C35733-B5C3-42A3-AF3D-2198617373E5}" destId="{BD324719-23DD-4E03-A4B4-01FA866F51FF}" srcOrd="1" destOrd="0" presId="urn:microsoft.com/office/officeart/2005/8/layout/target3"/>
    <dgm:cxn modelId="{924CA433-92AC-4DF8-B8EE-27E7C2F9A714}" type="presOf" srcId="{B55C96DD-4875-46F3-8525-1F725983B1A0}" destId="{360FD72D-B415-4374-ABBA-26F810F0F577}" srcOrd="0" destOrd="0" presId="urn:microsoft.com/office/officeart/2005/8/layout/target3"/>
    <dgm:cxn modelId="{3D122F15-172F-476C-A0C5-109DB2C89C31}" srcId="{6B5F73F1-4739-4D25-B90D-9A7C62F67055}" destId="{696CC5C3-E8CF-4D8E-8676-265E99BBCAEF}" srcOrd="2" destOrd="0" parTransId="{D50D1C6C-2BFC-42DF-80AA-896AB6032C05}" sibTransId="{079D3C95-AF1E-4E02-9C2C-027A5BFE9332}"/>
    <dgm:cxn modelId="{F70D51B2-6018-488A-9BD1-23CE8E59A923}" type="presOf" srcId="{696CC5C3-E8CF-4D8E-8676-265E99BBCAEF}" destId="{D254A711-A9C7-4C75-8D6D-DBA1ED68403E}" srcOrd="0" destOrd="0" presId="urn:microsoft.com/office/officeart/2005/8/layout/target3"/>
    <dgm:cxn modelId="{A1CE082F-E5DB-4CF6-8D35-C9CA19DFD94E}" type="presOf" srcId="{6B5F73F1-4739-4D25-B90D-9A7C62F67055}" destId="{35AE5BD3-E177-418B-97C3-60F4CE99894B}" srcOrd="0" destOrd="0" presId="urn:microsoft.com/office/officeart/2005/8/layout/target3"/>
    <dgm:cxn modelId="{0A0E5352-0B49-4C91-9E90-52C38C526233}" type="presParOf" srcId="{35AE5BD3-E177-418B-97C3-60F4CE99894B}" destId="{6C843C6D-0F54-4623-8893-29B15EB52DB4}" srcOrd="0" destOrd="0" presId="urn:microsoft.com/office/officeart/2005/8/layout/target3"/>
    <dgm:cxn modelId="{889AC959-776A-48D2-982E-A489E6469177}" type="presParOf" srcId="{35AE5BD3-E177-418B-97C3-60F4CE99894B}" destId="{97F168E2-3B30-4B12-A169-136C0917035B}" srcOrd="1" destOrd="0" presId="urn:microsoft.com/office/officeart/2005/8/layout/target3"/>
    <dgm:cxn modelId="{568D9E81-327B-4028-BAB2-5F112E533ADE}" type="presParOf" srcId="{35AE5BD3-E177-418B-97C3-60F4CE99894B}" destId="{0C090799-B4B3-411C-9959-7C07E5DD1FB8}" srcOrd="2" destOrd="0" presId="urn:microsoft.com/office/officeart/2005/8/layout/target3"/>
    <dgm:cxn modelId="{67C37F55-4702-45FE-B50F-D41E28CEF4D6}" type="presParOf" srcId="{35AE5BD3-E177-418B-97C3-60F4CE99894B}" destId="{CEB8F09B-56EF-4D95-87AA-B3A563E632AC}" srcOrd="3" destOrd="0" presId="urn:microsoft.com/office/officeart/2005/8/layout/target3"/>
    <dgm:cxn modelId="{3CF93ECC-D8D2-4A4D-95C3-CDFE04313945}" type="presParOf" srcId="{35AE5BD3-E177-418B-97C3-60F4CE99894B}" destId="{5236E818-A5C3-43A9-A26B-A93BE31FB1D5}" srcOrd="4" destOrd="0" presId="urn:microsoft.com/office/officeart/2005/8/layout/target3"/>
    <dgm:cxn modelId="{9B52ED97-C6B3-4434-BC76-9F6DE5101210}" type="presParOf" srcId="{35AE5BD3-E177-418B-97C3-60F4CE99894B}" destId="{360FD72D-B415-4374-ABBA-26F810F0F577}" srcOrd="5" destOrd="0" presId="urn:microsoft.com/office/officeart/2005/8/layout/target3"/>
    <dgm:cxn modelId="{9FF221D7-79A5-4EA1-8335-5FC114B08A82}" type="presParOf" srcId="{35AE5BD3-E177-418B-97C3-60F4CE99894B}" destId="{7340D256-C973-49DE-A6A4-2BD5DF91B6EA}" srcOrd="6" destOrd="0" presId="urn:microsoft.com/office/officeart/2005/8/layout/target3"/>
    <dgm:cxn modelId="{BA73AE46-1F42-49C5-9C60-466F98D7E8D0}" type="presParOf" srcId="{35AE5BD3-E177-418B-97C3-60F4CE99894B}" destId="{2C551772-67DF-406C-A737-1C2EA2398D71}" srcOrd="7" destOrd="0" presId="urn:microsoft.com/office/officeart/2005/8/layout/target3"/>
    <dgm:cxn modelId="{48CA88BA-DA63-4713-8E2F-16D701F5670A}" type="presParOf" srcId="{35AE5BD3-E177-418B-97C3-60F4CE99894B}" destId="{D254A711-A9C7-4C75-8D6D-DBA1ED68403E}" srcOrd="8" destOrd="0" presId="urn:microsoft.com/office/officeart/2005/8/layout/target3"/>
    <dgm:cxn modelId="{9283B020-B544-4D3E-B001-480C9F2862C0}" type="presParOf" srcId="{35AE5BD3-E177-418B-97C3-60F4CE99894B}" destId="{BD324719-23DD-4E03-A4B4-01FA866F51FF}" srcOrd="9" destOrd="0" presId="urn:microsoft.com/office/officeart/2005/8/layout/target3"/>
    <dgm:cxn modelId="{AF3ABD59-1723-491C-AA8C-3C587105C1D1}" type="presParOf" srcId="{35AE5BD3-E177-418B-97C3-60F4CE99894B}" destId="{BE52D652-1DE3-420B-ADB1-F5667029B2ED}" srcOrd="10" destOrd="0" presId="urn:microsoft.com/office/officeart/2005/8/layout/target3"/>
    <dgm:cxn modelId="{03F1DD3B-293F-4B35-9E27-A6EE39233FE5}" type="presParOf" srcId="{35AE5BD3-E177-418B-97C3-60F4CE99894B}" destId="{92F0CA12-83B6-4969-80CF-DAB85FDF45E3}" srcOrd="11" destOrd="0" presId="urn:microsoft.com/office/officeart/2005/8/layout/target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8FF16C3B-5B04-4E86-BB0F-308B66B5DF58}" type="doc">
      <dgm:prSet loTypeId="urn:microsoft.com/office/officeart/2005/8/layout/vList2" loCatId="list" qsTypeId="urn:microsoft.com/office/officeart/2005/8/quickstyle/simple1" qsCatId="simple" csTypeId="urn:microsoft.com/office/officeart/2005/8/colors/colorful3" csCatId="colorful"/>
      <dgm:spPr/>
      <dgm:t>
        <a:bodyPr/>
        <a:lstStyle/>
        <a:p>
          <a:endParaRPr lang="zh-CN" altLang="en-US"/>
        </a:p>
      </dgm:t>
    </dgm:pt>
    <dgm:pt modelId="{1B32B889-2DB9-4CCB-964C-35BECF4098C1}">
      <dgm:prSet custT="1"/>
      <dgm:spPr/>
      <dgm:t>
        <a:bodyPr/>
        <a:lstStyle/>
        <a:p>
          <a:pPr rtl="0"/>
          <a:r>
            <a:rPr lang="zh-CN" altLang="en-US" sz="2000" dirty="0" smtClean="0"/>
            <a:t>总之，当我们多变换几种视角，才可能发现它有许许多多奇妙的地方，才能在熟悉的事物中认识到新意，或者发现平时所忽略的细节。</a:t>
          </a:r>
          <a:endParaRPr lang="zh-CN" altLang="en-US" sz="2000" dirty="0"/>
        </a:p>
      </dgm:t>
    </dgm:pt>
    <dgm:pt modelId="{5D3F3C67-199C-4A86-9526-6FF6CEF4F77F}" type="parTrans" cxnId="{BC53C5CF-0FD9-493F-9A51-67387A71FB9F}">
      <dgm:prSet/>
      <dgm:spPr/>
      <dgm:t>
        <a:bodyPr/>
        <a:lstStyle/>
        <a:p>
          <a:endParaRPr lang="zh-CN" altLang="en-US"/>
        </a:p>
      </dgm:t>
    </dgm:pt>
    <dgm:pt modelId="{392500B0-CDCC-4151-A94F-4BB39C7A9A9A}" type="sibTrans" cxnId="{BC53C5CF-0FD9-493F-9A51-67387A71FB9F}">
      <dgm:prSet/>
      <dgm:spPr/>
      <dgm:t>
        <a:bodyPr/>
        <a:lstStyle/>
        <a:p>
          <a:endParaRPr lang="zh-CN" altLang="en-US"/>
        </a:p>
      </dgm:t>
    </dgm:pt>
    <dgm:pt modelId="{C6BC86DD-89E7-414F-A8EC-212319F69FF9}">
      <dgm:prSet custT="1"/>
      <dgm:spPr/>
      <dgm:t>
        <a:bodyPr/>
        <a:lstStyle/>
        <a:p>
          <a:pPr rtl="0"/>
          <a:r>
            <a:rPr lang="zh-CN" altLang="en-US" sz="2000" smtClean="0"/>
            <a:t>设计师始终在讲述一种方法，不停变换角度来观察这个世界。这种方法无疑大大拓展了创意思维的广度和深度，并使设计师在设计过程中能够更加全面地思考问题，从而使设计的意图更加完善。</a:t>
          </a:r>
          <a:endParaRPr lang="zh-CN" altLang="en-US" sz="2000"/>
        </a:p>
      </dgm:t>
    </dgm:pt>
    <dgm:pt modelId="{50D34210-E66E-4CD4-8913-06ECCC221ED2}" type="parTrans" cxnId="{15AF00C3-B11C-4221-9C06-E0008DF7BB0B}">
      <dgm:prSet/>
      <dgm:spPr/>
      <dgm:t>
        <a:bodyPr/>
        <a:lstStyle/>
        <a:p>
          <a:endParaRPr lang="zh-CN" altLang="en-US"/>
        </a:p>
      </dgm:t>
    </dgm:pt>
    <dgm:pt modelId="{68052E07-9F22-4498-BC09-AAF5678E4886}" type="sibTrans" cxnId="{15AF00C3-B11C-4221-9C06-E0008DF7BB0B}">
      <dgm:prSet/>
      <dgm:spPr/>
      <dgm:t>
        <a:bodyPr/>
        <a:lstStyle/>
        <a:p>
          <a:endParaRPr lang="zh-CN" altLang="en-US"/>
        </a:p>
      </dgm:t>
    </dgm:pt>
    <dgm:pt modelId="{573EA4AB-213A-49A2-B49B-E35EDCF09A08}">
      <dgm:prSet custT="1"/>
      <dgm:spPr/>
      <dgm:t>
        <a:bodyPr/>
        <a:lstStyle/>
        <a:p>
          <a:pPr rtl="0"/>
          <a:r>
            <a:rPr lang="zh-CN" altLang="en-US" sz="2000" dirty="0" smtClean="0"/>
            <a:t>利用矛盾空间的原理创造出的图形语言具有不可比拟的超维效应，它能有效地扩展和丰富图形设计艺术的表现力。</a:t>
          </a:r>
          <a:endParaRPr lang="zh-CN" altLang="en-US" sz="2000" dirty="0"/>
        </a:p>
      </dgm:t>
    </dgm:pt>
    <dgm:pt modelId="{BF0D451F-6A37-4A3A-BC30-24B38BB121AA}" type="parTrans" cxnId="{87F8738B-28C6-4753-89C3-60A41165C0B2}">
      <dgm:prSet/>
      <dgm:spPr/>
      <dgm:t>
        <a:bodyPr/>
        <a:lstStyle/>
        <a:p>
          <a:endParaRPr lang="zh-CN" altLang="en-US"/>
        </a:p>
      </dgm:t>
    </dgm:pt>
    <dgm:pt modelId="{060F61BC-CB8D-4596-B7E7-C629BAC675B6}" type="sibTrans" cxnId="{87F8738B-28C6-4753-89C3-60A41165C0B2}">
      <dgm:prSet/>
      <dgm:spPr/>
      <dgm:t>
        <a:bodyPr/>
        <a:lstStyle/>
        <a:p>
          <a:endParaRPr lang="zh-CN" altLang="en-US"/>
        </a:p>
      </dgm:t>
    </dgm:pt>
    <dgm:pt modelId="{58F0B410-CEE6-4907-BA20-77C109B30557}" type="pres">
      <dgm:prSet presAssocID="{8FF16C3B-5B04-4E86-BB0F-308B66B5DF58}" presName="linear" presStyleCnt="0">
        <dgm:presLayoutVars>
          <dgm:animLvl val="lvl"/>
          <dgm:resizeHandles val="exact"/>
        </dgm:presLayoutVars>
      </dgm:prSet>
      <dgm:spPr/>
    </dgm:pt>
    <dgm:pt modelId="{D22BDC35-95CB-4520-921F-ED3DD8B71683}" type="pres">
      <dgm:prSet presAssocID="{1B32B889-2DB9-4CCB-964C-35BECF4098C1}" presName="parentText" presStyleLbl="node1" presStyleIdx="0" presStyleCnt="3" custLinFactY="-6440" custLinFactNeighborX="1219" custLinFactNeighborY="-100000">
        <dgm:presLayoutVars>
          <dgm:chMax val="0"/>
          <dgm:bulletEnabled val="1"/>
        </dgm:presLayoutVars>
      </dgm:prSet>
      <dgm:spPr/>
    </dgm:pt>
    <dgm:pt modelId="{637D1D7B-59B0-463E-8A70-95CFC84F60B9}" type="pres">
      <dgm:prSet presAssocID="{392500B0-CDCC-4151-A94F-4BB39C7A9A9A}" presName="spacer" presStyleCnt="0"/>
      <dgm:spPr/>
    </dgm:pt>
    <dgm:pt modelId="{D512BCFF-A652-4380-8223-06ADE6E58476}" type="pres">
      <dgm:prSet presAssocID="{C6BC86DD-89E7-414F-A8EC-212319F69FF9}" presName="parentText" presStyleLbl="node1" presStyleIdx="1" presStyleCnt="3">
        <dgm:presLayoutVars>
          <dgm:chMax val="0"/>
          <dgm:bulletEnabled val="1"/>
        </dgm:presLayoutVars>
      </dgm:prSet>
      <dgm:spPr/>
    </dgm:pt>
    <dgm:pt modelId="{5272D2FF-094C-4CBC-AC04-5AE644E7CCB5}" type="pres">
      <dgm:prSet presAssocID="{68052E07-9F22-4498-BC09-AAF5678E4886}" presName="spacer" presStyleCnt="0"/>
      <dgm:spPr/>
    </dgm:pt>
    <dgm:pt modelId="{FE9BF893-48A5-43FF-8317-1EF65E3C2639}" type="pres">
      <dgm:prSet presAssocID="{573EA4AB-213A-49A2-B49B-E35EDCF09A08}" presName="parentText" presStyleLbl="node1" presStyleIdx="2" presStyleCnt="3" custLinFactY="7488" custLinFactNeighborX="406" custLinFactNeighborY="100000">
        <dgm:presLayoutVars>
          <dgm:chMax val="0"/>
          <dgm:bulletEnabled val="1"/>
        </dgm:presLayoutVars>
      </dgm:prSet>
      <dgm:spPr/>
    </dgm:pt>
  </dgm:ptLst>
  <dgm:cxnLst>
    <dgm:cxn modelId="{15AF00C3-B11C-4221-9C06-E0008DF7BB0B}" srcId="{8FF16C3B-5B04-4E86-BB0F-308B66B5DF58}" destId="{C6BC86DD-89E7-414F-A8EC-212319F69FF9}" srcOrd="1" destOrd="0" parTransId="{50D34210-E66E-4CD4-8913-06ECCC221ED2}" sibTransId="{68052E07-9F22-4498-BC09-AAF5678E4886}"/>
    <dgm:cxn modelId="{D109B902-D653-4689-94AA-104ADD77431F}" type="presOf" srcId="{C6BC86DD-89E7-414F-A8EC-212319F69FF9}" destId="{D512BCFF-A652-4380-8223-06ADE6E58476}" srcOrd="0" destOrd="0" presId="urn:microsoft.com/office/officeart/2005/8/layout/vList2"/>
    <dgm:cxn modelId="{BC53C5CF-0FD9-493F-9A51-67387A71FB9F}" srcId="{8FF16C3B-5B04-4E86-BB0F-308B66B5DF58}" destId="{1B32B889-2DB9-4CCB-964C-35BECF4098C1}" srcOrd="0" destOrd="0" parTransId="{5D3F3C67-199C-4A86-9526-6FF6CEF4F77F}" sibTransId="{392500B0-CDCC-4151-A94F-4BB39C7A9A9A}"/>
    <dgm:cxn modelId="{0E9EBD99-FCC8-420A-BAAE-5C429E833404}" type="presOf" srcId="{573EA4AB-213A-49A2-B49B-E35EDCF09A08}" destId="{FE9BF893-48A5-43FF-8317-1EF65E3C2639}" srcOrd="0" destOrd="0" presId="urn:microsoft.com/office/officeart/2005/8/layout/vList2"/>
    <dgm:cxn modelId="{7E5BB9D2-0A50-405C-BD4D-A0411017C0A6}" type="presOf" srcId="{8FF16C3B-5B04-4E86-BB0F-308B66B5DF58}" destId="{58F0B410-CEE6-4907-BA20-77C109B30557}" srcOrd="0" destOrd="0" presId="urn:microsoft.com/office/officeart/2005/8/layout/vList2"/>
    <dgm:cxn modelId="{F3688C16-B72A-42F8-B624-2495B2434404}" type="presOf" srcId="{1B32B889-2DB9-4CCB-964C-35BECF4098C1}" destId="{D22BDC35-95CB-4520-921F-ED3DD8B71683}" srcOrd="0" destOrd="0" presId="urn:microsoft.com/office/officeart/2005/8/layout/vList2"/>
    <dgm:cxn modelId="{87F8738B-28C6-4753-89C3-60A41165C0B2}" srcId="{8FF16C3B-5B04-4E86-BB0F-308B66B5DF58}" destId="{573EA4AB-213A-49A2-B49B-E35EDCF09A08}" srcOrd="2" destOrd="0" parTransId="{BF0D451F-6A37-4A3A-BC30-24B38BB121AA}" sibTransId="{060F61BC-CB8D-4596-B7E7-C629BAC675B6}"/>
    <dgm:cxn modelId="{C5FD8CD3-4967-4EBD-B92C-9054EEAE61AA}" type="presParOf" srcId="{58F0B410-CEE6-4907-BA20-77C109B30557}" destId="{D22BDC35-95CB-4520-921F-ED3DD8B71683}" srcOrd="0" destOrd="0" presId="urn:microsoft.com/office/officeart/2005/8/layout/vList2"/>
    <dgm:cxn modelId="{ACC6089C-86BA-456C-BA5E-50DDF8503A01}" type="presParOf" srcId="{58F0B410-CEE6-4907-BA20-77C109B30557}" destId="{637D1D7B-59B0-463E-8A70-95CFC84F60B9}" srcOrd="1" destOrd="0" presId="urn:microsoft.com/office/officeart/2005/8/layout/vList2"/>
    <dgm:cxn modelId="{F184CE95-56B3-4C63-A0EA-05412020DA16}" type="presParOf" srcId="{58F0B410-CEE6-4907-BA20-77C109B30557}" destId="{D512BCFF-A652-4380-8223-06ADE6E58476}" srcOrd="2" destOrd="0" presId="urn:microsoft.com/office/officeart/2005/8/layout/vList2"/>
    <dgm:cxn modelId="{AF4FB8C6-677F-45F3-B802-0DCB2C150E75}" type="presParOf" srcId="{58F0B410-CEE6-4907-BA20-77C109B30557}" destId="{5272D2FF-094C-4CBC-AC04-5AE644E7CCB5}" srcOrd="3" destOrd="0" presId="urn:microsoft.com/office/officeart/2005/8/layout/vList2"/>
    <dgm:cxn modelId="{E1CA8947-904C-41D1-AE6B-986D0366BF68}" type="presParOf" srcId="{58F0B410-CEE6-4907-BA20-77C109B30557}" destId="{FE9BF893-48A5-43FF-8317-1EF65E3C2639}" srcOrd="4"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DF9525C7-8C57-4C30-B81C-9D53CD991F73}" type="doc">
      <dgm:prSet loTypeId="urn:microsoft.com/office/officeart/2008/layout/VerticalAccentList" loCatId="list" qsTypeId="urn:microsoft.com/office/officeart/2005/8/quickstyle/simple1" qsCatId="simple" csTypeId="urn:microsoft.com/office/officeart/2005/8/colors/colorful3" csCatId="colorful"/>
      <dgm:spPr/>
      <dgm:t>
        <a:bodyPr/>
        <a:lstStyle/>
        <a:p>
          <a:endParaRPr lang="zh-CN" altLang="en-US"/>
        </a:p>
      </dgm:t>
    </dgm:pt>
    <dgm:pt modelId="{59E889DC-C3A2-4096-9D9B-073BA7DA3C5A}">
      <dgm:prSet/>
      <dgm:spPr/>
      <dgm:t>
        <a:bodyPr/>
        <a:lstStyle/>
        <a:p>
          <a:pPr rtl="0"/>
          <a:r>
            <a:rPr lang="zh-CN" smtClean="0"/>
            <a:t>超现实主义对图形设计的影响是多方面的，它创造的新方法表明怎样用视觉语言表达幻想、直觉和人的深层意识。</a:t>
          </a:r>
          <a:endParaRPr lang="zh-CN"/>
        </a:p>
      </dgm:t>
    </dgm:pt>
    <dgm:pt modelId="{2F4D9A0D-150B-4EDA-A909-9C3170B50995}" type="parTrans" cxnId="{6914BD61-39E1-4E3F-8744-8FE9BD53C12D}">
      <dgm:prSet/>
      <dgm:spPr/>
      <dgm:t>
        <a:bodyPr/>
        <a:lstStyle/>
        <a:p>
          <a:endParaRPr lang="zh-CN" altLang="en-US"/>
        </a:p>
      </dgm:t>
    </dgm:pt>
    <dgm:pt modelId="{E3C234EC-9155-4F24-890E-03CA282D7FC1}" type="sibTrans" cxnId="{6914BD61-39E1-4E3F-8744-8FE9BD53C12D}">
      <dgm:prSet/>
      <dgm:spPr/>
      <dgm:t>
        <a:bodyPr/>
        <a:lstStyle/>
        <a:p>
          <a:endParaRPr lang="zh-CN" altLang="en-US"/>
        </a:p>
      </dgm:t>
    </dgm:pt>
    <dgm:pt modelId="{EE5AA49D-1532-4987-B6F3-1B92E2077323}">
      <dgm:prSet/>
      <dgm:spPr/>
      <dgm:t>
        <a:bodyPr/>
        <a:lstStyle/>
        <a:p>
          <a:pPr rtl="0"/>
          <a:r>
            <a:rPr lang="zh-CN" smtClean="0"/>
            <a:t>在超现实主义的空间运用中，透视法不是被用于刻板的再现现实空间，而是被用于表现某种特殊心理意向。</a:t>
          </a:r>
          <a:endParaRPr lang="zh-CN"/>
        </a:p>
      </dgm:t>
    </dgm:pt>
    <dgm:pt modelId="{676FBE7A-C6AF-4552-9AE0-735D304DF26B}" type="parTrans" cxnId="{B7F9D236-48E1-48CB-9242-0A73C50667B8}">
      <dgm:prSet/>
      <dgm:spPr/>
      <dgm:t>
        <a:bodyPr/>
        <a:lstStyle/>
        <a:p>
          <a:endParaRPr lang="zh-CN" altLang="en-US"/>
        </a:p>
      </dgm:t>
    </dgm:pt>
    <dgm:pt modelId="{25F4AE16-54A9-4583-BE42-EB2DAB860E6F}" type="sibTrans" cxnId="{B7F9D236-48E1-48CB-9242-0A73C50667B8}">
      <dgm:prSet/>
      <dgm:spPr/>
      <dgm:t>
        <a:bodyPr/>
        <a:lstStyle/>
        <a:p>
          <a:endParaRPr lang="zh-CN" altLang="en-US"/>
        </a:p>
      </dgm:t>
    </dgm:pt>
    <dgm:pt modelId="{D0AFDABA-6612-4CC7-93C3-587A77F051FC}" type="pres">
      <dgm:prSet presAssocID="{DF9525C7-8C57-4C30-B81C-9D53CD991F73}" presName="Name0" presStyleCnt="0">
        <dgm:presLayoutVars>
          <dgm:chMax/>
          <dgm:chPref/>
          <dgm:dir/>
        </dgm:presLayoutVars>
      </dgm:prSet>
      <dgm:spPr/>
    </dgm:pt>
    <dgm:pt modelId="{3D77147C-3FA3-4ED5-BF0E-2D02547B4D75}" type="pres">
      <dgm:prSet presAssocID="{59E889DC-C3A2-4096-9D9B-073BA7DA3C5A}" presName="parenttextcomposite" presStyleCnt="0"/>
      <dgm:spPr/>
    </dgm:pt>
    <dgm:pt modelId="{C30E1E7A-7003-4A9C-87B1-94750B81C1D8}" type="pres">
      <dgm:prSet presAssocID="{59E889DC-C3A2-4096-9D9B-073BA7DA3C5A}" presName="parenttext" presStyleLbl="revTx" presStyleIdx="0" presStyleCnt="2">
        <dgm:presLayoutVars>
          <dgm:chMax/>
          <dgm:chPref val="2"/>
          <dgm:bulletEnabled val="1"/>
        </dgm:presLayoutVars>
      </dgm:prSet>
      <dgm:spPr/>
    </dgm:pt>
    <dgm:pt modelId="{2EF9F5F3-A6E1-441C-9A59-8F7C8484D332}" type="pres">
      <dgm:prSet presAssocID="{59E889DC-C3A2-4096-9D9B-073BA7DA3C5A}" presName="parallelogramComposite" presStyleCnt="0"/>
      <dgm:spPr/>
    </dgm:pt>
    <dgm:pt modelId="{BE806AA0-53E0-4D78-AD84-CF8B7E0AF912}" type="pres">
      <dgm:prSet presAssocID="{59E889DC-C3A2-4096-9D9B-073BA7DA3C5A}" presName="parallelogram1" presStyleLbl="alignNode1" presStyleIdx="0" presStyleCnt="14"/>
      <dgm:spPr/>
    </dgm:pt>
    <dgm:pt modelId="{F3F83F66-AD29-4F13-B0ED-F8A2D4C864F3}" type="pres">
      <dgm:prSet presAssocID="{59E889DC-C3A2-4096-9D9B-073BA7DA3C5A}" presName="parallelogram2" presStyleLbl="alignNode1" presStyleIdx="1" presStyleCnt="14"/>
      <dgm:spPr/>
    </dgm:pt>
    <dgm:pt modelId="{6812ABAE-435A-4D38-AD70-201D22EA10B9}" type="pres">
      <dgm:prSet presAssocID="{59E889DC-C3A2-4096-9D9B-073BA7DA3C5A}" presName="parallelogram3" presStyleLbl="alignNode1" presStyleIdx="2" presStyleCnt="14"/>
      <dgm:spPr/>
    </dgm:pt>
    <dgm:pt modelId="{2203B3B4-7019-4CB8-87FD-82AFC7BEE12E}" type="pres">
      <dgm:prSet presAssocID="{59E889DC-C3A2-4096-9D9B-073BA7DA3C5A}" presName="parallelogram4" presStyleLbl="alignNode1" presStyleIdx="3" presStyleCnt="14"/>
      <dgm:spPr/>
    </dgm:pt>
    <dgm:pt modelId="{7BA38D46-EC47-41F8-914F-4C28DE153D09}" type="pres">
      <dgm:prSet presAssocID="{59E889DC-C3A2-4096-9D9B-073BA7DA3C5A}" presName="parallelogram5" presStyleLbl="alignNode1" presStyleIdx="4" presStyleCnt="14"/>
      <dgm:spPr/>
    </dgm:pt>
    <dgm:pt modelId="{86E09F15-6D56-4702-B6C5-5767D276249D}" type="pres">
      <dgm:prSet presAssocID="{59E889DC-C3A2-4096-9D9B-073BA7DA3C5A}" presName="parallelogram6" presStyleLbl="alignNode1" presStyleIdx="5" presStyleCnt="14"/>
      <dgm:spPr/>
    </dgm:pt>
    <dgm:pt modelId="{92E5E583-123C-4974-B3B9-85312CDF8E0B}" type="pres">
      <dgm:prSet presAssocID="{59E889DC-C3A2-4096-9D9B-073BA7DA3C5A}" presName="parallelogram7" presStyleLbl="alignNode1" presStyleIdx="6" presStyleCnt="14"/>
      <dgm:spPr/>
    </dgm:pt>
    <dgm:pt modelId="{7241457C-D30F-4475-A528-EE0C25DC6F56}" type="pres">
      <dgm:prSet presAssocID="{E3C234EC-9155-4F24-890E-03CA282D7FC1}" presName="sibTrans" presStyleCnt="0"/>
      <dgm:spPr/>
    </dgm:pt>
    <dgm:pt modelId="{B95D49C0-C656-427B-B7E4-483C8A904731}" type="pres">
      <dgm:prSet presAssocID="{EE5AA49D-1532-4987-B6F3-1B92E2077323}" presName="parenttextcomposite" presStyleCnt="0"/>
      <dgm:spPr/>
    </dgm:pt>
    <dgm:pt modelId="{CEFADA14-545A-4514-B02C-9FCFB7FF99B5}" type="pres">
      <dgm:prSet presAssocID="{EE5AA49D-1532-4987-B6F3-1B92E2077323}" presName="parenttext" presStyleLbl="revTx" presStyleIdx="1" presStyleCnt="2">
        <dgm:presLayoutVars>
          <dgm:chMax/>
          <dgm:chPref val="2"/>
          <dgm:bulletEnabled val="1"/>
        </dgm:presLayoutVars>
      </dgm:prSet>
      <dgm:spPr/>
    </dgm:pt>
    <dgm:pt modelId="{4AF197D6-5A0E-4887-BB74-67B17ED52F6F}" type="pres">
      <dgm:prSet presAssocID="{EE5AA49D-1532-4987-B6F3-1B92E2077323}" presName="parallelogramComposite" presStyleCnt="0"/>
      <dgm:spPr/>
    </dgm:pt>
    <dgm:pt modelId="{D8373683-851E-4650-B6BF-45936121CE1D}" type="pres">
      <dgm:prSet presAssocID="{EE5AA49D-1532-4987-B6F3-1B92E2077323}" presName="parallelogram1" presStyleLbl="alignNode1" presStyleIdx="7" presStyleCnt="14"/>
      <dgm:spPr/>
    </dgm:pt>
    <dgm:pt modelId="{898BB8FC-452B-47D8-A1B8-770E3DDB6D98}" type="pres">
      <dgm:prSet presAssocID="{EE5AA49D-1532-4987-B6F3-1B92E2077323}" presName="parallelogram2" presStyleLbl="alignNode1" presStyleIdx="8" presStyleCnt="14"/>
      <dgm:spPr/>
    </dgm:pt>
    <dgm:pt modelId="{85F7F6A7-79A2-48E5-B816-A7A188A8551E}" type="pres">
      <dgm:prSet presAssocID="{EE5AA49D-1532-4987-B6F3-1B92E2077323}" presName="parallelogram3" presStyleLbl="alignNode1" presStyleIdx="9" presStyleCnt="14"/>
      <dgm:spPr/>
    </dgm:pt>
    <dgm:pt modelId="{C30E5FDE-2C49-4485-BB30-BAC4207390D7}" type="pres">
      <dgm:prSet presAssocID="{EE5AA49D-1532-4987-B6F3-1B92E2077323}" presName="parallelogram4" presStyleLbl="alignNode1" presStyleIdx="10" presStyleCnt="14"/>
      <dgm:spPr/>
    </dgm:pt>
    <dgm:pt modelId="{A066A675-5BBA-4B71-9EB4-21B1C6C7613F}" type="pres">
      <dgm:prSet presAssocID="{EE5AA49D-1532-4987-B6F3-1B92E2077323}" presName="parallelogram5" presStyleLbl="alignNode1" presStyleIdx="11" presStyleCnt="14"/>
      <dgm:spPr/>
    </dgm:pt>
    <dgm:pt modelId="{86B56F23-69DB-4685-940E-F80F7241C593}" type="pres">
      <dgm:prSet presAssocID="{EE5AA49D-1532-4987-B6F3-1B92E2077323}" presName="parallelogram6" presStyleLbl="alignNode1" presStyleIdx="12" presStyleCnt="14"/>
      <dgm:spPr/>
    </dgm:pt>
    <dgm:pt modelId="{1E843E50-02F3-4DBC-A314-C6B372DDC39D}" type="pres">
      <dgm:prSet presAssocID="{EE5AA49D-1532-4987-B6F3-1B92E2077323}" presName="parallelogram7" presStyleLbl="alignNode1" presStyleIdx="13" presStyleCnt="14"/>
      <dgm:spPr/>
    </dgm:pt>
  </dgm:ptLst>
  <dgm:cxnLst>
    <dgm:cxn modelId="{87D0BCF5-6155-411F-A6B6-F699C37361F7}" type="presOf" srcId="{EE5AA49D-1532-4987-B6F3-1B92E2077323}" destId="{CEFADA14-545A-4514-B02C-9FCFB7FF99B5}" srcOrd="0" destOrd="0" presId="urn:microsoft.com/office/officeart/2008/layout/VerticalAccentList"/>
    <dgm:cxn modelId="{38D58078-7B4C-4855-B6CF-2A9CCB95D8E8}" type="presOf" srcId="{DF9525C7-8C57-4C30-B81C-9D53CD991F73}" destId="{D0AFDABA-6612-4CC7-93C3-587A77F051FC}" srcOrd="0" destOrd="0" presId="urn:microsoft.com/office/officeart/2008/layout/VerticalAccentList"/>
    <dgm:cxn modelId="{B7F9D236-48E1-48CB-9242-0A73C50667B8}" srcId="{DF9525C7-8C57-4C30-B81C-9D53CD991F73}" destId="{EE5AA49D-1532-4987-B6F3-1B92E2077323}" srcOrd="1" destOrd="0" parTransId="{676FBE7A-C6AF-4552-9AE0-735D304DF26B}" sibTransId="{25F4AE16-54A9-4583-BE42-EB2DAB860E6F}"/>
    <dgm:cxn modelId="{6914BD61-39E1-4E3F-8744-8FE9BD53C12D}" srcId="{DF9525C7-8C57-4C30-B81C-9D53CD991F73}" destId="{59E889DC-C3A2-4096-9D9B-073BA7DA3C5A}" srcOrd="0" destOrd="0" parTransId="{2F4D9A0D-150B-4EDA-A909-9C3170B50995}" sibTransId="{E3C234EC-9155-4F24-890E-03CA282D7FC1}"/>
    <dgm:cxn modelId="{17970BF2-70BF-4D51-B73E-8E99C22D888A}" type="presOf" srcId="{59E889DC-C3A2-4096-9D9B-073BA7DA3C5A}" destId="{C30E1E7A-7003-4A9C-87B1-94750B81C1D8}" srcOrd="0" destOrd="0" presId="urn:microsoft.com/office/officeart/2008/layout/VerticalAccentList"/>
    <dgm:cxn modelId="{83DD4F34-4B09-41CB-8409-768ED25E8C27}" type="presParOf" srcId="{D0AFDABA-6612-4CC7-93C3-587A77F051FC}" destId="{3D77147C-3FA3-4ED5-BF0E-2D02547B4D75}" srcOrd="0" destOrd="0" presId="urn:microsoft.com/office/officeart/2008/layout/VerticalAccentList"/>
    <dgm:cxn modelId="{83F3ADF4-6DD9-49FE-A271-B0B6F9DE470C}" type="presParOf" srcId="{3D77147C-3FA3-4ED5-BF0E-2D02547B4D75}" destId="{C30E1E7A-7003-4A9C-87B1-94750B81C1D8}" srcOrd="0" destOrd="0" presId="urn:microsoft.com/office/officeart/2008/layout/VerticalAccentList"/>
    <dgm:cxn modelId="{2C1C1E3A-9B4E-4FF8-9997-4B79B41B3055}" type="presParOf" srcId="{D0AFDABA-6612-4CC7-93C3-587A77F051FC}" destId="{2EF9F5F3-A6E1-441C-9A59-8F7C8484D332}" srcOrd="1" destOrd="0" presId="urn:microsoft.com/office/officeart/2008/layout/VerticalAccentList"/>
    <dgm:cxn modelId="{D1DA15BD-8507-4E43-BCC4-1301D068ED9E}" type="presParOf" srcId="{2EF9F5F3-A6E1-441C-9A59-8F7C8484D332}" destId="{BE806AA0-53E0-4D78-AD84-CF8B7E0AF912}" srcOrd="0" destOrd="0" presId="urn:microsoft.com/office/officeart/2008/layout/VerticalAccentList"/>
    <dgm:cxn modelId="{F809E518-387F-452D-9068-DA4194729E87}" type="presParOf" srcId="{2EF9F5F3-A6E1-441C-9A59-8F7C8484D332}" destId="{F3F83F66-AD29-4F13-B0ED-F8A2D4C864F3}" srcOrd="1" destOrd="0" presId="urn:microsoft.com/office/officeart/2008/layout/VerticalAccentList"/>
    <dgm:cxn modelId="{913A522A-E845-49CD-AD53-3403AD59EC1F}" type="presParOf" srcId="{2EF9F5F3-A6E1-441C-9A59-8F7C8484D332}" destId="{6812ABAE-435A-4D38-AD70-201D22EA10B9}" srcOrd="2" destOrd="0" presId="urn:microsoft.com/office/officeart/2008/layout/VerticalAccentList"/>
    <dgm:cxn modelId="{602AC423-3C43-4056-A821-A6E3CC15497E}" type="presParOf" srcId="{2EF9F5F3-A6E1-441C-9A59-8F7C8484D332}" destId="{2203B3B4-7019-4CB8-87FD-82AFC7BEE12E}" srcOrd="3" destOrd="0" presId="urn:microsoft.com/office/officeart/2008/layout/VerticalAccentList"/>
    <dgm:cxn modelId="{32B04559-B03A-426E-A7D2-21CF77DF5A60}" type="presParOf" srcId="{2EF9F5F3-A6E1-441C-9A59-8F7C8484D332}" destId="{7BA38D46-EC47-41F8-914F-4C28DE153D09}" srcOrd="4" destOrd="0" presId="urn:microsoft.com/office/officeart/2008/layout/VerticalAccentList"/>
    <dgm:cxn modelId="{D1680B9C-50E1-47AF-BA2C-9935637B9F3D}" type="presParOf" srcId="{2EF9F5F3-A6E1-441C-9A59-8F7C8484D332}" destId="{86E09F15-6D56-4702-B6C5-5767D276249D}" srcOrd="5" destOrd="0" presId="urn:microsoft.com/office/officeart/2008/layout/VerticalAccentList"/>
    <dgm:cxn modelId="{7118D0B8-EF9B-47D1-9EAA-226A10C1B483}" type="presParOf" srcId="{2EF9F5F3-A6E1-441C-9A59-8F7C8484D332}" destId="{92E5E583-123C-4974-B3B9-85312CDF8E0B}" srcOrd="6" destOrd="0" presId="urn:microsoft.com/office/officeart/2008/layout/VerticalAccentList"/>
    <dgm:cxn modelId="{8983DCD9-C2F8-44F9-8208-EE4F8E3494F2}" type="presParOf" srcId="{D0AFDABA-6612-4CC7-93C3-587A77F051FC}" destId="{7241457C-D30F-4475-A528-EE0C25DC6F56}" srcOrd="2" destOrd="0" presId="urn:microsoft.com/office/officeart/2008/layout/VerticalAccentList"/>
    <dgm:cxn modelId="{D683DE89-4CDE-4A6F-9A01-6E6B787A8AA3}" type="presParOf" srcId="{D0AFDABA-6612-4CC7-93C3-587A77F051FC}" destId="{B95D49C0-C656-427B-B7E4-483C8A904731}" srcOrd="3" destOrd="0" presId="urn:microsoft.com/office/officeart/2008/layout/VerticalAccentList"/>
    <dgm:cxn modelId="{A7179518-4533-4E63-A901-495C11664FE5}" type="presParOf" srcId="{B95D49C0-C656-427B-B7E4-483C8A904731}" destId="{CEFADA14-545A-4514-B02C-9FCFB7FF99B5}" srcOrd="0" destOrd="0" presId="urn:microsoft.com/office/officeart/2008/layout/VerticalAccentList"/>
    <dgm:cxn modelId="{213F3EF1-0FAB-47CA-810E-5443CF8C3794}" type="presParOf" srcId="{D0AFDABA-6612-4CC7-93C3-587A77F051FC}" destId="{4AF197D6-5A0E-4887-BB74-67B17ED52F6F}" srcOrd="4" destOrd="0" presId="urn:microsoft.com/office/officeart/2008/layout/VerticalAccentList"/>
    <dgm:cxn modelId="{BAA47B0D-3913-43F0-B059-DB3BD1D5B13E}" type="presParOf" srcId="{4AF197D6-5A0E-4887-BB74-67B17ED52F6F}" destId="{D8373683-851E-4650-B6BF-45936121CE1D}" srcOrd="0" destOrd="0" presId="urn:microsoft.com/office/officeart/2008/layout/VerticalAccentList"/>
    <dgm:cxn modelId="{B1EA3C8E-1FFA-4FE2-8F0F-61B0E5E28D84}" type="presParOf" srcId="{4AF197D6-5A0E-4887-BB74-67B17ED52F6F}" destId="{898BB8FC-452B-47D8-A1B8-770E3DDB6D98}" srcOrd="1" destOrd="0" presId="urn:microsoft.com/office/officeart/2008/layout/VerticalAccentList"/>
    <dgm:cxn modelId="{B00550A6-D7D3-4242-AA7B-50F37AA31DAF}" type="presParOf" srcId="{4AF197D6-5A0E-4887-BB74-67B17ED52F6F}" destId="{85F7F6A7-79A2-48E5-B816-A7A188A8551E}" srcOrd="2" destOrd="0" presId="urn:microsoft.com/office/officeart/2008/layout/VerticalAccentList"/>
    <dgm:cxn modelId="{CD29412C-C6E9-4930-A65B-EFF189DB1444}" type="presParOf" srcId="{4AF197D6-5A0E-4887-BB74-67B17ED52F6F}" destId="{C30E5FDE-2C49-4485-BB30-BAC4207390D7}" srcOrd="3" destOrd="0" presId="urn:microsoft.com/office/officeart/2008/layout/VerticalAccentList"/>
    <dgm:cxn modelId="{C76C504D-2541-4FF0-9ED6-5D6F9E057CF7}" type="presParOf" srcId="{4AF197D6-5A0E-4887-BB74-67B17ED52F6F}" destId="{A066A675-5BBA-4B71-9EB4-21B1C6C7613F}" srcOrd="4" destOrd="0" presId="urn:microsoft.com/office/officeart/2008/layout/VerticalAccentList"/>
    <dgm:cxn modelId="{72623671-1CFC-40B2-9938-2024B78112A6}" type="presParOf" srcId="{4AF197D6-5A0E-4887-BB74-67B17ED52F6F}" destId="{86B56F23-69DB-4685-940E-F80F7241C593}" srcOrd="5" destOrd="0" presId="urn:microsoft.com/office/officeart/2008/layout/VerticalAccentList"/>
    <dgm:cxn modelId="{FC2BBD93-8E3B-4781-AB0E-846679F45EAD}" type="presParOf" srcId="{4AF197D6-5A0E-4887-BB74-67B17ED52F6F}" destId="{1E843E50-02F3-4DBC-A314-C6B372DDC39D}" srcOrd="6" destOrd="0" presId="urn:microsoft.com/office/officeart/2008/layout/VerticalAccent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77B179AD-6438-4C6F-9E0D-F540FD2DA51C}" type="doc">
      <dgm:prSet loTypeId="urn:microsoft.com/office/officeart/2005/8/layout/vProcess5" loCatId="process" qsTypeId="urn:microsoft.com/office/officeart/2005/8/quickstyle/simple1" qsCatId="simple" csTypeId="urn:microsoft.com/office/officeart/2005/8/colors/colorful2" csCatId="colorful"/>
      <dgm:spPr/>
      <dgm:t>
        <a:bodyPr/>
        <a:lstStyle/>
        <a:p>
          <a:endParaRPr lang="zh-CN" altLang="en-US"/>
        </a:p>
      </dgm:t>
    </dgm:pt>
    <dgm:pt modelId="{4A001A1D-4D63-459F-B598-808B99D7AF16}">
      <dgm:prSet/>
      <dgm:spPr/>
      <dgm:t>
        <a:bodyPr/>
        <a:lstStyle/>
        <a:p>
          <a:pPr rtl="0"/>
          <a:r>
            <a:rPr lang="zh-CN" smtClean="0"/>
            <a:t>生活中常见物体都是以某种状态出现在人们面前，而且人们已经习惯了物体的出现状态，形成了固定的认识。</a:t>
          </a:r>
          <a:endParaRPr lang="zh-CN"/>
        </a:p>
      </dgm:t>
    </dgm:pt>
    <dgm:pt modelId="{5C47B77C-4F1C-4169-8718-DCF4EB7AC5AB}" type="parTrans" cxnId="{38605EF1-352E-4D41-85DE-26C47B0D1E87}">
      <dgm:prSet/>
      <dgm:spPr/>
      <dgm:t>
        <a:bodyPr/>
        <a:lstStyle/>
        <a:p>
          <a:endParaRPr lang="zh-CN" altLang="en-US"/>
        </a:p>
      </dgm:t>
    </dgm:pt>
    <dgm:pt modelId="{70C8E4DC-A433-464F-B1B9-CC2F6874899D}" type="sibTrans" cxnId="{38605EF1-352E-4D41-85DE-26C47B0D1E87}">
      <dgm:prSet/>
      <dgm:spPr/>
      <dgm:t>
        <a:bodyPr/>
        <a:lstStyle/>
        <a:p>
          <a:endParaRPr lang="zh-CN" altLang="en-US"/>
        </a:p>
      </dgm:t>
    </dgm:pt>
    <dgm:pt modelId="{B7DDD7BC-3C9D-4929-803B-D85313FA6C7B}">
      <dgm:prSet/>
      <dgm:spPr/>
      <dgm:t>
        <a:bodyPr/>
        <a:lstStyle/>
        <a:p>
          <a:pPr rtl="0"/>
          <a:r>
            <a:rPr lang="zh-CN" dirty="0" smtClean="0"/>
            <a:t>在图形创意过程中，为了达到某种新奇的效果，设计师就采用一些特殊的图形处理方式使图形出现非常态的特殊效果。</a:t>
          </a:r>
          <a:endParaRPr lang="zh-CN" dirty="0"/>
        </a:p>
      </dgm:t>
    </dgm:pt>
    <dgm:pt modelId="{6EAF7D27-6BEB-4DD8-9A8C-1F0435269C9A}" type="parTrans" cxnId="{8C5597CA-5600-4253-94E3-050E3786068C}">
      <dgm:prSet/>
      <dgm:spPr/>
      <dgm:t>
        <a:bodyPr/>
        <a:lstStyle/>
        <a:p>
          <a:endParaRPr lang="zh-CN" altLang="en-US"/>
        </a:p>
      </dgm:t>
    </dgm:pt>
    <dgm:pt modelId="{21B67AED-E2E2-4735-B2EF-57983EC2100D}" type="sibTrans" cxnId="{8C5597CA-5600-4253-94E3-050E3786068C}">
      <dgm:prSet/>
      <dgm:spPr/>
      <dgm:t>
        <a:bodyPr/>
        <a:lstStyle/>
        <a:p>
          <a:endParaRPr lang="zh-CN" altLang="en-US"/>
        </a:p>
      </dgm:t>
    </dgm:pt>
    <dgm:pt modelId="{8EA08656-5FB5-46E2-AF65-1E37BB18BC14}" type="pres">
      <dgm:prSet presAssocID="{77B179AD-6438-4C6F-9E0D-F540FD2DA51C}" presName="outerComposite" presStyleCnt="0">
        <dgm:presLayoutVars>
          <dgm:chMax val="5"/>
          <dgm:dir/>
          <dgm:resizeHandles val="exact"/>
        </dgm:presLayoutVars>
      </dgm:prSet>
      <dgm:spPr/>
    </dgm:pt>
    <dgm:pt modelId="{A07EB3EF-DDB5-4ED2-AD9F-550A448632DA}" type="pres">
      <dgm:prSet presAssocID="{77B179AD-6438-4C6F-9E0D-F540FD2DA51C}" presName="dummyMaxCanvas" presStyleCnt="0">
        <dgm:presLayoutVars/>
      </dgm:prSet>
      <dgm:spPr/>
    </dgm:pt>
    <dgm:pt modelId="{023788EC-8EEC-47E5-9336-D44246761E56}" type="pres">
      <dgm:prSet presAssocID="{77B179AD-6438-4C6F-9E0D-F540FD2DA51C}" presName="TwoNodes_1" presStyleLbl="node1" presStyleIdx="0" presStyleCnt="2">
        <dgm:presLayoutVars>
          <dgm:bulletEnabled val="1"/>
        </dgm:presLayoutVars>
      </dgm:prSet>
      <dgm:spPr/>
    </dgm:pt>
    <dgm:pt modelId="{386C9C4F-6AE8-4EDB-9F97-5A787F3389FE}" type="pres">
      <dgm:prSet presAssocID="{77B179AD-6438-4C6F-9E0D-F540FD2DA51C}" presName="TwoNodes_2" presStyleLbl="node1" presStyleIdx="1" presStyleCnt="2">
        <dgm:presLayoutVars>
          <dgm:bulletEnabled val="1"/>
        </dgm:presLayoutVars>
      </dgm:prSet>
      <dgm:spPr/>
    </dgm:pt>
    <dgm:pt modelId="{EE1DF2C2-69CB-48FB-AA8B-7ABA9B777180}" type="pres">
      <dgm:prSet presAssocID="{77B179AD-6438-4C6F-9E0D-F540FD2DA51C}" presName="TwoConn_1-2" presStyleLbl="fgAccFollowNode1" presStyleIdx="0" presStyleCnt="1">
        <dgm:presLayoutVars>
          <dgm:bulletEnabled val="1"/>
        </dgm:presLayoutVars>
      </dgm:prSet>
      <dgm:spPr/>
    </dgm:pt>
    <dgm:pt modelId="{603C258E-F41C-430A-B2BE-640DDB3B49AA}" type="pres">
      <dgm:prSet presAssocID="{77B179AD-6438-4C6F-9E0D-F540FD2DA51C}" presName="TwoNodes_1_text" presStyleLbl="node1" presStyleIdx="1" presStyleCnt="2">
        <dgm:presLayoutVars>
          <dgm:bulletEnabled val="1"/>
        </dgm:presLayoutVars>
      </dgm:prSet>
      <dgm:spPr/>
    </dgm:pt>
    <dgm:pt modelId="{8661C94E-7214-4845-A112-26CBA01DBB6D}" type="pres">
      <dgm:prSet presAssocID="{77B179AD-6438-4C6F-9E0D-F540FD2DA51C}" presName="TwoNodes_2_text" presStyleLbl="node1" presStyleIdx="1" presStyleCnt="2">
        <dgm:presLayoutVars>
          <dgm:bulletEnabled val="1"/>
        </dgm:presLayoutVars>
      </dgm:prSet>
      <dgm:spPr/>
    </dgm:pt>
  </dgm:ptLst>
  <dgm:cxnLst>
    <dgm:cxn modelId="{CBB9912C-7179-4995-A713-1CB734CABE17}" type="presOf" srcId="{70C8E4DC-A433-464F-B1B9-CC2F6874899D}" destId="{EE1DF2C2-69CB-48FB-AA8B-7ABA9B777180}" srcOrd="0" destOrd="0" presId="urn:microsoft.com/office/officeart/2005/8/layout/vProcess5"/>
    <dgm:cxn modelId="{4FD7D603-D385-4343-AEB7-AAA6C019F7FC}" type="presOf" srcId="{4A001A1D-4D63-459F-B598-808B99D7AF16}" destId="{023788EC-8EEC-47E5-9336-D44246761E56}" srcOrd="0" destOrd="0" presId="urn:microsoft.com/office/officeart/2005/8/layout/vProcess5"/>
    <dgm:cxn modelId="{8D7DC045-8A3D-4175-A564-888CC51C907C}" type="presOf" srcId="{B7DDD7BC-3C9D-4929-803B-D85313FA6C7B}" destId="{8661C94E-7214-4845-A112-26CBA01DBB6D}" srcOrd="1" destOrd="0" presId="urn:microsoft.com/office/officeart/2005/8/layout/vProcess5"/>
    <dgm:cxn modelId="{38605EF1-352E-4D41-85DE-26C47B0D1E87}" srcId="{77B179AD-6438-4C6F-9E0D-F540FD2DA51C}" destId="{4A001A1D-4D63-459F-B598-808B99D7AF16}" srcOrd="0" destOrd="0" parTransId="{5C47B77C-4F1C-4169-8718-DCF4EB7AC5AB}" sibTransId="{70C8E4DC-A433-464F-B1B9-CC2F6874899D}"/>
    <dgm:cxn modelId="{00699EB5-4DAA-4744-B736-1CE1D1E8CF46}" type="presOf" srcId="{B7DDD7BC-3C9D-4929-803B-D85313FA6C7B}" destId="{386C9C4F-6AE8-4EDB-9F97-5A787F3389FE}" srcOrd="0" destOrd="0" presId="urn:microsoft.com/office/officeart/2005/8/layout/vProcess5"/>
    <dgm:cxn modelId="{8A316D1A-7534-4375-92BE-6C336F11BCF8}" type="presOf" srcId="{77B179AD-6438-4C6F-9E0D-F540FD2DA51C}" destId="{8EA08656-5FB5-46E2-AF65-1E37BB18BC14}" srcOrd="0" destOrd="0" presId="urn:microsoft.com/office/officeart/2005/8/layout/vProcess5"/>
    <dgm:cxn modelId="{8C5597CA-5600-4253-94E3-050E3786068C}" srcId="{77B179AD-6438-4C6F-9E0D-F540FD2DA51C}" destId="{B7DDD7BC-3C9D-4929-803B-D85313FA6C7B}" srcOrd="1" destOrd="0" parTransId="{6EAF7D27-6BEB-4DD8-9A8C-1F0435269C9A}" sibTransId="{21B67AED-E2E2-4735-B2EF-57983EC2100D}"/>
    <dgm:cxn modelId="{177CF3E7-8323-4574-A4B5-A54C7478011E}" type="presOf" srcId="{4A001A1D-4D63-459F-B598-808B99D7AF16}" destId="{603C258E-F41C-430A-B2BE-640DDB3B49AA}" srcOrd="1" destOrd="0" presId="urn:microsoft.com/office/officeart/2005/8/layout/vProcess5"/>
    <dgm:cxn modelId="{86D567FF-8E65-4E96-ABFE-0F578F61430D}" type="presParOf" srcId="{8EA08656-5FB5-46E2-AF65-1E37BB18BC14}" destId="{A07EB3EF-DDB5-4ED2-AD9F-550A448632DA}" srcOrd="0" destOrd="0" presId="urn:microsoft.com/office/officeart/2005/8/layout/vProcess5"/>
    <dgm:cxn modelId="{A1EB9CA7-F885-490A-9A14-09D84A644F06}" type="presParOf" srcId="{8EA08656-5FB5-46E2-AF65-1E37BB18BC14}" destId="{023788EC-8EEC-47E5-9336-D44246761E56}" srcOrd="1" destOrd="0" presId="urn:microsoft.com/office/officeart/2005/8/layout/vProcess5"/>
    <dgm:cxn modelId="{BF8F613A-ACC5-45A0-9958-091FB673A405}" type="presParOf" srcId="{8EA08656-5FB5-46E2-AF65-1E37BB18BC14}" destId="{386C9C4F-6AE8-4EDB-9F97-5A787F3389FE}" srcOrd="2" destOrd="0" presId="urn:microsoft.com/office/officeart/2005/8/layout/vProcess5"/>
    <dgm:cxn modelId="{3FB6C2A4-82FE-4DF5-BFE0-D6E1BAA046AB}" type="presParOf" srcId="{8EA08656-5FB5-46E2-AF65-1E37BB18BC14}" destId="{EE1DF2C2-69CB-48FB-AA8B-7ABA9B777180}" srcOrd="3" destOrd="0" presId="urn:microsoft.com/office/officeart/2005/8/layout/vProcess5"/>
    <dgm:cxn modelId="{1228C895-9448-428D-B1CF-430B3754BC67}" type="presParOf" srcId="{8EA08656-5FB5-46E2-AF65-1E37BB18BC14}" destId="{603C258E-F41C-430A-B2BE-640DDB3B49AA}" srcOrd="4" destOrd="0" presId="urn:microsoft.com/office/officeart/2005/8/layout/vProcess5"/>
    <dgm:cxn modelId="{8AF0D334-3DB7-46B2-BB7D-F03B960F6170}" type="presParOf" srcId="{8EA08656-5FB5-46E2-AF65-1E37BB18BC14}" destId="{8661C94E-7214-4845-A112-26CBA01DBB6D}" srcOrd="5" destOrd="0" presId="urn:microsoft.com/office/officeart/2005/8/layout/vProcess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302FE163-9B93-424A-8831-4EB97C0A55FC}" type="doc">
      <dgm:prSet loTypeId="urn:microsoft.com/office/officeart/2008/layout/VerticalCurvedList" loCatId="list" qsTypeId="urn:microsoft.com/office/officeart/2005/8/quickstyle/simple1" qsCatId="simple" csTypeId="urn:microsoft.com/office/officeart/2005/8/colors/colorful3" csCatId="colorful"/>
      <dgm:spPr/>
      <dgm:t>
        <a:bodyPr/>
        <a:lstStyle/>
        <a:p>
          <a:endParaRPr lang="zh-CN" altLang="en-US"/>
        </a:p>
      </dgm:t>
    </dgm:pt>
    <dgm:pt modelId="{06B4E675-EEE5-41E6-B28C-FB468F4FC5E6}">
      <dgm:prSet/>
      <dgm:spPr/>
      <dgm:t>
        <a:bodyPr/>
        <a:lstStyle/>
        <a:p>
          <a:pPr rtl="0"/>
          <a:r>
            <a:rPr lang="en-US" smtClean="0"/>
            <a:t>3.3.1  </a:t>
          </a:r>
          <a:r>
            <a:rPr lang="zh-CN" smtClean="0"/>
            <a:t>改变物质形态的图形</a:t>
          </a:r>
          <a:endParaRPr lang="zh-CN"/>
        </a:p>
      </dgm:t>
    </dgm:pt>
    <dgm:pt modelId="{F0213225-24D0-4490-9865-33379EA3D331}" type="parTrans" cxnId="{8706E570-D568-4C3E-8CCB-E5E41ADC1FF1}">
      <dgm:prSet/>
      <dgm:spPr/>
      <dgm:t>
        <a:bodyPr/>
        <a:lstStyle/>
        <a:p>
          <a:endParaRPr lang="zh-CN" altLang="en-US"/>
        </a:p>
      </dgm:t>
    </dgm:pt>
    <dgm:pt modelId="{C9DACD21-A5F4-4939-B241-32107CB0C6E6}" type="sibTrans" cxnId="{8706E570-D568-4C3E-8CCB-E5E41ADC1FF1}">
      <dgm:prSet/>
      <dgm:spPr/>
      <dgm:t>
        <a:bodyPr/>
        <a:lstStyle/>
        <a:p>
          <a:endParaRPr lang="zh-CN" altLang="en-US"/>
        </a:p>
      </dgm:t>
    </dgm:pt>
    <dgm:pt modelId="{E0E9CFC5-0212-4725-9379-EC061283FFAE}">
      <dgm:prSet/>
      <dgm:spPr/>
      <dgm:t>
        <a:bodyPr/>
        <a:lstStyle/>
        <a:p>
          <a:pPr rtl="0"/>
          <a:r>
            <a:rPr lang="en-US" smtClean="0"/>
            <a:t>3.3.2  </a:t>
          </a:r>
          <a:r>
            <a:rPr lang="zh-CN" smtClean="0"/>
            <a:t>同构的图形</a:t>
          </a:r>
          <a:endParaRPr lang="zh-CN"/>
        </a:p>
      </dgm:t>
    </dgm:pt>
    <dgm:pt modelId="{DE11BD78-9A05-4BED-8A93-81605135F919}" type="parTrans" cxnId="{16AF7142-1215-4B6D-AF25-C1CD6B898C82}">
      <dgm:prSet/>
      <dgm:spPr/>
      <dgm:t>
        <a:bodyPr/>
        <a:lstStyle/>
        <a:p>
          <a:endParaRPr lang="zh-CN" altLang="en-US"/>
        </a:p>
      </dgm:t>
    </dgm:pt>
    <dgm:pt modelId="{CF71970E-9AB6-483D-A4E3-A1342B641623}" type="sibTrans" cxnId="{16AF7142-1215-4B6D-AF25-C1CD6B898C82}">
      <dgm:prSet/>
      <dgm:spPr/>
      <dgm:t>
        <a:bodyPr/>
        <a:lstStyle/>
        <a:p>
          <a:endParaRPr lang="zh-CN" altLang="en-US"/>
        </a:p>
      </dgm:t>
    </dgm:pt>
    <dgm:pt modelId="{B4CA0132-86C7-4E9C-BC0B-31A3B47FB0F6}">
      <dgm:prSet/>
      <dgm:spPr/>
      <dgm:t>
        <a:bodyPr/>
        <a:lstStyle/>
        <a:p>
          <a:pPr rtl="0"/>
          <a:r>
            <a:rPr lang="en-US" smtClean="0"/>
            <a:t>3.3.3  </a:t>
          </a:r>
          <a:r>
            <a:rPr lang="zh-CN" smtClean="0"/>
            <a:t>幽默荒诞的图形</a:t>
          </a:r>
          <a:endParaRPr lang="zh-CN"/>
        </a:p>
      </dgm:t>
    </dgm:pt>
    <dgm:pt modelId="{7869B11C-EF62-4A6B-BD7B-0821969AA2EA}" type="parTrans" cxnId="{B5543D42-F72D-4CF0-B77E-5256B94BE8D8}">
      <dgm:prSet/>
      <dgm:spPr/>
      <dgm:t>
        <a:bodyPr/>
        <a:lstStyle/>
        <a:p>
          <a:endParaRPr lang="zh-CN" altLang="en-US"/>
        </a:p>
      </dgm:t>
    </dgm:pt>
    <dgm:pt modelId="{EDA96478-E410-4D77-B85D-F46C3229C074}" type="sibTrans" cxnId="{B5543D42-F72D-4CF0-B77E-5256B94BE8D8}">
      <dgm:prSet/>
      <dgm:spPr/>
      <dgm:t>
        <a:bodyPr/>
        <a:lstStyle/>
        <a:p>
          <a:endParaRPr lang="zh-CN" altLang="en-US"/>
        </a:p>
      </dgm:t>
    </dgm:pt>
    <dgm:pt modelId="{7575268C-FFFD-4B1A-AF73-7F8BA6D3814E}" type="pres">
      <dgm:prSet presAssocID="{302FE163-9B93-424A-8831-4EB97C0A55FC}" presName="Name0" presStyleCnt="0">
        <dgm:presLayoutVars>
          <dgm:chMax val="7"/>
          <dgm:chPref val="7"/>
          <dgm:dir/>
        </dgm:presLayoutVars>
      </dgm:prSet>
      <dgm:spPr/>
    </dgm:pt>
    <dgm:pt modelId="{DF57A3B9-37FF-4CFE-A018-04CA3DEE298C}" type="pres">
      <dgm:prSet presAssocID="{302FE163-9B93-424A-8831-4EB97C0A55FC}" presName="Name1" presStyleCnt="0"/>
      <dgm:spPr/>
    </dgm:pt>
    <dgm:pt modelId="{E14081C4-B91F-4F0D-BA4A-7138B01AD1B2}" type="pres">
      <dgm:prSet presAssocID="{302FE163-9B93-424A-8831-4EB97C0A55FC}" presName="cycle" presStyleCnt="0"/>
      <dgm:spPr/>
    </dgm:pt>
    <dgm:pt modelId="{4A07DBBA-58DF-4749-8BC7-DA1008162085}" type="pres">
      <dgm:prSet presAssocID="{302FE163-9B93-424A-8831-4EB97C0A55FC}" presName="srcNode" presStyleLbl="node1" presStyleIdx="0" presStyleCnt="3"/>
      <dgm:spPr/>
    </dgm:pt>
    <dgm:pt modelId="{920C0CD9-D5D6-4FD9-8ED4-D57C01D1FD10}" type="pres">
      <dgm:prSet presAssocID="{302FE163-9B93-424A-8831-4EB97C0A55FC}" presName="conn" presStyleLbl="parChTrans1D2" presStyleIdx="0" presStyleCnt="1"/>
      <dgm:spPr/>
    </dgm:pt>
    <dgm:pt modelId="{879E30DD-52A3-42D4-B050-FDF57493CE0D}" type="pres">
      <dgm:prSet presAssocID="{302FE163-9B93-424A-8831-4EB97C0A55FC}" presName="extraNode" presStyleLbl="node1" presStyleIdx="0" presStyleCnt="3"/>
      <dgm:spPr/>
    </dgm:pt>
    <dgm:pt modelId="{A2B6B8EB-ECEC-41A0-9C91-847C68F2F003}" type="pres">
      <dgm:prSet presAssocID="{302FE163-9B93-424A-8831-4EB97C0A55FC}" presName="dstNode" presStyleLbl="node1" presStyleIdx="0" presStyleCnt="3"/>
      <dgm:spPr/>
    </dgm:pt>
    <dgm:pt modelId="{D4CBEAF2-D77D-4F49-812E-323B33626436}" type="pres">
      <dgm:prSet presAssocID="{06B4E675-EEE5-41E6-B28C-FB468F4FC5E6}" presName="text_1" presStyleLbl="node1" presStyleIdx="0" presStyleCnt="3">
        <dgm:presLayoutVars>
          <dgm:bulletEnabled val="1"/>
        </dgm:presLayoutVars>
      </dgm:prSet>
      <dgm:spPr/>
    </dgm:pt>
    <dgm:pt modelId="{2D6EFFD9-0906-4859-A1EB-4479A418E0EC}" type="pres">
      <dgm:prSet presAssocID="{06B4E675-EEE5-41E6-B28C-FB468F4FC5E6}" presName="accent_1" presStyleCnt="0"/>
      <dgm:spPr/>
    </dgm:pt>
    <dgm:pt modelId="{C08E06EB-4B8D-4569-AC28-A91218E52C4E}" type="pres">
      <dgm:prSet presAssocID="{06B4E675-EEE5-41E6-B28C-FB468F4FC5E6}" presName="accentRepeatNode" presStyleLbl="solidFgAcc1" presStyleIdx="0" presStyleCnt="3"/>
      <dgm:spPr/>
    </dgm:pt>
    <dgm:pt modelId="{71523757-94FD-4938-99BB-EB35DDD48E78}" type="pres">
      <dgm:prSet presAssocID="{E0E9CFC5-0212-4725-9379-EC061283FFAE}" presName="text_2" presStyleLbl="node1" presStyleIdx="1" presStyleCnt="3">
        <dgm:presLayoutVars>
          <dgm:bulletEnabled val="1"/>
        </dgm:presLayoutVars>
      </dgm:prSet>
      <dgm:spPr/>
    </dgm:pt>
    <dgm:pt modelId="{79AC4706-2421-42E3-8E7E-92B324BD5884}" type="pres">
      <dgm:prSet presAssocID="{E0E9CFC5-0212-4725-9379-EC061283FFAE}" presName="accent_2" presStyleCnt="0"/>
      <dgm:spPr/>
    </dgm:pt>
    <dgm:pt modelId="{1F32BED2-B487-4971-A377-3C3D79ECDBDF}" type="pres">
      <dgm:prSet presAssocID="{E0E9CFC5-0212-4725-9379-EC061283FFAE}" presName="accentRepeatNode" presStyleLbl="solidFgAcc1" presStyleIdx="1" presStyleCnt="3"/>
      <dgm:spPr/>
    </dgm:pt>
    <dgm:pt modelId="{E513598D-642D-4A01-9790-E37DAA265083}" type="pres">
      <dgm:prSet presAssocID="{B4CA0132-86C7-4E9C-BC0B-31A3B47FB0F6}" presName="text_3" presStyleLbl="node1" presStyleIdx="2" presStyleCnt="3">
        <dgm:presLayoutVars>
          <dgm:bulletEnabled val="1"/>
        </dgm:presLayoutVars>
      </dgm:prSet>
      <dgm:spPr/>
    </dgm:pt>
    <dgm:pt modelId="{E7504751-30D8-4738-9531-272ED59B300F}" type="pres">
      <dgm:prSet presAssocID="{B4CA0132-86C7-4E9C-BC0B-31A3B47FB0F6}" presName="accent_3" presStyleCnt="0"/>
      <dgm:spPr/>
    </dgm:pt>
    <dgm:pt modelId="{08A244FD-073E-4CC6-9440-B518F35F2479}" type="pres">
      <dgm:prSet presAssocID="{B4CA0132-86C7-4E9C-BC0B-31A3B47FB0F6}" presName="accentRepeatNode" presStyleLbl="solidFgAcc1" presStyleIdx="2" presStyleCnt="3"/>
      <dgm:spPr/>
    </dgm:pt>
  </dgm:ptLst>
  <dgm:cxnLst>
    <dgm:cxn modelId="{8706E570-D568-4C3E-8CCB-E5E41ADC1FF1}" srcId="{302FE163-9B93-424A-8831-4EB97C0A55FC}" destId="{06B4E675-EEE5-41E6-B28C-FB468F4FC5E6}" srcOrd="0" destOrd="0" parTransId="{F0213225-24D0-4490-9865-33379EA3D331}" sibTransId="{C9DACD21-A5F4-4939-B241-32107CB0C6E6}"/>
    <dgm:cxn modelId="{16AF7142-1215-4B6D-AF25-C1CD6B898C82}" srcId="{302FE163-9B93-424A-8831-4EB97C0A55FC}" destId="{E0E9CFC5-0212-4725-9379-EC061283FFAE}" srcOrd="1" destOrd="0" parTransId="{DE11BD78-9A05-4BED-8A93-81605135F919}" sibTransId="{CF71970E-9AB6-483D-A4E3-A1342B641623}"/>
    <dgm:cxn modelId="{E9875764-E06E-43EB-B860-9C6A4A4A1F4A}" type="presOf" srcId="{B4CA0132-86C7-4E9C-BC0B-31A3B47FB0F6}" destId="{E513598D-642D-4A01-9790-E37DAA265083}" srcOrd="0" destOrd="0" presId="urn:microsoft.com/office/officeart/2008/layout/VerticalCurvedList"/>
    <dgm:cxn modelId="{6CEC86D2-FCA5-45B9-BA8D-D0B79A4488E7}" type="presOf" srcId="{302FE163-9B93-424A-8831-4EB97C0A55FC}" destId="{7575268C-FFFD-4B1A-AF73-7F8BA6D3814E}" srcOrd="0" destOrd="0" presId="urn:microsoft.com/office/officeart/2008/layout/VerticalCurvedList"/>
    <dgm:cxn modelId="{867F4AE7-CD8C-4606-A18F-B364E2DD3D0C}" type="presOf" srcId="{E0E9CFC5-0212-4725-9379-EC061283FFAE}" destId="{71523757-94FD-4938-99BB-EB35DDD48E78}" srcOrd="0" destOrd="0" presId="urn:microsoft.com/office/officeart/2008/layout/VerticalCurvedList"/>
    <dgm:cxn modelId="{B5543D42-F72D-4CF0-B77E-5256B94BE8D8}" srcId="{302FE163-9B93-424A-8831-4EB97C0A55FC}" destId="{B4CA0132-86C7-4E9C-BC0B-31A3B47FB0F6}" srcOrd="2" destOrd="0" parTransId="{7869B11C-EF62-4A6B-BD7B-0821969AA2EA}" sibTransId="{EDA96478-E410-4D77-B85D-F46C3229C074}"/>
    <dgm:cxn modelId="{C4C14C54-9E30-497D-A123-103E7A87379E}" type="presOf" srcId="{C9DACD21-A5F4-4939-B241-32107CB0C6E6}" destId="{920C0CD9-D5D6-4FD9-8ED4-D57C01D1FD10}" srcOrd="0" destOrd="0" presId="urn:microsoft.com/office/officeart/2008/layout/VerticalCurvedList"/>
    <dgm:cxn modelId="{AC0AAC58-2801-46F7-AA93-5D600E4A2CDD}" type="presOf" srcId="{06B4E675-EEE5-41E6-B28C-FB468F4FC5E6}" destId="{D4CBEAF2-D77D-4F49-812E-323B33626436}" srcOrd="0" destOrd="0" presId="urn:microsoft.com/office/officeart/2008/layout/VerticalCurvedList"/>
    <dgm:cxn modelId="{BBF60303-A593-4DF3-8617-C448CFC1CA47}" type="presParOf" srcId="{7575268C-FFFD-4B1A-AF73-7F8BA6D3814E}" destId="{DF57A3B9-37FF-4CFE-A018-04CA3DEE298C}" srcOrd="0" destOrd="0" presId="urn:microsoft.com/office/officeart/2008/layout/VerticalCurvedList"/>
    <dgm:cxn modelId="{B9FDFADD-C08C-43A1-B464-13F5C9B043C4}" type="presParOf" srcId="{DF57A3B9-37FF-4CFE-A018-04CA3DEE298C}" destId="{E14081C4-B91F-4F0D-BA4A-7138B01AD1B2}" srcOrd="0" destOrd="0" presId="urn:microsoft.com/office/officeart/2008/layout/VerticalCurvedList"/>
    <dgm:cxn modelId="{5D9891B0-2C80-4F0F-82A9-23457FDEC5C7}" type="presParOf" srcId="{E14081C4-B91F-4F0D-BA4A-7138B01AD1B2}" destId="{4A07DBBA-58DF-4749-8BC7-DA1008162085}" srcOrd="0" destOrd="0" presId="urn:microsoft.com/office/officeart/2008/layout/VerticalCurvedList"/>
    <dgm:cxn modelId="{C070BEB0-BCE8-4FC9-A35F-FA14DC5FA84A}" type="presParOf" srcId="{E14081C4-B91F-4F0D-BA4A-7138B01AD1B2}" destId="{920C0CD9-D5D6-4FD9-8ED4-D57C01D1FD10}" srcOrd="1" destOrd="0" presId="urn:microsoft.com/office/officeart/2008/layout/VerticalCurvedList"/>
    <dgm:cxn modelId="{67C4724A-2740-4C1D-90D2-56FCB40AD24E}" type="presParOf" srcId="{E14081C4-B91F-4F0D-BA4A-7138B01AD1B2}" destId="{879E30DD-52A3-42D4-B050-FDF57493CE0D}" srcOrd="2" destOrd="0" presId="urn:microsoft.com/office/officeart/2008/layout/VerticalCurvedList"/>
    <dgm:cxn modelId="{A8CBC4D9-4DB0-4847-BC12-4E7D6ED1309D}" type="presParOf" srcId="{E14081C4-B91F-4F0D-BA4A-7138B01AD1B2}" destId="{A2B6B8EB-ECEC-41A0-9C91-847C68F2F003}" srcOrd="3" destOrd="0" presId="urn:microsoft.com/office/officeart/2008/layout/VerticalCurvedList"/>
    <dgm:cxn modelId="{CA4A4CFD-2183-4C46-A7C9-7E1C0ABC1020}" type="presParOf" srcId="{DF57A3B9-37FF-4CFE-A018-04CA3DEE298C}" destId="{D4CBEAF2-D77D-4F49-812E-323B33626436}" srcOrd="1" destOrd="0" presId="urn:microsoft.com/office/officeart/2008/layout/VerticalCurvedList"/>
    <dgm:cxn modelId="{AEB361D2-7E5E-4C5F-BE32-C703D3155F1F}" type="presParOf" srcId="{DF57A3B9-37FF-4CFE-A018-04CA3DEE298C}" destId="{2D6EFFD9-0906-4859-A1EB-4479A418E0EC}" srcOrd="2" destOrd="0" presId="urn:microsoft.com/office/officeart/2008/layout/VerticalCurvedList"/>
    <dgm:cxn modelId="{75AF83CF-ADE1-4C3F-B1C9-1FBE1554EDA7}" type="presParOf" srcId="{2D6EFFD9-0906-4859-A1EB-4479A418E0EC}" destId="{C08E06EB-4B8D-4569-AC28-A91218E52C4E}" srcOrd="0" destOrd="0" presId="urn:microsoft.com/office/officeart/2008/layout/VerticalCurvedList"/>
    <dgm:cxn modelId="{D295B94B-AEB9-4DE3-92EF-76A4AB1D5133}" type="presParOf" srcId="{DF57A3B9-37FF-4CFE-A018-04CA3DEE298C}" destId="{71523757-94FD-4938-99BB-EB35DDD48E78}" srcOrd="3" destOrd="0" presId="urn:microsoft.com/office/officeart/2008/layout/VerticalCurvedList"/>
    <dgm:cxn modelId="{A9343A27-1FF5-42CA-8E50-E918D06E754D}" type="presParOf" srcId="{DF57A3B9-37FF-4CFE-A018-04CA3DEE298C}" destId="{79AC4706-2421-42E3-8E7E-92B324BD5884}" srcOrd="4" destOrd="0" presId="urn:microsoft.com/office/officeart/2008/layout/VerticalCurvedList"/>
    <dgm:cxn modelId="{3FA1F3D3-480A-40FD-AEE8-9006BEFD676A}" type="presParOf" srcId="{79AC4706-2421-42E3-8E7E-92B324BD5884}" destId="{1F32BED2-B487-4971-A377-3C3D79ECDBDF}" srcOrd="0" destOrd="0" presId="urn:microsoft.com/office/officeart/2008/layout/VerticalCurvedList"/>
    <dgm:cxn modelId="{7C19FFA9-EFAD-44EE-B666-2C78458B5AF3}" type="presParOf" srcId="{DF57A3B9-37FF-4CFE-A018-04CA3DEE298C}" destId="{E513598D-642D-4A01-9790-E37DAA265083}" srcOrd="5" destOrd="0" presId="urn:microsoft.com/office/officeart/2008/layout/VerticalCurvedList"/>
    <dgm:cxn modelId="{3F5356B8-8ACE-4501-A389-90C6238307F5}" type="presParOf" srcId="{DF57A3B9-37FF-4CFE-A018-04CA3DEE298C}" destId="{E7504751-30D8-4738-9531-272ED59B300F}" srcOrd="6" destOrd="0" presId="urn:microsoft.com/office/officeart/2008/layout/VerticalCurvedList"/>
    <dgm:cxn modelId="{AC962031-8D23-4EF3-B7A4-5787BC2437D5}" type="presParOf" srcId="{E7504751-30D8-4738-9531-272ED59B300F}" destId="{08A244FD-073E-4CC6-9440-B518F35F2479}" srcOrd="0" destOrd="0" presId="urn:microsoft.com/office/officeart/2008/layout/VerticalCurv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C823694-8558-4AC4-8B30-6866E9283395}">
      <dsp:nvSpPr>
        <dsp:cNvPr id="0" name=""/>
        <dsp:cNvSpPr/>
      </dsp:nvSpPr>
      <dsp:spPr>
        <a:xfrm rot="5400000">
          <a:off x="1149946" y="416221"/>
          <a:ext cx="1456596" cy="1104812"/>
        </a:xfrm>
        <a:prstGeom prst="hexagon">
          <a:avLst>
            <a:gd name="adj" fmla="val 25000"/>
            <a:gd name="vf" fmla="val 115470"/>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rtl="0">
            <a:lnSpc>
              <a:spcPct val="90000"/>
            </a:lnSpc>
            <a:spcBef>
              <a:spcPct val="0"/>
            </a:spcBef>
            <a:spcAft>
              <a:spcPct val="35000"/>
            </a:spcAft>
          </a:pPr>
          <a:r>
            <a:rPr lang="en-US" sz="1800" kern="1200" smtClean="0"/>
            <a:t>3.1.1 </a:t>
          </a:r>
          <a:r>
            <a:rPr lang="zh-CN" sz="1800" kern="1200" smtClean="0"/>
            <a:t>正负反转共用</a:t>
          </a:r>
          <a:endParaRPr lang="zh-CN" sz="1800" kern="1200"/>
        </a:p>
      </dsp:txBody>
      <dsp:txXfrm rot="-5400000">
        <a:off x="1487738" y="453780"/>
        <a:ext cx="781012" cy="1029694"/>
      </dsp:txXfrm>
    </dsp:sp>
    <dsp:sp modelId="{8FB287BF-68A0-4B9A-A271-53C4EF64CEA5}">
      <dsp:nvSpPr>
        <dsp:cNvPr id="0" name=""/>
        <dsp:cNvSpPr/>
      </dsp:nvSpPr>
      <dsp:spPr>
        <a:xfrm>
          <a:off x="2306340" y="690281"/>
          <a:ext cx="1035448" cy="556692"/>
        </a:xfrm>
        <a:prstGeom prst="rect">
          <a:avLst/>
        </a:prstGeom>
        <a:noFill/>
        <a:ln>
          <a:noFill/>
        </a:ln>
        <a:effectLst/>
      </dsp:spPr>
      <dsp:style>
        <a:lnRef idx="0">
          <a:scrgbClr r="0" g="0" b="0"/>
        </a:lnRef>
        <a:fillRef idx="0">
          <a:scrgbClr r="0" g="0" b="0"/>
        </a:fillRef>
        <a:effectRef idx="0">
          <a:scrgbClr r="0" g="0" b="0"/>
        </a:effectRef>
        <a:fontRef idx="minor"/>
      </dsp:style>
    </dsp:sp>
    <dsp:sp modelId="{DCD632CA-8ADB-44BE-A4C8-03F4F01278D5}">
      <dsp:nvSpPr>
        <dsp:cNvPr id="0" name=""/>
        <dsp:cNvSpPr/>
      </dsp:nvSpPr>
      <dsp:spPr>
        <a:xfrm rot="5400000">
          <a:off x="214924" y="457268"/>
          <a:ext cx="927821" cy="807204"/>
        </a:xfrm>
        <a:prstGeom prst="hexagon">
          <a:avLst>
            <a:gd name="adj" fmla="val 25000"/>
            <a:gd name="vf" fmla="val 115470"/>
          </a:avLst>
        </a:prstGeom>
        <a:solidFill>
          <a:schemeClr val="accent2">
            <a:hueOff val="549268"/>
            <a:satOff val="-9762"/>
            <a:lumOff val="314"/>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1600200">
            <a:lnSpc>
              <a:spcPct val="90000"/>
            </a:lnSpc>
            <a:spcBef>
              <a:spcPct val="0"/>
            </a:spcBef>
            <a:spcAft>
              <a:spcPct val="35000"/>
            </a:spcAft>
          </a:pPr>
          <a:endParaRPr lang="zh-CN" altLang="en-US" sz="3600" kern="1200"/>
        </a:p>
      </dsp:txBody>
      <dsp:txXfrm rot="-5400000">
        <a:off x="401021" y="541545"/>
        <a:ext cx="555626" cy="638651"/>
      </dsp:txXfrm>
    </dsp:sp>
    <dsp:sp modelId="{3E316136-F8DE-46F0-827E-0CBD684D12D2}">
      <dsp:nvSpPr>
        <dsp:cNvPr id="0" name=""/>
        <dsp:cNvSpPr/>
      </dsp:nvSpPr>
      <dsp:spPr>
        <a:xfrm rot="5400000">
          <a:off x="120534" y="1709938"/>
          <a:ext cx="1456596" cy="1104812"/>
        </a:xfrm>
        <a:prstGeom prst="hexagon">
          <a:avLst>
            <a:gd name="adj" fmla="val 25000"/>
            <a:gd name="vf" fmla="val 115470"/>
          </a:avLst>
        </a:prstGeom>
        <a:solidFill>
          <a:schemeClr val="accent2">
            <a:hueOff val="1098536"/>
            <a:satOff val="-19523"/>
            <a:lumOff val="628"/>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rtl="0">
            <a:lnSpc>
              <a:spcPct val="90000"/>
            </a:lnSpc>
            <a:spcBef>
              <a:spcPct val="0"/>
            </a:spcBef>
            <a:spcAft>
              <a:spcPct val="35000"/>
            </a:spcAft>
          </a:pPr>
          <a:r>
            <a:rPr lang="en-US" sz="1800" kern="1200" dirty="0" smtClean="0"/>
            <a:t>3.1.2 </a:t>
          </a:r>
          <a:r>
            <a:rPr lang="zh-CN" sz="1800" kern="1200" dirty="0" smtClean="0"/>
            <a:t>轮廓线共用</a:t>
          </a:r>
          <a:endParaRPr lang="zh-CN" sz="1800" kern="1200" dirty="0"/>
        </a:p>
      </dsp:txBody>
      <dsp:txXfrm rot="-5400000">
        <a:off x="458326" y="1747497"/>
        <a:ext cx="781012" cy="1029694"/>
      </dsp:txXfrm>
    </dsp:sp>
    <dsp:sp modelId="{403EB015-65E6-4B9B-B9D4-E064E7C4769A}">
      <dsp:nvSpPr>
        <dsp:cNvPr id="0" name=""/>
        <dsp:cNvSpPr/>
      </dsp:nvSpPr>
      <dsp:spPr>
        <a:xfrm>
          <a:off x="1632" y="2006590"/>
          <a:ext cx="1002047" cy="556692"/>
        </a:xfrm>
        <a:prstGeom prst="rect">
          <a:avLst/>
        </a:prstGeom>
        <a:noFill/>
        <a:ln>
          <a:noFill/>
        </a:ln>
        <a:effectLst/>
      </dsp:spPr>
      <dsp:style>
        <a:lnRef idx="0">
          <a:scrgbClr r="0" g="0" b="0"/>
        </a:lnRef>
        <a:fillRef idx="0">
          <a:scrgbClr r="0" g="0" b="0"/>
        </a:fillRef>
        <a:effectRef idx="0">
          <a:scrgbClr r="0" g="0" b="0"/>
        </a:effectRef>
        <a:fontRef idx="minor"/>
      </dsp:style>
    </dsp:sp>
    <dsp:sp modelId="{6E01D99D-1A04-4AE7-8854-089EF5881721}">
      <dsp:nvSpPr>
        <dsp:cNvPr id="0" name=""/>
        <dsp:cNvSpPr/>
      </dsp:nvSpPr>
      <dsp:spPr>
        <a:xfrm rot="5400000">
          <a:off x="1604592" y="1870033"/>
          <a:ext cx="927821" cy="807204"/>
        </a:xfrm>
        <a:prstGeom prst="hexagon">
          <a:avLst>
            <a:gd name="adj" fmla="val 25000"/>
            <a:gd name="vf" fmla="val 115470"/>
          </a:avLst>
        </a:prstGeom>
        <a:solidFill>
          <a:schemeClr val="accent2">
            <a:hueOff val="1647804"/>
            <a:satOff val="-29285"/>
            <a:lumOff val="941"/>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1600200">
            <a:lnSpc>
              <a:spcPct val="90000"/>
            </a:lnSpc>
            <a:spcBef>
              <a:spcPct val="0"/>
            </a:spcBef>
            <a:spcAft>
              <a:spcPct val="35000"/>
            </a:spcAft>
          </a:pPr>
          <a:endParaRPr lang="zh-CN" altLang="en-US" sz="3600" kern="1200"/>
        </a:p>
      </dsp:txBody>
      <dsp:txXfrm rot="-5400000">
        <a:off x="1790689" y="1954310"/>
        <a:ext cx="555626" cy="638651"/>
      </dsp:txXfrm>
    </dsp:sp>
    <dsp:sp modelId="{7A8E77C2-0008-444A-99C7-33D6339A1012}">
      <dsp:nvSpPr>
        <dsp:cNvPr id="0" name=""/>
        <dsp:cNvSpPr/>
      </dsp:nvSpPr>
      <dsp:spPr>
        <a:xfrm rot="5400000">
          <a:off x="1149946" y="3048840"/>
          <a:ext cx="1456596" cy="1104812"/>
        </a:xfrm>
        <a:prstGeom prst="hexagon">
          <a:avLst>
            <a:gd name="adj" fmla="val 25000"/>
            <a:gd name="vf" fmla="val 115470"/>
          </a:avLst>
        </a:prstGeom>
        <a:solidFill>
          <a:schemeClr val="accent2">
            <a:hueOff val="2197072"/>
            <a:satOff val="-39046"/>
            <a:lumOff val="1255"/>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rtl="0">
            <a:lnSpc>
              <a:spcPct val="90000"/>
            </a:lnSpc>
            <a:spcBef>
              <a:spcPct val="0"/>
            </a:spcBef>
            <a:spcAft>
              <a:spcPct val="35000"/>
            </a:spcAft>
          </a:pPr>
          <a:r>
            <a:rPr lang="en-US" sz="1800" kern="1200" smtClean="0"/>
            <a:t>3.1.3 </a:t>
          </a:r>
          <a:r>
            <a:rPr lang="zh-CN" sz="1800" kern="1200" smtClean="0"/>
            <a:t>共生图形 </a:t>
          </a:r>
          <a:endParaRPr lang="zh-CN" sz="1800" kern="1200"/>
        </a:p>
      </dsp:txBody>
      <dsp:txXfrm rot="-5400000">
        <a:off x="1487738" y="3086399"/>
        <a:ext cx="781012" cy="1029694"/>
      </dsp:txXfrm>
    </dsp:sp>
    <dsp:sp modelId="{CD285A15-6FAE-4903-A736-833465A81314}">
      <dsp:nvSpPr>
        <dsp:cNvPr id="0" name=""/>
        <dsp:cNvSpPr/>
      </dsp:nvSpPr>
      <dsp:spPr>
        <a:xfrm>
          <a:off x="2306340" y="3322900"/>
          <a:ext cx="1035448" cy="556692"/>
        </a:xfrm>
        <a:prstGeom prst="rect">
          <a:avLst/>
        </a:prstGeom>
        <a:noFill/>
        <a:ln>
          <a:noFill/>
        </a:ln>
        <a:effectLst/>
      </dsp:spPr>
      <dsp:style>
        <a:lnRef idx="0">
          <a:scrgbClr r="0" g="0" b="0"/>
        </a:lnRef>
        <a:fillRef idx="0">
          <a:scrgbClr r="0" g="0" b="0"/>
        </a:fillRef>
        <a:effectRef idx="0">
          <a:scrgbClr r="0" g="0" b="0"/>
        </a:effectRef>
        <a:fontRef idx="minor"/>
      </dsp:style>
    </dsp:sp>
    <dsp:sp modelId="{D4D63FC8-BBEB-4F04-8544-6608E2F2233F}">
      <dsp:nvSpPr>
        <dsp:cNvPr id="0" name=""/>
        <dsp:cNvSpPr/>
      </dsp:nvSpPr>
      <dsp:spPr>
        <a:xfrm rot="5400000">
          <a:off x="169736" y="3233179"/>
          <a:ext cx="927821" cy="807204"/>
        </a:xfrm>
        <a:prstGeom prst="hexagon">
          <a:avLst>
            <a:gd name="adj" fmla="val 25000"/>
            <a:gd name="vf" fmla="val 115470"/>
          </a:avLst>
        </a:prstGeom>
        <a:solidFill>
          <a:schemeClr val="accent2">
            <a:hueOff val="2746340"/>
            <a:satOff val="-48808"/>
            <a:lumOff val="1569"/>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1600200">
            <a:lnSpc>
              <a:spcPct val="90000"/>
            </a:lnSpc>
            <a:spcBef>
              <a:spcPct val="0"/>
            </a:spcBef>
            <a:spcAft>
              <a:spcPct val="35000"/>
            </a:spcAft>
          </a:pPr>
          <a:endParaRPr lang="zh-CN" altLang="en-US" sz="3600" kern="1200"/>
        </a:p>
      </dsp:txBody>
      <dsp:txXfrm rot="-5400000">
        <a:off x="355833" y="3317456"/>
        <a:ext cx="555626" cy="638651"/>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9EFA7A9-C0FE-48F8-A32D-DF7B42C6339E}">
      <dsp:nvSpPr>
        <dsp:cNvPr id="0" name=""/>
        <dsp:cNvSpPr/>
      </dsp:nvSpPr>
      <dsp:spPr>
        <a:xfrm>
          <a:off x="0" y="280168"/>
          <a:ext cx="9315719" cy="1292850"/>
        </a:xfrm>
        <a:prstGeom prst="round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l" defTabSz="889000" rtl="0">
            <a:lnSpc>
              <a:spcPct val="90000"/>
            </a:lnSpc>
            <a:spcBef>
              <a:spcPct val="0"/>
            </a:spcBef>
            <a:spcAft>
              <a:spcPct val="35000"/>
            </a:spcAft>
          </a:pPr>
          <a:r>
            <a:rPr lang="zh-CN" altLang="en-US" sz="2000" kern="1200" smtClean="0"/>
            <a:t>很多艺术家在艺术创作中非常热衷运用图底关系图形，画家埃舍尔更是以天才的头脑，把数学的、理智的思维注入到浪漫的造型艺术中，创作了大量让人难忘的艺术作品。</a:t>
          </a:r>
          <a:endParaRPr lang="zh-CN" altLang="en-US" sz="2000" kern="1200"/>
        </a:p>
      </dsp:txBody>
      <dsp:txXfrm>
        <a:off x="63112" y="343280"/>
        <a:ext cx="9189495" cy="1166626"/>
      </dsp:txXfrm>
    </dsp:sp>
    <dsp:sp modelId="{3C789EE7-1392-4448-AA3D-AA5005238EC8}">
      <dsp:nvSpPr>
        <dsp:cNvPr id="0" name=""/>
        <dsp:cNvSpPr/>
      </dsp:nvSpPr>
      <dsp:spPr>
        <a:xfrm>
          <a:off x="0" y="1760218"/>
          <a:ext cx="9315719" cy="1292850"/>
        </a:xfrm>
        <a:prstGeom prst="roundRect">
          <a:avLst/>
        </a:prstGeom>
        <a:solidFill>
          <a:schemeClr val="accent3">
            <a:hueOff val="-1617565"/>
            <a:satOff val="41387"/>
            <a:lumOff val="1568"/>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l" defTabSz="889000" rtl="0">
            <a:lnSpc>
              <a:spcPct val="90000"/>
            </a:lnSpc>
            <a:spcBef>
              <a:spcPct val="0"/>
            </a:spcBef>
            <a:spcAft>
              <a:spcPct val="35000"/>
            </a:spcAft>
          </a:pPr>
          <a:r>
            <a:rPr lang="zh-CN" altLang="en-US" sz="2000" kern="1200" smtClean="0"/>
            <a:t>同样我们还在超现实主义大师达利的许多作品中看到这种现象，画家以双重的图形意象与错综的图底反转，表达了深刻的图像内涵。</a:t>
          </a:r>
          <a:endParaRPr lang="zh-CN" altLang="en-US" sz="2000" kern="1200"/>
        </a:p>
      </dsp:txBody>
      <dsp:txXfrm>
        <a:off x="63112" y="1823330"/>
        <a:ext cx="9189495" cy="1166626"/>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C843C6D-0F54-4623-8893-29B15EB52DB4}">
      <dsp:nvSpPr>
        <dsp:cNvPr id="0" name=""/>
        <dsp:cNvSpPr/>
      </dsp:nvSpPr>
      <dsp:spPr>
        <a:xfrm>
          <a:off x="0" y="0"/>
          <a:ext cx="3293419" cy="3293419"/>
        </a:xfrm>
        <a:prstGeom prst="pie">
          <a:avLst>
            <a:gd name="adj1" fmla="val 5400000"/>
            <a:gd name="adj2" fmla="val 16200000"/>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0C090799-B4B3-411C-9959-7C07E5DD1FB8}">
      <dsp:nvSpPr>
        <dsp:cNvPr id="0" name=""/>
        <dsp:cNvSpPr/>
      </dsp:nvSpPr>
      <dsp:spPr>
        <a:xfrm>
          <a:off x="1646709" y="0"/>
          <a:ext cx="4043639" cy="3293419"/>
        </a:xfrm>
        <a:prstGeom prst="rect">
          <a:avLst/>
        </a:prstGeom>
        <a:solidFill>
          <a:schemeClr val="lt1">
            <a:alpha val="90000"/>
            <a:hueOff val="0"/>
            <a:satOff val="0"/>
            <a:lumOff val="0"/>
            <a:alphaOff val="0"/>
          </a:schemeClr>
        </a:solidFill>
        <a:ln w="127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06680" tIns="106680" rIns="106680" bIns="106680" numCol="1" spcCol="1270" anchor="ctr" anchorCtr="0">
          <a:noAutofit/>
        </a:bodyPr>
        <a:lstStyle/>
        <a:p>
          <a:pPr lvl="0" algn="l" defTabSz="1244600" rtl="0">
            <a:lnSpc>
              <a:spcPct val="90000"/>
            </a:lnSpc>
            <a:spcBef>
              <a:spcPct val="0"/>
            </a:spcBef>
            <a:spcAft>
              <a:spcPct val="35000"/>
            </a:spcAft>
          </a:pPr>
          <a:r>
            <a:rPr lang="en-US" sz="2800" kern="1200" smtClean="0"/>
            <a:t>3.2.1  </a:t>
          </a:r>
          <a:r>
            <a:rPr lang="zh-CN" sz="2800" kern="1200" smtClean="0"/>
            <a:t>矛盾空间图形</a:t>
          </a:r>
          <a:endParaRPr lang="zh-CN" sz="2800" kern="1200"/>
        </a:p>
      </dsp:txBody>
      <dsp:txXfrm>
        <a:off x="1646709" y="0"/>
        <a:ext cx="4043639" cy="988028"/>
      </dsp:txXfrm>
    </dsp:sp>
    <dsp:sp modelId="{5236E818-A5C3-43A9-A26B-A93BE31FB1D5}">
      <dsp:nvSpPr>
        <dsp:cNvPr id="0" name=""/>
        <dsp:cNvSpPr/>
      </dsp:nvSpPr>
      <dsp:spPr>
        <a:xfrm>
          <a:off x="576349" y="988028"/>
          <a:ext cx="2140720" cy="2140720"/>
        </a:xfrm>
        <a:prstGeom prst="pie">
          <a:avLst>
            <a:gd name="adj1" fmla="val 5400000"/>
            <a:gd name="adj2" fmla="val 16200000"/>
          </a:avLst>
        </a:prstGeom>
        <a:solidFill>
          <a:schemeClr val="accent3">
            <a:hueOff val="-808782"/>
            <a:satOff val="20694"/>
            <a:lumOff val="784"/>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360FD72D-B415-4374-ABBA-26F810F0F577}">
      <dsp:nvSpPr>
        <dsp:cNvPr id="0" name=""/>
        <dsp:cNvSpPr/>
      </dsp:nvSpPr>
      <dsp:spPr>
        <a:xfrm>
          <a:off x="1620952" y="1081042"/>
          <a:ext cx="4043639" cy="2140720"/>
        </a:xfrm>
        <a:prstGeom prst="rect">
          <a:avLst/>
        </a:prstGeom>
        <a:solidFill>
          <a:schemeClr val="lt1">
            <a:alpha val="90000"/>
            <a:hueOff val="0"/>
            <a:satOff val="0"/>
            <a:lumOff val="0"/>
            <a:alphaOff val="0"/>
          </a:schemeClr>
        </a:solidFill>
        <a:ln w="12700" cap="flat" cmpd="sng" algn="ctr">
          <a:solidFill>
            <a:schemeClr val="accent3">
              <a:hueOff val="-808782"/>
              <a:satOff val="20694"/>
              <a:lumOff val="784"/>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06680" tIns="106680" rIns="106680" bIns="106680" numCol="1" spcCol="1270" anchor="ctr" anchorCtr="0">
          <a:noAutofit/>
        </a:bodyPr>
        <a:lstStyle/>
        <a:p>
          <a:pPr lvl="0" algn="l" defTabSz="1244600" rtl="0">
            <a:lnSpc>
              <a:spcPct val="90000"/>
            </a:lnSpc>
            <a:spcBef>
              <a:spcPct val="0"/>
            </a:spcBef>
            <a:spcAft>
              <a:spcPct val="35000"/>
            </a:spcAft>
          </a:pPr>
          <a:r>
            <a:rPr lang="en-US" sz="2800" kern="1200" dirty="0" smtClean="0"/>
            <a:t>3.2.2  </a:t>
          </a:r>
          <a:r>
            <a:rPr lang="zh-CN" sz="2800" kern="1200" dirty="0" smtClean="0"/>
            <a:t>超现实空间图形</a:t>
          </a:r>
          <a:endParaRPr lang="zh-CN" sz="2800" kern="1200" dirty="0"/>
        </a:p>
      </dsp:txBody>
      <dsp:txXfrm>
        <a:off x="1620952" y="1081042"/>
        <a:ext cx="4043639" cy="988024"/>
      </dsp:txXfrm>
    </dsp:sp>
    <dsp:sp modelId="{2C551772-67DF-406C-A737-1C2EA2398D71}">
      <dsp:nvSpPr>
        <dsp:cNvPr id="0" name=""/>
        <dsp:cNvSpPr/>
      </dsp:nvSpPr>
      <dsp:spPr>
        <a:xfrm>
          <a:off x="1152697" y="1976052"/>
          <a:ext cx="988025" cy="988025"/>
        </a:xfrm>
        <a:prstGeom prst="pie">
          <a:avLst>
            <a:gd name="adj1" fmla="val 5400000"/>
            <a:gd name="adj2" fmla="val 16200000"/>
          </a:avLst>
        </a:prstGeom>
        <a:solidFill>
          <a:schemeClr val="accent3">
            <a:hueOff val="-1617565"/>
            <a:satOff val="41387"/>
            <a:lumOff val="1568"/>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254A711-A9C7-4C75-8D6D-DBA1ED68403E}">
      <dsp:nvSpPr>
        <dsp:cNvPr id="0" name=""/>
        <dsp:cNvSpPr/>
      </dsp:nvSpPr>
      <dsp:spPr>
        <a:xfrm>
          <a:off x="1646709" y="1976052"/>
          <a:ext cx="4043639" cy="988025"/>
        </a:xfrm>
        <a:prstGeom prst="rect">
          <a:avLst/>
        </a:prstGeom>
        <a:solidFill>
          <a:schemeClr val="lt1">
            <a:alpha val="90000"/>
            <a:hueOff val="0"/>
            <a:satOff val="0"/>
            <a:lumOff val="0"/>
            <a:alphaOff val="0"/>
          </a:schemeClr>
        </a:solidFill>
        <a:ln w="12700" cap="flat" cmpd="sng" algn="ctr">
          <a:solidFill>
            <a:schemeClr val="accent3">
              <a:hueOff val="-1617565"/>
              <a:satOff val="41387"/>
              <a:lumOff val="1568"/>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06680" tIns="106680" rIns="106680" bIns="106680" numCol="1" spcCol="1270" anchor="ctr" anchorCtr="0">
          <a:noAutofit/>
        </a:bodyPr>
        <a:lstStyle/>
        <a:p>
          <a:pPr lvl="0" algn="l" defTabSz="1244600" rtl="0">
            <a:lnSpc>
              <a:spcPct val="90000"/>
            </a:lnSpc>
            <a:spcBef>
              <a:spcPct val="0"/>
            </a:spcBef>
            <a:spcAft>
              <a:spcPct val="35000"/>
            </a:spcAft>
          </a:pPr>
          <a:r>
            <a:rPr lang="en-US" sz="2800" kern="1200" dirty="0" smtClean="0"/>
            <a:t>3.2.3  </a:t>
          </a:r>
          <a:r>
            <a:rPr lang="zh-CN" sz="2800" kern="1200" dirty="0" smtClean="0"/>
            <a:t>混合维度空间图形</a:t>
          </a:r>
          <a:endParaRPr lang="zh-CN" sz="2800" kern="1200" dirty="0"/>
        </a:p>
      </dsp:txBody>
      <dsp:txXfrm>
        <a:off x="1646709" y="1976052"/>
        <a:ext cx="4043639" cy="988025"/>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22BDC35-95CB-4520-921F-ED3DD8B71683}">
      <dsp:nvSpPr>
        <dsp:cNvPr id="0" name=""/>
        <dsp:cNvSpPr/>
      </dsp:nvSpPr>
      <dsp:spPr>
        <a:xfrm>
          <a:off x="0" y="114445"/>
          <a:ext cx="9507809" cy="1292850"/>
        </a:xfrm>
        <a:prstGeom prst="round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l" defTabSz="889000" rtl="0">
            <a:lnSpc>
              <a:spcPct val="90000"/>
            </a:lnSpc>
            <a:spcBef>
              <a:spcPct val="0"/>
            </a:spcBef>
            <a:spcAft>
              <a:spcPct val="35000"/>
            </a:spcAft>
          </a:pPr>
          <a:r>
            <a:rPr lang="zh-CN" altLang="en-US" sz="2000" kern="1200" dirty="0" smtClean="0"/>
            <a:t>总之，当我们多变换几种视角，才可能发现它有许许多多奇妙的地方，才能在熟悉的事物中认识到新意，或者发现平时所忽略的细节。</a:t>
          </a:r>
          <a:endParaRPr lang="zh-CN" altLang="en-US" sz="2000" kern="1200" dirty="0"/>
        </a:p>
      </dsp:txBody>
      <dsp:txXfrm>
        <a:off x="63112" y="177557"/>
        <a:ext cx="9381585" cy="1166626"/>
      </dsp:txXfrm>
    </dsp:sp>
    <dsp:sp modelId="{D512BCFF-A652-4380-8223-06ADE6E58476}">
      <dsp:nvSpPr>
        <dsp:cNvPr id="0" name=""/>
        <dsp:cNvSpPr/>
      </dsp:nvSpPr>
      <dsp:spPr>
        <a:xfrm>
          <a:off x="0" y="1864955"/>
          <a:ext cx="9507809" cy="1292850"/>
        </a:xfrm>
        <a:prstGeom prst="roundRect">
          <a:avLst/>
        </a:prstGeom>
        <a:solidFill>
          <a:schemeClr val="accent3">
            <a:hueOff val="-808782"/>
            <a:satOff val="20694"/>
            <a:lumOff val="784"/>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l" defTabSz="889000" rtl="0">
            <a:lnSpc>
              <a:spcPct val="90000"/>
            </a:lnSpc>
            <a:spcBef>
              <a:spcPct val="0"/>
            </a:spcBef>
            <a:spcAft>
              <a:spcPct val="35000"/>
            </a:spcAft>
          </a:pPr>
          <a:r>
            <a:rPr lang="zh-CN" altLang="en-US" sz="2000" kern="1200" smtClean="0"/>
            <a:t>设计师始终在讲述一种方法，不停变换角度来观察这个世界。这种方法无疑大大拓展了创意思维的广度和深度，并使设计师在设计过程中能够更加全面地思考问题，从而使设计的意图更加完善。</a:t>
          </a:r>
          <a:endParaRPr lang="zh-CN" altLang="en-US" sz="2000" kern="1200"/>
        </a:p>
      </dsp:txBody>
      <dsp:txXfrm>
        <a:off x="63112" y="1928067"/>
        <a:ext cx="9381585" cy="1166626"/>
      </dsp:txXfrm>
    </dsp:sp>
    <dsp:sp modelId="{FE9BF893-48A5-43FF-8317-1EF65E3C2639}">
      <dsp:nvSpPr>
        <dsp:cNvPr id="0" name=""/>
        <dsp:cNvSpPr/>
      </dsp:nvSpPr>
      <dsp:spPr>
        <a:xfrm>
          <a:off x="0" y="3629014"/>
          <a:ext cx="9507809" cy="1292850"/>
        </a:xfrm>
        <a:prstGeom prst="roundRect">
          <a:avLst/>
        </a:prstGeom>
        <a:solidFill>
          <a:schemeClr val="accent3">
            <a:hueOff val="-1617565"/>
            <a:satOff val="41387"/>
            <a:lumOff val="1568"/>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l" defTabSz="889000" rtl="0">
            <a:lnSpc>
              <a:spcPct val="90000"/>
            </a:lnSpc>
            <a:spcBef>
              <a:spcPct val="0"/>
            </a:spcBef>
            <a:spcAft>
              <a:spcPct val="35000"/>
            </a:spcAft>
          </a:pPr>
          <a:r>
            <a:rPr lang="zh-CN" altLang="en-US" sz="2000" kern="1200" dirty="0" smtClean="0"/>
            <a:t>利用矛盾空间的原理创造出的图形语言具有不可比拟的超维效应，它能有效地扩展和丰富图形设计艺术的表现力。</a:t>
          </a:r>
          <a:endParaRPr lang="zh-CN" altLang="en-US" sz="2000" kern="1200" dirty="0"/>
        </a:p>
      </dsp:txBody>
      <dsp:txXfrm>
        <a:off x="63112" y="3692126"/>
        <a:ext cx="9381585" cy="1166626"/>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30E1E7A-7003-4A9C-87B1-94750B81C1D8}">
      <dsp:nvSpPr>
        <dsp:cNvPr id="0" name=""/>
        <dsp:cNvSpPr/>
      </dsp:nvSpPr>
      <dsp:spPr>
        <a:xfrm>
          <a:off x="514081" y="690783"/>
          <a:ext cx="9253470" cy="84122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b" anchorCtr="0">
          <a:noAutofit/>
        </a:bodyPr>
        <a:lstStyle/>
        <a:p>
          <a:pPr lvl="0" algn="l" defTabSz="889000" rtl="0">
            <a:lnSpc>
              <a:spcPct val="90000"/>
            </a:lnSpc>
            <a:spcBef>
              <a:spcPct val="0"/>
            </a:spcBef>
            <a:spcAft>
              <a:spcPct val="35000"/>
            </a:spcAft>
          </a:pPr>
          <a:r>
            <a:rPr lang="zh-CN" sz="2000" kern="1200" smtClean="0"/>
            <a:t>超现实主义对图形设计的影响是多方面的，它创造的新方法表明怎样用视觉语言表达幻想、直觉和人的深层意识。</a:t>
          </a:r>
          <a:endParaRPr lang="zh-CN" sz="2000" kern="1200"/>
        </a:p>
      </dsp:txBody>
      <dsp:txXfrm>
        <a:off x="514081" y="690783"/>
        <a:ext cx="9253470" cy="841224"/>
      </dsp:txXfrm>
    </dsp:sp>
    <dsp:sp modelId="{BE806AA0-53E0-4D78-AD84-CF8B7E0AF912}">
      <dsp:nvSpPr>
        <dsp:cNvPr id="0" name=""/>
        <dsp:cNvSpPr/>
      </dsp:nvSpPr>
      <dsp:spPr>
        <a:xfrm>
          <a:off x="514081" y="1532008"/>
          <a:ext cx="1233796" cy="205632"/>
        </a:xfrm>
        <a:prstGeom prst="parallelogram">
          <a:avLst>
            <a:gd name="adj" fmla="val 140840"/>
          </a:avLst>
        </a:prstGeom>
        <a:solidFill>
          <a:schemeClr val="accent3">
            <a:hueOff val="0"/>
            <a:satOff val="0"/>
            <a:lumOff val="0"/>
            <a:alphaOff val="0"/>
          </a:schemeClr>
        </a:solidFill>
        <a:ln w="127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F3F83F66-AD29-4F13-B0ED-F8A2D4C864F3}">
      <dsp:nvSpPr>
        <dsp:cNvPr id="0" name=""/>
        <dsp:cNvSpPr/>
      </dsp:nvSpPr>
      <dsp:spPr>
        <a:xfrm>
          <a:off x="1819849" y="1532008"/>
          <a:ext cx="1233796" cy="205632"/>
        </a:xfrm>
        <a:prstGeom prst="parallelogram">
          <a:avLst>
            <a:gd name="adj" fmla="val 140840"/>
          </a:avLst>
        </a:prstGeom>
        <a:solidFill>
          <a:schemeClr val="accent3">
            <a:hueOff val="-124428"/>
            <a:satOff val="3184"/>
            <a:lumOff val="121"/>
            <a:alphaOff val="0"/>
          </a:schemeClr>
        </a:solidFill>
        <a:ln w="12700" cap="flat" cmpd="sng" algn="ctr">
          <a:solidFill>
            <a:schemeClr val="accent3">
              <a:hueOff val="-124428"/>
              <a:satOff val="3184"/>
              <a:lumOff val="121"/>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6812ABAE-435A-4D38-AD70-201D22EA10B9}">
      <dsp:nvSpPr>
        <dsp:cNvPr id="0" name=""/>
        <dsp:cNvSpPr/>
      </dsp:nvSpPr>
      <dsp:spPr>
        <a:xfrm>
          <a:off x="3125616" y="1532008"/>
          <a:ext cx="1233796" cy="205632"/>
        </a:xfrm>
        <a:prstGeom prst="parallelogram">
          <a:avLst>
            <a:gd name="adj" fmla="val 140840"/>
          </a:avLst>
        </a:prstGeom>
        <a:solidFill>
          <a:schemeClr val="accent3">
            <a:hueOff val="-248856"/>
            <a:satOff val="6367"/>
            <a:lumOff val="241"/>
            <a:alphaOff val="0"/>
          </a:schemeClr>
        </a:solidFill>
        <a:ln w="12700" cap="flat" cmpd="sng" algn="ctr">
          <a:solidFill>
            <a:schemeClr val="accent3">
              <a:hueOff val="-248856"/>
              <a:satOff val="6367"/>
              <a:lumOff val="241"/>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203B3B4-7019-4CB8-87FD-82AFC7BEE12E}">
      <dsp:nvSpPr>
        <dsp:cNvPr id="0" name=""/>
        <dsp:cNvSpPr/>
      </dsp:nvSpPr>
      <dsp:spPr>
        <a:xfrm>
          <a:off x="4431384" y="1532008"/>
          <a:ext cx="1233796" cy="205632"/>
        </a:xfrm>
        <a:prstGeom prst="parallelogram">
          <a:avLst>
            <a:gd name="adj" fmla="val 140840"/>
          </a:avLst>
        </a:prstGeom>
        <a:solidFill>
          <a:schemeClr val="accent3">
            <a:hueOff val="-373284"/>
            <a:satOff val="9551"/>
            <a:lumOff val="362"/>
            <a:alphaOff val="0"/>
          </a:schemeClr>
        </a:solidFill>
        <a:ln w="12700" cap="flat" cmpd="sng" algn="ctr">
          <a:solidFill>
            <a:schemeClr val="accent3">
              <a:hueOff val="-373284"/>
              <a:satOff val="9551"/>
              <a:lumOff val="362"/>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7BA38D46-EC47-41F8-914F-4C28DE153D09}">
      <dsp:nvSpPr>
        <dsp:cNvPr id="0" name=""/>
        <dsp:cNvSpPr/>
      </dsp:nvSpPr>
      <dsp:spPr>
        <a:xfrm>
          <a:off x="5737151" y="1532008"/>
          <a:ext cx="1233796" cy="205632"/>
        </a:xfrm>
        <a:prstGeom prst="parallelogram">
          <a:avLst>
            <a:gd name="adj" fmla="val 140840"/>
          </a:avLst>
        </a:prstGeom>
        <a:solidFill>
          <a:schemeClr val="accent3">
            <a:hueOff val="-497712"/>
            <a:satOff val="12734"/>
            <a:lumOff val="482"/>
            <a:alphaOff val="0"/>
          </a:schemeClr>
        </a:solidFill>
        <a:ln w="12700" cap="flat" cmpd="sng" algn="ctr">
          <a:solidFill>
            <a:schemeClr val="accent3">
              <a:hueOff val="-497712"/>
              <a:satOff val="12734"/>
              <a:lumOff val="482"/>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86E09F15-6D56-4702-B6C5-5767D276249D}">
      <dsp:nvSpPr>
        <dsp:cNvPr id="0" name=""/>
        <dsp:cNvSpPr/>
      </dsp:nvSpPr>
      <dsp:spPr>
        <a:xfrm>
          <a:off x="7042919" y="1532008"/>
          <a:ext cx="1233796" cy="205632"/>
        </a:xfrm>
        <a:prstGeom prst="parallelogram">
          <a:avLst>
            <a:gd name="adj" fmla="val 140840"/>
          </a:avLst>
        </a:prstGeom>
        <a:solidFill>
          <a:schemeClr val="accent3">
            <a:hueOff val="-622140"/>
            <a:satOff val="15918"/>
            <a:lumOff val="603"/>
            <a:alphaOff val="0"/>
          </a:schemeClr>
        </a:solidFill>
        <a:ln w="12700" cap="flat" cmpd="sng" algn="ctr">
          <a:solidFill>
            <a:schemeClr val="accent3">
              <a:hueOff val="-622140"/>
              <a:satOff val="15918"/>
              <a:lumOff val="603"/>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2E5E583-123C-4974-B3B9-85312CDF8E0B}">
      <dsp:nvSpPr>
        <dsp:cNvPr id="0" name=""/>
        <dsp:cNvSpPr/>
      </dsp:nvSpPr>
      <dsp:spPr>
        <a:xfrm>
          <a:off x="8348686" y="1532008"/>
          <a:ext cx="1233796" cy="205632"/>
        </a:xfrm>
        <a:prstGeom prst="parallelogram">
          <a:avLst>
            <a:gd name="adj" fmla="val 140840"/>
          </a:avLst>
        </a:prstGeom>
        <a:solidFill>
          <a:schemeClr val="accent3">
            <a:hueOff val="-746568"/>
            <a:satOff val="19102"/>
            <a:lumOff val="724"/>
            <a:alphaOff val="0"/>
          </a:schemeClr>
        </a:solidFill>
        <a:ln w="12700" cap="flat" cmpd="sng" algn="ctr">
          <a:solidFill>
            <a:schemeClr val="accent3">
              <a:hueOff val="-746568"/>
              <a:satOff val="19102"/>
              <a:lumOff val="724"/>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EFADA14-545A-4514-B02C-9FCFB7FF99B5}">
      <dsp:nvSpPr>
        <dsp:cNvPr id="0" name=""/>
        <dsp:cNvSpPr/>
      </dsp:nvSpPr>
      <dsp:spPr>
        <a:xfrm>
          <a:off x="514081" y="1808565"/>
          <a:ext cx="9253470" cy="84122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b" anchorCtr="0">
          <a:noAutofit/>
        </a:bodyPr>
        <a:lstStyle/>
        <a:p>
          <a:pPr lvl="0" algn="l" defTabSz="889000" rtl="0">
            <a:lnSpc>
              <a:spcPct val="90000"/>
            </a:lnSpc>
            <a:spcBef>
              <a:spcPct val="0"/>
            </a:spcBef>
            <a:spcAft>
              <a:spcPct val="35000"/>
            </a:spcAft>
          </a:pPr>
          <a:r>
            <a:rPr lang="zh-CN" sz="2000" kern="1200" smtClean="0"/>
            <a:t>在超现实主义的空间运用中，透视法不是被用于刻板的再现现实空间，而是被用于表现某种特殊心理意向。</a:t>
          </a:r>
          <a:endParaRPr lang="zh-CN" sz="2000" kern="1200"/>
        </a:p>
      </dsp:txBody>
      <dsp:txXfrm>
        <a:off x="514081" y="1808565"/>
        <a:ext cx="9253470" cy="841224"/>
      </dsp:txXfrm>
    </dsp:sp>
    <dsp:sp modelId="{D8373683-851E-4650-B6BF-45936121CE1D}">
      <dsp:nvSpPr>
        <dsp:cNvPr id="0" name=""/>
        <dsp:cNvSpPr/>
      </dsp:nvSpPr>
      <dsp:spPr>
        <a:xfrm>
          <a:off x="514081" y="2649789"/>
          <a:ext cx="1233796" cy="205632"/>
        </a:xfrm>
        <a:prstGeom prst="parallelogram">
          <a:avLst>
            <a:gd name="adj" fmla="val 140840"/>
          </a:avLst>
        </a:prstGeom>
        <a:solidFill>
          <a:schemeClr val="accent3">
            <a:hueOff val="-870997"/>
            <a:satOff val="22285"/>
            <a:lumOff val="844"/>
            <a:alphaOff val="0"/>
          </a:schemeClr>
        </a:solidFill>
        <a:ln w="12700" cap="flat" cmpd="sng" algn="ctr">
          <a:solidFill>
            <a:schemeClr val="accent3">
              <a:hueOff val="-870997"/>
              <a:satOff val="22285"/>
              <a:lumOff val="844"/>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898BB8FC-452B-47D8-A1B8-770E3DDB6D98}">
      <dsp:nvSpPr>
        <dsp:cNvPr id="0" name=""/>
        <dsp:cNvSpPr/>
      </dsp:nvSpPr>
      <dsp:spPr>
        <a:xfrm>
          <a:off x="1819849" y="2649789"/>
          <a:ext cx="1233796" cy="205632"/>
        </a:xfrm>
        <a:prstGeom prst="parallelogram">
          <a:avLst>
            <a:gd name="adj" fmla="val 140840"/>
          </a:avLst>
        </a:prstGeom>
        <a:solidFill>
          <a:schemeClr val="accent3">
            <a:hueOff val="-995425"/>
            <a:satOff val="25469"/>
            <a:lumOff val="965"/>
            <a:alphaOff val="0"/>
          </a:schemeClr>
        </a:solidFill>
        <a:ln w="12700" cap="flat" cmpd="sng" algn="ctr">
          <a:solidFill>
            <a:schemeClr val="accent3">
              <a:hueOff val="-995425"/>
              <a:satOff val="25469"/>
              <a:lumOff val="965"/>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85F7F6A7-79A2-48E5-B816-A7A188A8551E}">
      <dsp:nvSpPr>
        <dsp:cNvPr id="0" name=""/>
        <dsp:cNvSpPr/>
      </dsp:nvSpPr>
      <dsp:spPr>
        <a:xfrm>
          <a:off x="3125616" y="2649789"/>
          <a:ext cx="1233796" cy="205632"/>
        </a:xfrm>
        <a:prstGeom prst="parallelogram">
          <a:avLst>
            <a:gd name="adj" fmla="val 140840"/>
          </a:avLst>
        </a:prstGeom>
        <a:solidFill>
          <a:schemeClr val="accent3">
            <a:hueOff val="-1119853"/>
            <a:satOff val="28653"/>
            <a:lumOff val="1086"/>
            <a:alphaOff val="0"/>
          </a:schemeClr>
        </a:solidFill>
        <a:ln w="12700" cap="flat" cmpd="sng" algn="ctr">
          <a:solidFill>
            <a:schemeClr val="accent3">
              <a:hueOff val="-1119853"/>
              <a:satOff val="28653"/>
              <a:lumOff val="1086"/>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30E5FDE-2C49-4485-BB30-BAC4207390D7}">
      <dsp:nvSpPr>
        <dsp:cNvPr id="0" name=""/>
        <dsp:cNvSpPr/>
      </dsp:nvSpPr>
      <dsp:spPr>
        <a:xfrm>
          <a:off x="4431384" y="2649789"/>
          <a:ext cx="1233796" cy="205632"/>
        </a:xfrm>
        <a:prstGeom prst="parallelogram">
          <a:avLst>
            <a:gd name="adj" fmla="val 140840"/>
          </a:avLst>
        </a:prstGeom>
        <a:solidFill>
          <a:schemeClr val="accent3">
            <a:hueOff val="-1244281"/>
            <a:satOff val="31836"/>
            <a:lumOff val="1206"/>
            <a:alphaOff val="0"/>
          </a:schemeClr>
        </a:solidFill>
        <a:ln w="12700" cap="flat" cmpd="sng" algn="ctr">
          <a:solidFill>
            <a:schemeClr val="accent3">
              <a:hueOff val="-1244281"/>
              <a:satOff val="31836"/>
              <a:lumOff val="1206"/>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A066A675-5BBA-4B71-9EB4-21B1C6C7613F}">
      <dsp:nvSpPr>
        <dsp:cNvPr id="0" name=""/>
        <dsp:cNvSpPr/>
      </dsp:nvSpPr>
      <dsp:spPr>
        <a:xfrm>
          <a:off x="5737151" y="2649789"/>
          <a:ext cx="1233796" cy="205632"/>
        </a:xfrm>
        <a:prstGeom prst="parallelogram">
          <a:avLst>
            <a:gd name="adj" fmla="val 140840"/>
          </a:avLst>
        </a:prstGeom>
        <a:solidFill>
          <a:schemeClr val="accent3">
            <a:hueOff val="-1368709"/>
            <a:satOff val="35020"/>
            <a:lumOff val="1327"/>
            <a:alphaOff val="0"/>
          </a:schemeClr>
        </a:solidFill>
        <a:ln w="12700" cap="flat" cmpd="sng" algn="ctr">
          <a:solidFill>
            <a:schemeClr val="accent3">
              <a:hueOff val="-1368709"/>
              <a:satOff val="35020"/>
              <a:lumOff val="1327"/>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86B56F23-69DB-4685-940E-F80F7241C593}">
      <dsp:nvSpPr>
        <dsp:cNvPr id="0" name=""/>
        <dsp:cNvSpPr/>
      </dsp:nvSpPr>
      <dsp:spPr>
        <a:xfrm>
          <a:off x="7042919" y="2649789"/>
          <a:ext cx="1233796" cy="205632"/>
        </a:xfrm>
        <a:prstGeom prst="parallelogram">
          <a:avLst>
            <a:gd name="adj" fmla="val 140840"/>
          </a:avLst>
        </a:prstGeom>
        <a:solidFill>
          <a:schemeClr val="accent3">
            <a:hueOff val="-1493137"/>
            <a:satOff val="38203"/>
            <a:lumOff val="1447"/>
            <a:alphaOff val="0"/>
          </a:schemeClr>
        </a:solidFill>
        <a:ln w="12700" cap="flat" cmpd="sng" algn="ctr">
          <a:solidFill>
            <a:schemeClr val="accent3">
              <a:hueOff val="-1493137"/>
              <a:satOff val="38203"/>
              <a:lumOff val="1447"/>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1E843E50-02F3-4DBC-A314-C6B372DDC39D}">
      <dsp:nvSpPr>
        <dsp:cNvPr id="0" name=""/>
        <dsp:cNvSpPr/>
      </dsp:nvSpPr>
      <dsp:spPr>
        <a:xfrm>
          <a:off x="8348686" y="2649789"/>
          <a:ext cx="1233796" cy="205632"/>
        </a:xfrm>
        <a:prstGeom prst="parallelogram">
          <a:avLst>
            <a:gd name="adj" fmla="val 140840"/>
          </a:avLst>
        </a:prstGeom>
        <a:solidFill>
          <a:schemeClr val="accent3">
            <a:hueOff val="-1617565"/>
            <a:satOff val="41387"/>
            <a:lumOff val="1568"/>
            <a:alphaOff val="0"/>
          </a:schemeClr>
        </a:solidFill>
        <a:ln w="12700" cap="flat" cmpd="sng" algn="ctr">
          <a:solidFill>
            <a:schemeClr val="accent3">
              <a:hueOff val="-1617565"/>
              <a:satOff val="41387"/>
              <a:lumOff val="1568"/>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23788EC-8EEC-47E5-9336-D44246761E56}">
      <dsp:nvSpPr>
        <dsp:cNvPr id="0" name=""/>
        <dsp:cNvSpPr/>
      </dsp:nvSpPr>
      <dsp:spPr>
        <a:xfrm>
          <a:off x="0" y="0"/>
          <a:ext cx="7880439" cy="1268251"/>
        </a:xfrm>
        <a:prstGeom prst="roundRect">
          <a:avLst>
            <a:gd name="adj" fmla="val 10000"/>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l" defTabSz="889000" rtl="0">
            <a:lnSpc>
              <a:spcPct val="90000"/>
            </a:lnSpc>
            <a:spcBef>
              <a:spcPct val="0"/>
            </a:spcBef>
            <a:spcAft>
              <a:spcPct val="35000"/>
            </a:spcAft>
          </a:pPr>
          <a:r>
            <a:rPr lang="zh-CN" sz="2000" kern="1200" smtClean="0"/>
            <a:t>生活中常见物体都是以某种状态出现在人们面前，而且人们已经习惯了物体的出现状态，形成了固定的认识。</a:t>
          </a:r>
          <a:endParaRPr lang="zh-CN" sz="2000" kern="1200"/>
        </a:p>
      </dsp:txBody>
      <dsp:txXfrm>
        <a:off x="37146" y="37146"/>
        <a:ext cx="6569602" cy="1193959"/>
      </dsp:txXfrm>
    </dsp:sp>
    <dsp:sp modelId="{386C9C4F-6AE8-4EDB-9F97-5A787F3389FE}">
      <dsp:nvSpPr>
        <dsp:cNvPr id="0" name=""/>
        <dsp:cNvSpPr/>
      </dsp:nvSpPr>
      <dsp:spPr>
        <a:xfrm>
          <a:off x="1390665" y="1550084"/>
          <a:ext cx="7880439" cy="1268251"/>
        </a:xfrm>
        <a:prstGeom prst="roundRect">
          <a:avLst>
            <a:gd name="adj" fmla="val 10000"/>
          </a:avLst>
        </a:prstGeom>
        <a:solidFill>
          <a:schemeClr val="accent2">
            <a:hueOff val="2746340"/>
            <a:satOff val="-48808"/>
            <a:lumOff val="1569"/>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l" defTabSz="889000" rtl="0">
            <a:lnSpc>
              <a:spcPct val="90000"/>
            </a:lnSpc>
            <a:spcBef>
              <a:spcPct val="0"/>
            </a:spcBef>
            <a:spcAft>
              <a:spcPct val="35000"/>
            </a:spcAft>
          </a:pPr>
          <a:r>
            <a:rPr lang="zh-CN" sz="2000" kern="1200" dirty="0" smtClean="0"/>
            <a:t>在图形创意过程中，为了达到某种新奇的效果，设计师就采用一些特殊的图形处理方式使图形出现非常态的特殊效果。</a:t>
          </a:r>
          <a:endParaRPr lang="zh-CN" sz="2000" kern="1200" dirty="0"/>
        </a:p>
      </dsp:txBody>
      <dsp:txXfrm>
        <a:off x="1427811" y="1587230"/>
        <a:ext cx="5591118" cy="1193959"/>
      </dsp:txXfrm>
    </dsp:sp>
    <dsp:sp modelId="{EE1DF2C2-69CB-48FB-AA8B-7ABA9B777180}">
      <dsp:nvSpPr>
        <dsp:cNvPr id="0" name=""/>
        <dsp:cNvSpPr/>
      </dsp:nvSpPr>
      <dsp:spPr>
        <a:xfrm>
          <a:off x="7056075" y="996986"/>
          <a:ext cx="824363" cy="824363"/>
        </a:xfrm>
        <a:prstGeom prst="downArrow">
          <a:avLst>
            <a:gd name="adj1" fmla="val 55000"/>
            <a:gd name="adj2" fmla="val 45000"/>
          </a:avLst>
        </a:prstGeom>
        <a:solidFill>
          <a:schemeClr val="accent2">
            <a:tint val="40000"/>
            <a:alpha val="90000"/>
            <a:hueOff val="0"/>
            <a:satOff val="0"/>
            <a:lumOff val="0"/>
            <a:alphaOff val="0"/>
          </a:schemeClr>
        </a:solidFill>
        <a:ln w="12700" cap="flat" cmpd="sng" algn="ctr">
          <a:solidFill>
            <a:schemeClr val="accent2">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lvl="0" algn="ctr" defTabSz="1600200">
            <a:lnSpc>
              <a:spcPct val="90000"/>
            </a:lnSpc>
            <a:spcBef>
              <a:spcPct val="0"/>
            </a:spcBef>
            <a:spcAft>
              <a:spcPct val="35000"/>
            </a:spcAft>
          </a:pPr>
          <a:endParaRPr lang="zh-CN" altLang="en-US" sz="3600" kern="1200"/>
        </a:p>
      </dsp:txBody>
      <dsp:txXfrm>
        <a:off x="7241557" y="996986"/>
        <a:ext cx="453399" cy="620333"/>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20C0CD9-D5D6-4FD9-8ED4-D57C01D1FD10}">
      <dsp:nvSpPr>
        <dsp:cNvPr id="0" name=""/>
        <dsp:cNvSpPr/>
      </dsp:nvSpPr>
      <dsp:spPr>
        <a:xfrm>
          <a:off x="-2663326" y="-410843"/>
          <a:ext cx="3178915" cy="3178915"/>
        </a:xfrm>
        <a:prstGeom prst="blockArc">
          <a:avLst>
            <a:gd name="adj1" fmla="val 18900000"/>
            <a:gd name="adj2" fmla="val 2700000"/>
            <a:gd name="adj3" fmla="val 679"/>
          </a:avLst>
        </a:prstGeom>
        <a:noFill/>
        <a:ln w="127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D4CBEAF2-D77D-4F49-812E-323B33626436}">
      <dsp:nvSpPr>
        <dsp:cNvPr id="0" name=""/>
        <dsp:cNvSpPr/>
      </dsp:nvSpPr>
      <dsp:spPr>
        <a:xfrm>
          <a:off x="331483" y="235722"/>
          <a:ext cx="3130461" cy="471445"/>
        </a:xfrm>
        <a:prstGeom prst="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74210" tIns="45720" rIns="45720" bIns="45720" numCol="1" spcCol="1270" anchor="ctr" anchorCtr="0">
          <a:noAutofit/>
        </a:bodyPr>
        <a:lstStyle/>
        <a:p>
          <a:pPr lvl="0" algn="l" defTabSz="800100" rtl="0">
            <a:lnSpc>
              <a:spcPct val="90000"/>
            </a:lnSpc>
            <a:spcBef>
              <a:spcPct val="0"/>
            </a:spcBef>
            <a:spcAft>
              <a:spcPct val="35000"/>
            </a:spcAft>
          </a:pPr>
          <a:r>
            <a:rPr lang="en-US" sz="1800" kern="1200" smtClean="0"/>
            <a:t>3.3.1  </a:t>
          </a:r>
          <a:r>
            <a:rPr lang="zh-CN" sz="1800" kern="1200" smtClean="0"/>
            <a:t>改变物质形态的图形</a:t>
          </a:r>
          <a:endParaRPr lang="zh-CN" sz="1800" kern="1200"/>
        </a:p>
      </dsp:txBody>
      <dsp:txXfrm>
        <a:off x="331483" y="235722"/>
        <a:ext cx="3130461" cy="471445"/>
      </dsp:txXfrm>
    </dsp:sp>
    <dsp:sp modelId="{C08E06EB-4B8D-4569-AC28-A91218E52C4E}">
      <dsp:nvSpPr>
        <dsp:cNvPr id="0" name=""/>
        <dsp:cNvSpPr/>
      </dsp:nvSpPr>
      <dsp:spPr>
        <a:xfrm>
          <a:off x="36829" y="176792"/>
          <a:ext cx="589307" cy="589307"/>
        </a:xfrm>
        <a:prstGeom prst="ellipse">
          <a:avLst/>
        </a:prstGeom>
        <a:solidFill>
          <a:schemeClr val="lt1">
            <a:hueOff val="0"/>
            <a:satOff val="0"/>
            <a:lumOff val="0"/>
            <a:alphaOff val="0"/>
          </a:schemeClr>
        </a:solidFill>
        <a:ln w="127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71523757-94FD-4938-99BB-EB35DDD48E78}">
      <dsp:nvSpPr>
        <dsp:cNvPr id="0" name=""/>
        <dsp:cNvSpPr/>
      </dsp:nvSpPr>
      <dsp:spPr>
        <a:xfrm>
          <a:off x="502853" y="942891"/>
          <a:ext cx="2959091" cy="471445"/>
        </a:xfrm>
        <a:prstGeom prst="rect">
          <a:avLst/>
        </a:prstGeom>
        <a:solidFill>
          <a:schemeClr val="accent3">
            <a:hueOff val="-808782"/>
            <a:satOff val="20694"/>
            <a:lumOff val="784"/>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74210" tIns="45720" rIns="45720" bIns="45720" numCol="1" spcCol="1270" anchor="ctr" anchorCtr="0">
          <a:noAutofit/>
        </a:bodyPr>
        <a:lstStyle/>
        <a:p>
          <a:pPr lvl="0" algn="l" defTabSz="800100" rtl="0">
            <a:lnSpc>
              <a:spcPct val="90000"/>
            </a:lnSpc>
            <a:spcBef>
              <a:spcPct val="0"/>
            </a:spcBef>
            <a:spcAft>
              <a:spcPct val="35000"/>
            </a:spcAft>
          </a:pPr>
          <a:r>
            <a:rPr lang="en-US" sz="1800" kern="1200" smtClean="0"/>
            <a:t>3.3.2  </a:t>
          </a:r>
          <a:r>
            <a:rPr lang="zh-CN" sz="1800" kern="1200" smtClean="0"/>
            <a:t>同构的图形</a:t>
          </a:r>
          <a:endParaRPr lang="zh-CN" sz="1800" kern="1200"/>
        </a:p>
      </dsp:txBody>
      <dsp:txXfrm>
        <a:off x="502853" y="942891"/>
        <a:ext cx="2959091" cy="471445"/>
      </dsp:txXfrm>
    </dsp:sp>
    <dsp:sp modelId="{1F32BED2-B487-4971-A377-3C3D79ECDBDF}">
      <dsp:nvSpPr>
        <dsp:cNvPr id="0" name=""/>
        <dsp:cNvSpPr/>
      </dsp:nvSpPr>
      <dsp:spPr>
        <a:xfrm>
          <a:off x="208200" y="883960"/>
          <a:ext cx="589307" cy="589307"/>
        </a:xfrm>
        <a:prstGeom prst="ellipse">
          <a:avLst/>
        </a:prstGeom>
        <a:solidFill>
          <a:schemeClr val="lt1">
            <a:hueOff val="0"/>
            <a:satOff val="0"/>
            <a:lumOff val="0"/>
            <a:alphaOff val="0"/>
          </a:schemeClr>
        </a:solidFill>
        <a:ln w="12700" cap="flat" cmpd="sng" algn="ctr">
          <a:solidFill>
            <a:schemeClr val="accent3">
              <a:hueOff val="-808782"/>
              <a:satOff val="20694"/>
              <a:lumOff val="784"/>
              <a:alphaOff val="0"/>
            </a:schemeClr>
          </a:solidFill>
          <a:prstDash val="solid"/>
        </a:ln>
        <a:effectLst/>
      </dsp:spPr>
      <dsp:style>
        <a:lnRef idx="2">
          <a:scrgbClr r="0" g="0" b="0"/>
        </a:lnRef>
        <a:fillRef idx="1">
          <a:scrgbClr r="0" g="0" b="0"/>
        </a:fillRef>
        <a:effectRef idx="0">
          <a:scrgbClr r="0" g="0" b="0"/>
        </a:effectRef>
        <a:fontRef idx="minor"/>
      </dsp:style>
    </dsp:sp>
    <dsp:sp modelId="{E513598D-642D-4A01-9790-E37DAA265083}">
      <dsp:nvSpPr>
        <dsp:cNvPr id="0" name=""/>
        <dsp:cNvSpPr/>
      </dsp:nvSpPr>
      <dsp:spPr>
        <a:xfrm>
          <a:off x="331483" y="1650060"/>
          <a:ext cx="3130461" cy="471445"/>
        </a:xfrm>
        <a:prstGeom prst="rect">
          <a:avLst/>
        </a:prstGeom>
        <a:solidFill>
          <a:schemeClr val="accent3">
            <a:hueOff val="-1617565"/>
            <a:satOff val="41387"/>
            <a:lumOff val="1568"/>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74210" tIns="45720" rIns="45720" bIns="45720" numCol="1" spcCol="1270" anchor="ctr" anchorCtr="0">
          <a:noAutofit/>
        </a:bodyPr>
        <a:lstStyle/>
        <a:p>
          <a:pPr lvl="0" algn="l" defTabSz="800100" rtl="0">
            <a:lnSpc>
              <a:spcPct val="90000"/>
            </a:lnSpc>
            <a:spcBef>
              <a:spcPct val="0"/>
            </a:spcBef>
            <a:spcAft>
              <a:spcPct val="35000"/>
            </a:spcAft>
          </a:pPr>
          <a:r>
            <a:rPr lang="en-US" sz="1800" kern="1200" smtClean="0"/>
            <a:t>3.3.3  </a:t>
          </a:r>
          <a:r>
            <a:rPr lang="zh-CN" sz="1800" kern="1200" smtClean="0"/>
            <a:t>幽默荒诞的图形</a:t>
          </a:r>
          <a:endParaRPr lang="zh-CN" sz="1800" kern="1200"/>
        </a:p>
      </dsp:txBody>
      <dsp:txXfrm>
        <a:off x="331483" y="1650060"/>
        <a:ext cx="3130461" cy="471445"/>
      </dsp:txXfrm>
    </dsp:sp>
    <dsp:sp modelId="{08A244FD-073E-4CC6-9440-B518F35F2479}">
      <dsp:nvSpPr>
        <dsp:cNvPr id="0" name=""/>
        <dsp:cNvSpPr/>
      </dsp:nvSpPr>
      <dsp:spPr>
        <a:xfrm>
          <a:off x="36829" y="1591129"/>
          <a:ext cx="589307" cy="589307"/>
        </a:xfrm>
        <a:prstGeom prst="ellipse">
          <a:avLst/>
        </a:prstGeom>
        <a:solidFill>
          <a:schemeClr val="lt1">
            <a:hueOff val="0"/>
            <a:satOff val="0"/>
            <a:lumOff val="0"/>
            <a:alphaOff val="0"/>
          </a:schemeClr>
        </a:solidFill>
        <a:ln w="12700" cap="flat" cmpd="sng" algn="ctr">
          <a:solidFill>
            <a:schemeClr val="accent3">
              <a:hueOff val="-1617565"/>
              <a:satOff val="41387"/>
              <a:lumOff val="1568"/>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8/layout/AlternatingHexagons">
  <dgm:title val=""/>
  <dgm:desc val=""/>
  <dgm:catLst>
    <dgm:cat type="list" pri="15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1" destOrd="0"/>
        <dgm:cxn modelId="32" srcId="30" destId="31" srcOrd="0"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chMax/>
      <dgm:chPref/>
      <dgm:dir/>
      <dgm:animLvl val="lvl"/>
    </dgm:varLst>
    <dgm:alg type="lin">
      <dgm:param type="linDir" val="fromT"/>
    </dgm:alg>
    <dgm:shape xmlns:r="http://schemas.openxmlformats.org/officeDocument/2006/relationships" r:blip="">
      <dgm:adjLst/>
    </dgm:shape>
    <dgm:constrLst>
      <dgm:constr type="primFontSz" for="des" forName="Parent1" val="65"/>
      <dgm:constr type="primFontSz" for="des" forName="Childtext1" refType="primFontSz" refFor="des" refForName="Parent1" op="lte"/>
      <dgm:constr type="w" for="ch" forName="composite" refType="w"/>
      <dgm:constr type="h" for="ch" forName="composite" refType="h"/>
      <dgm:constr type="h" for="ch" forName="spaceBetweenRectangles" refType="w" refFor="ch" refForName="composite" fact="-0.042"/>
      <dgm:constr type="sp" refType="h" refFor="ch" refForName="composite" op="equ" fact="0.1"/>
    </dgm:constrLst>
    <dgm:forEach name="nodesForEach" axis="ch" ptType="node">
      <dgm:layoutNode name="composite">
        <dgm:alg type="composite">
          <dgm:param type="ar" val="3.6"/>
        </dgm:alg>
        <dgm:shape xmlns:r="http://schemas.openxmlformats.org/officeDocument/2006/relationships" r:blip="">
          <dgm:adjLst/>
        </dgm:shape>
        <dgm:choose name="Name1">
          <dgm:if name="Name2" func="var" arg="dir" op="equ" val="norm">
            <dgm:choose name="Name3">
              <dgm:if name="Name4" axis="self" ptType="node" func="posOdd" op="equ" val="1">
                <dgm:constrLst>
                  <dgm:constr type="l" for="ch" forName="Accent1" refType="w" fact="0.18"/>
                  <dgm:constr type="t" for="ch" forName="Accent1" refType="h" fact="0"/>
                  <dgm:constr type="h" for="ch" forName="Accent1" refType="h"/>
                  <dgm:constr type="w" for="ch" forName="Accent1" refType="h" fact="0.87"/>
                  <dgm:constr type="l" for="ch" forName="Accent1Text" refType="w" fact="0.18"/>
                  <dgm:constr type="t" for="ch" forName="Accent1Text" refType="h" fact="0"/>
                  <dgm:constr type="h" for="ch" forName="Accent1Text" refType="h"/>
                  <dgm:constr type="w" for="ch" forName="Accent1Text" refType="h" fact="0.87"/>
                  <dgm:constr type="l" for="ch" forName="Parent1" refType="w" fact="0.441"/>
                  <dgm:constr type="t" for="ch" forName="Parent1" refType="h" fact="0"/>
                  <dgm:constr type="h" for="ch" forName="Parent1" refType="h"/>
                  <dgm:constr type="w" for="ch" forName="Parent1" refType="h" fact="0.87"/>
                  <dgm:constr type="l" for="ch" forName="Childtext1" refType="w" fact="0.69"/>
                  <dgm:constr type="t" for="ch" forName="Childtext1" refType="h" fact="0.2"/>
                  <dgm:constr type="w" for="ch" forName="Childtext1" refType="w" fact="0.31"/>
                  <dgm:constr type="h" for="ch" forName="Childtext1" refType="h" fact="0.6"/>
                  <dgm:constr type="l" for="ch" forName="BalanceSpacing" refType="w" fact="0"/>
                  <dgm:constr type="t" for="ch" forName="BalanceSpacing" refType="h" fact="0"/>
                  <dgm:constr type="w" for="ch" forName="BalanceSpacing" refType="w"/>
                  <dgm:constr type="h" for="ch" forName="BalanceSpacing" refType="h" fact="0.1"/>
                  <dgm:constr type="l" for="ch" forName="BalanceSpacing1" refType="w" fact="0.69"/>
                  <dgm:constr type="t" for="ch" forName="BalanceSpacing1" refType="h" fact="0.2"/>
                  <dgm:constr type="w" for="ch" forName="BalanceSpacing1" refType="w" fact="0.31"/>
                  <dgm:constr type="h" for="ch" forName="BalanceSpacing1" refType="h" fact="0.6"/>
                </dgm:constrLst>
              </dgm:if>
              <dgm:else name="Name5">
                <dgm:constrLst>
                  <dgm:constr type="l" for="ch" forName="Accent1" refType="w" fact="0.571"/>
                  <dgm:constr type="t" for="ch" forName="Accent1" refType="h" fact="0"/>
                  <dgm:constr type="h" for="ch" forName="Accent1" refType="h"/>
                  <dgm:constr type="w" for="ch" forName="Accent1" refType="h" fact="0.87"/>
                  <dgm:constr type="l" for="ch" forName="Accent1Text" refType="w" fact="0.571"/>
                  <dgm:constr type="t" for="ch" forName="Accent1Text" refType="h" fact="0"/>
                  <dgm:constr type="h" for="ch" forName="Accent1Text" refType="h"/>
                  <dgm:constr type="w" for="ch" forName="Accent1Text" refType="h" fact="0.87"/>
                  <dgm:constr type="l" for="ch" forName="Parent1" refType="w" fact="0.31"/>
                  <dgm:constr type="t" for="ch" forName="Parent1" refType="h" fact="0"/>
                  <dgm:constr type="h" for="ch" forName="Parent1" refType="h"/>
                  <dgm:constr type="w" for="ch" forName="Parent1" refType="h" fact="0.87"/>
                  <dgm:constr type="l" for="ch" forName="Childtext1" refType="w" fact="0"/>
                  <dgm:constr type="t" for="ch" forName="Childtext1" refType="h" fact="0.2"/>
                  <dgm:constr type="w" for="ch" forName="Childtext1" refType="w" fact="0.3"/>
                  <dgm:constr type="h" for="ch" forName="Childtext1" refType="h" fact="0.6"/>
                  <dgm:constr type="l" for="ch" forName="BalanceSpacing" refType="w" fact="0.82"/>
                  <dgm:constr type="t" for="ch" forName="BalanceSpacing" refType="h" fact="0"/>
                  <dgm:constr type="w" for="ch" forName="BalanceSpacing" refType="w" fact="0.18"/>
                  <dgm:constr type="h" for="ch" forName="BalanceSpacing" refType="h"/>
                  <dgm:constr type="l" for="ch" forName="BalanceSpacing1" refType="w" fact="0"/>
                  <dgm:constr type="t" for="ch" forName="BalanceSpacing1" refType="h" fact="0.2"/>
                  <dgm:constr type="w" for="ch" forName="BalanceSpacing1" refType="w" fact="0.3"/>
                  <dgm:constr type="h" for="ch" forName="BalanceSpacing1" refType="h" fact="0.6"/>
                </dgm:constrLst>
              </dgm:else>
            </dgm:choose>
          </dgm:if>
          <dgm:else name="Name6">
            <dgm:choose name="Name7">
              <dgm:if name="Name8" axis="self" ptType="node" func="posOdd" op="equ" val="1">
                <dgm:constrLst>
                  <dgm:constr type="l" for="ch" forName="Accent1" refType="w" fact="0.571"/>
                  <dgm:constr type="t" for="ch" forName="Accent1" refType="h" fact="0"/>
                  <dgm:constr type="h" for="ch" forName="Accent1" refType="h"/>
                  <dgm:constr type="w" for="ch" forName="Accent1" refType="h" fact="0.87"/>
                  <dgm:constr type="l" for="ch" forName="Accent1Text" refType="w" fact="0.571"/>
                  <dgm:constr type="t" for="ch" forName="Accent1Text" refType="h" fact="0"/>
                  <dgm:constr type="h" for="ch" forName="Accent1Text" refType="h"/>
                  <dgm:constr type="w" for="ch" forName="Accent1Text" refType="h" fact="0.87"/>
                  <dgm:constr type="l" for="ch" forName="Parent1" refType="w" fact="0.31"/>
                  <dgm:constr type="t" for="ch" forName="Parent1" refType="h" fact="0"/>
                  <dgm:constr type="h" for="ch" forName="Parent1" refType="h"/>
                  <dgm:constr type="w" for="ch" forName="Parent1" refType="h" fact="0.87"/>
                  <dgm:constr type="l" for="ch" forName="Childtext1" refType="w" fact="0"/>
                  <dgm:constr type="t" for="ch" forName="Childtext1" refType="h" fact="0.2"/>
                  <dgm:constr type="w" for="ch" forName="Childtext1" refType="w" fact="0.3"/>
                  <dgm:constr type="h" for="ch" forName="Childtext1" refType="h" fact="0.6"/>
                  <dgm:constr type="l" for="ch" forName="BalanceSpacing" refType="w" fact="0.82"/>
                  <dgm:constr type="t" for="ch" forName="BalanceSpacing" refType="h" fact="0"/>
                  <dgm:constr type="w" for="ch" forName="BalanceSpacing" refType="w" fact="0.18"/>
                  <dgm:constr type="h" for="ch" forName="BalanceSpacing" refType="h"/>
                </dgm:constrLst>
              </dgm:if>
              <dgm:else name="Name9">
                <dgm:constrLst>
                  <dgm:constr type="l" for="ch" forName="Accent1" refType="w" fact="0.18"/>
                  <dgm:constr type="t" for="ch" forName="Accent1" refType="h" fact="0"/>
                  <dgm:constr type="h" for="ch" forName="Accent1" refType="h"/>
                  <dgm:constr type="w" for="ch" forName="Accent1" refType="h" fact="0.87"/>
                  <dgm:constr type="l" for="ch" forName="Accent1Text" refType="w" fact="0.18"/>
                  <dgm:constr type="t" for="ch" forName="Accent1Text" refType="h" fact="0"/>
                  <dgm:constr type="h" for="ch" forName="Accent1Text" refType="h"/>
                  <dgm:constr type="w" for="ch" forName="Accent1Text" refType="h" fact="0.87"/>
                  <dgm:constr type="l" for="ch" forName="Parent1" refType="w" fact="0.441"/>
                  <dgm:constr type="t" for="ch" forName="Parent1" refType="h" fact="0"/>
                  <dgm:constr type="h" for="ch" forName="Parent1" refType="h"/>
                  <dgm:constr type="w" for="ch" forName="Parent1" refType="h" fact="0.87"/>
                  <dgm:constr type="l" for="ch" forName="Childtext1" refType="w" fact="0.69"/>
                  <dgm:constr type="t" for="ch" forName="Childtext1" refType="h" fact="0.2"/>
                  <dgm:constr type="w" for="ch" forName="Childtext1" refType="w" fact="0.31"/>
                  <dgm:constr type="h" for="ch" forName="Childtext1" refType="h" fact="0.6"/>
                  <dgm:constr type="l" for="ch" forName="BalanceSpacing" refType="w" fact="0"/>
                  <dgm:constr type="t" for="ch" forName="BalanceSpacing" refType="h" fact="0"/>
                  <dgm:constr type="w" for="ch" forName="BalanceSpacing" refType="w" fact="0.18"/>
                  <dgm:constr type="h" for="ch" forName="BalanceSpacing" refType="h"/>
                </dgm:constrLst>
              </dgm:else>
            </dgm:choose>
          </dgm:else>
        </dgm:choose>
        <dgm:layoutNode name="Parent1" styleLbl="node1">
          <dgm:varLst>
            <dgm:chMax val="1"/>
            <dgm:chPref val="1"/>
            <dgm:bulletEnabled val="1"/>
          </dgm:varLst>
          <dgm:alg type="tx"/>
          <dgm:shape xmlns:r="http://schemas.openxmlformats.org/officeDocument/2006/relationships" rot="90" type="hexagon" r:blip="">
            <dgm:adjLst>
              <dgm:adj idx="1" val="0.25"/>
              <dgm:adj idx="2" val="1.1547"/>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hildtext1" styleLbl="revTx">
          <dgm:varLst>
            <dgm:chMax val="0"/>
            <dgm:chPref val="0"/>
            <dgm:bulletEnabled val="1"/>
          </dgm:varLst>
          <dgm:choose name="Name10">
            <dgm:if name="Name11" func="var" arg="dir" op="equ" val="norm">
              <dgm:choose name="Name12">
                <dgm:if name="Name13" axis="self" ptType="node" func="posOdd" op="equ" val="1">
                  <dgm:alg type="tx">
                    <dgm:param type="parTxLTRAlign" val="l"/>
                  </dgm:alg>
                </dgm:if>
                <dgm:else name="Name14">
                  <dgm:alg type="tx">
                    <dgm:param type="parTxLTRAlign" val="r"/>
                  </dgm:alg>
                </dgm:else>
              </dgm:choose>
            </dgm:if>
            <dgm:else name="Name15">
              <dgm:choose name="Name16">
                <dgm:if name="Name17" axis="self" ptType="node" func="posOdd" op="equ" val="1">
                  <dgm:alg type="tx">
                    <dgm:param type="parTxLTRAlign" val="r"/>
                  </dgm:alg>
                </dgm:if>
                <dgm:else name="Name18">
                  <dgm:alg type="tx">
                    <dgm:param type="parTxLTRAlign" val="l"/>
                  </dgm:alg>
                </dgm:else>
              </dgm:choose>
            </dgm:else>
          </dgm:choose>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BalanceSpacing">
          <dgm:alg type="sp"/>
          <dgm:shape xmlns:r="http://schemas.openxmlformats.org/officeDocument/2006/relationships" r:blip="">
            <dgm:adjLst/>
          </dgm:shape>
        </dgm:layoutNode>
        <dgm:layoutNode name="BalanceSpacing1">
          <dgm:alg type="sp"/>
          <dgm:shape xmlns:r="http://schemas.openxmlformats.org/officeDocument/2006/relationships" r:blip="">
            <dgm:adjLst/>
          </dgm:shape>
        </dgm:layoutNode>
        <dgm:forEach name="Name19" axis="followSib" ptType="sibTrans" hideLastTrans="0" cnt="1">
          <dgm:layoutNode name="Accent1Text" styleLbl="node1">
            <dgm:alg type="tx"/>
            <dgm:shape xmlns:r="http://schemas.openxmlformats.org/officeDocument/2006/relationships" rot="90" type="hexagon" r:blip="">
              <dgm:adjLst>
                <dgm:adj idx="1" val="0.25"/>
                <dgm:adj idx="2" val="1.1547"/>
              </dgm:adjLst>
            </dgm:shape>
            <dgm:presOf axis="self" ptType="sibTrans"/>
            <dgm:constrLst>
              <dgm:constr type="lMarg"/>
              <dgm:constr type="rMarg"/>
              <dgm:constr type="tMarg"/>
              <dgm:constr type="bMarg"/>
            </dgm:constrLst>
            <dgm:ruleLst>
              <dgm:rule type="primFontSz" val="5" fact="NaN" max="NaN"/>
            </dgm:ruleLst>
          </dgm:layoutNode>
        </dgm:forEach>
      </dgm:layoutNode>
      <dgm:forEach name="Name2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target3">
  <dgm:title val=""/>
  <dgm:desc val=""/>
  <dgm:catLst>
    <dgm:cat type="relationship" pri="11000"/>
    <dgm:cat type="list" pri="22000"/>
    <dgm:cat type="convert"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tyleData>
  <dgm:clr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clrData>
  <dgm:layoutNode name="Name0">
    <dgm:varLst>
      <dgm:chMax val="7"/>
      <dgm:dir/>
      <dgm:animLvl val="lvl"/>
      <dgm:resizeHandles val="exact"/>
    </dgm:varLst>
    <dgm:alg type="composite"/>
    <dgm:shape xmlns:r="http://schemas.openxmlformats.org/officeDocument/2006/relationships" r:blip="">
      <dgm:adjLst/>
    </dgm:shape>
    <dgm:presOf/>
    <dgm:choose name="Name1">
      <dgm:if name="Name2" func="var" arg="dir" op="equ" val="norm">
        <dgm:choose name="Name3">
          <dgm:if name="Name4" axis="ch" ptType="node" func="cnt" op="equ" val="1">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rect1ParTx" refType="r" refFor="ch" refForName="space"/>
              <dgm:constr type="w" for="ch" forName="rect1ParTx" refType="w" refFor="ch" refForName="rect1" fact="0.5"/>
              <dgm:constr type="t" for="ch" forName="rect1ParTx" refType="t" refFor="ch" refForName="rect1"/>
              <dgm:constr type="b" for="ch" forName="rect1ParTx" refType="b" refFor="ch" refForName="rect1"/>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5" axis="ch" ptType="node" func="cnt" op="equ" val="2">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rect2ParTx" refType="r" refFor="ch" refForName="space"/>
              <dgm:constr type="w" for="ch" forName="rect2ParTx" refType="w" refFor="ch" refForName="rect2" fact="0.5"/>
              <dgm:constr type="t" for="ch" forName="rect2ParTx" refType="t" refFor="ch" refForName="rect2"/>
              <dgm:constr type="b" for="ch" forName="rect2ParTx" refType="b" refFor="ch" refForName="rect2"/>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b" refFor="ch" refForName="rect2"/>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6" axis="ch" ptType="node" func="cnt" op="equ" val="3">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rect3ParTx" refType="r" refFor="ch" refForName="space"/>
              <dgm:constr type="w" for="ch" forName="rect3ParTx" refType="w" refFor="ch" refForName="rect3" fact="0.5"/>
              <dgm:constr type="t" for="ch" forName="rect3ParTx" refType="t" refFor="ch" refForName="rect3"/>
              <dgm:constr type="b" for="ch" forName="rect3ParTx" refType="b" refFor="ch" refForName="rect3"/>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b" refFor="ch" refForName="rect3"/>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7" axis="ch" ptType="node" func="cnt" op="equ" val="4">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rect4ParTx" refType="r" refFor="ch" refForName="space"/>
              <dgm:constr type="w" for="ch" forName="rect4ParTx" refType="w" refFor="ch" refForName="rect4" fact="0.5"/>
              <dgm:constr type="t" for="ch" forName="rect4ParTx" refType="t" refFor="ch" refForName="rect4"/>
              <dgm:constr type="b" for="ch" forName="rect4ParTx" refType="b" refFor="ch" refForName="rect4"/>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b" refFor="ch" refForName="rect4"/>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8" axis="ch" ptType="node" func="cnt" op="equ" val="5">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rect5ParTx" refType="r" refFor="ch" refForName="space"/>
              <dgm:constr type="w" for="ch" forName="rect5ParTx" refType="w" refFor="ch" refForName="rect5" fact="0.5"/>
              <dgm:constr type="t" for="ch" forName="rect5ParTx" refType="t" refFor="ch" refForName="rect5"/>
              <dgm:constr type="b" for="ch" forName="rect5ParTx" refType="b" refFor="ch" refForName="rect5"/>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b" refFor="ch" refForName="rect5"/>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9" axis="ch" ptType="node" func="cnt" op="equ" val="6">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rect6ParTx" refType="r" refFor="ch" refForName="space"/>
              <dgm:constr type="w" for="ch" forName="rect6ParTx" refType="w" refFor="ch" refForName="rect6" fact="0.5"/>
              <dgm:constr type="t" for="ch" forName="rect6ParTx" refType="t" refFor="ch" refForName="rect6"/>
              <dgm:constr type="b" for="ch" forName="rect6ParTx" refType="b" refFor="ch" refForName="rect6"/>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b" refFor="ch" refForName="rect6"/>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10" axis="ch" ptType="node" func="cnt" op="gte" val="7">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l"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l" for="ch" forName="rect7" refType="r" refFor="ch" refForName="space"/>
              <dgm:constr type="r" for="ch" forName="rect7" refType="w"/>
              <dgm:constr type="h" for="ch" forName="rect7" refType="h" refFor="ch" refForName="circle7"/>
              <dgm:constr type="hOff" for="ch" forName="rect7" refType="hOff" refFor="ch" refForName="circle7"/>
              <dgm:constr type="b" for="ch" forName="rect7" refType="b" refFor="ch" refForName="circle7"/>
              <dgm:constr type="l" for="ch" forName="rect7ParTx" refType="r" refFor="ch" refForName="space"/>
              <dgm:constr type="w" for="ch" forName="rect7ParTx" refType="w" refFor="ch" refForName="rect7" fact="0.5"/>
              <dgm:constr type="t" for="ch" forName="rect7ParTx" refType="t" refFor="ch" refForName="rect7"/>
              <dgm:constr type="b" for="ch" forName="rect7ParTx" refType="b" refFor="ch" refForName="rect7"/>
              <dgm:constr type="l" for="ch" forName="rect7ChTx" refType="r" refFor="ch" refForName="rect7ParTx"/>
              <dgm:constr type="w" for="ch" forName="rect7ChTx" refType="w" refFor="ch" refForName="rect7ParTx"/>
              <dgm:constr type="t" for="ch" forName="rect7ChTx" refType="t" refFor="ch" refForName="rect7ParTx"/>
              <dgm:constr type="b" for="ch" forName="rect7ChTx" refType="b" refFor="ch" refForName="rect7ParTx"/>
              <dgm:constr type="l" for="ch" forName="rect7ParTxNoCh" refType="r" refFor="ch" refForName="space"/>
              <dgm:constr type="w" for="ch" forName="rect7ParTxNoCh" refType="w" refFor="ch" refForName="rect7"/>
              <dgm:constr type="t" for="ch" forName="rect7ParTxNoCh" refType="t" refFor="ch" refForName="rect7"/>
              <dgm:constr type="b" for="ch" forName="rect7ParTxNoCh" refType="b" refFor="ch" refForName="rect7"/>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l" for="ch" forName="rect6ParTx" refType="r" refFor="ch" refForName="space"/>
              <dgm:constr type="w" for="ch" forName="rect6ParTx" refType="w" refFor="ch" refForName="rect6" fact="0.5"/>
              <dgm:constr type="t" for="ch" forName="rect6ParTx" refType="t" refFor="ch" refForName="rect6"/>
              <dgm:constr type="b" for="ch" forName="rect6ParTx" refType="t" refFor="ch" refForName="rect7"/>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11">
            <dgm:constrLst/>
          </dgm:else>
        </dgm:choose>
      </dgm:if>
      <dgm:else name="Name12">
        <dgm:choose name="Name13">
          <dgm:if name="Name14" axis="ch" ptType="node" func="cnt" op="equ" val="1">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r" for="ch" forName="rect1ParTx" refType="l" refFor="ch" refForName="space"/>
              <dgm:constr type="w" for="ch" forName="rect1ParTx" refType="w" refFor="ch" refForName="rect1" fact="0.5"/>
              <dgm:constr type="t" for="ch" forName="rect1ParTx" refType="t" refFor="ch" refForName="rect1"/>
              <dgm:constr type="b" for="ch" forName="rect1ParTx" refType="b" refFor="ch" refForName="rect1"/>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15" axis="ch" ptType="node" func="cnt" op="equ" val="2">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r" for="ch" forName="rect2ParTx" refType="l" refFor="ch" refForName="space"/>
              <dgm:constr type="w" for="ch" forName="rect2ParTx" refType="w" refFor="ch" refForName="rect2" fact="0.5"/>
              <dgm:constr type="t" for="ch" forName="rect2ParTx" refType="t" refFor="ch" refForName="rect2"/>
              <dgm:constr type="b" for="ch" forName="rect2ParTx" refType="b" refFor="ch" refForName="rect2"/>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b" refFor="ch" refForName="rect2"/>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16" axis="ch" ptType="node" func="cnt" op="equ" val="3">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r" for="ch" forName="rect3ParTx" refType="l" refFor="ch" refForName="space"/>
              <dgm:constr type="w" for="ch" forName="rect3ParTx" refType="w" refFor="ch" refForName="rect3" fact="0.5"/>
              <dgm:constr type="t" for="ch" forName="rect3ParTx" refType="t" refFor="ch" refForName="rect3"/>
              <dgm:constr type="b" for="ch" forName="rect3ParTx" refType="b" refFor="ch" refForName="rect3"/>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b" refFor="ch" refForName="rect3"/>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17" axis="ch" ptType="node" func="cnt" op="equ" val="4">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r" for="ch" forName="rect4ParTx" refType="l" refFor="ch" refForName="space"/>
              <dgm:constr type="w" for="ch" forName="rect4ParTx" refType="w" refFor="ch" refForName="rect4" fact="0.5"/>
              <dgm:constr type="t" for="ch" forName="rect4ParTx" refType="t" refFor="ch" refForName="rect4"/>
              <dgm:constr type="b" for="ch" forName="rect4ParTx" refType="b" refFor="ch" refForName="rect4"/>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b" refFor="ch" refForName="rect4"/>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18" axis="ch" ptType="node" func="cnt" op="equ" val="5">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r" for="ch" forName="rect5ParTx" refType="l" refFor="ch" refForName="space"/>
              <dgm:constr type="w" for="ch" forName="rect5ParTx" refType="w" refFor="ch" refForName="rect5" fact="0.5"/>
              <dgm:constr type="t" for="ch" forName="rect5ParTx" refType="t" refFor="ch" refForName="rect5"/>
              <dgm:constr type="b" for="ch" forName="rect5ParTx" refType="b" refFor="ch" refForName="rect5"/>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b" refFor="ch" refForName="rect5"/>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19" axis="ch" ptType="node" func="cnt" op="equ" val="6">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r" for="ch" forName="rect6ParTx" refType="l" refFor="ch" refForName="space"/>
              <dgm:constr type="w" for="ch" forName="rect6ParTx" refType="w" refFor="ch" refForName="rect6" fact="0.5"/>
              <dgm:constr type="t" for="ch" forName="rect6ParTx" refType="t" refFor="ch" refForName="rect6"/>
              <dgm:constr type="b" for="ch" forName="rect6ParTx" refType="b" refFor="ch" refForName="rect6"/>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b" refFor="ch" refForName="rect6"/>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20" axis="ch" ptType="node" func="cnt" op="gte" val="7">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r"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r" for="ch" forName="rect7" refType="l" refFor="ch" refForName="space"/>
              <dgm:constr type="l" for="ch" forName="rect7"/>
              <dgm:constr type="h" for="ch" forName="rect7" refType="h" refFor="ch" refForName="circle7"/>
              <dgm:constr type="hOff" for="ch" forName="rect7" refType="hOff" refFor="ch" refForName="circle7"/>
              <dgm:constr type="b" for="ch" forName="rect7" refType="b" refFor="ch" refForName="circle7"/>
              <dgm:constr type="r" for="ch" forName="rect7ParTx" refType="l" refFor="ch" refForName="space"/>
              <dgm:constr type="w" for="ch" forName="rect7ParTx" refType="w" refFor="ch" refForName="rect7" fact="0.5"/>
              <dgm:constr type="t" for="ch" forName="rect7ParTx" refType="t" refFor="ch" refForName="rect7"/>
              <dgm:constr type="b" for="ch" forName="rect7ParTx" refType="b" refFor="ch" refForName="rect7"/>
              <dgm:constr type="r" for="ch" forName="rect7ChTx" refType="l" refFor="ch" refForName="rect7ParTx"/>
              <dgm:constr type="w" for="ch" forName="rect7ChTx" refType="w" refFor="ch" refForName="rect7ParTx"/>
              <dgm:constr type="t" for="ch" forName="rect7ChTx" refType="t" refFor="ch" refForName="rect7ParTx"/>
              <dgm:constr type="b" for="ch" forName="rect7ChTx" refType="b" refFor="ch" refForName="rect7ParTx"/>
              <dgm:constr type="r" for="ch" forName="rect7ParTxNoCh" refType="l" refFor="ch" refForName="space"/>
              <dgm:constr type="w" for="ch" forName="rect7ParTxNoCh" refType="w" refFor="ch" refForName="rect7"/>
              <dgm:constr type="t" for="ch" forName="rect7ParTxNoCh" refType="t" refFor="ch" refForName="rect7"/>
              <dgm:constr type="b" for="ch" forName="rect7ParTxNoCh" refType="b" refFor="ch" refForName="rect7"/>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r" for="ch" forName="rect6ParTx" refType="l" refFor="ch" refForName="space"/>
              <dgm:constr type="w" for="ch" forName="rect6ParTx" refType="w" refFor="ch" refForName="rect6" fact="0.5"/>
              <dgm:constr type="t" for="ch" forName="rect6ParTx" refType="t" refFor="ch" refForName="rect6"/>
              <dgm:constr type="b" for="ch" forName="rect6ParTx" refType="t" refFor="ch" refForName="rect7"/>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21">
            <dgm:constrLst/>
          </dgm:else>
        </dgm:choose>
      </dgm:else>
    </dgm:choose>
    <dgm:ruleLst/>
    <dgm:forEach name="Name22" axis="ch" ptType="node" cnt="1">
      <dgm:layoutNode name="circle1" styleLbl="node1">
        <dgm:alg type="sp"/>
        <dgm:choose name="Name23">
          <dgm:if name="Name24" func="var" arg="dir" op="equ" val="norm">
            <dgm:shape xmlns:r="http://schemas.openxmlformats.org/officeDocument/2006/relationships" type="pie" r:blip="">
              <dgm:adjLst>
                <dgm:adj idx="1" val="90"/>
                <dgm:adj idx="2" val="270"/>
              </dgm:adjLst>
            </dgm:shape>
          </dgm:if>
          <dgm:else name="Name25">
            <dgm:shape xmlns:r="http://schemas.openxmlformats.org/officeDocument/2006/relationships" type="pie" r:blip="">
              <dgm:adjLst>
                <dgm:adj idx="1" val="270"/>
                <dgm:adj idx="2" val="90"/>
              </dgm:adjLst>
            </dgm:shape>
          </dgm:else>
        </dgm:choose>
        <dgm:presOf/>
        <dgm:constrLst/>
        <dgm:ruleLst/>
      </dgm:layoutNode>
      <dgm:layoutNode name="space">
        <dgm:alg type="sp"/>
        <dgm:shape xmlns:r="http://schemas.openxmlformats.org/officeDocument/2006/relationships" r:blip="">
          <dgm:adjLst/>
        </dgm:shape>
        <dgm:presOf/>
        <dgm:constrLst/>
        <dgm:ruleLst/>
      </dgm:layoutNode>
      <dgm:layoutNode name="rect1" styleLbl="alignAcc1">
        <dgm:alg type="sp"/>
        <dgm:shape xmlns:r="http://schemas.openxmlformats.org/officeDocument/2006/relationships" type="rect" r:blip="">
          <dgm:adjLst/>
        </dgm:shape>
        <dgm:presOf axis="self"/>
        <dgm:constrLst/>
        <dgm:ruleLst/>
      </dgm:layoutNode>
    </dgm:forEach>
    <dgm:forEach name="Name26" axis="ch" ptType="node" st="2" cnt="1">
      <dgm:layoutNode name="vertSpace2">
        <dgm:alg type="sp"/>
        <dgm:shape xmlns:r="http://schemas.openxmlformats.org/officeDocument/2006/relationships" type="rect" r:blip="" hideGeom="1">
          <dgm:adjLst/>
        </dgm:shape>
        <dgm:presOf/>
        <dgm:constrLst/>
        <dgm:ruleLst/>
      </dgm:layoutNode>
      <dgm:layoutNode name="circle2" styleLbl="node1">
        <dgm:alg type="sp"/>
        <dgm:choose name="Name27">
          <dgm:if name="Name28" func="var" arg="dir" op="equ" val="norm">
            <dgm:shape xmlns:r="http://schemas.openxmlformats.org/officeDocument/2006/relationships" type="pie" r:blip="">
              <dgm:adjLst>
                <dgm:adj idx="1" val="90"/>
                <dgm:adj idx="2" val="270"/>
              </dgm:adjLst>
            </dgm:shape>
          </dgm:if>
          <dgm:else name="Name29">
            <dgm:shape xmlns:r="http://schemas.openxmlformats.org/officeDocument/2006/relationships" type="pie" r:blip="">
              <dgm:adjLst>
                <dgm:adj idx="1" val="270"/>
                <dgm:adj idx="2" val="90"/>
              </dgm:adjLst>
            </dgm:shape>
          </dgm:else>
        </dgm:choose>
        <dgm:presOf/>
        <dgm:constrLst/>
        <dgm:ruleLst/>
      </dgm:layoutNode>
      <dgm:layoutNode name="rect2" styleLbl="alignAcc1">
        <dgm:alg type="sp"/>
        <dgm:shape xmlns:r="http://schemas.openxmlformats.org/officeDocument/2006/relationships" type="rect" r:blip="">
          <dgm:adjLst/>
        </dgm:shape>
        <dgm:presOf axis="self"/>
        <dgm:constrLst/>
        <dgm:ruleLst/>
      </dgm:layoutNode>
    </dgm:forEach>
    <dgm:forEach name="Name30" axis="ch" ptType="node" st="3" cnt="1">
      <dgm:layoutNode name="vertSpace3">
        <dgm:alg type="sp"/>
        <dgm:shape xmlns:r="http://schemas.openxmlformats.org/officeDocument/2006/relationships" type="rect" r:blip="" hideGeom="1">
          <dgm:adjLst/>
        </dgm:shape>
        <dgm:presOf/>
        <dgm:constrLst/>
        <dgm:ruleLst/>
      </dgm:layoutNode>
      <dgm:layoutNode name="circle3" styleLbl="node1">
        <dgm:alg type="sp"/>
        <dgm:choose name="Name31">
          <dgm:if name="Name32" func="var" arg="dir" op="equ" val="norm">
            <dgm:shape xmlns:r="http://schemas.openxmlformats.org/officeDocument/2006/relationships" type="pie" r:blip="">
              <dgm:adjLst>
                <dgm:adj idx="1" val="90"/>
                <dgm:adj idx="2" val="270"/>
              </dgm:adjLst>
            </dgm:shape>
          </dgm:if>
          <dgm:else name="Name33">
            <dgm:shape xmlns:r="http://schemas.openxmlformats.org/officeDocument/2006/relationships" type="pie" r:blip="">
              <dgm:adjLst>
                <dgm:adj idx="1" val="270"/>
                <dgm:adj idx="2" val="90"/>
              </dgm:adjLst>
            </dgm:shape>
          </dgm:else>
        </dgm:choose>
        <dgm:presOf/>
        <dgm:constrLst/>
        <dgm:ruleLst/>
      </dgm:layoutNode>
      <dgm:layoutNode name="rect3" styleLbl="alignAcc1">
        <dgm:alg type="sp"/>
        <dgm:shape xmlns:r="http://schemas.openxmlformats.org/officeDocument/2006/relationships" type="rect" r:blip="">
          <dgm:adjLst/>
        </dgm:shape>
        <dgm:presOf axis="self"/>
        <dgm:constrLst/>
        <dgm:ruleLst/>
      </dgm:layoutNode>
    </dgm:forEach>
    <dgm:forEach name="Name34" axis="ch" ptType="node" st="4" cnt="1">
      <dgm:layoutNode name="vertSpace4">
        <dgm:alg type="sp"/>
        <dgm:shape xmlns:r="http://schemas.openxmlformats.org/officeDocument/2006/relationships" type="rect" r:blip="" hideGeom="1">
          <dgm:adjLst/>
        </dgm:shape>
        <dgm:presOf/>
        <dgm:constrLst/>
        <dgm:ruleLst/>
      </dgm:layoutNode>
      <dgm:layoutNode name="circle4" styleLbl="node1">
        <dgm:alg type="sp"/>
        <dgm:choose name="Name35">
          <dgm:if name="Name36" func="var" arg="dir" op="equ" val="norm">
            <dgm:shape xmlns:r="http://schemas.openxmlformats.org/officeDocument/2006/relationships" type="pie" r:blip="">
              <dgm:adjLst>
                <dgm:adj idx="1" val="90"/>
                <dgm:adj idx="2" val="270"/>
              </dgm:adjLst>
            </dgm:shape>
          </dgm:if>
          <dgm:else name="Name37">
            <dgm:shape xmlns:r="http://schemas.openxmlformats.org/officeDocument/2006/relationships" type="pie" r:blip="">
              <dgm:adjLst>
                <dgm:adj idx="1" val="270"/>
                <dgm:adj idx="2" val="90"/>
              </dgm:adjLst>
            </dgm:shape>
          </dgm:else>
        </dgm:choose>
        <dgm:presOf/>
        <dgm:constrLst/>
        <dgm:ruleLst/>
      </dgm:layoutNode>
      <dgm:layoutNode name="rect4" styleLbl="alignAcc1">
        <dgm:alg type="sp"/>
        <dgm:shape xmlns:r="http://schemas.openxmlformats.org/officeDocument/2006/relationships" type="rect" r:blip="">
          <dgm:adjLst/>
        </dgm:shape>
        <dgm:presOf axis="self"/>
        <dgm:constrLst/>
        <dgm:ruleLst/>
      </dgm:layoutNode>
    </dgm:forEach>
    <dgm:forEach name="Name38" axis="ch" ptType="node" st="5" cnt="1">
      <dgm:layoutNode name="vertSpace5">
        <dgm:alg type="sp"/>
        <dgm:shape xmlns:r="http://schemas.openxmlformats.org/officeDocument/2006/relationships" type="rect" r:blip="" hideGeom="1">
          <dgm:adjLst/>
        </dgm:shape>
        <dgm:presOf/>
        <dgm:constrLst/>
        <dgm:ruleLst/>
      </dgm:layoutNode>
      <dgm:layoutNode name="circle5" styleLbl="node1">
        <dgm:alg type="sp"/>
        <dgm:choose name="Name39">
          <dgm:if name="Name40" func="var" arg="dir" op="equ" val="norm">
            <dgm:shape xmlns:r="http://schemas.openxmlformats.org/officeDocument/2006/relationships" type="pie" r:blip="">
              <dgm:adjLst>
                <dgm:adj idx="1" val="90"/>
                <dgm:adj idx="2" val="270"/>
              </dgm:adjLst>
            </dgm:shape>
          </dgm:if>
          <dgm:else name="Name41">
            <dgm:shape xmlns:r="http://schemas.openxmlformats.org/officeDocument/2006/relationships" type="pie" r:blip="">
              <dgm:adjLst>
                <dgm:adj idx="1" val="270"/>
                <dgm:adj idx="2" val="90"/>
              </dgm:adjLst>
            </dgm:shape>
          </dgm:else>
        </dgm:choose>
        <dgm:presOf/>
        <dgm:constrLst/>
        <dgm:ruleLst/>
      </dgm:layoutNode>
      <dgm:layoutNode name="rect5" styleLbl="alignAcc1">
        <dgm:alg type="sp"/>
        <dgm:shape xmlns:r="http://schemas.openxmlformats.org/officeDocument/2006/relationships" type="rect" r:blip="">
          <dgm:adjLst/>
        </dgm:shape>
        <dgm:presOf axis="self"/>
        <dgm:constrLst/>
        <dgm:ruleLst/>
      </dgm:layoutNode>
    </dgm:forEach>
    <dgm:forEach name="Name42" axis="ch" ptType="node" st="6" cnt="1">
      <dgm:layoutNode name="vertSpace6">
        <dgm:alg type="sp"/>
        <dgm:shape xmlns:r="http://schemas.openxmlformats.org/officeDocument/2006/relationships" type="rect" r:blip="" hideGeom="1">
          <dgm:adjLst/>
        </dgm:shape>
        <dgm:presOf/>
        <dgm:constrLst/>
        <dgm:ruleLst/>
      </dgm:layoutNode>
      <dgm:layoutNode name="circle6" styleLbl="node1">
        <dgm:alg type="sp"/>
        <dgm:choose name="Name43">
          <dgm:if name="Name44" func="var" arg="dir" op="equ" val="norm">
            <dgm:shape xmlns:r="http://schemas.openxmlformats.org/officeDocument/2006/relationships" type="pie" r:blip="">
              <dgm:adjLst>
                <dgm:adj idx="1" val="90"/>
                <dgm:adj idx="2" val="270"/>
              </dgm:adjLst>
            </dgm:shape>
          </dgm:if>
          <dgm:else name="Name45">
            <dgm:shape xmlns:r="http://schemas.openxmlformats.org/officeDocument/2006/relationships" type="pie" r:blip="">
              <dgm:adjLst>
                <dgm:adj idx="1" val="270"/>
                <dgm:adj idx="2" val="90"/>
              </dgm:adjLst>
            </dgm:shape>
          </dgm:else>
        </dgm:choose>
        <dgm:presOf/>
        <dgm:constrLst/>
        <dgm:ruleLst/>
      </dgm:layoutNode>
      <dgm:layoutNode name="rect6" styleLbl="alignAcc1">
        <dgm:alg type="sp"/>
        <dgm:shape xmlns:r="http://schemas.openxmlformats.org/officeDocument/2006/relationships" type="rect" r:blip="">
          <dgm:adjLst/>
        </dgm:shape>
        <dgm:presOf axis="self"/>
        <dgm:constrLst/>
        <dgm:ruleLst/>
      </dgm:layoutNode>
    </dgm:forEach>
    <dgm:forEach name="Name46" axis="ch" ptType="node" st="7" cnt="1">
      <dgm:layoutNode name="vertSpace7">
        <dgm:alg type="sp"/>
        <dgm:shape xmlns:r="http://schemas.openxmlformats.org/officeDocument/2006/relationships" type="rect" r:blip="" hideGeom="1">
          <dgm:adjLst/>
        </dgm:shape>
        <dgm:presOf/>
        <dgm:constrLst/>
        <dgm:ruleLst/>
      </dgm:layoutNode>
      <dgm:layoutNode name="circle7" styleLbl="node1">
        <dgm:alg type="sp"/>
        <dgm:choose name="Name47">
          <dgm:if name="Name48" func="var" arg="dir" op="equ" val="norm">
            <dgm:shape xmlns:r="http://schemas.openxmlformats.org/officeDocument/2006/relationships" type="pie" r:blip="">
              <dgm:adjLst>
                <dgm:adj idx="1" val="90"/>
                <dgm:adj idx="2" val="270"/>
              </dgm:adjLst>
            </dgm:shape>
          </dgm:if>
          <dgm:else name="Name49">
            <dgm:shape xmlns:r="http://schemas.openxmlformats.org/officeDocument/2006/relationships" type="pie" r:blip="">
              <dgm:adjLst>
                <dgm:adj idx="1" val="270"/>
                <dgm:adj idx="2" val="90"/>
              </dgm:adjLst>
            </dgm:shape>
          </dgm:else>
        </dgm:choose>
        <dgm:presOf/>
        <dgm:constrLst/>
        <dgm:ruleLst/>
      </dgm:layoutNode>
      <dgm:layoutNode name="rect7" styleLbl="alignAcc1">
        <dgm:alg type="sp"/>
        <dgm:shape xmlns:r="http://schemas.openxmlformats.org/officeDocument/2006/relationships" type="rect" r:blip="">
          <dgm:adjLst/>
        </dgm:shape>
        <dgm:presOf axis="self"/>
        <dgm:constrLst/>
        <dgm:ruleLst/>
      </dgm:layoutNode>
    </dgm:forEach>
    <dgm:forEach name="Name50" axis="ch" ptType="node" cnt="1">
      <dgm:choose name="Name51">
        <dgm:if name="Name52" axis="root des" ptType="all node" func="maxDepth" op="gte" val="2">
          <dgm:layoutNode name="rect1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1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3">
          <dgm:layoutNode name="rect1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4" axis="ch" ptType="node" st="2" cnt="1">
      <dgm:choose name="Name55">
        <dgm:if name="Name56" axis="root des" ptType="all node" func="maxDepth" op="gte" val="2">
          <dgm:layoutNode name="rect2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2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7">
          <dgm:layoutNode name="rect2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8" axis="ch" ptType="node" st="3" cnt="1">
      <dgm:choose name="Name59">
        <dgm:if name="Name60" axis="root des" ptType="all node" func="maxDepth" op="gte" val="2">
          <dgm:layoutNode name="rect3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3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1">
          <dgm:layoutNode name="rect3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2" axis="ch" ptType="node" st="4" cnt="1">
      <dgm:choose name="Name63">
        <dgm:if name="Name64" axis="root des" ptType="all node" func="maxDepth" op="gte" val="2">
          <dgm:layoutNode name="rect4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4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5">
          <dgm:layoutNode name="rect4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6" axis="ch" ptType="node" st="5" cnt="1">
      <dgm:choose name="Name67">
        <dgm:if name="Name68" axis="root des" ptType="all node" func="maxDepth" op="gte" val="2">
          <dgm:layoutNode name="rect5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5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9">
          <dgm:layoutNode name="rect5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0" axis="ch" ptType="node" st="6" cnt="1">
      <dgm:choose name="Name71">
        <dgm:if name="Name72" axis="root des" ptType="all node" func="maxDepth" op="gte" val="2">
          <dgm:layoutNode name="rect6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6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3">
          <dgm:layoutNode name="rect6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4" axis="ch" ptType="node" st="7" cnt="1">
      <dgm:choose name="Name75">
        <dgm:if name="Name76" axis="root des" ptType="all node" func="maxDepth" op="gte" val="2">
          <dgm:layoutNode name="rect7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7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7">
          <dgm:layoutNode name="rect7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5.xml><?xml version="1.0" encoding="utf-8"?>
<dgm:layoutDef xmlns:dgm="http://schemas.openxmlformats.org/drawingml/2006/diagram" xmlns:a="http://schemas.openxmlformats.org/drawingml/2006/main" uniqueId="urn:microsoft.com/office/officeart/2008/layout/VerticalAccentList">
  <dgm:title val=""/>
  <dgm:desc val=""/>
  <dgm:catLst>
    <dgm:cat type="list" pri="165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sampData>
  <dgm:style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styleData>
  <dgm:clr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clrData>
  <dgm:layoutNode name="Name0">
    <dgm:varLst>
      <dgm:chMax/>
      <dgm:chPref/>
      <dgm:dir/>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constrLst>
      <dgm:constr type="primFontSz" for="des" forName="parenttext" refType="primFontSz" refFor="des" refForName="childtext" op="gte"/>
      <dgm:constr type="w" for="ch" forName="composite" refType="w"/>
      <dgm:constr type="h" for="ch" forName="composite" refType="h"/>
      <dgm:constr type="w" for="ch" forName="parallelogramComposite" refType="w"/>
      <dgm:constr type="h" for="ch" forName="parallelogramComposite" refType="h"/>
      <dgm:constr type="w" for="ch" forName="parenttextcomposite" refType="w" fact="0.9"/>
      <dgm:constr type="h" for="ch" forName="parenttextcomposite" refType="h" fact="0.6"/>
      <dgm:constr type="h" for="ch" forName="sibTrans" refType="h" refFor="ch" refForName="composite" op="equ" fact="0.02"/>
      <dgm:constr type="h" for="ch" forName="sibTrans" op="equ"/>
    </dgm:constrLst>
    <dgm:forEach name="nodesForEach" axis="ch" ptType="node">
      <dgm:layoutNode name="parenttextcomposite">
        <dgm:alg type="composite">
          <dgm:param type="ar" val="11"/>
        </dgm:alg>
        <dgm:shape xmlns:r="http://schemas.openxmlformats.org/officeDocument/2006/relationships" r:blip="">
          <dgm:adjLst/>
        </dgm:shape>
        <dgm:constrLst>
          <dgm:constr type="h" for="ch" forName="parenttext" refType="h"/>
          <dgm:constr type="w" for="ch" forName="parenttext" refType="w"/>
        </dgm:constrLst>
        <dgm:layoutNode name="parenttext" styleLbl="revTx">
          <dgm:varLst>
            <dgm:chMax/>
            <dgm:chPref val="2"/>
            <dgm:bulletEnabled val="1"/>
          </dgm:varLst>
          <dgm:choose name="Name4">
            <dgm:if name="Name5" func="var" arg="dir" op="equ" val="norm">
              <dgm:alg type="tx">
                <dgm:param type="parTxLTRAlign" val="l"/>
                <dgm:param type="txAnchorVert" val="b"/>
              </dgm:alg>
            </dgm:if>
            <dgm:else name="Name6">
              <dgm:alg type="tx">
                <dgm:param type="parTxLTRAlign" val="r"/>
                <dgm:param type="txAnchorVert" val="b"/>
              </dgm:alg>
            </dgm:else>
          </dgm:choose>
          <dgm:shape xmlns:r="http://schemas.openxmlformats.org/officeDocument/2006/relationships" type="rect" r:blip="">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dgm:choose name="Name7">
        <dgm:if name="Name8" axis="ch" ptType="node" func="cnt" op="gte" val="1">
          <dgm:layoutNode name="composite">
            <dgm:alg type="composite">
              <dgm:param type="ar" val="6"/>
            </dgm:alg>
            <dgm:shape xmlns:r="http://schemas.openxmlformats.org/officeDocument/2006/relationships" r:blip="">
              <dgm:adjLst/>
            </dgm:shape>
            <dgm:choose name="Name9">
              <dgm:if name="Name10" func="var" arg="dir" op="equ" val="norm">
                <dgm:constrLst>
                  <dgm:constr type="l" for="ch" forName="chevron1" refType="w" fact="0.0301"/>
                  <dgm:constr type="t" for="ch" forName="chevron1" refType="h" fact="0"/>
                  <dgm:constr type="w" for="ch" forName="chevron1" refType="w" fact="0.2106"/>
                  <dgm:constr type="h" for="ch" forName="chevron1" refType="h"/>
                  <dgm:constr type="l" for="ch" forName="chevron2" refType="w" fact="0.1566"/>
                  <dgm:constr type="t" for="ch" forName="chevron2" refType="h" fact="0"/>
                  <dgm:constr type="w" for="ch" forName="chevron2" refType="w" fact="0.2106"/>
                  <dgm:constr type="h" for="ch" forName="chevron2" refType="h"/>
                  <dgm:constr type="l" for="ch" forName="chevron3" refType="w" fact="0.2832"/>
                  <dgm:constr type="t" for="ch" forName="chevron3" refType="h" fact="0"/>
                  <dgm:constr type="w" for="ch" forName="chevron3" refType="w" fact="0.2106"/>
                  <dgm:constr type="h" for="ch" forName="chevron3" refType="h"/>
                  <dgm:constr type="l" for="ch" forName="chevron4" refType="w" fact="0.4097"/>
                  <dgm:constr type="t" for="ch" forName="chevron4" refType="h" fact="0"/>
                  <dgm:constr type="w" for="ch" forName="chevron4" refType="w" fact="0.2106"/>
                  <dgm:constr type="h" for="ch" forName="chevron4" refType="h"/>
                  <dgm:constr type="l" for="ch" forName="chevron5" refType="w" fact="0.5363"/>
                  <dgm:constr type="t" for="ch" forName="chevron5" refType="h" fact="0"/>
                  <dgm:constr type="w" for="ch" forName="chevron5" refType="w" fact="0.2106"/>
                  <dgm:constr type="h" for="ch" forName="chevron5" refType="h"/>
                  <dgm:constr type="l" for="ch" forName="chevron6" refType="w" fact="0.6628"/>
                  <dgm:constr type="t" for="ch" forName="chevron6" refType="h" fact="0"/>
                  <dgm:constr type="w" for="ch" forName="chevron6" refType="w" fact="0.2106"/>
                  <dgm:constr type="h" for="ch" forName="chevron6" refType="h"/>
                  <dgm:constr type="l" for="ch" forName="chevron7" refType="w" fact="0.7894"/>
                  <dgm:constr type="t" for="ch" forName="chevron7" refType="h" fact="0"/>
                  <dgm:constr type="w" for="ch" forName="chevron7" refType="w" fact="0.2106"/>
                  <dgm:constr type="h" for="ch" forName="chevron7" refType="h"/>
                  <dgm:constr type="l" for="ch" forName="childtext" refType="w" fact="0.0301"/>
                  <dgm:constr type="t" for="ch" forName="childtext" refType="h" fact="0.1"/>
                  <dgm:constr type="w" for="ch" forName="childtext" refType="w" fact="0.9117"/>
                  <dgm:constr type="h" for="ch" forName="childtext" refType="h" fact="0.8"/>
                </dgm:constrLst>
              </dgm:if>
              <dgm:else name="Name11">
                <dgm:constrLst>
                  <dgm:constr type="l" for="ch" forName="chevron1" refType="w" fact="0.0301"/>
                  <dgm:constr type="t" for="ch" forName="chevron1" refType="h" fact="0"/>
                  <dgm:constr type="w" for="ch" forName="chevron1" refType="w" fact="0.2106"/>
                  <dgm:constr type="h" for="ch" forName="chevron1" refType="h"/>
                  <dgm:constr type="l" for="ch" forName="chevron2" refType="w" fact="0.1566"/>
                  <dgm:constr type="t" for="ch" forName="chevron2" refType="h" fact="0"/>
                  <dgm:constr type="w" for="ch" forName="chevron2" refType="w" fact="0.2106"/>
                  <dgm:constr type="h" for="ch" forName="chevron2" refType="h"/>
                  <dgm:constr type="l" for="ch" forName="chevron3" refType="w" fact="0.2832"/>
                  <dgm:constr type="t" for="ch" forName="chevron3" refType="h" fact="0"/>
                  <dgm:constr type="w" for="ch" forName="chevron3" refType="w" fact="0.2106"/>
                  <dgm:constr type="h" for="ch" forName="chevron3" refType="h"/>
                  <dgm:constr type="l" for="ch" forName="chevron4" refType="w" fact="0.4097"/>
                  <dgm:constr type="t" for="ch" forName="chevron4" refType="h" fact="0"/>
                  <dgm:constr type="w" for="ch" forName="chevron4" refType="w" fact="0.2106"/>
                  <dgm:constr type="h" for="ch" forName="chevron4" refType="h"/>
                  <dgm:constr type="l" for="ch" forName="chevron5" refType="w" fact="0.5363"/>
                  <dgm:constr type="t" for="ch" forName="chevron5" refType="h" fact="0"/>
                  <dgm:constr type="w" for="ch" forName="chevron5" refType="w" fact="0.2106"/>
                  <dgm:constr type="h" for="ch" forName="chevron5" refType="h"/>
                  <dgm:constr type="l" for="ch" forName="chevron6" refType="w" fact="0.6628"/>
                  <dgm:constr type="t" for="ch" forName="chevron6" refType="h" fact="0"/>
                  <dgm:constr type="w" for="ch" forName="chevron6" refType="w" fact="0.2106"/>
                  <dgm:constr type="h" for="ch" forName="chevron6" refType="h"/>
                  <dgm:constr type="l" for="ch" forName="chevron7" refType="w" fact="0.7894"/>
                  <dgm:constr type="t" for="ch" forName="chevron7" refType="h" fact="0"/>
                  <dgm:constr type="w" for="ch" forName="chevron7" refType="w" fact="0.2106"/>
                  <dgm:constr type="h" for="ch" forName="chevron7" refType="h"/>
                  <dgm:constr type="l" for="ch" forName="childtext" refType="w" fact="0.0883"/>
                  <dgm:constr type="t" for="ch" forName="childtext" refType="h" fact="0.1"/>
                  <dgm:constr type="w" for="ch" forName="childtext" refType="w" fact="0.9117"/>
                  <dgm:constr type="h" for="ch" forName="childtext" refType="h" fact="0.8"/>
                </dgm:constrLst>
              </dgm:else>
            </dgm:choose>
            <dgm:ruleLst/>
            <dgm:layoutNode name="chevron1" styleLbl="alignNode1">
              <dgm:alg type="sp"/>
              <dgm:choose name="Name12">
                <dgm:if name="Name13" func="var" arg="dir" op="equ" val="norm">
                  <dgm:shape xmlns:r="http://schemas.openxmlformats.org/officeDocument/2006/relationships" type="chevron" r:blip="">
                    <dgm:adjLst>
                      <dgm:adj idx="1" val="0.7061"/>
                    </dgm:adjLst>
                  </dgm:shape>
                </dgm:if>
                <dgm:else name="Name14">
                  <dgm:shape xmlns:r="http://schemas.openxmlformats.org/officeDocument/2006/relationships" rot="180" type="chevron" r:blip="">
                    <dgm:adjLst>
                      <dgm:adj idx="1" val="0.7061"/>
                    </dgm:adjLst>
                  </dgm:shape>
                </dgm:else>
              </dgm:choose>
              <dgm:presOf/>
            </dgm:layoutNode>
            <dgm:layoutNode name="chevron2" styleLbl="alignNode1">
              <dgm:alg type="sp"/>
              <dgm:choose name="Name15">
                <dgm:if name="Name16" func="var" arg="dir" op="equ" val="norm">
                  <dgm:shape xmlns:r="http://schemas.openxmlformats.org/officeDocument/2006/relationships" type="chevron" r:blip="">
                    <dgm:adjLst>
                      <dgm:adj idx="1" val="0.7061"/>
                    </dgm:adjLst>
                  </dgm:shape>
                </dgm:if>
                <dgm:else name="Name17">
                  <dgm:shape xmlns:r="http://schemas.openxmlformats.org/officeDocument/2006/relationships" rot="180" type="chevron" r:blip="">
                    <dgm:adjLst>
                      <dgm:adj idx="1" val="0.7061"/>
                    </dgm:adjLst>
                  </dgm:shape>
                </dgm:else>
              </dgm:choose>
              <dgm:presOf/>
            </dgm:layoutNode>
            <dgm:layoutNode name="chevron3" styleLbl="alignNode1">
              <dgm:alg type="sp"/>
              <dgm:choose name="Name18">
                <dgm:if name="Name19" func="var" arg="dir" op="equ" val="norm">
                  <dgm:shape xmlns:r="http://schemas.openxmlformats.org/officeDocument/2006/relationships" type="chevron" r:blip="">
                    <dgm:adjLst>
                      <dgm:adj idx="1" val="0.7061"/>
                    </dgm:adjLst>
                  </dgm:shape>
                </dgm:if>
                <dgm:else name="Name20">
                  <dgm:shape xmlns:r="http://schemas.openxmlformats.org/officeDocument/2006/relationships" rot="180" type="chevron" r:blip="">
                    <dgm:adjLst>
                      <dgm:adj idx="1" val="0.7061"/>
                    </dgm:adjLst>
                  </dgm:shape>
                </dgm:else>
              </dgm:choose>
              <dgm:presOf/>
            </dgm:layoutNode>
            <dgm:layoutNode name="chevron4" styleLbl="alignNode1">
              <dgm:alg type="sp"/>
              <dgm:choose name="Name21">
                <dgm:if name="Name22" func="var" arg="dir" op="equ" val="norm">
                  <dgm:shape xmlns:r="http://schemas.openxmlformats.org/officeDocument/2006/relationships" type="chevron" r:blip="">
                    <dgm:adjLst>
                      <dgm:adj idx="1" val="0.7061"/>
                    </dgm:adjLst>
                  </dgm:shape>
                </dgm:if>
                <dgm:else name="Name23">
                  <dgm:shape xmlns:r="http://schemas.openxmlformats.org/officeDocument/2006/relationships" rot="180" type="chevron" r:blip="">
                    <dgm:adjLst>
                      <dgm:adj idx="1" val="0.7061"/>
                    </dgm:adjLst>
                  </dgm:shape>
                </dgm:else>
              </dgm:choose>
              <dgm:presOf/>
            </dgm:layoutNode>
            <dgm:layoutNode name="chevron5" styleLbl="alignNode1">
              <dgm:alg type="sp"/>
              <dgm:choose name="Name24">
                <dgm:if name="Name25" func="var" arg="dir" op="equ" val="norm">
                  <dgm:shape xmlns:r="http://schemas.openxmlformats.org/officeDocument/2006/relationships" type="chevron" r:blip="">
                    <dgm:adjLst>
                      <dgm:adj idx="1" val="0.7061"/>
                    </dgm:adjLst>
                  </dgm:shape>
                </dgm:if>
                <dgm:else name="Name26">
                  <dgm:shape xmlns:r="http://schemas.openxmlformats.org/officeDocument/2006/relationships" rot="180" type="chevron" r:blip="">
                    <dgm:adjLst>
                      <dgm:adj idx="1" val="0.7061"/>
                    </dgm:adjLst>
                  </dgm:shape>
                </dgm:else>
              </dgm:choose>
              <dgm:presOf/>
            </dgm:layoutNode>
            <dgm:layoutNode name="chevron6" styleLbl="alignNode1">
              <dgm:alg type="sp"/>
              <dgm:choose name="Name27">
                <dgm:if name="Name28" func="var" arg="dir" op="equ" val="norm">
                  <dgm:shape xmlns:r="http://schemas.openxmlformats.org/officeDocument/2006/relationships" type="chevron" r:blip="">
                    <dgm:adjLst>
                      <dgm:adj idx="1" val="0.7061"/>
                    </dgm:adjLst>
                  </dgm:shape>
                </dgm:if>
                <dgm:else name="Name29">
                  <dgm:shape xmlns:r="http://schemas.openxmlformats.org/officeDocument/2006/relationships" rot="180" type="chevron" r:blip="">
                    <dgm:adjLst>
                      <dgm:adj idx="1" val="0.7061"/>
                    </dgm:adjLst>
                  </dgm:shape>
                </dgm:else>
              </dgm:choose>
              <dgm:presOf/>
            </dgm:layoutNode>
            <dgm:layoutNode name="chevron7" styleLbl="alignNode1">
              <dgm:alg type="sp"/>
              <dgm:choose name="Name30">
                <dgm:if name="Name31" func="var" arg="dir" op="equ" val="norm">
                  <dgm:shape xmlns:r="http://schemas.openxmlformats.org/officeDocument/2006/relationships" type="chevron" r:blip="">
                    <dgm:adjLst>
                      <dgm:adj idx="1" val="0.7061"/>
                    </dgm:adjLst>
                  </dgm:shape>
                </dgm:if>
                <dgm:else name="Name32">
                  <dgm:shape xmlns:r="http://schemas.openxmlformats.org/officeDocument/2006/relationships" rot="180" type="chevron" r:blip="">
                    <dgm:adjLst>
                      <dgm:adj idx="1" val="0.7061"/>
                    </dgm:adjLst>
                  </dgm:shape>
                </dgm:else>
              </dgm:choose>
              <dgm:presOf/>
            </dgm:layoutNode>
            <dgm:layoutNode name="childtext" styleLbl="solidFgAcc1">
              <dgm:varLst>
                <dgm:chMax/>
                <dgm:chPref val="0"/>
                <dgm:bulletEnabled val="1"/>
              </dgm:varLst>
              <dgm:choose name="Name33">
                <dgm:if name="Name34" func="var" arg="dir" op="equ" val="norm">
                  <dgm:alg type="tx">
                    <dgm:param type="parTxLTRAlign" val="l"/>
                    <dgm:param type="txAnchorVertCh" val="t"/>
                  </dgm:alg>
                </dgm:if>
                <dgm:else name="Name35">
                  <dgm:alg type="tx">
                    <dgm:param type="parTxLTRAlign" val="r"/>
                    <dgm:param type="shpTxLTRAlignCh" val="r"/>
                    <dgm:param type="txAnchorVertCh" val="t"/>
                  </dgm:alg>
                </dgm:else>
              </dgm:choose>
              <dgm:shape xmlns:r="http://schemas.openxmlformats.org/officeDocument/2006/relationships" type="rect" r:blip="">
                <dgm:adjLst/>
              </dgm:shape>
              <dgm:presOf axis="des"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if>
        <dgm:else name="Name36">
          <dgm:layoutNode name="parallelogramComposite">
            <dgm:alg type="composite">
              <dgm:param type="ar" val="50"/>
            </dgm:alg>
            <dgm:shape xmlns:r="http://schemas.openxmlformats.org/officeDocument/2006/relationships" r:blip="">
              <dgm:adjLst/>
            </dgm:shape>
            <dgm:constrLst>
              <dgm:constr type="l" for="ch" forName="parallelogram1" refType="w" fact="0"/>
              <dgm:constr type="t" for="ch" forName="parallelogram1" refType="h" fact="0"/>
              <dgm:constr type="w" for="ch" forName="parallelogram1" refType="w" fact="0.12"/>
              <dgm:constr type="h" for="ch" forName="parallelogram1" refType="h"/>
              <dgm:constr type="l" for="ch" forName="parallelogram2" refType="w" fact="0.127"/>
              <dgm:constr type="t" for="ch" forName="parallelogram2" refType="h" fact="0"/>
              <dgm:constr type="w" for="ch" forName="parallelogram2" refType="w" fact="0.12"/>
              <dgm:constr type="h" for="ch" forName="parallelogram2" refType="h"/>
              <dgm:constr type="l" for="ch" forName="parallelogram3" refType="w" fact="0.254"/>
              <dgm:constr type="t" for="ch" forName="parallelogram3" refType="h" fact="0"/>
              <dgm:constr type="w" for="ch" forName="parallelogram3" refType="w" fact="0.12"/>
              <dgm:constr type="h" for="ch" forName="parallelogram3" refType="h"/>
              <dgm:constr type="l" for="ch" forName="parallelogram4" refType="w" fact="0.381"/>
              <dgm:constr type="t" for="ch" forName="parallelogram4" refType="h" fact="0"/>
              <dgm:constr type="w" for="ch" forName="parallelogram4" refType="w" fact="0.12"/>
              <dgm:constr type="h" for="ch" forName="parallelogram4" refType="h"/>
              <dgm:constr type="l" for="ch" forName="parallelogram5" refType="w" fact="0.508"/>
              <dgm:constr type="t" for="ch" forName="parallelogram5" refType="h" fact="0"/>
              <dgm:constr type="w" for="ch" forName="parallelogram5" refType="w" fact="0.12"/>
              <dgm:constr type="h" for="ch" forName="parallelogram5" refType="h"/>
              <dgm:constr type="l" for="ch" forName="parallelogram6" refType="w" fact="0.635"/>
              <dgm:constr type="t" for="ch" forName="parallelogram6" refType="h" fact="0"/>
              <dgm:constr type="w" for="ch" forName="parallelogram6" refType="w" fact="0.12"/>
              <dgm:constr type="h" for="ch" forName="parallelogram6" refType="h"/>
              <dgm:constr type="l" for="ch" forName="parallelogram7" refType="w" fact="0.762"/>
              <dgm:constr type="t" for="ch" forName="parallelogram7" refType="h" fact="0"/>
              <dgm:constr type="w" for="ch" forName="parallelogram7" refType="w" fact="0.12"/>
              <dgm:constr type="h" for="ch" forName="parallelogram7" refType="h"/>
            </dgm:constrLst>
            <dgm:ruleLst/>
            <dgm:layoutNode name="parallelogram1" styleLbl="alignNode1">
              <dgm:alg type="sp"/>
              <dgm:shape xmlns:r="http://schemas.openxmlformats.org/officeDocument/2006/relationships" type="parallelogram" r:blip="">
                <dgm:adjLst>
                  <dgm:adj idx="1" val="1.4084"/>
                </dgm:adjLst>
              </dgm:shape>
              <dgm:presOf/>
            </dgm:layoutNode>
            <dgm:layoutNode name="parallelogram2" styleLbl="alignNode1">
              <dgm:alg type="sp"/>
              <dgm:shape xmlns:r="http://schemas.openxmlformats.org/officeDocument/2006/relationships" type="parallelogram" r:blip="">
                <dgm:adjLst>
                  <dgm:adj idx="1" val="1.4084"/>
                </dgm:adjLst>
              </dgm:shape>
              <dgm:presOf/>
            </dgm:layoutNode>
            <dgm:layoutNode name="parallelogram3" styleLbl="alignNode1">
              <dgm:alg type="sp"/>
              <dgm:shape xmlns:r="http://schemas.openxmlformats.org/officeDocument/2006/relationships" type="parallelogram" r:blip="">
                <dgm:adjLst>
                  <dgm:adj idx="1" val="1.4084"/>
                </dgm:adjLst>
              </dgm:shape>
              <dgm:presOf/>
            </dgm:layoutNode>
            <dgm:layoutNode name="parallelogram4" styleLbl="alignNode1">
              <dgm:alg type="sp"/>
              <dgm:shape xmlns:r="http://schemas.openxmlformats.org/officeDocument/2006/relationships" type="parallelogram" r:blip="">
                <dgm:adjLst>
                  <dgm:adj idx="1" val="1.4084"/>
                </dgm:adjLst>
              </dgm:shape>
              <dgm:presOf/>
            </dgm:layoutNode>
            <dgm:layoutNode name="parallelogram5" styleLbl="alignNode1">
              <dgm:alg type="sp"/>
              <dgm:shape xmlns:r="http://schemas.openxmlformats.org/officeDocument/2006/relationships" type="parallelogram" r:blip="">
                <dgm:adjLst>
                  <dgm:adj idx="1" val="1.4084"/>
                </dgm:adjLst>
              </dgm:shape>
              <dgm:presOf/>
            </dgm:layoutNode>
            <dgm:layoutNode name="parallelogram6" styleLbl="alignNode1">
              <dgm:alg type="sp"/>
              <dgm:shape xmlns:r="http://schemas.openxmlformats.org/officeDocument/2006/relationships" type="parallelogram" r:blip="">
                <dgm:adjLst>
                  <dgm:adj idx="1" val="1.4084"/>
                </dgm:adjLst>
              </dgm:shape>
              <dgm:presOf/>
            </dgm:layoutNode>
            <dgm:layoutNode name="parallelogram7" styleLbl="alignNode1">
              <dgm:alg type="sp"/>
              <dgm:shape xmlns:r="http://schemas.openxmlformats.org/officeDocument/2006/relationships" type="parallelogram" r:blip="">
                <dgm:adjLst>
                  <dgm:adj idx="1" val="1.4084"/>
                </dgm:adjLst>
              </dgm:shape>
              <dgm:presOf/>
            </dgm:layoutNode>
          </dgm:layoutNode>
        </dgm:else>
      </dgm:choos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7.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2.png"/></Relationships>
</file>

<file path=ppt/slideLayouts/_rels/slideLayout9.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2.pn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7" name="Rectangle 6"/>
          <p:cNvSpPr/>
          <p:nvPr/>
        </p:nvSpPr>
        <p:spPr>
          <a:xfrm>
            <a:off x="920834" y="1346946"/>
            <a:ext cx="10222992" cy="80683"/>
          </a:xfrm>
          <a:prstGeom prst="rect">
            <a:avLst/>
          </a:prstGeom>
          <a:blipFill dpi="0" rotWithShape="1">
            <a:blip r:embed="rId2">
              <a:alphaModFix amt="83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6200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920834" y="4299696"/>
            <a:ext cx="10222992" cy="80683"/>
          </a:xfrm>
          <a:prstGeom prst="rect">
            <a:avLst/>
          </a:prstGeom>
          <a:blipFill dpi="0" rotWithShape="1">
            <a:blip r:embed="rId2">
              <a:alphaModFix amt="83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175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920834" y="1484779"/>
            <a:ext cx="10222992" cy="2743200"/>
          </a:xfrm>
          <a:prstGeom prst="rect">
            <a:avLst/>
          </a:prstGeom>
          <a:blipFill dpi="0" rotWithShape="1">
            <a:blip r:embed="rId2">
              <a:alphaModFix amt="83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grpSp>
        <p:nvGrpSpPr>
          <p:cNvPr id="10" name="Group 9"/>
          <p:cNvGrpSpPr/>
          <p:nvPr/>
        </p:nvGrpSpPr>
        <p:grpSpPr>
          <a:xfrm>
            <a:off x="9649215" y="4068923"/>
            <a:ext cx="1080904" cy="1080902"/>
            <a:chOff x="9685338" y="4460675"/>
            <a:chExt cx="1080904" cy="1080902"/>
          </a:xfrm>
        </p:grpSpPr>
        <p:sp>
          <p:nvSpPr>
            <p:cNvPr id="11" name="Oval 10"/>
            <p:cNvSpPr/>
            <p:nvPr/>
          </p:nvSpPr>
          <p:spPr>
            <a:xfrm>
              <a:off x="9685338" y="4460675"/>
              <a:ext cx="1080904" cy="1080902"/>
            </a:xfrm>
            <a:prstGeom prst="ellipse">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saturation sat="95000"/>
                        </a14:imgEffect>
                      </a14:imgLayer>
                    </a14:imgProps>
                  </a:ext>
                </a:extLst>
              </a:blip>
              <a:srcRect/>
              <a:tile tx="0" ty="0" sx="85000" sy="85000" flip="none" algn="tl"/>
            </a:blipFill>
            <a:ln w="25400" cap="flat" cmpd="sng" algn="ctr">
              <a:noFill/>
              <a:prstDash val="solid"/>
            </a:ln>
            <a:effectLst/>
          </p:spPr>
        </p:sp>
        <p:sp>
          <p:nvSpPr>
            <p:cNvPr id="12" name="Oval 11"/>
            <p:cNvSpPr/>
            <p:nvPr/>
          </p:nvSpPr>
          <p:spPr>
            <a:xfrm>
              <a:off x="9793429" y="4568765"/>
              <a:ext cx="864723" cy="864722"/>
            </a:xfrm>
            <a:prstGeom prst="ellipse">
              <a:avLst/>
            </a:prstGeom>
            <a:noFill/>
            <a:ln w="25400" cap="flat" cmpd="sng" algn="ctr">
              <a:solidFill>
                <a:sysClr val="window" lastClr="FFFFFF"/>
              </a:solidFill>
              <a:prstDash val="solid"/>
            </a:ln>
            <a:effectLst/>
          </p:spPr>
        </p:sp>
      </p:grpSp>
      <p:sp>
        <p:nvSpPr>
          <p:cNvPr id="2" name="Title 1"/>
          <p:cNvSpPr>
            <a:spLocks noGrp="1"/>
          </p:cNvSpPr>
          <p:nvPr>
            <p:ph type="ctrTitle"/>
          </p:nvPr>
        </p:nvSpPr>
        <p:spPr>
          <a:xfrm>
            <a:off x="1051560" y="1432223"/>
            <a:ext cx="9966960" cy="3035808"/>
          </a:xfrm>
        </p:spPr>
        <p:txBody>
          <a:bodyPr anchor="ctr">
            <a:noAutofit/>
          </a:bodyPr>
          <a:lstStyle>
            <a:lvl1pPr algn="l">
              <a:lnSpc>
                <a:spcPct val="85000"/>
              </a:lnSpc>
              <a:defRPr sz="7200" b="1" cap="none" baseline="0">
                <a:blipFill dpi="0" rotWithShape="1">
                  <a:blip r:embed="rId4"/>
                  <a:srcRect/>
                  <a:tile tx="6350" ty="-127000" sx="65000" sy="64000" flip="none" algn="tl"/>
                </a:blipFill>
              </a:defRPr>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069848" y="4389120"/>
            <a:ext cx="7891272" cy="1069848"/>
          </a:xfrm>
        </p:spPr>
        <p:txBody>
          <a:bodyPr>
            <a:normAutofit/>
          </a:bodyPr>
          <a:lstStyle>
            <a:lvl1pPr marL="0" indent="0" algn="l">
              <a:buNone/>
              <a:defRPr sz="2200">
                <a:solidFill>
                  <a:schemeClr val="tx1"/>
                </a:solidFill>
              </a:defRPr>
            </a:lvl1pPr>
            <a:lvl2pPr marL="457200" indent="0" algn="ctr">
              <a:buNone/>
              <a:defRPr sz="2200"/>
            </a:lvl2pPr>
            <a:lvl3pPr marL="914400" indent="0" algn="ctr">
              <a:buNone/>
              <a:defRPr sz="22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6F8EAA61-0FC2-4634-AF9D-3F177583F280}" type="datetimeFigureOut">
              <a:rPr lang="zh-CN" altLang="en-US" smtClean="0"/>
              <a:t>2017-09-07</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a:xfrm>
            <a:off x="9592733" y="4289334"/>
            <a:ext cx="1193868" cy="640080"/>
          </a:xfrm>
        </p:spPr>
        <p:txBody>
          <a:bodyPr/>
          <a:lstStyle>
            <a:lvl1pPr>
              <a:defRPr sz="2800" b="1"/>
            </a:lvl1pPr>
          </a:lstStyle>
          <a:p>
            <a:fld id="{A5AA7FE5-7D28-47F7-B46E-7BF4C8A20C05}" type="slidenum">
              <a:rPr lang="zh-CN" altLang="en-US" smtClean="0"/>
              <a:t>‹#›</a:t>
            </a:fld>
            <a:endParaRPr lang="zh-CN" altLang="en-US"/>
          </a:p>
        </p:txBody>
      </p:sp>
    </p:spTree>
    <p:extLst>
      <p:ext uri="{BB962C8B-B14F-4D97-AF65-F5344CB8AC3E}">
        <p14:creationId xmlns:p14="http://schemas.microsoft.com/office/powerpoint/2010/main" val="250031525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6F8EAA61-0FC2-4634-AF9D-3F177583F280}" type="datetimeFigureOut">
              <a:rPr lang="zh-CN" altLang="en-US" smtClean="0"/>
              <a:t>2017-09-07</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A5AA7FE5-7D28-47F7-B46E-7BF4C8A20C05}" type="slidenum">
              <a:rPr lang="zh-CN" altLang="en-US" smtClean="0"/>
              <a:t>‹#›</a:t>
            </a:fld>
            <a:endParaRPr lang="zh-CN" altLang="en-US"/>
          </a:p>
        </p:txBody>
      </p:sp>
    </p:spTree>
    <p:extLst>
      <p:ext uri="{BB962C8B-B14F-4D97-AF65-F5344CB8AC3E}">
        <p14:creationId xmlns:p14="http://schemas.microsoft.com/office/powerpoint/2010/main" val="52637850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533400"/>
            <a:ext cx="2552700" cy="5638800"/>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1066800" y="533400"/>
            <a:ext cx="7505700" cy="56388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6F8EAA61-0FC2-4634-AF9D-3F177583F280}" type="datetimeFigureOut">
              <a:rPr lang="zh-CN" altLang="en-US" smtClean="0"/>
              <a:t>2017-09-07</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A5AA7FE5-7D28-47F7-B46E-7BF4C8A20C05}" type="slidenum">
              <a:rPr lang="zh-CN" altLang="en-US" smtClean="0"/>
              <a:t>‹#›</a:t>
            </a:fld>
            <a:endParaRPr lang="zh-CN" altLang="en-US"/>
          </a:p>
        </p:txBody>
      </p:sp>
    </p:spTree>
    <p:extLst>
      <p:ext uri="{BB962C8B-B14F-4D97-AF65-F5344CB8AC3E}">
        <p14:creationId xmlns:p14="http://schemas.microsoft.com/office/powerpoint/2010/main" val="11982820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6F8EAA61-0FC2-4634-AF9D-3F177583F280}" type="datetimeFigureOut">
              <a:rPr lang="zh-CN" altLang="en-US" smtClean="0"/>
              <a:t>2017-09-07</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A5AA7FE5-7D28-47F7-B46E-7BF4C8A20C05}" type="slidenum">
              <a:rPr lang="zh-CN" altLang="en-US" smtClean="0"/>
              <a:t>‹#›</a:t>
            </a:fld>
            <a:endParaRPr lang="zh-CN" altLang="en-US"/>
          </a:p>
        </p:txBody>
      </p:sp>
    </p:spTree>
    <p:extLst>
      <p:ext uri="{BB962C8B-B14F-4D97-AF65-F5344CB8AC3E}">
        <p14:creationId xmlns:p14="http://schemas.microsoft.com/office/powerpoint/2010/main" val="23688560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7" name="Rectangle 6"/>
          <p:cNvSpPr/>
          <p:nvPr/>
        </p:nvSpPr>
        <p:spPr>
          <a:xfrm>
            <a:off x="0" y="4917989"/>
            <a:ext cx="12192000" cy="1940010"/>
          </a:xfrm>
          <a:prstGeom prst="rect">
            <a:avLst/>
          </a:prstGeom>
          <a:blipFill dpi="0" rotWithShape="1">
            <a:blip r:embed="rId2">
              <a:alphaModFix amt="83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2167128" y="1225296"/>
            <a:ext cx="9281160" cy="3520440"/>
          </a:xfrm>
        </p:spPr>
        <p:txBody>
          <a:bodyPr anchor="ctr">
            <a:normAutofit/>
          </a:bodyPr>
          <a:lstStyle>
            <a:lvl1pPr>
              <a:lnSpc>
                <a:spcPct val="85000"/>
              </a:lnSpc>
              <a:defRPr sz="7200" b="1"/>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2165774" y="5020056"/>
            <a:ext cx="9052560" cy="1066800"/>
          </a:xfrm>
        </p:spPr>
        <p:txBody>
          <a:bodyPr anchor="t">
            <a:normAutofit/>
          </a:bodyPr>
          <a:lstStyle>
            <a:lvl1pPr marL="0" indent="0">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a:xfrm>
            <a:off x="8593667" y="6272784"/>
            <a:ext cx="2644309" cy="365125"/>
          </a:xfrm>
        </p:spPr>
        <p:txBody>
          <a:bodyPr/>
          <a:lstStyle/>
          <a:p>
            <a:fld id="{6F8EAA61-0FC2-4634-AF9D-3F177583F280}" type="datetimeFigureOut">
              <a:rPr lang="zh-CN" altLang="en-US" smtClean="0"/>
              <a:t>2017-09-07</a:t>
            </a:fld>
            <a:endParaRPr lang="zh-CN" altLang="en-US"/>
          </a:p>
        </p:txBody>
      </p:sp>
      <p:sp>
        <p:nvSpPr>
          <p:cNvPr id="5" name="Footer Placeholder 4"/>
          <p:cNvSpPr>
            <a:spLocks noGrp="1"/>
          </p:cNvSpPr>
          <p:nvPr>
            <p:ph type="ftr" sz="quarter" idx="11"/>
          </p:nvPr>
        </p:nvSpPr>
        <p:spPr>
          <a:xfrm>
            <a:off x="2182708" y="6272784"/>
            <a:ext cx="6327648" cy="365125"/>
          </a:xfrm>
        </p:spPr>
        <p:txBody>
          <a:bodyPr/>
          <a:lstStyle/>
          <a:p>
            <a:endParaRPr lang="zh-CN" altLang="en-US"/>
          </a:p>
        </p:txBody>
      </p:sp>
      <p:grpSp>
        <p:nvGrpSpPr>
          <p:cNvPr id="8" name="Group 7"/>
          <p:cNvGrpSpPr/>
          <p:nvPr/>
        </p:nvGrpSpPr>
        <p:grpSpPr>
          <a:xfrm>
            <a:off x="897399" y="2325848"/>
            <a:ext cx="1080904" cy="1080902"/>
            <a:chOff x="9685338" y="4460675"/>
            <a:chExt cx="1080904" cy="1080902"/>
          </a:xfrm>
        </p:grpSpPr>
        <p:sp>
          <p:nvSpPr>
            <p:cNvPr id="9" name="Oval 8"/>
            <p:cNvSpPr/>
            <p:nvPr/>
          </p:nvSpPr>
          <p:spPr>
            <a:xfrm>
              <a:off x="9685338" y="4460675"/>
              <a:ext cx="1080904" cy="1080902"/>
            </a:xfrm>
            <a:prstGeom prst="ellipse">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saturation sat="95000"/>
                        </a14:imgEffect>
                      </a14:imgLayer>
                    </a14:imgProps>
                  </a:ext>
                </a:extLst>
              </a:blip>
              <a:srcRect/>
              <a:tile tx="0" ty="0" sx="85000" sy="85000" flip="none" algn="tl"/>
            </a:blipFill>
            <a:ln w="25400" cap="flat" cmpd="sng" algn="ctr">
              <a:noFill/>
              <a:prstDash val="solid"/>
            </a:ln>
            <a:effectLst/>
          </p:spPr>
        </p:sp>
        <p:sp>
          <p:nvSpPr>
            <p:cNvPr id="10" name="Oval 9"/>
            <p:cNvSpPr/>
            <p:nvPr/>
          </p:nvSpPr>
          <p:spPr>
            <a:xfrm>
              <a:off x="9793429" y="4568765"/>
              <a:ext cx="864723" cy="864722"/>
            </a:xfrm>
            <a:prstGeom prst="ellipse">
              <a:avLst/>
            </a:prstGeom>
            <a:noFill/>
            <a:ln w="25400" cap="flat" cmpd="sng" algn="ctr">
              <a:solidFill>
                <a:sysClr val="window" lastClr="FFFFFF"/>
              </a:solidFill>
              <a:prstDash val="solid"/>
            </a:ln>
            <a:effectLst/>
          </p:spPr>
        </p:sp>
      </p:grpSp>
      <p:sp>
        <p:nvSpPr>
          <p:cNvPr id="6" name="Slide Number Placeholder 5"/>
          <p:cNvSpPr>
            <a:spLocks noGrp="1"/>
          </p:cNvSpPr>
          <p:nvPr>
            <p:ph type="sldNum" sz="quarter" idx="12"/>
          </p:nvPr>
        </p:nvSpPr>
        <p:spPr>
          <a:xfrm>
            <a:off x="843702" y="2506133"/>
            <a:ext cx="1188298" cy="720332"/>
          </a:xfrm>
        </p:spPr>
        <p:txBody>
          <a:bodyPr/>
          <a:lstStyle>
            <a:lvl1pPr>
              <a:defRPr sz="2800"/>
            </a:lvl1pPr>
          </a:lstStyle>
          <a:p>
            <a:fld id="{A5AA7FE5-7D28-47F7-B46E-7BF4C8A20C05}" type="slidenum">
              <a:rPr lang="zh-CN" altLang="en-US" smtClean="0"/>
              <a:t>‹#›</a:t>
            </a:fld>
            <a:endParaRPr lang="zh-CN" altLang="en-US"/>
          </a:p>
        </p:txBody>
      </p:sp>
    </p:spTree>
    <p:extLst>
      <p:ext uri="{BB962C8B-B14F-4D97-AF65-F5344CB8AC3E}">
        <p14:creationId xmlns:p14="http://schemas.microsoft.com/office/powerpoint/2010/main" val="183271764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1069848" y="2194560"/>
            <a:ext cx="4754880" cy="3977640"/>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364224" y="2194560"/>
            <a:ext cx="4754880" cy="3977640"/>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6F8EAA61-0FC2-4634-AF9D-3F177583F280}" type="datetimeFigureOut">
              <a:rPr lang="zh-CN" altLang="en-US" smtClean="0"/>
              <a:t>2017-09-07</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A5AA7FE5-7D28-47F7-B46E-7BF4C8A20C05}" type="slidenum">
              <a:rPr lang="zh-CN" altLang="en-US" smtClean="0"/>
              <a:t>‹#›</a:t>
            </a:fld>
            <a:endParaRPr lang="zh-CN" altLang="en-US"/>
          </a:p>
        </p:txBody>
      </p:sp>
    </p:spTree>
    <p:extLst>
      <p:ext uri="{BB962C8B-B14F-4D97-AF65-F5344CB8AC3E}">
        <p14:creationId xmlns:p14="http://schemas.microsoft.com/office/powerpoint/2010/main" val="399492352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1066800" y="2048256"/>
            <a:ext cx="4754880" cy="640080"/>
          </a:xfrm>
        </p:spPr>
        <p:txBody>
          <a:bodyPr anchor="ctr">
            <a:normAutofit/>
          </a:bodyPr>
          <a:lstStyle>
            <a:lvl1pPr marL="0" indent="0">
              <a:buNone/>
              <a:defRPr sz="2000" b="1">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1069848" y="2743200"/>
            <a:ext cx="4754880" cy="3291840"/>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364224" y="2048256"/>
            <a:ext cx="4754880" cy="640080"/>
          </a:xfrm>
        </p:spPr>
        <p:txBody>
          <a:bodyPr anchor="ctr">
            <a:normAutofit/>
          </a:bodyPr>
          <a:lstStyle>
            <a:lvl1pPr marL="0" indent="0">
              <a:buNone/>
              <a:defRPr sz="2000" b="1">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364224" y="2743200"/>
            <a:ext cx="4754880" cy="3291840"/>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6F8EAA61-0FC2-4634-AF9D-3F177583F280}" type="datetimeFigureOut">
              <a:rPr lang="zh-CN" altLang="en-US" smtClean="0"/>
              <a:t>2017-09-07</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A5AA7FE5-7D28-47F7-B46E-7BF4C8A20C05}" type="slidenum">
              <a:rPr lang="zh-CN" altLang="en-US" smtClean="0"/>
              <a:t>‹#›</a:t>
            </a:fld>
            <a:endParaRPr lang="zh-CN" altLang="en-US"/>
          </a:p>
        </p:txBody>
      </p:sp>
    </p:spTree>
    <p:extLst>
      <p:ext uri="{BB962C8B-B14F-4D97-AF65-F5344CB8AC3E}">
        <p14:creationId xmlns:p14="http://schemas.microsoft.com/office/powerpoint/2010/main" val="39335050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6F8EAA61-0FC2-4634-AF9D-3F177583F280}" type="datetimeFigureOut">
              <a:rPr lang="zh-CN" altLang="en-US" smtClean="0"/>
              <a:t>2017-09-07</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A5AA7FE5-7D28-47F7-B46E-7BF4C8A20C05}" type="slidenum">
              <a:rPr lang="zh-CN" altLang="en-US" smtClean="0"/>
              <a:t>‹#›</a:t>
            </a:fld>
            <a:endParaRPr lang="zh-CN" altLang="en-US"/>
          </a:p>
        </p:txBody>
      </p:sp>
    </p:spTree>
    <p:extLst>
      <p:ext uri="{BB962C8B-B14F-4D97-AF65-F5344CB8AC3E}">
        <p14:creationId xmlns:p14="http://schemas.microsoft.com/office/powerpoint/2010/main" val="132194851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F8EAA61-0FC2-4634-AF9D-3F177583F280}" type="datetimeFigureOut">
              <a:rPr lang="zh-CN" altLang="en-US" smtClean="0"/>
              <a:t>2017-09-07</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A5AA7FE5-7D28-47F7-B46E-7BF4C8A20C05}" type="slidenum">
              <a:rPr lang="zh-CN" altLang="en-US" smtClean="0"/>
              <a:t>‹#›</a:t>
            </a:fld>
            <a:endParaRPr lang="zh-CN" altLang="en-US"/>
          </a:p>
        </p:txBody>
      </p:sp>
    </p:spTree>
    <p:extLst>
      <p:ext uri="{BB962C8B-B14F-4D97-AF65-F5344CB8AC3E}">
        <p14:creationId xmlns:p14="http://schemas.microsoft.com/office/powerpoint/2010/main" val="1870794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8" name="Rectangle 7"/>
          <p:cNvSpPr/>
          <p:nvPr/>
        </p:nvSpPr>
        <p:spPr>
          <a:xfrm>
            <a:off x="8303740" y="0"/>
            <a:ext cx="3888259" cy="6857999"/>
          </a:xfrm>
          <a:prstGeom prst="rect">
            <a:avLst/>
          </a:prstGeom>
          <a:blipFill dpi="0" rotWithShape="1">
            <a:blip r:embed="rId2">
              <a:alphaModFix amt="60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549640" y="685800"/>
            <a:ext cx="3200400" cy="1737360"/>
          </a:xfrm>
        </p:spPr>
        <p:txBody>
          <a:bodyPr anchor="b">
            <a:normAutofit/>
          </a:bodyPr>
          <a:lstStyle>
            <a:lvl1pPr>
              <a:defRPr sz="3200" b="1"/>
            </a:lvl1pPr>
          </a:lstStyle>
          <a:p>
            <a:r>
              <a:rPr lang="zh-CN" altLang="en-US" smtClean="0"/>
              <a:t>单击此处编辑母版标题样式</a:t>
            </a:r>
            <a:endParaRPr lang="en-US" dirty="0"/>
          </a:p>
        </p:txBody>
      </p:sp>
      <p:sp>
        <p:nvSpPr>
          <p:cNvPr id="3" name="Content Placeholder 2"/>
          <p:cNvSpPr>
            <a:spLocks noGrp="1"/>
          </p:cNvSpPr>
          <p:nvPr>
            <p:ph idx="1"/>
          </p:nvPr>
        </p:nvSpPr>
        <p:spPr>
          <a:xfrm>
            <a:off x="838200" y="685800"/>
            <a:ext cx="6711696" cy="5020056"/>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549640" y="2423160"/>
            <a:ext cx="3200400" cy="3291840"/>
          </a:xfrm>
        </p:spPr>
        <p:txBody>
          <a:bodyPr>
            <a:normAutofit/>
          </a:bodyPr>
          <a:lstStyle>
            <a:lvl1pPr marL="0" indent="0">
              <a:lnSpc>
                <a:spcPct val="100000"/>
              </a:lnSpc>
              <a:spcBef>
                <a:spcPts val="1000"/>
              </a:spcBef>
              <a:buNone/>
              <a:defRPr sz="1400">
                <a:solidFill>
                  <a:schemeClr val="accent1">
                    <a:lumMod val="5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6F8EAA61-0FC2-4634-AF9D-3F177583F280}" type="datetimeFigureOut">
              <a:rPr lang="zh-CN" altLang="en-US" smtClean="0"/>
              <a:t>2017-09-07</a:t>
            </a:fld>
            <a:endParaRPr lang="zh-CN" altLang="en-US"/>
          </a:p>
        </p:txBody>
      </p:sp>
      <p:sp>
        <p:nvSpPr>
          <p:cNvPr id="6" name="Footer Placeholder 5"/>
          <p:cNvSpPr>
            <a:spLocks noGrp="1"/>
          </p:cNvSpPr>
          <p:nvPr>
            <p:ph type="ftr" sz="quarter" idx="11"/>
          </p:nvPr>
        </p:nvSpPr>
        <p:spPr/>
        <p:txBody>
          <a:bodyPr/>
          <a:lstStyle/>
          <a:p>
            <a:endParaRPr lang="zh-CN" altLang="en-US"/>
          </a:p>
        </p:txBody>
      </p:sp>
      <p:grpSp>
        <p:nvGrpSpPr>
          <p:cNvPr id="9" name="Group 8"/>
          <p:cNvGrpSpPr>
            <a:grpSpLocks noChangeAspect="1"/>
          </p:cNvGrpSpPr>
          <p:nvPr/>
        </p:nvGrpSpPr>
        <p:grpSpPr>
          <a:xfrm>
            <a:off x="11401725" y="6229681"/>
            <a:ext cx="457200" cy="457200"/>
            <a:chOff x="11361456" y="6195813"/>
            <a:chExt cx="548640" cy="548640"/>
          </a:xfrm>
        </p:grpSpPr>
        <p:sp>
          <p:nvSpPr>
            <p:cNvPr id="10" name="Oval 9"/>
            <p:cNvSpPr/>
            <p:nvPr/>
          </p:nvSpPr>
          <p:spPr>
            <a:xfrm>
              <a:off x="11361456" y="6195813"/>
              <a:ext cx="548640" cy="548640"/>
            </a:xfrm>
            <a:prstGeom prst="ellipse">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saturation sat="95000"/>
                        </a14:imgEffect>
                        <a14:imgEffect>
                          <a14:brightnessContrast bright="-40000" contrast="20000"/>
                        </a14:imgEffect>
                      </a14:imgLayer>
                    </a14:imgProps>
                  </a:ext>
                </a:extLst>
              </a:blip>
              <a:srcRect/>
              <a:tile tx="50800" ty="0" sx="85000" sy="85000" flip="none" algn="tl"/>
            </a:blipFill>
            <a:ln w="25400" cap="flat" cmpd="sng" algn="ctr">
              <a:noFill/>
              <a:prstDash val="solid"/>
            </a:ln>
            <a:effectLst/>
          </p:spPr>
        </p:sp>
        <p:sp>
          <p:nvSpPr>
            <p:cNvPr id="11" name="Oval 10"/>
            <p:cNvSpPr/>
            <p:nvPr/>
          </p:nvSpPr>
          <p:spPr>
            <a:xfrm>
              <a:off x="11396488" y="6230844"/>
              <a:ext cx="478576" cy="478578"/>
            </a:xfrm>
            <a:prstGeom prst="ellipse">
              <a:avLst/>
            </a:prstGeom>
            <a:noFill/>
            <a:ln w="12700" cap="flat" cmpd="sng" algn="ctr">
              <a:solidFill>
                <a:sysClr val="window" lastClr="FFFFFF"/>
              </a:solidFill>
              <a:prstDash val="solid"/>
            </a:ln>
            <a:effectLst/>
          </p:spPr>
        </p:sp>
      </p:grpSp>
      <p:sp>
        <p:nvSpPr>
          <p:cNvPr id="7" name="Slide Number Placeholder 6"/>
          <p:cNvSpPr>
            <a:spLocks noGrp="1"/>
          </p:cNvSpPr>
          <p:nvPr>
            <p:ph type="sldNum" sz="quarter" idx="12"/>
          </p:nvPr>
        </p:nvSpPr>
        <p:spPr/>
        <p:txBody>
          <a:bodyPr/>
          <a:lstStyle/>
          <a:p>
            <a:fld id="{A5AA7FE5-7D28-47F7-B46E-7BF4C8A20C05}" type="slidenum">
              <a:rPr lang="zh-CN" altLang="en-US" smtClean="0"/>
              <a:t>‹#›</a:t>
            </a:fld>
            <a:endParaRPr lang="zh-CN" altLang="en-US"/>
          </a:p>
        </p:txBody>
      </p:sp>
    </p:spTree>
    <p:extLst>
      <p:ext uri="{BB962C8B-B14F-4D97-AF65-F5344CB8AC3E}">
        <p14:creationId xmlns:p14="http://schemas.microsoft.com/office/powerpoint/2010/main" val="35483392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11" name="Rectangle 10"/>
          <p:cNvSpPr/>
          <p:nvPr/>
        </p:nvSpPr>
        <p:spPr>
          <a:xfrm>
            <a:off x="8303740" y="0"/>
            <a:ext cx="3888259" cy="6857999"/>
          </a:xfrm>
          <a:prstGeom prst="rect">
            <a:avLst/>
          </a:prstGeom>
          <a:blipFill dpi="0" rotWithShape="1">
            <a:blip r:embed="rId2">
              <a:alphaModFix amt="60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549640" y="685800"/>
            <a:ext cx="3200400" cy="1737360"/>
          </a:xfrm>
        </p:spPr>
        <p:txBody>
          <a:bodyPr anchor="b">
            <a:normAutofit/>
          </a:bodyPr>
          <a:lstStyle>
            <a:lvl1pPr>
              <a:defRPr sz="3200" b="1"/>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0" y="0"/>
            <a:ext cx="8303740" cy="6858000"/>
          </a:xfrm>
          <a:solidFill>
            <a:schemeClr val="tx2">
              <a:lumMod val="20000"/>
              <a:lumOff val="80000"/>
            </a:schemeClr>
          </a:solidFill>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549640" y="2423160"/>
            <a:ext cx="3200400" cy="3291840"/>
          </a:xfrm>
        </p:spPr>
        <p:txBody>
          <a:bodyPr>
            <a:normAutofit/>
          </a:bodyPr>
          <a:lstStyle>
            <a:lvl1pPr marL="0" indent="0">
              <a:lnSpc>
                <a:spcPct val="100000"/>
              </a:lnSpc>
              <a:spcBef>
                <a:spcPts val="1000"/>
              </a:spcBef>
              <a:buNone/>
              <a:defRPr sz="1400">
                <a:solidFill>
                  <a:schemeClr val="accent1">
                    <a:lumMod val="5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6F8EAA61-0FC2-4634-AF9D-3F177583F280}" type="datetimeFigureOut">
              <a:rPr lang="zh-CN" altLang="en-US" smtClean="0"/>
              <a:t>2017-09-07</a:t>
            </a:fld>
            <a:endParaRPr lang="zh-CN" altLang="en-US"/>
          </a:p>
        </p:txBody>
      </p:sp>
      <p:grpSp>
        <p:nvGrpSpPr>
          <p:cNvPr id="8" name="Group 7"/>
          <p:cNvGrpSpPr>
            <a:grpSpLocks noChangeAspect="1"/>
          </p:cNvGrpSpPr>
          <p:nvPr/>
        </p:nvGrpSpPr>
        <p:grpSpPr>
          <a:xfrm>
            <a:off x="11401725" y="6229681"/>
            <a:ext cx="457200" cy="457200"/>
            <a:chOff x="11361456" y="6195813"/>
            <a:chExt cx="548640" cy="548640"/>
          </a:xfrm>
        </p:grpSpPr>
        <p:sp>
          <p:nvSpPr>
            <p:cNvPr id="9" name="Oval 8"/>
            <p:cNvSpPr/>
            <p:nvPr/>
          </p:nvSpPr>
          <p:spPr>
            <a:xfrm>
              <a:off x="11361456" y="6195813"/>
              <a:ext cx="548640" cy="548640"/>
            </a:xfrm>
            <a:prstGeom prst="ellipse">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saturation sat="95000"/>
                        </a14:imgEffect>
                        <a14:imgEffect>
                          <a14:brightnessContrast bright="-40000" contrast="20000"/>
                        </a14:imgEffect>
                      </a14:imgLayer>
                    </a14:imgProps>
                  </a:ext>
                </a:extLst>
              </a:blip>
              <a:srcRect/>
              <a:tile tx="50800" ty="0" sx="85000" sy="85000" flip="none" algn="tl"/>
            </a:blipFill>
            <a:ln w="25400" cap="flat" cmpd="sng" algn="ctr">
              <a:noFill/>
              <a:prstDash val="solid"/>
            </a:ln>
            <a:effectLst/>
          </p:spPr>
        </p:sp>
        <p:sp>
          <p:nvSpPr>
            <p:cNvPr id="10" name="Oval 9"/>
            <p:cNvSpPr/>
            <p:nvPr/>
          </p:nvSpPr>
          <p:spPr>
            <a:xfrm>
              <a:off x="11396488" y="6230844"/>
              <a:ext cx="478576" cy="478578"/>
            </a:xfrm>
            <a:prstGeom prst="ellipse">
              <a:avLst/>
            </a:prstGeom>
            <a:noFill/>
            <a:ln w="12700" cap="flat" cmpd="sng" algn="ctr">
              <a:solidFill>
                <a:sysClr val="window" lastClr="FFFFFF"/>
              </a:solidFill>
              <a:prstDash val="solid"/>
            </a:ln>
            <a:effectLst/>
          </p:spPr>
        </p:sp>
      </p:grpSp>
      <p:sp>
        <p:nvSpPr>
          <p:cNvPr id="7" name="Slide Number Placeholder 6"/>
          <p:cNvSpPr>
            <a:spLocks noGrp="1"/>
          </p:cNvSpPr>
          <p:nvPr>
            <p:ph type="sldNum" sz="quarter" idx="12"/>
          </p:nvPr>
        </p:nvSpPr>
        <p:spPr/>
        <p:txBody>
          <a:bodyPr/>
          <a:lstStyle/>
          <a:p>
            <a:fld id="{A5AA7FE5-7D28-47F7-B46E-7BF4C8A20C05}" type="slidenum">
              <a:rPr lang="zh-CN" altLang="en-US" smtClean="0"/>
              <a:t>‹#›</a:t>
            </a:fld>
            <a:endParaRPr lang="zh-CN" altLang="en-US"/>
          </a:p>
        </p:txBody>
      </p:sp>
    </p:spTree>
    <p:extLst>
      <p:ext uri="{BB962C8B-B14F-4D97-AF65-F5344CB8AC3E}">
        <p14:creationId xmlns:p14="http://schemas.microsoft.com/office/powerpoint/2010/main" val="261226355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microsoft.com/office/2007/relationships/hdphoto" Target="../media/hdphoto1.wdp"/></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069848" y="484632"/>
            <a:ext cx="10058400" cy="1609344"/>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1069848" y="2121408"/>
            <a:ext cx="10058400" cy="405079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7964424" y="6272784"/>
            <a:ext cx="3273552" cy="365125"/>
          </a:xfrm>
          <a:prstGeom prst="rect">
            <a:avLst/>
          </a:prstGeom>
        </p:spPr>
        <p:txBody>
          <a:bodyPr vert="horz" lIns="91440" tIns="45720" rIns="91440" bIns="45720" rtlCol="0" anchor="ctr"/>
          <a:lstStyle>
            <a:lvl1pPr algn="r">
              <a:defRPr sz="1100">
                <a:solidFill>
                  <a:schemeClr val="tx2"/>
                </a:solidFill>
              </a:defRPr>
            </a:lvl1pPr>
          </a:lstStyle>
          <a:p>
            <a:fld id="{6F8EAA61-0FC2-4634-AF9D-3F177583F280}" type="datetimeFigureOut">
              <a:rPr lang="zh-CN" altLang="en-US" smtClean="0"/>
              <a:t>2017-09-07</a:t>
            </a:fld>
            <a:endParaRPr lang="zh-CN" altLang="en-US"/>
          </a:p>
        </p:txBody>
      </p:sp>
      <p:sp>
        <p:nvSpPr>
          <p:cNvPr id="5" name="Footer Placeholder 4"/>
          <p:cNvSpPr>
            <a:spLocks noGrp="1"/>
          </p:cNvSpPr>
          <p:nvPr>
            <p:ph type="ftr" sz="quarter" idx="3"/>
          </p:nvPr>
        </p:nvSpPr>
        <p:spPr>
          <a:xfrm>
            <a:off x="1088136" y="6272784"/>
            <a:ext cx="6327648" cy="365125"/>
          </a:xfrm>
          <a:prstGeom prst="rect">
            <a:avLst/>
          </a:prstGeom>
        </p:spPr>
        <p:txBody>
          <a:bodyPr vert="horz" lIns="91440" tIns="45720" rIns="91440" bIns="45720" rtlCol="0" anchor="ctr"/>
          <a:lstStyle>
            <a:lvl1pPr algn="l">
              <a:defRPr sz="1100">
                <a:solidFill>
                  <a:schemeClr val="tx2"/>
                </a:solidFill>
              </a:defRPr>
            </a:lvl1pPr>
          </a:lstStyle>
          <a:p>
            <a:endParaRPr lang="zh-CN" altLang="en-US"/>
          </a:p>
        </p:txBody>
      </p:sp>
      <p:grpSp>
        <p:nvGrpSpPr>
          <p:cNvPr id="7" name="Group 6"/>
          <p:cNvGrpSpPr>
            <a:grpSpLocks noChangeAspect="1"/>
          </p:cNvGrpSpPr>
          <p:nvPr/>
        </p:nvGrpSpPr>
        <p:grpSpPr>
          <a:xfrm>
            <a:off x="11401725" y="6229681"/>
            <a:ext cx="457200" cy="457200"/>
            <a:chOff x="11361456" y="6195813"/>
            <a:chExt cx="548640" cy="548640"/>
          </a:xfrm>
        </p:grpSpPr>
        <p:sp>
          <p:nvSpPr>
            <p:cNvPr id="8" name="Oval 7"/>
            <p:cNvSpPr/>
            <p:nvPr/>
          </p:nvSpPr>
          <p:spPr>
            <a:xfrm>
              <a:off x="11361456" y="6195813"/>
              <a:ext cx="548640" cy="548640"/>
            </a:xfrm>
            <a:prstGeom prst="ellipse">
              <a:avLst/>
            </a:prstGeom>
            <a:blipFill dpi="0" rotWithShape="1">
              <a:blip r:embed="rId13">
                <a:duotone>
                  <a:schemeClr val="accent1">
                    <a:shade val="45000"/>
                    <a:satMod val="135000"/>
                  </a:schemeClr>
                  <a:prstClr val="white"/>
                </a:duotone>
                <a:extLst>
                  <a:ext uri="{BEBA8EAE-BF5A-486C-A8C5-ECC9F3942E4B}">
                    <a14:imgProps xmlns:a14="http://schemas.microsoft.com/office/drawing/2010/main">
                      <a14:imgLayer r:embed="rId14">
                        <a14:imgEffect>
                          <a14:saturation sat="95000"/>
                        </a14:imgEffect>
                        <a14:imgEffect>
                          <a14:brightnessContrast bright="-40000" contrast="20000"/>
                        </a14:imgEffect>
                      </a14:imgLayer>
                    </a14:imgProps>
                  </a:ext>
                </a:extLst>
              </a:blip>
              <a:srcRect/>
              <a:tile tx="50800" ty="0" sx="85000" sy="85000" flip="none" algn="tl"/>
            </a:blipFill>
            <a:ln w="25400" cap="flat" cmpd="sng" algn="ctr">
              <a:noFill/>
              <a:prstDash val="solid"/>
            </a:ln>
            <a:effectLst/>
          </p:spPr>
        </p:sp>
        <p:sp>
          <p:nvSpPr>
            <p:cNvPr id="9" name="Oval 8"/>
            <p:cNvSpPr/>
            <p:nvPr/>
          </p:nvSpPr>
          <p:spPr>
            <a:xfrm>
              <a:off x="11396488" y="6230844"/>
              <a:ext cx="478576" cy="478578"/>
            </a:xfrm>
            <a:prstGeom prst="ellipse">
              <a:avLst/>
            </a:prstGeom>
            <a:noFill/>
            <a:ln w="12700" cap="flat" cmpd="sng" algn="ctr">
              <a:solidFill>
                <a:srgbClr val="FFFFFF"/>
              </a:solidFill>
              <a:prstDash val="solid"/>
            </a:ln>
            <a:effectLst/>
          </p:spPr>
        </p:sp>
      </p:grpSp>
      <p:sp>
        <p:nvSpPr>
          <p:cNvPr id="6" name="Slide Number Placeholder 5"/>
          <p:cNvSpPr>
            <a:spLocks noGrp="1"/>
          </p:cNvSpPr>
          <p:nvPr>
            <p:ph type="sldNum" sz="quarter" idx="4"/>
          </p:nvPr>
        </p:nvSpPr>
        <p:spPr>
          <a:xfrm>
            <a:off x="11311128" y="6272784"/>
            <a:ext cx="640080" cy="365125"/>
          </a:xfrm>
          <a:prstGeom prst="rect">
            <a:avLst/>
          </a:prstGeom>
        </p:spPr>
        <p:txBody>
          <a:bodyPr vert="horz" lIns="91440" tIns="45720" rIns="91440" bIns="45720" rtlCol="0" anchor="ctr"/>
          <a:lstStyle>
            <a:lvl1pPr algn="ctr">
              <a:defRPr sz="1400" b="1">
                <a:solidFill>
                  <a:srgbClr val="FFFFFF"/>
                </a:solidFill>
                <a:latin typeface="+mn-lt"/>
              </a:defRPr>
            </a:lvl1pPr>
          </a:lstStyle>
          <a:p>
            <a:fld id="{A5AA7FE5-7D28-47F7-B46E-7BF4C8A20C05}" type="slidenum">
              <a:rPr lang="zh-CN" altLang="en-US" smtClean="0"/>
              <a:t>‹#›</a:t>
            </a:fld>
            <a:endParaRPr lang="zh-CN" altLang="en-US"/>
          </a:p>
        </p:txBody>
      </p:sp>
    </p:spTree>
    <p:extLst>
      <p:ext uri="{BB962C8B-B14F-4D97-AF65-F5344CB8AC3E}">
        <p14:creationId xmlns:p14="http://schemas.microsoft.com/office/powerpoint/2010/main" val="565553023"/>
      </p:ext>
    </p:extLst>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xStyles>
    <p:titleStyle>
      <a:lvl1pPr algn="l" defTabSz="914400" rtl="0" eaLnBrk="1" latinLnBrk="0" hangingPunct="1">
        <a:lnSpc>
          <a:spcPct val="90000"/>
        </a:lnSpc>
        <a:spcBef>
          <a:spcPct val="0"/>
        </a:spcBef>
        <a:buNone/>
        <a:defRPr sz="4800" b="1" kern="1200" cap="none" baseline="0">
          <a:blipFill>
            <a:blip r:embed="rId15">
              <a:extLst>
                <a:ext uri="{28A0092B-C50C-407E-A947-70E740481C1C}">
                  <a14:useLocalDpi xmlns:a14="http://schemas.microsoft.com/office/drawing/2010/main" val="0"/>
                </a:ext>
              </a:extLst>
            </a:blip>
            <a:tile tx="6350" ty="-127000" sx="65000" sy="64000" flip="none" algn="tl"/>
          </a:blipFill>
          <a:latin typeface="+mj-lt"/>
          <a:ea typeface="+mj-ea"/>
          <a:cs typeface="+mj-cs"/>
        </a:defRPr>
      </a:lvl1pPr>
    </p:titleStyle>
    <p:bodyStyle>
      <a:lvl1pPr marL="182880" indent="-182880" algn="l" defTabSz="914400" rtl="0" eaLnBrk="1" latinLnBrk="0" hangingPunct="1">
        <a:lnSpc>
          <a:spcPct val="90000"/>
        </a:lnSpc>
        <a:spcBef>
          <a:spcPts val="1200"/>
        </a:spcBef>
        <a:buClr>
          <a:schemeClr val="accent1">
            <a:lumMod val="75000"/>
          </a:schemeClr>
        </a:buClr>
        <a:buSzPct val="85000"/>
        <a:buFont typeface="Wingdings" pitchFamily="2" charset="2"/>
        <a:buChar char="§"/>
        <a:defRPr sz="2000" kern="1200">
          <a:solidFill>
            <a:schemeClr val="tx1"/>
          </a:solidFill>
          <a:latin typeface="+mn-lt"/>
          <a:ea typeface="+mn-ea"/>
          <a:cs typeface="+mn-cs"/>
        </a:defRPr>
      </a:lvl1pPr>
      <a:lvl2pPr marL="45720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800" kern="1200">
          <a:solidFill>
            <a:schemeClr val="tx1"/>
          </a:solidFill>
          <a:latin typeface="+mn-lt"/>
          <a:ea typeface="+mn-ea"/>
          <a:cs typeface="+mn-cs"/>
        </a:defRPr>
      </a:lvl2pPr>
      <a:lvl3pPr marL="73152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3pPr>
      <a:lvl4pPr marL="100584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4pPr>
      <a:lvl5pPr marL="128016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5pPr>
      <a:lvl6pPr marL="16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6pPr>
      <a:lvl7pPr marL="19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7pPr>
      <a:lvl8pPr marL="22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8pPr>
      <a:lvl9pPr marL="25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image" Target="../media/image19.jp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image" Target="../media/image22.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7.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7.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0.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7.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26.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30.jp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31.jp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7.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7.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30.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jp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image" Target="../media/image34.jp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image" Target="../media/image36.jpg"/><Relationship Id="rId1" Type="http://schemas.openxmlformats.org/officeDocument/2006/relationships/slideLayout" Target="../slideLayouts/slideLayout7.xml"/><Relationship Id="rId5" Type="http://schemas.openxmlformats.org/officeDocument/2006/relationships/image" Target="../media/image39.jpeg"/><Relationship Id="rId4" Type="http://schemas.openxmlformats.org/officeDocument/2006/relationships/image" Target="../media/image38.jpg"/></Relationships>
</file>

<file path=ppt/slides/_rels/slide34.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jpeg"/><Relationship Id="rId1" Type="http://schemas.openxmlformats.org/officeDocument/2006/relationships/slideLayout" Target="../slideLayouts/slideLayout7.xml"/><Relationship Id="rId5" Type="http://schemas.openxmlformats.org/officeDocument/2006/relationships/image" Target="../media/image43.jpg"/><Relationship Id="rId4" Type="http://schemas.openxmlformats.org/officeDocument/2006/relationships/image" Target="../media/image42.jpeg"/></Relationships>
</file>

<file path=ppt/slides/_rels/slide35.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7.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45.jpg"/><Relationship Id="rId2" Type="http://schemas.openxmlformats.org/officeDocument/2006/relationships/image" Target="../media/image44.jpg"/><Relationship Id="rId1" Type="http://schemas.openxmlformats.org/officeDocument/2006/relationships/slideLayout" Target="../slideLayouts/slideLayout7.xml"/><Relationship Id="rId5" Type="http://schemas.openxmlformats.org/officeDocument/2006/relationships/image" Target="../media/image47.jpg"/><Relationship Id="rId4" Type="http://schemas.openxmlformats.org/officeDocument/2006/relationships/image" Target="../media/image46.jpg"/></Relationships>
</file>

<file path=ppt/slides/_rels/slide39.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Layout" Target="../slideLayouts/slideLayout7.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image" Target="../media/image49.jpg"/><Relationship Id="rId2" Type="http://schemas.openxmlformats.org/officeDocument/2006/relationships/image" Target="../media/image48.jpe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image" Target="../media/image51.jpg"/><Relationship Id="rId2" Type="http://schemas.openxmlformats.org/officeDocument/2006/relationships/image" Target="../media/image50.jpe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image" Target="../media/image52.jpg"/><Relationship Id="rId1" Type="http://schemas.openxmlformats.org/officeDocument/2006/relationships/slideLayout" Target="../slideLayouts/slideLayout7.xml"/><Relationship Id="rId4" Type="http://schemas.openxmlformats.org/officeDocument/2006/relationships/image" Target="../media/image54.jpeg"/></Relationships>
</file>

<file path=ppt/slides/_rels/slide44.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image" Target="../media/image55.jpeg"/><Relationship Id="rId1" Type="http://schemas.openxmlformats.org/officeDocument/2006/relationships/slideLayout" Target="../slideLayouts/slideLayout7.xml"/><Relationship Id="rId5" Type="http://schemas.openxmlformats.org/officeDocument/2006/relationships/image" Target="../media/image58.jpeg"/><Relationship Id="rId4" Type="http://schemas.openxmlformats.org/officeDocument/2006/relationships/image" Target="../media/image57.jpe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image" Target="../media/image60.jpe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image" Target="../media/image62.jpe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image" Target="../media/image63.JPEG"/><Relationship Id="rId1" Type="http://schemas.openxmlformats.org/officeDocument/2006/relationships/slideLayout" Target="../slideLayouts/slideLayout7.xml"/><Relationship Id="rId4" Type="http://schemas.openxmlformats.org/officeDocument/2006/relationships/image" Target="../media/image65.JPEG"/></Relationships>
</file>

<file path=ppt/slides/_rels/slide5.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image" Target="../media/image66.jpeg"/><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image" Target="../media/image68.png"/><Relationship Id="rId1" Type="http://schemas.openxmlformats.org/officeDocument/2006/relationships/slideLayout" Target="../slideLayouts/slideLayout7.xml"/><Relationship Id="rId4" Type="http://schemas.openxmlformats.org/officeDocument/2006/relationships/image" Target="../media/image70.png"/></Relationships>
</file>

<file path=ppt/slides/_rels/slide52.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image" Target="../media/image71.jpg"/><Relationship Id="rId1" Type="http://schemas.openxmlformats.org/officeDocument/2006/relationships/slideLayout" Target="../slideLayouts/slideLayout7.xml"/><Relationship Id="rId4" Type="http://schemas.openxmlformats.org/officeDocument/2006/relationships/image" Target="../media/image73.jpg"/></Relationships>
</file>

<file path=ppt/slides/_rels/slide53.xml.rels><?xml version="1.0" encoding="UTF-8" standalone="yes"?>
<Relationships xmlns="http://schemas.openxmlformats.org/package/2006/relationships"><Relationship Id="rId3" Type="http://schemas.openxmlformats.org/officeDocument/2006/relationships/image" Target="../media/image75.jpeg"/><Relationship Id="rId2" Type="http://schemas.openxmlformats.org/officeDocument/2006/relationships/image" Target="../media/image74.jpg"/><Relationship Id="rId1" Type="http://schemas.openxmlformats.org/officeDocument/2006/relationships/slideLayout" Target="../slideLayouts/slideLayout7.xml"/><Relationship Id="rId4" Type="http://schemas.openxmlformats.org/officeDocument/2006/relationships/image" Target="../media/image76.jpeg"/></Relationships>
</file>

<file path=ppt/slides/_rels/slide54.xml.rels><?xml version="1.0" encoding="UTF-8" standalone="yes"?>
<Relationships xmlns="http://schemas.openxmlformats.org/package/2006/relationships"><Relationship Id="rId3" Type="http://schemas.openxmlformats.org/officeDocument/2006/relationships/image" Target="../media/image78.jpeg"/><Relationship Id="rId2" Type="http://schemas.openxmlformats.org/officeDocument/2006/relationships/image" Target="../media/image77.jpg"/><Relationship Id="rId1" Type="http://schemas.openxmlformats.org/officeDocument/2006/relationships/slideLayout" Target="../slideLayouts/slideLayout7.xml"/><Relationship Id="rId4" Type="http://schemas.openxmlformats.org/officeDocument/2006/relationships/image" Target="../media/image79.jpg"/></Relationships>
</file>

<file path=ppt/slides/_rels/slide55.xml.rels><?xml version="1.0" encoding="UTF-8" standalone="yes"?>
<Relationships xmlns="http://schemas.openxmlformats.org/package/2006/relationships"><Relationship Id="rId3" Type="http://schemas.openxmlformats.org/officeDocument/2006/relationships/image" Target="../media/image81.jpg"/><Relationship Id="rId2" Type="http://schemas.openxmlformats.org/officeDocument/2006/relationships/image" Target="../media/image80.jpg"/><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3" Type="http://schemas.openxmlformats.org/officeDocument/2006/relationships/image" Target="../media/image83.jpeg"/><Relationship Id="rId2" Type="http://schemas.openxmlformats.org/officeDocument/2006/relationships/image" Target="../media/image82.jpeg"/><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3" Type="http://schemas.openxmlformats.org/officeDocument/2006/relationships/image" Target="../media/image85.jpeg"/><Relationship Id="rId2" Type="http://schemas.openxmlformats.org/officeDocument/2006/relationships/image" Target="../media/image84.jpeg"/><Relationship Id="rId1" Type="http://schemas.openxmlformats.org/officeDocument/2006/relationships/slideLayout" Target="../slideLayouts/slideLayout7.xml"/><Relationship Id="rId5" Type="http://schemas.openxmlformats.org/officeDocument/2006/relationships/image" Target="../media/image87.jpeg"/><Relationship Id="rId4" Type="http://schemas.openxmlformats.org/officeDocument/2006/relationships/image" Target="../media/image86.jpeg"/></Relationships>
</file>

<file path=ppt/slides/_rels/slide58.xml.rels><?xml version="1.0" encoding="UTF-8" standalone="yes"?>
<Relationships xmlns="http://schemas.openxmlformats.org/package/2006/relationships"><Relationship Id="rId3" Type="http://schemas.openxmlformats.org/officeDocument/2006/relationships/image" Target="../media/image89.jpg"/><Relationship Id="rId2" Type="http://schemas.openxmlformats.org/officeDocument/2006/relationships/image" Target="../media/image88.jpe"/><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3" Type="http://schemas.openxmlformats.org/officeDocument/2006/relationships/image" Target="../media/image91.jpg"/><Relationship Id="rId2" Type="http://schemas.openxmlformats.org/officeDocument/2006/relationships/image" Target="../media/image90.jpeg"/><Relationship Id="rId1" Type="http://schemas.openxmlformats.org/officeDocument/2006/relationships/slideLayout" Target="../slideLayouts/slideLayout7.xml"/><Relationship Id="rId4" Type="http://schemas.openxmlformats.org/officeDocument/2006/relationships/image" Target="../media/image92.jpeg"/></Relationships>
</file>

<file path=ppt/slides/_rels/slide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3" Type="http://schemas.openxmlformats.org/officeDocument/2006/relationships/image" Target="../media/image94.jpeg"/><Relationship Id="rId2" Type="http://schemas.openxmlformats.org/officeDocument/2006/relationships/image" Target="../media/image93.jpeg"/><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3" Type="http://schemas.openxmlformats.org/officeDocument/2006/relationships/image" Target="../media/image96.jpeg"/><Relationship Id="rId2" Type="http://schemas.openxmlformats.org/officeDocument/2006/relationships/image" Target="../media/image95.jpeg"/><Relationship Id="rId1" Type="http://schemas.openxmlformats.org/officeDocument/2006/relationships/slideLayout" Target="../slideLayouts/slideLayout7.xml"/><Relationship Id="rId4" Type="http://schemas.openxmlformats.org/officeDocument/2006/relationships/image" Target="../media/image97.jpeg"/></Relationships>
</file>

<file path=ppt/slides/_rels/slide62.xml.rels><?xml version="1.0" encoding="UTF-8" standalone="yes"?>
<Relationships xmlns="http://schemas.openxmlformats.org/package/2006/relationships"><Relationship Id="rId2" Type="http://schemas.openxmlformats.org/officeDocument/2006/relationships/image" Target="../media/image98.jpg"/><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3" Type="http://schemas.openxmlformats.org/officeDocument/2006/relationships/image" Target="../media/image100.jpeg"/><Relationship Id="rId2" Type="http://schemas.openxmlformats.org/officeDocument/2006/relationships/image" Target="../media/image99.jpeg"/><Relationship Id="rId1" Type="http://schemas.openxmlformats.org/officeDocument/2006/relationships/slideLayout" Target="../slideLayouts/slideLayout7.xml"/><Relationship Id="rId4" Type="http://schemas.openxmlformats.org/officeDocument/2006/relationships/image" Target="../media/image101.jpeg"/></Relationships>
</file>

<file path=ppt/slides/_rels/slide64.xml.rels><?xml version="1.0" encoding="UTF-8" standalone="yes"?>
<Relationships xmlns="http://schemas.openxmlformats.org/package/2006/relationships"><Relationship Id="rId2" Type="http://schemas.openxmlformats.org/officeDocument/2006/relationships/image" Target="../media/image102.jpg"/><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g"/><Relationship Id="rId1" Type="http://schemas.openxmlformats.org/officeDocument/2006/relationships/slideLayout" Target="../slideLayouts/slideLayout7.xml"/><Relationship Id="rId4" Type="http://schemas.openxmlformats.org/officeDocument/2006/relationships/image" Target="../media/image12.jpeg"/></Relationships>
</file>

<file path=ppt/slides/_rels/slide9.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流程图: 库存数据 3"/>
          <p:cNvSpPr/>
          <p:nvPr/>
        </p:nvSpPr>
        <p:spPr>
          <a:xfrm rot="5400000">
            <a:off x="8838027" y="3752558"/>
            <a:ext cx="5535637" cy="675248"/>
          </a:xfrm>
          <a:prstGeom prst="flowChartOnlineStorage">
            <a:avLst/>
          </a:prstGeom>
        </p:spPr>
        <p:style>
          <a:lnRef idx="1">
            <a:schemeClr val="accent1"/>
          </a:lnRef>
          <a:fillRef idx="3">
            <a:schemeClr val="accent1"/>
          </a:fillRef>
          <a:effectRef idx="2">
            <a:schemeClr val="accent1"/>
          </a:effectRef>
          <a:fontRef idx="minor">
            <a:schemeClr val="lt1"/>
          </a:fontRef>
        </p:style>
        <p:txBody>
          <a:bodyPr vert="vert270" rtlCol="0" anchor="ctr"/>
          <a:lstStyle/>
          <a:p>
            <a:pPr algn="ctr">
              <a:lnSpc>
                <a:spcPct val="150000"/>
              </a:lnSpc>
            </a:pPr>
            <a:r>
              <a:rPr lang="zh-CN" altLang="zh-CN" sz="2300" b="1" dirty="0"/>
              <a:t>图形设计的形式</a:t>
            </a:r>
            <a:endParaRPr lang="zh-CN" altLang="en-US" sz="2300" dirty="0"/>
          </a:p>
        </p:txBody>
      </p:sp>
      <p:sp>
        <p:nvSpPr>
          <p:cNvPr id="5" name="矩形 4"/>
          <p:cNvSpPr/>
          <p:nvPr/>
        </p:nvSpPr>
        <p:spPr>
          <a:xfrm>
            <a:off x="11366440" y="5882826"/>
            <a:ext cx="562962" cy="1015663"/>
          </a:xfrm>
          <a:prstGeom prst="rect">
            <a:avLst/>
          </a:prstGeom>
          <a:noFill/>
        </p:spPr>
        <p:txBody>
          <a:bodyPr wrap="square" lIns="91440" tIns="45720" rIns="91440" bIns="45720">
            <a:spAutoFit/>
          </a:bodyPr>
          <a:lstStyle/>
          <a:p>
            <a:pPr algn="ctr">
              <a:lnSpc>
                <a:spcPct val="150000"/>
              </a:lnSpc>
            </a:pPr>
            <a:r>
              <a:rPr lang="en-US" altLang="zh-CN" sz="4000" b="1" cap="none" spc="50" dirty="0" smtClean="0">
                <a:ln w="9525" cmpd="sng">
                  <a:solidFill>
                    <a:schemeClr val="accent1"/>
                  </a:solidFill>
                  <a:prstDash val="solid"/>
                </a:ln>
                <a:solidFill>
                  <a:srgbClr val="70AD47">
                    <a:tint val="1000"/>
                  </a:srgbClr>
                </a:solidFill>
                <a:effectLst>
                  <a:glow rad="38100">
                    <a:schemeClr val="accent1">
                      <a:alpha val="40000"/>
                    </a:schemeClr>
                  </a:glow>
                </a:effectLst>
              </a:rPr>
              <a:t>3</a:t>
            </a:r>
            <a:endParaRPr lang="zh-CN" altLang="en-US" sz="4000" b="1" cap="none" spc="50" dirty="0">
              <a:ln w="9525" cmpd="sng">
                <a:solidFill>
                  <a:schemeClr val="accent1"/>
                </a:solidFill>
                <a:prstDash val="solid"/>
              </a:ln>
              <a:solidFill>
                <a:srgbClr val="70AD47">
                  <a:tint val="1000"/>
                </a:srgbClr>
              </a:solidFill>
              <a:effectLst>
                <a:glow rad="38100">
                  <a:schemeClr val="accent1">
                    <a:alpha val="40000"/>
                  </a:schemeClr>
                </a:glow>
              </a:effectLst>
            </a:endParaRPr>
          </a:p>
        </p:txBody>
      </p:sp>
      <p:sp>
        <p:nvSpPr>
          <p:cNvPr id="6" name="横卷形 5"/>
          <p:cNvSpPr/>
          <p:nvPr/>
        </p:nvSpPr>
        <p:spPr>
          <a:xfrm>
            <a:off x="3024554" y="1150924"/>
            <a:ext cx="2630658" cy="604911"/>
          </a:xfrm>
          <a:prstGeom prst="horizontalScroll">
            <a:avLst/>
          </a:prstGeom>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r>
              <a:rPr lang="en-US" altLang="zh-CN" sz="2000" dirty="0" smtClean="0"/>
              <a:t>3.1  </a:t>
            </a:r>
            <a:r>
              <a:rPr lang="zh-CN" altLang="zh-CN" sz="2000" dirty="0" smtClean="0"/>
              <a:t>图</a:t>
            </a:r>
            <a:r>
              <a:rPr lang="zh-CN" altLang="zh-CN" sz="2000" dirty="0"/>
              <a:t>底关系图形</a:t>
            </a:r>
            <a:endParaRPr lang="zh-CN" altLang="en-US" sz="2000" dirty="0"/>
          </a:p>
        </p:txBody>
      </p:sp>
      <p:sp>
        <p:nvSpPr>
          <p:cNvPr id="9" name="横卷形 8"/>
          <p:cNvSpPr/>
          <p:nvPr/>
        </p:nvSpPr>
        <p:spPr>
          <a:xfrm>
            <a:off x="3024554" y="3049062"/>
            <a:ext cx="2630658" cy="604911"/>
          </a:xfrm>
          <a:prstGeom prst="horizontalScroll">
            <a:avLst/>
          </a:prstGeom>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r>
              <a:rPr lang="en-US" altLang="zh-CN" sz="2000" dirty="0" smtClean="0"/>
              <a:t>3.2  </a:t>
            </a:r>
            <a:r>
              <a:rPr lang="zh-CN" altLang="en-US" sz="2000" dirty="0" smtClean="0"/>
              <a:t>空间</a:t>
            </a:r>
            <a:r>
              <a:rPr lang="zh-CN" altLang="zh-CN" sz="2000" dirty="0" smtClean="0"/>
              <a:t>关系</a:t>
            </a:r>
            <a:r>
              <a:rPr lang="zh-CN" altLang="zh-CN" sz="2000" dirty="0"/>
              <a:t>图形</a:t>
            </a:r>
            <a:endParaRPr lang="zh-CN" altLang="en-US" sz="2000" dirty="0"/>
          </a:p>
        </p:txBody>
      </p:sp>
      <p:sp>
        <p:nvSpPr>
          <p:cNvPr id="10" name="横卷形 9"/>
          <p:cNvSpPr/>
          <p:nvPr/>
        </p:nvSpPr>
        <p:spPr>
          <a:xfrm>
            <a:off x="3024554" y="4947200"/>
            <a:ext cx="2630658" cy="604911"/>
          </a:xfrm>
          <a:prstGeom prst="horizontalScroll">
            <a:avLst/>
          </a:prstGeom>
        </p:spPr>
        <p:style>
          <a:lnRef idx="1">
            <a:schemeClr val="accent5"/>
          </a:lnRef>
          <a:fillRef idx="2">
            <a:schemeClr val="accent5"/>
          </a:fillRef>
          <a:effectRef idx="1">
            <a:schemeClr val="accent5"/>
          </a:effectRef>
          <a:fontRef idx="minor">
            <a:schemeClr val="dk1"/>
          </a:fontRef>
        </p:style>
        <p:txBody>
          <a:bodyPr rtlCol="0" anchor="ctr"/>
          <a:lstStyle/>
          <a:p>
            <a:pPr algn="ctr">
              <a:lnSpc>
                <a:spcPct val="150000"/>
              </a:lnSpc>
            </a:pPr>
            <a:r>
              <a:rPr lang="en-US" altLang="zh-CN" sz="2000" dirty="0"/>
              <a:t>3.3  </a:t>
            </a:r>
            <a:r>
              <a:rPr lang="zh-CN" altLang="zh-CN" sz="2000" dirty="0"/>
              <a:t>非常态的图形</a:t>
            </a:r>
            <a:endParaRPr lang="zh-CN" altLang="en-US" sz="2000" dirty="0"/>
          </a:p>
        </p:txBody>
      </p:sp>
      <p:sp>
        <p:nvSpPr>
          <p:cNvPr id="11" name="矩形 10"/>
          <p:cNvSpPr/>
          <p:nvPr/>
        </p:nvSpPr>
        <p:spPr>
          <a:xfrm>
            <a:off x="6084899" y="714716"/>
            <a:ext cx="2556489" cy="1477328"/>
          </a:xfrm>
          <a:prstGeom prst="rect">
            <a:avLst/>
          </a:prstGeom>
        </p:spPr>
        <p:txBody>
          <a:bodyPr wrap="square">
            <a:spAutoFit/>
          </a:bodyPr>
          <a:lstStyle/>
          <a:p>
            <a:pPr algn="just">
              <a:lnSpc>
                <a:spcPct val="150000"/>
              </a:lnSpc>
              <a:spcAft>
                <a:spcPts val="0"/>
              </a:spcAft>
            </a:pPr>
            <a:r>
              <a:rPr lang="en-US" altLang="zh-CN" sz="2000" kern="100" dirty="0" smtClean="0">
                <a:effectLst/>
                <a:latin typeface="华文中宋" panose="02010600040101010101" pitchFamily="2" charset="-122"/>
                <a:ea typeface="华文中宋" panose="02010600040101010101" pitchFamily="2" charset="-122"/>
                <a:cs typeface="宋体" panose="02010600030101010101" pitchFamily="2" charset="-122"/>
              </a:rPr>
              <a:t>3.1.1 </a:t>
            </a:r>
            <a:r>
              <a:rPr lang="zh-CN" altLang="zh-CN" sz="2000" kern="100" dirty="0" smtClean="0">
                <a:effectLst/>
                <a:latin typeface="华文中宋" panose="02010600040101010101" pitchFamily="2" charset="-122"/>
                <a:ea typeface="华文中宋" panose="02010600040101010101" pitchFamily="2" charset="-122"/>
                <a:cs typeface="宋体" panose="02010600030101010101" pitchFamily="2" charset="-122"/>
              </a:rPr>
              <a:t>正负反转共用</a:t>
            </a:r>
            <a:endParaRPr lang="en-US" altLang="zh-CN" sz="2000" kern="100" dirty="0" smtClean="0">
              <a:effectLst/>
              <a:latin typeface="华文中宋" panose="02010600040101010101" pitchFamily="2" charset="-122"/>
              <a:ea typeface="华文中宋" panose="02010600040101010101" pitchFamily="2" charset="-122"/>
              <a:cs typeface="宋体" panose="02010600030101010101" pitchFamily="2" charset="-122"/>
            </a:endParaRPr>
          </a:p>
          <a:p>
            <a:pPr algn="just">
              <a:lnSpc>
                <a:spcPct val="150000"/>
              </a:lnSpc>
            </a:pPr>
            <a:r>
              <a:rPr lang="en-US" altLang="zh-CN" sz="2000" kern="100" dirty="0" smtClean="0">
                <a:effectLst/>
                <a:latin typeface="华文中宋" panose="02010600040101010101" pitchFamily="2" charset="-122"/>
                <a:ea typeface="华文中宋" panose="02010600040101010101" pitchFamily="2" charset="-122"/>
                <a:cs typeface="宋体" panose="02010600030101010101" pitchFamily="2" charset="-122"/>
              </a:rPr>
              <a:t>3.1.2 </a:t>
            </a:r>
            <a:r>
              <a:rPr lang="zh-CN" altLang="zh-CN" sz="2000" kern="100" dirty="0" smtClean="0">
                <a:effectLst/>
                <a:latin typeface="华文中宋" panose="02010600040101010101" pitchFamily="2" charset="-122"/>
                <a:ea typeface="华文中宋" panose="02010600040101010101" pitchFamily="2" charset="-122"/>
                <a:cs typeface="宋体" panose="02010600030101010101" pitchFamily="2" charset="-122"/>
              </a:rPr>
              <a:t>轮廓线共用</a:t>
            </a:r>
            <a:endParaRPr lang="en-US" altLang="zh-CN" sz="2000" kern="100" dirty="0" smtClean="0">
              <a:effectLst/>
              <a:latin typeface="华文中宋" panose="02010600040101010101" pitchFamily="2" charset="-122"/>
              <a:ea typeface="华文中宋" panose="02010600040101010101" pitchFamily="2" charset="-122"/>
              <a:cs typeface="宋体" panose="02010600030101010101" pitchFamily="2" charset="-122"/>
            </a:endParaRPr>
          </a:p>
          <a:p>
            <a:pPr algn="just">
              <a:lnSpc>
                <a:spcPct val="150000"/>
              </a:lnSpc>
            </a:pPr>
            <a:r>
              <a:rPr lang="en-US" altLang="zh-CN" sz="2000" kern="100" dirty="0" smtClean="0">
                <a:effectLst/>
                <a:latin typeface="华文中宋" panose="02010600040101010101" pitchFamily="2" charset="-122"/>
                <a:ea typeface="华文中宋" panose="02010600040101010101" pitchFamily="2" charset="-122"/>
                <a:cs typeface="宋体" panose="02010600030101010101" pitchFamily="2" charset="-122"/>
              </a:rPr>
              <a:t>3.1.3 </a:t>
            </a:r>
            <a:r>
              <a:rPr lang="zh-CN" altLang="zh-CN" sz="2000" kern="100" dirty="0" smtClean="0">
                <a:effectLst/>
                <a:latin typeface="华文中宋" panose="02010600040101010101" pitchFamily="2" charset="-122"/>
                <a:ea typeface="华文中宋" panose="02010600040101010101" pitchFamily="2" charset="-122"/>
                <a:cs typeface="宋体" panose="02010600030101010101" pitchFamily="2" charset="-122"/>
              </a:rPr>
              <a:t>共生图形 </a:t>
            </a:r>
            <a:endParaRPr lang="zh-CN" altLang="zh-CN" sz="2000" kern="100" dirty="0" smtClean="0">
              <a:effectLst/>
              <a:latin typeface="华文中宋" panose="02010600040101010101" pitchFamily="2" charset="-122"/>
              <a:ea typeface="华文中宋" panose="02010600040101010101" pitchFamily="2" charset="-122"/>
              <a:cs typeface="Times New Roman" panose="02020603050405020304" pitchFamily="18" charset="0"/>
            </a:endParaRPr>
          </a:p>
        </p:txBody>
      </p:sp>
      <p:sp>
        <p:nvSpPr>
          <p:cNvPr id="12" name="矩形 11"/>
          <p:cNvSpPr/>
          <p:nvPr/>
        </p:nvSpPr>
        <p:spPr>
          <a:xfrm>
            <a:off x="6086979" y="2612854"/>
            <a:ext cx="3039615" cy="1477328"/>
          </a:xfrm>
          <a:prstGeom prst="rect">
            <a:avLst/>
          </a:prstGeom>
        </p:spPr>
        <p:txBody>
          <a:bodyPr wrap="none">
            <a:spAutoFit/>
          </a:bodyPr>
          <a:lstStyle/>
          <a:p>
            <a:pPr algn="just">
              <a:lnSpc>
                <a:spcPct val="150000"/>
              </a:lnSpc>
              <a:spcAft>
                <a:spcPts val="0"/>
              </a:spcAft>
            </a:pPr>
            <a:r>
              <a:rPr lang="en-US" altLang="zh-CN" sz="2000" kern="100" dirty="0" smtClean="0">
                <a:effectLst/>
                <a:latin typeface="华文中宋" panose="02010600040101010101" pitchFamily="2" charset="-122"/>
                <a:ea typeface="华文中宋" panose="02010600040101010101" pitchFamily="2" charset="-122"/>
                <a:cs typeface="宋体" panose="02010600030101010101" pitchFamily="2" charset="-122"/>
              </a:rPr>
              <a:t>3.2.1  </a:t>
            </a:r>
            <a:r>
              <a:rPr lang="zh-CN" altLang="zh-CN" sz="2000" kern="100" dirty="0" smtClean="0">
                <a:effectLst/>
                <a:latin typeface="华文中宋" panose="02010600040101010101" pitchFamily="2" charset="-122"/>
                <a:ea typeface="华文中宋" panose="02010600040101010101" pitchFamily="2" charset="-122"/>
                <a:cs typeface="宋体" panose="02010600030101010101" pitchFamily="2" charset="-122"/>
              </a:rPr>
              <a:t>矛盾空间图形</a:t>
            </a:r>
            <a:endParaRPr lang="en-US" altLang="zh-CN" sz="2000" kern="100" dirty="0" smtClean="0">
              <a:effectLst/>
              <a:latin typeface="华文中宋" panose="02010600040101010101" pitchFamily="2" charset="-122"/>
              <a:ea typeface="华文中宋" panose="02010600040101010101" pitchFamily="2" charset="-122"/>
              <a:cs typeface="宋体" panose="02010600030101010101" pitchFamily="2" charset="-122"/>
            </a:endParaRPr>
          </a:p>
          <a:p>
            <a:pPr algn="just">
              <a:lnSpc>
                <a:spcPct val="150000"/>
              </a:lnSpc>
              <a:spcAft>
                <a:spcPts val="0"/>
              </a:spcAft>
            </a:pPr>
            <a:r>
              <a:rPr lang="en-US" altLang="zh-CN" sz="2000" dirty="0" smtClean="0">
                <a:latin typeface="华文中宋" panose="02010600040101010101" pitchFamily="2" charset="-122"/>
                <a:ea typeface="华文中宋" panose="02010600040101010101" pitchFamily="2" charset="-122"/>
              </a:rPr>
              <a:t>3.2.2  </a:t>
            </a:r>
            <a:r>
              <a:rPr lang="zh-CN" altLang="zh-CN" sz="2000" dirty="0" smtClean="0">
                <a:latin typeface="华文中宋" panose="02010600040101010101" pitchFamily="2" charset="-122"/>
                <a:ea typeface="华文中宋" panose="02010600040101010101" pitchFamily="2" charset="-122"/>
              </a:rPr>
              <a:t>超</a:t>
            </a:r>
            <a:r>
              <a:rPr lang="zh-CN" altLang="zh-CN" sz="2000" dirty="0">
                <a:latin typeface="华文中宋" panose="02010600040101010101" pitchFamily="2" charset="-122"/>
                <a:ea typeface="华文中宋" panose="02010600040101010101" pitchFamily="2" charset="-122"/>
              </a:rPr>
              <a:t>现实</a:t>
            </a:r>
            <a:r>
              <a:rPr lang="zh-CN" altLang="zh-CN" sz="2000" dirty="0" smtClean="0">
                <a:latin typeface="华文中宋" panose="02010600040101010101" pitchFamily="2" charset="-122"/>
                <a:ea typeface="华文中宋" panose="02010600040101010101" pitchFamily="2" charset="-122"/>
              </a:rPr>
              <a:t>空间图形</a:t>
            </a:r>
            <a:endParaRPr lang="en-US" altLang="zh-CN" sz="2000" dirty="0" smtClean="0">
              <a:latin typeface="华文中宋" panose="02010600040101010101" pitchFamily="2" charset="-122"/>
              <a:ea typeface="华文中宋" panose="02010600040101010101" pitchFamily="2" charset="-122"/>
            </a:endParaRPr>
          </a:p>
          <a:p>
            <a:pPr algn="just">
              <a:lnSpc>
                <a:spcPct val="150000"/>
              </a:lnSpc>
            </a:pPr>
            <a:r>
              <a:rPr lang="en-US" altLang="zh-CN" sz="2000" dirty="0" smtClean="0">
                <a:latin typeface="华文中宋" panose="02010600040101010101" pitchFamily="2" charset="-122"/>
                <a:ea typeface="华文中宋" panose="02010600040101010101" pitchFamily="2" charset="-122"/>
              </a:rPr>
              <a:t>3.2.3  </a:t>
            </a:r>
            <a:r>
              <a:rPr lang="zh-CN" altLang="zh-CN" sz="2000" dirty="0" smtClean="0">
                <a:latin typeface="华文中宋" panose="02010600040101010101" pitchFamily="2" charset="-122"/>
                <a:ea typeface="华文中宋" panose="02010600040101010101" pitchFamily="2" charset="-122"/>
              </a:rPr>
              <a:t>混合</a:t>
            </a:r>
            <a:r>
              <a:rPr lang="zh-CN" altLang="zh-CN" sz="2000" dirty="0">
                <a:latin typeface="华文中宋" panose="02010600040101010101" pitchFamily="2" charset="-122"/>
                <a:ea typeface="华文中宋" panose="02010600040101010101" pitchFamily="2" charset="-122"/>
              </a:rPr>
              <a:t>维度</a:t>
            </a:r>
            <a:r>
              <a:rPr lang="zh-CN" altLang="zh-CN" sz="2000" dirty="0" smtClean="0">
                <a:latin typeface="华文中宋" panose="02010600040101010101" pitchFamily="2" charset="-122"/>
                <a:ea typeface="华文中宋" panose="02010600040101010101" pitchFamily="2" charset="-122"/>
              </a:rPr>
              <a:t>空间图形</a:t>
            </a:r>
            <a:endParaRPr lang="zh-CN" altLang="zh-CN" sz="2000" dirty="0">
              <a:latin typeface="华文中宋" panose="02010600040101010101" pitchFamily="2" charset="-122"/>
              <a:ea typeface="华文中宋" panose="02010600040101010101" pitchFamily="2" charset="-122"/>
            </a:endParaRPr>
          </a:p>
        </p:txBody>
      </p:sp>
      <p:sp>
        <p:nvSpPr>
          <p:cNvPr id="13" name="矩形 12"/>
          <p:cNvSpPr/>
          <p:nvPr/>
        </p:nvSpPr>
        <p:spPr>
          <a:xfrm>
            <a:off x="6119869" y="4510992"/>
            <a:ext cx="3908724" cy="1477328"/>
          </a:xfrm>
          <a:prstGeom prst="rect">
            <a:avLst/>
          </a:prstGeom>
        </p:spPr>
        <p:txBody>
          <a:bodyPr wrap="square">
            <a:spAutoFit/>
          </a:bodyPr>
          <a:lstStyle/>
          <a:p>
            <a:pPr algn="just">
              <a:lnSpc>
                <a:spcPct val="150000"/>
              </a:lnSpc>
              <a:spcAft>
                <a:spcPts val="0"/>
              </a:spcAft>
            </a:pPr>
            <a:r>
              <a:rPr lang="en-US" altLang="zh-CN" sz="2000" kern="100" dirty="0" smtClean="0">
                <a:effectLst/>
                <a:latin typeface="华文中宋" panose="02010600040101010101" pitchFamily="2" charset="-122"/>
                <a:ea typeface="华文中宋" panose="02010600040101010101" pitchFamily="2" charset="-122"/>
                <a:cs typeface="宋体" panose="02010600030101010101" pitchFamily="2" charset="-122"/>
              </a:rPr>
              <a:t>3.3.1  </a:t>
            </a:r>
            <a:r>
              <a:rPr lang="zh-CN" altLang="zh-CN" sz="2000" kern="100" dirty="0" smtClean="0">
                <a:effectLst/>
                <a:latin typeface="华文中宋" panose="02010600040101010101" pitchFamily="2" charset="-122"/>
                <a:ea typeface="华文中宋" panose="02010600040101010101" pitchFamily="2" charset="-122"/>
                <a:cs typeface="宋体" panose="02010600030101010101" pitchFamily="2" charset="-122"/>
              </a:rPr>
              <a:t>改变物质形态的图形</a:t>
            </a:r>
            <a:endParaRPr lang="en-US" altLang="zh-CN" sz="2000" kern="100" dirty="0">
              <a:latin typeface="华文中宋" panose="02010600040101010101" pitchFamily="2" charset="-122"/>
              <a:ea typeface="华文中宋" panose="02010600040101010101" pitchFamily="2" charset="-122"/>
              <a:cs typeface="Times New Roman" panose="02020603050405020304" pitchFamily="18" charset="0"/>
            </a:endParaRPr>
          </a:p>
          <a:p>
            <a:pPr algn="just">
              <a:lnSpc>
                <a:spcPct val="150000"/>
              </a:lnSpc>
            </a:pPr>
            <a:r>
              <a:rPr lang="en-US" altLang="zh-CN" sz="2000" dirty="0" smtClean="0">
                <a:latin typeface="华文中宋" panose="02010600040101010101" pitchFamily="2" charset="-122"/>
                <a:ea typeface="华文中宋" panose="02010600040101010101" pitchFamily="2" charset="-122"/>
              </a:rPr>
              <a:t>3.3.2  </a:t>
            </a:r>
            <a:r>
              <a:rPr lang="zh-CN" altLang="zh-CN" sz="2000" dirty="0" smtClean="0">
                <a:latin typeface="华文中宋" panose="02010600040101010101" pitchFamily="2" charset="-122"/>
                <a:ea typeface="华文中宋" panose="02010600040101010101" pitchFamily="2" charset="-122"/>
              </a:rPr>
              <a:t>同构</a:t>
            </a:r>
            <a:r>
              <a:rPr lang="zh-CN" altLang="zh-CN" sz="2000" dirty="0">
                <a:latin typeface="华文中宋" panose="02010600040101010101" pitchFamily="2" charset="-122"/>
                <a:ea typeface="华文中宋" panose="02010600040101010101" pitchFamily="2" charset="-122"/>
              </a:rPr>
              <a:t>的图形</a:t>
            </a:r>
          </a:p>
          <a:p>
            <a:pPr algn="just">
              <a:lnSpc>
                <a:spcPct val="150000"/>
              </a:lnSpc>
            </a:pPr>
            <a:r>
              <a:rPr lang="en-US" altLang="zh-CN" sz="2000" dirty="0" smtClean="0">
                <a:latin typeface="华文中宋" panose="02010600040101010101" pitchFamily="2" charset="-122"/>
                <a:ea typeface="华文中宋" panose="02010600040101010101" pitchFamily="2" charset="-122"/>
              </a:rPr>
              <a:t>3.3.3  </a:t>
            </a:r>
            <a:r>
              <a:rPr lang="zh-CN" altLang="zh-CN" sz="2000" dirty="0" smtClean="0">
                <a:latin typeface="华文中宋" panose="02010600040101010101" pitchFamily="2" charset="-122"/>
                <a:ea typeface="华文中宋" panose="02010600040101010101" pitchFamily="2" charset="-122"/>
              </a:rPr>
              <a:t>幽默</a:t>
            </a:r>
            <a:r>
              <a:rPr lang="zh-CN" altLang="zh-CN" sz="2000" dirty="0">
                <a:latin typeface="华文中宋" panose="02010600040101010101" pitchFamily="2" charset="-122"/>
                <a:ea typeface="华文中宋" panose="02010600040101010101" pitchFamily="2" charset="-122"/>
              </a:rPr>
              <a:t>荒诞的</a:t>
            </a:r>
            <a:r>
              <a:rPr lang="zh-CN" altLang="zh-CN" sz="2000" dirty="0" smtClean="0">
                <a:latin typeface="华文中宋" panose="02010600040101010101" pitchFamily="2" charset="-122"/>
                <a:ea typeface="华文中宋" panose="02010600040101010101" pitchFamily="2" charset="-122"/>
              </a:rPr>
              <a:t>图形</a:t>
            </a:r>
            <a:endParaRPr lang="zh-CN" altLang="zh-CN" sz="2000" dirty="0">
              <a:latin typeface="华文中宋" panose="02010600040101010101" pitchFamily="2" charset="-122"/>
              <a:ea typeface="华文中宋" panose="02010600040101010101" pitchFamily="2" charset="-122"/>
            </a:endParaRPr>
          </a:p>
        </p:txBody>
      </p:sp>
    </p:spTree>
    <p:extLst>
      <p:ext uri="{BB962C8B-B14F-4D97-AF65-F5344CB8AC3E}">
        <p14:creationId xmlns:p14="http://schemas.microsoft.com/office/powerpoint/2010/main" val="242126801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流程图: 库存数据 3"/>
          <p:cNvSpPr/>
          <p:nvPr/>
        </p:nvSpPr>
        <p:spPr>
          <a:xfrm rot="5400000">
            <a:off x="8950568" y="3865100"/>
            <a:ext cx="5310556" cy="675248"/>
          </a:xfrm>
          <a:prstGeom prst="flowChartOnlineStorage">
            <a:avLst/>
          </a:prstGeom>
        </p:spPr>
        <p:style>
          <a:lnRef idx="1">
            <a:schemeClr val="accent1"/>
          </a:lnRef>
          <a:fillRef idx="3">
            <a:schemeClr val="accent1"/>
          </a:fillRef>
          <a:effectRef idx="2">
            <a:schemeClr val="accent1"/>
          </a:effectRef>
          <a:fontRef idx="minor">
            <a:schemeClr val="lt1"/>
          </a:fontRef>
        </p:style>
        <p:txBody>
          <a:bodyPr vert="vert270" rtlCol="0" anchor="ctr"/>
          <a:lstStyle/>
          <a:p>
            <a:pPr algn="ctr">
              <a:lnSpc>
                <a:spcPct val="150000"/>
              </a:lnSpc>
            </a:pPr>
            <a:r>
              <a:rPr lang="zh-CN" altLang="zh-CN" sz="2300" b="1" dirty="0"/>
              <a:t>图形设计的形式</a:t>
            </a:r>
            <a:endParaRPr lang="zh-CN" altLang="en-US" sz="2300" dirty="0"/>
          </a:p>
        </p:txBody>
      </p:sp>
      <p:sp>
        <p:nvSpPr>
          <p:cNvPr id="5" name="矩形 4"/>
          <p:cNvSpPr/>
          <p:nvPr/>
        </p:nvSpPr>
        <p:spPr>
          <a:xfrm>
            <a:off x="11366440" y="6093842"/>
            <a:ext cx="562962" cy="707886"/>
          </a:xfrm>
          <a:prstGeom prst="rect">
            <a:avLst/>
          </a:prstGeom>
          <a:noFill/>
        </p:spPr>
        <p:txBody>
          <a:bodyPr wrap="square" lIns="91440" tIns="45720" rIns="91440" bIns="45720">
            <a:spAutoFit/>
          </a:bodyPr>
          <a:lstStyle/>
          <a:p>
            <a:pPr algn="ctr"/>
            <a:r>
              <a:rPr lang="en-US" altLang="zh-CN" sz="4000" b="1" cap="none" spc="50" dirty="0" smtClean="0">
                <a:ln w="9525" cmpd="sng">
                  <a:solidFill>
                    <a:schemeClr val="accent1"/>
                  </a:solidFill>
                  <a:prstDash val="solid"/>
                </a:ln>
                <a:solidFill>
                  <a:srgbClr val="70AD47">
                    <a:tint val="1000"/>
                  </a:srgbClr>
                </a:solidFill>
                <a:effectLst>
                  <a:glow rad="38100">
                    <a:schemeClr val="accent1">
                      <a:alpha val="40000"/>
                    </a:schemeClr>
                  </a:glow>
                </a:effectLst>
              </a:rPr>
              <a:t>3</a:t>
            </a:r>
            <a:endParaRPr lang="zh-CN" altLang="en-US" sz="4000" b="1" cap="none" spc="50" dirty="0">
              <a:ln w="9525" cmpd="sng">
                <a:solidFill>
                  <a:schemeClr val="accent1"/>
                </a:solidFill>
                <a:prstDash val="solid"/>
              </a:ln>
              <a:solidFill>
                <a:srgbClr val="70AD47">
                  <a:tint val="1000"/>
                </a:srgbClr>
              </a:solidFill>
              <a:effectLst>
                <a:glow rad="38100">
                  <a:schemeClr val="accent1">
                    <a:alpha val="40000"/>
                  </a:schemeClr>
                </a:glow>
              </a:effectLst>
            </a:endParaRPr>
          </a:p>
        </p:txBody>
      </p:sp>
      <p:sp>
        <p:nvSpPr>
          <p:cNvPr id="2" name="横卷形 1"/>
          <p:cNvSpPr/>
          <p:nvPr/>
        </p:nvSpPr>
        <p:spPr>
          <a:xfrm>
            <a:off x="0" y="0"/>
            <a:ext cx="2630658" cy="604911"/>
          </a:xfrm>
          <a:prstGeom prst="horizontalScroll">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en-US" altLang="zh-CN" sz="2000" dirty="0" smtClean="0"/>
              <a:t>3.1  </a:t>
            </a:r>
            <a:r>
              <a:rPr lang="zh-CN" altLang="zh-CN" sz="2000" dirty="0" smtClean="0"/>
              <a:t>图</a:t>
            </a:r>
            <a:r>
              <a:rPr lang="zh-CN" altLang="zh-CN" sz="2000" dirty="0"/>
              <a:t>底关系图形</a:t>
            </a:r>
            <a:endParaRPr lang="zh-CN" altLang="en-US" sz="2000" dirty="0"/>
          </a:p>
        </p:txBody>
      </p:sp>
      <p:sp>
        <p:nvSpPr>
          <p:cNvPr id="3" name="矩形 2"/>
          <p:cNvSpPr/>
          <p:nvPr/>
        </p:nvSpPr>
        <p:spPr>
          <a:xfrm>
            <a:off x="4407554" y="6263119"/>
            <a:ext cx="5998576" cy="369332"/>
          </a:xfrm>
          <a:prstGeom prst="rect">
            <a:avLst/>
          </a:prstGeom>
        </p:spPr>
        <p:txBody>
          <a:bodyPr wrap="square">
            <a:spAutoFit/>
          </a:bodyPr>
          <a:lstStyle/>
          <a:p>
            <a:pPr algn="just">
              <a:spcAft>
                <a:spcPts val="0"/>
              </a:spcAft>
            </a:pPr>
            <a:r>
              <a:rPr lang="zh-CN" altLang="zh-CN" kern="100" dirty="0">
                <a:solidFill>
                  <a:srgbClr val="00B0F0"/>
                </a:solidFill>
                <a:latin typeface="华文新魏" panose="02010800040101010101" pitchFamily="2" charset="-122"/>
                <a:ea typeface="华文新魏" panose="02010800040101010101" pitchFamily="2" charset="-122"/>
                <a:cs typeface="宋体" panose="02010600030101010101" pitchFamily="2" charset="-122"/>
              </a:rPr>
              <a:t>图</a:t>
            </a:r>
            <a:r>
              <a:rPr lang="en-US" altLang="zh-CN" kern="100" dirty="0">
                <a:solidFill>
                  <a:srgbClr val="00B0F0"/>
                </a:solidFill>
                <a:latin typeface="华文新魏" panose="02010800040101010101" pitchFamily="2" charset="-122"/>
                <a:ea typeface="华文新魏" panose="02010800040101010101" pitchFamily="2" charset="-122"/>
                <a:cs typeface="宋体" panose="02010600030101010101" pitchFamily="2" charset="-122"/>
              </a:rPr>
              <a:t>3-10  </a:t>
            </a:r>
            <a:r>
              <a:rPr lang="zh-CN" altLang="zh-CN" kern="100" dirty="0">
                <a:solidFill>
                  <a:srgbClr val="00B0F0"/>
                </a:solidFill>
                <a:latin typeface="华文新魏" panose="02010800040101010101" pitchFamily="2" charset="-122"/>
                <a:ea typeface="华文新魏" panose="02010800040101010101" pitchFamily="2" charset="-122"/>
                <a:cs typeface="宋体" panose="02010600030101010101" pitchFamily="2" charset="-122"/>
              </a:rPr>
              <a:t>广岛 长崎  福田繁雄 </a:t>
            </a:r>
            <a:r>
              <a:rPr lang="en-US" altLang="zh-CN" kern="100" dirty="0">
                <a:solidFill>
                  <a:srgbClr val="00B0F0"/>
                </a:solidFill>
                <a:latin typeface="华文新魏" panose="02010800040101010101" pitchFamily="2" charset="-122"/>
                <a:ea typeface="华文新魏" panose="02010800040101010101" pitchFamily="2" charset="-122"/>
                <a:cs typeface="宋体" panose="02010600030101010101" pitchFamily="2" charset="-122"/>
              </a:rPr>
              <a:t>  </a:t>
            </a:r>
            <a:r>
              <a:rPr lang="en-US" altLang="zh-CN" kern="100" dirty="0" smtClean="0">
                <a:solidFill>
                  <a:srgbClr val="00B0F0"/>
                </a:solidFill>
                <a:latin typeface="华文新魏" panose="02010800040101010101" pitchFamily="2" charset="-122"/>
                <a:ea typeface="华文新魏" panose="02010800040101010101" pitchFamily="2" charset="-122"/>
                <a:cs typeface="宋体" panose="02010600030101010101" pitchFamily="2" charset="-122"/>
              </a:rPr>
              <a:t>        </a:t>
            </a:r>
            <a:r>
              <a:rPr lang="zh-CN" altLang="zh-CN" kern="100" dirty="0">
                <a:solidFill>
                  <a:srgbClr val="00B0F0"/>
                </a:solidFill>
                <a:latin typeface="华文新魏" panose="02010800040101010101" pitchFamily="2" charset="-122"/>
                <a:ea typeface="华文新魏" panose="02010800040101010101" pitchFamily="2" charset="-122"/>
                <a:cs typeface="宋体" panose="02010600030101010101" pitchFamily="2" charset="-122"/>
              </a:rPr>
              <a:t>图</a:t>
            </a:r>
            <a:r>
              <a:rPr lang="en-US" altLang="zh-CN" kern="100" dirty="0">
                <a:solidFill>
                  <a:srgbClr val="00B0F0"/>
                </a:solidFill>
                <a:latin typeface="华文新魏" panose="02010800040101010101" pitchFamily="2" charset="-122"/>
                <a:ea typeface="华文新魏" panose="02010800040101010101" pitchFamily="2" charset="-122"/>
                <a:cs typeface="宋体" panose="02010600030101010101" pitchFamily="2" charset="-122"/>
              </a:rPr>
              <a:t>3-11  </a:t>
            </a:r>
            <a:r>
              <a:rPr lang="zh-CN" altLang="zh-CN" kern="100" dirty="0">
                <a:solidFill>
                  <a:srgbClr val="00B0F0"/>
                </a:solidFill>
                <a:latin typeface="华文新魏" panose="02010800040101010101" pitchFamily="2" charset="-122"/>
                <a:ea typeface="华文新魏" panose="02010800040101010101" pitchFamily="2" charset="-122"/>
                <a:cs typeface="宋体" panose="02010600030101010101" pitchFamily="2" charset="-122"/>
              </a:rPr>
              <a:t>川剧脸谱 周靖明</a:t>
            </a:r>
          </a:p>
        </p:txBody>
      </p:sp>
      <p:pic>
        <p:nvPicPr>
          <p:cNvPr id="6" name="图片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45809" y="1547445"/>
            <a:ext cx="3215679" cy="4579587"/>
          </a:xfrm>
          <a:prstGeom prst="rect">
            <a:avLst/>
          </a:prstGeom>
        </p:spPr>
      </p:pic>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65065" y="1547445"/>
            <a:ext cx="3199580" cy="4579588"/>
          </a:xfrm>
          <a:prstGeom prst="rect">
            <a:avLst/>
          </a:prstGeom>
        </p:spPr>
      </p:pic>
      <p:sp>
        <p:nvSpPr>
          <p:cNvPr id="8" name="矩形 7"/>
          <p:cNvSpPr/>
          <p:nvPr/>
        </p:nvSpPr>
        <p:spPr>
          <a:xfrm>
            <a:off x="504099" y="1547445"/>
            <a:ext cx="3138133" cy="4555093"/>
          </a:xfrm>
          <a:prstGeom prst="rect">
            <a:avLst/>
          </a:prstGeom>
        </p:spPr>
        <p:txBody>
          <a:bodyPr wrap="square">
            <a:spAutoFit/>
          </a:bodyPr>
          <a:lstStyle/>
          <a:p>
            <a:pPr algn="just">
              <a:spcAft>
                <a:spcPts val="0"/>
              </a:spcAft>
            </a:pPr>
            <a:r>
              <a:rPr lang="en-US" altLang="zh-CN" sz="2000" kern="100" dirty="0" smtClean="0">
                <a:solidFill>
                  <a:srgbClr val="006600"/>
                </a:solidFill>
                <a:effectLst/>
                <a:latin typeface="宋体" panose="02010600030101010101" pitchFamily="2" charset="-122"/>
                <a:ea typeface="宋体" panose="02010600030101010101" pitchFamily="2" charset="-122"/>
                <a:cs typeface="宋体" panose="02010600030101010101" pitchFamily="2" charset="-122"/>
              </a:rPr>
              <a:t>3.1.2  </a:t>
            </a:r>
            <a:r>
              <a:rPr lang="zh-CN" altLang="zh-CN" sz="2000" kern="100" dirty="0" smtClean="0">
                <a:solidFill>
                  <a:srgbClr val="006600"/>
                </a:solidFill>
                <a:effectLst/>
                <a:latin typeface="Calibri" panose="020F0502020204030204" pitchFamily="34" charset="0"/>
                <a:ea typeface="宋体" panose="02010600030101010101" pitchFamily="2" charset="-122"/>
                <a:cs typeface="宋体" panose="02010600030101010101" pitchFamily="2" charset="-122"/>
              </a:rPr>
              <a:t>轮廓线共用</a:t>
            </a:r>
            <a:endParaRPr lang="zh-CN" altLang="zh-CN" sz="1600" kern="100" dirty="0" smtClean="0">
              <a:solidFill>
                <a:srgbClr val="006600"/>
              </a:solidFill>
              <a:effectLst/>
              <a:latin typeface="Calibri" panose="020F0502020204030204" pitchFamily="34" charset="0"/>
              <a:ea typeface="宋体" panose="02010600030101010101" pitchFamily="2" charset="-122"/>
              <a:cs typeface="Times New Roman" panose="02020603050405020304" pitchFamily="18" charset="0"/>
            </a:endParaRPr>
          </a:p>
          <a:p>
            <a:pPr indent="304800" algn="just">
              <a:lnSpc>
                <a:spcPct val="150000"/>
              </a:lnSpc>
              <a:spcAft>
                <a:spcPts val="0"/>
              </a:spcAft>
            </a:pPr>
            <a:r>
              <a:rPr lang="zh-CN" altLang="zh-CN" sz="2000" kern="100" dirty="0">
                <a:latin typeface="华文仿宋" panose="02010600040101010101" pitchFamily="2" charset="-122"/>
                <a:ea typeface="华文仿宋" panose="02010600040101010101" pitchFamily="2" charset="-122"/>
                <a:cs typeface="宋体" panose="02010600030101010101" pitchFamily="2" charset="-122"/>
              </a:rPr>
              <a:t>当正形与负形相互借用，图形的边线隐含着两种各自不同的明确含义</a:t>
            </a:r>
            <a:r>
              <a:rPr lang="zh-CN" altLang="zh-CN" sz="2000" kern="100" dirty="0" smtClean="0">
                <a:latin typeface="华文仿宋" panose="02010600040101010101" pitchFamily="2" charset="-122"/>
                <a:ea typeface="华文仿宋" panose="02010600040101010101" pitchFamily="2" charset="-122"/>
                <a:cs typeface="宋体" panose="02010600030101010101" pitchFamily="2" charset="-122"/>
              </a:rPr>
              <a:t>。</a:t>
            </a:r>
            <a:endParaRPr lang="en-US" altLang="zh-CN" sz="2000" kern="100" dirty="0" smtClean="0">
              <a:latin typeface="华文仿宋" panose="02010600040101010101" pitchFamily="2" charset="-122"/>
              <a:ea typeface="华文仿宋" panose="02010600040101010101" pitchFamily="2" charset="-122"/>
              <a:cs typeface="宋体" panose="02010600030101010101" pitchFamily="2" charset="-122"/>
            </a:endParaRPr>
          </a:p>
          <a:p>
            <a:pPr indent="304800" algn="just">
              <a:lnSpc>
                <a:spcPct val="150000"/>
              </a:lnSpc>
              <a:spcAft>
                <a:spcPts val="0"/>
              </a:spcAft>
            </a:pPr>
            <a:r>
              <a:rPr lang="zh-CN" altLang="zh-CN" sz="2000" kern="100" dirty="0" smtClean="0">
                <a:latin typeface="华文仿宋" panose="02010600040101010101" pitchFamily="2" charset="-122"/>
                <a:ea typeface="华文仿宋" panose="02010600040101010101" pitchFamily="2" charset="-122"/>
                <a:cs typeface="宋体" panose="02010600030101010101" pitchFamily="2" charset="-122"/>
              </a:rPr>
              <a:t>在</a:t>
            </a:r>
            <a:r>
              <a:rPr lang="zh-CN" altLang="zh-CN" sz="2000" kern="100" dirty="0">
                <a:latin typeface="华文仿宋" panose="02010600040101010101" pitchFamily="2" charset="-122"/>
                <a:ea typeface="华文仿宋" panose="02010600040101010101" pitchFamily="2" charset="-122"/>
                <a:cs typeface="宋体" panose="02010600030101010101" pitchFamily="2" charset="-122"/>
              </a:rPr>
              <a:t>这里，正负图形各不相让，正是由于这种抗衡与矛盾的显示，使图形得到了艺术化同形的魅力，并使人在视觉上得到满足与快感。</a:t>
            </a:r>
            <a:endParaRPr lang="zh-CN" altLang="zh-CN" sz="2000" kern="100" dirty="0">
              <a:latin typeface="华文仿宋" panose="02010600040101010101" pitchFamily="2" charset="-122"/>
              <a:ea typeface="华文仿宋" panose="02010600040101010101" pitchFamily="2" charset="-122"/>
              <a:cs typeface="宋体" panose="02010600030101010101" pitchFamily="2" charset="-122"/>
            </a:endParaRPr>
          </a:p>
        </p:txBody>
      </p:sp>
    </p:spTree>
    <p:extLst>
      <p:ext uri="{BB962C8B-B14F-4D97-AF65-F5344CB8AC3E}">
        <p14:creationId xmlns:p14="http://schemas.microsoft.com/office/powerpoint/2010/main" val="37400474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流程图: 库存数据 3"/>
          <p:cNvSpPr/>
          <p:nvPr/>
        </p:nvSpPr>
        <p:spPr>
          <a:xfrm rot="5400000">
            <a:off x="8838027" y="3752558"/>
            <a:ext cx="5535637" cy="675248"/>
          </a:xfrm>
          <a:prstGeom prst="flowChartOnlineStorage">
            <a:avLst/>
          </a:prstGeom>
        </p:spPr>
        <p:style>
          <a:lnRef idx="1">
            <a:schemeClr val="accent1"/>
          </a:lnRef>
          <a:fillRef idx="3">
            <a:schemeClr val="accent1"/>
          </a:fillRef>
          <a:effectRef idx="2">
            <a:schemeClr val="accent1"/>
          </a:effectRef>
          <a:fontRef idx="minor">
            <a:schemeClr val="lt1"/>
          </a:fontRef>
        </p:style>
        <p:txBody>
          <a:bodyPr vert="vert270" rtlCol="0" anchor="ctr"/>
          <a:lstStyle/>
          <a:p>
            <a:pPr algn="ctr">
              <a:lnSpc>
                <a:spcPct val="150000"/>
              </a:lnSpc>
            </a:pPr>
            <a:r>
              <a:rPr lang="zh-CN" altLang="zh-CN" sz="2300" b="1" dirty="0"/>
              <a:t>图形设计的形式</a:t>
            </a:r>
            <a:endParaRPr lang="zh-CN" altLang="en-US" sz="2300" dirty="0"/>
          </a:p>
        </p:txBody>
      </p:sp>
      <p:sp>
        <p:nvSpPr>
          <p:cNvPr id="5" name="矩形 4"/>
          <p:cNvSpPr/>
          <p:nvPr/>
        </p:nvSpPr>
        <p:spPr>
          <a:xfrm>
            <a:off x="11366440" y="6093842"/>
            <a:ext cx="562962" cy="707886"/>
          </a:xfrm>
          <a:prstGeom prst="rect">
            <a:avLst/>
          </a:prstGeom>
          <a:noFill/>
        </p:spPr>
        <p:txBody>
          <a:bodyPr wrap="square" lIns="91440" tIns="45720" rIns="91440" bIns="45720">
            <a:spAutoFit/>
          </a:bodyPr>
          <a:lstStyle/>
          <a:p>
            <a:pPr algn="ctr"/>
            <a:r>
              <a:rPr lang="en-US" altLang="zh-CN" sz="4000" b="1" cap="none" spc="50" dirty="0" smtClean="0">
                <a:ln w="9525" cmpd="sng">
                  <a:solidFill>
                    <a:schemeClr val="accent1"/>
                  </a:solidFill>
                  <a:prstDash val="solid"/>
                </a:ln>
                <a:solidFill>
                  <a:srgbClr val="70AD47">
                    <a:tint val="1000"/>
                  </a:srgbClr>
                </a:solidFill>
                <a:effectLst>
                  <a:glow rad="38100">
                    <a:schemeClr val="accent1">
                      <a:alpha val="40000"/>
                    </a:schemeClr>
                  </a:glow>
                </a:effectLst>
              </a:rPr>
              <a:t>3</a:t>
            </a:r>
            <a:endParaRPr lang="zh-CN" altLang="en-US" sz="4000" b="1" cap="none" spc="50" dirty="0">
              <a:ln w="9525" cmpd="sng">
                <a:solidFill>
                  <a:schemeClr val="accent1"/>
                </a:solidFill>
                <a:prstDash val="solid"/>
              </a:ln>
              <a:solidFill>
                <a:srgbClr val="70AD47">
                  <a:tint val="1000"/>
                </a:srgbClr>
              </a:solidFill>
              <a:effectLst>
                <a:glow rad="38100">
                  <a:schemeClr val="accent1">
                    <a:alpha val="40000"/>
                  </a:schemeClr>
                </a:glow>
              </a:effectLst>
            </a:endParaRPr>
          </a:p>
        </p:txBody>
      </p:sp>
      <p:sp>
        <p:nvSpPr>
          <p:cNvPr id="6" name="横卷形 5"/>
          <p:cNvSpPr/>
          <p:nvPr/>
        </p:nvSpPr>
        <p:spPr>
          <a:xfrm>
            <a:off x="0" y="0"/>
            <a:ext cx="2630658" cy="604911"/>
          </a:xfrm>
          <a:prstGeom prst="horizontalScroll">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en-US" altLang="zh-CN" sz="2000" dirty="0" smtClean="0"/>
              <a:t>3.1  </a:t>
            </a:r>
            <a:r>
              <a:rPr lang="zh-CN" altLang="zh-CN" sz="2000" dirty="0" smtClean="0"/>
              <a:t>图</a:t>
            </a:r>
            <a:r>
              <a:rPr lang="zh-CN" altLang="zh-CN" sz="2000" dirty="0"/>
              <a:t>底关系图形</a:t>
            </a:r>
            <a:endParaRPr lang="zh-CN" altLang="en-US" sz="2000" dirty="0"/>
          </a:p>
        </p:txBody>
      </p:sp>
      <p:sp>
        <p:nvSpPr>
          <p:cNvPr id="2" name="矩形 1"/>
          <p:cNvSpPr/>
          <p:nvPr/>
        </p:nvSpPr>
        <p:spPr>
          <a:xfrm>
            <a:off x="1043189" y="5724510"/>
            <a:ext cx="7894749" cy="646331"/>
          </a:xfrm>
          <a:prstGeom prst="rect">
            <a:avLst/>
          </a:prstGeom>
        </p:spPr>
        <p:txBody>
          <a:bodyPr wrap="square">
            <a:spAutoFit/>
          </a:bodyPr>
          <a:lstStyle/>
          <a:p>
            <a:pPr indent="304800" algn="just">
              <a:spcAft>
                <a:spcPts val="0"/>
              </a:spcAft>
            </a:pPr>
            <a:r>
              <a:rPr lang="zh-CN" altLang="zh-CN" kern="100" dirty="0">
                <a:solidFill>
                  <a:srgbClr val="00B0F0"/>
                </a:solidFill>
                <a:latin typeface="华文新魏" panose="02010800040101010101" pitchFamily="2" charset="-122"/>
                <a:ea typeface="华文新魏" panose="02010800040101010101" pitchFamily="2" charset="-122"/>
                <a:cs typeface="宋体" panose="02010600030101010101" pitchFamily="2" charset="-122"/>
              </a:rPr>
              <a:t>图</a:t>
            </a:r>
            <a:r>
              <a:rPr lang="en-US" altLang="zh-CN" kern="100" dirty="0">
                <a:solidFill>
                  <a:srgbClr val="00B0F0"/>
                </a:solidFill>
                <a:latin typeface="华文新魏" panose="02010800040101010101" pitchFamily="2" charset="-122"/>
                <a:ea typeface="华文新魏" panose="02010800040101010101" pitchFamily="2" charset="-122"/>
                <a:cs typeface="宋体" panose="02010600030101010101" pitchFamily="2" charset="-122"/>
              </a:rPr>
              <a:t>3-12  </a:t>
            </a:r>
            <a:r>
              <a:rPr lang="zh-CN" altLang="zh-CN" kern="100" dirty="0">
                <a:solidFill>
                  <a:srgbClr val="00B0F0"/>
                </a:solidFill>
                <a:latin typeface="华文新魏" panose="02010800040101010101" pitchFamily="2" charset="-122"/>
                <a:ea typeface="华文新魏" panose="02010800040101010101" pitchFamily="2" charset="-122"/>
                <a:cs typeface="宋体" panose="02010600030101010101" pitchFamily="2" charset="-122"/>
              </a:rPr>
              <a:t>轮廓线共用</a:t>
            </a:r>
            <a:r>
              <a:rPr lang="en-US" altLang="zh-CN" kern="100" dirty="0">
                <a:solidFill>
                  <a:srgbClr val="00B0F0"/>
                </a:solidFill>
                <a:latin typeface="华文新魏" panose="02010800040101010101" pitchFamily="2" charset="-122"/>
                <a:ea typeface="华文新魏" panose="02010800040101010101" pitchFamily="2" charset="-122"/>
                <a:cs typeface="宋体" panose="02010600030101010101" pitchFamily="2" charset="-122"/>
              </a:rPr>
              <a:t> </a:t>
            </a:r>
            <a:r>
              <a:rPr lang="en-US" altLang="zh-CN" kern="100" dirty="0">
                <a:solidFill>
                  <a:srgbClr val="00B0F0"/>
                </a:solidFill>
                <a:latin typeface="华文新魏" panose="02010800040101010101" pitchFamily="2" charset="-122"/>
                <a:ea typeface="华文新魏" panose="02010800040101010101" pitchFamily="2" charset="-122"/>
                <a:cs typeface="宋体" panose="02010600030101010101" pitchFamily="2" charset="-122"/>
              </a:rPr>
              <a:t>                                                          </a:t>
            </a:r>
            <a:r>
              <a:rPr lang="zh-CN" altLang="zh-CN" kern="100" dirty="0">
                <a:solidFill>
                  <a:srgbClr val="00B0F0"/>
                </a:solidFill>
                <a:latin typeface="华文新魏" panose="02010800040101010101" pitchFamily="2" charset="-122"/>
                <a:ea typeface="华文新魏" panose="02010800040101010101" pitchFamily="2" charset="-122"/>
                <a:cs typeface="宋体" panose="02010600030101010101" pitchFamily="2" charset="-122"/>
              </a:rPr>
              <a:t>图</a:t>
            </a:r>
            <a:r>
              <a:rPr lang="en-US" altLang="zh-CN" kern="100" dirty="0">
                <a:solidFill>
                  <a:srgbClr val="00B0F0"/>
                </a:solidFill>
                <a:latin typeface="华文新魏" panose="02010800040101010101" pitchFamily="2" charset="-122"/>
                <a:ea typeface="华文新魏" panose="02010800040101010101" pitchFamily="2" charset="-122"/>
                <a:cs typeface="宋体" panose="02010600030101010101" pitchFamily="2" charset="-122"/>
              </a:rPr>
              <a:t>3-13  </a:t>
            </a:r>
            <a:r>
              <a:rPr lang="zh-CN" altLang="zh-CN" kern="100" dirty="0">
                <a:solidFill>
                  <a:srgbClr val="00B0F0"/>
                </a:solidFill>
                <a:latin typeface="华文新魏" panose="02010800040101010101" pitchFamily="2" charset="-122"/>
                <a:ea typeface="华文新魏" panose="02010800040101010101" pitchFamily="2" charset="-122"/>
                <a:cs typeface="宋体" panose="02010600030101010101" pitchFamily="2" charset="-122"/>
              </a:rPr>
              <a:t>轮廓线共用</a:t>
            </a:r>
            <a:r>
              <a:rPr lang="en-US" altLang="zh-CN" kern="100" dirty="0">
                <a:solidFill>
                  <a:srgbClr val="00B0F0"/>
                </a:solidFill>
                <a:latin typeface="华文新魏" panose="02010800040101010101" pitchFamily="2" charset="-122"/>
                <a:ea typeface="华文新魏" panose="02010800040101010101" pitchFamily="2" charset="-122"/>
                <a:cs typeface="宋体" panose="02010600030101010101" pitchFamily="2" charset="-122"/>
              </a:rPr>
              <a:t>  </a:t>
            </a:r>
            <a:r>
              <a:rPr lang="zh-CN" altLang="zh-CN" kern="100" dirty="0">
                <a:solidFill>
                  <a:srgbClr val="00B0F0"/>
                </a:solidFill>
                <a:latin typeface="华文新魏" panose="02010800040101010101" pitchFamily="2" charset="-122"/>
                <a:ea typeface="华文新魏" panose="02010800040101010101" pitchFamily="2" charset="-122"/>
                <a:cs typeface="宋体" panose="02010600030101010101" pitchFamily="2" charset="-122"/>
              </a:rPr>
              <a:t> 陈语</a:t>
            </a:r>
            <a:endParaRPr lang="zh-CN" altLang="zh-CN" kern="100" dirty="0">
              <a:solidFill>
                <a:srgbClr val="00B0F0"/>
              </a:solidFill>
              <a:latin typeface="华文新魏" panose="02010800040101010101" pitchFamily="2" charset="-122"/>
              <a:ea typeface="华文新魏" panose="02010800040101010101" pitchFamily="2" charset="-122"/>
              <a:cs typeface="宋体" panose="02010600030101010101" pitchFamily="2" charset="-122"/>
            </a:endParaRPr>
          </a:p>
        </p:txBody>
      </p:sp>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314487" y="791832"/>
            <a:ext cx="4616719" cy="4584558"/>
          </a:xfrm>
          <a:prstGeom prst="rect">
            <a:avLst/>
          </a:prstGeom>
        </p:spPr>
      </p:pic>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71200" y="791832"/>
            <a:ext cx="4399558" cy="4584558"/>
          </a:xfrm>
          <a:prstGeom prst="rect">
            <a:avLst/>
          </a:prstGeom>
        </p:spPr>
      </p:pic>
    </p:spTree>
    <p:extLst>
      <p:ext uri="{BB962C8B-B14F-4D97-AF65-F5344CB8AC3E}">
        <p14:creationId xmlns:p14="http://schemas.microsoft.com/office/powerpoint/2010/main" val="101616802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流程图: 库存数据 3"/>
          <p:cNvSpPr/>
          <p:nvPr/>
        </p:nvSpPr>
        <p:spPr>
          <a:xfrm rot="5400000">
            <a:off x="8950568" y="3865100"/>
            <a:ext cx="5310556" cy="675248"/>
          </a:xfrm>
          <a:prstGeom prst="flowChartOnlineStorage">
            <a:avLst/>
          </a:prstGeom>
        </p:spPr>
        <p:style>
          <a:lnRef idx="1">
            <a:schemeClr val="accent1"/>
          </a:lnRef>
          <a:fillRef idx="3">
            <a:schemeClr val="accent1"/>
          </a:fillRef>
          <a:effectRef idx="2">
            <a:schemeClr val="accent1"/>
          </a:effectRef>
          <a:fontRef idx="minor">
            <a:schemeClr val="lt1"/>
          </a:fontRef>
        </p:style>
        <p:txBody>
          <a:bodyPr vert="vert270" rtlCol="0" anchor="ctr"/>
          <a:lstStyle/>
          <a:p>
            <a:pPr algn="ctr">
              <a:lnSpc>
                <a:spcPct val="150000"/>
              </a:lnSpc>
            </a:pPr>
            <a:r>
              <a:rPr lang="zh-CN" altLang="zh-CN" sz="2300" b="1" dirty="0"/>
              <a:t>图形设计的形式</a:t>
            </a:r>
            <a:endParaRPr lang="zh-CN" altLang="en-US" sz="2300" dirty="0"/>
          </a:p>
        </p:txBody>
      </p:sp>
      <p:sp>
        <p:nvSpPr>
          <p:cNvPr id="5" name="矩形 4"/>
          <p:cNvSpPr/>
          <p:nvPr/>
        </p:nvSpPr>
        <p:spPr>
          <a:xfrm>
            <a:off x="11366440" y="6093842"/>
            <a:ext cx="562962" cy="707886"/>
          </a:xfrm>
          <a:prstGeom prst="rect">
            <a:avLst/>
          </a:prstGeom>
          <a:noFill/>
        </p:spPr>
        <p:txBody>
          <a:bodyPr wrap="square" lIns="91440" tIns="45720" rIns="91440" bIns="45720">
            <a:spAutoFit/>
          </a:bodyPr>
          <a:lstStyle/>
          <a:p>
            <a:pPr algn="ctr"/>
            <a:r>
              <a:rPr lang="en-US" altLang="zh-CN" sz="4000" b="1" cap="none" spc="50" dirty="0" smtClean="0">
                <a:ln w="9525" cmpd="sng">
                  <a:solidFill>
                    <a:schemeClr val="accent1"/>
                  </a:solidFill>
                  <a:prstDash val="solid"/>
                </a:ln>
                <a:solidFill>
                  <a:srgbClr val="70AD47">
                    <a:tint val="1000"/>
                  </a:srgbClr>
                </a:solidFill>
                <a:effectLst>
                  <a:glow rad="38100">
                    <a:schemeClr val="accent1">
                      <a:alpha val="40000"/>
                    </a:schemeClr>
                  </a:glow>
                </a:effectLst>
              </a:rPr>
              <a:t>3</a:t>
            </a:r>
            <a:endParaRPr lang="zh-CN" altLang="en-US" sz="4000" b="1" cap="none" spc="50" dirty="0">
              <a:ln w="9525" cmpd="sng">
                <a:solidFill>
                  <a:schemeClr val="accent1"/>
                </a:solidFill>
                <a:prstDash val="solid"/>
              </a:ln>
              <a:solidFill>
                <a:srgbClr val="70AD47">
                  <a:tint val="1000"/>
                </a:srgbClr>
              </a:solidFill>
              <a:effectLst>
                <a:glow rad="38100">
                  <a:schemeClr val="accent1">
                    <a:alpha val="40000"/>
                  </a:schemeClr>
                </a:glow>
              </a:effectLst>
            </a:endParaRPr>
          </a:p>
        </p:txBody>
      </p:sp>
      <p:sp>
        <p:nvSpPr>
          <p:cNvPr id="2" name="横卷形 1"/>
          <p:cNvSpPr/>
          <p:nvPr/>
        </p:nvSpPr>
        <p:spPr>
          <a:xfrm>
            <a:off x="0" y="0"/>
            <a:ext cx="2630658" cy="604911"/>
          </a:xfrm>
          <a:prstGeom prst="horizontalScroll">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en-US" altLang="zh-CN" sz="2000" dirty="0" smtClean="0"/>
              <a:t>3.1  </a:t>
            </a:r>
            <a:r>
              <a:rPr lang="zh-CN" altLang="zh-CN" sz="2000" dirty="0" smtClean="0"/>
              <a:t>图</a:t>
            </a:r>
            <a:r>
              <a:rPr lang="zh-CN" altLang="zh-CN" sz="2000" dirty="0"/>
              <a:t>底关系图形</a:t>
            </a:r>
            <a:endParaRPr lang="zh-CN" altLang="en-US" sz="2000" dirty="0"/>
          </a:p>
        </p:txBody>
      </p:sp>
      <p:sp>
        <p:nvSpPr>
          <p:cNvPr id="3" name="矩形 2"/>
          <p:cNvSpPr/>
          <p:nvPr/>
        </p:nvSpPr>
        <p:spPr>
          <a:xfrm>
            <a:off x="729803" y="790187"/>
            <a:ext cx="8877836" cy="2708434"/>
          </a:xfrm>
          <a:prstGeom prst="rect">
            <a:avLst/>
          </a:prstGeom>
        </p:spPr>
        <p:txBody>
          <a:bodyPr wrap="square">
            <a:spAutoFit/>
          </a:bodyPr>
          <a:lstStyle/>
          <a:p>
            <a:pPr algn="just">
              <a:spcAft>
                <a:spcPts val="0"/>
              </a:spcAft>
            </a:pPr>
            <a:r>
              <a:rPr lang="en-US" altLang="zh-CN" sz="2000" kern="100" dirty="0" smtClean="0">
                <a:solidFill>
                  <a:srgbClr val="006600"/>
                </a:solidFill>
                <a:effectLst/>
                <a:latin typeface="宋体" panose="02010600030101010101" pitchFamily="2" charset="-122"/>
                <a:ea typeface="宋体" panose="02010600030101010101" pitchFamily="2" charset="-122"/>
                <a:cs typeface="宋体" panose="02010600030101010101" pitchFamily="2" charset="-122"/>
              </a:rPr>
              <a:t>3.1.3  </a:t>
            </a:r>
            <a:r>
              <a:rPr lang="zh-CN" altLang="zh-CN" sz="2000" kern="100" dirty="0" smtClean="0">
                <a:solidFill>
                  <a:srgbClr val="006600"/>
                </a:solidFill>
                <a:effectLst/>
                <a:latin typeface="Calibri" panose="020F0502020204030204" pitchFamily="34" charset="0"/>
                <a:ea typeface="宋体" panose="02010600030101010101" pitchFamily="2" charset="-122"/>
                <a:cs typeface="宋体" panose="02010600030101010101" pitchFamily="2" charset="-122"/>
              </a:rPr>
              <a:t>共生图形 </a:t>
            </a:r>
            <a:endParaRPr lang="zh-CN" altLang="zh-CN" sz="1600" kern="100" dirty="0" smtClean="0">
              <a:solidFill>
                <a:srgbClr val="006600"/>
              </a:solidFill>
              <a:effectLst/>
              <a:latin typeface="Calibri" panose="020F0502020204030204" pitchFamily="34" charset="0"/>
              <a:ea typeface="宋体" panose="02010600030101010101" pitchFamily="2" charset="-122"/>
              <a:cs typeface="Times New Roman" panose="02020603050405020304" pitchFamily="18" charset="0"/>
            </a:endParaRPr>
          </a:p>
          <a:p>
            <a:pPr indent="304800" algn="just">
              <a:lnSpc>
                <a:spcPct val="150000"/>
              </a:lnSpc>
            </a:pPr>
            <a:r>
              <a:rPr lang="zh-CN" altLang="zh-CN" sz="2000" kern="100" dirty="0">
                <a:latin typeface="华文仿宋" panose="02010600040101010101" pitchFamily="2" charset="-122"/>
                <a:ea typeface="华文仿宋" panose="02010600040101010101" pitchFamily="2" charset="-122"/>
                <a:cs typeface="宋体" panose="02010600030101010101" pitchFamily="2" charset="-122"/>
              </a:rPr>
              <a:t>共生一词在英文或是希腊文，字面意义就是“共同”和“生活”，这是两生物体之间生活在一起的交互作用，共生的概念运用在图形设计当中，就产生共生图形</a:t>
            </a:r>
            <a:r>
              <a:rPr lang="zh-CN" altLang="zh-CN" sz="2000" kern="100" dirty="0" smtClean="0">
                <a:latin typeface="华文仿宋" panose="02010600040101010101" pitchFamily="2" charset="-122"/>
                <a:ea typeface="华文仿宋" panose="02010600040101010101" pitchFamily="2" charset="-122"/>
                <a:cs typeface="宋体" panose="02010600030101010101" pitchFamily="2" charset="-122"/>
              </a:rPr>
              <a:t>。</a:t>
            </a:r>
            <a:endParaRPr lang="en-US" altLang="zh-CN" sz="2000" kern="100" dirty="0" smtClean="0">
              <a:latin typeface="华文仿宋" panose="02010600040101010101" pitchFamily="2" charset="-122"/>
              <a:ea typeface="华文仿宋" panose="02010600040101010101" pitchFamily="2" charset="-122"/>
              <a:cs typeface="宋体" panose="02010600030101010101" pitchFamily="2" charset="-122"/>
            </a:endParaRPr>
          </a:p>
          <a:p>
            <a:pPr indent="304800" algn="just">
              <a:lnSpc>
                <a:spcPct val="150000"/>
              </a:lnSpc>
            </a:pPr>
            <a:r>
              <a:rPr lang="zh-CN" altLang="zh-CN" sz="2000" kern="100" dirty="0" smtClean="0">
                <a:latin typeface="华文仿宋" panose="02010600040101010101" pitchFamily="2" charset="-122"/>
                <a:ea typeface="华文仿宋" panose="02010600040101010101" pitchFamily="2" charset="-122"/>
                <a:cs typeface="宋体" panose="02010600030101010101" pitchFamily="2" charset="-122"/>
              </a:rPr>
              <a:t>共生</a:t>
            </a:r>
            <a:r>
              <a:rPr lang="zh-CN" altLang="zh-CN" sz="2000" kern="100" dirty="0">
                <a:latin typeface="华文仿宋" panose="02010600040101010101" pitchFamily="2" charset="-122"/>
                <a:ea typeface="华文仿宋" panose="02010600040101010101" pitchFamily="2" charset="-122"/>
                <a:cs typeface="宋体" panose="02010600030101010101" pitchFamily="2" charset="-122"/>
              </a:rPr>
              <a:t>图形是指两个或两个以上的形象共享于一个空间，同一边缘轮廓，相互依存，构成统一的整体、是一种相互生成的图形。</a:t>
            </a:r>
            <a:r>
              <a:rPr lang="en-US" altLang="zh-CN" sz="2000" kern="100" dirty="0">
                <a:latin typeface="华文仿宋" panose="02010600040101010101" pitchFamily="2" charset="-122"/>
                <a:ea typeface="华文仿宋" panose="02010600040101010101" pitchFamily="2" charset="-122"/>
                <a:cs typeface="宋体" panose="02010600030101010101" pitchFamily="2" charset="-122"/>
              </a:rPr>
              <a:t>   </a:t>
            </a:r>
            <a:endParaRPr lang="zh-CN" altLang="zh-CN" sz="2000" kern="100" dirty="0">
              <a:latin typeface="华文仿宋" panose="02010600040101010101" pitchFamily="2" charset="-122"/>
              <a:ea typeface="华文仿宋" panose="02010600040101010101" pitchFamily="2" charset="-122"/>
              <a:cs typeface="宋体" panose="02010600030101010101" pitchFamily="2" charset="-122"/>
            </a:endParaRPr>
          </a:p>
        </p:txBody>
      </p:sp>
      <p:sp>
        <p:nvSpPr>
          <p:cNvPr id="6" name="横卷形 5"/>
          <p:cNvSpPr/>
          <p:nvPr/>
        </p:nvSpPr>
        <p:spPr>
          <a:xfrm>
            <a:off x="1417983" y="4386470"/>
            <a:ext cx="6679095" cy="2093843"/>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kern="100" dirty="0">
                <a:latin typeface="华文仿宋" panose="02010600040101010101" pitchFamily="2" charset="-122"/>
                <a:ea typeface="华文仿宋" panose="02010600040101010101" pitchFamily="2" charset="-122"/>
                <a:cs typeface="宋体" panose="02010600030101010101" pitchFamily="2" charset="-122"/>
              </a:rPr>
              <a:t>如同共耳兔、共首鱼等这类的形象在传统图形中也是层出不穷，可见，共生图形在我国古老的文化中早已立足，并深受喜爱。共生图形有正负形共生（图底共生）、轮廓共生、局部共生</a:t>
            </a:r>
            <a:r>
              <a:rPr lang="zh-CN" altLang="zh-CN" kern="100" dirty="0" smtClean="0">
                <a:latin typeface="华文仿宋" panose="02010600040101010101" pitchFamily="2" charset="-122"/>
                <a:ea typeface="华文仿宋" panose="02010600040101010101" pitchFamily="2" charset="-122"/>
                <a:cs typeface="宋体" panose="02010600030101010101" pitchFamily="2" charset="-122"/>
              </a:rPr>
              <a:t>。</a:t>
            </a:r>
            <a:endParaRPr lang="zh-CN" altLang="zh-CN" kern="100" dirty="0">
              <a:latin typeface="华文仿宋" panose="02010600040101010101" pitchFamily="2" charset="-122"/>
              <a:ea typeface="华文仿宋" panose="02010600040101010101" pitchFamily="2" charset="-122"/>
              <a:cs typeface="宋体" panose="02010600030101010101" pitchFamily="2" charset="-122"/>
            </a:endParaRPr>
          </a:p>
        </p:txBody>
      </p:sp>
    </p:spTree>
    <p:extLst>
      <p:ext uri="{BB962C8B-B14F-4D97-AF65-F5344CB8AC3E}">
        <p14:creationId xmlns:p14="http://schemas.microsoft.com/office/powerpoint/2010/main" val="68662966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1366440" y="6093842"/>
            <a:ext cx="562962" cy="707886"/>
          </a:xfrm>
          <a:prstGeom prst="rect">
            <a:avLst/>
          </a:prstGeom>
          <a:noFill/>
        </p:spPr>
        <p:txBody>
          <a:bodyPr wrap="square" lIns="91440" tIns="45720" rIns="91440" bIns="45720">
            <a:spAutoFit/>
          </a:bodyPr>
          <a:lstStyle/>
          <a:p>
            <a:pPr algn="ctr"/>
            <a:r>
              <a:rPr lang="en-US" altLang="zh-CN" sz="4000" b="1" cap="none" spc="50" dirty="0" smtClean="0">
                <a:ln w="9525" cmpd="sng">
                  <a:solidFill>
                    <a:schemeClr val="accent1"/>
                  </a:solidFill>
                  <a:prstDash val="solid"/>
                </a:ln>
                <a:solidFill>
                  <a:srgbClr val="70AD47">
                    <a:tint val="1000"/>
                  </a:srgbClr>
                </a:solidFill>
                <a:effectLst>
                  <a:glow rad="38100">
                    <a:schemeClr val="accent1">
                      <a:alpha val="40000"/>
                    </a:schemeClr>
                  </a:glow>
                </a:effectLst>
              </a:rPr>
              <a:t>3</a:t>
            </a:r>
            <a:endParaRPr lang="zh-CN" altLang="en-US" sz="4000" b="1" cap="none" spc="50" dirty="0">
              <a:ln w="9525" cmpd="sng">
                <a:solidFill>
                  <a:schemeClr val="accent1"/>
                </a:solidFill>
                <a:prstDash val="solid"/>
              </a:ln>
              <a:solidFill>
                <a:srgbClr val="70AD47">
                  <a:tint val="1000"/>
                </a:srgbClr>
              </a:solidFill>
              <a:effectLst>
                <a:glow rad="38100">
                  <a:schemeClr val="accent1">
                    <a:alpha val="40000"/>
                  </a:schemeClr>
                </a:glow>
              </a:effectLst>
            </a:endParaRPr>
          </a:p>
        </p:txBody>
      </p:sp>
      <p:sp>
        <p:nvSpPr>
          <p:cNvPr id="2" name="横卷形 1"/>
          <p:cNvSpPr/>
          <p:nvPr/>
        </p:nvSpPr>
        <p:spPr>
          <a:xfrm>
            <a:off x="0" y="0"/>
            <a:ext cx="2630658" cy="604911"/>
          </a:xfrm>
          <a:prstGeom prst="horizontalScroll">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en-US" altLang="zh-CN" sz="2000" dirty="0" smtClean="0"/>
              <a:t>3.1  </a:t>
            </a:r>
            <a:r>
              <a:rPr lang="zh-CN" altLang="zh-CN" sz="2000" dirty="0" smtClean="0"/>
              <a:t>图</a:t>
            </a:r>
            <a:r>
              <a:rPr lang="zh-CN" altLang="zh-CN" sz="2000" dirty="0"/>
              <a:t>底关系图形</a:t>
            </a:r>
            <a:endParaRPr lang="zh-CN" altLang="en-US" sz="2000" dirty="0"/>
          </a:p>
        </p:txBody>
      </p:sp>
      <p:sp>
        <p:nvSpPr>
          <p:cNvPr id="3" name="矩形 2"/>
          <p:cNvSpPr/>
          <p:nvPr/>
        </p:nvSpPr>
        <p:spPr>
          <a:xfrm>
            <a:off x="1531661" y="5831847"/>
            <a:ext cx="6427483" cy="369332"/>
          </a:xfrm>
          <a:prstGeom prst="rect">
            <a:avLst/>
          </a:prstGeom>
        </p:spPr>
        <p:txBody>
          <a:bodyPr wrap="square">
            <a:spAutoFit/>
          </a:bodyPr>
          <a:lstStyle/>
          <a:p>
            <a:pPr marL="304165" algn="just">
              <a:spcAft>
                <a:spcPts val="0"/>
              </a:spcAft>
            </a:pPr>
            <a:r>
              <a:rPr lang="zh-CN" altLang="zh-CN" kern="100" dirty="0">
                <a:solidFill>
                  <a:srgbClr val="00B0F0"/>
                </a:solidFill>
                <a:latin typeface="华文新魏" panose="02010800040101010101" pitchFamily="2" charset="-122"/>
                <a:ea typeface="华文新魏" panose="02010800040101010101" pitchFamily="2" charset="-122"/>
                <a:cs typeface="宋体" panose="02010600030101010101" pitchFamily="2" charset="-122"/>
              </a:rPr>
              <a:t>图</a:t>
            </a:r>
            <a:r>
              <a:rPr lang="en-US" altLang="zh-CN" kern="100" dirty="0">
                <a:solidFill>
                  <a:srgbClr val="00B0F0"/>
                </a:solidFill>
                <a:latin typeface="华文新魏" panose="02010800040101010101" pitchFamily="2" charset="-122"/>
                <a:ea typeface="华文新魏" panose="02010800040101010101" pitchFamily="2" charset="-122"/>
                <a:cs typeface="宋体" panose="02010600030101010101" pitchFamily="2" charset="-122"/>
              </a:rPr>
              <a:t>3-14  </a:t>
            </a:r>
            <a:r>
              <a:rPr lang="zh-CN" altLang="zh-CN" kern="100" dirty="0">
                <a:solidFill>
                  <a:srgbClr val="00B0F0"/>
                </a:solidFill>
                <a:latin typeface="华文新魏" panose="02010800040101010101" pitchFamily="2" charset="-122"/>
                <a:ea typeface="华文新魏" panose="02010800040101010101" pitchFamily="2" charset="-122"/>
                <a:cs typeface="宋体" panose="02010600030101010101" pitchFamily="2" charset="-122"/>
              </a:rPr>
              <a:t>六子图</a:t>
            </a:r>
            <a:r>
              <a:rPr lang="en-US" altLang="zh-CN" kern="100" dirty="0">
                <a:solidFill>
                  <a:srgbClr val="00B0F0"/>
                </a:solidFill>
                <a:latin typeface="华文新魏" panose="02010800040101010101" pitchFamily="2" charset="-122"/>
                <a:ea typeface="华文新魏" panose="02010800040101010101" pitchFamily="2" charset="-122"/>
                <a:cs typeface="宋体" panose="02010600030101010101" pitchFamily="2" charset="-122"/>
              </a:rPr>
              <a:t>                      </a:t>
            </a:r>
            <a:r>
              <a:rPr lang="en-US" altLang="zh-CN" kern="100" dirty="0" smtClean="0">
                <a:solidFill>
                  <a:srgbClr val="00B0F0"/>
                </a:solidFill>
                <a:latin typeface="华文新魏" panose="02010800040101010101" pitchFamily="2" charset="-122"/>
                <a:ea typeface="华文新魏" panose="02010800040101010101" pitchFamily="2" charset="-122"/>
                <a:cs typeface="宋体" panose="02010600030101010101" pitchFamily="2" charset="-122"/>
              </a:rPr>
              <a:t>                       </a:t>
            </a:r>
            <a:r>
              <a:rPr lang="zh-CN" altLang="zh-CN" kern="100" dirty="0">
                <a:solidFill>
                  <a:srgbClr val="00B0F0"/>
                </a:solidFill>
                <a:latin typeface="华文新魏" panose="02010800040101010101" pitchFamily="2" charset="-122"/>
                <a:ea typeface="华文新魏" panose="02010800040101010101" pitchFamily="2" charset="-122"/>
                <a:cs typeface="宋体" panose="02010600030101010101" pitchFamily="2" charset="-122"/>
              </a:rPr>
              <a:t>图</a:t>
            </a:r>
            <a:r>
              <a:rPr lang="en-US" altLang="zh-CN" kern="100" dirty="0">
                <a:solidFill>
                  <a:srgbClr val="00B0F0"/>
                </a:solidFill>
                <a:latin typeface="华文新魏" panose="02010800040101010101" pitchFamily="2" charset="-122"/>
                <a:ea typeface="华文新魏" panose="02010800040101010101" pitchFamily="2" charset="-122"/>
                <a:cs typeface="宋体" panose="02010600030101010101" pitchFamily="2" charset="-122"/>
              </a:rPr>
              <a:t>3-15  </a:t>
            </a:r>
            <a:r>
              <a:rPr lang="zh-CN" altLang="zh-CN" kern="100" dirty="0">
                <a:solidFill>
                  <a:srgbClr val="00B0F0"/>
                </a:solidFill>
                <a:latin typeface="华文新魏" panose="02010800040101010101" pitchFamily="2" charset="-122"/>
                <a:ea typeface="华文新魏" panose="02010800040101010101" pitchFamily="2" charset="-122"/>
                <a:cs typeface="宋体" panose="02010600030101010101" pitchFamily="2" charset="-122"/>
              </a:rPr>
              <a:t>六子</a:t>
            </a:r>
            <a:r>
              <a:rPr lang="zh-CN" altLang="zh-CN" kern="100" dirty="0" smtClean="0">
                <a:solidFill>
                  <a:srgbClr val="00B0F0"/>
                </a:solidFill>
                <a:latin typeface="华文新魏" panose="02010800040101010101" pitchFamily="2" charset="-122"/>
                <a:ea typeface="华文新魏" panose="02010800040101010101" pitchFamily="2" charset="-122"/>
                <a:cs typeface="宋体" panose="02010600030101010101" pitchFamily="2" charset="-122"/>
              </a:rPr>
              <a:t>游戏</a:t>
            </a:r>
            <a:endParaRPr lang="zh-CN" altLang="zh-CN" kern="100" dirty="0">
              <a:solidFill>
                <a:srgbClr val="00B0F0"/>
              </a:solidFill>
              <a:latin typeface="华文新魏" panose="02010800040101010101" pitchFamily="2" charset="-122"/>
              <a:ea typeface="华文新魏" panose="02010800040101010101" pitchFamily="2" charset="-122"/>
              <a:cs typeface="宋体" panose="02010600030101010101" pitchFamily="2" charset="-122"/>
            </a:endParaRPr>
          </a:p>
        </p:txBody>
      </p:sp>
      <p:pic>
        <p:nvPicPr>
          <p:cNvPr id="7" name="图片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6348" y="1030310"/>
            <a:ext cx="4637799" cy="4560804"/>
          </a:xfrm>
          <a:prstGeom prst="rect">
            <a:avLst/>
          </a:prstGeom>
        </p:spPr>
      </p:pic>
      <p:pic>
        <p:nvPicPr>
          <p:cNvPr id="8" name="图片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984658" y="1030310"/>
            <a:ext cx="3283779" cy="4560804"/>
          </a:xfrm>
          <a:prstGeom prst="rect">
            <a:avLst/>
          </a:prstGeom>
        </p:spPr>
      </p:pic>
      <p:sp>
        <p:nvSpPr>
          <p:cNvPr id="4" name="矩形 3"/>
          <p:cNvSpPr/>
          <p:nvPr/>
        </p:nvSpPr>
        <p:spPr>
          <a:xfrm>
            <a:off x="8538948" y="2341216"/>
            <a:ext cx="3149469" cy="1938992"/>
          </a:xfrm>
          <a:prstGeom prst="rect">
            <a:avLst/>
          </a:prstGeom>
        </p:spPr>
        <p:style>
          <a:lnRef idx="1">
            <a:schemeClr val="accent5"/>
          </a:lnRef>
          <a:fillRef idx="2">
            <a:schemeClr val="accent5"/>
          </a:fillRef>
          <a:effectRef idx="1">
            <a:schemeClr val="accent5"/>
          </a:effectRef>
          <a:fontRef idx="minor">
            <a:schemeClr val="dk1"/>
          </a:fontRef>
        </p:style>
        <p:txBody>
          <a:bodyPr wrap="square">
            <a:spAutoFit/>
          </a:bodyPr>
          <a:lstStyle/>
          <a:p>
            <a:pPr>
              <a:lnSpc>
                <a:spcPct val="150000"/>
              </a:lnSpc>
            </a:pPr>
            <a:r>
              <a:rPr lang="en-US" altLang="zh-CN" sz="2000" kern="100" dirty="0">
                <a:latin typeface="华文仿宋" panose="02010600040101010101" pitchFamily="2" charset="-122"/>
                <a:ea typeface="华文仿宋" panose="02010600040101010101" pitchFamily="2" charset="-122"/>
                <a:cs typeface="宋体" panose="02010600030101010101" pitchFamily="2" charset="-122"/>
              </a:rPr>
              <a:t> </a:t>
            </a:r>
            <a:r>
              <a:rPr lang="zh-CN" altLang="zh-CN" sz="2000" kern="100" dirty="0">
                <a:latin typeface="华文仿宋" panose="02010600040101010101" pitchFamily="2" charset="-122"/>
                <a:ea typeface="华文仿宋" panose="02010600040101010101" pitchFamily="2" charset="-122"/>
                <a:cs typeface="宋体" panose="02010600030101010101" pitchFamily="2" charset="-122"/>
              </a:rPr>
              <a:t>年画“六子图”即是六个小孩共用三个头、三双手臂、三双腿脚，画面形式极具创意，充满趣味性。</a:t>
            </a:r>
            <a:endParaRPr lang="zh-CN" altLang="en-US" sz="2000" dirty="0"/>
          </a:p>
        </p:txBody>
      </p:sp>
    </p:spTree>
    <p:extLst>
      <p:ext uri="{BB962C8B-B14F-4D97-AF65-F5344CB8AC3E}">
        <p14:creationId xmlns:p14="http://schemas.microsoft.com/office/powerpoint/2010/main" val="118258985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1366440" y="6093842"/>
            <a:ext cx="562962" cy="707886"/>
          </a:xfrm>
          <a:prstGeom prst="rect">
            <a:avLst/>
          </a:prstGeom>
          <a:noFill/>
        </p:spPr>
        <p:txBody>
          <a:bodyPr wrap="square" lIns="91440" tIns="45720" rIns="91440" bIns="45720">
            <a:spAutoFit/>
          </a:bodyPr>
          <a:lstStyle/>
          <a:p>
            <a:pPr algn="ctr"/>
            <a:r>
              <a:rPr lang="en-US" altLang="zh-CN" sz="4000" b="1" cap="none" spc="50" dirty="0" smtClean="0">
                <a:ln w="9525" cmpd="sng">
                  <a:solidFill>
                    <a:schemeClr val="accent1"/>
                  </a:solidFill>
                  <a:prstDash val="solid"/>
                </a:ln>
                <a:solidFill>
                  <a:srgbClr val="70AD47">
                    <a:tint val="1000"/>
                  </a:srgbClr>
                </a:solidFill>
                <a:effectLst>
                  <a:glow rad="38100">
                    <a:schemeClr val="accent1">
                      <a:alpha val="40000"/>
                    </a:schemeClr>
                  </a:glow>
                </a:effectLst>
              </a:rPr>
              <a:t>3</a:t>
            </a:r>
            <a:endParaRPr lang="zh-CN" altLang="en-US" sz="4000" b="1" cap="none" spc="50" dirty="0">
              <a:ln w="9525" cmpd="sng">
                <a:solidFill>
                  <a:schemeClr val="accent1"/>
                </a:solidFill>
                <a:prstDash val="solid"/>
              </a:ln>
              <a:solidFill>
                <a:srgbClr val="70AD47">
                  <a:tint val="1000"/>
                </a:srgbClr>
              </a:solidFill>
              <a:effectLst>
                <a:glow rad="38100">
                  <a:schemeClr val="accent1">
                    <a:alpha val="40000"/>
                  </a:schemeClr>
                </a:glow>
              </a:effectLst>
            </a:endParaRPr>
          </a:p>
        </p:txBody>
      </p:sp>
      <p:sp>
        <p:nvSpPr>
          <p:cNvPr id="2" name="横卷形 1"/>
          <p:cNvSpPr/>
          <p:nvPr/>
        </p:nvSpPr>
        <p:spPr>
          <a:xfrm>
            <a:off x="0" y="0"/>
            <a:ext cx="2630658" cy="604911"/>
          </a:xfrm>
          <a:prstGeom prst="horizontalScroll">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en-US" altLang="zh-CN" sz="2000" dirty="0" smtClean="0"/>
              <a:t>3.1  </a:t>
            </a:r>
            <a:r>
              <a:rPr lang="zh-CN" altLang="zh-CN" sz="2000" dirty="0" smtClean="0"/>
              <a:t>图</a:t>
            </a:r>
            <a:r>
              <a:rPr lang="zh-CN" altLang="zh-CN" sz="2000" dirty="0"/>
              <a:t>底关系图形</a:t>
            </a:r>
            <a:endParaRPr lang="zh-CN" altLang="en-US" sz="2000" dirty="0"/>
          </a:p>
        </p:txBody>
      </p:sp>
      <p:sp>
        <p:nvSpPr>
          <p:cNvPr id="3" name="矩形 2"/>
          <p:cNvSpPr/>
          <p:nvPr/>
        </p:nvSpPr>
        <p:spPr>
          <a:xfrm>
            <a:off x="7146850" y="5496997"/>
            <a:ext cx="2254728" cy="369332"/>
          </a:xfrm>
          <a:prstGeom prst="rect">
            <a:avLst/>
          </a:prstGeom>
        </p:spPr>
        <p:txBody>
          <a:bodyPr wrap="square">
            <a:spAutoFit/>
          </a:bodyPr>
          <a:lstStyle/>
          <a:p>
            <a:pPr marL="304165" algn="just">
              <a:spcAft>
                <a:spcPts val="0"/>
              </a:spcAft>
            </a:pPr>
            <a:r>
              <a:rPr lang="zh-CN" altLang="zh-CN" kern="100" dirty="0" smtClean="0">
                <a:solidFill>
                  <a:srgbClr val="00B0F0"/>
                </a:solidFill>
                <a:latin typeface="华文新魏" panose="02010800040101010101" pitchFamily="2" charset="-122"/>
                <a:ea typeface="华文新魏" panose="02010800040101010101" pitchFamily="2" charset="-122"/>
                <a:cs typeface="宋体" panose="02010600030101010101" pitchFamily="2" charset="-122"/>
              </a:rPr>
              <a:t>图</a:t>
            </a:r>
            <a:r>
              <a:rPr lang="en-US" altLang="zh-CN" kern="100" dirty="0">
                <a:solidFill>
                  <a:srgbClr val="00B0F0"/>
                </a:solidFill>
                <a:latin typeface="华文新魏" panose="02010800040101010101" pitchFamily="2" charset="-122"/>
                <a:ea typeface="华文新魏" panose="02010800040101010101" pitchFamily="2" charset="-122"/>
                <a:cs typeface="宋体" panose="02010600030101010101" pitchFamily="2" charset="-122"/>
              </a:rPr>
              <a:t>3-16  </a:t>
            </a:r>
            <a:r>
              <a:rPr lang="zh-CN" altLang="zh-CN" kern="100" dirty="0">
                <a:solidFill>
                  <a:srgbClr val="00B0F0"/>
                </a:solidFill>
                <a:latin typeface="华文新魏" panose="02010800040101010101" pitchFamily="2" charset="-122"/>
                <a:ea typeface="华文新魏" panose="02010800040101010101" pitchFamily="2" charset="-122"/>
                <a:cs typeface="宋体" panose="02010600030101010101" pitchFamily="2" charset="-122"/>
              </a:rPr>
              <a:t>一团和气</a:t>
            </a:r>
            <a:endParaRPr lang="zh-CN" altLang="zh-CN" kern="100" dirty="0">
              <a:solidFill>
                <a:srgbClr val="00B0F0"/>
              </a:solidFill>
              <a:latin typeface="华文新魏" panose="02010800040101010101" pitchFamily="2" charset="-122"/>
              <a:ea typeface="华文新魏" panose="02010800040101010101" pitchFamily="2" charset="-122"/>
              <a:cs typeface="宋体" panose="02010600030101010101" pitchFamily="2" charset="-122"/>
            </a:endParaRPr>
          </a:p>
        </p:txBody>
      </p:sp>
      <p:pic>
        <p:nvPicPr>
          <p:cNvPr id="6" name="图片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957570" y="393835"/>
            <a:ext cx="4603106" cy="4633389"/>
          </a:xfrm>
          <a:prstGeom prst="rect">
            <a:avLst/>
          </a:prstGeom>
        </p:spPr>
      </p:pic>
      <p:sp>
        <p:nvSpPr>
          <p:cNvPr id="4" name="矩形 3"/>
          <p:cNvSpPr/>
          <p:nvPr/>
        </p:nvSpPr>
        <p:spPr>
          <a:xfrm>
            <a:off x="858591" y="2041115"/>
            <a:ext cx="4357353" cy="1938992"/>
          </a:xfrm>
          <a:prstGeom prst="rect">
            <a:avLst/>
          </a:prstGeom>
        </p:spPr>
        <p:style>
          <a:lnRef idx="1">
            <a:schemeClr val="accent1"/>
          </a:lnRef>
          <a:fillRef idx="2">
            <a:schemeClr val="accent1"/>
          </a:fillRef>
          <a:effectRef idx="1">
            <a:schemeClr val="accent1"/>
          </a:effectRef>
          <a:fontRef idx="minor">
            <a:schemeClr val="dk1"/>
          </a:fontRef>
        </p:style>
        <p:txBody>
          <a:bodyPr wrap="square">
            <a:spAutoFit/>
          </a:bodyPr>
          <a:lstStyle/>
          <a:p>
            <a:pPr indent="304800" algn="just">
              <a:lnSpc>
                <a:spcPct val="150000"/>
              </a:lnSpc>
            </a:pPr>
            <a:r>
              <a:rPr lang="zh-CN" altLang="zh-CN" sz="2000" kern="100" dirty="0">
                <a:latin typeface="华文仿宋" panose="02010600040101010101" pitchFamily="2" charset="-122"/>
                <a:ea typeface="华文仿宋" panose="02010600040101010101" pitchFamily="2" charset="-122"/>
                <a:cs typeface="宋体" panose="02010600030101010101" pitchFamily="2" charset="-122"/>
              </a:rPr>
              <a:t>又如，</a:t>
            </a:r>
            <a:r>
              <a:rPr lang="zh-CN" altLang="zh-CN" sz="2000" kern="100" dirty="0" smtClean="0">
                <a:latin typeface="华文仿宋" panose="02010600040101010101" pitchFamily="2" charset="-122"/>
                <a:ea typeface="华文仿宋" panose="02010600040101010101" pitchFamily="2" charset="-122"/>
                <a:cs typeface="宋体" panose="02010600030101010101" pitchFamily="2" charset="-122"/>
              </a:rPr>
              <a:t>一团和气中</a:t>
            </a:r>
            <a:r>
              <a:rPr lang="zh-CN" altLang="zh-CN" sz="2000" kern="100" dirty="0">
                <a:latin typeface="华文仿宋" panose="02010600040101010101" pitchFamily="2" charset="-122"/>
                <a:ea typeface="华文仿宋" panose="02010600040101010101" pitchFamily="2" charset="-122"/>
                <a:cs typeface="宋体" panose="02010600030101010101" pitchFamily="2" charset="-122"/>
              </a:rPr>
              <a:t>三个人物共用一个脑袋形象，和睦的拥抱在一起阅读书卷，表达了外来宗教佛家思想与我国道家、儒家思想的和睦共融。</a:t>
            </a:r>
            <a:endParaRPr lang="en-US" altLang="zh-CN" sz="2000" kern="100" dirty="0">
              <a:latin typeface="华文仿宋" panose="02010600040101010101" pitchFamily="2" charset="-122"/>
              <a:ea typeface="华文仿宋" panose="02010600040101010101" pitchFamily="2" charset="-122"/>
              <a:cs typeface="宋体" panose="02010600030101010101" pitchFamily="2" charset="-122"/>
            </a:endParaRPr>
          </a:p>
        </p:txBody>
      </p:sp>
    </p:spTree>
    <p:extLst>
      <p:ext uri="{BB962C8B-B14F-4D97-AF65-F5344CB8AC3E}">
        <p14:creationId xmlns:p14="http://schemas.microsoft.com/office/powerpoint/2010/main" val="279884264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流程图: 库存数据 3"/>
          <p:cNvSpPr/>
          <p:nvPr/>
        </p:nvSpPr>
        <p:spPr>
          <a:xfrm rot="5400000">
            <a:off x="8950568" y="3865100"/>
            <a:ext cx="5310556" cy="675248"/>
          </a:xfrm>
          <a:prstGeom prst="flowChartOnlineStorage">
            <a:avLst/>
          </a:prstGeom>
        </p:spPr>
        <p:style>
          <a:lnRef idx="1">
            <a:schemeClr val="accent1"/>
          </a:lnRef>
          <a:fillRef idx="3">
            <a:schemeClr val="accent1"/>
          </a:fillRef>
          <a:effectRef idx="2">
            <a:schemeClr val="accent1"/>
          </a:effectRef>
          <a:fontRef idx="minor">
            <a:schemeClr val="lt1"/>
          </a:fontRef>
        </p:style>
        <p:txBody>
          <a:bodyPr vert="vert270" rtlCol="0" anchor="ctr"/>
          <a:lstStyle/>
          <a:p>
            <a:pPr algn="ctr">
              <a:lnSpc>
                <a:spcPct val="150000"/>
              </a:lnSpc>
            </a:pPr>
            <a:r>
              <a:rPr lang="zh-CN" altLang="zh-CN" sz="2300" b="1" dirty="0"/>
              <a:t>图形设计的形式</a:t>
            </a:r>
            <a:endParaRPr lang="zh-CN" altLang="en-US" sz="2300" dirty="0"/>
          </a:p>
        </p:txBody>
      </p:sp>
      <p:sp>
        <p:nvSpPr>
          <p:cNvPr id="5" name="矩形 4"/>
          <p:cNvSpPr/>
          <p:nvPr/>
        </p:nvSpPr>
        <p:spPr>
          <a:xfrm>
            <a:off x="11366440" y="6093842"/>
            <a:ext cx="562962" cy="707886"/>
          </a:xfrm>
          <a:prstGeom prst="rect">
            <a:avLst/>
          </a:prstGeom>
          <a:noFill/>
        </p:spPr>
        <p:txBody>
          <a:bodyPr wrap="square" lIns="91440" tIns="45720" rIns="91440" bIns="45720">
            <a:spAutoFit/>
          </a:bodyPr>
          <a:lstStyle/>
          <a:p>
            <a:pPr algn="ctr"/>
            <a:r>
              <a:rPr lang="en-US" altLang="zh-CN" sz="4000" b="1" cap="none" spc="50" dirty="0" smtClean="0">
                <a:ln w="9525" cmpd="sng">
                  <a:solidFill>
                    <a:schemeClr val="accent1"/>
                  </a:solidFill>
                  <a:prstDash val="solid"/>
                </a:ln>
                <a:solidFill>
                  <a:srgbClr val="70AD47">
                    <a:tint val="1000"/>
                  </a:srgbClr>
                </a:solidFill>
                <a:effectLst>
                  <a:glow rad="38100">
                    <a:schemeClr val="accent1">
                      <a:alpha val="40000"/>
                    </a:schemeClr>
                  </a:glow>
                </a:effectLst>
              </a:rPr>
              <a:t>3</a:t>
            </a:r>
            <a:endParaRPr lang="zh-CN" altLang="en-US" sz="4000" b="1" cap="none" spc="50" dirty="0">
              <a:ln w="9525" cmpd="sng">
                <a:solidFill>
                  <a:schemeClr val="accent1"/>
                </a:solidFill>
                <a:prstDash val="solid"/>
              </a:ln>
              <a:solidFill>
                <a:srgbClr val="70AD47">
                  <a:tint val="1000"/>
                </a:srgbClr>
              </a:solidFill>
              <a:effectLst>
                <a:glow rad="38100">
                  <a:schemeClr val="accent1">
                    <a:alpha val="40000"/>
                  </a:schemeClr>
                </a:glow>
              </a:effectLst>
            </a:endParaRPr>
          </a:p>
        </p:txBody>
      </p:sp>
      <p:sp>
        <p:nvSpPr>
          <p:cNvPr id="2" name="横卷形 1"/>
          <p:cNvSpPr/>
          <p:nvPr/>
        </p:nvSpPr>
        <p:spPr>
          <a:xfrm>
            <a:off x="0" y="0"/>
            <a:ext cx="2630658" cy="604911"/>
          </a:xfrm>
          <a:prstGeom prst="horizontalScroll">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en-US" altLang="zh-CN" sz="2000" dirty="0" smtClean="0"/>
              <a:t>3.2  </a:t>
            </a:r>
            <a:r>
              <a:rPr lang="zh-CN" altLang="en-US" sz="2000" dirty="0" smtClean="0"/>
              <a:t>空间</a:t>
            </a:r>
            <a:r>
              <a:rPr lang="zh-CN" altLang="zh-CN" sz="2000" dirty="0" smtClean="0"/>
              <a:t>关系</a:t>
            </a:r>
            <a:r>
              <a:rPr lang="zh-CN" altLang="zh-CN" sz="2000" dirty="0"/>
              <a:t>图形</a:t>
            </a:r>
            <a:endParaRPr lang="zh-CN" altLang="en-US" sz="2000" dirty="0"/>
          </a:p>
        </p:txBody>
      </p:sp>
      <p:sp>
        <p:nvSpPr>
          <p:cNvPr id="3" name="矩形 2"/>
          <p:cNvSpPr/>
          <p:nvPr/>
        </p:nvSpPr>
        <p:spPr>
          <a:xfrm>
            <a:off x="1167684" y="946897"/>
            <a:ext cx="8736169" cy="3280000"/>
          </a:xfrm>
          <a:prstGeom prst="rect">
            <a:avLst/>
          </a:prstGeom>
        </p:spPr>
        <p:txBody>
          <a:bodyPr wrap="square">
            <a:spAutoFit/>
          </a:bodyPr>
          <a:lstStyle/>
          <a:p>
            <a:pPr indent="304800" algn="just">
              <a:lnSpc>
                <a:spcPct val="150000"/>
              </a:lnSpc>
            </a:pPr>
            <a:r>
              <a:rPr lang="zh-CN" altLang="zh-CN" sz="2000" kern="100" dirty="0">
                <a:latin typeface="华文仿宋" panose="02010600040101010101" pitchFamily="2" charset="-122"/>
                <a:ea typeface="华文仿宋" panose="02010600040101010101" pitchFamily="2" charset="-122"/>
                <a:cs typeface="宋体" panose="02010600030101010101" pitchFamily="2" charset="-122"/>
              </a:rPr>
              <a:t>空间的处理一直都是艺术家进行艺术创作过程中考虑的一个重要课题，不论是文艺复兴时期艺术家对空间透视的再现，还是立体主义、超现实主义对空间的表现性处理，都给我们呈现出了在处理空间问题的多种可能性，艺术家们在各自的画面中表现出了自己对空间的理解，让我们看到了具有多种空间可能的艺术作品。在进行图形创意设计中巧妙的利用空间关系可以创造出多样化的图形。空间关系图形包括矛盾空间图形、超现实空间图形、混合维度空间图形</a:t>
            </a:r>
            <a:r>
              <a:rPr lang="zh-CN" altLang="zh-CN" sz="2000" kern="100" dirty="0" smtClean="0">
                <a:latin typeface="华文仿宋" panose="02010600040101010101" pitchFamily="2" charset="-122"/>
                <a:ea typeface="华文仿宋" panose="02010600040101010101" pitchFamily="2" charset="-122"/>
                <a:cs typeface="宋体" panose="02010600030101010101" pitchFamily="2" charset="-122"/>
              </a:rPr>
              <a:t>。</a:t>
            </a:r>
            <a:endParaRPr lang="zh-CN" altLang="zh-CN" sz="2000" kern="100" dirty="0">
              <a:latin typeface="华文仿宋" panose="02010600040101010101" pitchFamily="2" charset="-122"/>
              <a:ea typeface="华文仿宋" panose="02010600040101010101" pitchFamily="2" charset="-122"/>
              <a:cs typeface="宋体" panose="02010600030101010101" pitchFamily="2" charset="-122"/>
            </a:endParaRPr>
          </a:p>
        </p:txBody>
      </p:sp>
    </p:spTree>
    <p:extLst>
      <p:ext uri="{BB962C8B-B14F-4D97-AF65-F5344CB8AC3E}">
        <p14:creationId xmlns:p14="http://schemas.microsoft.com/office/powerpoint/2010/main" val="175280545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流程图: 库存数据 3"/>
          <p:cNvSpPr/>
          <p:nvPr/>
        </p:nvSpPr>
        <p:spPr>
          <a:xfrm rot="5400000">
            <a:off x="8950568" y="3865100"/>
            <a:ext cx="5310556" cy="675248"/>
          </a:xfrm>
          <a:prstGeom prst="flowChartOnlineStorage">
            <a:avLst/>
          </a:prstGeom>
        </p:spPr>
        <p:style>
          <a:lnRef idx="1">
            <a:schemeClr val="accent1"/>
          </a:lnRef>
          <a:fillRef idx="3">
            <a:schemeClr val="accent1"/>
          </a:fillRef>
          <a:effectRef idx="2">
            <a:schemeClr val="accent1"/>
          </a:effectRef>
          <a:fontRef idx="minor">
            <a:schemeClr val="lt1"/>
          </a:fontRef>
        </p:style>
        <p:txBody>
          <a:bodyPr vert="vert270" rtlCol="0" anchor="ctr"/>
          <a:lstStyle/>
          <a:p>
            <a:pPr algn="ctr">
              <a:lnSpc>
                <a:spcPct val="150000"/>
              </a:lnSpc>
            </a:pPr>
            <a:r>
              <a:rPr lang="zh-CN" altLang="zh-CN" sz="2300" b="1" dirty="0"/>
              <a:t>图形设计的形式</a:t>
            </a:r>
            <a:endParaRPr lang="zh-CN" altLang="en-US" sz="2300" dirty="0"/>
          </a:p>
        </p:txBody>
      </p:sp>
      <p:sp>
        <p:nvSpPr>
          <p:cNvPr id="5" name="矩形 4"/>
          <p:cNvSpPr/>
          <p:nvPr/>
        </p:nvSpPr>
        <p:spPr>
          <a:xfrm>
            <a:off x="11366440" y="6093842"/>
            <a:ext cx="562962" cy="707886"/>
          </a:xfrm>
          <a:prstGeom prst="rect">
            <a:avLst/>
          </a:prstGeom>
          <a:noFill/>
        </p:spPr>
        <p:txBody>
          <a:bodyPr wrap="square" lIns="91440" tIns="45720" rIns="91440" bIns="45720">
            <a:spAutoFit/>
          </a:bodyPr>
          <a:lstStyle/>
          <a:p>
            <a:pPr algn="ctr"/>
            <a:r>
              <a:rPr lang="en-US" altLang="zh-CN" sz="4000" b="1" cap="none" spc="50" dirty="0" smtClean="0">
                <a:ln w="9525" cmpd="sng">
                  <a:solidFill>
                    <a:schemeClr val="accent1"/>
                  </a:solidFill>
                  <a:prstDash val="solid"/>
                </a:ln>
                <a:solidFill>
                  <a:srgbClr val="70AD47">
                    <a:tint val="1000"/>
                  </a:srgbClr>
                </a:solidFill>
                <a:effectLst>
                  <a:glow rad="38100">
                    <a:schemeClr val="accent1">
                      <a:alpha val="40000"/>
                    </a:schemeClr>
                  </a:glow>
                </a:effectLst>
              </a:rPr>
              <a:t>3</a:t>
            </a:r>
            <a:endParaRPr lang="zh-CN" altLang="en-US" sz="4000" b="1" cap="none" spc="50" dirty="0">
              <a:ln w="9525" cmpd="sng">
                <a:solidFill>
                  <a:schemeClr val="accent1"/>
                </a:solidFill>
                <a:prstDash val="solid"/>
              </a:ln>
              <a:solidFill>
                <a:srgbClr val="70AD47">
                  <a:tint val="1000"/>
                </a:srgbClr>
              </a:solidFill>
              <a:effectLst>
                <a:glow rad="38100">
                  <a:schemeClr val="accent1">
                    <a:alpha val="40000"/>
                  </a:schemeClr>
                </a:glow>
              </a:effectLst>
            </a:endParaRPr>
          </a:p>
        </p:txBody>
      </p:sp>
      <p:sp>
        <p:nvSpPr>
          <p:cNvPr id="2" name="横卷形 1"/>
          <p:cNvSpPr/>
          <p:nvPr/>
        </p:nvSpPr>
        <p:spPr>
          <a:xfrm>
            <a:off x="0" y="0"/>
            <a:ext cx="2630658" cy="604911"/>
          </a:xfrm>
          <a:prstGeom prst="horizontalScroll">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en-US" altLang="zh-CN" sz="2000" dirty="0" smtClean="0"/>
              <a:t>3.2  </a:t>
            </a:r>
            <a:r>
              <a:rPr lang="zh-CN" altLang="en-US" sz="2000" dirty="0" smtClean="0"/>
              <a:t>空间</a:t>
            </a:r>
            <a:r>
              <a:rPr lang="zh-CN" altLang="zh-CN" sz="2000" dirty="0" smtClean="0"/>
              <a:t>关系</a:t>
            </a:r>
            <a:r>
              <a:rPr lang="zh-CN" altLang="zh-CN" sz="2000" dirty="0"/>
              <a:t>图形</a:t>
            </a:r>
            <a:endParaRPr lang="zh-CN" altLang="en-US" sz="2000" dirty="0"/>
          </a:p>
        </p:txBody>
      </p:sp>
      <p:sp>
        <p:nvSpPr>
          <p:cNvPr id="6" name="矩形 5"/>
          <p:cNvSpPr/>
          <p:nvPr/>
        </p:nvSpPr>
        <p:spPr>
          <a:xfrm>
            <a:off x="4087357" y="6093842"/>
            <a:ext cx="7039989" cy="369332"/>
          </a:xfrm>
          <a:prstGeom prst="rect">
            <a:avLst/>
          </a:prstGeom>
        </p:spPr>
        <p:txBody>
          <a:bodyPr wrap="square">
            <a:spAutoFit/>
          </a:bodyPr>
          <a:lstStyle/>
          <a:p>
            <a:pPr indent="152400" algn="just">
              <a:spcAft>
                <a:spcPts val="0"/>
              </a:spcAft>
            </a:pPr>
            <a:r>
              <a:rPr lang="zh-CN" altLang="zh-CN" kern="100" dirty="0">
                <a:solidFill>
                  <a:srgbClr val="00B0F0"/>
                </a:solidFill>
                <a:latin typeface="华文新魏" panose="02010800040101010101" pitchFamily="2" charset="-122"/>
                <a:ea typeface="华文新魏" panose="02010800040101010101" pitchFamily="2" charset="-122"/>
                <a:cs typeface="宋体" panose="02010600030101010101" pitchFamily="2" charset="-122"/>
              </a:rPr>
              <a:t>图</a:t>
            </a:r>
            <a:r>
              <a:rPr lang="en-US" altLang="zh-CN" kern="100" dirty="0">
                <a:solidFill>
                  <a:srgbClr val="00B0F0"/>
                </a:solidFill>
                <a:latin typeface="华文新魏" panose="02010800040101010101" pitchFamily="2" charset="-122"/>
                <a:ea typeface="华文新魏" panose="02010800040101010101" pitchFamily="2" charset="-122"/>
                <a:cs typeface="宋体" panose="02010600030101010101" pitchFamily="2" charset="-122"/>
              </a:rPr>
              <a:t>3-17  </a:t>
            </a:r>
            <a:r>
              <a:rPr lang="zh-CN" altLang="zh-CN" kern="100" dirty="0">
                <a:solidFill>
                  <a:srgbClr val="00B0F0"/>
                </a:solidFill>
                <a:latin typeface="华文新魏" panose="02010800040101010101" pitchFamily="2" charset="-122"/>
                <a:ea typeface="华文新魏" panose="02010800040101010101" pitchFamily="2" charset="-122"/>
                <a:cs typeface="宋体" panose="02010600030101010101" pitchFamily="2" charset="-122"/>
              </a:rPr>
              <a:t>人类的处境 马格里特</a:t>
            </a:r>
            <a:r>
              <a:rPr lang="en-US" altLang="zh-CN" kern="100" dirty="0">
                <a:solidFill>
                  <a:srgbClr val="00B0F0"/>
                </a:solidFill>
                <a:latin typeface="华文新魏" panose="02010800040101010101" pitchFamily="2" charset="-122"/>
                <a:ea typeface="华文新魏" panose="02010800040101010101" pitchFamily="2" charset="-122"/>
                <a:cs typeface="宋体" panose="02010600030101010101" pitchFamily="2" charset="-122"/>
              </a:rPr>
              <a:t>     </a:t>
            </a:r>
            <a:r>
              <a:rPr lang="en-US" altLang="zh-CN" kern="100" dirty="0" smtClean="0">
                <a:solidFill>
                  <a:srgbClr val="00B0F0"/>
                </a:solidFill>
                <a:latin typeface="华文新魏" panose="02010800040101010101" pitchFamily="2" charset="-122"/>
                <a:ea typeface="华文新魏" panose="02010800040101010101" pitchFamily="2" charset="-122"/>
                <a:cs typeface="宋体" panose="02010600030101010101" pitchFamily="2" charset="-122"/>
              </a:rPr>
              <a:t>                </a:t>
            </a:r>
            <a:r>
              <a:rPr lang="zh-CN" altLang="zh-CN" kern="100" dirty="0">
                <a:solidFill>
                  <a:srgbClr val="00B0F0"/>
                </a:solidFill>
                <a:latin typeface="华文新魏" panose="02010800040101010101" pitchFamily="2" charset="-122"/>
                <a:ea typeface="华文新魏" panose="02010800040101010101" pitchFamily="2" charset="-122"/>
                <a:cs typeface="宋体" panose="02010600030101010101" pitchFamily="2" charset="-122"/>
              </a:rPr>
              <a:t>图</a:t>
            </a:r>
            <a:r>
              <a:rPr lang="en-US" altLang="zh-CN" kern="100" dirty="0">
                <a:solidFill>
                  <a:srgbClr val="00B0F0"/>
                </a:solidFill>
                <a:latin typeface="华文新魏" panose="02010800040101010101" pitchFamily="2" charset="-122"/>
                <a:ea typeface="华文新魏" panose="02010800040101010101" pitchFamily="2" charset="-122"/>
                <a:cs typeface="宋体" panose="02010600030101010101" pitchFamily="2" charset="-122"/>
              </a:rPr>
              <a:t>3-18  </a:t>
            </a:r>
            <a:r>
              <a:rPr lang="zh-CN" altLang="zh-CN" kern="100" dirty="0">
                <a:solidFill>
                  <a:srgbClr val="00B0F0"/>
                </a:solidFill>
                <a:latin typeface="华文新魏" panose="02010800040101010101" pitchFamily="2" charset="-122"/>
                <a:ea typeface="华文新魏" panose="02010800040101010101" pitchFamily="2" charset="-122"/>
                <a:cs typeface="宋体" panose="02010600030101010101" pitchFamily="2" charset="-122"/>
              </a:rPr>
              <a:t>迷一般的 </a:t>
            </a:r>
            <a:r>
              <a:rPr lang="zh-CN" altLang="zh-CN" kern="100" dirty="0" smtClean="0">
                <a:solidFill>
                  <a:srgbClr val="00B0F0"/>
                </a:solidFill>
                <a:latin typeface="华文新魏" panose="02010800040101010101" pitchFamily="2" charset="-122"/>
                <a:ea typeface="华文新魏" panose="02010800040101010101" pitchFamily="2" charset="-122"/>
                <a:cs typeface="宋体" panose="02010600030101010101" pitchFamily="2" charset="-122"/>
              </a:rPr>
              <a:t>马格里特</a:t>
            </a:r>
            <a:endParaRPr lang="zh-CN" altLang="zh-CN" kern="100" dirty="0">
              <a:solidFill>
                <a:srgbClr val="00B0F0"/>
              </a:solidFill>
              <a:latin typeface="华文新魏" panose="02010800040101010101" pitchFamily="2" charset="-122"/>
              <a:ea typeface="华文新魏" panose="02010800040101010101" pitchFamily="2" charset="-122"/>
              <a:cs typeface="宋体" panose="02010600030101010101" pitchFamily="2" charset="-122"/>
            </a:endParaRPr>
          </a:p>
        </p:txBody>
      </p:sp>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559899" y="1483071"/>
            <a:ext cx="3405074" cy="4540099"/>
          </a:xfrm>
          <a:prstGeom prst="rect">
            <a:avLst/>
          </a:prstGeom>
        </p:spPr>
      </p:pic>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660242" y="1483070"/>
            <a:ext cx="3596408" cy="4540100"/>
          </a:xfrm>
          <a:prstGeom prst="rect">
            <a:avLst/>
          </a:prstGeom>
        </p:spPr>
      </p:pic>
      <p:sp>
        <p:nvSpPr>
          <p:cNvPr id="8" name="矩形 7"/>
          <p:cNvSpPr/>
          <p:nvPr/>
        </p:nvSpPr>
        <p:spPr>
          <a:xfrm>
            <a:off x="379431" y="1629461"/>
            <a:ext cx="2977562" cy="4247317"/>
          </a:xfrm>
          <a:prstGeom prst="rect">
            <a:avLst/>
          </a:prstGeom>
        </p:spPr>
        <p:style>
          <a:lnRef idx="1">
            <a:schemeClr val="accent4"/>
          </a:lnRef>
          <a:fillRef idx="3">
            <a:schemeClr val="accent4"/>
          </a:fillRef>
          <a:effectRef idx="2">
            <a:schemeClr val="accent4"/>
          </a:effectRef>
          <a:fontRef idx="minor">
            <a:schemeClr val="lt1"/>
          </a:fontRef>
        </p:style>
        <p:txBody>
          <a:bodyPr wrap="square">
            <a:spAutoFit/>
          </a:bodyPr>
          <a:lstStyle/>
          <a:p>
            <a:pPr indent="304800" algn="just">
              <a:lnSpc>
                <a:spcPct val="150000"/>
              </a:lnSpc>
            </a:pPr>
            <a:r>
              <a:rPr lang="zh-CN" altLang="zh-CN" sz="2000" kern="100" dirty="0">
                <a:latin typeface="华文仿宋" panose="02010600040101010101" pitchFamily="2" charset="-122"/>
                <a:ea typeface="华文仿宋" panose="02010600040101010101" pitchFamily="2" charset="-122"/>
                <a:cs typeface="宋体" panose="02010600030101010101" pitchFamily="2" charset="-122"/>
              </a:rPr>
              <a:t>现代派艺术中魔幻现实主义画家马格里特的作品《人类的处境》中，画架支在窗前，是画板上的风景还是窗外的景色瞬间难以分清，是令人深思的在画面上产生矛盾性，是典型的矛盾意义的合成空间关系图形。</a:t>
            </a:r>
            <a:endParaRPr lang="zh-CN" altLang="zh-CN" sz="2000" kern="100" dirty="0">
              <a:latin typeface="华文仿宋" panose="02010600040101010101" pitchFamily="2" charset="-122"/>
              <a:ea typeface="华文仿宋" panose="02010600040101010101" pitchFamily="2" charset="-122"/>
              <a:cs typeface="宋体" panose="02010600030101010101" pitchFamily="2" charset="-122"/>
            </a:endParaRPr>
          </a:p>
        </p:txBody>
      </p:sp>
    </p:spTree>
    <p:extLst>
      <p:ext uri="{BB962C8B-B14F-4D97-AF65-F5344CB8AC3E}">
        <p14:creationId xmlns:p14="http://schemas.microsoft.com/office/powerpoint/2010/main" val="352610820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流程图: 库存数据 3"/>
          <p:cNvSpPr/>
          <p:nvPr/>
        </p:nvSpPr>
        <p:spPr>
          <a:xfrm rot="5400000">
            <a:off x="8950568" y="3865100"/>
            <a:ext cx="5310556" cy="675248"/>
          </a:xfrm>
          <a:prstGeom prst="flowChartOnlineStorage">
            <a:avLst/>
          </a:prstGeom>
        </p:spPr>
        <p:style>
          <a:lnRef idx="1">
            <a:schemeClr val="accent1"/>
          </a:lnRef>
          <a:fillRef idx="3">
            <a:schemeClr val="accent1"/>
          </a:fillRef>
          <a:effectRef idx="2">
            <a:schemeClr val="accent1"/>
          </a:effectRef>
          <a:fontRef idx="minor">
            <a:schemeClr val="lt1"/>
          </a:fontRef>
        </p:style>
        <p:txBody>
          <a:bodyPr vert="vert270" rtlCol="0" anchor="ctr"/>
          <a:lstStyle/>
          <a:p>
            <a:pPr algn="ctr">
              <a:lnSpc>
                <a:spcPct val="150000"/>
              </a:lnSpc>
            </a:pPr>
            <a:r>
              <a:rPr lang="zh-CN" altLang="zh-CN" sz="2300" b="1" dirty="0"/>
              <a:t>图形设计的形式</a:t>
            </a:r>
            <a:endParaRPr lang="zh-CN" altLang="en-US" sz="2300" dirty="0"/>
          </a:p>
        </p:txBody>
      </p:sp>
      <p:sp>
        <p:nvSpPr>
          <p:cNvPr id="5" name="矩形 4"/>
          <p:cNvSpPr/>
          <p:nvPr/>
        </p:nvSpPr>
        <p:spPr>
          <a:xfrm>
            <a:off x="11366440" y="6093842"/>
            <a:ext cx="562962" cy="707886"/>
          </a:xfrm>
          <a:prstGeom prst="rect">
            <a:avLst/>
          </a:prstGeom>
          <a:noFill/>
        </p:spPr>
        <p:txBody>
          <a:bodyPr wrap="square" lIns="91440" tIns="45720" rIns="91440" bIns="45720">
            <a:spAutoFit/>
          </a:bodyPr>
          <a:lstStyle/>
          <a:p>
            <a:pPr algn="ctr"/>
            <a:r>
              <a:rPr lang="en-US" altLang="zh-CN" sz="4000" b="1" cap="none" spc="50" dirty="0" smtClean="0">
                <a:ln w="9525" cmpd="sng">
                  <a:solidFill>
                    <a:schemeClr val="accent1"/>
                  </a:solidFill>
                  <a:prstDash val="solid"/>
                </a:ln>
                <a:solidFill>
                  <a:srgbClr val="70AD47">
                    <a:tint val="1000"/>
                  </a:srgbClr>
                </a:solidFill>
                <a:effectLst>
                  <a:glow rad="38100">
                    <a:schemeClr val="accent1">
                      <a:alpha val="40000"/>
                    </a:schemeClr>
                  </a:glow>
                </a:effectLst>
              </a:rPr>
              <a:t>3</a:t>
            </a:r>
            <a:endParaRPr lang="zh-CN" altLang="en-US" sz="4000" b="1" cap="none" spc="50" dirty="0">
              <a:ln w="9525" cmpd="sng">
                <a:solidFill>
                  <a:schemeClr val="accent1"/>
                </a:solidFill>
                <a:prstDash val="solid"/>
              </a:ln>
              <a:solidFill>
                <a:srgbClr val="70AD47">
                  <a:tint val="1000"/>
                </a:srgbClr>
              </a:solidFill>
              <a:effectLst>
                <a:glow rad="38100">
                  <a:schemeClr val="accent1">
                    <a:alpha val="40000"/>
                  </a:schemeClr>
                </a:glow>
              </a:effectLst>
            </a:endParaRPr>
          </a:p>
        </p:txBody>
      </p:sp>
      <p:sp>
        <p:nvSpPr>
          <p:cNvPr id="2" name="横卷形 1"/>
          <p:cNvSpPr/>
          <p:nvPr/>
        </p:nvSpPr>
        <p:spPr>
          <a:xfrm>
            <a:off x="0" y="0"/>
            <a:ext cx="2630658" cy="604911"/>
          </a:xfrm>
          <a:prstGeom prst="horizontalScroll">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en-US" altLang="zh-CN" sz="2000" dirty="0" smtClean="0"/>
              <a:t>3.2  </a:t>
            </a:r>
            <a:r>
              <a:rPr lang="zh-CN" altLang="en-US" sz="2000" dirty="0" smtClean="0"/>
              <a:t>空间</a:t>
            </a:r>
            <a:r>
              <a:rPr lang="zh-CN" altLang="zh-CN" sz="2000" dirty="0" smtClean="0"/>
              <a:t>关系</a:t>
            </a:r>
            <a:r>
              <a:rPr lang="zh-CN" altLang="zh-CN" sz="2000" dirty="0"/>
              <a:t>图形</a:t>
            </a:r>
            <a:endParaRPr lang="zh-CN" altLang="en-US" sz="2000" dirty="0"/>
          </a:p>
        </p:txBody>
      </p:sp>
      <p:graphicFrame>
        <p:nvGraphicFramePr>
          <p:cNvPr id="3" name="图示 2"/>
          <p:cNvGraphicFramePr/>
          <p:nvPr>
            <p:extLst>
              <p:ext uri="{D42A27DB-BD31-4B8C-83A1-F6EECF244321}">
                <p14:modId xmlns:p14="http://schemas.microsoft.com/office/powerpoint/2010/main" val="1246235534"/>
              </p:ext>
            </p:extLst>
          </p:nvPr>
        </p:nvGraphicFramePr>
        <p:xfrm>
          <a:off x="2371825" y="2051312"/>
          <a:ext cx="5690349" cy="329342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04099755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流程图: 库存数据 3"/>
          <p:cNvSpPr/>
          <p:nvPr/>
        </p:nvSpPr>
        <p:spPr>
          <a:xfrm rot="5400000">
            <a:off x="8950568" y="3865100"/>
            <a:ext cx="5310556" cy="675248"/>
          </a:xfrm>
          <a:prstGeom prst="flowChartOnlineStorage">
            <a:avLst/>
          </a:prstGeom>
        </p:spPr>
        <p:style>
          <a:lnRef idx="1">
            <a:schemeClr val="accent1"/>
          </a:lnRef>
          <a:fillRef idx="3">
            <a:schemeClr val="accent1"/>
          </a:fillRef>
          <a:effectRef idx="2">
            <a:schemeClr val="accent1"/>
          </a:effectRef>
          <a:fontRef idx="minor">
            <a:schemeClr val="lt1"/>
          </a:fontRef>
        </p:style>
        <p:txBody>
          <a:bodyPr vert="vert270" rtlCol="0" anchor="ctr"/>
          <a:lstStyle/>
          <a:p>
            <a:pPr algn="ctr">
              <a:lnSpc>
                <a:spcPct val="150000"/>
              </a:lnSpc>
            </a:pPr>
            <a:r>
              <a:rPr lang="zh-CN" altLang="zh-CN" sz="2300" b="1" dirty="0"/>
              <a:t>图形设计的形式</a:t>
            </a:r>
            <a:endParaRPr lang="zh-CN" altLang="en-US" sz="2300" dirty="0"/>
          </a:p>
        </p:txBody>
      </p:sp>
      <p:sp>
        <p:nvSpPr>
          <p:cNvPr id="5" name="矩形 4"/>
          <p:cNvSpPr/>
          <p:nvPr/>
        </p:nvSpPr>
        <p:spPr>
          <a:xfrm>
            <a:off x="11366440" y="6093842"/>
            <a:ext cx="562962" cy="707886"/>
          </a:xfrm>
          <a:prstGeom prst="rect">
            <a:avLst/>
          </a:prstGeom>
          <a:noFill/>
        </p:spPr>
        <p:txBody>
          <a:bodyPr wrap="square" lIns="91440" tIns="45720" rIns="91440" bIns="45720">
            <a:spAutoFit/>
          </a:bodyPr>
          <a:lstStyle/>
          <a:p>
            <a:pPr algn="ctr"/>
            <a:r>
              <a:rPr lang="en-US" altLang="zh-CN" sz="4000" b="1" cap="none" spc="50" dirty="0" smtClean="0">
                <a:ln w="9525" cmpd="sng">
                  <a:solidFill>
                    <a:schemeClr val="accent1"/>
                  </a:solidFill>
                  <a:prstDash val="solid"/>
                </a:ln>
                <a:solidFill>
                  <a:srgbClr val="70AD47">
                    <a:tint val="1000"/>
                  </a:srgbClr>
                </a:solidFill>
                <a:effectLst>
                  <a:glow rad="38100">
                    <a:schemeClr val="accent1">
                      <a:alpha val="40000"/>
                    </a:schemeClr>
                  </a:glow>
                </a:effectLst>
              </a:rPr>
              <a:t>3</a:t>
            </a:r>
            <a:endParaRPr lang="zh-CN" altLang="en-US" sz="4000" b="1" cap="none" spc="50" dirty="0">
              <a:ln w="9525" cmpd="sng">
                <a:solidFill>
                  <a:schemeClr val="accent1"/>
                </a:solidFill>
                <a:prstDash val="solid"/>
              </a:ln>
              <a:solidFill>
                <a:srgbClr val="70AD47">
                  <a:tint val="1000"/>
                </a:srgbClr>
              </a:solidFill>
              <a:effectLst>
                <a:glow rad="38100">
                  <a:schemeClr val="accent1">
                    <a:alpha val="40000"/>
                  </a:schemeClr>
                </a:glow>
              </a:effectLst>
            </a:endParaRPr>
          </a:p>
        </p:txBody>
      </p:sp>
      <p:sp>
        <p:nvSpPr>
          <p:cNvPr id="2" name="横卷形 1"/>
          <p:cNvSpPr/>
          <p:nvPr/>
        </p:nvSpPr>
        <p:spPr>
          <a:xfrm>
            <a:off x="0" y="0"/>
            <a:ext cx="2630658" cy="604911"/>
          </a:xfrm>
          <a:prstGeom prst="horizontalScroll">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en-US" altLang="zh-CN" sz="2000" dirty="0" smtClean="0"/>
              <a:t>3.2  </a:t>
            </a:r>
            <a:r>
              <a:rPr lang="zh-CN" altLang="en-US" sz="2000" dirty="0" smtClean="0"/>
              <a:t>空间</a:t>
            </a:r>
            <a:r>
              <a:rPr lang="zh-CN" altLang="zh-CN" sz="2000" dirty="0" smtClean="0"/>
              <a:t>关系</a:t>
            </a:r>
            <a:r>
              <a:rPr lang="zh-CN" altLang="zh-CN" sz="2000" dirty="0"/>
              <a:t>图形</a:t>
            </a:r>
            <a:endParaRPr lang="zh-CN" altLang="en-US" sz="2000" dirty="0"/>
          </a:p>
        </p:txBody>
      </p:sp>
      <p:sp>
        <p:nvSpPr>
          <p:cNvPr id="3" name="矩形 2"/>
          <p:cNvSpPr/>
          <p:nvPr/>
        </p:nvSpPr>
        <p:spPr>
          <a:xfrm>
            <a:off x="575256" y="874067"/>
            <a:ext cx="9714963" cy="2954655"/>
          </a:xfrm>
          <a:prstGeom prst="rect">
            <a:avLst/>
          </a:prstGeom>
        </p:spPr>
        <p:txBody>
          <a:bodyPr wrap="square">
            <a:spAutoFit/>
          </a:bodyPr>
          <a:lstStyle/>
          <a:p>
            <a:pPr indent="304800" algn="just">
              <a:lnSpc>
                <a:spcPct val="150000"/>
              </a:lnSpc>
            </a:pPr>
            <a:r>
              <a:rPr lang="en-US" altLang="zh-CN" sz="2400" kern="100" dirty="0">
                <a:solidFill>
                  <a:srgbClr val="006600"/>
                </a:solidFill>
                <a:latin typeface="华文仿宋" panose="02010600040101010101" pitchFamily="2" charset="-122"/>
                <a:ea typeface="华文仿宋" panose="02010600040101010101" pitchFamily="2" charset="-122"/>
                <a:cs typeface="宋体" panose="02010600030101010101" pitchFamily="2" charset="-122"/>
              </a:rPr>
              <a:t>3.2.1  </a:t>
            </a:r>
            <a:r>
              <a:rPr lang="zh-CN" altLang="zh-CN" sz="2400" kern="100" dirty="0">
                <a:solidFill>
                  <a:srgbClr val="006600"/>
                </a:solidFill>
                <a:latin typeface="华文仿宋" panose="02010600040101010101" pitchFamily="2" charset="-122"/>
                <a:ea typeface="华文仿宋" panose="02010600040101010101" pitchFamily="2" charset="-122"/>
                <a:cs typeface="宋体" panose="02010600030101010101" pitchFamily="2" charset="-122"/>
              </a:rPr>
              <a:t>矛盾空间图形</a:t>
            </a:r>
          </a:p>
          <a:p>
            <a:pPr indent="304800" algn="just">
              <a:lnSpc>
                <a:spcPct val="150000"/>
              </a:lnSpc>
            </a:pPr>
            <a:r>
              <a:rPr lang="zh-CN" altLang="zh-CN" sz="2000" kern="100" dirty="0">
                <a:latin typeface="华文仿宋" panose="02010600040101010101" pitchFamily="2" charset="-122"/>
                <a:ea typeface="华文仿宋" panose="02010600040101010101" pitchFamily="2" charset="-122"/>
                <a:cs typeface="宋体" panose="02010600030101010101" pitchFamily="2" charset="-122"/>
              </a:rPr>
              <a:t>矛盾空间是将图形按照严格的形式逻辑推导而出的</a:t>
            </a:r>
            <a:r>
              <a:rPr lang="zh-CN" altLang="zh-CN" sz="2000" kern="100" dirty="0" smtClean="0">
                <a:latin typeface="华文仿宋" panose="02010600040101010101" pitchFamily="2" charset="-122"/>
                <a:ea typeface="华文仿宋" panose="02010600040101010101" pitchFamily="2" charset="-122"/>
                <a:cs typeface="宋体" panose="02010600030101010101" pitchFamily="2" charset="-122"/>
              </a:rPr>
              <a:t>。</a:t>
            </a:r>
            <a:endParaRPr lang="en-US" altLang="zh-CN" sz="2000" kern="100" dirty="0" smtClean="0">
              <a:latin typeface="华文仿宋" panose="02010600040101010101" pitchFamily="2" charset="-122"/>
              <a:ea typeface="华文仿宋" panose="02010600040101010101" pitchFamily="2" charset="-122"/>
              <a:cs typeface="宋体" panose="02010600030101010101" pitchFamily="2" charset="-122"/>
            </a:endParaRPr>
          </a:p>
          <a:p>
            <a:pPr indent="304800" algn="just">
              <a:lnSpc>
                <a:spcPct val="150000"/>
              </a:lnSpc>
            </a:pPr>
            <a:r>
              <a:rPr lang="zh-CN" altLang="zh-CN" sz="2000" kern="100" dirty="0" smtClean="0">
                <a:latin typeface="华文仿宋" panose="02010600040101010101" pitchFamily="2" charset="-122"/>
                <a:ea typeface="华文仿宋" panose="02010600040101010101" pitchFamily="2" charset="-122"/>
                <a:cs typeface="宋体" panose="02010600030101010101" pitchFamily="2" charset="-122"/>
              </a:rPr>
              <a:t>这种</a:t>
            </a:r>
            <a:r>
              <a:rPr lang="zh-CN" altLang="zh-CN" sz="2000" kern="100" dirty="0">
                <a:latin typeface="华文仿宋" panose="02010600040101010101" pitchFamily="2" charset="-122"/>
                <a:ea typeface="华文仿宋" panose="02010600040101010101" pitchFamily="2" charset="-122"/>
                <a:cs typeface="宋体" panose="02010600030101010101" pitchFamily="2" charset="-122"/>
              </a:rPr>
              <a:t>图形结构的表达方式在平面的二维空间可以成立，然而在三维的真实空间中却因互相矛盾而难以存在。矛盾空间的形成通常是利用视点的转换和交替</a:t>
            </a:r>
            <a:r>
              <a:rPr lang="zh-CN" altLang="zh-CN" sz="2000" kern="100" dirty="0" smtClean="0">
                <a:latin typeface="华文仿宋" panose="02010600040101010101" pitchFamily="2" charset="-122"/>
                <a:ea typeface="华文仿宋" panose="02010600040101010101" pitchFamily="2" charset="-122"/>
                <a:cs typeface="宋体" panose="02010600030101010101" pitchFamily="2" charset="-122"/>
              </a:rPr>
              <a:t>。</a:t>
            </a:r>
            <a:endParaRPr lang="en-US" altLang="zh-CN" sz="2000" kern="100" dirty="0" smtClean="0">
              <a:latin typeface="华文仿宋" panose="02010600040101010101" pitchFamily="2" charset="-122"/>
              <a:ea typeface="华文仿宋" panose="02010600040101010101" pitchFamily="2" charset="-122"/>
              <a:cs typeface="宋体" panose="02010600030101010101" pitchFamily="2" charset="-122"/>
            </a:endParaRPr>
          </a:p>
          <a:p>
            <a:pPr indent="304800" algn="just">
              <a:lnSpc>
                <a:spcPct val="150000"/>
              </a:lnSpc>
            </a:pPr>
            <a:r>
              <a:rPr lang="zh-CN" altLang="zh-CN" sz="2000" kern="100" dirty="0" smtClean="0">
                <a:latin typeface="华文仿宋" panose="02010600040101010101" pitchFamily="2" charset="-122"/>
                <a:ea typeface="华文仿宋" panose="02010600040101010101" pitchFamily="2" charset="-122"/>
                <a:cs typeface="宋体" panose="02010600030101010101" pitchFamily="2" charset="-122"/>
              </a:rPr>
              <a:t>在</a:t>
            </a:r>
            <a:r>
              <a:rPr lang="zh-CN" altLang="zh-CN" sz="2000" kern="100" dirty="0">
                <a:latin typeface="华文仿宋" panose="02010600040101010101" pitchFamily="2" charset="-122"/>
                <a:ea typeface="华文仿宋" panose="02010600040101010101" pitchFamily="2" charset="-122"/>
                <a:cs typeface="宋体" panose="02010600030101010101" pitchFamily="2" charset="-122"/>
              </a:rPr>
              <a:t>二维的平面上表现了三维的立体形态，但在三维立体的形体中显现出模棱两可的视觉效果，造成空间的混乱，形成介于二维和三维之间的空间</a:t>
            </a:r>
            <a:r>
              <a:rPr lang="zh-CN" altLang="zh-CN" sz="2000" kern="100" dirty="0" smtClean="0">
                <a:latin typeface="华文仿宋" panose="02010600040101010101" pitchFamily="2" charset="-122"/>
                <a:ea typeface="华文仿宋" panose="02010600040101010101" pitchFamily="2" charset="-122"/>
                <a:cs typeface="宋体" panose="02010600030101010101" pitchFamily="2" charset="-122"/>
              </a:rPr>
              <a:t>。</a:t>
            </a:r>
            <a:endParaRPr lang="zh-CN" altLang="zh-CN" sz="2000" kern="100" dirty="0">
              <a:latin typeface="华文仿宋" panose="02010600040101010101" pitchFamily="2" charset="-122"/>
              <a:ea typeface="华文仿宋" panose="02010600040101010101" pitchFamily="2" charset="-122"/>
              <a:cs typeface="宋体" panose="02010600030101010101" pitchFamily="2" charset="-122"/>
            </a:endParaRPr>
          </a:p>
        </p:txBody>
      </p:sp>
    </p:spTree>
    <p:extLst>
      <p:ext uri="{BB962C8B-B14F-4D97-AF65-F5344CB8AC3E}">
        <p14:creationId xmlns:p14="http://schemas.microsoft.com/office/powerpoint/2010/main" val="383727395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流程图: 库存数据 3"/>
          <p:cNvSpPr/>
          <p:nvPr/>
        </p:nvSpPr>
        <p:spPr>
          <a:xfrm rot="5400000">
            <a:off x="8950568" y="3865100"/>
            <a:ext cx="5310556" cy="675248"/>
          </a:xfrm>
          <a:prstGeom prst="flowChartOnlineStorage">
            <a:avLst/>
          </a:prstGeom>
        </p:spPr>
        <p:style>
          <a:lnRef idx="1">
            <a:schemeClr val="accent1"/>
          </a:lnRef>
          <a:fillRef idx="3">
            <a:schemeClr val="accent1"/>
          </a:fillRef>
          <a:effectRef idx="2">
            <a:schemeClr val="accent1"/>
          </a:effectRef>
          <a:fontRef idx="minor">
            <a:schemeClr val="lt1"/>
          </a:fontRef>
        </p:style>
        <p:txBody>
          <a:bodyPr vert="vert270" rtlCol="0" anchor="ctr"/>
          <a:lstStyle/>
          <a:p>
            <a:pPr algn="ctr">
              <a:lnSpc>
                <a:spcPct val="150000"/>
              </a:lnSpc>
            </a:pPr>
            <a:r>
              <a:rPr lang="zh-CN" altLang="zh-CN" sz="2300" b="1" dirty="0"/>
              <a:t>图形设计的形式</a:t>
            </a:r>
            <a:endParaRPr lang="zh-CN" altLang="en-US" sz="2300" dirty="0"/>
          </a:p>
        </p:txBody>
      </p:sp>
      <p:sp>
        <p:nvSpPr>
          <p:cNvPr id="5" name="矩形 4"/>
          <p:cNvSpPr/>
          <p:nvPr/>
        </p:nvSpPr>
        <p:spPr>
          <a:xfrm>
            <a:off x="11366440" y="6093842"/>
            <a:ext cx="562962" cy="707886"/>
          </a:xfrm>
          <a:prstGeom prst="rect">
            <a:avLst/>
          </a:prstGeom>
          <a:noFill/>
        </p:spPr>
        <p:txBody>
          <a:bodyPr wrap="square" lIns="91440" tIns="45720" rIns="91440" bIns="45720">
            <a:spAutoFit/>
          </a:bodyPr>
          <a:lstStyle/>
          <a:p>
            <a:pPr algn="ctr"/>
            <a:r>
              <a:rPr lang="en-US" altLang="zh-CN" sz="4000" b="1" cap="none" spc="50" dirty="0" smtClean="0">
                <a:ln w="9525" cmpd="sng">
                  <a:solidFill>
                    <a:schemeClr val="accent1"/>
                  </a:solidFill>
                  <a:prstDash val="solid"/>
                </a:ln>
                <a:solidFill>
                  <a:srgbClr val="70AD47">
                    <a:tint val="1000"/>
                  </a:srgbClr>
                </a:solidFill>
                <a:effectLst>
                  <a:glow rad="38100">
                    <a:schemeClr val="accent1">
                      <a:alpha val="40000"/>
                    </a:schemeClr>
                  </a:glow>
                </a:effectLst>
              </a:rPr>
              <a:t>3</a:t>
            </a:r>
            <a:endParaRPr lang="zh-CN" altLang="en-US" sz="4000" b="1" cap="none" spc="50" dirty="0">
              <a:ln w="9525" cmpd="sng">
                <a:solidFill>
                  <a:schemeClr val="accent1"/>
                </a:solidFill>
                <a:prstDash val="solid"/>
              </a:ln>
              <a:solidFill>
                <a:srgbClr val="70AD47">
                  <a:tint val="1000"/>
                </a:srgbClr>
              </a:solidFill>
              <a:effectLst>
                <a:glow rad="38100">
                  <a:schemeClr val="accent1">
                    <a:alpha val="40000"/>
                  </a:schemeClr>
                </a:glow>
              </a:effectLst>
            </a:endParaRPr>
          </a:p>
        </p:txBody>
      </p:sp>
      <p:sp>
        <p:nvSpPr>
          <p:cNvPr id="2" name="横卷形 1"/>
          <p:cNvSpPr/>
          <p:nvPr/>
        </p:nvSpPr>
        <p:spPr>
          <a:xfrm>
            <a:off x="0" y="0"/>
            <a:ext cx="2630658" cy="604911"/>
          </a:xfrm>
          <a:prstGeom prst="horizontalScroll">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en-US" altLang="zh-CN" sz="2000" dirty="0" smtClean="0"/>
              <a:t>3.2  </a:t>
            </a:r>
            <a:r>
              <a:rPr lang="zh-CN" altLang="en-US" sz="2000" dirty="0" smtClean="0"/>
              <a:t>空间</a:t>
            </a:r>
            <a:r>
              <a:rPr lang="zh-CN" altLang="zh-CN" sz="2000" dirty="0" smtClean="0"/>
              <a:t>关系</a:t>
            </a:r>
            <a:r>
              <a:rPr lang="zh-CN" altLang="zh-CN" sz="2000" dirty="0"/>
              <a:t>图形</a:t>
            </a:r>
            <a:endParaRPr lang="zh-CN" altLang="en-US" sz="2000" dirty="0"/>
          </a:p>
        </p:txBody>
      </p:sp>
      <p:sp>
        <p:nvSpPr>
          <p:cNvPr id="3" name="矩形 2"/>
          <p:cNvSpPr/>
          <p:nvPr/>
        </p:nvSpPr>
        <p:spPr>
          <a:xfrm>
            <a:off x="575255" y="1260434"/>
            <a:ext cx="9714963" cy="1938992"/>
          </a:xfrm>
          <a:prstGeom prst="rect">
            <a:avLst/>
          </a:prstGeom>
        </p:spPr>
        <p:txBody>
          <a:bodyPr wrap="square">
            <a:spAutoFit/>
          </a:bodyPr>
          <a:lstStyle/>
          <a:p>
            <a:pPr indent="304800" algn="just">
              <a:lnSpc>
                <a:spcPct val="150000"/>
              </a:lnSpc>
            </a:pPr>
            <a:r>
              <a:rPr lang="zh-CN" altLang="zh-CN" sz="2000" kern="100" dirty="0" smtClean="0">
                <a:latin typeface="华文仿宋" panose="02010600040101010101" pitchFamily="2" charset="-122"/>
                <a:ea typeface="华文仿宋" panose="02010600040101010101" pitchFamily="2" charset="-122"/>
                <a:cs typeface="宋体" panose="02010600030101010101" pitchFamily="2" charset="-122"/>
              </a:rPr>
              <a:t>矛盾</a:t>
            </a:r>
            <a:r>
              <a:rPr lang="zh-CN" altLang="zh-CN" sz="2000" kern="100" dirty="0">
                <a:latin typeface="华文仿宋" panose="02010600040101010101" pitchFamily="2" charset="-122"/>
                <a:ea typeface="华文仿宋" panose="02010600040101010101" pitchFamily="2" charset="-122"/>
                <a:cs typeface="宋体" panose="02010600030101010101" pitchFamily="2" charset="-122"/>
              </a:rPr>
              <a:t>空间具有表现多视点的特性。</a:t>
            </a:r>
          </a:p>
          <a:p>
            <a:pPr indent="304800" algn="just">
              <a:lnSpc>
                <a:spcPct val="150000"/>
              </a:lnSpc>
            </a:pPr>
            <a:r>
              <a:rPr lang="zh-CN" altLang="zh-CN" sz="2000" kern="100" dirty="0">
                <a:latin typeface="华文仿宋" panose="02010600040101010101" pitchFamily="2" charset="-122"/>
                <a:ea typeface="华文仿宋" panose="02010600040101010101" pitchFamily="2" charset="-122"/>
                <a:cs typeface="宋体" panose="02010600030101010101" pitchFamily="2" charset="-122"/>
              </a:rPr>
              <a:t>矛盾空间表现平面上的非客观的三维空间</a:t>
            </a:r>
            <a:r>
              <a:rPr lang="zh-CN" altLang="zh-CN" sz="2000" kern="100" dirty="0" smtClean="0">
                <a:latin typeface="华文仿宋" panose="02010600040101010101" pitchFamily="2" charset="-122"/>
                <a:ea typeface="华文仿宋" panose="02010600040101010101" pitchFamily="2" charset="-122"/>
                <a:cs typeface="宋体" panose="02010600030101010101" pitchFamily="2" charset="-122"/>
              </a:rPr>
              <a:t>。</a:t>
            </a:r>
            <a:endParaRPr lang="en-US" altLang="zh-CN" sz="2000" kern="100" dirty="0" smtClean="0">
              <a:latin typeface="华文仿宋" panose="02010600040101010101" pitchFamily="2" charset="-122"/>
              <a:ea typeface="华文仿宋" panose="02010600040101010101" pitchFamily="2" charset="-122"/>
              <a:cs typeface="宋体" panose="02010600030101010101" pitchFamily="2" charset="-122"/>
            </a:endParaRPr>
          </a:p>
          <a:p>
            <a:pPr indent="304800" algn="just">
              <a:lnSpc>
                <a:spcPct val="150000"/>
              </a:lnSpc>
            </a:pPr>
            <a:r>
              <a:rPr lang="zh-CN" altLang="zh-CN" sz="2000" kern="100" dirty="0" smtClean="0">
                <a:latin typeface="华文仿宋" panose="02010600040101010101" pitchFamily="2" charset="-122"/>
                <a:ea typeface="华文仿宋" panose="02010600040101010101" pitchFamily="2" charset="-122"/>
                <a:cs typeface="宋体" panose="02010600030101010101" pitchFamily="2" charset="-122"/>
              </a:rPr>
              <a:t>设计者</a:t>
            </a:r>
            <a:r>
              <a:rPr lang="zh-CN" altLang="zh-CN" sz="2000" kern="100" dirty="0">
                <a:latin typeface="华文仿宋" panose="02010600040101010101" pitchFamily="2" charset="-122"/>
                <a:ea typeface="华文仿宋" panose="02010600040101010101" pitchFamily="2" charset="-122"/>
                <a:cs typeface="宋体" panose="02010600030101010101" pitchFamily="2" charset="-122"/>
              </a:rPr>
              <a:t>运用超凡的想象力构筑出不同于现实世界的空间。矛盾空间在二维平面上改变了人们的视觉习惯与思维定势，为我们构建了一个新世界。</a:t>
            </a:r>
            <a:endParaRPr lang="zh-CN" altLang="zh-CN" sz="2000" kern="100" dirty="0">
              <a:latin typeface="华文仿宋" panose="02010600040101010101" pitchFamily="2" charset="-122"/>
              <a:ea typeface="华文仿宋" panose="02010600040101010101" pitchFamily="2" charset="-122"/>
              <a:cs typeface="宋体" panose="02010600030101010101" pitchFamily="2" charset="-122"/>
            </a:endParaRPr>
          </a:p>
        </p:txBody>
      </p:sp>
      <p:sp>
        <p:nvSpPr>
          <p:cNvPr id="6" name="双波形 5"/>
          <p:cNvSpPr/>
          <p:nvPr/>
        </p:nvSpPr>
        <p:spPr>
          <a:xfrm>
            <a:off x="1506827" y="4095482"/>
            <a:ext cx="8783391" cy="2382591"/>
          </a:xfrm>
          <a:prstGeom prst="doubleWav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2000" kern="100" dirty="0">
                <a:latin typeface="华文新魏" panose="02010800040101010101" pitchFamily="2" charset="-122"/>
                <a:ea typeface="华文新魏" panose="02010800040101010101" pitchFamily="2" charset="-122"/>
                <a:cs typeface="宋体" panose="02010600030101010101" pitchFamily="2" charset="-122"/>
              </a:rPr>
              <a:t>形态在表现三维立体空间时改变了它们之间的联接规律，使三维立体形态中显现出异接的形式结构，这种形式空间是在二维平面上所展现三维立体的荒诞和矛盾，在不可能存在的三维立体空间中，创造出多层虚拟的空间</a:t>
            </a:r>
            <a:r>
              <a:rPr lang="zh-CN" altLang="zh-CN" sz="2000" kern="100" dirty="0" smtClean="0">
                <a:latin typeface="华文新魏" panose="02010800040101010101" pitchFamily="2" charset="-122"/>
                <a:ea typeface="华文新魏" panose="02010800040101010101" pitchFamily="2" charset="-122"/>
                <a:cs typeface="宋体" panose="02010600030101010101" pitchFamily="2" charset="-122"/>
              </a:rPr>
              <a:t>。</a:t>
            </a:r>
            <a:endParaRPr lang="en-US" altLang="zh-CN" sz="2000" kern="100" dirty="0">
              <a:latin typeface="华文新魏" panose="02010800040101010101" pitchFamily="2" charset="-122"/>
              <a:ea typeface="华文新魏" panose="02010800040101010101" pitchFamily="2" charset="-122"/>
              <a:cs typeface="宋体" panose="02010600030101010101" pitchFamily="2" charset="-122"/>
            </a:endParaRPr>
          </a:p>
        </p:txBody>
      </p:sp>
    </p:spTree>
    <p:extLst>
      <p:ext uri="{BB962C8B-B14F-4D97-AF65-F5344CB8AC3E}">
        <p14:creationId xmlns:p14="http://schemas.microsoft.com/office/powerpoint/2010/main" val="57664979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流程图: 库存数据 3"/>
          <p:cNvSpPr/>
          <p:nvPr/>
        </p:nvSpPr>
        <p:spPr>
          <a:xfrm rot="5400000">
            <a:off x="8838027" y="3752558"/>
            <a:ext cx="5535637" cy="675248"/>
          </a:xfrm>
          <a:prstGeom prst="flowChartOnlineStorage">
            <a:avLst/>
          </a:prstGeom>
        </p:spPr>
        <p:style>
          <a:lnRef idx="1">
            <a:schemeClr val="accent1"/>
          </a:lnRef>
          <a:fillRef idx="3">
            <a:schemeClr val="accent1"/>
          </a:fillRef>
          <a:effectRef idx="2">
            <a:schemeClr val="accent1"/>
          </a:effectRef>
          <a:fontRef idx="minor">
            <a:schemeClr val="lt1"/>
          </a:fontRef>
        </p:style>
        <p:txBody>
          <a:bodyPr vert="vert270" rtlCol="0" anchor="ctr"/>
          <a:lstStyle/>
          <a:p>
            <a:pPr algn="ctr">
              <a:lnSpc>
                <a:spcPct val="150000"/>
              </a:lnSpc>
            </a:pPr>
            <a:r>
              <a:rPr lang="zh-CN" altLang="zh-CN" sz="2300" b="1" dirty="0"/>
              <a:t>图形设计的形式</a:t>
            </a:r>
            <a:endParaRPr lang="zh-CN" altLang="en-US" sz="2300" dirty="0"/>
          </a:p>
        </p:txBody>
      </p:sp>
      <p:sp>
        <p:nvSpPr>
          <p:cNvPr id="5" name="矩形 4"/>
          <p:cNvSpPr/>
          <p:nvPr/>
        </p:nvSpPr>
        <p:spPr>
          <a:xfrm>
            <a:off x="11366440" y="6093842"/>
            <a:ext cx="562962" cy="707886"/>
          </a:xfrm>
          <a:prstGeom prst="rect">
            <a:avLst/>
          </a:prstGeom>
          <a:noFill/>
        </p:spPr>
        <p:txBody>
          <a:bodyPr wrap="square" lIns="91440" tIns="45720" rIns="91440" bIns="45720">
            <a:spAutoFit/>
          </a:bodyPr>
          <a:lstStyle/>
          <a:p>
            <a:pPr algn="ctr"/>
            <a:r>
              <a:rPr lang="en-US" altLang="zh-CN" sz="4000" b="1" cap="none" spc="50" dirty="0" smtClean="0">
                <a:ln w="9525" cmpd="sng">
                  <a:solidFill>
                    <a:schemeClr val="accent1"/>
                  </a:solidFill>
                  <a:prstDash val="solid"/>
                </a:ln>
                <a:solidFill>
                  <a:srgbClr val="70AD47">
                    <a:tint val="1000"/>
                  </a:srgbClr>
                </a:solidFill>
                <a:effectLst>
                  <a:glow rad="38100">
                    <a:schemeClr val="accent1">
                      <a:alpha val="40000"/>
                    </a:schemeClr>
                  </a:glow>
                </a:effectLst>
              </a:rPr>
              <a:t>3</a:t>
            </a:r>
            <a:endParaRPr lang="zh-CN" altLang="en-US" sz="4000" b="1" cap="none" spc="50" dirty="0">
              <a:ln w="9525" cmpd="sng">
                <a:solidFill>
                  <a:schemeClr val="accent1"/>
                </a:solidFill>
                <a:prstDash val="solid"/>
              </a:ln>
              <a:solidFill>
                <a:srgbClr val="70AD47">
                  <a:tint val="1000"/>
                </a:srgbClr>
              </a:solidFill>
              <a:effectLst>
                <a:glow rad="38100">
                  <a:schemeClr val="accent1">
                    <a:alpha val="40000"/>
                  </a:schemeClr>
                </a:glow>
              </a:effectLst>
            </a:endParaRPr>
          </a:p>
        </p:txBody>
      </p:sp>
      <p:sp>
        <p:nvSpPr>
          <p:cNvPr id="6" name="横卷形 5"/>
          <p:cNvSpPr/>
          <p:nvPr/>
        </p:nvSpPr>
        <p:spPr>
          <a:xfrm>
            <a:off x="0" y="0"/>
            <a:ext cx="2630658" cy="604911"/>
          </a:xfrm>
          <a:prstGeom prst="horizontalScroll">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en-US" altLang="zh-CN" sz="2000" dirty="0" smtClean="0"/>
              <a:t>3.1  </a:t>
            </a:r>
            <a:r>
              <a:rPr lang="zh-CN" altLang="zh-CN" sz="2000" dirty="0" smtClean="0"/>
              <a:t>图</a:t>
            </a:r>
            <a:r>
              <a:rPr lang="zh-CN" altLang="zh-CN" sz="2000" dirty="0"/>
              <a:t>底关系图形</a:t>
            </a:r>
            <a:endParaRPr lang="zh-CN" altLang="en-US" sz="2000" dirty="0"/>
          </a:p>
        </p:txBody>
      </p:sp>
      <p:sp>
        <p:nvSpPr>
          <p:cNvPr id="7" name="矩形 6"/>
          <p:cNvSpPr/>
          <p:nvPr/>
        </p:nvSpPr>
        <p:spPr>
          <a:xfrm>
            <a:off x="3807855" y="1267223"/>
            <a:ext cx="6096000" cy="4203330"/>
          </a:xfrm>
          <a:prstGeom prst="rect">
            <a:avLst/>
          </a:prstGeom>
        </p:spPr>
        <p:txBody>
          <a:bodyPr>
            <a:spAutoFit/>
          </a:bodyPr>
          <a:lstStyle/>
          <a:p>
            <a:pPr indent="304800" algn="just">
              <a:lnSpc>
                <a:spcPct val="150000"/>
              </a:lnSpc>
            </a:pPr>
            <a:r>
              <a:rPr lang="zh-CN" altLang="zh-CN" sz="2000" kern="100" dirty="0">
                <a:latin typeface="华文仿宋" panose="02010600040101010101" pitchFamily="2" charset="-122"/>
                <a:ea typeface="华文仿宋" panose="02010600040101010101" pitchFamily="2" charset="-122"/>
                <a:cs typeface="宋体" panose="02010600030101010101" pitchFamily="2" charset="-122"/>
              </a:rPr>
              <a:t>正负图形是正形与负形的统称，它们同时存在于一张画面中，相互依存。</a:t>
            </a:r>
            <a:endParaRPr lang="en-US" altLang="zh-CN" sz="2000" kern="100" dirty="0">
              <a:latin typeface="华文仿宋" panose="02010600040101010101" pitchFamily="2" charset="-122"/>
              <a:ea typeface="华文仿宋" panose="02010600040101010101" pitchFamily="2" charset="-122"/>
              <a:cs typeface="宋体" panose="02010600030101010101" pitchFamily="2" charset="-122"/>
            </a:endParaRPr>
          </a:p>
          <a:p>
            <a:pPr indent="304800" algn="just">
              <a:lnSpc>
                <a:spcPct val="150000"/>
              </a:lnSpc>
            </a:pPr>
            <a:r>
              <a:rPr lang="zh-CN" altLang="zh-CN" sz="2000" kern="100" dirty="0">
                <a:latin typeface="华文仿宋" panose="02010600040101010101" pitchFamily="2" charset="-122"/>
                <a:ea typeface="华文仿宋" panose="02010600040101010101" pitchFamily="2" charset="-122"/>
                <a:cs typeface="宋体" panose="02010600030101010101" pitchFamily="2" charset="-122"/>
              </a:rPr>
              <a:t>正形是指画面中被认为是图的部分，它从背景中分离出来，正形是积极向前的；与此相对的是负形，即图之外的背景部分，通常它没有实际意义，负形则是消极后退的。</a:t>
            </a:r>
            <a:endParaRPr lang="en-US" altLang="zh-CN" sz="2000" kern="100" dirty="0">
              <a:latin typeface="华文仿宋" panose="02010600040101010101" pitchFamily="2" charset="-122"/>
              <a:ea typeface="华文仿宋" panose="02010600040101010101" pitchFamily="2" charset="-122"/>
              <a:cs typeface="宋体" panose="02010600030101010101" pitchFamily="2" charset="-122"/>
            </a:endParaRPr>
          </a:p>
          <a:p>
            <a:pPr indent="304800" algn="just">
              <a:lnSpc>
                <a:spcPct val="150000"/>
              </a:lnSpc>
            </a:pPr>
            <a:r>
              <a:rPr lang="zh-CN" altLang="zh-CN" sz="2000" kern="100" dirty="0">
                <a:latin typeface="华文仿宋" panose="02010600040101010101" pitchFamily="2" charset="-122"/>
                <a:ea typeface="华文仿宋" panose="02010600040101010101" pitchFamily="2" charset="-122"/>
                <a:cs typeface="宋体" panose="02010600030101010101" pitchFamily="2" charset="-122"/>
              </a:rPr>
              <a:t>正负图形一般以黑白出现，亦有彩色，所呈现的图形通常富含深刻地寓意。 正负图形涉及领域广泛，在标志设计、海报设计中出现频繁。</a:t>
            </a:r>
            <a:endParaRPr lang="zh-CN" altLang="zh-CN" sz="2000" kern="100" dirty="0">
              <a:latin typeface="华文仿宋" panose="02010600040101010101" pitchFamily="2" charset="-122"/>
              <a:ea typeface="华文仿宋" panose="02010600040101010101" pitchFamily="2" charset="-122"/>
              <a:cs typeface="宋体" panose="02010600030101010101" pitchFamily="2" charset="-122"/>
            </a:endParaRPr>
          </a:p>
        </p:txBody>
      </p:sp>
      <p:graphicFrame>
        <p:nvGraphicFramePr>
          <p:cNvPr id="2" name="图示 1"/>
          <p:cNvGraphicFramePr/>
          <p:nvPr>
            <p:extLst>
              <p:ext uri="{D42A27DB-BD31-4B8C-83A1-F6EECF244321}">
                <p14:modId xmlns:p14="http://schemas.microsoft.com/office/powerpoint/2010/main" val="2350074722"/>
              </p:ext>
            </p:extLst>
          </p:nvPr>
        </p:nvGraphicFramePr>
        <p:xfrm>
          <a:off x="146753" y="1083951"/>
          <a:ext cx="3343422" cy="456987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57637377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流程图: 库存数据 3"/>
          <p:cNvSpPr/>
          <p:nvPr/>
        </p:nvSpPr>
        <p:spPr>
          <a:xfrm rot="5400000">
            <a:off x="8950568" y="3865100"/>
            <a:ext cx="5310556" cy="675248"/>
          </a:xfrm>
          <a:prstGeom prst="flowChartOnlineStorage">
            <a:avLst/>
          </a:prstGeom>
        </p:spPr>
        <p:style>
          <a:lnRef idx="1">
            <a:schemeClr val="accent1"/>
          </a:lnRef>
          <a:fillRef idx="3">
            <a:schemeClr val="accent1"/>
          </a:fillRef>
          <a:effectRef idx="2">
            <a:schemeClr val="accent1"/>
          </a:effectRef>
          <a:fontRef idx="minor">
            <a:schemeClr val="lt1"/>
          </a:fontRef>
        </p:style>
        <p:txBody>
          <a:bodyPr vert="vert270" rtlCol="0" anchor="ctr"/>
          <a:lstStyle/>
          <a:p>
            <a:pPr algn="ctr">
              <a:lnSpc>
                <a:spcPct val="150000"/>
              </a:lnSpc>
            </a:pPr>
            <a:r>
              <a:rPr lang="zh-CN" altLang="zh-CN" sz="2300" b="1" dirty="0"/>
              <a:t>图形设计的形式</a:t>
            </a:r>
            <a:endParaRPr lang="zh-CN" altLang="en-US" sz="2300" dirty="0"/>
          </a:p>
        </p:txBody>
      </p:sp>
      <p:sp>
        <p:nvSpPr>
          <p:cNvPr id="5" name="矩形 4"/>
          <p:cNvSpPr/>
          <p:nvPr/>
        </p:nvSpPr>
        <p:spPr>
          <a:xfrm>
            <a:off x="11366440" y="6093842"/>
            <a:ext cx="562962" cy="707886"/>
          </a:xfrm>
          <a:prstGeom prst="rect">
            <a:avLst/>
          </a:prstGeom>
          <a:noFill/>
        </p:spPr>
        <p:txBody>
          <a:bodyPr wrap="square" lIns="91440" tIns="45720" rIns="91440" bIns="45720">
            <a:spAutoFit/>
          </a:bodyPr>
          <a:lstStyle/>
          <a:p>
            <a:pPr algn="ctr"/>
            <a:r>
              <a:rPr lang="en-US" altLang="zh-CN" sz="4000" b="1" cap="none" spc="50" dirty="0" smtClean="0">
                <a:ln w="9525" cmpd="sng">
                  <a:solidFill>
                    <a:schemeClr val="accent1"/>
                  </a:solidFill>
                  <a:prstDash val="solid"/>
                </a:ln>
                <a:solidFill>
                  <a:srgbClr val="70AD47">
                    <a:tint val="1000"/>
                  </a:srgbClr>
                </a:solidFill>
                <a:effectLst>
                  <a:glow rad="38100">
                    <a:schemeClr val="accent1">
                      <a:alpha val="40000"/>
                    </a:schemeClr>
                  </a:glow>
                </a:effectLst>
              </a:rPr>
              <a:t>3</a:t>
            </a:r>
            <a:endParaRPr lang="zh-CN" altLang="en-US" sz="4000" b="1" cap="none" spc="50" dirty="0">
              <a:ln w="9525" cmpd="sng">
                <a:solidFill>
                  <a:schemeClr val="accent1"/>
                </a:solidFill>
                <a:prstDash val="solid"/>
              </a:ln>
              <a:solidFill>
                <a:srgbClr val="70AD47">
                  <a:tint val="1000"/>
                </a:srgbClr>
              </a:solidFill>
              <a:effectLst>
                <a:glow rad="38100">
                  <a:schemeClr val="accent1">
                    <a:alpha val="40000"/>
                  </a:schemeClr>
                </a:glow>
              </a:effectLst>
            </a:endParaRPr>
          </a:p>
        </p:txBody>
      </p:sp>
      <p:sp>
        <p:nvSpPr>
          <p:cNvPr id="2" name="横卷形 1"/>
          <p:cNvSpPr/>
          <p:nvPr/>
        </p:nvSpPr>
        <p:spPr>
          <a:xfrm>
            <a:off x="0" y="0"/>
            <a:ext cx="2630658" cy="604911"/>
          </a:xfrm>
          <a:prstGeom prst="horizontalScroll">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en-US" altLang="zh-CN" sz="2000" dirty="0" smtClean="0"/>
              <a:t>3.2  </a:t>
            </a:r>
            <a:r>
              <a:rPr lang="zh-CN" altLang="en-US" sz="2000" dirty="0" smtClean="0"/>
              <a:t>空间</a:t>
            </a:r>
            <a:r>
              <a:rPr lang="zh-CN" altLang="zh-CN" sz="2000" dirty="0" smtClean="0"/>
              <a:t>关系</a:t>
            </a:r>
            <a:r>
              <a:rPr lang="zh-CN" altLang="zh-CN" sz="2000" dirty="0"/>
              <a:t>图形</a:t>
            </a:r>
            <a:endParaRPr lang="zh-CN" altLang="en-US" sz="2000" dirty="0"/>
          </a:p>
        </p:txBody>
      </p:sp>
      <p:sp>
        <p:nvSpPr>
          <p:cNvPr id="3" name="矩形 2"/>
          <p:cNvSpPr/>
          <p:nvPr/>
        </p:nvSpPr>
        <p:spPr>
          <a:xfrm>
            <a:off x="665407" y="1241058"/>
            <a:ext cx="4885387" cy="4708981"/>
          </a:xfrm>
          <a:prstGeom prst="rect">
            <a:avLst/>
          </a:prstGeom>
        </p:spPr>
        <p:txBody>
          <a:bodyPr wrap="square">
            <a:spAutoFit/>
          </a:bodyPr>
          <a:lstStyle/>
          <a:p>
            <a:pPr indent="304800" algn="just">
              <a:lnSpc>
                <a:spcPct val="150000"/>
              </a:lnSpc>
            </a:pPr>
            <a:r>
              <a:rPr lang="zh-CN" altLang="zh-CN" sz="2000" kern="100" dirty="0" smtClean="0">
                <a:latin typeface="华文仿宋" panose="02010600040101010101" pitchFamily="2" charset="-122"/>
                <a:ea typeface="华文仿宋" panose="02010600040101010101" pitchFamily="2" charset="-122"/>
                <a:cs typeface="宋体" panose="02010600030101010101" pitchFamily="2" charset="-122"/>
              </a:rPr>
              <a:t>埃舍尔</a:t>
            </a:r>
            <a:r>
              <a:rPr lang="zh-CN" altLang="zh-CN" sz="2000" kern="100" dirty="0">
                <a:latin typeface="华文仿宋" panose="02010600040101010101" pitchFamily="2" charset="-122"/>
                <a:ea typeface="华文仿宋" panose="02010600040101010101" pitchFamily="2" charset="-122"/>
                <a:cs typeface="宋体" panose="02010600030101010101" pitchFamily="2" charset="-122"/>
              </a:rPr>
              <a:t>的大部分作品都运用了矛盾空间的表现手法，塑造了很多种平面上的令人紧张的矛盾空间的可能性</a:t>
            </a:r>
            <a:r>
              <a:rPr lang="zh-CN" altLang="zh-CN" sz="2000" kern="100" dirty="0" smtClean="0">
                <a:latin typeface="华文仿宋" panose="02010600040101010101" pitchFamily="2" charset="-122"/>
                <a:ea typeface="华文仿宋" panose="02010600040101010101" pitchFamily="2" charset="-122"/>
                <a:cs typeface="宋体" panose="02010600030101010101" pitchFamily="2" charset="-122"/>
              </a:rPr>
              <a:t>。</a:t>
            </a:r>
            <a:endParaRPr lang="en-US" altLang="zh-CN" sz="2000" kern="100" dirty="0" smtClean="0">
              <a:latin typeface="华文仿宋" panose="02010600040101010101" pitchFamily="2" charset="-122"/>
              <a:ea typeface="华文仿宋" panose="02010600040101010101" pitchFamily="2" charset="-122"/>
              <a:cs typeface="宋体" panose="02010600030101010101" pitchFamily="2" charset="-122"/>
            </a:endParaRPr>
          </a:p>
          <a:p>
            <a:pPr indent="304800" algn="just">
              <a:lnSpc>
                <a:spcPct val="150000"/>
              </a:lnSpc>
            </a:pPr>
            <a:r>
              <a:rPr lang="zh-CN" altLang="zh-CN" sz="2000" kern="100" dirty="0" smtClean="0">
                <a:latin typeface="华文仿宋" panose="02010600040101010101" pitchFamily="2" charset="-122"/>
                <a:ea typeface="华文仿宋" panose="02010600040101010101" pitchFamily="2" charset="-122"/>
                <a:cs typeface="宋体" panose="02010600030101010101" pitchFamily="2" charset="-122"/>
              </a:rPr>
              <a:t>埃舍尔</a:t>
            </a:r>
            <a:r>
              <a:rPr lang="zh-CN" altLang="zh-CN" sz="2000" kern="100" dirty="0">
                <a:latin typeface="华文仿宋" panose="02010600040101010101" pitchFamily="2" charset="-122"/>
                <a:ea typeface="华文仿宋" panose="02010600040101010101" pitchFamily="2" charset="-122"/>
                <a:cs typeface="宋体" panose="02010600030101010101" pitchFamily="2" charset="-122"/>
              </a:rPr>
              <a:t>放弃了以前分析式的空间结构，而开始将空间进行分解，再将它们按照自己的意志重新组合起来</a:t>
            </a:r>
            <a:r>
              <a:rPr lang="zh-CN" altLang="zh-CN" sz="2000" kern="100" dirty="0" smtClean="0">
                <a:latin typeface="华文仿宋" panose="02010600040101010101" pitchFamily="2" charset="-122"/>
                <a:ea typeface="华文仿宋" panose="02010600040101010101" pitchFamily="2" charset="-122"/>
                <a:cs typeface="宋体" panose="02010600030101010101" pitchFamily="2" charset="-122"/>
              </a:rPr>
              <a:t>。</a:t>
            </a:r>
            <a:endParaRPr lang="en-US" altLang="zh-CN" sz="2000" kern="100" dirty="0" smtClean="0">
              <a:latin typeface="华文仿宋" panose="02010600040101010101" pitchFamily="2" charset="-122"/>
              <a:ea typeface="华文仿宋" panose="02010600040101010101" pitchFamily="2" charset="-122"/>
              <a:cs typeface="宋体" panose="02010600030101010101" pitchFamily="2" charset="-122"/>
            </a:endParaRPr>
          </a:p>
          <a:p>
            <a:pPr indent="304800" algn="just">
              <a:lnSpc>
                <a:spcPct val="150000"/>
              </a:lnSpc>
            </a:pPr>
            <a:r>
              <a:rPr lang="zh-CN" altLang="zh-CN" sz="2000" kern="100" dirty="0" smtClean="0">
                <a:latin typeface="华文仿宋" panose="02010600040101010101" pitchFamily="2" charset="-122"/>
                <a:ea typeface="华文仿宋" panose="02010600040101010101" pitchFamily="2" charset="-122"/>
                <a:cs typeface="宋体" panose="02010600030101010101" pitchFamily="2" charset="-122"/>
              </a:rPr>
              <a:t>他</a:t>
            </a:r>
            <a:r>
              <a:rPr lang="zh-CN" altLang="zh-CN" sz="2000" kern="100" dirty="0">
                <a:latin typeface="华文仿宋" panose="02010600040101010101" pitchFamily="2" charset="-122"/>
                <a:ea typeface="华文仿宋" panose="02010600040101010101" pitchFamily="2" charset="-122"/>
                <a:cs typeface="宋体" panose="02010600030101010101" pitchFamily="2" charset="-122"/>
              </a:rPr>
              <a:t>运用自己的强制性逻辑在同一画面表现了不同空间的怪诞组合</a:t>
            </a:r>
            <a:r>
              <a:rPr lang="zh-CN" altLang="zh-CN" sz="2000" kern="100" dirty="0" smtClean="0">
                <a:latin typeface="华文仿宋" panose="02010600040101010101" pitchFamily="2" charset="-122"/>
                <a:ea typeface="华文仿宋" panose="02010600040101010101" pitchFamily="2" charset="-122"/>
                <a:cs typeface="宋体" panose="02010600030101010101" pitchFamily="2" charset="-122"/>
              </a:rPr>
              <a:t>。</a:t>
            </a:r>
            <a:endParaRPr lang="en-US" altLang="zh-CN" sz="2000" kern="100" dirty="0" smtClean="0">
              <a:latin typeface="华文仿宋" panose="02010600040101010101" pitchFamily="2" charset="-122"/>
              <a:ea typeface="华文仿宋" panose="02010600040101010101" pitchFamily="2" charset="-122"/>
              <a:cs typeface="宋体" panose="02010600030101010101" pitchFamily="2" charset="-122"/>
            </a:endParaRPr>
          </a:p>
          <a:p>
            <a:pPr indent="304800" algn="just">
              <a:lnSpc>
                <a:spcPct val="150000"/>
              </a:lnSpc>
            </a:pPr>
            <a:r>
              <a:rPr lang="zh-CN" altLang="zh-CN" sz="2000" kern="100" dirty="0" smtClean="0">
                <a:latin typeface="华文仿宋" panose="02010600040101010101" pitchFamily="2" charset="-122"/>
                <a:ea typeface="华文仿宋" panose="02010600040101010101" pitchFamily="2" charset="-122"/>
                <a:cs typeface="宋体" panose="02010600030101010101" pitchFamily="2" charset="-122"/>
              </a:rPr>
              <a:t>魔术</a:t>
            </a:r>
            <a:r>
              <a:rPr lang="zh-CN" altLang="zh-CN" sz="2000" kern="100" dirty="0">
                <a:latin typeface="华文仿宋" panose="02010600040101010101" pitchFamily="2" charset="-122"/>
                <a:ea typeface="华文仿宋" panose="02010600040101010101" pitchFamily="2" charset="-122"/>
                <a:cs typeface="宋体" panose="02010600030101010101" pitchFamily="2" charset="-122"/>
              </a:rPr>
              <a:t>般的把陌生的空间结构变成可能存在的世界</a:t>
            </a:r>
            <a:r>
              <a:rPr lang="zh-CN" altLang="zh-CN" sz="2000" kern="100" dirty="0" smtClean="0">
                <a:latin typeface="华文仿宋" panose="02010600040101010101" pitchFamily="2" charset="-122"/>
                <a:ea typeface="华文仿宋" panose="02010600040101010101" pitchFamily="2" charset="-122"/>
                <a:cs typeface="宋体" panose="02010600030101010101" pitchFamily="2" charset="-122"/>
              </a:rPr>
              <a:t>。</a:t>
            </a:r>
            <a:endParaRPr lang="en-US" altLang="zh-CN" sz="2000" kern="100" dirty="0" smtClean="0">
              <a:latin typeface="华文仿宋" panose="02010600040101010101" pitchFamily="2" charset="-122"/>
              <a:ea typeface="华文仿宋" panose="02010600040101010101" pitchFamily="2" charset="-122"/>
              <a:cs typeface="宋体" panose="02010600030101010101" pitchFamily="2" charset="-122"/>
            </a:endParaRPr>
          </a:p>
        </p:txBody>
      </p:sp>
      <p:pic>
        <p:nvPicPr>
          <p:cNvPr id="6" name="图片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166471" y="1080637"/>
            <a:ext cx="4846683" cy="4869402"/>
          </a:xfrm>
          <a:prstGeom prst="rect">
            <a:avLst/>
          </a:prstGeom>
        </p:spPr>
      </p:pic>
      <p:sp>
        <p:nvSpPr>
          <p:cNvPr id="7" name="矩形 6"/>
          <p:cNvSpPr/>
          <p:nvPr/>
        </p:nvSpPr>
        <p:spPr>
          <a:xfrm>
            <a:off x="8066538" y="6138769"/>
            <a:ext cx="2199641" cy="369332"/>
          </a:xfrm>
          <a:prstGeom prst="rect">
            <a:avLst/>
          </a:prstGeom>
        </p:spPr>
        <p:txBody>
          <a:bodyPr wrap="none">
            <a:spAutoFit/>
          </a:bodyPr>
          <a:lstStyle/>
          <a:p>
            <a:r>
              <a:rPr lang="zh-CN" altLang="en-US" kern="100" dirty="0">
                <a:solidFill>
                  <a:srgbClr val="00B0F0"/>
                </a:solidFill>
                <a:latin typeface="华文新魏" panose="02010800040101010101" pitchFamily="2" charset="-122"/>
                <a:ea typeface="华文新魏" panose="02010800040101010101" pitchFamily="2" charset="-122"/>
                <a:cs typeface="宋体" panose="02010600030101010101" pitchFamily="2" charset="-122"/>
              </a:rPr>
              <a:t>图3-</a:t>
            </a:r>
            <a:r>
              <a:rPr lang="zh-CN" altLang="en-US" kern="100" dirty="0">
                <a:solidFill>
                  <a:srgbClr val="00B0F0"/>
                </a:solidFill>
                <a:latin typeface="华文新魏" panose="02010800040101010101" pitchFamily="2" charset="-122"/>
                <a:ea typeface="华文新魏" panose="02010800040101010101" pitchFamily="2" charset="-122"/>
                <a:cs typeface="宋体" panose="02010600030101010101" pitchFamily="2" charset="-122"/>
              </a:rPr>
              <a:t>20  画廊 </a:t>
            </a:r>
            <a:r>
              <a:rPr lang="zh-CN" altLang="en-US" kern="100" dirty="0">
                <a:solidFill>
                  <a:srgbClr val="00B0F0"/>
                </a:solidFill>
                <a:latin typeface="华文新魏" panose="02010800040101010101" pitchFamily="2" charset="-122"/>
                <a:ea typeface="华文新魏" panose="02010800040101010101" pitchFamily="2" charset="-122"/>
                <a:cs typeface="宋体" panose="02010600030101010101" pitchFamily="2" charset="-122"/>
              </a:rPr>
              <a:t>埃舍尔</a:t>
            </a:r>
          </a:p>
        </p:txBody>
      </p:sp>
    </p:spTree>
    <p:extLst>
      <p:ext uri="{BB962C8B-B14F-4D97-AF65-F5344CB8AC3E}">
        <p14:creationId xmlns:p14="http://schemas.microsoft.com/office/powerpoint/2010/main" val="86880614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流程图: 库存数据 3"/>
          <p:cNvSpPr/>
          <p:nvPr/>
        </p:nvSpPr>
        <p:spPr>
          <a:xfrm rot="5400000">
            <a:off x="8950568" y="3865100"/>
            <a:ext cx="5310556" cy="675248"/>
          </a:xfrm>
          <a:prstGeom prst="flowChartOnlineStorage">
            <a:avLst/>
          </a:prstGeom>
        </p:spPr>
        <p:style>
          <a:lnRef idx="1">
            <a:schemeClr val="accent1"/>
          </a:lnRef>
          <a:fillRef idx="3">
            <a:schemeClr val="accent1"/>
          </a:fillRef>
          <a:effectRef idx="2">
            <a:schemeClr val="accent1"/>
          </a:effectRef>
          <a:fontRef idx="minor">
            <a:schemeClr val="lt1"/>
          </a:fontRef>
        </p:style>
        <p:txBody>
          <a:bodyPr vert="vert270" rtlCol="0" anchor="ctr"/>
          <a:lstStyle/>
          <a:p>
            <a:pPr algn="ctr">
              <a:lnSpc>
                <a:spcPct val="150000"/>
              </a:lnSpc>
            </a:pPr>
            <a:r>
              <a:rPr lang="zh-CN" altLang="zh-CN" sz="2300" b="1" dirty="0"/>
              <a:t>图形设计的形式</a:t>
            </a:r>
            <a:endParaRPr lang="zh-CN" altLang="en-US" sz="2300" dirty="0"/>
          </a:p>
        </p:txBody>
      </p:sp>
      <p:sp>
        <p:nvSpPr>
          <p:cNvPr id="5" name="矩形 4"/>
          <p:cNvSpPr/>
          <p:nvPr/>
        </p:nvSpPr>
        <p:spPr>
          <a:xfrm>
            <a:off x="11366440" y="6093842"/>
            <a:ext cx="562962" cy="707886"/>
          </a:xfrm>
          <a:prstGeom prst="rect">
            <a:avLst/>
          </a:prstGeom>
          <a:noFill/>
        </p:spPr>
        <p:txBody>
          <a:bodyPr wrap="square" lIns="91440" tIns="45720" rIns="91440" bIns="45720">
            <a:spAutoFit/>
          </a:bodyPr>
          <a:lstStyle/>
          <a:p>
            <a:pPr algn="ctr"/>
            <a:r>
              <a:rPr lang="en-US" altLang="zh-CN" sz="4000" b="1" cap="none" spc="50" dirty="0" smtClean="0">
                <a:ln w="9525" cmpd="sng">
                  <a:solidFill>
                    <a:schemeClr val="accent1"/>
                  </a:solidFill>
                  <a:prstDash val="solid"/>
                </a:ln>
                <a:solidFill>
                  <a:srgbClr val="70AD47">
                    <a:tint val="1000"/>
                  </a:srgbClr>
                </a:solidFill>
                <a:effectLst>
                  <a:glow rad="38100">
                    <a:schemeClr val="accent1">
                      <a:alpha val="40000"/>
                    </a:schemeClr>
                  </a:glow>
                </a:effectLst>
              </a:rPr>
              <a:t>3</a:t>
            </a:r>
            <a:endParaRPr lang="zh-CN" altLang="en-US" sz="4000" b="1" cap="none" spc="50" dirty="0">
              <a:ln w="9525" cmpd="sng">
                <a:solidFill>
                  <a:schemeClr val="accent1"/>
                </a:solidFill>
                <a:prstDash val="solid"/>
              </a:ln>
              <a:solidFill>
                <a:srgbClr val="70AD47">
                  <a:tint val="1000"/>
                </a:srgbClr>
              </a:solidFill>
              <a:effectLst>
                <a:glow rad="38100">
                  <a:schemeClr val="accent1">
                    <a:alpha val="40000"/>
                  </a:schemeClr>
                </a:glow>
              </a:effectLst>
            </a:endParaRPr>
          </a:p>
        </p:txBody>
      </p:sp>
      <p:sp>
        <p:nvSpPr>
          <p:cNvPr id="2" name="横卷形 1"/>
          <p:cNvSpPr/>
          <p:nvPr/>
        </p:nvSpPr>
        <p:spPr>
          <a:xfrm>
            <a:off x="0" y="0"/>
            <a:ext cx="2630658" cy="604911"/>
          </a:xfrm>
          <a:prstGeom prst="horizontalScroll">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en-US" altLang="zh-CN" sz="2000" dirty="0" smtClean="0"/>
              <a:t>3.2  </a:t>
            </a:r>
            <a:r>
              <a:rPr lang="zh-CN" altLang="en-US" sz="2000" dirty="0" smtClean="0"/>
              <a:t>空间</a:t>
            </a:r>
            <a:r>
              <a:rPr lang="zh-CN" altLang="zh-CN" sz="2000" dirty="0" smtClean="0"/>
              <a:t>关系</a:t>
            </a:r>
            <a:r>
              <a:rPr lang="zh-CN" altLang="zh-CN" sz="2000" dirty="0"/>
              <a:t>图形</a:t>
            </a:r>
            <a:endParaRPr lang="zh-CN" altLang="en-US" sz="2000" dirty="0"/>
          </a:p>
        </p:txBody>
      </p:sp>
      <p:sp>
        <p:nvSpPr>
          <p:cNvPr id="3" name="矩形 2"/>
          <p:cNvSpPr/>
          <p:nvPr/>
        </p:nvSpPr>
        <p:spPr>
          <a:xfrm>
            <a:off x="732710" y="5847726"/>
            <a:ext cx="3300642" cy="369332"/>
          </a:xfrm>
          <a:prstGeom prst="rect">
            <a:avLst/>
          </a:prstGeom>
        </p:spPr>
        <p:txBody>
          <a:bodyPr wrap="square">
            <a:spAutoFit/>
          </a:bodyPr>
          <a:lstStyle/>
          <a:p>
            <a:pPr algn="ctr">
              <a:spcAft>
                <a:spcPts val="0"/>
              </a:spcAft>
            </a:pPr>
            <a:r>
              <a:rPr lang="zh-CN" altLang="zh-CN" kern="100" dirty="0">
                <a:solidFill>
                  <a:srgbClr val="00B0F0"/>
                </a:solidFill>
                <a:latin typeface="华文新魏" panose="02010800040101010101" pitchFamily="2" charset="-122"/>
                <a:ea typeface="华文新魏" panose="02010800040101010101" pitchFamily="2" charset="-122"/>
                <a:cs typeface="宋体" panose="02010600030101010101" pitchFamily="2" charset="-122"/>
              </a:rPr>
              <a:t>图</a:t>
            </a:r>
            <a:r>
              <a:rPr lang="en-US" altLang="zh-CN" kern="100" dirty="0">
                <a:solidFill>
                  <a:srgbClr val="00B0F0"/>
                </a:solidFill>
                <a:latin typeface="华文新魏" panose="02010800040101010101" pitchFamily="2" charset="-122"/>
                <a:ea typeface="华文新魏" panose="02010800040101010101" pitchFamily="2" charset="-122"/>
                <a:cs typeface="宋体" panose="02010600030101010101" pitchFamily="2" charset="-122"/>
              </a:rPr>
              <a:t>3-19  </a:t>
            </a:r>
            <a:r>
              <a:rPr lang="zh-CN" altLang="zh-CN" kern="100" dirty="0">
                <a:solidFill>
                  <a:srgbClr val="00B0F0"/>
                </a:solidFill>
                <a:latin typeface="华文新魏" panose="02010800040101010101" pitchFamily="2" charset="-122"/>
                <a:ea typeface="华文新魏" panose="02010800040101010101" pitchFamily="2" charset="-122"/>
                <a:cs typeface="宋体" panose="02010600030101010101" pitchFamily="2" charset="-122"/>
              </a:rPr>
              <a:t>上升与下降</a:t>
            </a:r>
            <a:r>
              <a:rPr lang="en-US" altLang="zh-CN" kern="100" dirty="0">
                <a:solidFill>
                  <a:srgbClr val="00B0F0"/>
                </a:solidFill>
                <a:latin typeface="华文新魏" panose="02010800040101010101" pitchFamily="2" charset="-122"/>
                <a:ea typeface="华文新魏" panose="02010800040101010101" pitchFamily="2" charset="-122"/>
                <a:cs typeface="宋体" panose="02010600030101010101" pitchFamily="2" charset="-122"/>
              </a:rPr>
              <a:t>  </a:t>
            </a:r>
            <a:r>
              <a:rPr lang="zh-CN" altLang="zh-CN" kern="100" dirty="0">
                <a:solidFill>
                  <a:srgbClr val="00B0F0"/>
                </a:solidFill>
                <a:latin typeface="华文新魏" panose="02010800040101010101" pitchFamily="2" charset="-122"/>
                <a:ea typeface="华文新魏" panose="02010800040101010101" pitchFamily="2" charset="-122"/>
                <a:cs typeface="宋体" panose="02010600030101010101" pitchFamily="2" charset="-122"/>
              </a:rPr>
              <a:t> 埃舍尔</a:t>
            </a:r>
            <a:endParaRPr lang="zh-CN" altLang="zh-CN" kern="100" dirty="0">
              <a:solidFill>
                <a:srgbClr val="00B0F0"/>
              </a:solidFill>
              <a:latin typeface="华文新魏" panose="02010800040101010101" pitchFamily="2" charset="-122"/>
              <a:ea typeface="华文新魏" panose="02010800040101010101" pitchFamily="2" charset="-122"/>
              <a:cs typeface="宋体" panose="02010600030101010101" pitchFamily="2" charset="-122"/>
            </a:endParaRPr>
          </a:p>
        </p:txBody>
      </p:sp>
      <p:pic>
        <p:nvPicPr>
          <p:cNvPr id="6" name="图片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35543" y="1317762"/>
            <a:ext cx="3405392" cy="4186445"/>
          </a:xfrm>
          <a:prstGeom prst="rect">
            <a:avLst/>
          </a:prstGeom>
        </p:spPr>
      </p:pic>
      <p:sp>
        <p:nvSpPr>
          <p:cNvPr id="9" name="矩形 8"/>
          <p:cNvSpPr/>
          <p:nvPr/>
        </p:nvSpPr>
        <p:spPr>
          <a:xfrm>
            <a:off x="4602787" y="1317762"/>
            <a:ext cx="6096000" cy="4207755"/>
          </a:xfrm>
          <a:prstGeom prst="rect">
            <a:avLst/>
          </a:prstGeom>
        </p:spPr>
        <p:style>
          <a:lnRef idx="1">
            <a:schemeClr val="accent2"/>
          </a:lnRef>
          <a:fillRef idx="2">
            <a:schemeClr val="accent2"/>
          </a:fillRef>
          <a:effectRef idx="1">
            <a:schemeClr val="accent2"/>
          </a:effectRef>
          <a:fontRef idx="minor">
            <a:schemeClr val="dk1"/>
          </a:fontRef>
        </p:style>
        <p:txBody>
          <a:bodyPr>
            <a:spAutoFit/>
          </a:bodyPr>
          <a:lstStyle/>
          <a:p>
            <a:pPr indent="304800" algn="just">
              <a:lnSpc>
                <a:spcPct val="150000"/>
              </a:lnSpc>
            </a:pPr>
            <a:r>
              <a:rPr lang="zh-CN" altLang="zh-CN" kern="100" dirty="0">
                <a:latin typeface="华文仿宋" panose="02010600040101010101" pitchFamily="2" charset="-122"/>
                <a:ea typeface="华文仿宋" panose="02010600040101010101" pitchFamily="2" charset="-122"/>
                <a:cs typeface="宋体" panose="02010600030101010101" pitchFamily="2" charset="-122"/>
              </a:rPr>
              <a:t>他的作品《上升与下降》，在画面中我们可以看到一个楼梯，可以说是向上的，也可以说是向下，其实高度并没有变化</a:t>
            </a:r>
            <a:r>
              <a:rPr lang="zh-CN" altLang="zh-CN" kern="100" dirty="0" smtClean="0">
                <a:latin typeface="华文仿宋" panose="02010600040101010101" pitchFamily="2" charset="-122"/>
                <a:ea typeface="华文仿宋" panose="02010600040101010101" pitchFamily="2" charset="-122"/>
                <a:cs typeface="宋体" panose="02010600030101010101" pitchFamily="2" charset="-122"/>
              </a:rPr>
              <a:t>。</a:t>
            </a:r>
            <a:endParaRPr lang="en-US" altLang="zh-CN" kern="100" dirty="0" smtClean="0">
              <a:latin typeface="华文仿宋" panose="02010600040101010101" pitchFamily="2" charset="-122"/>
              <a:ea typeface="华文仿宋" panose="02010600040101010101" pitchFamily="2" charset="-122"/>
              <a:cs typeface="宋体" panose="02010600030101010101" pitchFamily="2" charset="-122"/>
            </a:endParaRPr>
          </a:p>
          <a:p>
            <a:pPr indent="304800" algn="just">
              <a:lnSpc>
                <a:spcPct val="150000"/>
              </a:lnSpc>
            </a:pPr>
            <a:r>
              <a:rPr lang="zh-CN" altLang="zh-CN" kern="100" dirty="0" smtClean="0">
                <a:latin typeface="华文仿宋" panose="02010600040101010101" pitchFamily="2" charset="-122"/>
                <a:ea typeface="华文仿宋" panose="02010600040101010101" pitchFamily="2" charset="-122"/>
                <a:cs typeface="宋体" panose="02010600030101010101" pitchFamily="2" charset="-122"/>
              </a:rPr>
              <a:t>如果</a:t>
            </a:r>
            <a:r>
              <a:rPr lang="zh-CN" altLang="zh-CN" kern="100" dirty="0">
                <a:latin typeface="华文仿宋" panose="02010600040101010101" pitchFamily="2" charset="-122"/>
                <a:ea typeface="华文仿宋" panose="02010600040101010101" pitchFamily="2" charset="-122"/>
                <a:cs typeface="宋体" panose="02010600030101010101" pitchFamily="2" charset="-122"/>
              </a:rPr>
              <a:t>我们也置身其中跟着那些僧侣向上走，我们会感到，每一步都会跟着僧侣上到更高一级的台阶</a:t>
            </a:r>
            <a:r>
              <a:rPr lang="zh-CN" altLang="zh-CN" kern="100" dirty="0" smtClean="0">
                <a:latin typeface="华文仿宋" panose="02010600040101010101" pitchFamily="2" charset="-122"/>
                <a:ea typeface="华文仿宋" panose="02010600040101010101" pitchFamily="2" charset="-122"/>
                <a:cs typeface="宋体" panose="02010600030101010101" pitchFamily="2" charset="-122"/>
              </a:rPr>
              <a:t>。</a:t>
            </a:r>
            <a:endParaRPr lang="en-US" altLang="zh-CN" kern="100" dirty="0" smtClean="0">
              <a:latin typeface="华文仿宋" panose="02010600040101010101" pitchFamily="2" charset="-122"/>
              <a:ea typeface="华文仿宋" panose="02010600040101010101" pitchFamily="2" charset="-122"/>
              <a:cs typeface="宋体" panose="02010600030101010101" pitchFamily="2" charset="-122"/>
            </a:endParaRPr>
          </a:p>
          <a:p>
            <a:pPr indent="304800" algn="just">
              <a:lnSpc>
                <a:spcPct val="150000"/>
              </a:lnSpc>
            </a:pPr>
            <a:r>
              <a:rPr lang="zh-CN" altLang="zh-CN" kern="100" dirty="0" smtClean="0">
                <a:latin typeface="华文仿宋" panose="02010600040101010101" pitchFamily="2" charset="-122"/>
                <a:ea typeface="华文仿宋" panose="02010600040101010101" pitchFamily="2" charset="-122"/>
                <a:cs typeface="宋体" panose="02010600030101010101" pitchFamily="2" charset="-122"/>
              </a:rPr>
              <a:t>但</a:t>
            </a:r>
            <a:r>
              <a:rPr lang="zh-CN" altLang="zh-CN" kern="100" dirty="0">
                <a:latin typeface="华文仿宋" panose="02010600040101010101" pitchFamily="2" charset="-122"/>
                <a:ea typeface="华文仿宋" panose="02010600040101010101" pitchFamily="2" charset="-122"/>
                <a:cs typeface="宋体" panose="02010600030101010101" pitchFamily="2" charset="-122"/>
              </a:rPr>
              <a:t>在完成了一个循环之后，我们发现自己又回到了出发的地方，虽然我们是一步步地向上走，但一寸也没有升高</a:t>
            </a:r>
            <a:r>
              <a:rPr lang="zh-CN" altLang="zh-CN" kern="100" dirty="0" smtClean="0">
                <a:latin typeface="华文仿宋" panose="02010600040101010101" pitchFamily="2" charset="-122"/>
                <a:ea typeface="华文仿宋" panose="02010600040101010101" pitchFamily="2" charset="-122"/>
                <a:cs typeface="宋体" panose="02010600030101010101" pitchFamily="2" charset="-122"/>
              </a:rPr>
              <a:t>。</a:t>
            </a:r>
            <a:endParaRPr lang="en-US" altLang="zh-CN" kern="100" dirty="0" smtClean="0">
              <a:latin typeface="华文仿宋" panose="02010600040101010101" pitchFamily="2" charset="-122"/>
              <a:ea typeface="华文仿宋" panose="02010600040101010101" pitchFamily="2" charset="-122"/>
              <a:cs typeface="宋体" panose="02010600030101010101" pitchFamily="2" charset="-122"/>
            </a:endParaRPr>
          </a:p>
          <a:p>
            <a:pPr indent="304800" algn="just">
              <a:lnSpc>
                <a:spcPct val="150000"/>
              </a:lnSpc>
            </a:pPr>
            <a:r>
              <a:rPr lang="zh-CN" altLang="zh-CN" kern="100" dirty="0" smtClean="0">
                <a:latin typeface="华文仿宋" panose="02010600040101010101" pitchFamily="2" charset="-122"/>
                <a:ea typeface="华文仿宋" panose="02010600040101010101" pitchFamily="2" charset="-122"/>
                <a:cs typeface="宋体" panose="02010600030101010101" pitchFamily="2" charset="-122"/>
              </a:rPr>
              <a:t>他</a:t>
            </a:r>
            <a:r>
              <a:rPr lang="zh-CN" altLang="zh-CN" kern="100" dirty="0">
                <a:latin typeface="华文仿宋" panose="02010600040101010101" pitchFamily="2" charset="-122"/>
                <a:ea typeface="华文仿宋" panose="02010600040101010101" pitchFamily="2" charset="-122"/>
                <a:cs typeface="宋体" panose="02010600030101010101" pitchFamily="2" charset="-122"/>
              </a:rPr>
              <a:t>的画就是这样把现实中不可能存在的情景，用有趣、怪诞、令人迷惑的画面揭示出来。用一种有限的方式体现无限和无尽。</a:t>
            </a:r>
            <a:endParaRPr lang="zh-CN" altLang="en-US" kern="100" dirty="0">
              <a:latin typeface="华文仿宋" panose="02010600040101010101" pitchFamily="2" charset="-122"/>
              <a:ea typeface="华文仿宋" panose="02010600040101010101" pitchFamily="2" charset="-122"/>
              <a:cs typeface="宋体" panose="02010600030101010101" pitchFamily="2" charset="-122"/>
            </a:endParaRPr>
          </a:p>
        </p:txBody>
      </p:sp>
    </p:spTree>
    <p:extLst>
      <p:ext uri="{BB962C8B-B14F-4D97-AF65-F5344CB8AC3E}">
        <p14:creationId xmlns:p14="http://schemas.microsoft.com/office/powerpoint/2010/main" val="188672668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流程图: 库存数据 3"/>
          <p:cNvSpPr/>
          <p:nvPr/>
        </p:nvSpPr>
        <p:spPr>
          <a:xfrm rot="5400000">
            <a:off x="8950568" y="3865100"/>
            <a:ext cx="5310556" cy="675248"/>
          </a:xfrm>
          <a:prstGeom prst="flowChartOnlineStorage">
            <a:avLst/>
          </a:prstGeom>
        </p:spPr>
        <p:style>
          <a:lnRef idx="1">
            <a:schemeClr val="accent1"/>
          </a:lnRef>
          <a:fillRef idx="3">
            <a:schemeClr val="accent1"/>
          </a:fillRef>
          <a:effectRef idx="2">
            <a:schemeClr val="accent1"/>
          </a:effectRef>
          <a:fontRef idx="minor">
            <a:schemeClr val="lt1"/>
          </a:fontRef>
        </p:style>
        <p:txBody>
          <a:bodyPr vert="vert270" rtlCol="0" anchor="ctr"/>
          <a:lstStyle/>
          <a:p>
            <a:pPr algn="ctr">
              <a:lnSpc>
                <a:spcPct val="150000"/>
              </a:lnSpc>
            </a:pPr>
            <a:r>
              <a:rPr lang="zh-CN" altLang="zh-CN" sz="2300" b="1" dirty="0"/>
              <a:t>图形设计的形式</a:t>
            </a:r>
            <a:endParaRPr lang="zh-CN" altLang="en-US" sz="2300" dirty="0"/>
          </a:p>
        </p:txBody>
      </p:sp>
      <p:sp>
        <p:nvSpPr>
          <p:cNvPr id="5" name="矩形 4"/>
          <p:cNvSpPr/>
          <p:nvPr/>
        </p:nvSpPr>
        <p:spPr>
          <a:xfrm>
            <a:off x="11366440" y="6093842"/>
            <a:ext cx="562962" cy="707886"/>
          </a:xfrm>
          <a:prstGeom prst="rect">
            <a:avLst/>
          </a:prstGeom>
          <a:noFill/>
        </p:spPr>
        <p:txBody>
          <a:bodyPr wrap="square" lIns="91440" tIns="45720" rIns="91440" bIns="45720">
            <a:spAutoFit/>
          </a:bodyPr>
          <a:lstStyle/>
          <a:p>
            <a:pPr algn="ctr"/>
            <a:r>
              <a:rPr lang="en-US" altLang="zh-CN" sz="4000" b="1" cap="none" spc="50" dirty="0" smtClean="0">
                <a:ln w="9525" cmpd="sng">
                  <a:solidFill>
                    <a:schemeClr val="accent1"/>
                  </a:solidFill>
                  <a:prstDash val="solid"/>
                </a:ln>
                <a:solidFill>
                  <a:srgbClr val="70AD47">
                    <a:tint val="1000"/>
                  </a:srgbClr>
                </a:solidFill>
                <a:effectLst>
                  <a:glow rad="38100">
                    <a:schemeClr val="accent1">
                      <a:alpha val="40000"/>
                    </a:schemeClr>
                  </a:glow>
                </a:effectLst>
              </a:rPr>
              <a:t>3</a:t>
            </a:r>
            <a:endParaRPr lang="zh-CN" altLang="en-US" sz="4000" b="1" cap="none" spc="50" dirty="0">
              <a:ln w="9525" cmpd="sng">
                <a:solidFill>
                  <a:schemeClr val="accent1"/>
                </a:solidFill>
                <a:prstDash val="solid"/>
              </a:ln>
              <a:solidFill>
                <a:srgbClr val="70AD47">
                  <a:tint val="1000"/>
                </a:srgbClr>
              </a:solidFill>
              <a:effectLst>
                <a:glow rad="38100">
                  <a:schemeClr val="accent1">
                    <a:alpha val="40000"/>
                  </a:schemeClr>
                </a:glow>
              </a:effectLst>
            </a:endParaRPr>
          </a:p>
        </p:txBody>
      </p:sp>
      <p:sp>
        <p:nvSpPr>
          <p:cNvPr id="2" name="横卷形 1"/>
          <p:cNvSpPr/>
          <p:nvPr/>
        </p:nvSpPr>
        <p:spPr>
          <a:xfrm>
            <a:off x="0" y="0"/>
            <a:ext cx="2630658" cy="604911"/>
          </a:xfrm>
          <a:prstGeom prst="horizontalScroll">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en-US" altLang="zh-CN" sz="2000" dirty="0" smtClean="0"/>
              <a:t>3.2  </a:t>
            </a:r>
            <a:r>
              <a:rPr lang="zh-CN" altLang="en-US" sz="2000" dirty="0" smtClean="0"/>
              <a:t>空间</a:t>
            </a:r>
            <a:r>
              <a:rPr lang="zh-CN" altLang="zh-CN" sz="2000" dirty="0" smtClean="0"/>
              <a:t>关系</a:t>
            </a:r>
            <a:r>
              <a:rPr lang="zh-CN" altLang="zh-CN" sz="2000" dirty="0"/>
              <a:t>图形</a:t>
            </a:r>
            <a:endParaRPr lang="zh-CN" altLang="en-US" sz="2000" dirty="0"/>
          </a:p>
        </p:txBody>
      </p:sp>
      <p:sp>
        <p:nvSpPr>
          <p:cNvPr id="3" name="矩形 2"/>
          <p:cNvSpPr/>
          <p:nvPr/>
        </p:nvSpPr>
        <p:spPr>
          <a:xfrm>
            <a:off x="1000258" y="604911"/>
            <a:ext cx="9148294" cy="3785652"/>
          </a:xfrm>
          <a:prstGeom prst="rect">
            <a:avLst/>
          </a:prstGeom>
        </p:spPr>
        <p:txBody>
          <a:bodyPr wrap="square">
            <a:spAutoFit/>
          </a:bodyPr>
          <a:lstStyle/>
          <a:p>
            <a:pPr indent="304800" algn="just">
              <a:lnSpc>
                <a:spcPct val="150000"/>
              </a:lnSpc>
            </a:pPr>
            <a:endParaRPr lang="zh-CN" altLang="zh-CN" sz="2000" kern="100" dirty="0">
              <a:latin typeface="华文仿宋" panose="02010600040101010101" pitchFamily="2" charset="-122"/>
              <a:ea typeface="华文仿宋" panose="02010600040101010101" pitchFamily="2" charset="-122"/>
              <a:cs typeface="宋体" panose="02010600030101010101" pitchFamily="2" charset="-122"/>
            </a:endParaRPr>
          </a:p>
          <a:p>
            <a:pPr indent="304800" algn="just">
              <a:lnSpc>
                <a:spcPct val="150000"/>
              </a:lnSpc>
            </a:pPr>
            <a:r>
              <a:rPr lang="zh-CN" altLang="zh-CN" sz="2000" kern="100" dirty="0">
                <a:latin typeface="华文仿宋" panose="02010600040101010101" pitchFamily="2" charset="-122"/>
                <a:ea typeface="华文仿宋" panose="02010600040101010101" pitchFamily="2" charset="-122"/>
                <a:cs typeface="宋体" panose="02010600030101010101" pitchFamily="2" charset="-122"/>
              </a:rPr>
              <a:t>现代图形设计中的空间表现运用了这样的空间结构形式，设计出矛盾的空间表达作品</a:t>
            </a:r>
            <a:r>
              <a:rPr lang="zh-CN" altLang="zh-CN" sz="2000" kern="100" dirty="0" smtClean="0">
                <a:latin typeface="华文仿宋" panose="02010600040101010101" pitchFamily="2" charset="-122"/>
                <a:ea typeface="华文仿宋" panose="02010600040101010101" pitchFamily="2" charset="-122"/>
                <a:cs typeface="宋体" panose="02010600030101010101" pitchFamily="2" charset="-122"/>
              </a:rPr>
              <a:t>。</a:t>
            </a:r>
            <a:endParaRPr lang="en-US" altLang="zh-CN" sz="2000" kern="100" dirty="0" smtClean="0">
              <a:latin typeface="华文仿宋" panose="02010600040101010101" pitchFamily="2" charset="-122"/>
              <a:ea typeface="华文仿宋" panose="02010600040101010101" pitchFamily="2" charset="-122"/>
              <a:cs typeface="宋体" panose="02010600030101010101" pitchFamily="2" charset="-122"/>
            </a:endParaRPr>
          </a:p>
          <a:p>
            <a:pPr indent="304800" algn="just">
              <a:lnSpc>
                <a:spcPct val="150000"/>
              </a:lnSpc>
            </a:pPr>
            <a:r>
              <a:rPr lang="zh-CN" altLang="zh-CN" sz="2000" kern="100" dirty="0" smtClean="0">
                <a:latin typeface="华文仿宋" panose="02010600040101010101" pitchFamily="2" charset="-122"/>
                <a:ea typeface="华文仿宋" panose="02010600040101010101" pitchFamily="2" charset="-122"/>
                <a:cs typeface="宋体" panose="02010600030101010101" pitchFamily="2" charset="-122"/>
              </a:rPr>
              <a:t>日本</a:t>
            </a:r>
            <a:r>
              <a:rPr lang="zh-CN" altLang="zh-CN" sz="2000" kern="100" dirty="0">
                <a:latin typeface="华文仿宋" panose="02010600040101010101" pitchFamily="2" charset="-122"/>
                <a:ea typeface="华文仿宋" panose="02010600040101010101" pitchFamily="2" charset="-122"/>
                <a:cs typeface="宋体" panose="02010600030101010101" pitchFamily="2" charset="-122"/>
              </a:rPr>
              <a:t>当代设计家福田繁雄设计出许多类似的矛盾空间表达的作品，奇异的空间表现令观者叹为观止</a:t>
            </a:r>
            <a:r>
              <a:rPr lang="zh-CN" altLang="zh-CN" sz="2000" kern="100" dirty="0" smtClean="0">
                <a:latin typeface="华文仿宋" panose="02010600040101010101" pitchFamily="2" charset="-122"/>
                <a:ea typeface="华文仿宋" panose="02010600040101010101" pitchFamily="2" charset="-122"/>
                <a:cs typeface="宋体" panose="02010600030101010101" pitchFamily="2" charset="-122"/>
              </a:rPr>
              <a:t>。</a:t>
            </a:r>
            <a:endParaRPr lang="en-US" altLang="zh-CN" sz="2000" kern="100" dirty="0" smtClean="0">
              <a:latin typeface="华文仿宋" panose="02010600040101010101" pitchFamily="2" charset="-122"/>
              <a:ea typeface="华文仿宋" panose="02010600040101010101" pitchFamily="2" charset="-122"/>
              <a:cs typeface="宋体" panose="02010600030101010101" pitchFamily="2" charset="-122"/>
            </a:endParaRPr>
          </a:p>
          <a:p>
            <a:pPr indent="304800" algn="just">
              <a:lnSpc>
                <a:spcPct val="150000"/>
              </a:lnSpc>
            </a:pPr>
            <a:r>
              <a:rPr lang="zh-CN" altLang="zh-CN" sz="2000" kern="100" dirty="0" smtClean="0">
                <a:latin typeface="华文仿宋" panose="02010600040101010101" pitchFamily="2" charset="-122"/>
                <a:ea typeface="华文仿宋" panose="02010600040101010101" pitchFamily="2" charset="-122"/>
                <a:cs typeface="宋体" panose="02010600030101010101" pitchFamily="2" charset="-122"/>
              </a:rPr>
              <a:t>福</a:t>
            </a:r>
            <a:r>
              <a:rPr lang="zh-CN" altLang="zh-CN" sz="2000" kern="100" dirty="0">
                <a:latin typeface="华文仿宋" panose="02010600040101010101" pitchFamily="2" charset="-122"/>
                <a:ea typeface="华文仿宋" panose="02010600040101010101" pitchFamily="2" charset="-122"/>
                <a:cs typeface="宋体" panose="02010600030101010101" pitchFamily="2" charset="-122"/>
              </a:rPr>
              <a:t>田繁雄的作品也展现出令人惊诧的视觉洞察力，他留意到人类对身边事物的忽视，也观察到人类先人为主的习惯，故将这些人类理智所拥有的错误，别出心裁地加以创作运用，创作出非常新奇而有趣的设计作品</a:t>
            </a:r>
            <a:r>
              <a:rPr lang="zh-CN" altLang="zh-CN" sz="2000" kern="100" dirty="0" smtClean="0">
                <a:latin typeface="华文仿宋" panose="02010600040101010101" pitchFamily="2" charset="-122"/>
                <a:ea typeface="华文仿宋" panose="02010600040101010101" pitchFamily="2" charset="-122"/>
                <a:cs typeface="宋体" panose="02010600030101010101" pitchFamily="2" charset="-122"/>
              </a:rPr>
              <a:t>。</a:t>
            </a:r>
            <a:endParaRPr lang="en-US" altLang="zh-CN" sz="2000" kern="100" dirty="0" smtClean="0">
              <a:latin typeface="华文仿宋" panose="02010600040101010101" pitchFamily="2" charset="-122"/>
              <a:ea typeface="华文仿宋" panose="02010600040101010101" pitchFamily="2" charset="-122"/>
              <a:cs typeface="宋体" panose="02010600030101010101" pitchFamily="2" charset="-122"/>
            </a:endParaRPr>
          </a:p>
        </p:txBody>
      </p:sp>
    </p:spTree>
    <p:extLst>
      <p:ext uri="{BB962C8B-B14F-4D97-AF65-F5344CB8AC3E}">
        <p14:creationId xmlns:p14="http://schemas.microsoft.com/office/powerpoint/2010/main" val="85871152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流程图: 库存数据 3"/>
          <p:cNvSpPr/>
          <p:nvPr/>
        </p:nvSpPr>
        <p:spPr>
          <a:xfrm rot="5400000">
            <a:off x="8950568" y="3865100"/>
            <a:ext cx="5310556" cy="675248"/>
          </a:xfrm>
          <a:prstGeom prst="flowChartOnlineStorage">
            <a:avLst/>
          </a:prstGeom>
        </p:spPr>
        <p:style>
          <a:lnRef idx="1">
            <a:schemeClr val="accent1"/>
          </a:lnRef>
          <a:fillRef idx="3">
            <a:schemeClr val="accent1"/>
          </a:fillRef>
          <a:effectRef idx="2">
            <a:schemeClr val="accent1"/>
          </a:effectRef>
          <a:fontRef idx="minor">
            <a:schemeClr val="lt1"/>
          </a:fontRef>
        </p:style>
        <p:txBody>
          <a:bodyPr vert="vert270" rtlCol="0" anchor="ctr"/>
          <a:lstStyle/>
          <a:p>
            <a:pPr algn="ctr">
              <a:lnSpc>
                <a:spcPct val="150000"/>
              </a:lnSpc>
            </a:pPr>
            <a:r>
              <a:rPr lang="zh-CN" altLang="zh-CN" sz="2300" b="1" dirty="0"/>
              <a:t>图形设计的形式</a:t>
            </a:r>
            <a:endParaRPr lang="zh-CN" altLang="en-US" sz="2300" dirty="0"/>
          </a:p>
        </p:txBody>
      </p:sp>
      <p:sp>
        <p:nvSpPr>
          <p:cNvPr id="5" name="矩形 4"/>
          <p:cNvSpPr/>
          <p:nvPr/>
        </p:nvSpPr>
        <p:spPr>
          <a:xfrm>
            <a:off x="11366440" y="6093842"/>
            <a:ext cx="562962" cy="707886"/>
          </a:xfrm>
          <a:prstGeom prst="rect">
            <a:avLst/>
          </a:prstGeom>
          <a:noFill/>
        </p:spPr>
        <p:txBody>
          <a:bodyPr wrap="square" lIns="91440" tIns="45720" rIns="91440" bIns="45720">
            <a:spAutoFit/>
          </a:bodyPr>
          <a:lstStyle/>
          <a:p>
            <a:pPr algn="ctr"/>
            <a:r>
              <a:rPr lang="en-US" altLang="zh-CN" sz="4000" b="1" cap="none" spc="50" dirty="0" smtClean="0">
                <a:ln w="9525" cmpd="sng">
                  <a:solidFill>
                    <a:schemeClr val="accent1"/>
                  </a:solidFill>
                  <a:prstDash val="solid"/>
                </a:ln>
                <a:solidFill>
                  <a:srgbClr val="70AD47">
                    <a:tint val="1000"/>
                  </a:srgbClr>
                </a:solidFill>
                <a:effectLst>
                  <a:glow rad="38100">
                    <a:schemeClr val="accent1">
                      <a:alpha val="40000"/>
                    </a:schemeClr>
                  </a:glow>
                </a:effectLst>
              </a:rPr>
              <a:t>3</a:t>
            </a:r>
            <a:endParaRPr lang="zh-CN" altLang="en-US" sz="4000" b="1" cap="none" spc="50" dirty="0">
              <a:ln w="9525" cmpd="sng">
                <a:solidFill>
                  <a:schemeClr val="accent1"/>
                </a:solidFill>
                <a:prstDash val="solid"/>
              </a:ln>
              <a:solidFill>
                <a:srgbClr val="70AD47">
                  <a:tint val="1000"/>
                </a:srgbClr>
              </a:solidFill>
              <a:effectLst>
                <a:glow rad="38100">
                  <a:schemeClr val="accent1">
                    <a:alpha val="40000"/>
                  </a:schemeClr>
                </a:glow>
              </a:effectLst>
            </a:endParaRPr>
          </a:p>
        </p:txBody>
      </p:sp>
      <p:sp>
        <p:nvSpPr>
          <p:cNvPr id="2" name="横卷形 1"/>
          <p:cNvSpPr/>
          <p:nvPr/>
        </p:nvSpPr>
        <p:spPr>
          <a:xfrm>
            <a:off x="0" y="0"/>
            <a:ext cx="2630658" cy="604911"/>
          </a:xfrm>
          <a:prstGeom prst="horizontalScroll">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en-US" altLang="zh-CN" sz="2000" dirty="0" smtClean="0"/>
              <a:t>3.2  </a:t>
            </a:r>
            <a:r>
              <a:rPr lang="zh-CN" altLang="en-US" sz="2000" dirty="0" smtClean="0"/>
              <a:t>空间</a:t>
            </a:r>
            <a:r>
              <a:rPr lang="zh-CN" altLang="zh-CN" sz="2000" dirty="0" smtClean="0"/>
              <a:t>关系</a:t>
            </a:r>
            <a:r>
              <a:rPr lang="zh-CN" altLang="zh-CN" sz="2000" dirty="0"/>
              <a:t>图形</a:t>
            </a:r>
            <a:endParaRPr lang="zh-CN" altLang="en-US" sz="2000" dirty="0"/>
          </a:p>
        </p:txBody>
      </p:sp>
      <p:sp>
        <p:nvSpPr>
          <p:cNvPr id="3" name="矩形 2"/>
          <p:cNvSpPr/>
          <p:nvPr/>
        </p:nvSpPr>
        <p:spPr>
          <a:xfrm>
            <a:off x="1627847" y="6052304"/>
            <a:ext cx="3394914" cy="369332"/>
          </a:xfrm>
          <a:prstGeom prst="rect">
            <a:avLst/>
          </a:prstGeom>
        </p:spPr>
        <p:txBody>
          <a:bodyPr wrap="square">
            <a:spAutoFit/>
          </a:bodyPr>
          <a:lstStyle/>
          <a:p>
            <a:pPr algn="just">
              <a:spcAft>
                <a:spcPts val="0"/>
              </a:spcAft>
            </a:pPr>
            <a:r>
              <a:rPr lang="zh-CN" altLang="zh-CN" kern="100" dirty="0" smtClean="0">
                <a:solidFill>
                  <a:srgbClr val="00B0F0"/>
                </a:solidFill>
                <a:latin typeface="华文新魏" panose="02010800040101010101" pitchFamily="2" charset="-122"/>
                <a:ea typeface="华文新魏" panose="02010800040101010101" pitchFamily="2" charset="-122"/>
                <a:cs typeface="宋体" panose="02010600030101010101" pitchFamily="2" charset="-122"/>
              </a:rPr>
              <a:t>图</a:t>
            </a:r>
            <a:r>
              <a:rPr lang="en-US" altLang="zh-CN" kern="100" dirty="0">
                <a:solidFill>
                  <a:srgbClr val="00B0F0"/>
                </a:solidFill>
                <a:latin typeface="华文新魏" panose="02010800040101010101" pitchFamily="2" charset="-122"/>
                <a:ea typeface="华文新魏" panose="02010800040101010101" pitchFamily="2" charset="-122"/>
                <a:cs typeface="宋体" panose="02010600030101010101" pitchFamily="2" charset="-122"/>
              </a:rPr>
              <a:t>3-22  1987</a:t>
            </a:r>
            <a:r>
              <a:rPr lang="zh-CN" altLang="zh-CN" kern="100" dirty="0">
                <a:solidFill>
                  <a:srgbClr val="00B0F0"/>
                </a:solidFill>
                <a:latin typeface="华文新魏" panose="02010800040101010101" pitchFamily="2" charset="-122"/>
                <a:ea typeface="华文新魏" panose="02010800040101010101" pitchFamily="2" charset="-122"/>
                <a:cs typeface="宋体" panose="02010600030101010101" pitchFamily="2" charset="-122"/>
              </a:rPr>
              <a:t>年福田繁雄招贴展</a:t>
            </a:r>
            <a:endParaRPr lang="zh-CN" altLang="zh-CN" kern="100" dirty="0">
              <a:solidFill>
                <a:srgbClr val="00B0F0"/>
              </a:solidFill>
              <a:latin typeface="华文新魏" panose="02010800040101010101" pitchFamily="2" charset="-122"/>
              <a:ea typeface="华文新魏" panose="02010800040101010101" pitchFamily="2" charset="-122"/>
              <a:cs typeface="宋体" panose="02010600030101010101" pitchFamily="2" charset="-122"/>
            </a:endParaRPr>
          </a:p>
        </p:txBody>
      </p:sp>
      <p:pic>
        <p:nvPicPr>
          <p:cNvPr id="6" name="图片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315329" y="1158202"/>
            <a:ext cx="3532899" cy="4710532"/>
          </a:xfrm>
          <a:prstGeom prst="rect">
            <a:avLst/>
          </a:prstGeom>
        </p:spPr>
      </p:pic>
      <p:sp>
        <p:nvSpPr>
          <p:cNvPr id="8" name="矩形 7"/>
          <p:cNvSpPr/>
          <p:nvPr/>
        </p:nvSpPr>
        <p:spPr>
          <a:xfrm>
            <a:off x="5844476" y="1886556"/>
            <a:ext cx="4427497" cy="3280000"/>
          </a:xfrm>
          <a:prstGeom prst="rect">
            <a:avLst/>
          </a:prstGeom>
        </p:spPr>
        <p:style>
          <a:lnRef idx="1">
            <a:schemeClr val="accent1"/>
          </a:lnRef>
          <a:fillRef idx="2">
            <a:schemeClr val="accent1"/>
          </a:fillRef>
          <a:effectRef idx="1">
            <a:schemeClr val="accent1"/>
          </a:effectRef>
          <a:fontRef idx="minor">
            <a:schemeClr val="dk1"/>
          </a:fontRef>
        </p:style>
        <p:txBody>
          <a:bodyPr wrap="square">
            <a:spAutoFit/>
          </a:bodyPr>
          <a:lstStyle/>
          <a:p>
            <a:pPr indent="304800" algn="just">
              <a:lnSpc>
                <a:spcPct val="150000"/>
              </a:lnSpc>
            </a:pPr>
            <a:r>
              <a:rPr lang="zh-CN" altLang="zh-CN" sz="2000" kern="100" dirty="0">
                <a:latin typeface="华文仿宋" panose="02010600040101010101" pitchFamily="2" charset="-122"/>
                <a:ea typeface="华文仿宋" panose="02010600040101010101" pitchFamily="2" charset="-122"/>
                <a:cs typeface="宋体" panose="02010600030101010101" pitchFamily="2" charset="-122"/>
              </a:rPr>
              <a:t>他设计的招贴作品在作品中从单个一个坐着的人来看</a:t>
            </a:r>
            <a:r>
              <a:rPr lang="zh-CN" altLang="en-US" sz="2000" kern="100" dirty="0">
                <a:latin typeface="华文仿宋" panose="02010600040101010101" pitchFamily="2" charset="-122"/>
                <a:ea typeface="华文仿宋" panose="02010600040101010101" pitchFamily="2" charset="-122"/>
                <a:cs typeface="宋体" panose="02010600030101010101" pitchFamily="2" charset="-122"/>
              </a:rPr>
              <a:t>，</a:t>
            </a:r>
            <a:r>
              <a:rPr lang="zh-CN" altLang="zh-CN" sz="2000" kern="100" dirty="0">
                <a:latin typeface="华文仿宋" panose="02010600040101010101" pitchFamily="2" charset="-122"/>
                <a:ea typeface="华文仿宋" panose="02010600040101010101" pitchFamily="2" charset="-122"/>
                <a:cs typeface="宋体" panose="02010600030101010101" pitchFamily="2" charset="-122"/>
              </a:rPr>
              <a:t>他的坐法和空间关系都是合理的，是我们熟悉的，但是当我们观看画面上两个同时坐着的人时就出现了空间关系上的矛盾，会让我们禁不住想问到底是谁</a:t>
            </a:r>
            <a:r>
              <a:rPr lang="zh-CN" altLang="en-US" sz="2000" kern="100" dirty="0">
                <a:latin typeface="华文仿宋" panose="02010600040101010101" pitchFamily="2" charset="-122"/>
                <a:ea typeface="华文仿宋" panose="02010600040101010101" pitchFamily="2" charset="-122"/>
                <a:cs typeface="宋体" panose="02010600030101010101" pitchFamily="2" charset="-122"/>
              </a:rPr>
              <a:t>坐</a:t>
            </a:r>
            <a:r>
              <a:rPr lang="zh-CN" altLang="zh-CN" sz="2000" kern="100" dirty="0">
                <a:latin typeface="华文仿宋" panose="02010600040101010101" pitchFamily="2" charset="-122"/>
                <a:ea typeface="华文仿宋" panose="02010600040101010101" pitchFamily="2" charset="-122"/>
                <a:cs typeface="宋体" panose="02010600030101010101" pitchFamily="2" charset="-122"/>
              </a:rPr>
              <a:t>错位置了</a:t>
            </a:r>
            <a:r>
              <a:rPr lang="en-US" altLang="zh-CN" sz="2000" kern="100" dirty="0">
                <a:latin typeface="华文仿宋" panose="02010600040101010101" pitchFamily="2" charset="-122"/>
                <a:ea typeface="华文仿宋" panose="02010600040101010101" pitchFamily="2" charset="-122"/>
                <a:cs typeface="宋体" panose="02010600030101010101" pitchFamily="2" charset="-122"/>
              </a:rPr>
              <a:t>?</a:t>
            </a:r>
            <a:r>
              <a:rPr lang="zh-CN" altLang="zh-CN" sz="2000" kern="100" dirty="0">
                <a:latin typeface="华文仿宋" panose="02010600040101010101" pitchFamily="2" charset="-122"/>
                <a:ea typeface="华文仿宋" panose="02010600040101010101" pitchFamily="2" charset="-122"/>
                <a:cs typeface="宋体" panose="02010600030101010101" pitchFamily="2" charset="-122"/>
              </a:rPr>
              <a:t>令人浮想连翩。</a:t>
            </a:r>
            <a:endParaRPr lang="zh-CN" altLang="zh-CN" sz="2000" kern="100" dirty="0">
              <a:latin typeface="华文仿宋" panose="02010600040101010101" pitchFamily="2" charset="-122"/>
              <a:ea typeface="华文仿宋" panose="02010600040101010101" pitchFamily="2" charset="-122"/>
              <a:cs typeface="宋体" panose="02010600030101010101" pitchFamily="2" charset="-122"/>
            </a:endParaRPr>
          </a:p>
        </p:txBody>
      </p:sp>
    </p:spTree>
    <p:extLst>
      <p:ext uri="{BB962C8B-B14F-4D97-AF65-F5344CB8AC3E}">
        <p14:creationId xmlns:p14="http://schemas.microsoft.com/office/powerpoint/2010/main" val="108263734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流程图: 库存数据 3"/>
          <p:cNvSpPr/>
          <p:nvPr/>
        </p:nvSpPr>
        <p:spPr>
          <a:xfrm rot="5400000">
            <a:off x="8950568" y="3865100"/>
            <a:ext cx="5310556" cy="675248"/>
          </a:xfrm>
          <a:prstGeom prst="flowChartOnlineStorage">
            <a:avLst/>
          </a:prstGeom>
        </p:spPr>
        <p:style>
          <a:lnRef idx="1">
            <a:schemeClr val="accent1"/>
          </a:lnRef>
          <a:fillRef idx="3">
            <a:schemeClr val="accent1"/>
          </a:fillRef>
          <a:effectRef idx="2">
            <a:schemeClr val="accent1"/>
          </a:effectRef>
          <a:fontRef idx="minor">
            <a:schemeClr val="lt1"/>
          </a:fontRef>
        </p:style>
        <p:txBody>
          <a:bodyPr vert="vert270" rtlCol="0" anchor="ctr"/>
          <a:lstStyle/>
          <a:p>
            <a:pPr algn="ctr">
              <a:lnSpc>
                <a:spcPct val="150000"/>
              </a:lnSpc>
            </a:pPr>
            <a:r>
              <a:rPr lang="zh-CN" altLang="zh-CN" sz="2300" b="1" dirty="0"/>
              <a:t>图形设计的形式</a:t>
            </a:r>
            <a:endParaRPr lang="zh-CN" altLang="en-US" sz="2300" dirty="0"/>
          </a:p>
        </p:txBody>
      </p:sp>
      <p:sp>
        <p:nvSpPr>
          <p:cNvPr id="5" name="矩形 4"/>
          <p:cNvSpPr/>
          <p:nvPr/>
        </p:nvSpPr>
        <p:spPr>
          <a:xfrm>
            <a:off x="11366440" y="6093842"/>
            <a:ext cx="562962" cy="707886"/>
          </a:xfrm>
          <a:prstGeom prst="rect">
            <a:avLst/>
          </a:prstGeom>
          <a:noFill/>
        </p:spPr>
        <p:txBody>
          <a:bodyPr wrap="square" lIns="91440" tIns="45720" rIns="91440" bIns="45720">
            <a:spAutoFit/>
          </a:bodyPr>
          <a:lstStyle/>
          <a:p>
            <a:pPr algn="ctr"/>
            <a:r>
              <a:rPr lang="en-US" altLang="zh-CN" sz="4000" b="1" cap="none" spc="50" dirty="0" smtClean="0">
                <a:ln w="9525" cmpd="sng">
                  <a:solidFill>
                    <a:schemeClr val="accent1"/>
                  </a:solidFill>
                  <a:prstDash val="solid"/>
                </a:ln>
                <a:solidFill>
                  <a:srgbClr val="70AD47">
                    <a:tint val="1000"/>
                  </a:srgbClr>
                </a:solidFill>
                <a:effectLst>
                  <a:glow rad="38100">
                    <a:schemeClr val="accent1">
                      <a:alpha val="40000"/>
                    </a:schemeClr>
                  </a:glow>
                </a:effectLst>
              </a:rPr>
              <a:t>3</a:t>
            </a:r>
            <a:endParaRPr lang="zh-CN" altLang="en-US" sz="4000" b="1" cap="none" spc="50" dirty="0">
              <a:ln w="9525" cmpd="sng">
                <a:solidFill>
                  <a:schemeClr val="accent1"/>
                </a:solidFill>
                <a:prstDash val="solid"/>
              </a:ln>
              <a:solidFill>
                <a:srgbClr val="70AD47">
                  <a:tint val="1000"/>
                </a:srgbClr>
              </a:solidFill>
              <a:effectLst>
                <a:glow rad="38100">
                  <a:schemeClr val="accent1">
                    <a:alpha val="40000"/>
                  </a:schemeClr>
                </a:glow>
              </a:effectLst>
            </a:endParaRPr>
          </a:p>
        </p:txBody>
      </p:sp>
      <p:sp>
        <p:nvSpPr>
          <p:cNvPr id="2" name="横卷形 1"/>
          <p:cNvSpPr/>
          <p:nvPr/>
        </p:nvSpPr>
        <p:spPr>
          <a:xfrm>
            <a:off x="0" y="0"/>
            <a:ext cx="2630658" cy="604911"/>
          </a:xfrm>
          <a:prstGeom prst="horizontalScroll">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en-US" altLang="zh-CN" sz="2000" dirty="0" smtClean="0"/>
              <a:t>3.2  </a:t>
            </a:r>
            <a:r>
              <a:rPr lang="zh-CN" altLang="en-US" sz="2000" dirty="0" smtClean="0"/>
              <a:t>空间</a:t>
            </a:r>
            <a:r>
              <a:rPr lang="zh-CN" altLang="zh-CN" sz="2000" dirty="0" smtClean="0"/>
              <a:t>关系</a:t>
            </a:r>
            <a:r>
              <a:rPr lang="zh-CN" altLang="zh-CN" sz="2000" dirty="0"/>
              <a:t>图形</a:t>
            </a:r>
            <a:endParaRPr lang="zh-CN" altLang="en-US" sz="2000" dirty="0"/>
          </a:p>
        </p:txBody>
      </p:sp>
      <p:sp>
        <p:nvSpPr>
          <p:cNvPr id="3" name="矩形 2"/>
          <p:cNvSpPr/>
          <p:nvPr/>
        </p:nvSpPr>
        <p:spPr>
          <a:xfrm>
            <a:off x="4464676" y="604911"/>
            <a:ext cx="6096000" cy="3957109"/>
          </a:xfrm>
          <a:prstGeom prst="rect">
            <a:avLst/>
          </a:prstGeom>
        </p:spPr>
        <p:txBody>
          <a:bodyPr>
            <a:spAutoFit/>
          </a:bodyPr>
          <a:lstStyle/>
          <a:p>
            <a:pPr indent="304800" algn="just">
              <a:spcAft>
                <a:spcPts val="0"/>
              </a:spcAft>
            </a:pPr>
            <a:endParaRPr lang="zh-CN" altLang="zh-CN" sz="1400" kern="100" dirty="0" smtClean="0">
              <a:effectLst/>
              <a:latin typeface="Calibri" panose="020F0502020204030204" pitchFamily="34" charset="0"/>
              <a:ea typeface="宋体" panose="02010600030101010101" pitchFamily="2" charset="-122"/>
              <a:cs typeface="Times New Roman" panose="02020603050405020304" pitchFamily="18" charset="0"/>
            </a:endParaRPr>
          </a:p>
          <a:p>
            <a:pPr indent="304800" algn="just">
              <a:lnSpc>
                <a:spcPct val="150000"/>
              </a:lnSpc>
            </a:pPr>
            <a:r>
              <a:rPr lang="zh-CN" altLang="zh-CN" sz="2000" kern="100" dirty="0">
                <a:latin typeface="华文仿宋" panose="02010600040101010101" pitchFamily="2" charset="-122"/>
                <a:ea typeface="华文仿宋" panose="02010600040101010101" pitchFamily="2" charset="-122"/>
                <a:cs typeface="宋体" panose="02010600030101010101" pitchFamily="2" charset="-122"/>
              </a:rPr>
              <a:t>矛盾空间在图形设计中表现出一种特殊的立体感幻觉空间。人们观察这种图形时，初看是完全合理的形象，经过仔细观看后却发现了许多不合理的矛盾空间形态。如三角形、矛盾形、斜线交叉不合理形等，都是矛盾空间的典型作品。在艺术设计领域里．矛盾空间形式的应用非常广泛。矛盾空间的表现方法，能够为设计作品增添趣味性、个性和标新立异的特征，使设计作品为观者所喜爱</a:t>
            </a:r>
            <a:r>
              <a:rPr lang="zh-CN" altLang="zh-CN" sz="2000" kern="100" dirty="0" smtClean="0">
                <a:latin typeface="华文仿宋" panose="02010600040101010101" pitchFamily="2" charset="-122"/>
                <a:ea typeface="华文仿宋" panose="02010600040101010101" pitchFamily="2" charset="-122"/>
                <a:cs typeface="宋体" panose="02010600030101010101" pitchFamily="2" charset="-122"/>
              </a:rPr>
              <a:t>。</a:t>
            </a:r>
            <a:r>
              <a:rPr lang="en-US" altLang="zh-CN" sz="2000" kern="100" dirty="0" smtClean="0">
                <a:latin typeface="华文仿宋" panose="02010600040101010101" pitchFamily="2" charset="-122"/>
                <a:ea typeface="华文仿宋" panose="02010600040101010101" pitchFamily="2" charset="-122"/>
                <a:cs typeface="宋体" panose="02010600030101010101" pitchFamily="2" charset="-122"/>
              </a:rPr>
              <a:t> </a:t>
            </a:r>
            <a:endParaRPr lang="zh-CN" altLang="zh-CN" sz="2000" kern="100" dirty="0">
              <a:latin typeface="华文仿宋" panose="02010600040101010101" pitchFamily="2" charset="-122"/>
              <a:ea typeface="华文仿宋" panose="02010600040101010101" pitchFamily="2" charset="-122"/>
              <a:cs typeface="宋体" panose="02010600030101010101" pitchFamily="2" charset="-122"/>
            </a:endParaRPr>
          </a:p>
        </p:txBody>
      </p:sp>
      <p:pic>
        <p:nvPicPr>
          <p:cNvPr id="6" name="图片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52350" y="1547446"/>
            <a:ext cx="3587649" cy="3655619"/>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7" name="矩形 6"/>
          <p:cNvSpPr/>
          <p:nvPr/>
        </p:nvSpPr>
        <p:spPr>
          <a:xfrm>
            <a:off x="114235" y="5438648"/>
            <a:ext cx="1931939" cy="369332"/>
          </a:xfrm>
          <a:prstGeom prst="rect">
            <a:avLst/>
          </a:prstGeom>
        </p:spPr>
        <p:txBody>
          <a:bodyPr wrap="none">
            <a:spAutoFit/>
          </a:bodyPr>
          <a:lstStyle/>
          <a:p>
            <a:r>
              <a:rPr lang="zh-CN" altLang="zh-CN" kern="100" dirty="0">
                <a:solidFill>
                  <a:srgbClr val="00B0F0"/>
                </a:solidFill>
                <a:latin typeface="华文新魏" panose="02010800040101010101" pitchFamily="2" charset="-122"/>
                <a:ea typeface="华文新魏" panose="02010800040101010101" pitchFamily="2" charset="-122"/>
                <a:cs typeface="宋体" panose="02010600030101010101" pitchFamily="2" charset="-122"/>
              </a:rPr>
              <a:t>图</a:t>
            </a:r>
            <a:r>
              <a:rPr lang="en-US" altLang="zh-CN" kern="100" dirty="0">
                <a:solidFill>
                  <a:srgbClr val="00B0F0"/>
                </a:solidFill>
                <a:latin typeface="华文新魏" panose="02010800040101010101" pitchFamily="2" charset="-122"/>
                <a:ea typeface="华文新魏" panose="02010800040101010101" pitchFamily="2" charset="-122"/>
                <a:cs typeface="宋体" panose="02010600030101010101" pitchFamily="2" charset="-122"/>
              </a:rPr>
              <a:t>3-21  </a:t>
            </a:r>
            <a:r>
              <a:rPr lang="zh-CN" altLang="zh-CN" kern="100" dirty="0">
                <a:solidFill>
                  <a:srgbClr val="00B0F0"/>
                </a:solidFill>
                <a:latin typeface="华文新魏" panose="02010800040101010101" pitchFamily="2" charset="-122"/>
                <a:ea typeface="华文新魏" panose="02010800040101010101" pitchFamily="2" charset="-122"/>
                <a:cs typeface="宋体" panose="02010600030101010101" pitchFamily="2" charset="-122"/>
              </a:rPr>
              <a:t>矛盾空间</a:t>
            </a:r>
            <a:r>
              <a:rPr lang="en-US" altLang="zh-CN" kern="100" dirty="0">
                <a:solidFill>
                  <a:srgbClr val="00B0F0"/>
                </a:solidFill>
                <a:latin typeface="华文新魏" panose="02010800040101010101" pitchFamily="2" charset="-122"/>
                <a:ea typeface="华文新魏" panose="02010800040101010101" pitchFamily="2" charset="-122"/>
                <a:cs typeface="宋体" panose="02010600030101010101" pitchFamily="2" charset="-122"/>
              </a:rPr>
              <a:t> </a:t>
            </a:r>
            <a:endParaRPr lang="zh-CN" altLang="en-US" dirty="0"/>
          </a:p>
        </p:txBody>
      </p:sp>
    </p:spTree>
    <p:extLst>
      <p:ext uri="{BB962C8B-B14F-4D97-AF65-F5344CB8AC3E}">
        <p14:creationId xmlns:p14="http://schemas.microsoft.com/office/powerpoint/2010/main" val="357027126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流程图: 库存数据 3"/>
          <p:cNvSpPr/>
          <p:nvPr/>
        </p:nvSpPr>
        <p:spPr>
          <a:xfrm rot="5400000">
            <a:off x="8950568" y="3865100"/>
            <a:ext cx="5310556" cy="675248"/>
          </a:xfrm>
          <a:prstGeom prst="flowChartOnlineStorage">
            <a:avLst/>
          </a:prstGeom>
        </p:spPr>
        <p:style>
          <a:lnRef idx="1">
            <a:schemeClr val="accent1"/>
          </a:lnRef>
          <a:fillRef idx="3">
            <a:schemeClr val="accent1"/>
          </a:fillRef>
          <a:effectRef idx="2">
            <a:schemeClr val="accent1"/>
          </a:effectRef>
          <a:fontRef idx="minor">
            <a:schemeClr val="lt1"/>
          </a:fontRef>
        </p:style>
        <p:txBody>
          <a:bodyPr vert="vert270" rtlCol="0" anchor="ctr"/>
          <a:lstStyle/>
          <a:p>
            <a:pPr algn="ctr">
              <a:lnSpc>
                <a:spcPct val="150000"/>
              </a:lnSpc>
            </a:pPr>
            <a:r>
              <a:rPr lang="zh-CN" altLang="zh-CN" sz="2300" b="1" dirty="0"/>
              <a:t>图形设计的形式</a:t>
            </a:r>
            <a:endParaRPr lang="zh-CN" altLang="en-US" sz="2300" dirty="0"/>
          </a:p>
        </p:txBody>
      </p:sp>
      <p:sp>
        <p:nvSpPr>
          <p:cNvPr id="5" name="矩形 4"/>
          <p:cNvSpPr/>
          <p:nvPr/>
        </p:nvSpPr>
        <p:spPr>
          <a:xfrm>
            <a:off x="11366440" y="6093842"/>
            <a:ext cx="562962" cy="707886"/>
          </a:xfrm>
          <a:prstGeom prst="rect">
            <a:avLst/>
          </a:prstGeom>
          <a:noFill/>
        </p:spPr>
        <p:txBody>
          <a:bodyPr wrap="square" lIns="91440" tIns="45720" rIns="91440" bIns="45720">
            <a:spAutoFit/>
          </a:bodyPr>
          <a:lstStyle/>
          <a:p>
            <a:pPr algn="ctr"/>
            <a:r>
              <a:rPr lang="en-US" altLang="zh-CN" sz="4000" b="1" cap="none" spc="50" dirty="0" smtClean="0">
                <a:ln w="9525" cmpd="sng">
                  <a:solidFill>
                    <a:schemeClr val="accent1"/>
                  </a:solidFill>
                  <a:prstDash val="solid"/>
                </a:ln>
                <a:solidFill>
                  <a:srgbClr val="70AD47">
                    <a:tint val="1000"/>
                  </a:srgbClr>
                </a:solidFill>
                <a:effectLst>
                  <a:glow rad="38100">
                    <a:schemeClr val="accent1">
                      <a:alpha val="40000"/>
                    </a:schemeClr>
                  </a:glow>
                </a:effectLst>
              </a:rPr>
              <a:t>3</a:t>
            </a:r>
            <a:endParaRPr lang="zh-CN" altLang="en-US" sz="4000" b="1" cap="none" spc="50" dirty="0">
              <a:ln w="9525" cmpd="sng">
                <a:solidFill>
                  <a:schemeClr val="accent1"/>
                </a:solidFill>
                <a:prstDash val="solid"/>
              </a:ln>
              <a:solidFill>
                <a:srgbClr val="70AD47">
                  <a:tint val="1000"/>
                </a:srgbClr>
              </a:solidFill>
              <a:effectLst>
                <a:glow rad="38100">
                  <a:schemeClr val="accent1">
                    <a:alpha val="40000"/>
                  </a:schemeClr>
                </a:glow>
              </a:effectLst>
            </a:endParaRPr>
          </a:p>
        </p:txBody>
      </p:sp>
      <p:sp>
        <p:nvSpPr>
          <p:cNvPr id="2" name="横卷形 1"/>
          <p:cNvSpPr/>
          <p:nvPr/>
        </p:nvSpPr>
        <p:spPr>
          <a:xfrm>
            <a:off x="0" y="0"/>
            <a:ext cx="2630658" cy="604911"/>
          </a:xfrm>
          <a:prstGeom prst="horizontalScroll">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en-US" altLang="zh-CN" sz="2000" dirty="0" smtClean="0"/>
              <a:t>3.2  </a:t>
            </a:r>
            <a:r>
              <a:rPr lang="zh-CN" altLang="en-US" sz="2000" dirty="0" smtClean="0"/>
              <a:t>空间</a:t>
            </a:r>
            <a:r>
              <a:rPr lang="zh-CN" altLang="zh-CN" sz="2000" dirty="0" smtClean="0"/>
              <a:t>关系</a:t>
            </a:r>
            <a:r>
              <a:rPr lang="zh-CN" altLang="zh-CN" sz="2000" dirty="0"/>
              <a:t>图形</a:t>
            </a:r>
            <a:endParaRPr lang="zh-CN" altLang="en-US" sz="2000" dirty="0"/>
          </a:p>
        </p:txBody>
      </p:sp>
      <p:graphicFrame>
        <p:nvGraphicFramePr>
          <p:cNvPr id="8" name="图示 7"/>
          <p:cNvGraphicFramePr/>
          <p:nvPr>
            <p:extLst>
              <p:ext uri="{D42A27DB-BD31-4B8C-83A1-F6EECF244321}">
                <p14:modId xmlns:p14="http://schemas.microsoft.com/office/powerpoint/2010/main" val="3191142351"/>
              </p:ext>
            </p:extLst>
          </p:nvPr>
        </p:nvGraphicFramePr>
        <p:xfrm>
          <a:off x="782411" y="1249250"/>
          <a:ext cx="9507809" cy="502276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97341703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流程图: 库存数据 3"/>
          <p:cNvSpPr/>
          <p:nvPr/>
        </p:nvSpPr>
        <p:spPr>
          <a:xfrm rot="5400000">
            <a:off x="8950568" y="3865100"/>
            <a:ext cx="5310556" cy="675248"/>
          </a:xfrm>
          <a:prstGeom prst="flowChartOnlineStorage">
            <a:avLst/>
          </a:prstGeom>
        </p:spPr>
        <p:style>
          <a:lnRef idx="1">
            <a:schemeClr val="accent1"/>
          </a:lnRef>
          <a:fillRef idx="3">
            <a:schemeClr val="accent1"/>
          </a:fillRef>
          <a:effectRef idx="2">
            <a:schemeClr val="accent1"/>
          </a:effectRef>
          <a:fontRef idx="minor">
            <a:schemeClr val="lt1"/>
          </a:fontRef>
        </p:style>
        <p:txBody>
          <a:bodyPr vert="vert270" rtlCol="0" anchor="ctr"/>
          <a:lstStyle/>
          <a:p>
            <a:pPr algn="ctr">
              <a:lnSpc>
                <a:spcPct val="150000"/>
              </a:lnSpc>
            </a:pPr>
            <a:r>
              <a:rPr lang="zh-CN" altLang="zh-CN" sz="2300" b="1" dirty="0"/>
              <a:t>图形设计的形式</a:t>
            </a:r>
            <a:endParaRPr lang="zh-CN" altLang="en-US" sz="2300" dirty="0"/>
          </a:p>
        </p:txBody>
      </p:sp>
      <p:sp>
        <p:nvSpPr>
          <p:cNvPr id="5" name="矩形 4"/>
          <p:cNvSpPr/>
          <p:nvPr/>
        </p:nvSpPr>
        <p:spPr>
          <a:xfrm>
            <a:off x="11366440" y="6093842"/>
            <a:ext cx="562962" cy="707886"/>
          </a:xfrm>
          <a:prstGeom prst="rect">
            <a:avLst/>
          </a:prstGeom>
          <a:noFill/>
        </p:spPr>
        <p:txBody>
          <a:bodyPr wrap="square" lIns="91440" tIns="45720" rIns="91440" bIns="45720">
            <a:spAutoFit/>
          </a:bodyPr>
          <a:lstStyle/>
          <a:p>
            <a:pPr algn="ctr"/>
            <a:r>
              <a:rPr lang="en-US" altLang="zh-CN" sz="4000" b="1" cap="none" spc="50" dirty="0" smtClean="0">
                <a:ln w="9525" cmpd="sng">
                  <a:solidFill>
                    <a:schemeClr val="accent1"/>
                  </a:solidFill>
                  <a:prstDash val="solid"/>
                </a:ln>
                <a:solidFill>
                  <a:srgbClr val="70AD47">
                    <a:tint val="1000"/>
                  </a:srgbClr>
                </a:solidFill>
                <a:effectLst>
                  <a:glow rad="38100">
                    <a:schemeClr val="accent1">
                      <a:alpha val="40000"/>
                    </a:schemeClr>
                  </a:glow>
                </a:effectLst>
              </a:rPr>
              <a:t>3</a:t>
            </a:r>
            <a:endParaRPr lang="zh-CN" altLang="en-US" sz="4000" b="1" cap="none" spc="50" dirty="0">
              <a:ln w="9525" cmpd="sng">
                <a:solidFill>
                  <a:schemeClr val="accent1"/>
                </a:solidFill>
                <a:prstDash val="solid"/>
              </a:ln>
              <a:solidFill>
                <a:srgbClr val="70AD47">
                  <a:tint val="1000"/>
                </a:srgbClr>
              </a:solidFill>
              <a:effectLst>
                <a:glow rad="38100">
                  <a:schemeClr val="accent1">
                    <a:alpha val="40000"/>
                  </a:schemeClr>
                </a:glow>
              </a:effectLst>
            </a:endParaRPr>
          </a:p>
        </p:txBody>
      </p:sp>
      <p:sp>
        <p:nvSpPr>
          <p:cNvPr id="2" name="横卷形 1"/>
          <p:cNvSpPr/>
          <p:nvPr/>
        </p:nvSpPr>
        <p:spPr>
          <a:xfrm>
            <a:off x="0" y="0"/>
            <a:ext cx="2630658" cy="604911"/>
          </a:xfrm>
          <a:prstGeom prst="horizontalScroll">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en-US" altLang="zh-CN" sz="2000" dirty="0" smtClean="0"/>
              <a:t>3.2  </a:t>
            </a:r>
            <a:r>
              <a:rPr lang="zh-CN" altLang="en-US" sz="2000" dirty="0" smtClean="0"/>
              <a:t>空间</a:t>
            </a:r>
            <a:r>
              <a:rPr lang="zh-CN" altLang="zh-CN" sz="2000" dirty="0" smtClean="0"/>
              <a:t>关系</a:t>
            </a:r>
            <a:r>
              <a:rPr lang="zh-CN" altLang="zh-CN" sz="2000" dirty="0"/>
              <a:t>图形</a:t>
            </a:r>
            <a:endParaRPr lang="zh-CN" altLang="en-US" sz="2000" dirty="0"/>
          </a:p>
        </p:txBody>
      </p:sp>
      <p:sp>
        <p:nvSpPr>
          <p:cNvPr id="3" name="矩形 2"/>
          <p:cNvSpPr/>
          <p:nvPr/>
        </p:nvSpPr>
        <p:spPr>
          <a:xfrm>
            <a:off x="253759" y="1437006"/>
            <a:ext cx="3609550" cy="3416320"/>
          </a:xfrm>
          <a:prstGeom prst="rect">
            <a:avLst/>
          </a:prstGeom>
        </p:spPr>
        <p:txBody>
          <a:bodyPr wrap="square">
            <a:spAutoFit/>
          </a:bodyPr>
          <a:lstStyle/>
          <a:p>
            <a:pPr indent="304800" algn="just">
              <a:lnSpc>
                <a:spcPct val="150000"/>
              </a:lnSpc>
            </a:pPr>
            <a:r>
              <a:rPr lang="en-US" altLang="zh-CN" sz="2400" kern="100" dirty="0" smtClean="0">
                <a:solidFill>
                  <a:srgbClr val="006600"/>
                </a:solidFill>
                <a:latin typeface="华文仿宋" panose="02010600040101010101" pitchFamily="2" charset="-122"/>
                <a:ea typeface="华文仿宋" panose="02010600040101010101" pitchFamily="2" charset="-122"/>
                <a:cs typeface="宋体" panose="02010600030101010101" pitchFamily="2" charset="-122"/>
              </a:rPr>
              <a:t>3.2.2 </a:t>
            </a:r>
            <a:r>
              <a:rPr lang="zh-CN" altLang="zh-CN" sz="2400" kern="100" dirty="0" smtClean="0">
                <a:solidFill>
                  <a:srgbClr val="006600"/>
                </a:solidFill>
                <a:latin typeface="华文仿宋" panose="02010600040101010101" pitchFamily="2" charset="-122"/>
                <a:ea typeface="华文仿宋" panose="02010600040101010101" pitchFamily="2" charset="-122"/>
                <a:cs typeface="宋体" panose="02010600030101010101" pitchFamily="2" charset="-122"/>
              </a:rPr>
              <a:t>超</a:t>
            </a:r>
            <a:r>
              <a:rPr lang="zh-CN" altLang="zh-CN" sz="2400" kern="100" dirty="0">
                <a:solidFill>
                  <a:srgbClr val="006600"/>
                </a:solidFill>
                <a:latin typeface="华文仿宋" panose="02010600040101010101" pitchFamily="2" charset="-122"/>
                <a:ea typeface="华文仿宋" panose="02010600040101010101" pitchFamily="2" charset="-122"/>
                <a:cs typeface="宋体" panose="02010600030101010101" pitchFamily="2" charset="-122"/>
              </a:rPr>
              <a:t>现实空间图形</a:t>
            </a:r>
          </a:p>
          <a:p>
            <a:pPr indent="304800" algn="just">
              <a:lnSpc>
                <a:spcPct val="150000"/>
              </a:lnSpc>
            </a:pPr>
            <a:r>
              <a:rPr lang="en-US" altLang="zh-CN" sz="2000" kern="100" dirty="0">
                <a:latin typeface="华文仿宋" panose="02010600040101010101" pitchFamily="2" charset="-122"/>
                <a:ea typeface="华文仿宋" panose="02010600040101010101" pitchFamily="2" charset="-122"/>
                <a:cs typeface="宋体" panose="02010600030101010101" pitchFamily="2" charset="-122"/>
              </a:rPr>
              <a:t>20</a:t>
            </a:r>
            <a:r>
              <a:rPr lang="zh-CN" altLang="zh-CN" sz="2000" kern="100" dirty="0">
                <a:latin typeface="华文仿宋" panose="02010600040101010101" pitchFamily="2" charset="-122"/>
                <a:ea typeface="华文仿宋" panose="02010600040101010101" pitchFamily="2" charset="-122"/>
                <a:cs typeface="宋体" panose="02010600030101010101" pitchFamily="2" charset="-122"/>
              </a:rPr>
              <a:t>世纪西方绘画以超现实主义为标志，达利、马格利特、恩斯特等艺术家对时间与空间的分解、重构进行探索。在现实与幻想之间，体现出亦真亦幻，时空交错的视觉震撼。</a:t>
            </a:r>
          </a:p>
        </p:txBody>
      </p:sp>
      <p:sp>
        <p:nvSpPr>
          <p:cNvPr id="6" name="矩形 5"/>
          <p:cNvSpPr/>
          <p:nvPr/>
        </p:nvSpPr>
        <p:spPr>
          <a:xfrm>
            <a:off x="3552052" y="5419904"/>
            <a:ext cx="4003647" cy="923330"/>
          </a:xfrm>
          <a:prstGeom prst="rect">
            <a:avLst/>
          </a:prstGeom>
        </p:spPr>
        <p:txBody>
          <a:bodyPr wrap="square">
            <a:spAutoFit/>
          </a:bodyPr>
          <a:lstStyle/>
          <a:p>
            <a:pPr algn="r">
              <a:spcAft>
                <a:spcPts val="0"/>
              </a:spcAft>
            </a:pPr>
            <a:r>
              <a:rPr lang="zh-CN" altLang="zh-CN" kern="100" dirty="0">
                <a:solidFill>
                  <a:srgbClr val="00B0F0"/>
                </a:solidFill>
                <a:latin typeface="华文新魏" panose="02010800040101010101" pitchFamily="2" charset="-122"/>
                <a:ea typeface="华文新魏" panose="02010800040101010101" pitchFamily="2" charset="-122"/>
                <a:cs typeface="宋体" panose="02010600030101010101" pitchFamily="2" charset="-122"/>
              </a:rPr>
              <a:t>图</a:t>
            </a:r>
            <a:r>
              <a:rPr lang="en-US" altLang="zh-CN" kern="100" dirty="0">
                <a:solidFill>
                  <a:srgbClr val="00B0F0"/>
                </a:solidFill>
                <a:latin typeface="华文新魏" panose="02010800040101010101" pitchFamily="2" charset="-122"/>
                <a:ea typeface="华文新魏" panose="02010800040101010101" pitchFamily="2" charset="-122"/>
                <a:cs typeface="宋体" panose="02010600030101010101" pitchFamily="2" charset="-122"/>
              </a:rPr>
              <a:t>3-23  </a:t>
            </a:r>
            <a:r>
              <a:rPr lang="zh-CN" altLang="zh-CN" kern="100" dirty="0">
                <a:solidFill>
                  <a:srgbClr val="00B0F0"/>
                </a:solidFill>
                <a:latin typeface="华文新魏" panose="02010800040101010101" pitchFamily="2" charset="-122"/>
                <a:ea typeface="华文新魏" panose="02010800040101010101" pitchFamily="2" charset="-122"/>
                <a:cs typeface="宋体" panose="02010600030101010101" pitchFamily="2" charset="-122"/>
              </a:rPr>
              <a:t>马格里特作品</a:t>
            </a:r>
            <a:endParaRPr lang="en-US" altLang="zh-CN" kern="100" dirty="0">
              <a:solidFill>
                <a:srgbClr val="00B0F0"/>
              </a:solidFill>
              <a:latin typeface="华文新魏" panose="02010800040101010101" pitchFamily="2" charset="-122"/>
              <a:ea typeface="华文新魏" panose="02010800040101010101" pitchFamily="2" charset="-122"/>
              <a:cs typeface="宋体" panose="02010600030101010101" pitchFamily="2" charset="-122"/>
            </a:endParaRPr>
          </a:p>
          <a:p>
            <a:pPr algn="r">
              <a:spcAft>
                <a:spcPts val="0"/>
              </a:spcAft>
            </a:pPr>
            <a:endParaRPr lang="en-US" altLang="zh-CN" kern="100" dirty="0">
              <a:solidFill>
                <a:srgbClr val="00B0F0"/>
              </a:solidFill>
              <a:latin typeface="华文新魏" panose="02010800040101010101" pitchFamily="2" charset="-122"/>
              <a:ea typeface="华文新魏" panose="02010800040101010101" pitchFamily="2" charset="-122"/>
              <a:cs typeface="宋体" panose="02010600030101010101" pitchFamily="2" charset="-122"/>
            </a:endParaRPr>
          </a:p>
          <a:p>
            <a:pPr algn="r">
              <a:spcAft>
                <a:spcPts val="0"/>
              </a:spcAft>
            </a:pPr>
            <a:r>
              <a:rPr lang="zh-CN" altLang="zh-CN" kern="100" dirty="0">
                <a:solidFill>
                  <a:srgbClr val="00B0F0"/>
                </a:solidFill>
                <a:latin typeface="华文新魏" panose="02010800040101010101" pitchFamily="2" charset="-122"/>
                <a:ea typeface="华文新魏" panose="02010800040101010101" pitchFamily="2" charset="-122"/>
                <a:cs typeface="宋体" panose="02010600030101010101" pitchFamily="2" charset="-122"/>
              </a:rPr>
              <a:t>图</a:t>
            </a:r>
            <a:r>
              <a:rPr lang="en-US" altLang="zh-CN" kern="100" dirty="0">
                <a:solidFill>
                  <a:srgbClr val="00B0F0"/>
                </a:solidFill>
                <a:latin typeface="华文新魏" panose="02010800040101010101" pitchFamily="2" charset="-122"/>
                <a:ea typeface="华文新魏" panose="02010800040101010101" pitchFamily="2" charset="-122"/>
                <a:cs typeface="宋体" panose="02010600030101010101" pitchFamily="2" charset="-122"/>
              </a:rPr>
              <a:t>3-24  </a:t>
            </a:r>
            <a:r>
              <a:rPr lang="zh-CN" altLang="zh-CN" kern="100" dirty="0">
                <a:solidFill>
                  <a:srgbClr val="00B0F0"/>
                </a:solidFill>
                <a:latin typeface="华文新魏" panose="02010800040101010101" pitchFamily="2" charset="-122"/>
                <a:ea typeface="华文新魏" panose="02010800040101010101" pitchFamily="2" charset="-122"/>
                <a:cs typeface="宋体" panose="02010600030101010101" pitchFamily="2" charset="-122"/>
              </a:rPr>
              <a:t>以球体表现的加拉头像 </a:t>
            </a:r>
            <a:r>
              <a:rPr lang="en-US" altLang="zh-CN" kern="100" dirty="0">
                <a:solidFill>
                  <a:srgbClr val="00B0F0"/>
                </a:solidFill>
                <a:latin typeface="华文新魏" panose="02010800040101010101" pitchFamily="2" charset="-122"/>
                <a:ea typeface="华文新魏" panose="02010800040101010101" pitchFamily="2" charset="-122"/>
                <a:cs typeface="宋体" panose="02010600030101010101" pitchFamily="2" charset="-122"/>
              </a:rPr>
              <a:t>  </a:t>
            </a:r>
            <a:r>
              <a:rPr lang="zh-CN" altLang="zh-CN" kern="100" dirty="0">
                <a:solidFill>
                  <a:srgbClr val="00B0F0"/>
                </a:solidFill>
                <a:latin typeface="华文新魏" panose="02010800040101010101" pitchFamily="2" charset="-122"/>
                <a:ea typeface="华文新魏" panose="02010800040101010101" pitchFamily="2" charset="-122"/>
                <a:cs typeface="宋体" panose="02010600030101010101" pitchFamily="2" charset="-122"/>
              </a:rPr>
              <a:t>达利</a:t>
            </a:r>
            <a:endParaRPr lang="zh-CN" altLang="zh-CN" kern="100" dirty="0">
              <a:solidFill>
                <a:srgbClr val="00B0F0"/>
              </a:solidFill>
              <a:latin typeface="华文新魏" panose="02010800040101010101" pitchFamily="2" charset="-122"/>
              <a:ea typeface="华文新魏" panose="02010800040101010101" pitchFamily="2" charset="-122"/>
              <a:cs typeface="宋体" panose="02010600030101010101" pitchFamily="2" charset="-122"/>
            </a:endParaRPr>
          </a:p>
        </p:txBody>
      </p:sp>
      <p:pic>
        <p:nvPicPr>
          <p:cNvPr id="7" name="图片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079741" y="2350377"/>
            <a:ext cx="3102335" cy="4288942"/>
          </a:xfrm>
          <a:prstGeom prst="rect">
            <a:avLst/>
          </a:prstGeom>
        </p:spPr>
      </p:pic>
      <p:pic>
        <p:nvPicPr>
          <p:cNvPr id="8" name="图片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125330" y="302455"/>
            <a:ext cx="3700933" cy="4703443"/>
          </a:xfrm>
          <a:prstGeom prst="rect">
            <a:avLst/>
          </a:prstGeom>
        </p:spPr>
      </p:pic>
      <p:sp>
        <p:nvSpPr>
          <p:cNvPr id="9" name="上箭头 8"/>
          <p:cNvSpPr/>
          <p:nvPr/>
        </p:nvSpPr>
        <p:spPr>
          <a:xfrm>
            <a:off x="6211994" y="5005898"/>
            <a:ext cx="360609" cy="414006"/>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右箭头 9"/>
          <p:cNvSpPr/>
          <p:nvPr/>
        </p:nvSpPr>
        <p:spPr>
          <a:xfrm>
            <a:off x="7517076" y="5989291"/>
            <a:ext cx="476519" cy="353943"/>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12705173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流程图: 库存数据 3"/>
          <p:cNvSpPr/>
          <p:nvPr/>
        </p:nvSpPr>
        <p:spPr>
          <a:xfrm rot="5400000">
            <a:off x="8950568" y="3865100"/>
            <a:ext cx="5310556" cy="675248"/>
          </a:xfrm>
          <a:prstGeom prst="flowChartOnlineStorage">
            <a:avLst/>
          </a:prstGeom>
        </p:spPr>
        <p:style>
          <a:lnRef idx="1">
            <a:schemeClr val="accent1"/>
          </a:lnRef>
          <a:fillRef idx="3">
            <a:schemeClr val="accent1"/>
          </a:fillRef>
          <a:effectRef idx="2">
            <a:schemeClr val="accent1"/>
          </a:effectRef>
          <a:fontRef idx="minor">
            <a:schemeClr val="lt1"/>
          </a:fontRef>
        </p:style>
        <p:txBody>
          <a:bodyPr vert="vert270" rtlCol="0" anchor="ctr"/>
          <a:lstStyle/>
          <a:p>
            <a:pPr algn="ctr">
              <a:lnSpc>
                <a:spcPct val="150000"/>
              </a:lnSpc>
            </a:pPr>
            <a:r>
              <a:rPr lang="zh-CN" altLang="zh-CN" sz="2300" b="1" dirty="0"/>
              <a:t>图形设计的形式</a:t>
            </a:r>
            <a:endParaRPr lang="zh-CN" altLang="en-US" sz="2300" dirty="0"/>
          </a:p>
        </p:txBody>
      </p:sp>
      <p:sp>
        <p:nvSpPr>
          <p:cNvPr id="5" name="矩形 4"/>
          <p:cNvSpPr/>
          <p:nvPr/>
        </p:nvSpPr>
        <p:spPr>
          <a:xfrm>
            <a:off x="11366440" y="6093842"/>
            <a:ext cx="562962" cy="707886"/>
          </a:xfrm>
          <a:prstGeom prst="rect">
            <a:avLst/>
          </a:prstGeom>
          <a:noFill/>
        </p:spPr>
        <p:txBody>
          <a:bodyPr wrap="square" lIns="91440" tIns="45720" rIns="91440" bIns="45720">
            <a:spAutoFit/>
          </a:bodyPr>
          <a:lstStyle/>
          <a:p>
            <a:pPr algn="ctr"/>
            <a:r>
              <a:rPr lang="en-US" altLang="zh-CN" sz="4000" b="1" cap="none" spc="50" dirty="0" smtClean="0">
                <a:ln w="9525" cmpd="sng">
                  <a:solidFill>
                    <a:schemeClr val="accent1"/>
                  </a:solidFill>
                  <a:prstDash val="solid"/>
                </a:ln>
                <a:solidFill>
                  <a:srgbClr val="70AD47">
                    <a:tint val="1000"/>
                  </a:srgbClr>
                </a:solidFill>
                <a:effectLst>
                  <a:glow rad="38100">
                    <a:schemeClr val="accent1">
                      <a:alpha val="40000"/>
                    </a:schemeClr>
                  </a:glow>
                </a:effectLst>
              </a:rPr>
              <a:t>3</a:t>
            </a:r>
            <a:endParaRPr lang="zh-CN" altLang="en-US" sz="4000" b="1" cap="none" spc="50" dirty="0">
              <a:ln w="9525" cmpd="sng">
                <a:solidFill>
                  <a:schemeClr val="accent1"/>
                </a:solidFill>
                <a:prstDash val="solid"/>
              </a:ln>
              <a:solidFill>
                <a:srgbClr val="70AD47">
                  <a:tint val="1000"/>
                </a:srgbClr>
              </a:solidFill>
              <a:effectLst>
                <a:glow rad="38100">
                  <a:schemeClr val="accent1">
                    <a:alpha val="40000"/>
                  </a:schemeClr>
                </a:glow>
              </a:effectLst>
            </a:endParaRPr>
          </a:p>
        </p:txBody>
      </p:sp>
      <p:sp>
        <p:nvSpPr>
          <p:cNvPr id="2" name="横卷形 1"/>
          <p:cNvSpPr/>
          <p:nvPr/>
        </p:nvSpPr>
        <p:spPr>
          <a:xfrm>
            <a:off x="0" y="0"/>
            <a:ext cx="2630658" cy="604911"/>
          </a:xfrm>
          <a:prstGeom prst="horizontalScroll">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en-US" altLang="zh-CN" sz="2000" dirty="0" smtClean="0"/>
              <a:t>3.2  </a:t>
            </a:r>
            <a:r>
              <a:rPr lang="zh-CN" altLang="en-US" sz="2000" dirty="0" smtClean="0"/>
              <a:t>空间</a:t>
            </a:r>
            <a:r>
              <a:rPr lang="zh-CN" altLang="zh-CN" sz="2000" dirty="0" smtClean="0"/>
              <a:t>关系</a:t>
            </a:r>
            <a:r>
              <a:rPr lang="zh-CN" altLang="zh-CN" sz="2000" dirty="0"/>
              <a:t>图形</a:t>
            </a:r>
            <a:endParaRPr lang="zh-CN" altLang="en-US" sz="2000" dirty="0"/>
          </a:p>
        </p:txBody>
      </p:sp>
      <p:sp>
        <p:nvSpPr>
          <p:cNvPr id="3" name="矩形 2"/>
          <p:cNvSpPr/>
          <p:nvPr/>
        </p:nvSpPr>
        <p:spPr>
          <a:xfrm>
            <a:off x="8349347" y="4693617"/>
            <a:ext cx="2834430" cy="369332"/>
          </a:xfrm>
          <a:prstGeom prst="rect">
            <a:avLst/>
          </a:prstGeom>
        </p:spPr>
        <p:txBody>
          <a:bodyPr wrap="none">
            <a:spAutoFit/>
          </a:bodyPr>
          <a:lstStyle/>
          <a:p>
            <a:r>
              <a:rPr lang="zh-CN" altLang="zh-CN" kern="100" dirty="0" smtClean="0">
                <a:solidFill>
                  <a:srgbClr val="00B0F0"/>
                </a:solidFill>
                <a:effectLst/>
                <a:latin typeface="华文新魏" panose="02010800040101010101" pitchFamily="2" charset="-122"/>
                <a:ea typeface="华文新魏" panose="02010800040101010101" pitchFamily="2" charset="-122"/>
                <a:cs typeface="宋体" panose="02010600030101010101" pitchFamily="2" charset="-122"/>
              </a:rPr>
              <a:t>图</a:t>
            </a:r>
            <a:r>
              <a:rPr lang="en-US" altLang="zh-CN" kern="100" dirty="0" smtClean="0">
                <a:solidFill>
                  <a:srgbClr val="00B0F0"/>
                </a:solidFill>
                <a:effectLst/>
                <a:latin typeface="华文新魏" panose="02010800040101010101" pitchFamily="2" charset="-122"/>
                <a:ea typeface="华文新魏" panose="02010800040101010101" pitchFamily="2" charset="-122"/>
                <a:cs typeface="宋体" panose="02010600030101010101" pitchFamily="2" charset="-122"/>
              </a:rPr>
              <a:t>3-25   </a:t>
            </a:r>
            <a:r>
              <a:rPr lang="zh-CN" altLang="zh-CN" kern="100" dirty="0" smtClean="0">
                <a:solidFill>
                  <a:srgbClr val="00B0F0"/>
                </a:solidFill>
                <a:effectLst/>
                <a:latin typeface="华文新魏" panose="02010800040101010101" pitchFamily="2" charset="-122"/>
                <a:ea typeface="华文新魏" panose="02010800040101010101" pitchFamily="2" charset="-122"/>
                <a:cs typeface="宋体" panose="02010600030101010101" pitchFamily="2" charset="-122"/>
              </a:rPr>
              <a:t>听音室 </a:t>
            </a:r>
            <a:r>
              <a:rPr lang="en-US" altLang="zh-CN" kern="100" dirty="0" smtClean="0">
                <a:solidFill>
                  <a:srgbClr val="00B0F0"/>
                </a:solidFill>
                <a:effectLst/>
                <a:latin typeface="华文新魏" panose="02010800040101010101" pitchFamily="2" charset="-122"/>
                <a:ea typeface="华文新魏" panose="02010800040101010101" pitchFamily="2" charset="-122"/>
                <a:cs typeface="宋体" panose="02010600030101010101" pitchFamily="2" charset="-122"/>
              </a:rPr>
              <a:t> </a:t>
            </a:r>
            <a:r>
              <a:rPr lang="zh-CN" altLang="zh-CN" kern="100" dirty="0" smtClean="0">
                <a:solidFill>
                  <a:srgbClr val="00B0F0"/>
                </a:solidFill>
                <a:effectLst/>
                <a:latin typeface="华文新魏" panose="02010800040101010101" pitchFamily="2" charset="-122"/>
                <a:ea typeface="华文新魏" panose="02010800040101010101" pitchFamily="2" charset="-122"/>
                <a:cs typeface="宋体" panose="02010600030101010101" pitchFamily="2" charset="-122"/>
              </a:rPr>
              <a:t>马格里特 </a:t>
            </a:r>
            <a:endParaRPr lang="zh-CN" altLang="en-US" dirty="0">
              <a:solidFill>
                <a:srgbClr val="00B0F0"/>
              </a:solidFill>
              <a:latin typeface="华文新魏" panose="02010800040101010101" pitchFamily="2" charset="-122"/>
              <a:ea typeface="华文新魏" panose="02010800040101010101" pitchFamily="2" charset="-122"/>
            </a:endParaRPr>
          </a:p>
        </p:txBody>
      </p:sp>
      <p:sp>
        <p:nvSpPr>
          <p:cNvPr id="6" name="矩形 5"/>
          <p:cNvSpPr/>
          <p:nvPr/>
        </p:nvSpPr>
        <p:spPr>
          <a:xfrm>
            <a:off x="486448" y="907965"/>
            <a:ext cx="5890399" cy="3785652"/>
          </a:xfrm>
          <a:prstGeom prst="rect">
            <a:avLst/>
          </a:prstGeom>
        </p:spPr>
        <p:txBody>
          <a:bodyPr wrap="square">
            <a:spAutoFit/>
          </a:bodyPr>
          <a:lstStyle/>
          <a:p>
            <a:pPr indent="304800" algn="just">
              <a:lnSpc>
                <a:spcPct val="150000"/>
              </a:lnSpc>
            </a:pPr>
            <a:r>
              <a:rPr lang="zh-CN" altLang="zh-CN" sz="2000" kern="100" dirty="0">
                <a:latin typeface="华文仿宋" panose="02010600040101010101" pitchFamily="2" charset="-122"/>
                <a:ea typeface="华文仿宋" panose="02010600040101010101" pitchFamily="2" charset="-122"/>
                <a:cs typeface="宋体" panose="02010600030101010101" pitchFamily="2" charset="-122"/>
              </a:rPr>
              <a:t>《听音室》画面很简单，只是一个房间里有一个巨大无比的苹果，常人很难想象的一个苹果</a:t>
            </a:r>
            <a:r>
              <a:rPr lang="zh-CN" altLang="zh-CN" sz="2000" kern="100" dirty="0" smtClean="0">
                <a:latin typeface="华文仿宋" panose="02010600040101010101" pitchFamily="2" charset="-122"/>
                <a:ea typeface="华文仿宋" panose="02010600040101010101" pitchFamily="2" charset="-122"/>
                <a:cs typeface="宋体" panose="02010600030101010101" pitchFamily="2" charset="-122"/>
              </a:rPr>
              <a:t>。</a:t>
            </a:r>
            <a:endParaRPr lang="en-US" altLang="zh-CN" sz="2000" kern="100" dirty="0" smtClean="0">
              <a:latin typeface="华文仿宋" panose="02010600040101010101" pitchFamily="2" charset="-122"/>
              <a:ea typeface="华文仿宋" panose="02010600040101010101" pitchFamily="2" charset="-122"/>
              <a:cs typeface="宋体" panose="02010600030101010101" pitchFamily="2" charset="-122"/>
            </a:endParaRPr>
          </a:p>
          <a:p>
            <a:pPr indent="304800" algn="just">
              <a:lnSpc>
                <a:spcPct val="150000"/>
              </a:lnSpc>
            </a:pPr>
            <a:r>
              <a:rPr lang="zh-CN" altLang="zh-CN" sz="2000" kern="100" dirty="0" smtClean="0">
                <a:latin typeface="华文仿宋" panose="02010600040101010101" pitchFamily="2" charset="-122"/>
                <a:ea typeface="华文仿宋" panose="02010600040101010101" pitchFamily="2" charset="-122"/>
                <a:cs typeface="宋体" panose="02010600030101010101" pitchFamily="2" charset="-122"/>
              </a:rPr>
              <a:t>它</a:t>
            </a:r>
            <a:r>
              <a:rPr lang="zh-CN" altLang="zh-CN" sz="2000" kern="100" dirty="0">
                <a:latin typeface="华文仿宋" panose="02010600040101010101" pitchFamily="2" charset="-122"/>
                <a:ea typeface="华文仿宋" panose="02010600040101010101" pitchFamily="2" charset="-122"/>
                <a:cs typeface="宋体" panose="02010600030101010101" pitchFamily="2" charset="-122"/>
              </a:rPr>
              <a:t>的体积太大，画面整体色调偏冷，比较冷阴影部分面积比较</a:t>
            </a:r>
            <a:r>
              <a:rPr lang="zh-CN" altLang="zh-CN" sz="2000" kern="100" dirty="0" smtClean="0">
                <a:latin typeface="华文仿宋" panose="02010600040101010101" pitchFamily="2" charset="-122"/>
                <a:ea typeface="华文仿宋" panose="02010600040101010101" pitchFamily="2" charset="-122"/>
                <a:cs typeface="宋体" panose="02010600030101010101" pitchFamily="2" charset="-122"/>
              </a:rPr>
              <a:t>大</a:t>
            </a:r>
            <a:r>
              <a:rPr lang="zh-CN" altLang="en-US" sz="2000" kern="100" dirty="0" smtClean="0">
                <a:latin typeface="华文仿宋" panose="02010600040101010101" pitchFamily="2" charset="-122"/>
                <a:ea typeface="华文仿宋" panose="02010600040101010101" pitchFamily="2" charset="-122"/>
                <a:cs typeface="宋体" panose="02010600030101010101" pitchFamily="2" charset="-122"/>
              </a:rPr>
              <a:t>，</a:t>
            </a:r>
            <a:r>
              <a:rPr lang="zh-CN" altLang="zh-CN" sz="2000" kern="100" dirty="0" smtClean="0">
                <a:latin typeface="华文仿宋" panose="02010600040101010101" pitchFamily="2" charset="-122"/>
                <a:ea typeface="华文仿宋" panose="02010600040101010101" pitchFamily="2" charset="-122"/>
                <a:cs typeface="宋体" panose="02010600030101010101" pitchFamily="2" charset="-122"/>
              </a:rPr>
              <a:t>为</a:t>
            </a:r>
            <a:r>
              <a:rPr lang="zh-CN" altLang="zh-CN" sz="2000" kern="100" dirty="0">
                <a:latin typeface="华文仿宋" panose="02010600040101010101" pitchFamily="2" charset="-122"/>
                <a:ea typeface="华文仿宋" panose="02010600040101010101" pitchFamily="2" charset="-122"/>
                <a:cs typeface="宋体" panose="02010600030101010101" pitchFamily="2" charset="-122"/>
              </a:rPr>
              <a:t>画面增添了许多</a:t>
            </a:r>
            <a:r>
              <a:rPr lang="zh-CN" altLang="zh-CN" sz="2000" kern="100" dirty="0" smtClean="0">
                <a:latin typeface="华文仿宋" panose="02010600040101010101" pitchFamily="2" charset="-122"/>
                <a:ea typeface="华文仿宋" panose="02010600040101010101" pitchFamily="2" charset="-122"/>
                <a:cs typeface="宋体" panose="02010600030101010101" pitchFamily="2" charset="-122"/>
              </a:rPr>
              <a:t>神秘感</a:t>
            </a:r>
            <a:r>
              <a:rPr lang="zh-CN" altLang="en-US" sz="2000" kern="100" dirty="0" smtClean="0">
                <a:latin typeface="华文仿宋" panose="02010600040101010101" pitchFamily="2" charset="-122"/>
                <a:ea typeface="华文仿宋" panose="02010600040101010101" pitchFamily="2" charset="-122"/>
                <a:cs typeface="宋体" panose="02010600030101010101" pitchFamily="2" charset="-122"/>
              </a:rPr>
              <a:t>。</a:t>
            </a:r>
            <a:endParaRPr lang="en-US" altLang="zh-CN" sz="2000" kern="100" dirty="0" smtClean="0">
              <a:latin typeface="华文仿宋" panose="02010600040101010101" pitchFamily="2" charset="-122"/>
              <a:ea typeface="华文仿宋" panose="02010600040101010101" pitchFamily="2" charset="-122"/>
              <a:cs typeface="宋体" panose="02010600030101010101" pitchFamily="2" charset="-122"/>
            </a:endParaRPr>
          </a:p>
          <a:p>
            <a:pPr indent="304800" algn="just">
              <a:lnSpc>
                <a:spcPct val="150000"/>
              </a:lnSpc>
            </a:pPr>
            <a:r>
              <a:rPr lang="zh-CN" altLang="zh-CN" sz="2000" kern="100" dirty="0" smtClean="0">
                <a:latin typeface="华文仿宋" panose="02010600040101010101" pitchFamily="2" charset="-122"/>
                <a:ea typeface="华文仿宋" panose="02010600040101010101" pitchFamily="2" charset="-122"/>
                <a:cs typeface="宋体" panose="02010600030101010101" pitchFamily="2" charset="-122"/>
              </a:rPr>
              <a:t>也许</a:t>
            </a:r>
            <a:r>
              <a:rPr lang="zh-CN" altLang="zh-CN" sz="2000" kern="100" dirty="0">
                <a:latin typeface="华文仿宋" panose="02010600040101010101" pitchFamily="2" charset="-122"/>
                <a:ea typeface="华文仿宋" panose="02010600040101010101" pitchFamily="2" charset="-122"/>
                <a:cs typeface="宋体" panose="02010600030101010101" pitchFamily="2" charset="-122"/>
              </a:rPr>
              <a:t>观赏者会想像这个房间里有着怎样的音乐，苹果会不会发声，或者这个苹果代表了什么</a:t>
            </a:r>
            <a:r>
              <a:rPr lang="zh-CN" altLang="zh-CN" sz="2000" kern="100" dirty="0" smtClean="0">
                <a:latin typeface="华文仿宋" panose="02010600040101010101" pitchFamily="2" charset="-122"/>
                <a:ea typeface="华文仿宋" panose="02010600040101010101" pitchFamily="2" charset="-122"/>
                <a:cs typeface="宋体" panose="02010600030101010101" pitchFamily="2" charset="-122"/>
              </a:rPr>
              <a:t>？</a:t>
            </a:r>
            <a:endParaRPr lang="en-US" altLang="zh-CN" sz="2000" kern="100" dirty="0" smtClean="0">
              <a:latin typeface="华文仿宋" panose="02010600040101010101" pitchFamily="2" charset="-122"/>
              <a:ea typeface="华文仿宋" panose="02010600040101010101" pitchFamily="2" charset="-122"/>
              <a:cs typeface="宋体" panose="02010600030101010101" pitchFamily="2" charset="-122"/>
            </a:endParaRPr>
          </a:p>
          <a:p>
            <a:pPr indent="304800" algn="just">
              <a:lnSpc>
                <a:spcPct val="150000"/>
              </a:lnSpc>
            </a:pPr>
            <a:r>
              <a:rPr lang="zh-CN" altLang="zh-CN" sz="2000" kern="100" dirty="0" smtClean="0">
                <a:latin typeface="华文仿宋" panose="02010600040101010101" pitchFamily="2" charset="-122"/>
                <a:ea typeface="华文仿宋" panose="02010600040101010101" pitchFamily="2" charset="-122"/>
                <a:cs typeface="宋体" panose="02010600030101010101" pitchFamily="2" charset="-122"/>
              </a:rPr>
              <a:t>这</a:t>
            </a:r>
            <a:r>
              <a:rPr lang="zh-CN" altLang="zh-CN" sz="2000" kern="100" dirty="0">
                <a:latin typeface="华文仿宋" panose="02010600040101010101" pitchFamily="2" charset="-122"/>
                <a:ea typeface="华文仿宋" panose="02010600040101010101" pitchFamily="2" charset="-122"/>
                <a:cs typeface="宋体" panose="02010600030101010101" pitchFamily="2" charset="-122"/>
              </a:rPr>
              <a:t>是画家改变日常物体或景象中而创作的系列画中的一幅</a:t>
            </a:r>
            <a:r>
              <a:rPr lang="zh-CN" altLang="zh-CN" sz="2000" kern="100" dirty="0" smtClean="0">
                <a:latin typeface="华文仿宋" panose="02010600040101010101" pitchFamily="2" charset="-122"/>
                <a:ea typeface="华文仿宋" panose="02010600040101010101" pitchFamily="2" charset="-122"/>
                <a:cs typeface="宋体" panose="02010600030101010101" pitchFamily="2" charset="-122"/>
              </a:rPr>
              <a:t>。</a:t>
            </a:r>
            <a:endParaRPr lang="zh-CN" altLang="zh-CN" sz="2000" kern="100" dirty="0">
              <a:latin typeface="华文仿宋" panose="02010600040101010101" pitchFamily="2" charset="-122"/>
              <a:ea typeface="华文仿宋" panose="02010600040101010101" pitchFamily="2" charset="-122"/>
              <a:cs typeface="宋体" panose="02010600030101010101" pitchFamily="2" charset="-122"/>
            </a:endParaRPr>
          </a:p>
        </p:txBody>
      </p:sp>
      <p:pic>
        <p:nvPicPr>
          <p:cNvPr id="7" name="图片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788170" y="890323"/>
            <a:ext cx="4171751" cy="3455889"/>
          </a:xfrm>
          <a:prstGeom prst="rect">
            <a:avLst/>
          </a:prstGeom>
          <a:ln w="228600" cap="sq" cmpd="thickThin">
            <a:solidFill>
              <a:srgbClr val="000000"/>
            </a:solidFill>
            <a:prstDash val="solid"/>
            <a:miter lim="800000"/>
          </a:ln>
          <a:effectLst>
            <a:innerShdw blurRad="76200">
              <a:srgbClr val="000000"/>
            </a:innerShdw>
          </a:effectLst>
        </p:spPr>
      </p:pic>
      <p:sp>
        <p:nvSpPr>
          <p:cNvPr id="8" name="矩形 7"/>
          <p:cNvSpPr/>
          <p:nvPr/>
        </p:nvSpPr>
        <p:spPr>
          <a:xfrm>
            <a:off x="1345271" y="5294868"/>
            <a:ext cx="9754061" cy="1338828"/>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pPr indent="304800" algn="just">
              <a:lnSpc>
                <a:spcPct val="150000"/>
              </a:lnSpc>
            </a:pPr>
            <a:r>
              <a:rPr lang="zh-CN" altLang="zh-CN" kern="100" dirty="0">
                <a:solidFill>
                  <a:srgbClr val="7030A0"/>
                </a:solidFill>
                <a:latin typeface="华文仿宋" panose="02010600040101010101" pitchFamily="2" charset="-122"/>
                <a:ea typeface="华文仿宋" panose="02010600040101010101" pitchFamily="2" charset="-122"/>
                <a:cs typeface="宋体" panose="02010600030101010101" pitchFamily="2" charset="-122"/>
              </a:rPr>
              <a:t>在处理的手法上，他擅长以冷静的方式，将生活周遭的平常事物，赋予其新的面貌，作为他在创作上的素材，并且运用各种类型的视觉语言、造型模式，将画面放入带有浓厚诗意的氛围之中，使人在静默中屏息以对，突如其来的产生一种具有飘浮性的詩意。</a:t>
            </a:r>
            <a:endParaRPr lang="zh-CN" altLang="zh-CN" kern="100" dirty="0">
              <a:solidFill>
                <a:srgbClr val="7030A0"/>
              </a:solidFill>
              <a:latin typeface="华文仿宋" panose="02010600040101010101" pitchFamily="2" charset="-122"/>
              <a:ea typeface="华文仿宋" panose="02010600040101010101" pitchFamily="2" charset="-122"/>
              <a:cs typeface="宋体" panose="02010600030101010101" pitchFamily="2" charset="-122"/>
            </a:endParaRPr>
          </a:p>
        </p:txBody>
      </p:sp>
    </p:spTree>
    <p:extLst>
      <p:ext uri="{BB962C8B-B14F-4D97-AF65-F5344CB8AC3E}">
        <p14:creationId xmlns:p14="http://schemas.microsoft.com/office/powerpoint/2010/main" val="11600126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流程图: 库存数据 3"/>
          <p:cNvSpPr/>
          <p:nvPr/>
        </p:nvSpPr>
        <p:spPr>
          <a:xfrm rot="5400000">
            <a:off x="8950568" y="3865100"/>
            <a:ext cx="5310556" cy="675248"/>
          </a:xfrm>
          <a:prstGeom prst="flowChartOnlineStorage">
            <a:avLst/>
          </a:prstGeom>
        </p:spPr>
        <p:style>
          <a:lnRef idx="1">
            <a:schemeClr val="accent1"/>
          </a:lnRef>
          <a:fillRef idx="3">
            <a:schemeClr val="accent1"/>
          </a:fillRef>
          <a:effectRef idx="2">
            <a:schemeClr val="accent1"/>
          </a:effectRef>
          <a:fontRef idx="minor">
            <a:schemeClr val="lt1"/>
          </a:fontRef>
        </p:style>
        <p:txBody>
          <a:bodyPr vert="vert270" rtlCol="0" anchor="ctr"/>
          <a:lstStyle/>
          <a:p>
            <a:pPr algn="ctr">
              <a:lnSpc>
                <a:spcPct val="150000"/>
              </a:lnSpc>
            </a:pPr>
            <a:r>
              <a:rPr lang="zh-CN" altLang="zh-CN" sz="2300" b="1" dirty="0"/>
              <a:t>图形设计的形式</a:t>
            </a:r>
            <a:endParaRPr lang="zh-CN" altLang="en-US" sz="2300" dirty="0"/>
          </a:p>
        </p:txBody>
      </p:sp>
      <p:sp>
        <p:nvSpPr>
          <p:cNvPr id="5" name="矩形 4"/>
          <p:cNvSpPr/>
          <p:nvPr/>
        </p:nvSpPr>
        <p:spPr>
          <a:xfrm>
            <a:off x="11366440" y="6093842"/>
            <a:ext cx="562962" cy="707886"/>
          </a:xfrm>
          <a:prstGeom prst="rect">
            <a:avLst/>
          </a:prstGeom>
          <a:noFill/>
        </p:spPr>
        <p:txBody>
          <a:bodyPr wrap="square" lIns="91440" tIns="45720" rIns="91440" bIns="45720">
            <a:spAutoFit/>
          </a:bodyPr>
          <a:lstStyle/>
          <a:p>
            <a:pPr algn="ctr"/>
            <a:r>
              <a:rPr lang="en-US" altLang="zh-CN" sz="4000" b="1" cap="none" spc="50" dirty="0" smtClean="0">
                <a:ln w="9525" cmpd="sng">
                  <a:solidFill>
                    <a:schemeClr val="accent1"/>
                  </a:solidFill>
                  <a:prstDash val="solid"/>
                </a:ln>
                <a:solidFill>
                  <a:srgbClr val="70AD47">
                    <a:tint val="1000"/>
                  </a:srgbClr>
                </a:solidFill>
                <a:effectLst>
                  <a:glow rad="38100">
                    <a:schemeClr val="accent1">
                      <a:alpha val="40000"/>
                    </a:schemeClr>
                  </a:glow>
                </a:effectLst>
              </a:rPr>
              <a:t>3</a:t>
            </a:r>
            <a:endParaRPr lang="zh-CN" altLang="en-US" sz="4000" b="1" cap="none" spc="50" dirty="0">
              <a:ln w="9525" cmpd="sng">
                <a:solidFill>
                  <a:schemeClr val="accent1"/>
                </a:solidFill>
                <a:prstDash val="solid"/>
              </a:ln>
              <a:solidFill>
                <a:srgbClr val="70AD47">
                  <a:tint val="1000"/>
                </a:srgbClr>
              </a:solidFill>
              <a:effectLst>
                <a:glow rad="38100">
                  <a:schemeClr val="accent1">
                    <a:alpha val="40000"/>
                  </a:schemeClr>
                </a:glow>
              </a:effectLst>
            </a:endParaRPr>
          </a:p>
        </p:txBody>
      </p:sp>
      <p:sp>
        <p:nvSpPr>
          <p:cNvPr id="2" name="横卷形 1"/>
          <p:cNvSpPr/>
          <p:nvPr/>
        </p:nvSpPr>
        <p:spPr>
          <a:xfrm>
            <a:off x="0" y="0"/>
            <a:ext cx="2630658" cy="604911"/>
          </a:xfrm>
          <a:prstGeom prst="horizontalScroll">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en-US" altLang="zh-CN" sz="2000" dirty="0" smtClean="0"/>
              <a:t>3.2  </a:t>
            </a:r>
            <a:r>
              <a:rPr lang="zh-CN" altLang="en-US" sz="2000" dirty="0" smtClean="0"/>
              <a:t>空间</a:t>
            </a:r>
            <a:r>
              <a:rPr lang="zh-CN" altLang="zh-CN" sz="2000" dirty="0" smtClean="0"/>
              <a:t>关系</a:t>
            </a:r>
            <a:r>
              <a:rPr lang="zh-CN" altLang="zh-CN" sz="2000" dirty="0"/>
              <a:t>图形</a:t>
            </a:r>
            <a:endParaRPr lang="zh-CN" altLang="en-US" sz="2000" dirty="0"/>
          </a:p>
        </p:txBody>
      </p:sp>
      <p:sp>
        <p:nvSpPr>
          <p:cNvPr id="3" name="矩形 2"/>
          <p:cNvSpPr/>
          <p:nvPr/>
        </p:nvSpPr>
        <p:spPr>
          <a:xfrm>
            <a:off x="420709" y="1220415"/>
            <a:ext cx="4885386" cy="4873426"/>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pPr indent="304800" algn="just">
              <a:lnSpc>
                <a:spcPct val="150000"/>
              </a:lnSpc>
            </a:pPr>
            <a:r>
              <a:rPr lang="zh-CN" altLang="zh-CN" sz="2000" kern="100" dirty="0" smtClean="0">
                <a:latin typeface="华文仿宋" panose="02010600040101010101" pitchFamily="2" charset="-122"/>
                <a:ea typeface="华文仿宋" panose="02010600040101010101" pitchFamily="2" charset="-122"/>
                <a:cs typeface="宋体" panose="02010600030101010101" pitchFamily="2" charset="-122"/>
              </a:rPr>
              <a:t>《大家族》</a:t>
            </a:r>
            <a:r>
              <a:rPr lang="zh-CN" altLang="zh-CN" sz="2000" kern="100" dirty="0">
                <a:latin typeface="华文仿宋" panose="02010600040101010101" pitchFamily="2" charset="-122"/>
                <a:ea typeface="华文仿宋" panose="02010600040101010101" pitchFamily="2" charset="-122"/>
                <a:cs typeface="宋体" panose="02010600030101010101" pitchFamily="2" charset="-122"/>
              </a:rPr>
              <a:t>中在海天之间振翅飞翔的巨鸟，充满了蓝色的诱惑，天空和白云的质地都让我们感觉到它的神秘，似乎这只鸟像是一个蓝色的梦，梦想在天空中飞翔，周围的天空与大海都很宁静</a:t>
            </a:r>
            <a:r>
              <a:rPr lang="zh-CN" altLang="zh-CN" sz="2000" kern="100" dirty="0" smtClean="0">
                <a:latin typeface="华文仿宋" panose="02010600040101010101" pitchFamily="2" charset="-122"/>
                <a:ea typeface="华文仿宋" panose="02010600040101010101" pitchFamily="2" charset="-122"/>
                <a:cs typeface="宋体" panose="02010600030101010101" pitchFamily="2" charset="-122"/>
              </a:rPr>
              <a:t>。</a:t>
            </a:r>
            <a:endParaRPr lang="en-US" altLang="zh-CN" sz="2000" kern="100" dirty="0" smtClean="0">
              <a:latin typeface="华文仿宋" panose="02010600040101010101" pitchFamily="2" charset="-122"/>
              <a:ea typeface="华文仿宋" panose="02010600040101010101" pitchFamily="2" charset="-122"/>
              <a:cs typeface="宋体" panose="02010600030101010101" pitchFamily="2" charset="-122"/>
            </a:endParaRPr>
          </a:p>
          <a:p>
            <a:pPr indent="304800" algn="just">
              <a:lnSpc>
                <a:spcPct val="150000"/>
              </a:lnSpc>
            </a:pPr>
            <a:r>
              <a:rPr lang="zh-CN" altLang="zh-CN" sz="2000" kern="100" dirty="0" smtClean="0">
                <a:latin typeface="华文仿宋" panose="02010600040101010101" pitchFamily="2" charset="-122"/>
                <a:ea typeface="华文仿宋" panose="02010600040101010101" pitchFamily="2" charset="-122"/>
                <a:cs typeface="宋体" panose="02010600030101010101" pitchFamily="2" charset="-122"/>
              </a:rPr>
              <a:t>马格利特</a:t>
            </a:r>
            <a:r>
              <a:rPr lang="zh-CN" altLang="zh-CN" sz="2000" kern="100" dirty="0">
                <a:latin typeface="华文仿宋" panose="02010600040101010101" pitchFamily="2" charset="-122"/>
                <a:ea typeface="华文仿宋" panose="02010600040101010101" pitchFamily="2" charset="-122"/>
                <a:cs typeface="宋体" panose="02010600030101010101" pitchFamily="2" charset="-122"/>
              </a:rPr>
              <a:t>在这个蓝色的梦里畅游，无边无际的延伸到远方</a:t>
            </a:r>
            <a:r>
              <a:rPr lang="zh-CN" altLang="zh-CN" sz="2000" kern="100" dirty="0" smtClean="0">
                <a:latin typeface="华文仿宋" panose="02010600040101010101" pitchFamily="2" charset="-122"/>
                <a:ea typeface="华文仿宋" panose="02010600040101010101" pitchFamily="2" charset="-122"/>
                <a:cs typeface="宋体" panose="02010600030101010101" pitchFamily="2" charset="-122"/>
              </a:rPr>
              <a:t>。</a:t>
            </a:r>
            <a:endParaRPr lang="en-US" altLang="zh-CN" sz="2000" kern="100" dirty="0" smtClean="0">
              <a:latin typeface="华文仿宋" panose="02010600040101010101" pitchFamily="2" charset="-122"/>
              <a:ea typeface="华文仿宋" panose="02010600040101010101" pitchFamily="2" charset="-122"/>
              <a:cs typeface="宋体" panose="02010600030101010101" pitchFamily="2" charset="-122"/>
            </a:endParaRPr>
          </a:p>
          <a:p>
            <a:pPr indent="304800" algn="just">
              <a:lnSpc>
                <a:spcPct val="150000"/>
              </a:lnSpc>
            </a:pPr>
            <a:r>
              <a:rPr lang="zh-CN" altLang="zh-CN" sz="2000" kern="100" dirty="0" smtClean="0">
                <a:latin typeface="华文仿宋" panose="02010600040101010101" pitchFamily="2" charset="-122"/>
                <a:ea typeface="华文仿宋" panose="02010600040101010101" pitchFamily="2" charset="-122"/>
                <a:cs typeface="宋体" panose="02010600030101010101" pitchFamily="2" charset="-122"/>
              </a:rPr>
              <a:t>这个</a:t>
            </a:r>
            <a:r>
              <a:rPr lang="zh-CN" altLang="zh-CN" sz="2000" kern="100" dirty="0">
                <a:latin typeface="华文仿宋" panose="02010600040101010101" pitchFamily="2" charset="-122"/>
                <a:ea typeface="华文仿宋" panose="02010600040101010101" pitchFamily="2" charset="-122"/>
                <a:cs typeface="宋体" panose="02010600030101010101" pitchFamily="2" charset="-122"/>
              </a:rPr>
              <a:t>不图可捉摸的梦境也只有马格利特能够了解，甚至他也无法解释这是怎样的一个梦。</a:t>
            </a:r>
          </a:p>
        </p:txBody>
      </p:sp>
      <p:sp>
        <p:nvSpPr>
          <p:cNvPr id="6" name="矩形 5"/>
          <p:cNvSpPr/>
          <p:nvPr/>
        </p:nvSpPr>
        <p:spPr>
          <a:xfrm>
            <a:off x="7042613" y="6263119"/>
            <a:ext cx="2717411" cy="369332"/>
          </a:xfrm>
          <a:prstGeom prst="rect">
            <a:avLst/>
          </a:prstGeom>
        </p:spPr>
        <p:txBody>
          <a:bodyPr wrap="none">
            <a:spAutoFit/>
          </a:bodyPr>
          <a:lstStyle/>
          <a:p>
            <a:pPr algn="just">
              <a:spcAft>
                <a:spcPts val="0"/>
              </a:spcAft>
            </a:pPr>
            <a:r>
              <a:rPr lang="zh-CN" altLang="zh-CN" kern="100" dirty="0" smtClean="0">
                <a:effectLst/>
                <a:latin typeface="Calibri" panose="020F0502020204030204" pitchFamily="34" charset="0"/>
                <a:ea typeface="宋体" panose="02010600030101010101" pitchFamily="2" charset="-122"/>
                <a:cs typeface="宋体" panose="02010600030101010101" pitchFamily="2" charset="-122"/>
              </a:rPr>
              <a:t> </a:t>
            </a:r>
            <a:r>
              <a:rPr lang="zh-CN" altLang="zh-CN" kern="100" dirty="0">
                <a:solidFill>
                  <a:srgbClr val="00B0F0"/>
                </a:solidFill>
                <a:latin typeface="华文新魏" panose="02010800040101010101" pitchFamily="2" charset="-122"/>
                <a:ea typeface="华文新魏" panose="02010800040101010101" pitchFamily="2" charset="-122"/>
                <a:cs typeface="宋体" panose="02010600030101010101" pitchFamily="2" charset="-122"/>
              </a:rPr>
              <a:t>图</a:t>
            </a:r>
            <a:r>
              <a:rPr lang="en-US" altLang="zh-CN" kern="100" dirty="0">
                <a:solidFill>
                  <a:srgbClr val="00B0F0"/>
                </a:solidFill>
                <a:latin typeface="华文新魏" panose="02010800040101010101" pitchFamily="2" charset="-122"/>
                <a:ea typeface="华文新魏" panose="02010800040101010101" pitchFamily="2" charset="-122"/>
                <a:cs typeface="宋体" panose="02010600030101010101" pitchFamily="2" charset="-122"/>
              </a:rPr>
              <a:t>3-26  </a:t>
            </a:r>
            <a:r>
              <a:rPr lang="zh-CN" altLang="zh-CN" kern="100" dirty="0">
                <a:solidFill>
                  <a:srgbClr val="00B0F0"/>
                </a:solidFill>
                <a:latin typeface="华文新魏" panose="02010800040101010101" pitchFamily="2" charset="-122"/>
                <a:ea typeface="华文新魏" panose="02010800040101010101" pitchFamily="2" charset="-122"/>
                <a:cs typeface="宋体" panose="02010600030101010101" pitchFamily="2" charset="-122"/>
              </a:rPr>
              <a:t>大家庭 马格里特</a:t>
            </a:r>
            <a:endParaRPr lang="zh-CN" altLang="zh-CN" kern="100" dirty="0">
              <a:solidFill>
                <a:srgbClr val="00B0F0"/>
              </a:solidFill>
              <a:latin typeface="华文新魏" panose="02010800040101010101" pitchFamily="2" charset="-122"/>
              <a:ea typeface="华文新魏" panose="02010800040101010101" pitchFamily="2" charset="-122"/>
              <a:cs typeface="宋体" panose="02010600030101010101" pitchFamily="2" charset="-122"/>
            </a:endParaRPr>
          </a:p>
        </p:txBody>
      </p:sp>
      <p:pic>
        <p:nvPicPr>
          <p:cNvPr id="8" name="图片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379539" y="1257371"/>
            <a:ext cx="3815239" cy="4799515"/>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Tree>
    <p:extLst>
      <p:ext uri="{BB962C8B-B14F-4D97-AF65-F5344CB8AC3E}">
        <p14:creationId xmlns:p14="http://schemas.microsoft.com/office/powerpoint/2010/main" val="245064947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流程图: 库存数据 3"/>
          <p:cNvSpPr/>
          <p:nvPr/>
        </p:nvSpPr>
        <p:spPr>
          <a:xfrm rot="5400000">
            <a:off x="8950568" y="3865100"/>
            <a:ext cx="5310556" cy="675248"/>
          </a:xfrm>
          <a:prstGeom prst="flowChartOnlineStorage">
            <a:avLst/>
          </a:prstGeom>
        </p:spPr>
        <p:style>
          <a:lnRef idx="1">
            <a:schemeClr val="accent1"/>
          </a:lnRef>
          <a:fillRef idx="3">
            <a:schemeClr val="accent1"/>
          </a:fillRef>
          <a:effectRef idx="2">
            <a:schemeClr val="accent1"/>
          </a:effectRef>
          <a:fontRef idx="minor">
            <a:schemeClr val="lt1"/>
          </a:fontRef>
        </p:style>
        <p:txBody>
          <a:bodyPr vert="vert270" rtlCol="0" anchor="ctr"/>
          <a:lstStyle/>
          <a:p>
            <a:pPr algn="ctr">
              <a:lnSpc>
                <a:spcPct val="150000"/>
              </a:lnSpc>
            </a:pPr>
            <a:r>
              <a:rPr lang="zh-CN" altLang="zh-CN" sz="2300" b="1" dirty="0"/>
              <a:t>图形设计的形式</a:t>
            </a:r>
            <a:endParaRPr lang="zh-CN" altLang="en-US" sz="2300" dirty="0"/>
          </a:p>
        </p:txBody>
      </p:sp>
      <p:sp>
        <p:nvSpPr>
          <p:cNvPr id="5" name="矩形 4"/>
          <p:cNvSpPr/>
          <p:nvPr/>
        </p:nvSpPr>
        <p:spPr>
          <a:xfrm>
            <a:off x="11366440" y="6093842"/>
            <a:ext cx="562962" cy="707886"/>
          </a:xfrm>
          <a:prstGeom prst="rect">
            <a:avLst/>
          </a:prstGeom>
          <a:noFill/>
        </p:spPr>
        <p:txBody>
          <a:bodyPr wrap="square" lIns="91440" tIns="45720" rIns="91440" bIns="45720">
            <a:spAutoFit/>
          </a:bodyPr>
          <a:lstStyle/>
          <a:p>
            <a:pPr algn="ctr"/>
            <a:r>
              <a:rPr lang="en-US" altLang="zh-CN" sz="4000" b="1" cap="none" spc="50" dirty="0" smtClean="0">
                <a:ln w="9525" cmpd="sng">
                  <a:solidFill>
                    <a:schemeClr val="accent1"/>
                  </a:solidFill>
                  <a:prstDash val="solid"/>
                </a:ln>
                <a:solidFill>
                  <a:srgbClr val="70AD47">
                    <a:tint val="1000"/>
                  </a:srgbClr>
                </a:solidFill>
                <a:effectLst>
                  <a:glow rad="38100">
                    <a:schemeClr val="accent1">
                      <a:alpha val="40000"/>
                    </a:schemeClr>
                  </a:glow>
                </a:effectLst>
              </a:rPr>
              <a:t>3</a:t>
            </a:r>
            <a:endParaRPr lang="zh-CN" altLang="en-US" sz="4000" b="1" cap="none" spc="50" dirty="0">
              <a:ln w="9525" cmpd="sng">
                <a:solidFill>
                  <a:schemeClr val="accent1"/>
                </a:solidFill>
                <a:prstDash val="solid"/>
              </a:ln>
              <a:solidFill>
                <a:srgbClr val="70AD47">
                  <a:tint val="1000"/>
                </a:srgbClr>
              </a:solidFill>
              <a:effectLst>
                <a:glow rad="38100">
                  <a:schemeClr val="accent1">
                    <a:alpha val="40000"/>
                  </a:schemeClr>
                </a:glow>
              </a:effectLst>
            </a:endParaRPr>
          </a:p>
        </p:txBody>
      </p:sp>
      <p:sp>
        <p:nvSpPr>
          <p:cNvPr id="2" name="横卷形 1"/>
          <p:cNvSpPr/>
          <p:nvPr/>
        </p:nvSpPr>
        <p:spPr>
          <a:xfrm>
            <a:off x="0" y="0"/>
            <a:ext cx="2630658" cy="604911"/>
          </a:xfrm>
          <a:prstGeom prst="horizontalScroll">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en-US" altLang="zh-CN" sz="2000" dirty="0" smtClean="0"/>
              <a:t>3.2  </a:t>
            </a:r>
            <a:r>
              <a:rPr lang="zh-CN" altLang="en-US" sz="2000" dirty="0" smtClean="0"/>
              <a:t>空间</a:t>
            </a:r>
            <a:r>
              <a:rPr lang="zh-CN" altLang="zh-CN" sz="2000" dirty="0" smtClean="0"/>
              <a:t>关系</a:t>
            </a:r>
            <a:r>
              <a:rPr lang="zh-CN" altLang="zh-CN" sz="2000" dirty="0"/>
              <a:t>图形</a:t>
            </a:r>
            <a:endParaRPr lang="zh-CN" altLang="en-US" sz="2000" dirty="0"/>
          </a:p>
        </p:txBody>
      </p:sp>
      <p:graphicFrame>
        <p:nvGraphicFramePr>
          <p:cNvPr id="6" name="图示 5"/>
          <p:cNvGraphicFramePr/>
          <p:nvPr>
            <p:extLst>
              <p:ext uri="{D42A27DB-BD31-4B8C-83A1-F6EECF244321}">
                <p14:modId xmlns:p14="http://schemas.microsoft.com/office/powerpoint/2010/main" val="348095805"/>
              </p:ext>
            </p:extLst>
          </p:nvPr>
        </p:nvGraphicFramePr>
        <p:xfrm>
          <a:off x="794197" y="1669738"/>
          <a:ext cx="10281634" cy="354620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97266189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流程图: 库存数据 3"/>
          <p:cNvSpPr/>
          <p:nvPr/>
        </p:nvSpPr>
        <p:spPr>
          <a:xfrm rot="5400000">
            <a:off x="8838027" y="3752558"/>
            <a:ext cx="5535637" cy="675248"/>
          </a:xfrm>
          <a:prstGeom prst="flowChartOnlineStorage">
            <a:avLst/>
          </a:prstGeom>
        </p:spPr>
        <p:style>
          <a:lnRef idx="1">
            <a:schemeClr val="accent1"/>
          </a:lnRef>
          <a:fillRef idx="3">
            <a:schemeClr val="accent1"/>
          </a:fillRef>
          <a:effectRef idx="2">
            <a:schemeClr val="accent1"/>
          </a:effectRef>
          <a:fontRef idx="minor">
            <a:schemeClr val="lt1"/>
          </a:fontRef>
        </p:style>
        <p:txBody>
          <a:bodyPr vert="vert270" rtlCol="0" anchor="ctr"/>
          <a:lstStyle/>
          <a:p>
            <a:pPr algn="ctr">
              <a:lnSpc>
                <a:spcPct val="150000"/>
              </a:lnSpc>
            </a:pPr>
            <a:r>
              <a:rPr lang="zh-CN" altLang="zh-CN" sz="2300" b="1" dirty="0"/>
              <a:t>图形设计的形式</a:t>
            </a:r>
            <a:endParaRPr lang="zh-CN" altLang="en-US" sz="2300" dirty="0"/>
          </a:p>
        </p:txBody>
      </p:sp>
      <p:sp>
        <p:nvSpPr>
          <p:cNvPr id="5" name="矩形 4"/>
          <p:cNvSpPr/>
          <p:nvPr/>
        </p:nvSpPr>
        <p:spPr>
          <a:xfrm>
            <a:off x="11366440" y="6093842"/>
            <a:ext cx="562962" cy="707886"/>
          </a:xfrm>
          <a:prstGeom prst="rect">
            <a:avLst/>
          </a:prstGeom>
          <a:noFill/>
        </p:spPr>
        <p:txBody>
          <a:bodyPr wrap="square" lIns="91440" tIns="45720" rIns="91440" bIns="45720">
            <a:spAutoFit/>
          </a:bodyPr>
          <a:lstStyle/>
          <a:p>
            <a:pPr algn="ctr"/>
            <a:r>
              <a:rPr lang="en-US" altLang="zh-CN" sz="4000" b="1" cap="none" spc="50" dirty="0" smtClean="0">
                <a:ln w="9525" cmpd="sng">
                  <a:solidFill>
                    <a:schemeClr val="accent1"/>
                  </a:solidFill>
                  <a:prstDash val="solid"/>
                </a:ln>
                <a:solidFill>
                  <a:srgbClr val="70AD47">
                    <a:tint val="1000"/>
                  </a:srgbClr>
                </a:solidFill>
                <a:effectLst>
                  <a:glow rad="38100">
                    <a:schemeClr val="accent1">
                      <a:alpha val="40000"/>
                    </a:schemeClr>
                  </a:glow>
                </a:effectLst>
              </a:rPr>
              <a:t>3</a:t>
            </a:r>
            <a:endParaRPr lang="zh-CN" altLang="en-US" sz="4000" b="1" cap="none" spc="50" dirty="0">
              <a:ln w="9525" cmpd="sng">
                <a:solidFill>
                  <a:schemeClr val="accent1"/>
                </a:solidFill>
                <a:prstDash val="solid"/>
              </a:ln>
              <a:solidFill>
                <a:srgbClr val="70AD47">
                  <a:tint val="1000"/>
                </a:srgbClr>
              </a:solidFill>
              <a:effectLst>
                <a:glow rad="38100">
                  <a:schemeClr val="accent1">
                    <a:alpha val="40000"/>
                  </a:schemeClr>
                </a:glow>
              </a:effectLst>
            </a:endParaRPr>
          </a:p>
        </p:txBody>
      </p:sp>
      <p:sp>
        <p:nvSpPr>
          <p:cNvPr id="6" name="横卷形 5"/>
          <p:cNvSpPr/>
          <p:nvPr/>
        </p:nvSpPr>
        <p:spPr>
          <a:xfrm>
            <a:off x="0" y="0"/>
            <a:ext cx="2630658" cy="604911"/>
          </a:xfrm>
          <a:prstGeom prst="horizontalScroll">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en-US" altLang="zh-CN" sz="2000" dirty="0" smtClean="0"/>
              <a:t>3.1  </a:t>
            </a:r>
            <a:r>
              <a:rPr lang="zh-CN" altLang="zh-CN" sz="2000" dirty="0" smtClean="0"/>
              <a:t>图</a:t>
            </a:r>
            <a:r>
              <a:rPr lang="zh-CN" altLang="zh-CN" sz="2000" dirty="0"/>
              <a:t>底关系图形</a:t>
            </a:r>
            <a:endParaRPr lang="zh-CN" altLang="en-US" sz="2000" dirty="0"/>
          </a:p>
        </p:txBody>
      </p:sp>
      <p:graphicFrame>
        <p:nvGraphicFramePr>
          <p:cNvPr id="3" name="图示 2"/>
          <p:cNvGraphicFramePr/>
          <p:nvPr>
            <p:extLst>
              <p:ext uri="{D42A27DB-BD31-4B8C-83A1-F6EECF244321}">
                <p14:modId xmlns:p14="http://schemas.microsoft.com/office/powerpoint/2010/main" val="1578206137"/>
              </p:ext>
            </p:extLst>
          </p:nvPr>
        </p:nvGraphicFramePr>
        <p:xfrm>
          <a:off x="1026016" y="1689525"/>
          <a:ext cx="9315719" cy="333323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38858856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流程图: 库存数据 3"/>
          <p:cNvSpPr/>
          <p:nvPr/>
        </p:nvSpPr>
        <p:spPr>
          <a:xfrm rot="5400000">
            <a:off x="8950568" y="3865100"/>
            <a:ext cx="5310556" cy="675248"/>
          </a:xfrm>
          <a:prstGeom prst="flowChartOnlineStorage">
            <a:avLst/>
          </a:prstGeom>
        </p:spPr>
        <p:style>
          <a:lnRef idx="1">
            <a:schemeClr val="accent1"/>
          </a:lnRef>
          <a:fillRef idx="3">
            <a:schemeClr val="accent1"/>
          </a:fillRef>
          <a:effectRef idx="2">
            <a:schemeClr val="accent1"/>
          </a:effectRef>
          <a:fontRef idx="minor">
            <a:schemeClr val="lt1"/>
          </a:fontRef>
        </p:style>
        <p:txBody>
          <a:bodyPr vert="vert270" rtlCol="0" anchor="ctr"/>
          <a:lstStyle/>
          <a:p>
            <a:pPr algn="ctr">
              <a:lnSpc>
                <a:spcPct val="150000"/>
              </a:lnSpc>
            </a:pPr>
            <a:r>
              <a:rPr lang="zh-CN" altLang="zh-CN" sz="2300" b="1" dirty="0"/>
              <a:t>图形设计的形式</a:t>
            </a:r>
            <a:endParaRPr lang="zh-CN" altLang="en-US" sz="2300" dirty="0"/>
          </a:p>
        </p:txBody>
      </p:sp>
      <p:sp>
        <p:nvSpPr>
          <p:cNvPr id="5" name="矩形 4"/>
          <p:cNvSpPr/>
          <p:nvPr/>
        </p:nvSpPr>
        <p:spPr>
          <a:xfrm>
            <a:off x="11366440" y="6093842"/>
            <a:ext cx="562962" cy="707886"/>
          </a:xfrm>
          <a:prstGeom prst="rect">
            <a:avLst/>
          </a:prstGeom>
          <a:noFill/>
        </p:spPr>
        <p:txBody>
          <a:bodyPr wrap="square" lIns="91440" tIns="45720" rIns="91440" bIns="45720">
            <a:spAutoFit/>
          </a:bodyPr>
          <a:lstStyle/>
          <a:p>
            <a:pPr algn="ctr"/>
            <a:r>
              <a:rPr lang="en-US" altLang="zh-CN" sz="4000" b="1" cap="none" spc="50" dirty="0" smtClean="0">
                <a:ln w="9525" cmpd="sng">
                  <a:solidFill>
                    <a:schemeClr val="accent1"/>
                  </a:solidFill>
                  <a:prstDash val="solid"/>
                </a:ln>
                <a:solidFill>
                  <a:srgbClr val="70AD47">
                    <a:tint val="1000"/>
                  </a:srgbClr>
                </a:solidFill>
                <a:effectLst>
                  <a:glow rad="38100">
                    <a:schemeClr val="accent1">
                      <a:alpha val="40000"/>
                    </a:schemeClr>
                  </a:glow>
                </a:effectLst>
              </a:rPr>
              <a:t>3</a:t>
            </a:r>
            <a:endParaRPr lang="zh-CN" altLang="en-US" sz="4000" b="1" cap="none" spc="50" dirty="0">
              <a:ln w="9525" cmpd="sng">
                <a:solidFill>
                  <a:schemeClr val="accent1"/>
                </a:solidFill>
                <a:prstDash val="solid"/>
              </a:ln>
              <a:solidFill>
                <a:srgbClr val="70AD47">
                  <a:tint val="1000"/>
                </a:srgbClr>
              </a:solidFill>
              <a:effectLst>
                <a:glow rad="38100">
                  <a:schemeClr val="accent1">
                    <a:alpha val="40000"/>
                  </a:schemeClr>
                </a:glow>
              </a:effectLst>
            </a:endParaRPr>
          </a:p>
        </p:txBody>
      </p:sp>
      <p:sp>
        <p:nvSpPr>
          <p:cNvPr id="2" name="横卷形 1"/>
          <p:cNvSpPr/>
          <p:nvPr/>
        </p:nvSpPr>
        <p:spPr>
          <a:xfrm>
            <a:off x="0" y="0"/>
            <a:ext cx="2630658" cy="604911"/>
          </a:xfrm>
          <a:prstGeom prst="horizontalScroll">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en-US" altLang="zh-CN" sz="2000" dirty="0" smtClean="0"/>
              <a:t>3.2  </a:t>
            </a:r>
            <a:r>
              <a:rPr lang="zh-CN" altLang="en-US" sz="2000" dirty="0" smtClean="0"/>
              <a:t>空间</a:t>
            </a:r>
            <a:r>
              <a:rPr lang="zh-CN" altLang="zh-CN" sz="2000" dirty="0" smtClean="0"/>
              <a:t>关系</a:t>
            </a:r>
            <a:r>
              <a:rPr lang="zh-CN" altLang="zh-CN" sz="2000" dirty="0"/>
              <a:t>图形</a:t>
            </a:r>
            <a:endParaRPr lang="zh-CN" altLang="en-US" sz="2000" dirty="0"/>
          </a:p>
        </p:txBody>
      </p:sp>
      <p:sp>
        <p:nvSpPr>
          <p:cNvPr id="3" name="矩形 2"/>
          <p:cNvSpPr/>
          <p:nvPr/>
        </p:nvSpPr>
        <p:spPr>
          <a:xfrm>
            <a:off x="801858" y="5554633"/>
            <a:ext cx="3657600" cy="369332"/>
          </a:xfrm>
          <a:prstGeom prst="rect">
            <a:avLst/>
          </a:prstGeom>
        </p:spPr>
        <p:txBody>
          <a:bodyPr wrap="square">
            <a:spAutoFit/>
          </a:bodyPr>
          <a:lstStyle/>
          <a:p>
            <a:pPr indent="152400" algn="just">
              <a:spcAft>
                <a:spcPts val="0"/>
              </a:spcAft>
            </a:pPr>
            <a:r>
              <a:rPr lang="zh-CN" altLang="zh-CN" kern="100" dirty="0">
                <a:solidFill>
                  <a:srgbClr val="00B0F0"/>
                </a:solidFill>
                <a:latin typeface="华文新魏" panose="02010800040101010101" pitchFamily="2" charset="-122"/>
                <a:ea typeface="华文新魏" panose="02010800040101010101" pitchFamily="2" charset="-122"/>
                <a:cs typeface="宋体" panose="02010600030101010101" pitchFamily="2" charset="-122"/>
              </a:rPr>
              <a:t>图</a:t>
            </a:r>
            <a:r>
              <a:rPr lang="en-US" altLang="zh-CN" kern="100" dirty="0">
                <a:solidFill>
                  <a:srgbClr val="00B0F0"/>
                </a:solidFill>
                <a:latin typeface="华文新魏" panose="02010800040101010101" pitchFamily="2" charset="-122"/>
                <a:ea typeface="华文新魏" panose="02010800040101010101" pitchFamily="2" charset="-122"/>
                <a:cs typeface="宋体" panose="02010600030101010101" pitchFamily="2" charset="-122"/>
              </a:rPr>
              <a:t>3-27   </a:t>
            </a:r>
            <a:r>
              <a:rPr lang="zh-CN" altLang="zh-CN" kern="100" dirty="0">
                <a:solidFill>
                  <a:srgbClr val="00B0F0"/>
                </a:solidFill>
                <a:latin typeface="华文新魏" panose="02010800040101010101" pitchFamily="2" charset="-122"/>
                <a:ea typeface="华文新魏" panose="02010800040101010101" pitchFamily="2" charset="-122"/>
                <a:cs typeface="宋体" panose="02010600030101010101" pitchFamily="2" charset="-122"/>
              </a:rPr>
              <a:t>天降 </a:t>
            </a:r>
            <a:r>
              <a:rPr lang="en-US" altLang="zh-CN" kern="100" dirty="0">
                <a:solidFill>
                  <a:srgbClr val="00B0F0"/>
                </a:solidFill>
                <a:latin typeface="华文新魏" panose="02010800040101010101" pitchFamily="2" charset="-122"/>
                <a:ea typeface="华文新魏" panose="02010800040101010101" pitchFamily="2" charset="-122"/>
                <a:cs typeface="宋体" panose="02010600030101010101" pitchFamily="2" charset="-122"/>
              </a:rPr>
              <a:t> </a:t>
            </a:r>
            <a:r>
              <a:rPr lang="zh-CN" altLang="zh-CN" kern="100" dirty="0">
                <a:solidFill>
                  <a:srgbClr val="00B0F0"/>
                </a:solidFill>
                <a:latin typeface="华文新魏" panose="02010800040101010101" pitchFamily="2" charset="-122"/>
                <a:ea typeface="华文新魏" panose="02010800040101010101" pitchFamily="2" charset="-122"/>
                <a:cs typeface="宋体" panose="02010600030101010101" pitchFamily="2" charset="-122"/>
              </a:rPr>
              <a:t>马格里特</a:t>
            </a:r>
            <a:endParaRPr lang="zh-CN" altLang="zh-CN" kern="100" dirty="0">
              <a:solidFill>
                <a:srgbClr val="00B0F0"/>
              </a:solidFill>
              <a:latin typeface="华文新魏" panose="02010800040101010101" pitchFamily="2" charset="-122"/>
              <a:ea typeface="华文新魏" panose="02010800040101010101" pitchFamily="2" charset="-122"/>
              <a:cs typeface="宋体" panose="02010600030101010101" pitchFamily="2" charset="-122"/>
            </a:endParaRPr>
          </a:p>
        </p:txBody>
      </p:sp>
      <p:sp>
        <p:nvSpPr>
          <p:cNvPr id="6" name="矩形 5"/>
          <p:cNvSpPr/>
          <p:nvPr/>
        </p:nvSpPr>
        <p:spPr>
          <a:xfrm>
            <a:off x="6941712" y="5554633"/>
            <a:ext cx="3593206" cy="369332"/>
          </a:xfrm>
          <a:prstGeom prst="rect">
            <a:avLst/>
          </a:prstGeom>
        </p:spPr>
        <p:txBody>
          <a:bodyPr wrap="square">
            <a:spAutoFit/>
          </a:bodyPr>
          <a:lstStyle/>
          <a:p>
            <a:pPr algn="just">
              <a:spcAft>
                <a:spcPts val="0"/>
              </a:spcAft>
            </a:pPr>
            <a:r>
              <a:rPr lang="zh-CN" altLang="zh-CN" kern="100" dirty="0">
                <a:solidFill>
                  <a:srgbClr val="00B0F0"/>
                </a:solidFill>
                <a:latin typeface="华文新魏" panose="02010800040101010101" pitchFamily="2" charset="-122"/>
                <a:ea typeface="华文新魏" panose="02010800040101010101" pitchFamily="2" charset="-122"/>
                <a:cs typeface="宋体" panose="02010600030101010101" pitchFamily="2" charset="-122"/>
              </a:rPr>
              <a:t>图</a:t>
            </a:r>
            <a:r>
              <a:rPr lang="en-US" altLang="zh-CN" kern="100" dirty="0">
                <a:solidFill>
                  <a:srgbClr val="00B0F0"/>
                </a:solidFill>
                <a:latin typeface="华文新魏" panose="02010800040101010101" pitchFamily="2" charset="-122"/>
                <a:ea typeface="华文新魏" panose="02010800040101010101" pitchFamily="2" charset="-122"/>
                <a:cs typeface="宋体" panose="02010600030101010101" pitchFamily="2" charset="-122"/>
              </a:rPr>
              <a:t>3-28   </a:t>
            </a:r>
            <a:r>
              <a:rPr lang="zh-CN" altLang="zh-CN" kern="100" dirty="0">
                <a:solidFill>
                  <a:srgbClr val="00B0F0"/>
                </a:solidFill>
                <a:latin typeface="华文新魏" panose="02010800040101010101" pitchFamily="2" charset="-122"/>
                <a:ea typeface="华文新魏" panose="02010800040101010101" pitchFamily="2" charset="-122"/>
                <a:cs typeface="宋体" panose="02010600030101010101" pitchFamily="2" charset="-122"/>
              </a:rPr>
              <a:t>清晰的思路 </a:t>
            </a:r>
            <a:r>
              <a:rPr lang="en-US" altLang="zh-CN" kern="100" dirty="0">
                <a:solidFill>
                  <a:srgbClr val="00B0F0"/>
                </a:solidFill>
                <a:latin typeface="华文新魏" panose="02010800040101010101" pitchFamily="2" charset="-122"/>
                <a:ea typeface="华文新魏" panose="02010800040101010101" pitchFamily="2" charset="-122"/>
                <a:cs typeface="宋体" panose="02010600030101010101" pitchFamily="2" charset="-122"/>
              </a:rPr>
              <a:t> </a:t>
            </a:r>
            <a:r>
              <a:rPr lang="zh-CN" altLang="zh-CN" kern="100" dirty="0">
                <a:solidFill>
                  <a:srgbClr val="00B0F0"/>
                </a:solidFill>
                <a:latin typeface="华文新魏" panose="02010800040101010101" pitchFamily="2" charset="-122"/>
                <a:ea typeface="华文新魏" panose="02010800040101010101" pitchFamily="2" charset="-122"/>
                <a:cs typeface="宋体" panose="02010600030101010101" pitchFamily="2" charset="-122"/>
              </a:rPr>
              <a:t>马格里特</a:t>
            </a:r>
            <a:endParaRPr lang="zh-CN" altLang="zh-CN" kern="100" dirty="0">
              <a:solidFill>
                <a:srgbClr val="00B0F0"/>
              </a:solidFill>
              <a:latin typeface="华文新魏" panose="02010800040101010101" pitchFamily="2" charset="-122"/>
              <a:ea typeface="华文新魏" panose="02010800040101010101" pitchFamily="2" charset="-122"/>
              <a:cs typeface="宋体" panose="02010600030101010101" pitchFamily="2" charset="-122"/>
            </a:endParaRPr>
          </a:p>
        </p:txBody>
      </p:sp>
      <p:pic>
        <p:nvPicPr>
          <p:cNvPr id="7" name="图片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35188" y="1363724"/>
            <a:ext cx="4790940" cy="3903536"/>
          </a:xfrm>
          <a:prstGeom prst="rect">
            <a:avLst/>
          </a:prstGeom>
        </p:spPr>
      </p:pic>
      <p:pic>
        <p:nvPicPr>
          <p:cNvPr id="8" name="图片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586063" y="1363724"/>
            <a:ext cx="5204714" cy="3903536"/>
          </a:xfrm>
          <a:prstGeom prst="rect">
            <a:avLst/>
          </a:prstGeom>
        </p:spPr>
      </p:pic>
    </p:spTree>
    <p:extLst>
      <p:ext uri="{BB962C8B-B14F-4D97-AF65-F5344CB8AC3E}">
        <p14:creationId xmlns:p14="http://schemas.microsoft.com/office/powerpoint/2010/main" val="318349799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流程图: 库存数据 3"/>
          <p:cNvSpPr/>
          <p:nvPr/>
        </p:nvSpPr>
        <p:spPr>
          <a:xfrm rot="5400000">
            <a:off x="8950568" y="3865100"/>
            <a:ext cx="5310556" cy="675248"/>
          </a:xfrm>
          <a:prstGeom prst="flowChartOnlineStorage">
            <a:avLst/>
          </a:prstGeom>
        </p:spPr>
        <p:style>
          <a:lnRef idx="1">
            <a:schemeClr val="accent1"/>
          </a:lnRef>
          <a:fillRef idx="3">
            <a:schemeClr val="accent1"/>
          </a:fillRef>
          <a:effectRef idx="2">
            <a:schemeClr val="accent1"/>
          </a:effectRef>
          <a:fontRef idx="minor">
            <a:schemeClr val="lt1"/>
          </a:fontRef>
        </p:style>
        <p:txBody>
          <a:bodyPr vert="vert270" rtlCol="0" anchor="ctr"/>
          <a:lstStyle/>
          <a:p>
            <a:pPr algn="ctr">
              <a:lnSpc>
                <a:spcPct val="150000"/>
              </a:lnSpc>
            </a:pPr>
            <a:r>
              <a:rPr lang="zh-CN" altLang="zh-CN" sz="2300" b="1" dirty="0"/>
              <a:t>图形设计的形式</a:t>
            </a:r>
            <a:endParaRPr lang="zh-CN" altLang="en-US" sz="2300" dirty="0"/>
          </a:p>
        </p:txBody>
      </p:sp>
      <p:sp>
        <p:nvSpPr>
          <p:cNvPr id="5" name="矩形 4"/>
          <p:cNvSpPr/>
          <p:nvPr/>
        </p:nvSpPr>
        <p:spPr>
          <a:xfrm>
            <a:off x="11366440" y="6093842"/>
            <a:ext cx="562962" cy="707886"/>
          </a:xfrm>
          <a:prstGeom prst="rect">
            <a:avLst/>
          </a:prstGeom>
          <a:noFill/>
        </p:spPr>
        <p:txBody>
          <a:bodyPr wrap="square" lIns="91440" tIns="45720" rIns="91440" bIns="45720">
            <a:spAutoFit/>
          </a:bodyPr>
          <a:lstStyle/>
          <a:p>
            <a:pPr algn="ctr"/>
            <a:r>
              <a:rPr lang="en-US" altLang="zh-CN" sz="4000" b="1" cap="none" spc="50" dirty="0" smtClean="0">
                <a:ln w="9525" cmpd="sng">
                  <a:solidFill>
                    <a:schemeClr val="accent1"/>
                  </a:solidFill>
                  <a:prstDash val="solid"/>
                </a:ln>
                <a:solidFill>
                  <a:srgbClr val="70AD47">
                    <a:tint val="1000"/>
                  </a:srgbClr>
                </a:solidFill>
                <a:effectLst>
                  <a:glow rad="38100">
                    <a:schemeClr val="accent1">
                      <a:alpha val="40000"/>
                    </a:schemeClr>
                  </a:glow>
                </a:effectLst>
              </a:rPr>
              <a:t>3</a:t>
            </a:r>
            <a:endParaRPr lang="zh-CN" altLang="en-US" sz="4000" b="1" cap="none" spc="50" dirty="0">
              <a:ln w="9525" cmpd="sng">
                <a:solidFill>
                  <a:schemeClr val="accent1"/>
                </a:solidFill>
                <a:prstDash val="solid"/>
              </a:ln>
              <a:solidFill>
                <a:srgbClr val="70AD47">
                  <a:tint val="1000"/>
                </a:srgbClr>
              </a:solidFill>
              <a:effectLst>
                <a:glow rad="38100">
                  <a:schemeClr val="accent1">
                    <a:alpha val="40000"/>
                  </a:schemeClr>
                </a:glow>
              </a:effectLst>
            </a:endParaRPr>
          </a:p>
        </p:txBody>
      </p:sp>
      <p:sp>
        <p:nvSpPr>
          <p:cNvPr id="2" name="横卷形 1"/>
          <p:cNvSpPr/>
          <p:nvPr/>
        </p:nvSpPr>
        <p:spPr>
          <a:xfrm>
            <a:off x="0" y="0"/>
            <a:ext cx="2630658" cy="604911"/>
          </a:xfrm>
          <a:prstGeom prst="horizontalScroll">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en-US" altLang="zh-CN" sz="2000" dirty="0" smtClean="0"/>
              <a:t>3.2  </a:t>
            </a:r>
            <a:r>
              <a:rPr lang="zh-CN" altLang="en-US" sz="2000" dirty="0" smtClean="0"/>
              <a:t>空间</a:t>
            </a:r>
            <a:r>
              <a:rPr lang="zh-CN" altLang="zh-CN" sz="2000" dirty="0" smtClean="0"/>
              <a:t>关系</a:t>
            </a:r>
            <a:r>
              <a:rPr lang="zh-CN" altLang="zh-CN" sz="2000" dirty="0"/>
              <a:t>图形</a:t>
            </a:r>
            <a:endParaRPr lang="zh-CN" altLang="en-US" sz="2000" dirty="0"/>
          </a:p>
        </p:txBody>
      </p:sp>
      <p:sp>
        <p:nvSpPr>
          <p:cNvPr id="3" name="矩形 2"/>
          <p:cNvSpPr/>
          <p:nvPr/>
        </p:nvSpPr>
        <p:spPr>
          <a:xfrm>
            <a:off x="729803" y="1286538"/>
            <a:ext cx="7976316" cy="3046988"/>
          </a:xfrm>
          <a:prstGeom prst="rect">
            <a:avLst/>
          </a:prstGeom>
        </p:spPr>
        <p:txBody>
          <a:bodyPr wrap="square">
            <a:spAutoFit/>
          </a:bodyPr>
          <a:lstStyle/>
          <a:p>
            <a:pPr indent="304800" algn="just">
              <a:lnSpc>
                <a:spcPct val="150000"/>
              </a:lnSpc>
            </a:pPr>
            <a:r>
              <a:rPr lang="en-US" altLang="zh-CN" sz="2400" kern="100" dirty="0">
                <a:solidFill>
                  <a:srgbClr val="006600"/>
                </a:solidFill>
                <a:latin typeface="华文仿宋" panose="02010600040101010101" pitchFamily="2" charset="-122"/>
                <a:ea typeface="华文仿宋" panose="02010600040101010101" pitchFamily="2" charset="-122"/>
                <a:cs typeface="宋体" panose="02010600030101010101" pitchFamily="2" charset="-122"/>
              </a:rPr>
              <a:t>3.2.3  </a:t>
            </a:r>
            <a:r>
              <a:rPr lang="zh-CN" altLang="zh-CN" sz="2400" kern="100" dirty="0">
                <a:solidFill>
                  <a:srgbClr val="006600"/>
                </a:solidFill>
                <a:latin typeface="华文仿宋" panose="02010600040101010101" pitchFamily="2" charset="-122"/>
                <a:ea typeface="华文仿宋" panose="02010600040101010101" pitchFamily="2" charset="-122"/>
                <a:cs typeface="宋体" panose="02010600030101010101" pitchFamily="2" charset="-122"/>
              </a:rPr>
              <a:t>混合维度</a:t>
            </a:r>
            <a:r>
              <a:rPr lang="zh-CN" altLang="zh-CN" sz="2400" kern="100" dirty="0" smtClean="0">
                <a:solidFill>
                  <a:srgbClr val="006600"/>
                </a:solidFill>
                <a:latin typeface="华文仿宋" panose="02010600040101010101" pitchFamily="2" charset="-122"/>
                <a:ea typeface="华文仿宋" panose="02010600040101010101" pitchFamily="2" charset="-122"/>
                <a:cs typeface="宋体" panose="02010600030101010101" pitchFamily="2" charset="-122"/>
              </a:rPr>
              <a:t>空间图形</a:t>
            </a:r>
            <a:endParaRPr lang="en-US" altLang="zh-CN" sz="2400" kern="100" dirty="0" smtClean="0">
              <a:solidFill>
                <a:srgbClr val="006600"/>
              </a:solidFill>
              <a:latin typeface="华文仿宋" panose="02010600040101010101" pitchFamily="2" charset="-122"/>
              <a:ea typeface="华文仿宋" panose="02010600040101010101" pitchFamily="2" charset="-122"/>
              <a:cs typeface="宋体" panose="02010600030101010101" pitchFamily="2" charset="-122"/>
            </a:endParaRPr>
          </a:p>
          <a:p>
            <a:pPr indent="304800" algn="just">
              <a:lnSpc>
                <a:spcPct val="150000"/>
              </a:lnSpc>
            </a:pPr>
            <a:endParaRPr lang="zh-CN" altLang="zh-CN" sz="2400" kern="100" dirty="0">
              <a:solidFill>
                <a:srgbClr val="006600"/>
              </a:solidFill>
              <a:latin typeface="华文仿宋" panose="02010600040101010101" pitchFamily="2" charset="-122"/>
              <a:ea typeface="华文仿宋" panose="02010600040101010101" pitchFamily="2" charset="-122"/>
              <a:cs typeface="宋体" panose="02010600030101010101" pitchFamily="2" charset="-122"/>
            </a:endParaRPr>
          </a:p>
          <a:p>
            <a:pPr indent="304800" algn="just">
              <a:lnSpc>
                <a:spcPct val="150000"/>
              </a:lnSpc>
            </a:pPr>
            <a:r>
              <a:rPr lang="zh-CN" altLang="zh-CN" sz="2000" kern="100" dirty="0">
                <a:latin typeface="华文仿宋" panose="02010600040101010101" pitchFamily="2" charset="-122"/>
                <a:ea typeface="华文仿宋" panose="02010600040101010101" pitchFamily="2" charset="-122"/>
                <a:cs typeface="宋体" panose="02010600030101010101" pitchFamily="2" charset="-122"/>
              </a:rPr>
              <a:t>抛弃科学的透视法则，借用视觉上的二维空间原理，来创造并显示三维的视觉空间，形成了混维图形的构形方法</a:t>
            </a:r>
            <a:r>
              <a:rPr lang="zh-CN" altLang="zh-CN" sz="2000" kern="100" dirty="0" smtClean="0">
                <a:latin typeface="华文仿宋" panose="02010600040101010101" pitchFamily="2" charset="-122"/>
                <a:ea typeface="华文仿宋" panose="02010600040101010101" pitchFamily="2" charset="-122"/>
                <a:cs typeface="宋体" panose="02010600030101010101" pitchFamily="2" charset="-122"/>
              </a:rPr>
              <a:t>。</a:t>
            </a:r>
            <a:endParaRPr lang="en-US" altLang="zh-CN" sz="2000" kern="100" dirty="0" smtClean="0">
              <a:latin typeface="华文仿宋" panose="02010600040101010101" pitchFamily="2" charset="-122"/>
              <a:ea typeface="华文仿宋" panose="02010600040101010101" pitchFamily="2" charset="-122"/>
              <a:cs typeface="宋体" panose="02010600030101010101" pitchFamily="2" charset="-122"/>
            </a:endParaRPr>
          </a:p>
          <a:p>
            <a:pPr indent="304800" algn="just">
              <a:lnSpc>
                <a:spcPct val="150000"/>
              </a:lnSpc>
            </a:pPr>
            <a:r>
              <a:rPr lang="zh-CN" altLang="zh-CN" sz="2000" kern="100" dirty="0" smtClean="0">
                <a:latin typeface="华文仿宋" panose="02010600040101010101" pitchFamily="2" charset="-122"/>
                <a:ea typeface="华文仿宋" panose="02010600040101010101" pitchFamily="2" charset="-122"/>
                <a:cs typeface="宋体" panose="02010600030101010101" pitchFamily="2" charset="-122"/>
              </a:rPr>
              <a:t>其</a:t>
            </a:r>
            <a:r>
              <a:rPr lang="zh-CN" altLang="zh-CN" sz="2000" kern="100" dirty="0">
                <a:latin typeface="华文仿宋" panose="02010600040101010101" pitchFamily="2" charset="-122"/>
                <a:ea typeface="华文仿宋" panose="02010600040101010101" pitchFamily="2" charset="-122"/>
                <a:cs typeface="宋体" panose="02010600030101010101" pitchFamily="2" charset="-122"/>
              </a:rPr>
              <a:t>在具体表述中，是二维空间的三维化，除了写实的表现技法之外，还常有些意识的三维化表现。</a:t>
            </a:r>
            <a:endParaRPr lang="zh-CN" altLang="zh-CN" sz="2000" kern="100" dirty="0">
              <a:latin typeface="华文仿宋" panose="02010600040101010101" pitchFamily="2" charset="-122"/>
              <a:ea typeface="华文仿宋" panose="02010600040101010101" pitchFamily="2" charset="-122"/>
              <a:cs typeface="宋体" panose="02010600030101010101" pitchFamily="2" charset="-122"/>
            </a:endParaRPr>
          </a:p>
        </p:txBody>
      </p:sp>
    </p:spTree>
    <p:extLst>
      <p:ext uri="{BB962C8B-B14F-4D97-AF65-F5344CB8AC3E}">
        <p14:creationId xmlns:p14="http://schemas.microsoft.com/office/powerpoint/2010/main" val="128837088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流程图: 库存数据 3"/>
          <p:cNvSpPr/>
          <p:nvPr/>
        </p:nvSpPr>
        <p:spPr>
          <a:xfrm rot="5400000">
            <a:off x="8950568" y="3865100"/>
            <a:ext cx="5310556" cy="675248"/>
          </a:xfrm>
          <a:prstGeom prst="flowChartOnlineStorage">
            <a:avLst/>
          </a:prstGeom>
        </p:spPr>
        <p:style>
          <a:lnRef idx="1">
            <a:schemeClr val="accent1"/>
          </a:lnRef>
          <a:fillRef idx="3">
            <a:schemeClr val="accent1"/>
          </a:fillRef>
          <a:effectRef idx="2">
            <a:schemeClr val="accent1"/>
          </a:effectRef>
          <a:fontRef idx="minor">
            <a:schemeClr val="lt1"/>
          </a:fontRef>
        </p:style>
        <p:txBody>
          <a:bodyPr vert="vert270" rtlCol="0" anchor="ctr"/>
          <a:lstStyle/>
          <a:p>
            <a:pPr algn="ctr">
              <a:lnSpc>
                <a:spcPct val="150000"/>
              </a:lnSpc>
            </a:pPr>
            <a:r>
              <a:rPr lang="zh-CN" altLang="zh-CN" sz="2300" b="1" dirty="0"/>
              <a:t>图形设计的形式</a:t>
            </a:r>
            <a:endParaRPr lang="zh-CN" altLang="en-US" sz="2300" dirty="0"/>
          </a:p>
        </p:txBody>
      </p:sp>
      <p:sp>
        <p:nvSpPr>
          <p:cNvPr id="5" name="矩形 4"/>
          <p:cNvSpPr/>
          <p:nvPr/>
        </p:nvSpPr>
        <p:spPr>
          <a:xfrm>
            <a:off x="11366440" y="6093842"/>
            <a:ext cx="562962" cy="707886"/>
          </a:xfrm>
          <a:prstGeom prst="rect">
            <a:avLst/>
          </a:prstGeom>
          <a:noFill/>
        </p:spPr>
        <p:txBody>
          <a:bodyPr wrap="square" lIns="91440" tIns="45720" rIns="91440" bIns="45720">
            <a:spAutoFit/>
          </a:bodyPr>
          <a:lstStyle/>
          <a:p>
            <a:pPr algn="ctr"/>
            <a:r>
              <a:rPr lang="en-US" altLang="zh-CN" sz="4000" b="1" cap="none" spc="50" dirty="0" smtClean="0">
                <a:ln w="9525" cmpd="sng">
                  <a:solidFill>
                    <a:schemeClr val="accent1"/>
                  </a:solidFill>
                  <a:prstDash val="solid"/>
                </a:ln>
                <a:solidFill>
                  <a:srgbClr val="70AD47">
                    <a:tint val="1000"/>
                  </a:srgbClr>
                </a:solidFill>
                <a:effectLst>
                  <a:glow rad="38100">
                    <a:schemeClr val="accent1">
                      <a:alpha val="40000"/>
                    </a:schemeClr>
                  </a:glow>
                </a:effectLst>
              </a:rPr>
              <a:t>3</a:t>
            </a:r>
            <a:endParaRPr lang="zh-CN" altLang="en-US" sz="4000" b="1" cap="none" spc="50" dirty="0">
              <a:ln w="9525" cmpd="sng">
                <a:solidFill>
                  <a:schemeClr val="accent1"/>
                </a:solidFill>
                <a:prstDash val="solid"/>
              </a:ln>
              <a:solidFill>
                <a:srgbClr val="70AD47">
                  <a:tint val="1000"/>
                </a:srgbClr>
              </a:solidFill>
              <a:effectLst>
                <a:glow rad="38100">
                  <a:schemeClr val="accent1">
                    <a:alpha val="40000"/>
                  </a:schemeClr>
                </a:glow>
              </a:effectLst>
            </a:endParaRPr>
          </a:p>
        </p:txBody>
      </p:sp>
      <p:sp>
        <p:nvSpPr>
          <p:cNvPr id="2" name="横卷形 1"/>
          <p:cNvSpPr/>
          <p:nvPr/>
        </p:nvSpPr>
        <p:spPr>
          <a:xfrm>
            <a:off x="0" y="0"/>
            <a:ext cx="2630658" cy="604911"/>
          </a:xfrm>
          <a:prstGeom prst="horizontalScroll">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en-US" altLang="zh-CN" sz="2000" dirty="0" smtClean="0"/>
              <a:t>3.2  </a:t>
            </a:r>
            <a:r>
              <a:rPr lang="zh-CN" altLang="en-US" sz="2000" dirty="0" smtClean="0"/>
              <a:t>空间</a:t>
            </a:r>
            <a:r>
              <a:rPr lang="zh-CN" altLang="zh-CN" sz="2000" dirty="0" smtClean="0"/>
              <a:t>关系</a:t>
            </a:r>
            <a:r>
              <a:rPr lang="zh-CN" altLang="zh-CN" sz="2000" dirty="0"/>
              <a:t>图形</a:t>
            </a:r>
            <a:endParaRPr lang="zh-CN" altLang="en-US" sz="2000" dirty="0"/>
          </a:p>
        </p:txBody>
      </p:sp>
      <p:sp>
        <p:nvSpPr>
          <p:cNvPr id="3" name="矩形 2"/>
          <p:cNvSpPr/>
          <p:nvPr/>
        </p:nvSpPr>
        <p:spPr>
          <a:xfrm>
            <a:off x="710312" y="1547446"/>
            <a:ext cx="461665" cy="2279957"/>
          </a:xfrm>
          <a:prstGeom prst="rect">
            <a:avLst/>
          </a:prstGeom>
        </p:spPr>
        <p:txBody>
          <a:bodyPr vert="eaVert" wrap="square">
            <a:spAutoFit/>
          </a:bodyPr>
          <a:lstStyle/>
          <a:p>
            <a:pPr indent="304800" algn="just">
              <a:spcAft>
                <a:spcPts val="0"/>
              </a:spcAft>
            </a:pPr>
            <a:r>
              <a:rPr lang="en-US" altLang="zh-CN" kern="100" dirty="0" smtClean="0">
                <a:effectLst/>
                <a:latin typeface="Calibri" panose="020F0502020204030204" pitchFamily="34" charset="0"/>
                <a:ea typeface="宋体" panose="02010600030101010101" pitchFamily="2" charset="-122"/>
                <a:cs typeface="宋体" panose="02010600030101010101" pitchFamily="2" charset="-122"/>
              </a:rPr>
              <a:t> </a:t>
            </a:r>
            <a:r>
              <a:rPr lang="zh-CN" altLang="zh-CN" kern="100" dirty="0">
                <a:solidFill>
                  <a:srgbClr val="00B0F0"/>
                </a:solidFill>
                <a:latin typeface="华文新魏" panose="02010800040101010101" pitchFamily="2" charset="-122"/>
                <a:ea typeface="华文新魏" panose="02010800040101010101" pitchFamily="2" charset="-122"/>
                <a:cs typeface="宋体" panose="02010600030101010101" pitchFamily="2" charset="-122"/>
              </a:rPr>
              <a:t>混维图形</a:t>
            </a:r>
            <a:r>
              <a:rPr lang="en-US" altLang="zh-CN" kern="100" dirty="0">
                <a:solidFill>
                  <a:srgbClr val="00B0F0"/>
                </a:solidFill>
                <a:latin typeface="华文新魏" panose="02010800040101010101" pitchFamily="2" charset="-122"/>
                <a:ea typeface="华文新魏" panose="02010800040101010101" pitchFamily="2" charset="-122"/>
                <a:cs typeface="宋体" panose="02010600030101010101" pitchFamily="2" charset="-122"/>
              </a:rPr>
              <a:t> </a:t>
            </a:r>
            <a:endParaRPr lang="zh-CN" altLang="zh-CN" kern="100" dirty="0">
              <a:solidFill>
                <a:srgbClr val="00B0F0"/>
              </a:solidFill>
              <a:latin typeface="华文新魏" panose="02010800040101010101" pitchFamily="2" charset="-122"/>
              <a:ea typeface="华文新魏" panose="02010800040101010101" pitchFamily="2" charset="-122"/>
              <a:cs typeface="宋体" panose="02010600030101010101" pitchFamily="2" charset="-122"/>
            </a:endParaRPr>
          </a:p>
        </p:txBody>
      </p:sp>
      <p:pic>
        <p:nvPicPr>
          <p:cNvPr id="6" name="图片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814036" y="895723"/>
            <a:ext cx="3723178" cy="5653416"/>
          </a:xfrm>
          <a:prstGeom prst="rect">
            <a:avLst/>
          </a:prstGeom>
        </p:spPr>
      </p:pic>
      <p:pic>
        <p:nvPicPr>
          <p:cNvPr id="7" name="图片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30658" y="895723"/>
            <a:ext cx="3768944" cy="5653416"/>
          </a:xfrm>
          <a:prstGeom prst="rect">
            <a:avLst/>
          </a:prstGeom>
        </p:spPr>
      </p:pic>
    </p:spTree>
    <p:extLst>
      <p:ext uri="{BB962C8B-B14F-4D97-AF65-F5344CB8AC3E}">
        <p14:creationId xmlns:p14="http://schemas.microsoft.com/office/powerpoint/2010/main" val="407843612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1366440" y="6093842"/>
            <a:ext cx="562962" cy="707886"/>
          </a:xfrm>
          <a:prstGeom prst="rect">
            <a:avLst/>
          </a:prstGeom>
          <a:noFill/>
        </p:spPr>
        <p:txBody>
          <a:bodyPr wrap="square" lIns="91440" tIns="45720" rIns="91440" bIns="45720">
            <a:spAutoFit/>
          </a:bodyPr>
          <a:lstStyle/>
          <a:p>
            <a:pPr algn="ctr"/>
            <a:r>
              <a:rPr lang="en-US" altLang="zh-CN" sz="4000" b="1" cap="none" spc="50" dirty="0" smtClean="0">
                <a:ln w="9525" cmpd="sng">
                  <a:solidFill>
                    <a:schemeClr val="accent1"/>
                  </a:solidFill>
                  <a:prstDash val="solid"/>
                </a:ln>
                <a:solidFill>
                  <a:srgbClr val="70AD47">
                    <a:tint val="1000"/>
                  </a:srgbClr>
                </a:solidFill>
                <a:effectLst>
                  <a:glow rad="38100">
                    <a:schemeClr val="accent1">
                      <a:alpha val="40000"/>
                    </a:schemeClr>
                  </a:glow>
                </a:effectLst>
              </a:rPr>
              <a:t>3</a:t>
            </a:r>
            <a:endParaRPr lang="zh-CN" altLang="en-US" sz="4000" b="1" cap="none" spc="50" dirty="0">
              <a:ln w="9525" cmpd="sng">
                <a:solidFill>
                  <a:schemeClr val="accent1"/>
                </a:solidFill>
                <a:prstDash val="solid"/>
              </a:ln>
              <a:solidFill>
                <a:srgbClr val="70AD47">
                  <a:tint val="1000"/>
                </a:srgbClr>
              </a:solidFill>
              <a:effectLst>
                <a:glow rad="38100">
                  <a:schemeClr val="accent1">
                    <a:alpha val="40000"/>
                  </a:schemeClr>
                </a:glow>
              </a:effectLst>
            </a:endParaRPr>
          </a:p>
        </p:txBody>
      </p:sp>
      <p:sp>
        <p:nvSpPr>
          <p:cNvPr id="2" name="横卷形 1"/>
          <p:cNvSpPr/>
          <p:nvPr/>
        </p:nvSpPr>
        <p:spPr>
          <a:xfrm>
            <a:off x="0" y="0"/>
            <a:ext cx="2630658" cy="604911"/>
          </a:xfrm>
          <a:prstGeom prst="horizontalScroll">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en-US" altLang="zh-CN" sz="2000" dirty="0" smtClean="0"/>
              <a:t>3.2  </a:t>
            </a:r>
            <a:r>
              <a:rPr lang="zh-CN" altLang="en-US" sz="2000" dirty="0" smtClean="0"/>
              <a:t>空间</a:t>
            </a:r>
            <a:r>
              <a:rPr lang="zh-CN" altLang="zh-CN" sz="2000" dirty="0" smtClean="0"/>
              <a:t>关系</a:t>
            </a:r>
            <a:r>
              <a:rPr lang="zh-CN" altLang="zh-CN" sz="2000" dirty="0"/>
              <a:t>图形</a:t>
            </a:r>
            <a:endParaRPr lang="zh-CN" altLang="en-US" sz="2000" dirty="0"/>
          </a:p>
        </p:txBody>
      </p:sp>
      <p:sp>
        <p:nvSpPr>
          <p:cNvPr id="3" name="矩形 2"/>
          <p:cNvSpPr/>
          <p:nvPr/>
        </p:nvSpPr>
        <p:spPr>
          <a:xfrm>
            <a:off x="11364352" y="720820"/>
            <a:ext cx="373488" cy="1200329"/>
          </a:xfrm>
          <a:prstGeom prst="rect">
            <a:avLst/>
          </a:prstGeom>
        </p:spPr>
        <p:txBody>
          <a:bodyPr wrap="square">
            <a:spAutoFit/>
          </a:bodyPr>
          <a:lstStyle/>
          <a:p>
            <a:pPr algn="just">
              <a:spcAft>
                <a:spcPts val="0"/>
              </a:spcAft>
            </a:pPr>
            <a:r>
              <a:rPr lang="zh-CN" altLang="zh-CN" kern="100" dirty="0">
                <a:solidFill>
                  <a:srgbClr val="00B0F0"/>
                </a:solidFill>
                <a:latin typeface="华文新魏" panose="02010800040101010101" pitchFamily="2" charset="-122"/>
                <a:ea typeface="华文新魏" panose="02010800040101010101" pitchFamily="2" charset="-122"/>
                <a:cs typeface="宋体" panose="02010600030101010101" pitchFamily="2" charset="-122"/>
              </a:rPr>
              <a:t>混维图形</a:t>
            </a:r>
            <a:endParaRPr lang="zh-CN" altLang="zh-CN" kern="100" dirty="0">
              <a:solidFill>
                <a:srgbClr val="00B0F0"/>
              </a:solidFill>
              <a:latin typeface="华文新魏" panose="02010800040101010101" pitchFamily="2" charset="-122"/>
              <a:ea typeface="华文新魏" panose="02010800040101010101" pitchFamily="2" charset="-122"/>
              <a:cs typeface="宋体" panose="02010600030101010101" pitchFamily="2" charset="-122"/>
            </a:endParaRPr>
          </a:p>
        </p:txBody>
      </p:sp>
      <p:pic>
        <p:nvPicPr>
          <p:cNvPr id="6" name="图片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080664" y="3243451"/>
            <a:ext cx="4995591" cy="3446958"/>
          </a:xfrm>
          <a:prstGeom prst="rect">
            <a:avLst/>
          </a:prstGeom>
        </p:spPr>
      </p:pic>
      <p:pic>
        <p:nvPicPr>
          <p:cNvPr id="7" name="图片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9676" y="2095073"/>
            <a:ext cx="3073768" cy="4595335"/>
          </a:xfrm>
          <a:prstGeom prst="rect">
            <a:avLst/>
          </a:prstGeom>
        </p:spPr>
      </p:pic>
      <p:pic>
        <p:nvPicPr>
          <p:cNvPr id="8" name="图片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390297" y="2095074"/>
            <a:ext cx="3543514" cy="4595335"/>
          </a:xfrm>
          <a:prstGeom prst="rect">
            <a:avLst/>
          </a:prstGeom>
        </p:spPr>
      </p:pic>
      <p:pic>
        <p:nvPicPr>
          <p:cNvPr id="9" name="图片 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080664" y="-17765"/>
            <a:ext cx="4136835" cy="3075048"/>
          </a:xfrm>
          <a:prstGeom prst="rect">
            <a:avLst/>
          </a:prstGeom>
        </p:spPr>
      </p:pic>
    </p:spTree>
    <p:extLst>
      <p:ext uri="{BB962C8B-B14F-4D97-AF65-F5344CB8AC3E}">
        <p14:creationId xmlns:p14="http://schemas.microsoft.com/office/powerpoint/2010/main" val="2021889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1366440" y="6093842"/>
            <a:ext cx="562962" cy="707886"/>
          </a:xfrm>
          <a:prstGeom prst="rect">
            <a:avLst/>
          </a:prstGeom>
          <a:noFill/>
        </p:spPr>
        <p:txBody>
          <a:bodyPr wrap="square" lIns="91440" tIns="45720" rIns="91440" bIns="45720">
            <a:spAutoFit/>
          </a:bodyPr>
          <a:lstStyle/>
          <a:p>
            <a:pPr algn="ctr"/>
            <a:r>
              <a:rPr lang="en-US" altLang="zh-CN" sz="4000" b="1" cap="none" spc="50" dirty="0" smtClean="0">
                <a:ln w="9525" cmpd="sng">
                  <a:solidFill>
                    <a:schemeClr val="accent1"/>
                  </a:solidFill>
                  <a:prstDash val="solid"/>
                </a:ln>
                <a:solidFill>
                  <a:srgbClr val="70AD47">
                    <a:tint val="1000"/>
                  </a:srgbClr>
                </a:solidFill>
                <a:effectLst>
                  <a:glow rad="38100">
                    <a:schemeClr val="accent1">
                      <a:alpha val="40000"/>
                    </a:schemeClr>
                  </a:glow>
                </a:effectLst>
              </a:rPr>
              <a:t>3</a:t>
            </a:r>
            <a:endParaRPr lang="zh-CN" altLang="en-US" sz="4000" b="1" cap="none" spc="50" dirty="0">
              <a:ln w="9525" cmpd="sng">
                <a:solidFill>
                  <a:schemeClr val="accent1"/>
                </a:solidFill>
                <a:prstDash val="solid"/>
              </a:ln>
              <a:solidFill>
                <a:srgbClr val="70AD47">
                  <a:tint val="1000"/>
                </a:srgbClr>
              </a:solidFill>
              <a:effectLst>
                <a:glow rad="38100">
                  <a:schemeClr val="accent1">
                    <a:alpha val="40000"/>
                  </a:schemeClr>
                </a:glow>
              </a:effectLst>
            </a:endParaRPr>
          </a:p>
        </p:txBody>
      </p:sp>
      <p:sp>
        <p:nvSpPr>
          <p:cNvPr id="2" name="横卷形 1"/>
          <p:cNvSpPr/>
          <p:nvPr/>
        </p:nvSpPr>
        <p:spPr>
          <a:xfrm>
            <a:off x="0" y="0"/>
            <a:ext cx="2630658" cy="604911"/>
          </a:xfrm>
          <a:prstGeom prst="horizontalScroll">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en-US" altLang="zh-CN" sz="2000" dirty="0" smtClean="0"/>
              <a:t>3.2  </a:t>
            </a:r>
            <a:r>
              <a:rPr lang="zh-CN" altLang="en-US" sz="2000" dirty="0" smtClean="0"/>
              <a:t>空间</a:t>
            </a:r>
            <a:r>
              <a:rPr lang="zh-CN" altLang="zh-CN" sz="2000" dirty="0" smtClean="0"/>
              <a:t>关系</a:t>
            </a:r>
            <a:r>
              <a:rPr lang="zh-CN" altLang="zh-CN" sz="2000" dirty="0"/>
              <a:t>图形</a:t>
            </a:r>
            <a:endParaRPr lang="zh-CN" altLang="en-US" sz="2000" dirty="0"/>
          </a:p>
        </p:txBody>
      </p:sp>
      <p:sp>
        <p:nvSpPr>
          <p:cNvPr id="3" name="矩形 2"/>
          <p:cNvSpPr/>
          <p:nvPr/>
        </p:nvSpPr>
        <p:spPr>
          <a:xfrm>
            <a:off x="3587297" y="117789"/>
            <a:ext cx="1796722" cy="369332"/>
          </a:xfrm>
          <a:prstGeom prst="rect">
            <a:avLst/>
          </a:prstGeom>
        </p:spPr>
        <p:txBody>
          <a:bodyPr wrap="square">
            <a:spAutoFit/>
          </a:bodyPr>
          <a:lstStyle/>
          <a:p>
            <a:pPr algn="just">
              <a:spcAft>
                <a:spcPts val="0"/>
              </a:spcAft>
            </a:pPr>
            <a:r>
              <a:rPr lang="zh-CN" altLang="zh-CN" kern="100" dirty="0">
                <a:solidFill>
                  <a:srgbClr val="00B0F0"/>
                </a:solidFill>
                <a:latin typeface="华文新魏" panose="02010800040101010101" pitchFamily="2" charset="-122"/>
                <a:ea typeface="华文新魏" panose="02010800040101010101" pitchFamily="2" charset="-122"/>
                <a:cs typeface="宋体" panose="02010600030101010101" pitchFamily="2" charset="-122"/>
              </a:rPr>
              <a:t>混</a:t>
            </a:r>
            <a:r>
              <a:rPr lang="zh-CN" altLang="zh-CN" kern="100" dirty="0">
                <a:solidFill>
                  <a:srgbClr val="00B0F0"/>
                </a:solidFill>
                <a:latin typeface="华文新魏" panose="02010800040101010101" pitchFamily="2" charset="-122"/>
                <a:ea typeface="华文新魏" panose="02010800040101010101" pitchFamily="2" charset="-122"/>
                <a:cs typeface="宋体" panose="02010600030101010101" pitchFamily="2" charset="-122"/>
              </a:rPr>
              <a:t>维图</a:t>
            </a:r>
            <a:r>
              <a:rPr lang="zh-CN" altLang="zh-CN" kern="100" dirty="0">
                <a:solidFill>
                  <a:srgbClr val="00B0F0"/>
                </a:solidFill>
                <a:latin typeface="华文新魏" panose="02010800040101010101" pitchFamily="2" charset="-122"/>
                <a:ea typeface="华文新魏" panose="02010800040101010101" pitchFamily="2" charset="-122"/>
                <a:cs typeface="宋体" panose="02010600030101010101" pitchFamily="2" charset="-122"/>
              </a:rPr>
              <a:t>形</a:t>
            </a:r>
            <a:endParaRPr lang="zh-CN" altLang="zh-CN" kern="100" dirty="0">
              <a:solidFill>
                <a:srgbClr val="00B0F0"/>
              </a:solidFill>
              <a:latin typeface="华文新魏" panose="02010800040101010101" pitchFamily="2" charset="-122"/>
              <a:ea typeface="华文新魏" panose="02010800040101010101" pitchFamily="2" charset="-122"/>
              <a:cs typeface="宋体" panose="02010600030101010101" pitchFamily="2" charset="-122"/>
            </a:endParaRPr>
          </a:p>
        </p:txBody>
      </p:sp>
      <p:pic>
        <p:nvPicPr>
          <p:cNvPr id="6" name="图片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591197" y="3748575"/>
            <a:ext cx="3272250" cy="2785048"/>
          </a:xfrm>
          <a:prstGeom prst="rect">
            <a:avLst/>
          </a:prstGeom>
        </p:spPr>
      </p:pic>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587297" y="3748575"/>
            <a:ext cx="2696099" cy="2785048"/>
          </a:xfrm>
          <a:prstGeom prst="rect">
            <a:avLst/>
          </a:prstGeom>
        </p:spPr>
      </p:pic>
      <p:pic>
        <p:nvPicPr>
          <p:cNvPr id="8" name="图片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587297" y="671787"/>
            <a:ext cx="2696099" cy="2951933"/>
          </a:xfrm>
          <a:prstGeom prst="rect">
            <a:avLst/>
          </a:prstGeom>
        </p:spPr>
      </p:pic>
      <p:pic>
        <p:nvPicPr>
          <p:cNvPr id="9" name="图片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591197" y="0"/>
            <a:ext cx="5600803" cy="3623720"/>
          </a:xfrm>
          <a:prstGeom prst="rect">
            <a:avLst/>
          </a:prstGeom>
        </p:spPr>
      </p:pic>
    </p:spTree>
    <p:extLst>
      <p:ext uri="{BB962C8B-B14F-4D97-AF65-F5344CB8AC3E}">
        <p14:creationId xmlns:p14="http://schemas.microsoft.com/office/powerpoint/2010/main" val="9601388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流程图: 库存数据 3"/>
          <p:cNvSpPr/>
          <p:nvPr/>
        </p:nvSpPr>
        <p:spPr>
          <a:xfrm rot="5400000">
            <a:off x="8950568" y="3865100"/>
            <a:ext cx="5310556" cy="675248"/>
          </a:xfrm>
          <a:prstGeom prst="flowChartOnlineStorage">
            <a:avLst/>
          </a:prstGeom>
        </p:spPr>
        <p:style>
          <a:lnRef idx="1">
            <a:schemeClr val="accent1"/>
          </a:lnRef>
          <a:fillRef idx="3">
            <a:schemeClr val="accent1"/>
          </a:fillRef>
          <a:effectRef idx="2">
            <a:schemeClr val="accent1"/>
          </a:effectRef>
          <a:fontRef idx="minor">
            <a:schemeClr val="lt1"/>
          </a:fontRef>
        </p:style>
        <p:txBody>
          <a:bodyPr vert="vert270" rtlCol="0" anchor="ctr"/>
          <a:lstStyle/>
          <a:p>
            <a:pPr algn="ctr">
              <a:lnSpc>
                <a:spcPct val="150000"/>
              </a:lnSpc>
            </a:pPr>
            <a:r>
              <a:rPr lang="zh-CN" altLang="zh-CN" sz="2300" b="1" dirty="0"/>
              <a:t>图形设计的形式</a:t>
            </a:r>
            <a:endParaRPr lang="zh-CN" altLang="en-US" sz="2300" dirty="0"/>
          </a:p>
        </p:txBody>
      </p:sp>
      <p:sp>
        <p:nvSpPr>
          <p:cNvPr id="5" name="矩形 4"/>
          <p:cNvSpPr/>
          <p:nvPr/>
        </p:nvSpPr>
        <p:spPr>
          <a:xfrm>
            <a:off x="11366440" y="6093842"/>
            <a:ext cx="562962" cy="707886"/>
          </a:xfrm>
          <a:prstGeom prst="rect">
            <a:avLst/>
          </a:prstGeom>
          <a:noFill/>
        </p:spPr>
        <p:txBody>
          <a:bodyPr wrap="square" lIns="91440" tIns="45720" rIns="91440" bIns="45720">
            <a:spAutoFit/>
          </a:bodyPr>
          <a:lstStyle/>
          <a:p>
            <a:pPr algn="ctr"/>
            <a:r>
              <a:rPr lang="en-US" altLang="zh-CN" sz="4000" b="1" cap="none" spc="50" dirty="0" smtClean="0">
                <a:ln w="9525" cmpd="sng">
                  <a:solidFill>
                    <a:schemeClr val="accent1"/>
                  </a:solidFill>
                  <a:prstDash val="solid"/>
                </a:ln>
                <a:solidFill>
                  <a:srgbClr val="70AD47">
                    <a:tint val="1000"/>
                  </a:srgbClr>
                </a:solidFill>
                <a:effectLst>
                  <a:glow rad="38100">
                    <a:schemeClr val="accent1">
                      <a:alpha val="40000"/>
                    </a:schemeClr>
                  </a:glow>
                </a:effectLst>
              </a:rPr>
              <a:t>3</a:t>
            </a:r>
            <a:endParaRPr lang="zh-CN" altLang="en-US" sz="4000" b="1" cap="none" spc="50" dirty="0">
              <a:ln w="9525" cmpd="sng">
                <a:solidFill>
                  <a:schemeClr val="accent1"/>
                </a:solidFill>
                <a:prstDash val="solid"/>
              </a:ln>
              <a:solidFill>
                <a:srgbClr val="70AD47">
                  <a:tint val="1000"/>
                </a:srgbClr>
              </a:solidFill>
              <a:effectLst>
                <a:glow rad="38100">
                  <a:schemeClr val="accent1">
                    <a:alpha val="40000"/>
                  </a:schemeClr>
                </a:glow>
              </a:effectLst>
            </a:endParaRPr>
          </a:p>
        </p:txBody>
      </p:sp>
      <p:sp>
        <p:nvSpPr>
          <p:cNvPr id="2" name="横卷形 1"/>
          <p:cNvSpPr/>
          <p:nvPr/>
        </p:nvSpPr>
        <p:spPr>
          <a:xfrm>
            <a:off x="0" y="0"/>
            <a:ext cx="2630658" cy="604911"/>
          </a:xfrm>
          <a:prstGeom prst="horizontalScroll">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en-US" altLang="zh-CN" sz="2000" dirty="0"/>
              <a:t>3.3  </a:t>
            </a:r>
            <a:r>
              <a:rPr lang="zh-CN" altLang="zh-CN" sz="2000" dirty="0"/>
              <a:t>非常态的图形</a:t>
            </a:r>
            <a:endParaRPr lang="zh-CN" altLang="en-US" sz="2000" dirty="0"/>
          </a:p>
        </p:txBody>
      </p:sp>
      <p:graphicFrame>
        <p:nvGraphicFramePr>
          <p:cNvPr id="3" name="图示 2"/>
          <p:cNvGraphicFramePr/>
          <p:nvPr>
            <p:extLst>
              <p:ext uri="{D42A27DB-BD31-4B8C-83A1-F6EECF244321}">
                <p14:modId xmlns:p14="http://schemas.microsoft.com/office/powerpoint/2010/main" val="4059548275"/>
              </p:ext>
            </p:extLst>
          </p:nvPr>
        </p:nvGraphicFramePr>
        <p:xfrm>
          <a:off x="1315328" y="2019603"/>
          <a:ext cx="9271105" cy="281833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81396442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剪去对角的矩形 1"/>
          <p:cNvSpPr/>
          <p:nvPr/>
        </p:nvSpPr>
        <p:spPr>
          <a:xfrm>
            <a:off x="1129048" y="1154925"/>
            <a:ext cx="8414197" cy="785042"/>
          </a:xfrm>
          <a:prstGeom prst="snip2Diag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zh-CN" altLang="en-US"/>
          </a:p>
        </p:txBody>
      </p:sp>
      <p:sp>
        <p:nvSpPr>
          <p:cNvPr id="4" name="流程图: 库存数据 3"/>
          <p:cNvSpPr/>
          <p:nvPr/>
        </p:nvSpPr>
        <p:spPr>
          <a:xfrm rot="5400000">
            <a:off x="8950568" y="3865100"/>
            <a:ext cx="5310556" cy="675248"/>
          </a:xfrm>
          <a:prstGeom prst="flowChartOnlineStorage">
            <a:avLst/>
          </a:prstGeom>
        </p:spPr>
        <p:style>
          <a:lnRef idx="1">
            <a:schemeClr val="accent1"/>
          </a:lnRef>
          <a:fillRef idx="3">
            <a:schemeClr val="accent1"/>
          </a:fillRef>
          <a:effectRef idx="2">
            <a:schemeClr val="accent1"/>
          </a:effectRef>
          <a:fontRef idx="minor">
            <a:schemeClr val="lt1"/>
          </a:fontRef>
        </p:style>
        <p:txBody>
          <a:bodyPr vert="vert270" rtlCol="0" anchor="ctr"/>
          <a:lstStyle/>
          <a:p>
            <a:pPr algn="ctr">
              <a:lnSpc>
                <a:spcPct val="150000"/>
              </a:lnSpc>
            </a:pPr>
            <a:r>
              <a:rPr lang="zh-CN" altLang="zh-CN" sz="2300" b="1" dirty="0"/>
              <a:t>图形设计的形式</a:t>
            </a:r>
            <a:endParaRPr lang="zh-CN" altLang="en-US" sz="2300" dirty="0"/>
          </a:p>
        </p:txBody>
      </p:sp>
      <p:sp>
        <p:nvSpPr>
          <p:cNvPr id="5" name="矩形 4"/>
          <p:cNvSpPr/>
          <p:nvPr/>
        </p:nvSpPr>
        <p:spPr>
          <a:xfrm>
            <a:off x="11366440" y="6093842"/>
            <a:ext cx="562962" cy="707886"/>
          </a:xfrm>
          <a:prstGeom prst="rect">
            <a:avLst/>
          </a:prstGeom>
          <a:noFill/>
        </p:spPr>
        <p:txBody>
          <a:bodyPr wrap="square" lIns="91440" tIns="45720" rIns="91440" bIns="45720">
            <a:spAutoFit/>
          </a:bodyPr>
          <a:lstStyle/>
          <a:p>
            <a:pPr algn="ctr"/>
            <a:r>
              <a:rPr lang="en-US" altLang="zh-CN" sz="4000" b="1" cap="none" spc="50" dirty="0" smtClean="0">
                <a:ln w="9525" cmpd="sng">
                  <a:solidFill>
                    <a:schemeClr val="accent1"/>
                  </a:solidFill>
                  <a:prstDash val="solid"/>
                </a:ln>
                <a:solidFill>
                  <a:srgbClr val="70AD47">
                    <a:tint val="1000"/>
                  </a:srgbClr>
                </a:solidFill>
                <a:effectLst>
                  <a:glow rad="38100">
                    <a:schemeClr val="accent1">
                      <a:alpha val="40000"/>
                    </a:schemeClr>
                  </a:glow>
                </a:effectLst>
              </a:rPr>
              <a:t>3</a:t>
            </a:r>
            <a:endParaRPr lang="zh-CN" altLang="en-US" sz="4000" b="1" cap="none" spc="50" dirty="0">
              <a:ln w="9525" cmpd="sng">
                <a:solidFill>
                  <a:schemeClr val="accent1"/>
                </a:solidFill>
                <a:prstDash val="solid"/>
              </a:ln>
              <a:solidFill>
                <a:srgbClr val="70AD47">
                  <a:tint val="1000"/>
                </a:srgbClr>
              </a:solidFill>
              <a:effectLst>
                <a:glow rad="38100">
                  <a:schemeClr val="accent1">
                    <a:alpha val="40000"/>
                  </a:schemeClr>
                </a:glow>
              </a:effectLst>
            </a:endParaRPr>
          </a:p>
        </p:txBody>
      </p:sp>
      <p:sp>
        <p:nvSpPr>
          <p:cNvPr id="6" name="横卷形 5"/>
          <p:cNvSpPr/>
          <p:nvPr/>
        </p:nvSpPr>
        <p:spPr>
          <a:xfrm>
            <a:off x="0" y="0"/>
            <a:ext cx="2630658" cy="604911"/>
          </a:xfrm>
          <a:prstGeom prst="horizontalScroll">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en-US" altLang="zh-CN" sz="2000" dirty="0"/>
              <a:t>3.3  </a:t>
            </a:r>
            <a:r>
              <a:rPr lang="zh-CN" altLang="zh-CN" sz="2000" dirty="0"/>
              <a:t>非常态的图形</a:t>
            </a:r>
            <a:endParaRPr lang="zh-CN" altLang="en-US" sz="2000" dirty="0"/>
          </a:p>
        </p:txBody>
      </p:sp>
      <p:sp>
        <p:nvSpPr>
          <p:cNvPr id="3" name="矩形 2"/>
          <p:cNvSpPr/>
          <p:nvPr/>
        </p:nvSpPr>
        <p:spPr>
          <a:xfrm>
            <a:off x="1129048" y="1172547"/>
            <a:ext cx="8903594" cy="4247317"/>
          </a:xfrm>
          <a:prstGeom prst="rect">
            <a:avLst/>
          </a:prstGeom>
        </p:spPr>
        <p:txBody>
          <a:bodyPr wrap="square">
            <a:spAutoFit/>
          </a:bodyPr>
          <a:lstStyle/>
          <a:p>
            <a:pPr indent="304800" algn="just">
              <a:lnSpc>
                <a:spcPct val="150000"/>
              </a:lnSpc>
            </a:pPr>
            <a:r>
              <a:rPr lang="zh-CN" altLang="zh-CN" sz="2000" kern="100" dirty="0">
                <a:latin typeface="华文仿宋" panose="02010600040101010101" pitchFamily="2" charset="-122"/>
                <a:ea typeface="华文仿宋" panose="02010600040101010101" pitchFamily="2" charset="-122"/>
                <a:cs typeface="宋体" panose="02010600030101010101" pitchFamily="2" charset="-122"/>
              </a:rPr>
              <a:t>冈特·兰堡是欧洲</a:t>
            </a:r>
            <a:r>
              <a:rPr lang="en-US" altLang="zh-CN" sz="2000" kern="100" dirty="0">
                <a:latin typeface="华文仿宋" panose="02010600040101010101" pitchFamily="2" charset="-122"/>
                <a:ea typeface="华文仿宋" panose="02010600040101010101" pitchFamily="2" charset="-122"/>
                <a:cs typeface="宋体" panose="02010600030101010101" pitchFamily="2" charset="-122"/>
              </a:rPr>
              <a:t>"</a:t>
            </a:r>
            <a:r>
              <a:rPr lang="zh-CN" altLang="zh-CN" sz="2000" kern="100" dirty="0">
                <a:latin typeface="华文仿宋" panose="02010600040101010101" pitchFamily="2" charset="-122"/>
                <a:ea typeface="华文仿宋" panose="02010600040101010101" pitchFamily="2" charset="-122"/>
                <a:cs typeface="宋体" panose="02010600030101010101" pitchFamily="2" charset="-122"/>
              </a:rPr>
              <a:t>视觉诗人</a:t>
            </a:r>
            <a:r>
              <a:rPr lang="en-US" altLang="zh-CN" sz="2000" kern="100" dirty="0">
                <a:latin typeface="华文仿宋" panose="02010600040101010101" pitchFamily="2" charset="-122"/>
                <a:ea typeface="华文仿宋" panose="02010600040101010101" pitchFamily="2" charset="-122"/>
                <a:cs typeface="宋体" panose="02010600030101010101" pitchFamily="2" charset="-122"/>
              </a:rPr>
              <a:t>"</a:t>
            </a:r>
            <a:r>
              <a:rPr lang="zh-CN" altLang="zh-CN" sz="2000" kern="100" dirty="0">
                <a:latin typeface="华文仿宋" panose="02010600040101010101" pitchFamily="2" charset="-122"/>
                <a:ea typeface="华文仿宋" panose="02010600040101010101" pitchFamily="2" charset="-122"/>
                <a:cs typeface="宋体" panose="02010600030101010101" pitchFamily="2" charset="-122"/>
              </a:rPr>
              <a:t>派公认的一位最有创造力的招贴大师</a:t>
            </a:r>
            <a:r>
              <a:rPr lang="zh-CN" altLang="zh-CN" sz="2000" kern="100" dirty="0" smtClean="0">
                <a:latin typeface="华文仿宋" panose="02010600040101010101" pitchFamily="2" charset="-122"/>
                <a:ea typeface="华文仿宋" panose="02010600040101010101" pitchFamily="2" charset="-122"/>
                <a:cs typeface="宋体" panose="02010600030101010101" pitchFamily="2" charset="-122"/>
              </a:rPr>
              <a:t>；</a:t>
            </a:r>
            <a:endParaRPr lang="en-US" altLang="zh-CN" sz="2000" kern="100" dirty="0" smtClean="0">
              <a:latin typeface="华文仿宋" panose="02010600040101010101" pitchFamily="2" charset="-122"/>
              <a:ea typeface="华文仿宋" panose="02010600040101010101" pitchFamily="2" charset="-122"/>
              <a:cs typeface="宋体" panose="02010600030101010101" pitchFamily="2" charset="-122"/>
            </a:endParaRPr>
          </a:p>
          <a:p>
            <a:pPr indent="304800" algn="just">
              <a:lnSpc>
                <a:spcPct val="150000"/>
              </a:lnSpc>
            </a:pPr>
            <a:endParaRPr lang="en-US" altLang="zh-CN" sz="2000" kern="100" dirty="0" smtClean="0">
              <a:latin typeface="华文仿宋" panose="02010600040101010101" pitchFamily="2" charset="-122"/>
              <a:ea typeface="华文仿宋" panose="02010600040101010101" pitchFamily="2" charset="-122"/>
              <a:cs typeface="宋体" panose="02010600030101010101" pitchFamily="2" charset="-122"/>
            </a:endParaRPr>
          </a:p>
          <a:p>
            <a:pPr indent="304800" algn="just">
              <a:lnSpc>
                <a:spcPct val="150000"/>
              </a:lnSpc>
            </a:pPr>
            <a:r>
              <a:rPr lang="zh-CN" altLang="zh-CN" sz="2000" kern="100" dirty="0" smtClean="0">
                <a:latin typeface="华文仿宋" panose="02010600040101010101" pitchFamily="2" charset="-122"/>
                <a:ea typeface="华文仿宋" panose="02010600040101010101" pitchFamily="2" charset="-122"/>
                <a:cs typeface="宋体" panose="02010600030101010101" pitchFamily="2" charset="-122"/>
              </a:rPr>
              <a:t>他</a:t>
            </a:r>
            <a:r>
              <a:rPr lang="zh-CN" altLang="zh-CN" sz="2000" kern="100" dirty="0">
                <a:latin typeface="华文仿宋" panose="02010600040101010101" pitchFamily="2" charset="-122"/>
                <a:ea typeface="华文仿宋" panose="02010600040101010101" pitchFamily="2" charset="-122"/>
                <a:cs typeface="宋体" panose="02010600030101010101" pitchFamily="2" charset="-122"/>
              </a:rPr>
              <a:t>始终坚持用视觉形象语言说话，追求画面的韵律感、层次感，用最简单的视觉形象表达最深刻的内涵</a:t>
            </a:r>
            <a:r>
              <a:rPr lang="zh-CN" altLang="zh-CN" sz="2000" kern="100" dirty="0" smtClean="0">
                <a:latin typeface="华文仿宋" panose="02010600040101010101" pitchFamily="2" charset="-122"/>
                <a:ea typeface="华文仿宋" panose="02010600040101010101" pitchFamily="2" charset="-122"/>
                <a:cs typeface="宋体" panose="02010600030101010101" pitchFamily="2" charset="-122"/>
              </a:rPr>
              <a:t>；</a:t>
            </a:r>
            <a:endParaRPr lang="en-US" altLang="zh-CN" sz="2000" kern="100" dirty="0" smtClean="0">
              <a:latin typeface="华文仿宋" panose="02010600040101010101" pitchFamily="2" charset="-122"/>
              <a:ea typeface="华文仿宋" panose="02010600040101010101" pitchFamily="2" charset="-122"/>
              <a:cs typeface="宋体" panose="02010600030101010101" pitchFamily="2" charset="-122"/>
            </a:endParaRPr>
          </a:p>
          <a:p>
            <a:pPr indent="304800" algn="just">
              <a:lnSpc>
                <a:spcPct val="150000"/>
              </a:lnSpc>
            </a:pPr>
            <a:r>
              <a:rPr lang="zh-CN" altLang="zh-CN" sz="2000" kern="100" dirty="0" smtClean="0">
                <a:latin typeface="华文仿宋" panose="02010600040101010101" pitchFamily="2" charset="-122"/>
                <a:ea typeface="华文仿宋" panose="02010600040101010101" pitchFamily="2" charset="-122"/>
                <a:cs typeface="宋体" panose="02010600030101010101" pitchFamily="2" charset="-122"/>
              </a:rPr>
              <a:t>他</a:t>
            </a:r>
            <a:r>
              <a:rPr lang="zh-CN" altLang="zh-CN" sz="2000" kern="100" dirty="0">
                <a:latin typeface="华文仿宋" panose="02010600040101010101" pitchFamily="2" charset="-122"/>
                <a:ea typeface="华文仿宋" panose="02010600040101010101" pitchFamily="2" charset="-122"/>
                <a:cs typeface="宋体" panose="02010600030101010101" pitchFamily="2" charset="-122"/>
              </a:rPr>
              <a:t>的作品追求平面之外的视觉效果，给视觉世界带来了新的力量和生机</a:t>
            </a:r>
            <a:r>
              <a:rPr lang="zh-CN" altLang="zh-CN" sz="2000" kern="100" dirty="0" smtClean="0">
                <a:latin typeface="华文仿宋" panose="02010600040101010101" pitchFamily="2" charset="-122"/>
                <a:ea typeface="华文仿宋" panose="02010600040101010101" pitchFamily="2" charset="-122"/>
                <a:cs typeface="宋体" panose="02010600030101010101" pitchFamily="2" charset="-122"/>
              </a:rPr>
              <a:t>。</a:t>
            </a:r>
            <a:endParaRPr lang="en-US" altLang="zh-CN" sz="2000" kern="100" dirty="0" smtClean="0">
              <a:latin typeface="华文仿宋" panose="02010600040101010101" pitchFamily="2" charset="-122"/>
              <a:ea typeface="华文仿宋" panose="02010600040101010101" pitchFamily="2" charset="-122"/>
              <a:cs typeface="宋体" panose="02010600030101010101" pitchFamily="2" charset="-122"/>
            </a:endParaRPr>
          </a:p>
          <a:p>
            <a:pPr indent="304800" algn="just">
              <a:lnSpc>
                <a:spcPct val="150000"/>
              </a:lnSpc>
            </a:pPr>
            <a:r>
              <a:rPr lang="zh-CN" altLang="zh-CN" sz="2000" kern="100" dirty="0" smtClean="0">
                <a:latin typeface="华文仿宋" panose="02010600040101010101" pitchFamily="2" charset="-122"/>
                <a:ea typeface="华文仿宋" panose="02010600040101010101" pitchFamily="2" charset="-122"/>
                <a:cs typeface="宋体" panose="02010600030101010101" pitchFamily="2" charset="-122"/>
              </a:rPr>
              <a:t>兰堡</a:t>
            </a:r>
            <a:r>
              <a:rPr lang="zh-CN" altLang="zh-CN" sz="2000" kern="100" dirty="0">
                <a:latin typeface="华文仿宋" panose="02010600040101010101" pitchFamily="2" charset="-122"/>
                <a:ea typeface="华文仿宋" panose="02010600040101010101" pitchFamily="2" charset="-122"/>
                <a:cs typeface="宋体" panose="02010600030101010101" pitchFamily="2" charset="-122"/>
              </a:rPr>
              <a:t>力图通过设计表现个人的艺术思想、意识观念和形态立场，在基于视觉传达功能的基础之上，把设计当成诗歌那样创作，高度地个人化、自由化</a:t>
            </a:r>
            <a:r>
              <a:rPr lang="zh-CN" altLang="zh-CN" sz="2000" kern="100" dirty="0" smtClean="0">
                <a:latin typeface="华文仿宋" panose="02010600040101010101" pitchFamily="2" charset="-122"/>
                <a:ea typeface="华文仿宋" panose="02010600040101010101" pitchFamily="2" charset="-122"/>
                <a:cs typeface="宋体" panose="02010600030101010101" pitchFamily="2" charset="-122"/>
              </a:rPr>
              <a:t>。</a:t>
            </a:r>
            <a:endParaRPr lang="en-US" altLang="zh-CN" sz="2000" kern="100" dirty="0" smtClean="0">
              <a:latin typeface="华文仿宋" panose="02010600040101010101" pitchFamily="2" charset="-122"/>
              <a:ea typeface="华文仿宋" panose="02010600040101010101" pitchFamily="2" charset="-122"/>
              <a:cs typeface="宋体" panose="02010600030101010101" pitchFamily="2" charset="-122"/>
            </a:endParaRPr>
          </a:p>
          <a:p>
            <a:pPr indent="304800" algn="just">
              <a:lnSpc>
                <a:spcPct val="150000"/>
              </a:lnSpc>
            </a:pPr>
            <a:r>
              <a:rPr lang="zh-CN" altLang="zh-CN" sz="2000" kern="100" dirty="0" smtClean="0">
                <a:latin typeface="华文仿宋" panose="02010600040101010101" pitchFamily="2" charset="-122"/>
                <a:ea typeface="华文仿宋" panose="02010600040101010101" pitchFamily="2" charset="-122"/>
                <a:cs typeface="宋体" panose="02010600030101010101" pitchFamily="2" charset="-122"/>
              </a:rPr>
              <a:t>他</a:t>
            </a:r>
            <a:r>
              <a:rPr lang="zh-CN" altLang="zh-CN" sz="2000" kern="100" dirty="0">
                <a:latin typeface="华文仿宋" panose="02010600040101010101" pitchFamily="2" charset="-122"/>
                <a:ea typeface="华文仿宋" panose="02010600040101010101" pitchFamily="2" charset="-122"/>
                <a:cs typeface="宋体" panose="02010600030101010101" pitchFamily="2" charset="-122"/>
              </a:rPr>
              <a:t>更加强调自我意识和对生活的领悟，在视觉效果上追求视觉冲击力，强调平面效果的突破。</a:t>
            </a:r>
            <a:endParaRPr lang="zh-CN" altLang="en-US" sz="2000" kern="100" dirty="0">
              <a:latin typeface="华文仿宋" panose="02010600040101010101" pitchFamily="2" charset="-122"/>
              <a:ea typeface="华文仿宋" panose="02010600040101010101" pitchFamily="2" charset="-122"/>
              <a:cs typeface="宋体" panose="02010600030101010101" pitchFamily="2" charset="-122"/>
            </a:endParaRPr>
          </a:p>
        </p:txBody>
      </p:sp>
    </p:spTree>
    <p:extLst>
      <p:ext uri="{BB962C8B-B14F-4D97-AF65-F5344CB8AC3E}">
        <p14:creationId xmlns:p14="http://schemas.microsoft.com/office/powerpoint/2010/main" val="177353692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流程图: 库存数据 3"/>
          <p:cNvSpPr/>
          <p:nvPr/>
        </p:nvSpPr>
        <p:spPr>
          <a:xfrm rot="5400000">
            <a:off x="8950568" y="3865100"/>
            <a:ext cx="5310556" cy="675248"/>
          </a:xfrm>
          <a:prstGeom prst="flowChartOnlineStorage">
            <a:avLst/>
          </a:prstGeom>
        </p:spPr>
        <p:style>
          <a:lnRef idx="1">
            <a:schemeClr val="accent1"/>
          </a:lnRef>
          <a:fillRef idx="3">
            <a:schemeClr val="accent1"/>
          </a:fillRef>
          <a:effectRef idx="2">
            <a:schemeClr val="accent1"/>
          </a:effectRef>
          <a:fontRef idx="minor">
            <a:schemeClr val="lt1"/>
          </a:fontRef>
        </p:style>
        <p:txBody>
          <a:bodyPr vert="vert270" rtlCol="0" anchor="ctr"/>
          <a:lstStyle/>
          <a:p>
            <a:pPr algn="ctr">
              <a:lnSpc>
                <a:spcPct val="150000"/>
              </a:lnSpc>
            </a:pPr>
            <a:r>
              <a:rPr lang="zh-CN" altLang="zh-CN" sz="2300" b="1" dirty="0"/>
              <a:t>图形设计的形式</a:t>
            </a:r>
            <a:endParaRPr lang="zh-CN" altLang="en-US" sz="2300" dirty="0"/>
          </a:p>
        </p:txBody>
      </p:sp>
      <p:sp>
        <p:nvSpPr>
          <p:cNvPr id="5" name="矩形 4"/>
          <p:cNvSpPr/>
          <p:nvPr/>
        </p:nvSpPr>
        <p:spPr>
          <a:xfrm>
            <a:off x="11366440" y="6093842"/>
            <a:ext cx="562962" cy="707886"/>
          </a:xfrm>
          <a:prstGeom prst="rect">
            <a:avLst/>
          </a:prstGeom>
          <a:noFill/>
        </p:spPr>
        <p:txBody>
          <a:bodyPr wrap="square" lIns="91440" tIns="45720" rIns="91440" bIns="45720">
            <a:spAutoFit/>
          </a:bodyPr>
          <a:lstStyle/>
          <a:p>
            <a:pPr algn="ctr"/>
            <a:r>
              <a:rPr lang="en-US" altLang="zh-CN" sz="4000" b="1" cap="none" spc="50" dirty="0" smtClean="0">
                <a:ln w="9525" cmpd="sng">
                  <a:solidFill>
                    <a:schemeClr val="accent1"/>
                  </a:solidFill>
                  <a:prstDash val="solid"/>
                </a:ln>
                <a:solidFill>
                  <a:srgbClr val="70AD47">
                    <a:tint val="1000"/>
                  </a:srgbClr>
                </a:solidFill>
                <a:effectLst>
                  <a:glow rad="38100">
                    <a:schemeClr val="accent1">
                      <a:alpha val="40000"/>
                    </a:schemeClr>
                  </a:glow>
                </a:effectLst>
              </a:rPr>
              <a:t>3</a:t>
            </a:r>
            <a:endParaRPr lang="zh-CN" altLang="en-US" sz="4000" b="1" cap="none" spc="50" dirty="0">
              <a:ln w="9525" cmpd="sng">
                <a:solidFill>
                  <a:schemeClr val="accent1"/>
                </a:solidFill>
                <a:prstDash val="solid"/>
              </a:ln>
              <a:solidFill>
                <a:srgbClr val="70AD47">
                  <a:tint val="1000"/>
                </a:srgbClr>
              </a:solidFill>
              <a:effectLst>
                <a:glow rad="38100">
                  <a:schemeClr val="accent1">
                    <a:alpha val="40000"/>
                  </a:schemeClr>
                </a:glow>
              </a:effectLst>
            </a:endParaRPr>
          </a:p>
        </p:txBody>
      </p:sp>
      <p:sp>
        <p:nvSpPr>
          <p:cNvPr id="6" name="横卷形 5"/>
          <p:cNvSpPr/>
          <p:nvPr/>
        </p:nvSpPr>
        <p:spPr>
          <a:xfrm>
            <a:off x="0" y="0"/>
            <a:ext cx="2630658" cy="604911"/>
          </a:xfrm>
          <a:prstGeom prst="horizontalScroll">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en-US" altLang="zh-CN" sz="2000" dirty="0"/>
              <a:t>3.3  </a:t>
            </a:r>
            <a:r>
              <a:rPr lang="zh-CN" altLang="zh-CN" sz="2000" dirty="0"/>
              <a:t>非常态的图形</a:t>
            </a:r>
            <a:endParaRPr lang="zh-CN" altLang="en-US" sz="2000" dirty="0"/>
          </a:p>
        </p:txBody>
      </p:sp>
      <p:sp>
        <p:nvSpPr>
          <p:cNvPr id="3" name="矩形 2"/>
          <p:cNvSpPr/>
          <p:nvPr/>
        </p:nvSpPr>
        <p:spPr>
          <a:xfrm>
            <a:off x="1579809" y="737355"/>
            <a:ext cx="8169498" cy="4924425"/>
          </a:xfrm>
          <a:prstGeom prst="rect">
            <a:avLst/>
          </a:prstGeom>
        </p:spPr>
        <p:txBody>
          <a:bodyPr wrap="square">
            <a:spAutoFit/>
          </a:bodyPr>
          <a:lstStyle/>
          <a:p>
            <a:pPr indent="304800" algn="just">
              <a:spcAft>
                <a:spcPts val="0"/>
              </a:spcAft>
            </a:pPr>
            <a:endParaRPr lang="zh-CN" altLang="zh-CN" sz="1400" kern="100" dirty="0" smtClean="0">
              <a:effectLst/>
              <a:latin typeface="Calibri" panose="020F0502020204030204" pitchFamily="34" charset="0"/>
              <a:ea typeface="宋体" panose="02010600030101010101" pitchFamily="2" charset="-122"/>
              <a:cs typeface="Times New Roman" panose="02020603050405020304" pitchFamily="18" charset="0"/>
            </a:endParaRPr>
          </a:p>
          <a:p>
            <a:pPr indent="304800" algn="just">
              <a:lnSpc>
                <a:spcPct val="150000"/>
              </a:lnSpc>
            </a:pPr>
            <a:r>
              <a:rPr lang="zh-CN" altLang="zh-CN" sz="2000" kern="100" dirty="0">
                <a:latin typeface="华文仿宋" panose="02010600040101010101" pitchFamily="2" charset="-122"/>
                <a:ea typeface="华文仿宋" panose="02010600040101010101" pitchFamily="2" charset="-122"/>
                <a:cs typeface="宋体" panose="02010600030101010101" pitchFamily="2" charset="-122"/>
              </a:rPr>
              <a:t>土豆是冈特</a:t>
            </a:r>
            <a:r>
              <a:rPr lang="en-US" altLang="zh-CN" sz="2000" kern="100" dirty="0">
                <a:latin typeface="华文仿宋" panose="02010600040101010101" pitchFamily="2" charset="-122"/>
                <a:ea typeface="华文仿宋" panose="02010600040101010101" pitchFamily="2" charset="-122"/>
                <a:cs typeface="宋体" panose="02010600030101010101" pitchFamily="2" charset="-122"/>
              </a:rPr>
              <a:t>·</a:t>
            </a:r>
            <a:r>
              <a:rPr lang="zh-CN" altLang="zh-CN" sz="2000" kern="100" dirty="0">
                <a:latin typeface="华文仿宋" panose="02010600040101010101" pitchFamily="2" charset="-122"/>
                <a:ea typeface="华文仿宋" panose="02010600040101010101" pitchFamily="2" charset="-122"/>
                <a:cs typeface="宋体" panose="02010600030101010101" pitchFamily="2" charset="-122"/>
              </a:rPr>
              <a:t>兰堡作品中经常出现的一个设计主题，其土豆的系列海报曾在威斯巴登博物馆的个人展上展出过</a:t>
            </a:r>
            <a:r>
              <a:rPr lang="zh-CN" altLang="zh-CN" sz="2000" kern="100" dirty="0" smtClean="0">
                <a:latin typeface="华文仿宋" panose="02010600040101010101" pitchFamily="2" charset="-122"/>
                <a:ea typeface="华文仿宋" panose="02010600040101010101" pitchFamily="2" charset="-122"/>
                <a:cs typeface="宋体" panose="02010600030101010101" pitchFamily="2" charset="-122"/>
              </a:rPr>
              <a:t>。</a:t>
            </a:r>
            <a:endParaRPr lang="en-US" altLang="zh-CN" sz="2000" kern="100" dirty="0" smtClean="0">
              <a:latin typeface="华文仿宋" panose="02010600040101010101" pitchFamily="2" charset="-122"/>
              <a:ea typeface="华文仿宋" panose="02010600040101010101" pitchFamily="2" charset="-122"/>
              <a:cs typeface="宋体" panose="02010600030101010101" pitchFamily="2" charset="-122"/>
            </a:endParaRPr>
          </a:p>
          <a:p>
            <a:pPr indent="304800" algn="just">
              <a:lnSpc>
                <a:spcPct val="150000"/>
              </a:lnSpc>
            </a:pPr>
            <a:r>
              <a:rPr lang="zh-CN" altLang="zh-CN" sz="2000" kern="100" dirty="0" smtClean="0">
                <a:latin typeface="华文仿宋" panose="02010600040101010101" pitchFamily="2" charset="-122"/>
                <a:ea typeface="华文仿宋" panose="02010600040101010101" pitchFamily="2" charset="-122"/>
                <a:cs typeface="宋体" panose="02010600030101010101" pitchFamily="2" charset="-122"/>
              </a:rPr>
              <a:t>冈特</a:t>
            </a:r>
            <a:r>
              <a:rPr lang="en-US" altLang="zh-CN" sz="2000" kern="100" dirty="0">
                <a:latin typeface="华文仿宋" panose="02010600040101010101" pitchFamily="2" charset="-122"/>
                <a:ea typeface="华文仿宋" panose="02010600040101010101" pitchFamily="2" charset="-122"/>
                <a:cs typeface="宋体" panose="02010600030101010101" pitchFamily="2" charset="-122"/>
              </a:rPr>
              <a:t>·</a:t>
            </a:r>
            <a:r>
              <a:rPr lang="zh-CN" altLang="zh-CN" sz="2000" kern="100" dirty="0">
                <a:latin typeface="华文仿宋" panose="02010600040101010101" pitchFamily="2" charset="-122"/>
                <a:ea typeface="华文仿宋" panose="02010600040101010101" pitchFamily="2" charset="-122"/>
                <a:cs typeface="宋体" panose="02010600030101010101" pitchFamily="2" charset="-122"/>
              </a:rPr>
              <a:t>兰堡出生于二战的发源地德国，土豆伴随兰堡度过了苦难的青少年时期，因此土豆深深地印在了他的脑海里</a:t>
            </a:r>
            <a:r>
              <a:rPr lang="zh-CN" altLang="zh-CN" sz="2000" kern="100" dirty="0" smtClean="0">
                <a:latin typeface="华文仿宋" panose="02010600040101010101" pitchFamily="2" charset="-122"/>
                <a:ea typeface="华文仿宋" panose="02010600040101010101" pitchFamily="2" charset="-122"/>
                <a:cs typeface="宋体" panose="02010600030101010101" pitchFamily="2" charset="-122"/>
              </a:rPr>
              <a:t>。</a:t>
            </a:r>
            <a:endParaRPr lang="en-US" altLang="zh-CN" sz="2000" kern="100" dirty="0" smtClean="0">
              <a:latin typeface="华文仿宋" panose="02010600040101010101" pitchFamily="2" charset="-122"/>
              <a:ea typeface="华文仿宋" panose="02010600040101010101" pitchFamily="2" charset="-122"/>
              <a:cs typeface="宋体" panose="02010600030101010101" pitchFamily="2" charset="-122"/>
            </a:endParaRPr>
          </a:p>
          <a:p>
            <a:pPr indent="304800" algn="just">
              <a:lnSpc>
                <a:spcPct val="150000"/>
              </a:lnSpc>
            </a:pPr>
            <a:r>
              <a:rPr lang="zh-CN" altLang="zh-CN" sz="2000" kern="100" dirty="0" smtClean="0">
                <a:latin typeface="华文仿宋" panose="02010600040101010101" pitchFamily="2" charset="-122"/>
                <a:ea typeface="华文仿宋" panose="02010600040101010101" pitchFamily="2" charset="-122"/>
                <a:cs typeface="宋体" panose="02010600030101010101" pitchFamily="2" charset="-122"/>
              </a:rPr>
              <a:t>兰堡</a:t>
            </a:r>
            <a:r>
              <a:rPr lang="zh-CN" altLang="zh-CN" sz="2000" kern="100" dirty="0">
                <a:latin typeface="华文仿宋" panose="02010600040101010101" pitchFamily="2" charset="-122"/>
                <a:ea typeface="华文仿宋" panose="02010600040101010101" pitchFamily="2" charset="-122"/>
                <a:cs typeface="宋体" panose="02010600030101010101" pitchFamily="2" charset="-122"/>
              </a:rPr>
              <a:t>对土豆有一种特殊的感情，他认为土豆是德国的民族文化</a:t>
            </a:r>
            <a:r>
              <a:rPr lang="zh-CN" altLang="zh-CN" sz="2000" kern="100" dirty="0" smtClean="0">
                <a:latin typeface="华文仿宋" panose="02010600040101010101" pitchFamily="2" charset="-122"/>
                <a:ea typeface="华文仿宋" panose="02010600040101010101" pitchFamily="2" charset="-122"/>
                <a:cs typeface="宋体" panose="02010600030101010101" pitchFamily="2" charset="-122"/>
              </a:rPr>
              <a:t>。</a:t>
            </a:r>
            <a:endParaRPr lang="en-US" altLang="zh-CN" sz="2000" kern="100" dirty="0" smtClean="0">
              <a:latin typeface="华文仿宋" panose="02010600040101010101" pitchFamily="2" charset="-122"/>
              <a:ea typeface="华文仿宋" panose="02010600040101010101" pitchFamily="2" charset="-122"/>
              <a:cs typeface="宋体" panose="02010600030101010101" pitchFamily="2" charset="-122"/>
            </a:endParaRPr>
          </a:p>
          <a:p>
            <a:pPr indent="304800" algn="just">
              <a:lnSpc>
                <a:spcPct val="150000"/>
              </a:lnSpc>
            </a:pPr>
            <a:r>
              <a:rPr lang="zh-CN" altLang="zh-CN" sz="2000" kern="100" dirty="0" smtClean="0">
                <a:latin typeface="华文仿宋" panose="02010600040101010101" pitchFamily="2" charset="-122"/>
                <a:ea typeface="华文仿宋" panose="02010600040101010101" pitchFamily="2" charset="-122"/>
                <a:cs typeface="宋体" panose="02010600030101010101" pitchFamily="2" charset="-122"/>
              </a:rPr>
              <a:t>他</a:t>
            </a:r>
            <a:r>
              <a:rPr lang="zh-CN" altLang="zh-CN" sz="2000" kern="100" dirty="0">
                <a:latin typeface="华文仿宋" panose="02010600040101010101" pitchFamily="2" charset="-122"/>
                <a:ea typeface="华文仿宋" panose="02010600040101010101" pitchFamily="2" charset="-122"/>
                <a:cs typeface="宋体" panose="02010600030101010101" pitchFamily="2" charset="-122"/>
              </a:rPr>
              <a:t>的土豆招贴令人称道的不是土豆本身，而是奇特的创意和视觉效应的魅力</a:t>
            </a:r>
            <a:r>
              <a:rPr lang="zh-CN" altLang="zh-CN" sz="2000" kern="100" dirty="0" smtClean="0">
                <a:latin typeface="华文仿宋" panose="02010600040101010101" pitchFamily="2" charset="-122"/>
                <a:ea typeface="华文仿宋" panose="02010600040101010101" pitchFamily="2" charset="-122"/>
                <a:cs typeface="宋体" panose="02010600030101010101" pitchFamily="2" charset="-122"/>
              </a:rPr>
              <a:t>。</a:t>
            </a:r>
            <a:endParaRPr lang="en-US" altLang="zh-CN" sz="2000" kern="100" dirty="0" smtClean="0">
              <a:latin typeface="华文仿宋" panose="02010600040101010101" pitchFamily="2" charset="-122"/>
              <a:ea typeface="华文仿宋" panose="02010600040101010101" pitchFamily="2" charset="-122"/>
              <a:cs typeface="宋体" panose="02010600030101010101" pitchFamily="2" charset="-122"/>
            </a:endParaRPr>
          </a:p>
          <a:p>
            <a:pPr indent="304800" algn="just">
              <a:lnSpc>
                <a:spcPct val="150000"/>
              </a:lnSpc>
            </a:pPr>
            <a:r>
              <a:rPr lang="zh-CN" altLang="zh-CN" sz="2000" kern="100" dirty="0" smtClean="0">
                <a:latin typeface="华文仿宋" panose="02010600040101010101" pitchFamily="2" charset="-122"/>
                <a:ea typeface="华文仿宋" panose="02010600040101010101" pitchFamily="2" charset="-122"/>
                <a:cs typeface="宋体" panose="02010600030101010101" pitchFamily="2" charset="-122"/>
              </a:rPr>
              <a:t>纵观</a:t>
            </a:r>
            <a:r>
              <a:rPr lang="zh-CN" altLang="zh-CN" sz="2000" kern="100" dirty="0">
                <a:latin typeface="华文仿宋" panose="02010600040101010101" pitchFamily="2" charset="-122"/>
                <a:ea typeface="华文仿宋" panose="02010600040101010101" pitchFamily="2" charset="-122"/>
                <a:cs typeface="宋体" panose="02010600030101010101" pitchFamily="2" charset="-122"/>
              </a:rPr>
              <a:t>兰堡的设计作品，很多招贴都运用了这种深度分离的手法</a:t>
            </a:r>
            <a:r>
              <a:rPr lang="zh-CN" altLang="zh-CN" sz="2000" kern="100" dirty="0" smtClean="0">
                <a:latin typeface="华文仿宋" panose="02010600040101010101" pitchFamily="2" charset="-122"/>
                <a:ea typeface="华文仿宋" panose="02010600040101010101" pitchFamily="2" charset="-122"/>
                <a:cs typeface="宋体" panose="02010600030101010101" pitchFamily="2" charset="-122"/>
              </a:rPr>
              <a:t>。</a:t>
            </a:r>
            <a:endParaRPr lang="en-US" altLang="zh-CN" sz="2000" kern="100" dirty="0" smtClean="0">
              <a:latin typeface="华文仿宋" panose="02010600040101010101" pitchFamily="2" charset="-122"/>
              <a:ea typeface="华文仿宋" panose="02010600040101010101" pitchFamily="2" charset="-122"/>
              <a:cs typeface="宋体" panose="02010600030101010101" pitchFamily="2" charset="-122"/>
            </a:endParaRPr>
          </a:p>
          <a:p>
            <a:pPr indent="304800" algn="just">
              <a:lnSpc>
                <a:spcPct val="150000"/>
              </a:lnSpc>
            </a:pPr>
            <a:r>
              <a:rPr lang="zh-CN" altLang="zh-CN" sz="2000" kern="100" dirty="0" smtClean="0">
                <a:latin typeface="华文仿宋" panose="02010600040101010101" pitchFamily="2" charset="-122"/>
                <a:ea typeface="华文仿宋" panose="02010600040101010101" pitchFamily="2" charset="-122"/>
                <a:cs typeface="宋体" panose="02010600030101010101" pitchFamily="2" charset="-122"/>
              </a:rPr>
              <a:t>那</a:t>
            </a:r>
            <a:r>
              <a:rPr lang="zh-CN" altLang="zh-CN" sz="2000" kern="100" dirty="0">
                <a:latin typeface="华文仿宋" panose="02010600040101010101" pitchFamily="2" charset="-122"/>
                <a:ea typeface="华文仿宋" panose="02010600040101010101" pitchFamily="2" charset="-122"/>
                <a:cs typeface="宋体" panose="02010600030101010101" pitchFamily="2" charset="-122"/>
              </a:rPr>
              <a:t>是因为当一个平面因为深度分离而显得比原来更容易理解时，观赏者往往会倾向于感知这种简化的形式。</a:t>
            </a:r>
            <a:endParaRPr lang="zh-CN" altLang="en-US" sz="2000" kern="100" dirty="0">
              <a:latin typeface="华文仿宋" panose="02010600040101010101" pitchFamily="2" charset="-122"/>
              <a:ea typeface="华文仿宋" panose="02010600040101010101" pitchFamily="2" charset="-122"/>
              <a:cs typeface="宋体" panose="02010600030101010101" pitchFamily="2" charset="-122"/>
            </a:endParaRPr>
          </a:p>
        </p:txBody>
      </p:sp>
    </p:spTree>
    <p:extLst>
      <p:ext uri="{BB962C8B-B14F-4D97-AF65-F5344CB8AC3E}">
        <p14:creationId xmlns:p14="http://schemas.microsoft.com/office/powerpoint/2010/main" val="22504204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1366440" y="6093842"/>
            <a:ext cx="562962" cy="707886"/>
          </a:xfrm>
          <a:prstGeom prst="rect">
            <a:avLst/>
          </a:prstGeom>
          <a:noFill/>
        </p:spPr>
        <p:txBody>
          <a:bodyPr wrap="square" lIns="91440" tIns="45720" rIns="91440" bIns="45720">
            <a:spAutoFit/>
          </a:bodyPr>
          <a:lstStyle/>
          <a:p>
            <a:pPr algn="ctr"/>
            <a:r>
              <a:rPr lang="en-US" altLang="zh-CN" sz="4000" b="1" cap="none" spc="50" dirty="0" smtClean="0">
                <a:ln w="9525" cmpd="sng">
                  <a:solidFill>
                    <a:schemeClr val="accent1"/>
                  </a:solidFill>
                  <a:prstDash val="solid"/>
                </a:ln>
                <a:solidFill>
                  <a:srgbClr val="70AD47">
                    <a:tint val="1000"/>
                  </a:srgbClr>
                </a:solidFill>
                <a:effectLst>
                  <a:glow rad="38100">
                    <a:schemeClr val="accent1">
                      <a:alpha val="40000"/>
                    </a:schemeClr>
                  </a:glow>
                </a:effectLst>
              </a:rPr>
              <a:t>3</a:t>
            </a:r>
            <a:endParaRPr lang="zh-CN" altLang="en-US" sz="4000" b="1" cap="none" spc="50" dirty="0">
              <a:ln w="9525" cmpd="sng">
                <a:solidFill>
                  <a:schemeClr val="accent1"/>
                </a:solidFill>
                <a:prstDash val="solid"/>
              </a:ln>
              <a:solidFill>
                <a:srgbClr val="70AD47">
                  <a:tint val="1000"/>
                </a:srgbClr>
              </a:solidFill>
              <a:effectLst>
                <a:glow rad="38100">
                  <a:schemeClr val="accent1">
                    <a:alpha val="40000"/>
                  </a:schemeClr>
                </a:glow>
              </a:effectLst>
            </a:endParaRPr>
          </a:p>
        </p:txBody>
      </p:sp>
      <p:sp>
        <p:nvSpPr>
          <p:cNvPr id="2" name="横卷形 1"/>
          <p:cNvSpPr/>
          <p:nvPr/>
        </p:nvSpPr>
        <p:spPr>
          <a:xfrm>
            <a:off x="0" y="0"/>
            <a:ext cx="2630658" cy="604911"/>
          </a:xfrm>
          <a:prstGeom prst="horizontalScroll">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en-US" altLang="zh-CN" sz="2000" dirty="0"/>
              <a:t>3.3  </a:t>
            </a:r>
            <a:r>
              <a:rPr lang="zh-CN" altLang="zh-CN" sz="2000" dirty="0"/>
              <a:t>非常态的图形</a:t>
            </a:r>
            <a:endParaRPr lang="zh-CN" altLang="en-US" sz="2000" dirty="0"/>
          </a:p>
        </p:txBody>
      </p:sp>
      <p:sp>
        <p:nvSpPr>
          <p:cNvPr id="3" name="矩形 2"/>
          <p:cNvSpPr/>
          <p:nvPr/>
        </p:nvSpPr>
        <p:spPr>
          <a:xfrm>
            <a:off x="3053177" y="1133340"/>
            <a:ext cx="2483372" cy="369332"/>
          </a:xfrm>
          <a:prstGeom prst="rect">
            <a:avLst/>
          </a:prstGeom>
        </p:spPr>
        <p:txBody>
          <a:bodyPr wrap="none">
            <a:spAutoFit/>
          </a:bodyPr>
          <a:lstStyle/>
          <a:p>
            <a:pPr algn="just">
              <a:spcAft>
                <a:spcPts val="0"/>
              </a:spcAft>
            </a:pPr>
            <a:r>
              <a:rPr lang="en-US" altLang="zh-CN" kern="100" dirty="0" smtClean="0">
                <a:effectLst/>
                <a:latin typeface="Calibri" panose="020F0502020204030204" pitchFamily="34" charset="0"/>
                <a:ea typeface="宋体" panose="02010600030101010101" pitchFamily="2" charset="-122"/>
                <a:cs typeface="宋体" panose="02010600030101010101" pitchFamily="2" charset="-122"/>
              </a:rPr>
              <a:t> </a:t>
            </a:r>
            <a:r>
              <a:rPr lang="zh-CN" altLang="zh-CN" kern="100" dirty="0">
                <a:solidFill>
                  <a:srgbClr val="00B0F0"/>
                </a:solidFill>
                <a:latin typeface="华文新魏" panose="02010800040101010101" pitchFamily="2" charset="-122"/>
                <a:ea typeface="华文新魏" panose="02010800040101010101" pitchFamily="2" charset="-122"/>
                <a:cs typeface="宋体" panose="02010600030101010101" pitchFamily="2" charset="-122"/>
              </a:rPr>
              <a:t>土豆招贴</a:t>
            </a:r>
            <a:r>
              <a:rPr lang="en-US" altLang="zh-CN" kern="100" dirty="0">
                <a:solidFill>
                  <a:srgbClr val="00B0F0"/>
                </a:solidFill>
                <a:latin typeface="华文新魏" panose="02010800040101010101" pitchFamily="2" charset="-122"/>
                <a:ea typeface="华文新魏" panose="02010800040101010101" pitchFamily="2" charset="-122"/>
                <a:cs typeface="宋体" panose="02010600030101010101" pitchFamily="2" charset="-122"/>
              </a:rPr>
              <a:t>   </a:t>
            </a:r>
            <a:r>
              <a:rPr lang="zh-CN" altLang="zh-CN" kern="100" dirty="0">
                <a:solidFill>
                  <a:srgbClr val="00B0F0"/>
                </a:solidFill>
                <a:latin typeface="华文新魏" panose="02010800040101010101" pitchFamily="2" charset="-122"/>
                <a:ea typeface="华文新魏" panose="02010800040101010101" pitchFamily="2" charset="-122"/>
                <a:cs typeface="宋体" panose="02010600030101010101" pitchFamily="2" charset="-122"/>
              </a:rPr>
              <a:t>冈特</a:t>
            </a:r>
            <a:r>
              <a:rPr lang="en-US" altLang="zh-CN" kern="100" dirty="0">
                <a:solidFill>
                  <a:srgbClr val="00B0F0"/>
                </a:solidFill>
                <a:latin typeface="华文新魏" panose="02010800040101010101" pitchFamily="2" charset="-122"/>
                <a:ea typeface="华文新魏" panose="02010800040101010101" pitchFamily="2" charset="-122"/>
                <a:cs typeface="宋体" panose="02010600030101010101" pitchFamily="2" charset="-122"/>
              </a:rPr>
              <a:t>·</a:t>
            </a:r>
            <a:r>
              <a:rPr lang="zh-CN" altLang="zh-CN" kern="100" dirty="0">
                <a:solidFill>
                  <a:srgbClr val="00B0F0"/>
                </a:solidFill>
                <a:latin typeface="华文新魏" panose="02010800040101010101" pitchFamily="2" charset="-122"/>
                <a:ea typeface="华文新魏" panose="02010800040101010101" pitchFamily="2" charset="-122"/>
                <a:cs typeface="宋体" panose="02010600030101010101" pitchFamily="2" charset="-122"/>
              </a:rPr>
              <a:t>兰堡</a:t>
            </a:r>
            <a:endParaRPr lang="zh-CN" altLang="zh-CN" kern="100" dirty="0">
              <a:solidFill>
                <a:srgbClr val="00B0F0"/>
              </a:solidFill>
              <a:latin typeface="华文新魏" panose="02010800040101010101" pitchFamily="2" charset="-122"/>
              <a:ea typeface="华文新魏" panose="02010800040101010101" pitchFamily="2" charset="-122"/>
              <a:cs typeface="宋体" panose="02010600030101010101" pitchFamily="2" charset="-122"/>
            </a:endParaRPr>
          </a:p>
        </p:txBody>
      </p:sp>
      <p:pic>
        <p:nvPicPr>
          <p:cNvPr id="6" name="图片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17661" y="1133340"/>
            <a:ext cx="2876014" cy="4056847"/>
          </a:xfrm>
          <a:prstGeom prst="rect">
            <a:avLst/>
          </a:prstGeom>
        </p:spPr>
      </p:pic>
      <p:pic>
        <p:nvPicPr>
          <p:cNvPr id="7" name="图片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434679" y="0"/>
            <a:ext cx="2757321" cy="3889420"/>
          </a:xfrm>
          <a:prstGeom prst="rect">
            <a:avLst/>
          </a:prstGeom>
        </p:spPr>
      </p:pic>
      <p:pic>
        <p:nvPicPr>
          <p:cNvPr id="8" name="图片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144548" y="2228045"/>
            <a:ext cx="2532109" cy="3571741"/>
          </a:xfrm>
          <a:prstGeom prst="rect">
            <a:avLst/>
          </a:prstGeom>
        </p:spPr>
      </p:pic>
      <p:pic>
        <p:nvPicPr>
          <p:cNvPr id="9" name="图片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 y="3044437"/>
            <a:ext cx="2703544" cy="3813563"/>
          </a:xfrm>
          <a:prstGeom prst="rect">
            <a:avLst/>
          </a:prstGeom>
        </p:spPr>
      </p:pic>
      <p:sp>
        <p:nvSpPr>
          <p:cNvPr id="4" name="矩形 3"/>
          <p:cNvSpPr/>
          <p:nvPr/>
        </p:nvSpPr>
        <p:spPr>
          <a:xfrm>
            <a:off x="6117660" y="5524455"/>
            <a:ext cx="3009338" cy="923330"/>
          </a:xfrm>
          <a:prstGeom prst="rect">
            <a:avLst/>
          </a:prstGeom>
        </p:spPr>
        <p:style>
          <a:lnRef idx="1">
            <a:schemeClr val="accent4"/>
          </a:lnRef>
          <a:fillRef idx="2">
            <a:schemeClr val="accent4"/>
          </a:fillRef>
          <a:effectRef idx="1">
            <a:schemeClr val="accent4"/>
          </a:effectRef>
          <a:fontRef idx="minor">
            <a:schemeClr val="dk1"/>
          </a:fontRef>
        </p:style>
        <p:txBody>
          <a:bodyPr wrap="square">
            <a:spAutoFit/>
          </a:bodyPr>
          <a:lstStyle/>
          <a:p>
            <a:r>
              <a:rPr lang="zh-CN" altLang="zh-CN" kern="100" dirty="0">
                <a:latin typeface="华文仿宋" panose="02010600040101010101" pitchFamily="2" charset="-122"/>
                <a:ea typeface="华文仿宋" panose="02010600040101010101" pitchFamily="2" charset="-122"/>
                <a:cs typeface="宋体" panose="02010600030101010101" pitchFamily="2" charset="-122"/>
              </a:rPr>
              <a:t>土豆系列招贴体现了兰堡对土豆的钟情，也反映了兰堡对同一种设计主题的执着。</a:t>
            </a:r>
            <a:endParaRPr lang="zh-CN" altLang="en-US" dirty="0"/>
          </a:p>
        </p:txBody>
      </p:sp>
    </p:spTree>
    <p:extLst>
      <p:ext uri="{BB962C8B-B14F-4D97-AF65-F5344CB8AC3E}">
        <p14:creationId xmlns:p14="http://schemas.microsoft.com/office/powerpoint/2010/main" val="268746107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流程图: 库存数据 3"/>
          <p:cNvSpPr/>
          <p:nvPr/>
        </p:nvSpPr>
        <p:spPr>
          <a:xfrm rot="5400000">
            <a:off x="8950568" y="3865100"/>
            <a:ext cx="5310556" cy="675248"/>
          </a:xfrm>
          <a:prstGeom prst="flowChartOnlineStorage">
            <a:avLst/>
          </a:prstGeom>
        </p:spPr>
        <p:style>
          <a:lnRef idx="1">
            <a:schemeClr val="accent1"/>
          </a:lnRef>
          <a:fillRef idx="3">
            <a:schemeClr val="accent1"/>
          </a:fillRef>
          <a:effectRef idx="2">
            <a:schemeClr val="accent1"/>
          </a:effectRef>
          <a:fontRef idx="minor">
            <a:schemeClr val="lt1"/>
          </a:fontRef>
        </p:style>
        <p:txBody>
          <a:bodyPr vert="vert270" rtlCol="0" anchor="ctr"/>
          <a:lstStyle/>
          <a:p>
            <a:pPr algn="ctr">
              <a:lnSpc>
                <a:spcPct val="150000"/>
              </a:lnSpc>
            </a:pPr>
            <a:r>
              <a:rPr lang="zh-CN" altLang="zh-CN" sz="2300" b="1" dirty="0"/>
              <a:t>图形设计的形式</a:t>
            </a:r>
            <a:endParaRPr lang="zh-CN" altLang="en-US" sz="2300" dirty="0"/>
          </a:p>
        </p:txBody>
      </p:sp>
      <p:sp>
        <p:nvSpPr>
          <p:cNvPr id="5" name="矩形 4"/>
          <p:cNvSpPr/>
          <p:nvPr/>
        </p:nvSpPr>
        <p:spPr>
          <a:xfrm>
            <a:off x="11366440" y="6093842"/>
            <a:ext cx="562962" cy="707886"/>
          </a:xfrm>
          <a:prstGeom prst="rect">
            <a:avLst/>
          </a:prstGeom>
          <a:noFill/>
        </p:spPr>
        <p:txBody>
          <a:bodyPr wrap="square" lIns="91440" tIns="45720" rIns="91440" bIns="45720">
            <a:spAutoFit/>
          </a:bodyPr>
          <a:lstStyle/>
          <a:p>
            <a:pPr algn="ctr"/>
            <a:r>
              <a:rPr lang="en-US" altLang="zh-CN" sz="4000" b="1" cap="none" spc="50" dirty="0" smtClean="0">
                <a:ln w="9525" cmpd="sng">
                  <a:solidFill>
                    <a:schemeClr val="accent1"/>
                  </a:solidFill>
                  <a:prstDash val="solid"/>
                </a:ln>
                <a:solidFill>
                  <a:srgbClr val="70AD47">
                    <a:tint val="1000"/>
                  </a:srgbClr>
                </a:solidFill>
                <a:effectLst>
                  <a:glow rad="38100">
                    <a:schemeClr val="accent1">
                      <a:alpha val="40000"/>
                    </a:schemeClr>
                  </a:glow>
                </a:effectLst>
              </a:rPr>
              <a:t>3</a:t>
            </a:r>
            <a:endParaRPr lang="zh-CN" altLang="en-US" sz="4000" b="1" cap="none" spc="50" dirty="0">
              <a:ln w="9525" cmpd="sng">
                <a:solidFill>
                  <a:schemeClr val="accent1"/>
                </a:solidFill>
                <a:prstDash val="solid"/>
              </a:ln>
              <a:solidFill>
                <a:srgbClr val="70AD47">
                  <a:tint val="1000"/>
                </a:srgbClr>
              </a:solidFill>
              <a:effectLst>
                <a:glow rad="38100">
                  <a:schemeClr val="accent1">
                    <a:alpha val="40000"/>
                  </a:schemeClr>
                </a:glow>
              </a:effectLst>
            </a:endParaRPr>
          </a:p>
        </p:txBody>
      </p:sp>
      <p:sp>
        <p:nvSpPr>
          <p:cNvPr id="6" name="横卷形 5"/>
          <p:cNvSpPr/>
          <p:nvPr/>
        </p:nvSpPr>
        <p:spPr>
          <a:xfrm>
            <a:off x="0" y="0"/>
            <a:ext cx="2630658" cy="604911"/>
          </a:xfrm>
          <a:prstGeom prst="horizontalScroll">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en-US" altLang="zh-CN" sz="2000" dirty="0"/>
              <a:t>3.3  </a:t>
            </a:r>
            <a:r>
              <a:rPr lang="zh-CN" altLang="zh-CN" sz="2000" dirty="0"/>
              <a:t>非常态的图形</a:t>
            </a:r>
            <a:endParaRPr lang="zh-CN" altLang="en-US" sz="2000" dirty="0"/>
          </a:p>
        </p:txBody>
      </p:sp>
      <p:sp>
        <p:nvSpPr>
          <p:cNvPr id="2" name="矩形 1"/>
          <p:cNvSpPr/>
          <p:nvPr/>
        </p:nvSpPr>
        <p:spPr>
          <a:xfrm>
            <a:off x="4210872" y="660141"/>
            <a:ext cx="6096000" cy="2246769"/>
          </a:xfrm>
          <a:prstGeom prst="rect">
            <a:avLst/>
          </a:prstGeom>
        </p:spPr>
        <p:txBody>
          <a:bodyPr>
            <a:spAutoFit/>
          </a:bodyPr>
          <a:lstStyle/>
          <a:p>
            <a:pPr algn="just">
              <a:spcAft>
                <a:spcPts val="0"/>
              </a:spcAft>
            </a:pPr>
            <a:r>
              <a:rPr lang="en-US" altLang="zh-CN" sz="2000" kern="100" dirty="0" smtClean="0">
                <a:solidFill>
                  <a:srgbClr val="006600"/>
                </a:solidFill>
                <a:effectLst/>
                <a:latin typeface="宋体" panose="02010600030101010101" pitchFamily="2" charset="-122"/>
                <a:ea typeface="宋体" panose="02010600030101010101" pitchFamily="2" charset="-122"/>
                <a:cs typeface="宋体" panose="02010600030101010101" pitchFamily="2" charset="-122"/>
              </a:rPr>
              <a:t>3.3.1  </a:t>
            </a:r>
            <a:r>
              <a:rPr lang="zh-CN" altLang="zh-CN" sz="2000" kern="100" dirty="0" smtClean="0">
                <a:solidFill>
                  <a:srgbClr val="006600"/>
                </a:solidFill>
                <a:effectLst/>
                <a:latin typeface="Calibri" panose="020F0502020204030204" pitchFamily="34" charset="0"/>
                <a:ea typeface="宋体" panose="02010600030101010101" pitchFamily="2" charset="-122"/>
                <a:cs typeface="宋体" panose="02010600030101010101" pitchFamily="2" charset="-122"/>
              </a:rPr>
              <a:t>改变物质形态的图形</a:t>
            </a:r>
            <a:endParaRPr lang="zh-CN" altLang="zh-CN" sz="1600" kern="100" dirty="0" smtClean="0">
              <a:solidFill>
                <a:srgbClr val="006600"/>
              </a:solidFill>
              <a:effectLst/>
              <a:latin typeface="Calibri" panose="020F0502020204030204" pitchFamily="34" charset="0"/>
              <a:ea typeface="宋体" panose="02010600030101010101" pitchFamily="2" charset="-122"/>
              <a:cs typeface="Times New Roman" panose="02020603050405020304" pitchFamily="18" charset="0"/>
            </a:endParaRPr>
          </a:p>
          <a:p>
            <a:pPr indent="304800" algn="just">
              <a:lnSpc>
                <a:spcPct val="150000"/>
              </a:lnSpc>
            </a:pPr>
            <a:endParaRPr lang="en-US" altLang="zh-CN" sz="2000" kern="100" dirty="0" smtClean="0">
              <a:latin typeface="华文仿宋" panose="02010600040101010101" pitchFamily="2" charset="-122"/>
              <a:ea typeface="华文仿宋" panose="02010600040101010101" pitchFamily="2" charset="-122"/>
              <a:cs typeface="宋体" panose="02010600030101010101" pitchFamily="2" charset="-122"/>
            </a:endParaRPr>
          </a:p>
          <a:p>
            <a:pPr indent="304800" algn="just">
              <a:lnSpc>
                <a:spcPct val="150000"/>
              </a:lnSpc>
            </a:pPr>
            <a:r>
              <a:rPr lang="zh-CN" altLang="zh-CN" sz="2000" kern="100" dirty="0" smtClean="0">
                <a:latin typeface="华文仿宋" panose="02010600040101010101" pitchFamily="2" charset="-122"/>
                <a:ea typeface="华文仿宋" panose="02010600040101010101" pitchFamily="2" charset="-122"/>
                <a:cs typeface="宋体" panose="02010600030101010101" pitchFamily="2" charset="-122"/>
              </a:rPr>
              <a:t>面对</a:t>
            </a:r>
            <a:r>
              <a:rPr lang="zh-CN" altLang="zh-CN" sz="2000" kern="100" dirty="0">
                <a:latin typeface="华文仿宋" panose="02010600040101010101" pitchFamily="2" charset="-122"/>
                <a:ea typeface="华文仿宋" panose="02010600040101010101" pitchFamily="2" charset="-122"/>
                <a:cs typeface="宋体" panose="02010600030101010101" pitchFamily="2" charset="-122"/>
              </a:rPr>
              <a:t>生活中常见的物体，设计师可以采用软化、断置、弯曲、打结的方式创造出多样化的图形效果。这种特殊的处理效果，能够生动有效的表现主题</a:t>
            </a:r>
            <a:r>
              <a:rPr lang="zh-CN" altLang="zh-CN" sz="2000" kern="100" dirty="0" smtClean="0">
                <a:latin typeface="华文仿宋" panose="02010600040101010101" pitchFamily="2" charset="-122"/>
                <a:ea typeface="华文仿宋" panose="02010600040101010101" pitchFamily="2" charset="-122"/>
                <a:cs typeface="宋体" panose="02010600030101010101" pitchFamily="2" charset="-122"/>
              </a:rPr>
              <a:t>。</a:t>
            </a:r>
            <a:endParaRPr lang="zh-CN" altLang="zh-CN" sz="2000" kern="100" dirty="0">
              <a:latin typeface="华文仿宋" panose="02010600040101010101" pitchFamily="2" charset="-122"/>
              <a:ea typeface="华文仿宋" panose="02010600040101010101" pitchFamily="2" charset="-122"/>
              <a:cs typeface="宋体" panose="02010600030101010101" pitchFamily="2" charset="-122"/>
            </a:endParaRPr>
          </a:p>
        </p:txBody>
      </p:sp>
      <p:graphicFrame>
        <p:nvGraphicFramePr>
          <p:cNvPr id="7" name="图示 6"/>
          <p:cNvGraphicFramePr/>
          <p:nvPr>
            <p:extLst>
              <p:ext uri="{D42A27DB-BD31-4B8C-83A1-F6EECF244321}">
                <p14:modId xmlns:p14="http://schemas.microsoft.com/office/powerpoint/2010/main" val="3726752404"/>
              </p:ext>
            </p:extLst>
          </p:nvPr>
        </p:nvGraphicFramePr>
        <p:xfrm>
          <a:off x="0" y="700759"/>
          <a:ext cx="3490175" cy="235722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8" name="流程图: 多文档 7"/>
          <p:cNvSpPr/>
          <p:nvPr/>
        </p:nvSpPr>
        <p:spPr>
          <a:xfrm>
            <a:off x="695460" y="3580328"/>
            <a:ext cx="9246511" cy="2962141"/>
          </a:xfrm>
          <a:prstGeom prst="flowChartMultidocumen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zh-CN" sz="2000" kern="100" dirty="0">
                <a:latin typeface="华文新魏" panose="02010800040101010101" pitchFamily="2" charset="-122"/>
                <a:ea typeface="华文新魏" panose="02010800040101010101" pitchFamily="2" charset="-122"/>
                <a:cs typeface="宋体" panose="02010600030101010101" pitchFamily="2" charset="-122"/>
              </a:rPr>
              <a:t>福田繁雄是日本当代视觉设计大师，他的设计理念及其设计作品所取得的成就，对当代平面设计界都产生了深远的影响。福田繁雄与岗特</a:t>
            </a:r>
            <a:r>
              <a:rPr lang="en-US" altLang="zh-CN" sz="2000" kern="100" dirty="0">
                <a:latin typeface="华文新魏" panose="02010800040101010101" pitchFamily="2" charset="-122"/>
                <a:ea typeface="华文新魏" panose="02010800040101010101" pitchFamily="2" charset="-122"/>
                <a:cs typeface="宋体" panose="02010600030101010101" pitchFamily="2" charset="-122"/>
              </a:rPr>
              <a:t>·</a:t>
            </a:r>
            <a:r>
              <a:rPr lang="zh-CN" altLang="zh-CN" sz="2000" kern="100" dirty="0">
                <a:latin typeface="华文新魏" panose="02010800040101010101" pitchFamily="2" charset="-122"/>
                <a:ea typeface="华文新魏" panose="02010800040101010101" pitchFamily="2" charset="-122"/>
                <a:cs typeface="宋体" panose="02010600030101010101" pitchFamily="2" charset="-122"/>
              </a:rPr>
              <a:t>兰堡、西摩</a:t>
            </a:r>
            <a:r>
              <a:rPr lang="en-US" altLang="zh-CN" sz="2000" kern="100" dirty="0">
                <a:latin typeface="华文新魏" panose="02010800040101010101" pitchFamily="2" charset="-122"/>
                <a:ea typeface="华文新魏" panose="02010800040101010101" pitchFamily="2" charset="-122"/>
                <a:cs typeface="宋体" panose="02010600030101010101" pitchFamily="2" charset="-122"/>
              </a:rPr>
              <a:t>·</a:t>
            </a:r>
            <a:r>
              <a:rPr lang="zh-CN" altLang="zh-CN" sz="2000" kern="100" dirty="0">
                <a:latin typeface="华文新魏" panose="02010800040101010101" pitchFamily="2" charset="-122"/>
                <a:ea typeface="华文新魏" panose="02010800040101010101" pitchFamily="2" charset="-122"/>
                <a:cs typeface="宋体" panose="02010600030101010101" pitchFamily="2" charset="-122"/>
              </a:rPr>
              <a:t>切瓦斯特并称为当代“世界三大平面设计师”</a:t>
            </a:r>
            <a:r>
              <a:rPr lang="zh-CN" altLang="zh-CN" sz="2000" kern="100" dirty="0" smtClean="0">
                <a:latin typeface="华文新魏" panose="02010800040101010101" pitchFamily="2" charset="-122"/>
                <a:ea typeface="华文新魏" panose="02010800040101010101" pitchFamily="2" charset="-122"/>
                <a:cs typeface="宋体" panose="02010600030101010101" pitchFamily="2" charset="-122"/>
              </a:rPr>
              <a:t>。</a:t>
            </a:r>
            <a:endParaRPr lang="zh-CN" altLang="zh-CN" sz="2000" kern="100" dirty="0">
              <a:latin typeface="华文新魏" panose="02010800040101010101" pitchFamily="2" charset="-122"/>
              <a:ea typeface="华文新魏" panose="02010800040101010101" pitchFamily="2" charset="-122"/>
              <a:cs typeface="宋体" panose="02010600030101010101" pitchFamily="2" charset="-122"/>
            </a:endParaRPr>
          </a:p>
        </p:txBody>
      </p:sp>
    </p:spTree>
    <p:extLst>
      <p:ext uri="{BB962C8B-B14F-4D97-AF65-F5344CB8AC3E}">
        <p14:creationId xmlns:p14="http://schemas.microsoft.com/office/powerpoint/2010/main" val="95280213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1366440" y="6093842"/>
            <a:ext cx="562962" cy="707886"/>
          </a:xfrm>
          <a:prstGeom prst="rect">
            <a:avLst/>
          </a:prstGeom>
          <a:noFill/>
        </p:spPr>
        <p:txBody>
          <a:bodyPr wrap="square" lIns="91440" tIns="45720" rIns="91440" bIns="45720">
            <a:spAutoFit/>
          </a:bodyPr>
          <a:lstStyle/>
          <a:p>
            <a:pPr algn="ctr"/>
            <a:r>
              <a:rPr lang="en-US" altLang="zh-CN" sz="4000" b="1" cap="none" spc="50" dirty="0" smtClean="0">
                <a:ln w="9525" cmpd="sng">
                  <a:solidFill>
                    <a:schemeClr val="accent1"/>
                  </a:solidFill>
                  <a:prstDash val="solid"/>
                </a:ln>
                <a:solidFill>
                  <a:srgbClr val="70AD47">
                    <a:tint val="1000"/>
                  </a:srgbClr>
                </a:solidFill>
                <a:effectLst>
                  <a:glow rad="38100">
                    <a:schemeClr val="accent1">
                      <a:alpha val="40000"/>
                    </a:schemeClr>
                  </a:glow>
                </a:effectLst>
              </a:rPr>
              <a:t>3</a:t>
            </a:r>
            <a:endParaRPr lang="zh-CN" altLang="en-US" sz="4000" b="1" cap="none" spc="50" dirty="0">
              <a:ln w="9525" cmpd="sng">
                <a:solidFill>
                  <a:schemeClr val="accent1"/>
                </a:solidFill>
                <a:prstDash val="solid"/>
              </a:ln>
              <a:solidFill>
                <a:srgbClr val="70AD47">
                  <a:tint val="1000"/>
                </a:srgbClr>
              </a:solidFill>
              <a:effectLst>
                <a:glow rad="38100">
                  <a:schemeClr val="accent1">
                    <a:alpha val="40000"/>
                  </a:schemeClr>
                </a:glow>
              </a:effectLst>
            </a:endParaRPr>
          </a:p>
        </p:txBody>
      </p:sp>
      <p:sp>
        <p:nvSpPr>
          <p:cNvPr id="2" name="横卷形 1"/>
          <p:cNvSpPr/>
          <p:nvPr/>
        </p:nvSpPr>
        <p:spPr>
          <a:xfrm>
            <a:off x="0" y="0"/>
            <a:ext cx="2630658" cy="604911"/>
          </a:xfrm>
          <a:prstGeom prst="horizontalScroll">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en-US" altLang="zh-CN" sz="2000" dirty="0" smtClean="0"/>
              <a:t>3.1  </a:t>
            </a:r>
            <a:r>
              <a:rPr lang="zh-CN" altLang="zh-CN" sz="2000" dirty="0" smtClean="0"/>
              <a:t>图</a:t>
            </a:r>
            <a:r>
              <a:rPr lang="zh-CN" altLang="zh-CN" sz="2000" dirty="0"/>
              <a:t>底关系图形</a:t>
            </a:r>
            <a:endParaRPr lang="zh-CN" altLang="en-US" sz="2000" dirty="0"/>
          </a:p>
        </p:txBody>
      </p:sp>
      <p:sp>
        <p:nvSpPr>
          <p:cNvPr id="3" name="矩形 2"/>
          <p:cNvSpPr/>
          <p:nvPr/>
        </p:nvSpPr>
        <p:spPr>
          <a:xfrm>
            <a:off x="850005" y="4522620"/>
            <a:ext cx="4212561" cy="923330"/>
          </a:xfrm>
          <a:prstGeom prst="rect">
            <a:avLst/>
          </a:prstGeom>
        </p:spPr>
        <p:txBody>
          <a:bodyPr wrap="square">
            <a:spAutoFit/>
          </a:bodyPr>
          <a:lstStyle/>
          <a:p>
            <a:pPr indent="304800">
              <a:spcAft>
                <a:spcPts val="0"/>
              </a:spcAft>
            </a:pPr>
            <a:r>
              <a:rPr lang="zh-CN" altLang="zh-CN" kern="100" dirty="0">
                <a:solidFill>
                  <a:srgbClr val="00B0F0"/>
                </a:solidFill>
                <a:latin typeface="华文新魏" panose="02010800040101010101" pitchFamily="2" charset="-122"/>
                <a:ea typeface="华文新魏" panose="02010800040101010101" pitchFamily="2" charset="-122"/>
                <a:cs typeface="宋体" panose="02010600030101010101" pitchFamily="2" charset="-122"/>
              </a:rPr>
              <a:t>图</a:t>
            </a:r>
            <a:r>
              <a:rPr lang="en-US" altLang="zh-CN" kern="100" dirty="0">
                <a:solidFill>
                  <a:srgbClr val="00B0F0"/>
                </a:solidFill>
                <a:latin typeface="华文新魏" panose="02010800040101010101" pitchFamily="2" charset="-122"/>
                <a:ea typeface="华文新魏" panose="02010800040101010101" pitchFamily="2" charset="-122"/>
                <a:cs typeface="宋体" panose="02010600030101010101" pitchFamily="2" charset="-122"/>
              </a:rPr>
              <a:t>3-1  </a:t>
            </a:r>
            <a:r>
              <a:rPr lang="zh-CN" altLang="zh-CN" kern="100" dirty="0">
                <a:solidFill>
                  <a:srgbClr val="00B0F0"/>
                </a:solidFill>
                <a:latin typeface="华文新魏" panose="02010800040101010101" pitchFamily="2" charset="-122"/>
                <a:ea typeface="华文新魏" panose="02010800040101010101" pitchFamily="2" charset="-122"/>
                <a:cs typeface="宋体" panose="02010600030101010101" pitchFamily="2" charset="-122"/>
              </a:rPr>
              <a:t>魔镜 埃舍尔</a:t>
            </a:r>
          </a:p>
          <a:p>
            <a:pPr indent="304800">
              <a:spcAft>
                <a:spcPts val="0"/>
              </a:spcAft>
            </a:pPr>
            <a:r>
              <a:rPr lang="en-US" altLang="zh-CN" kern="100" dirty="0">
                <a:solidFill>
                  <a:srgbClr val="00B0F0"/>
                </a:solidFill>
                <a:latin typeface="华文新魏" panose="02010800040101010101" pitchFamily="2" charset="-122"/>
                <a:ea typeface="华文新魏" panose="02010800040101010101" pitchFamily="2" charset="-122"/>
                <a:cs typeface="宋体" panose="02010600030101010101" pitchFamily="2" charset="-122"/>
              </a:rPr>
              <a:t> </a:t>
            </a:r>
            <a:endParaRPr lang="zh-CN" altLang="zh-CN" kern="100" dirty="0">
              <a:solidFill>
                <a:srgbClr val="00B0F0"/>
              </a:solidFill>
              <a:latin typeface="华文新魏" panose="02010800040101010101" pitchFamily="2" charset="-122"/>
              <a:ea typeface="华文新魏" panose="02010800040101010101" pitchFamily="2" charset="-122"/>
              <a:cs typeface="宋体" panose="02010600030101010101" pitchFamily="2" charset="-122"/>
            </a:endParaRPr>
          </a:p>
          <a:p>
            <a:pPr indent="304800">
              <a:spcAft>
                <a:spcPts val="0"/>
              </a:spcAft>
            </a:pPr>
            <a:r>
              <a:rPr lang="zh-CN" altLang="zh-CN" kern="100" dirty="0">
                <a:solidFill>
                  <a:srgbClr val="00B0F0"/>
                </a:solidFill>
                <a:latin typeface="华文新魏" panose="02010800040101010101" pitchFamily="2" charset="-122"/>
                <a:ea typeface="华文新魏" panose="02010800040101010101" pitchFamily="2" charset="-122"/>
                <a:cs typeface="宋体" panose="02010600030101010101" pitchFamily="2" charset="-122"/>
              </a:rPr>
              <a:t>图</a:t>
            </a:r>
            <a:r>
              <a:rPr lang="en-US" altLang="zh-CN" kern="100" dirty="0">
                <a:solidFill>
                  <a:srgbClr val="00B0F0"/>
                </a:solidFill>
                <a:latin typeface="华文新魏" panose="02010800040101010101" pitchFamily="2" charset="-122"/>
                <a:ea typeface="华文新魏" panose="02010800040101010101" pitchFamily="2" charset="-122"/>
                <a:cs typeface="宋体" panose="02010600030101010101" pitchFamily="2" charset="-122"/>
              </a:rPr>
              <a:t>3-2  </a:t>
            </a:r>
            <a:r>
              <a:rPr lang="zh-CN" altLang="zh-CN" kern="100" dirty="0">
                <a:solidFill>
                  <a:srgbClr val="00B0F0"/>
                </a:solidFill>
                <a:latin typeface="华文新魏" panose="02010800040101010101" pitchFamily="2" charset="-122"/>
                <a:ea typeface="华文新魏" panose="02010800040101010101" pitchFamily="2" charset="-122"/>
                <a:cs typeface="宋体" panose="02010600030101010101" pitchFamily="2" charset="-122"/>
              </a:rPr>
              <a:t>非周期性平面镶嵌图形 埃舍尔</a:t>
            </a:r>
            <a:endParaRPr lang="zh-CN" altLang="zh-CN" kern="100" dirty="0">
              <a:solidFill>
                <a:srgbClr val="00B0F0"/>
              </a:solidFill>
              <a:latin typeface="华文新魏" panose="02010800040101010101" pitchFamily="2" charset="-122"/>
              <a:ea typeface="华文新魏" panose="02010800040101010101" pitchFamily="2" charset="-122"/>
              <a:cs typeface="宋体" panose="02010600030101010101" pitchFamily="2" charset="-122"/>
            </a:endParaRPr>
          </a:p>
        </p:txBody>
      </p:sp>
      <p:sp>
        <p:nvSpPr>
          <p:cNvPr id="8" name="直角上箭头 7"/>
          <p:cNvSpPr/>
          <p:nvPr/>
        </p:nvSpPr>
        <p:spPr>
          <a:xfrm>
            <a:off x="3644721" y="4322998"/>
            <a:ext cx="450761" cy="399245"/>
          </a:xfrm>
          <a:prstGeom prst="ben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燕尾形 8"/>
          <p:cNvSpPr/>
          <p:nvPr/>
        </p:nvSpPr>
        <p:spPr>
          <a:xfrm>
            <a:off x="5063150" y="5177308"/>
            <a:ext cx="231820" cy="191370"/>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pic>
        <p:nvPicPr>
          <p:cNvPr id="10" name="图片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94691" y="953133"/>
            <a:ext cx="6472813" cy="4951879"/>
          </a:xfrm>
          <a:prstGeom prst="rect">
            <a:avLst/>
          </a:prstGeom>
        </p:spPr>
      </p:pic>
      <p:pic>
        <p:nvPicPr>
          <p:cNvPr id="11" name="图片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5017" y="989763"/>
            <a:ext cx="5275155" cy="3148004"/>
          </a:xfrm>
          <a:prstGeom prst="rect">
            <a:avLst/>
          </a:prstGeom>
        </p:spPr>
      </p:pic>
    </p:spTree>
    <p:extLst>
      <p:ext uri="{BB962C8B-B14F-4D97-AF65-F5344CB8AC3E}">
        <p14:creationId xmlns:p14="http://schemas.microsoft.com/office/powerpoint/2010/main" val="157234418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流程图: 库存数据 3"/>
          <p:cNvSpPr/>
          <p:nvPr/>
        </p:nvSpPr>
        <p:spPr>
          <a:xfrm rot="5400000">
            <a:off x="8950568" y="3865100"/>
            <a:ext cx="5310556" cy="675248"/>
          </a:xfrm>
          <a:prstGeom prst="flowChartOnlineStorage">
            <a:avLst/>
          </a:prstGeom>
        </p:spPr>
        <p:style>
          <a:lnRef idx="1">
            <a:schemeClr val="accent1"/>
          </a:lnRef>
          <a:fillRef idx="3">
            <a:schemeClr val="accent1"/>
          </a:fillRef>
          <a:effectRef idx="2">
            <a:schemeClr val="accent1"/>
          </a:effectRef>
          <a:fontRef idx="minor">
            <a:schemeClr val="lt1"/>
          </a:fontRef>
        </p:style>
        <p:txBody>
          <a:bodyPr vert="vert270" rtlCol="0" anchor="ctr"/>
          <a:lstStyle/>
          <a:p>
            <a:pPr algn="ctr">
              <a:lnSpc>
                <a:spcPct val="150000"/>
              </a:lnSpc>
            </a:pPr>
            <a:r>
              <a:rPr lang="zh-CN" altLang="zh-CN" sz="2300" b="1" dirty="0"/>
              <a:t>图形设计的形式</a:t>
            </a:r>
            <a:endParaRPr lang="zh-CN" altLang="en-US" sz="2300" dirty="0"/>
          </a:p>
        </p:txBody>
      </p:sp>
      <p:sp>
        <p:nvSpPr>
          <p:cNvPr id="5" name="矩形 4"/>
          <p:cNvSpPr/>
          <p:nvPr/>
        </p:nvSpPr>
        <p:spPr>
          <a:xfrm>
            <a:off x="11366440" y="6093842"/>
            <a:ext cx="562962" cy="707886"/>
          </a:xfrm>
          <a:prstGeom prst="rect">
            <a:avLst/>
          </a:prstGeom>
          <a:noFill/>
        </p:spPr>
        <p:txBody>
          <a:bodyPr wrap="square" lIns="91440" tIns="45720" rIns="91440" bIns="45720">
            <a:spAutoFit/>
          </a:bodyPr>
          <a:lstStyle/>
          <a:p>
            <a:pPr algn="ctr"/>
            <a:r>
              <a:rPr lang="en-US" altLang="zh-CN" sz="4000" b="1" cap="none" spc="50" dirty="0" smtClean="0">
                <a:ln w="9525" cmpd="sng">
                  <a:solidFill>
                    <a:schemeClr val="accent1"/>
                  </a:solidFill>
                  <a:prstDash val="solid"/>
                </a:ln>
                <a:solidFill>
                  <a:srgbClr val="70AD47">
                    <a:tint val="1000"/>
                  </a:srgbClr>
                </a:solidFill>
                <a:effectLst>
                  <a:glow rad="38100">
                    <a:schemeClr val="accent1">
                      <a:alpha val="40000"/>
                    </a:schemeClr>
                  </a:glow>
                </a:effectLst>
              </a:rPr>
              <a:t>3</a:t>
            </a:r>
            <a:endParaRPr lang="zh-CN" altLang="en-US" sz="4000" b="1" cap="none" spc="50" dirty="0">
              <a:ln w="9525" cmpd="sng">
                <a:solidFill>
                  <a:schemeClr val="accent1"/>
                </a:solidFill>
                <a:prstDash val="solid"/>
              </a:ln>
              <a:solidFill>
                <a:srgbClr val="70AD47">
                  <a:tint val="1000"/>
                </a:srgbClr>
              </a:solidFill>
              <a:effectLst>
                <a:glow rad="38100">
                  <a:schemeClr val="accent1">
                    <a:alpha val="40000"/>
                  </a:schemeClr>
                </a:glow>
              </a:effectLst>
            </a:endParaRPr>
          </a:p>
        </p:txBody>
      </p:sp>
      <p:sp>
        <p:nvSpPr>
          <p:cNvPr id="2" name="横卷形 1"/>
          <p:cNvSpPr/>
          <p:nvPr/>
        </p:nvSpPr>
        <p:spPr>
          <a:xfrm>
            <a:off x="0" y="0"/>
            <a:ext cx="2630658" cy="604911"/>
          </a:xfrm>
          <a:prstGeom prst="horizontalScroll">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en-US" altLang="zh-CN" sz="2000" dirty="0"/>
              <a:t>3.3  </a:t>
            </a:r>
            <a:r>
              <a:rPr lang="zh-CN" altLang="zh-CN" sz="2000" dirty="0"/>
              <a:t>非常态的图形</a:t>
            </a:r>
            <a:endParaRPr lang="zh-CN" altLang="en-US" sz="2000" dirty="0"/>
          </a:p>
        </p:txBody>
      </p:sp>
      <p:sp>
        <p:nvSpPr>
          <p:cNvPr id="3" name="矩形 2"/>
          <p:cNvSpPr/>
          <p:nvPr/>
        </p:nvSpPr>
        <p:spPr>
          <a:xfrm>
            <a:off x="691167" y="1213403"/>
            <a:ext cx="8916472" cy="3323987"/>
          </a:xfrm>
          <a:prstGeom prst="rect">
            <a:avLst/>
          </a:prstGeom>
        </p:spPr>
        <p:txBody>
          <a:bodyPr wrap="square">
            <a:spAutoFit/>
          </a:bodyPr>
          <a:lstStyle/>
          <a:p>
            <a:pPr indent="304800" algn="just">
              <a:lnSpc>
                <a:spcPct val="150000"/>
              </a:lnSpc>
            </a:pPr>
            <a:r>
              <a:rPr lang="zh-CN" altLang="zh-CN" sz="2000" kern="100" dirty="0">
                <a:latin typeface="华文仿宋" panose="02010600040101010101" pitchFamily="2" charset="-122"/>
                <a:ea typeface="华文仿宋" panose="02010600040101010101" pitchFamily="2" charset="-122"/>
                <a:cs typeface="宋体" panose="02010600030101010101" pitchFamily="2" charset="-122"/>
              </a:rPr>
              <a:t>福田作品突显魅力的法宝，是对错视原理的精到掌握和应用。他善于运用图底关系、矛盾空间等错视原理，使其作品大放光彩</a:t>
            </a:r>
            <a:r>
              <a:rPr lang="zh-CN" altLang="zh-CN" sz="2000" kern="100" dirty="0" smtClean="0">
                <a:latin typeface="华文仿宋" panose="02010600040101010101" pitchFamily="2" charset="-122"/>
                <a:ea typeface="华文仿宋" panose="02010600040101010101" pitchFamily="2" charset="-122"/>
                <a:cs typeface="宋体" panose="02010600030101010101" pitchFamily="2" charset="-122"/>
              </a:rPr>
              <a:t>。</a:t>
            </a:r>
            <a:endParaRPr lang="en-US" altLang="zh-CN" sz="2000" kern="100" dirty="0" smtClean="0">
              <a:latin typeface="华文仿宋" panose="02010600040101010101" pitchFamily="2" charset="-122"/>
              <a:ea typeface="华文仿宋" panose="02010600040101010101" pitchFamily="2" charset="-122"/>
              <a:cs typeface="宋体" panose="02010600030101010101" pitchFamily="2" charset="-122"/>
            </a:endParaRPr>
          </a:p>
          <a:p>
            <a:pPr indent="304800" algn="just">
              <a:lnSpc>
                <a:spcPct val="150000"/>
              </a:lnSpc>
            </a:pPr>
            <a:r>
              <a:rPr lang="zh-CN" altLang="zh-CN" sz="2000" kern="100" dirty="0" smtClean="0">
                <a:latin typeface="华文仿宋" panose="02010600040101010101" pitchFamily="2" charset="-122"/>
                <a:ea typeface="华文仿宋" panose="02010600040101010101" pitchFamily="2" charset="-122"/>
                <a:cs typeface="宋体" panose="02010600030101010101" pitchFamily="2" charset="-122"/>
              </a:rPr>
              <a:t>正如</a:t>
            </a:r>
            <a:r>
              <a:rPr lang="zh-CN" altLang="zh-CN" sz="2000" kern="100" dirty="0">
                <a:latin typeface="华文仿宋" panose="02010600040101010101" pitchFamily="2" charset="-122"/>
                <a:ea typeface="华文仿宋" panose="02010600040101010101" pitchFamily="2" charset="-122"/>
                <a:cs typeface="宋体" panose="02010600030101010101" pitchFamily="2" charset="-122"/>
              </a:rPr>
              <a:t>福田自己所说的：“我的作品，无论是平面的、还是立体作品的创作核心，都是围绕着以视觉感官的问题为前提来进行思考。</a:t>
            </a:r>
            <a:r>
              <a:rPr lang="zh-CN" altLang="zh-CN" sz="2000" kern="100" dirty="0" smtClean="0">
                <a:latin typeface="华文仿宋" panose="02010600040101010101" pitchFamily="2" charset="-122"/>
                <a:ea typeface="华文仿宋" panose="02010600040101010101" pitchFamily="2" charset="-122"/>
                <a:cs typeface="宋体" panose="02010600030101010101" pitchFamily="2" charset="-122"/>
              </a:rPr>
              <a:t>”</a:t>
            </a:r>
            <a:endParaRPr lang="en-US" altLang="zh-CN" sz="2000" kern="100" dirty="0" smtClean="0">
              <a:latin typeface="华文仿宋" panose="02010600040101010101" pitchFamily="2" charset="-122"/>
              <a:ea typeface="华文仿宋" panose="02010600040101010101" pitchFamily="2" charset="-122"/>
              <a:cs typeface="宋体" panose="02010600030101010101" pitchFamily="2" charset="-122"/>
            </a:endParaRPr>
          </a:p>
          <a:p>
            <a:pPr indent="304800" algn="just">
              <a:lnSpc>
                <a:spcPct val="150000"/>
              </a:lnSpc>
            </a:pPr>
            <a:r>
              <a:rPr lang="zh-CN" altLang="zh-CN" sz="2000" kern="100" dirty="0" smtClean="0">
                <a:latin typeface="华文仿宋" panose="02010600040101010101" pitchFamily="2" charset="-122"/>
                <a:ea typeface="华文仿宋" panose="02010600040101010101" pitchFamily="2" charset="-122"/>
                <a:cs typeface="宋体" panose="02010600030101010101" pitchFamily="2" charset="-122"/>
              </a:rPr>
              <a:t>因此</a:t>
            </a:r>
            <a:r>
              <a:rPr lang="zh-CN" altLang="zh-CN" sz="2000" kern="100" dirty="0">
                <a:latin typeface="华文仿宋" panose="02010600040101010101" pitchFamily="2" charset="-122"/>
                <a:ea typeface="华文仿宋" panose="02010600040101010101" pitchFamily="2" charset="-122"/>
                <a:cs typeface="宋体" panose="02010600030101010101" pitchFamily="2" charset="-122"/>
              </a:rPr>
              <a:t>，他不断地对视错觉进行探求，将不可能的空间与事物进行巧妙的组合达到视觉上的新知，将合理的与不合理的共同营造出奇异的视觉世界，在看似荒谬的视觉形象中透出一种理性的秩序感和连续性</a:t>
            </a:r>
            <a:r>
              <a:rPr lang="zh-CN" altLang="zh-CN" sz="2000" kern="100" dirty="0" smtClean="0">
                <a:latin typeface="华文仿宋" panose="02010600040101010101" pitchFamily="2" charset="-122"/>
                <a:ea typeface="华文仿宋" panose="02010600040101010101" pitchFamily="2" charset="-122"/>
                <a:cs typeface="宋体" panose="02010600030101010101" pitchFamily="2" charset="-122"/>
              </a:rPr>
              <a:t>。</a:t>
            </a:r>
            <a:endParaRPr lang="en-US" altLang="zh-CN" sz="2000" kern="100" dirty="0" smtClean="0">
              <a:latin typeface="华文仿宋" panose="02010600040101010101" pitchFamily="2" charset="-122"/>
              <a:ea typeface="华文仿宋" panose="02010600040101010101" pitchFamily="2" charset="-122"/>
              <a:cs typeface="宋体" panose="02010600030101010101" pitchFamily="2" charset="-122"/>
            </a:endParaRPr>
          </a:p>
        </p:txBody>
      </p:sp>
    </p:spTree>
    <p:extLst>
      <p:ext uri="{BB962C8B-B14F-4D97-AF65-F5344CB8AC3E}">
        <p14:creationId xmlns:p14="http://schemas.microsoft.com/office/powerpoint/2010/main" val="322547566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流程图: 库存数据 3"/>
          <p:cNvSpPr/>
          <p:nvPr/>
        </p:nvSpPr>
        <p:spPr>
          <a:xfrm rot="5400000">
            <a:off x="8950568" y="3865100"/>
            <a:ext cx="5310556" cy="675248"/>
          </a:xfrm>
          <a:prstGeom prst="flowChartOnlineStorage">
            <a:avLst/>
          </a:prstGeom>
        </p:spPr>
        <p:style>
          <a:lnRef idx="1">
            <a:schemeClr val="accent1"/>
          </a:lnRef>
          <a:fillRef idx="3">
            <a:schemeClr val="accent1"/>
          </a:fillRef>
          <a:effectRef idx="2">
            <a:schemeClr val="accent1"/>
          </a:effectRef>
          <a:fontRef idx="minor">
            <a:schemeClr val="lt1"/>
          </a:fontRef>
        </p:style>
        <p:txBody>
          <a:bodyPr vert="vert270" rtlCol="0" anchor="ctr"/>
          <a:lstStyle/>
          <a:p>
            <a:pPr algn="ctr">
              <a:lnSpc>
                <a:spcPct val="150000"/>
              </a:lnSpc>
            </a:pPr>
            <a:r>
              <a:rPr lang="zh-CN" altLang="zh-CN" sz="2300" b="1" dirty="0"/>
              <a:t>图形设计的形式</a:t>
            </a:r>
            <a:endParaRPr lang="zh-CN" altLang="en-US" sz="2300" dirty="0"/>
          </a:p>
        </p:txBody>
      </p:sp>
      <p:sp>
        <p:nvSpPr>
          <p:cNvPr id="5" name="矩形 4"/>
          <p:cNvSpPr/>
          <p:nvPr/>
        </p:nvSpPr>
        <p:spPr>
          <a:xfrm>
            <a:off x="11366440" y="6093842"/>
            <a:ext cx="562962" cy="707886"/>
          </a:xfrm>
          <a:prstGeom prst="rect">
            <a:avLst/>
          </a:prstGeom>
          <a:noFill/>
        </p:spPr>
        <p:txBody>
          <a:bodyPr wrap="square" lIns="91440" tIns="45720" rIns="91440" bIns="45720">
            <a:spAutoFit/>
          </a:bodyPr>
          <a:lstStyle/>
          <a:p>
            <a:pPr algn="ctr"/>
            <a:r>
              <a:rPr lang="en-US" altLang="zh-CN" sz="4000" b="1" cap="none" spc="50" dirty="0" smtClean="0">
                <a:ln w="9525" cmpd="sng">
                  <a:solidFill>
                    <a:schemeClr val="accent1"/>
                  </a:solidFill>
                  <a:prstDash val="solid"/>
                </a:ln>
                <a:solidFill>
                  <a:srgbClr val="70AD47">
                    <a:tint val="1000"/>
                  </a:srgbClr>
                </a:solidFill>
                <a:effectLst>
                  <a:glow rad="38100">
                    <a:schemeClr val="accent1">
                      <a:alpha val="40000"/>
                    </a:schemeClr>
                  </a:glow>
                </a:effectLst>
              </a:rPr>
              <a:t>3</a:t>
            </a:r>
            <a:endParaRPr lang="zh-CN" altLang="en-US" sz="4000" b="1" cap="none" spc="50" dirty="0">
              <a:ln w="9525" cmpd="sng">
                <a:solidFill>
                  <a:schemeClr val="accent1"/>
                </a:solidFill>
                <a:prstDash val="solid"/>
              </a:ln>
              <a:solidFill>
                <a:srgbClr val="70AD47">
                  <a:tint val="1000"/>
                </a:srgbClr>
              </a:solidFill>
              <a:effectLst>
                <a:glow rad="38100">
                  <a:schemeClr val="accent1">
                    <a:alpha val="40000"/>
                  </a:schemeClr>
                </a:glow>
              </a:effectLst>
            </a:endParaRPr>
          </a:p>
        </p:txBody>
      </p:sp>
      <p:sp>
        <p:nvSpPr>
          <p:cNvPr id="6" name="横卷形 5"/>
          <p:cNvSpPr/>
          <p:nvPr/>
        </p:nvSpPr>
        <p:spPr>
          <a:xfrm>
            <a:off x="0" y="0"/>
            <a:ext cx="2630658" cy="604911"/>
          </a:xfrm>
          <a:prstGeom prst="horizontalScroll">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en-US" altLang="zh-CN" sz="2000" dirty="0"/>
              <a:t>3.3  </a:t>
            </a:r>
            <a:r>
              <a:rPr lang="zh-CN" altLang="zh-CN" sz="2000" dirty="0"/>
              <a:t>非常态的图形</a:t>
            </a:r>
            <a:endParaRPr lang="zh-CN" altLang="en-US" sz="2000" dirty="0"/>
          </a:p>
        </p:txBody>
      </p:sp>
      <p:sp>
        <p:nvSpPr>
          <p:cNvPr id="2" name="矩形 1"/>
          <p:cNvSpPr/>
          <p:nvPr/>
        </p:nvSpPr>
        <p:spPr>
          <a:xfrm>
            <a:off x="880056" y="5909176"/>
            <a:ext cx="9277082" cy="369332"/>
          </a:xfrm>
          <a:prstGeom prst="rect">
            <a:avLst/>
          </a:prstGeom>
        </p:spPr>
        <p:txBody>
          <a:bodyPr wrap="square">
            <a:spAutoFit/>
          </a:bodyPr>
          <a:lstStyle/>
          <a:p>
            <a:pPr algn="just">
              <a:spcAft>
                <a:spcPts val="0"/>
              </a:spcAft>
            </a:pPr>
            <a:r>
              <a:rPr lang="zh-CN" altLang="zh-CN" kern="100" dirty="0">
                <a:solidFill>
                  <a:srgbClr val="00B0F0"/>
                </a:solidFill>
                <a:latin typeface="华文新魏" panose="02010800040101010101" pitchFamily="2" charset="-122"/>
                <a:ea typeface="华文新魏" panose="02010800040101010101" pitchFamily="2" charset="-122"/>
                <a:cs typeface="宋体" panose="02010600030101010101" pitchFamily="2" charset="-122"/>
              </a:rPr>
              <a:t>图</a:t>
            </a:r>
            <a:r>
              <a:rPr lang="en-US" altLang="zh-CN" kern="100" dirty="0">
                <a:solidFill>
                  <a:srgbClr val="00B0F0"/>
                </a:solidFill>
                <a:latin typeface="华文新魏" panose="02010800040101010101" pitchFamily="2" charset="-122"/>
                <a:ea typeface="华文新魏" panose="02010800040101010101" pitchFamily="2" charset="-122"/>
                <a:cs typeface="宋体" panose="02010600030101010101" pitchFamily="2" charset="-122"/>
              </a:rPr>
              <a:t>3-43   </a:t>
            </a:r>
            <a:r>
              <a:rPr lang="zh-CN" altLang="zh-CN" kern="100" dirty="0">
                <a:solidFill>
                  <a:srgbClr val="00B0F0"/>
                </a:solidFill>
                <a:latin typeface="华文新魏" panose="02010800040101010101" pitchFamily="2" charset="-122"/>
                <a:ea typeface="华文新魏" panose="02010800040101010101" pitchFamily="2" charset="-122"/>
                <a:cs typeface="宋体" panose="02010600030101010101" pitchFamily="2" charset="-122"/>
              </a:rPr>
              <a:t>人权</a:t>
            </a:r>
            <a:r>
              <a:rPr lang="en-US" altLang="zh-CN" kern="100" dirty="0">
                <a:solidFill>
                  <a:srgbClr val="00B0F0"/>
                </a:solidFill>
                <a:latin typeface="华文新魏" panose="02010800040101010101" pitchFamily="2" charset="-122"/>
                <a:ea typeface="华文新魏" panose="02010800040101010101" pitchFamily="2" charset="-122"/>
                <a:cs typeface="宋体" panose="02010600030101010101" pitchFamily="2" charset="-122"/>
              </a:rPr>
              <a:t>  </a:t>
            </a:r>
            <a:r>
              <a:rPr lang="zh-CN" altLang="zh-CN" kern="100" dirty="0">
                <a:solidFill>
                  <a:srgbClr val="00B0F0"/>
                </a:solidFill>
                <a:latin typeface="华文新魏" panose="02010800040101010101" pitchFamily="2" charset="-122"/>
                <a:ea typeface="华文新魏" panose="02010800040101010101" pitchFamily="2" charset="-122"/>
                <a:cs typeface="宋体" panose="02010600030101010101" pitchFamily="2" charset="-122"/>
              </a:rPr>
              <a:t> 福田繁雄</a:t>
            </a:r>
            <a:r>
              <a:rPr lang="en-US" altLang="zh-CN" kern="100" dirty="0">
                <a:solidFill>
                  <a:srgbClr val="00B0F0"/>
                </a:solidFill>
                <a:latin typeface="华文新魏" panose="02010800040101010101" pitchFamily="2" charset="-122"/>
                <a:ea typeface="华文新魏" panose="02010800040101010101" pitchFamily="2" charset="-122"/>
                <a:cs typeface="宋体" panose="02010600030101010101" pitchFamily="2" charset="-122"/>
              </a:rPr>
              <a:t>                                          </a:t>
            </a:r>
            <a:r>
              <a:rPr lang="zh-CN" altLang="zh-CN" kern="100" dirty="0">
                <a:solidFill>
                  <a:srgbClr val="00B0F0"/>
                </a:solidFill>
                <a:latin typeface="华文新魏" panose="02010800040101010101" pitchFamily="2" charset="-122"/>
                <a:ea typeface="华文新魏" panose="02010800040101010101" pitchFamily="2" charset="-122"/>
                <a:cs typeface="宋体" panose="02010600030101010101" pitchFamily="2" charset="-122"/>
              </a:rPr>
              <a:t>图</a:t>
            </a:r>
            <a:r>
              <a:rPr lang="en-US" altLang="zh-CN" kern="100" dirty="0">
                <a:solidFill>
                  <a:srgbClr val="00B0F0"/>
                </a:solidFill>
                <a:latin typeface="华文新魏" panose="02010800040101010101" pitchFamily="2" charset="-122"/>
                <a:ea typeface="华文新魏" panose="02010800040101010101" pitchFamily="2" charset="-122"/>
                <a:cs typeface="宋体" panose="02010600030101010101" pitchFamily="2" charset="-122"/>
              </a:rPr>
              <a:t>3-44   </a:t>
            </a:r>
            <a:r>
              <a:rPr lang="zh-CN" altLang="zh-CN" kern="100" dirty="0">
                <a:solidFill>
                  <a:srgbClr val="00B0F0"/>
                </a:solidFill>
                <a:latin typeface="华文新魏" panose="02010800040101010101" pitchFamily="2" charset="-122"/>
                <a:ea typeface="华文新魏" panose="02010800040101010101" pitchFamily="2" charset="-122"/>
                <a:cs typeface="宋体" panose="02010600030101010101" pitchFamily="2" charset="-122"/>
              </a:rPr>
              <a:t>视觉游戏 </a:t>
            </a:r>
            <a:r>
              <a:rPr lang="en-US" altLang="zh-CN" kern="100" dirty="0">
                <a:solidFill>
                  <a:srgbClr val="00B0F0"/>
                </a:solidFill>
                <a:latin typeface="华文新魏" panose="02010800040101010101" pitchFamily="2" charset="-122"/>
                <a:ea typeface="华文新魏" panose="02010800040101010101" pitchFamily="2" charset="-122"/>
                <a:cs typeface="宋体" panose="02010600030101010101" pitchFamily="2" charset="-122"/>
              </a:rPr>
              <a:t>  </a:t>
            </a:r>
            <a:r>
              <a:rPr lang="zh-CN" altLang="zh-CN" kern="100" dirty="0">
                <a:solidFill>
                  <a:srgbClr val="00B0F0"/>
                </a:solidFill>
                <a:latin typeface="华文新魏" panose="02010800040101010101" pitchFamily="2" charset="-122"/>
                <a:ea typeface="华文新魏" panose="02010800040101010101" pitchFamily="2" charset="-122"/>
                <a:cs typeface="宋体" panose="02010600030101010101" pitchFamily="2" charset="-122"/>
              </a:rPr>
              <a:t>福田繁雄</a:t>
            </a:r>
          </a:p>
        </p:txBody>
      </p:sp>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953992" y="849364"/>
            <a:ext cx="3325458" cy="4815359"/>
          </a:xfrm>
          <a:prstGeom prst="rect">
            <a:avLst/>
          </a:prstGeom>
        </p:spPr>
      </p:pic>
      <p:pic>
        <p:nvPicPr>
          <p:cNvPr id="7" name="图片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87380" y="849364"/>
            <a:ext cx="3333710" cy="4815359"/>
          </a:xfrm>
          <a:prstGeom prst="rect">
            <a:avLst/>
          </a:prstGeom>
        </p:spPr>
      </p:pic>
      <p:sp>
        <p:nvSpPr>
          <p:cNvPr id="8" name="矩形 7"/>
          <p:cNvSpPr/>
          <p:nvPr/>
        </p:nvSpPr>
        <p:spPr>
          <a:xfrm>
            <a:off x="8697835" y="849364"/>
            <a:ext cx="2152001" cy="3792257"/>
          </a:xfrm>
          <a:prstGeom prst="rect">
            <a:avLst/>
          </a:prstGeom>
        </p:spPr>
        <p:style>
          <a:lnRef idx="1">
            <a:schemeClr val="accent5"/>
          </a:lnRef>
          <a:fillRef idx="3">
            <a:schemeClr val="accent5"/>
          </a:fillRef>
          <a:effectRef idx="2">
            <a:schemeClr val="accent5"/>
          </a:effectRef>
          <a:fontRef idx="minor">
            <a:schemeClr val="lt1"/>
          </a:fontRef>
        </p:style>
        <p:txBody>
          <a:bodyPr wrap="square">
            <a:spAutoFit/>
          </a:bodyPr>
          <a:lstStyle/>
          <a:p>
            <a:pPr indent="304800" algn="just">
              <a:lnSpc>
                <a:spcPct val="150000"/>
              </a:lnSpc>
            </a:pPr>
            <a:r>
              <a:rPr lang="zh-CN" altLang="zh-CN" kern="100" dirty="0">
                <a:latin typeface="华文仿宋" panose="02010600040101010101" pitchFamily="2" charset="-122"/>
                <a:ea typeface="华文仿宋" panose="02010600040101010101" pitchFamily="2" charset="-122"/>
                <a:cs typeface="宋体" panose="02010600030101010101" pitchFamily="2" charset="-122"/>
              </a:rPr>
              <a:t>福田是将异质同构的设计理念，以视觉符号的形式呈现在其海报作品中的先驱</a:t>
            </a:r>
            <a:r>
              <a:rPr lang="zh-CN" altLang="zh-CN" kern="100" dirty="0" smtClean="0">
                <a:latin typeface="华文仿宋" panose="02010600040101010101" pitchFamily="2" charset="-122"/>
                <a:ea typeface="华文仿宋" panose="02010600040101010101" pitchFamily="2" charset="-122"/>
                <a:cs typeface="宋体" panose="02010600030101010101" pitchFamily="2" charset="-122"/>
              </a:rPr>
              <a:t>。</a:t>
            </a:r>
            <a:endParaRPr lang="en-US" altLang="zh-CN" kern="100" dirty="0" smtClean="0">
              <a:latin typeface="华文仿宋" panose="02010600040101010101" pitchFamily="2" charset="-122"/>
              <a:ea typeface="华文仿宋" panose="02010600040101010101" pitchFamily="2" charset="-122"/>
              <a:cs typeface="宋体" panose="02010600030101010101" pitchFamily="2" charset="-122"/>
            </a:endParaRPr>
          </a:p>
          <a:p>
            <a:pPr indent="304800" algn="just">
              <a:lnSpc>
                <a:spcPct val="150000"/>
              </a:lnSpc>
            </a:pPr>
            <a:r>
              <a:rPr lang="zh-CN" altLang="zh-CN" kern="100" dirty="0" smtClean="0">
                <a:latin typeface="华文仿宋" panose="02010600040101010101" pitchFamily="2" charset="-122"/>
                <a:ea typeface="华文仿宋" panose="02010600040101010101" pitchFamily="2" charset="-122"/>
                <a:cs typeface="宋体" panose="02010600030101010101" pitchFamily="2" charset="-122"/>
              </a:rPr>
              <a:t>在</a:t>
            </a:r>
            <a:r>
              <a:rPr lang="zh-CN" altLang="zh-CN" kern="100" dirty="0">
                <a:latin typeface="华文仿宋" panose="02010600040101010101" pitchFamily="2" charset="-122"/>
                <a:ea typeface="华文仿宋" panose="02010600040101010101" pitchFamily="2" charset="-122"/>
                <a:cs typeface="宋体" panose="02010600030101010101" pitchFamily="2" charset="-122"/>
              </a:rPr>
              <a:t>福田许多的海报作品中，可以看到他对该设计原理的巧妙运用。</a:t>
            </a:r>
            <a:endParaRPr lang="zh-CN" altLang="zh-CN" kern="100" dirty="0">
              <a:latin typeface="华文仿宋" panose="02010600040101010101" pitchFamily="2" charset="-122"/>
              <a:ea typeface="华文仿宋" panose="02010600040101010101" pitchFamily="2" charset="-122"/>
              <a:cs typeface="宋体" panose="02010600030101010101" pitchFamily="2" charset="-122"/>
            </a:endParaRPr>
          </a:p>
        </p:txBody>
      </p:sp>
    </p:spTree>
    <p:extLst>
      <p:ext uri="{BB962C8B-B14F-4D97-AF65-F5344CB8AC3E}">
        <p14:creationId xmlns:p14="http://schemas.microsoft.com/office/powerpoint/2010/main" val="194460505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流程图: 库存数据 3"/>
          <p:cNvSpPr/>
          <p:nvPr/>
        </p:nvSpPr>
        <p:spPr>
          <a:xfrm rot="5400000">
            <a:off x="8950568" y="3865100"/>
            <a:ext cx="5310556" cy="675248"/>
          </a:xfrm>
          <a:prstGeom prst="flowChartOnlineStorage">
            <a:avLst/>
          </a:prstGeom>
        </p:spPr>
        <p:style>
          <a:lnRef idx="1">
            <a:schemeClr val="accent1"/>
          </a:lnRef>
          <a:fillRef idx="3">
            <a:schemeClr val="accent1"/>
          </a:fillRef>
          <a:effectRef idx="2">
            <a:schemeClr val="accent1"/>
          </a:effectRef>
          <a:fontRef idx="minor">
            <a:schemeClr val="lt1"/>
          </a:fontRef>
        </p:style>
        <p:txBody>
          <a:bodyPr vert="vert270" rtlCol="0" anchor="ctr"/>
          <a:lstStyle/>
          <a:p>
            <a:pPr algn="ctr">
              <a:lnSpc>
                <a:spcPct val="150000"/>
              </a:lnSpc>
            </a:pPr>
            <a:r>
              <a:rPr lang="zh-CN" altLang="zh-CN" sz="2300" b="1" dirty="0"/>
              <a:t>图形设计的形式</a:t>
            </a:r>
            <a:endParaRPr lang="zh-CN" altLang="en-US" sz="2300" dirty="0"/>
          </a:p>
        </p:txBody>
      </p:sp>
      <p:sp>
        <p:nvSpPr>
          <p:cNvPr id="5" name="矩形 4"/>
          <p:cNvSpPr/>
          <p:nvPr/>
        </p:nvSpPr>
        <p:spPr>
          <a:xfrm>
            <a:off x="11366440" y="6093842"/>
            <a:ext cx="562962" cy="707886"/>
          </a:xfrm>
          <a:prstGeom prst="rect">
            <a:avLst/>
          </a:prstGeom>
          <a:noFill/>
        </p:spPr>
        <p:txBody>
          <a:bodyPr wrap="square" lIns="91440" tIns="45720" rIns="91440" bIns="45720">
            <a:spAutoFit/>
          </a:bodyPr>
          <a:lstStyle/>
          <a:p>
            <a:pPr algn="ctr"/>
            <a:r>
              <a:rPr lang="en-US" altLang="zh-CN" sz="4000" b="1" cap="none" spc="50" dirty="0" smtClean="0">
                <a:ln w="9525" cmpd="sng">
                  <a:solidFill>
                    <a:schemeClr val="accent1"/>
                  </a:solidFill>
                  <a:prstDash val="solid"/>
                </a:ln>
                <a:solidFill>
                  <a:srgbClr val="70AD47">
                    <a:tint val="1000"/>
                  </a:srgbClr>
                </a:solidFill>
                <a:effectLst>
                  <a:glow rad="38100">
                    <a:schemeClr val="accent1">
                      <a:alpha val="40000"/>
                    </a:schemeClr>
                  </a:glow>
                </a:effectLst>
              </a:rPr>
              <a:t>3</a:t>
            </a:r>
            <a:endParaRPr lang="zh-CN" altLang="en-US" sz="4000" b="1" cap="none" spc="50" dirty="0">
              <a:ln w="9525" cmpd="sng">
                <a:solidFill>
                  <a:schemeClr val="accent1"/>
                </a:solidFill>
                <a:prstDash val="solid"/>
              </a:ln>
              <a:solidFill>
                <a:srgbClr val="70AD47">
                  <a:tint val="1000"/>
                </a:srgbClr>
              </a:solidFill>
              <a:effectLst>
                <a:glow rad="38100">
                  <a:schemeClr val="accent1">
                    <a:alpha val="40000"/>
                  </a:schemeClr>
                </a:glow>
              </a:effectLst>
            </a:endParaRPr>
          </a:p>
        </p:txBody>
      </p:sp>
      <p:sp>
        <p:nvSpPr>
          <p:cNvPr id="6" name="横卷形 5"/>
          <p:cNvSpPr/>
          <p:nvPr/>
        </p:nvSpPr>
        <p:spPr>
          <a:xfrm>
            <a:off x="0" y="0"/>
            <a:ext cx="2630658" cy="604911"/>
          </a:xfrm>
          <a:prstGeom prst="horizontalScroll">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en-US" altLang="zh-CN" sz="2000" dirty="0"/>
              <a:t>3.3  </a:t>
            </a:r>
            <a:r>
              <a:rPr lang="zh-CN" altLang="zh-CN" sz="2000" dirty="0"/>
              <a:t>非常态的图形</a:t>
            </a:r>
            <a:endParaRPr lang="zh-CN" altLang="en-US" sz="2000" dirty="0"/>
          </a:p>
        </p:txBody>
      </p:sp>
      <p:sp>
        <p:nvSpPr>
          <p:cNvPr id="2" name="矩形 1"/>
          <p:cNvSpPr/>
          <p:nvPr/>
        </p:nvSpPr>
        <p:spPr>
          <a:xfrm>
            <a:off x="2030570" y="5816735"/>
            <a:ext cx="7371008" cy="369332"/>
          </a:xfrm>
          <a:prstGeom prst="rect">
            <a:avLst/>
          </a:prstGeom>
        </p:spPr>
        <p:txBody>
          <a:bodyPr wrap="square">
            <a:spAutoFit/>
          </a:bodyPr>
          <a:lstStyle/>
          <a:p>
            <a:pPr algn="just">
              <a:spcAft>
                <a:spcPts val="0"/>
              </a:spcAft>
            </a:pPr>
            <a:r>
              <a:rPr lang="zh-CN" altLang="zh-CN" kern="100" dirty="0">
                <a:solidFill>
                  <a:srgbClr val="00B0F0"/>
                </a:solidFill>
                <a:latin typeface="华文新魏" panose="02010800040101010101" pitchFamily="2" charset="-122"/>
                <a:ea typeface="华文新魏" panose="02010800040101010101" pitchFamily="2" charset="-122"/>
                <a:cs typeface="宋体" panose="02010600030101010101" pitchFamily="2" charset="-122"/>
              </a:rPr>
              <a:t>图</a:t>
            </a:r>
            <a:r>
              <a:rPr lang="en-US" altLang="zh-CN" kern="100" dirty="0">
                <a:solidFill>
                  <a:srgbClr val="00B0F0"/>
                </a:solidFill>
                <a:latin typeface="华文新魏" panose="02010800040101010101" pitchFamily="2" charset="-122"/>
                <a:ea typeface="华文新魏" panose="02010800040101010101" pitchFamily="2" charset="-122"/>
                <a:cs typeface="宋体" panose="02010600030101010101" pitchFamily="2" charset="-122"/>
              </a:rPr>
              <a:t>3-45  </a:t>
            </a:r>
            <a:r>
              <a:rPr lang="zh-CN" altLang="zh-CN" kern="100" dirty="0">
                <a:solidFill>
                  <a:srgbClr val="00B0F0"/>
                </a:solidFill>
                <a:latin typeface="华文新魏" panose="02010800040101010101" pitchFamily="2" charset="-122"/>
                <a:ea typeface="华文新魏" panose="02010800040101010101" pitchFamily="2" charset="-122"/>
                <a:cs typeface="宋体" panose="02010600030101010101" pitchFamily="2" charset="-122"/>
              </a:rPr>
              <a:t>国米设计</a:t>
            </a:r>
            <a:r>
              <a:rPr lang="en-US" altLang="zh-CN" kern="100" dirty="0">
                <a:solidFill>
                  <a:srgbClr val="00B0F0"/>
                </a:solidFill>
                <a:latin typeface="华文新魏" panose="02010800040101010101" pitchFamily="2" charset="-122"/>
                <a:ea typeface="华文新魏" panose="02010800040101010101" pitchFamily="2" charset="-122"/>
                <a:cs typeface="宋体" panose="02010600030101010101" pitchFamily="2" charset="-122"/>
              </a:rPr>
              <a:t>  </a:t>
            </a:r>
            <a:r>
              <a:rPr lang="zh-CN" altLang="zh-CN" kern="100" dirty="0">
                <a:solidFill>
                  <a:srgbClr val="00B0F0"/>
                </a:solidFill>
                <a:latin typeface="华文新魏" panose="02010800040101010101" pitchFamily="2" charset="-122"/>
                <a:ea typeface="华文新魏" panose="02010800040101010101" pitchFamily="2" charset="-122"/>
                <a:cs typeface="宋体" panose="02010600030101010101" pitchFamily="2" charset="-122"/>
              </a:rPr>
              <a:t> 福田繁雄</a:t>
            </a:r>
            <a:r>
              <a:rPr lang="en-US" altLang="zh-CN" kern="100" dirty="0">
                <a:solidFill>
                  <a:srgbClr val="00B0F0"/>
                </a:solidFill>
                <a:latin typeface="华文新魏" panose="02010800040101010101" pitchFamily="2" charset="-122"/>
                <a:ea typeface="华文新魏" panose="02010800040101010101" pitchFamily="2" charset="-122"/>
                <a:cs typeface="宋体" panose="02010600030101010101" pitchFamily="2" charset="-122"/>
              </a:rPr>
              <a:t>                            </a:t>
            </a:r>
            <a:r>
              <a:rPr lang="zh-CN" altLang="zh-CN" kern="100" dirty="0">
                <a:solidFill>
                  <a:srgbClr val="00B0F0"/>
                </a:solidFill>
                <a:latin typeface="华文新魏" panose="02010800040101010101" pitchFamily="2" charset="-122"/>
                <a:ea typeface="华文新魏" panose="02010800040101010101" pitchFamily="2" charset="-122"/>
                <a:cs typeface="宋体" panose="02010600030101010101" pitchFamily="2" charset="-122"/>
              </a:rPr>
              <a:t>图</a:t>
            </a:r>
            <a:r>
              <a:rPr lang="en-US" altLang="zh-CN" kern="100" dirty="0">
                <a:solidFill>
                  <a:srgbClr val="00B0F0"/>
                </a:solidFill>
                <a:latin typeface="华文新魏" panose="02010800040101010101" pitchFamily="2" charset="-122"/>
                <a:ea typeface="华文新魏" panose="02010800040101010101" pitchFamily="2" charset="-122"/>
                <a:cs typeface="宋体" panose="02010600030101010101" pitchFamily="2" charset="-122"/>
              </a:rPr>
              <a:t>3-46   TABLE</a:t>
            </a:r>
            <a:r>
              <a:rPr lang="zh-CN" altLang="zh-CN" kern="100" dirty="0">
                <a:solidFill>
                  <a:srgbClr val="00B0F0"/>
                </a:solidFill>
                <a:latin typeface="华文新魏" panose="02010800040101010101" pitchFamily="2" charset="-122"/>
                <a:ea typeface="华文新魏" panose="02010800040101010101" pitchFamily="2" charset="-122"/>
                <a:cs typeface="宋体" panose="02010600030101010101" pitchFamily="2" charset="-122"/>
              </a:rPr>
              <a:t>展 </a:t>
            </a:r>
            <a:r>
              <a:rPr lang="en-US" altLang="zh-CN" kern="100" dirty="0">
                <a:solidFill>
                  <a:srgbClr val="00B0F0"/>
                </a:solidFill>
                <a:latin typeface="华文新魏" panose="02010800040101010101" pitchFamily="2" charset="-122"/>
                <a:ea typeface="华文新魏" panose="02010800040101010101" pitchFamily="2" charset="-122"/>
                <a:cs typeface="宋体" panose="02010600030101010101" pitchFamily="2" charset="-122"/>
              </a:rPr>
              <a:t> </a:t>
            </a:r>
            <a:r>
              <a:rPr lang="zh-CN" altLang="zh-CN" kern="100" dirty="0">
                <a:solidFill>
                  <a:srgbClr val="00B0F0"/>
                </a:solidFill>
                <a:latin typeface="华文新魏" panose="02010800040101010101" pitchFamily="2" charset="-122"/>
                <a:ea typeface="华文新魏" panose="02010800040101010101" pitchFamily="2" charset="-122"/>
                <a:cs typeface="宋体" panose="02010600030101010101" pitchFamily="2" charset="-122"/>
              </a:rPr>
              <a:t>福田繁雄</a:t>
            </a:r>
          </a:p>
        </p:txBody>
      </p:sp>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605749" y="812133"/>
            <a:ext cx="3479679" cy="4797380"/>
          </a:xfrm>
          <a:prstGeom prst="rect">
            <a:avLst/>
          </a:prstGeom>
        </p:spPr>
      </p:pic>
      <p:pic>
        <p:nvPicPr>
          <p:cNvPr id="7" name="图片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98426" y="812133"/>
            <a:ext cx="3373245" cy="4797380"/>
          </a:xfrm>
          <a:prstGeom prst="rect">
            <a:avLst/>
          </a:prstGeom>
        </p:spPr>
      </p:pic>
    </p:spTree>
    <p:extLst>
      <p:ext uri="{BB962C8B-B14F-4D97-AF65-F5344CB8AC3E}">
        <p14:creationId xmlns:p14="http://schemas.microsoft.com/office/powerpoint/2010/main" val="64696548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流程图: 库存数据 3"/>
          <p:cNvSpPr/>
          <p:nvPr/>
        </p:nvSpPr>
        <p:spPr>
          <a:xfrm rot="5400000">
            <a:off x="8950568" y="3865100"/>
            <a:ext cx="5310556" cy="675248"/>
          </a:xfrm>
          <a:prstGeom prst="flowChartOnlineStorage">
            <a:avLst/>
          </a:prstGeom>
        </p:spPr>
        <p:style>
          <a:lnRef idx="1">
            <a:schemeClr val="accent1"/>
          </a:lnRef>
          <a:fillRef idx="3">
            <a:schemeClr val="accent1"/>
          </a:fillRef>
          <a:effectRef idx="2">
            <a:schemeClr val="accent1"/>
          </a:effectRef>
          <a:fontRef idx="minor">
            <a:schemeClr val="lt1"/>
          </a:fontRef>
        </p:style>
        <p:txBody>
          <a:bodyPr vert="vert270" rtlCol="0" anchor="ctr"/>
          <a:lstStyle/>
          <a:p>
            <a:pPr algn="ctr">
              <a:lnSpc>
                <a:spcPct val="150000"/>
              </a:lnSpc>
            </a:pPr>
            <a:r>
              <a:rPr lang="zh-CN" altLang="zh-CN" sz="2300" b="1" dirty="0"/>
              <a:t>图形设计的形式</a:t>
            </a:r>
            <a:endParaRPr lang="zh-CN" altLang="en-US" sz="2300" dirty="0"/>
          </a:p>
        </p:txBody>
      </p:sp>
      <p:sp>
        <p:nvSpPr>
          <p:cNvPr id="5" name="矩形 4"/>
          <p:cNvSpPr/>
          <p:nvPr/>
        </p:nvSpPr>
        <p:spPr>
          <a:xfrm>
            <a:off x="11366440" y="6093842"/>
            <a:ext cx="562962" cy="707886"/>
          </a:xfrm>
          <a:prstGeom prst="rect">
            <a:avLst/>
          </a:prstGeom>
          <a:noFill/>
        </p:spPr>
        <p:txBody>
          <a:bodyPr wrap="square" lIns="91440" tIns="45720" rIns="91440" bIns="45720">
            <a:spAutoFit/>
          </a:bodyPr>
          <a:lstStyle/>
          <a:p>
            <a:pPr algn="ctr"/>
            <a:r>
              <a:rPr lang="en-US" altLang="zh-CN" sz="4000" b="1" cap="none" spc="50" dirty="0" smtClean="0">
                <a:ln w="9525" cmpd="sng">
                  <a:solidFill>
                    <a:schemeClr val="accent1"/>
                  </a:solidFill>
                  <a:prstDash val="solid"/>
                </a:ln>
                <a:solidFill>
                  <a:srgbClr val="70AD47">
                    <a:tint val="1000"/>
                  </a:srgbClr>
                </a:solidFill>
                <a:effectLst>
                  <a:glow rad="38100">
                    <a:schemeClr val="accent1">
                      <a:alpha val="40000"/>
                    </a:schemeClr>
                  </a:glow>
                </a:effectLst>
              </a:rPr>
              <a:t>3</a:t>
            </a:r>
            <a:endParaRPr lang="zh-CN" altLang="en-US" sz="4000" b="1" cap="none" spc="50" dirty="0">
              <a:ln w="9525" cmpd="sng">
                <a:solidFill>
                  <a:schemeClr val="accent1"/>
                </a:solidFill>
                <a:prstDash val="solid"/>
              </a:ln>
              <a:solidFill>
                <a:srgbClr val="70AD47">
                  <a:tint val="1000"/>
                </a:srgbClr>
              </a:solidFill>
              <a:effectLst>
                <a:glow rad="38100">
                  <a:schemeClr val="accent1">
                    <a:alpha val="40000"/>
                  </a:schemeClr>
                </a:glow>
              </a:effectLst>
            </a:endParaRPr>
          </a:p>
        </p:txBody>
      </p:sp>
      <p:sp>
        <p:nvSpPr>
          <p:cNvPr id="6" name="横卷形 5"/>
          <p:cNvSpPr/>
          <p:nvPr/>
        </p:nvSpPr>
        <p:spPr>
          <a:xfrm>
            <a:off x="0" y="0"/>
            <a:ext cx="2630658" cy="604911"/>
          </a:xfrm>
          <a:prstGeom prst="horizontalScroll">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en-US" altLang="zh-CN" sz="2000" dirty="0"/>
              <a:t>3.3  </a:t>
            </a:r>
            <a:r>
              <a:rPr lang="zh-CN" altLang="zh-CN" sz="2000" dirty="0"/>
              <a:t>非常态的图形</a:t>
            </a:r>
            <a:endParaRPr lang="zh-CN" altLang="en-US" sz="2000" dirty="0"/>
          </a:p>
        </p:txBody>
      </p:sp>
      <p:sp>
        <p:nvSpPr>
          <p:cNvPr id="2" name="矩形 1"/>
          <p:cNvSpPr/>
          <p:nvPr/>
        </p:nvSpPr>
        <p:spPr>
          <a:xfrm>
            <a:off x="166502" y="5902589"/>
            <a:ext cx="10896450" cy="646331"/>
          </a:xfrm>
          <a:prstGeom prst="rect">
            <a:avLst/>
          </a:prstGeom>
        </p:spPr>
        <p:txBody>
          <a:bodyPr wrap="square">
            <a:spAutoFit/>
          </a:bodyPr>
          <a:lstStyle/>
          <a:p>
            <a:pPr algn="just">
              <a:spcAft>
                <a:spcPts val="0"/>
              </a:spcAft>
            </a:pPr>
            <a:r>
              <a:rPr lang="zh-CN" altLang="zh-CN" kern="100" dirty="0">
                <a:solidFill>
                  <a:srgbClr val="00B0F0"/>
                </a:solidFill>
                <a:latin typeface="华文新魏" panose="02010800040101010101" pitchFamily="2" charset="-122"/>
                <a:ea typeface="华文新魏" panose="02010800040101010101" pitchFamily="2" charset="-122"/>
                <a:cs typeface="宋体" panose="02010600030101010101" pitchFamily="2" charset="-122"/>
              </a:rPr>
              <a:t>图</a:t>
            </a:r>
            <a:r>
              <a:rPr lang="en-US" altLang="zh-CN" kern="100" dirty="0">
                <a:solidFill>
                  <a:srgbClr val="00B0F0"/>
                </a:solidFill>
                <a:latin typeface="华文新魏" panose="02010800040101010101" pitchFamily="2" charset="-122"/>
                <a:ea typeface="华文新魏" panose="02010800040101010101" pitchFamily="2" charset="-122"/>
                <a:cs typeface="宋体" panose="02010600030101010101" pitchFamily="2" charset="-122"/>
              </a:rPr>
              <a:t>3-47  </a:t>
            </a:r>
            <a:r>
              <a:rPr lang="zh-CN" altLang="zh-CN" kern="100" dirty="0">
                <a:solidFill>
                  <a:srgbClr val="00B0F0"/>
                </a:solidFill>
                <a:latin typeface="华文新魏" panose="02010800040101010101" pitchFamily="2" charset="-122"/>
                <a:ea typeface="华文新魏" panose="02010800040101010101" pitchFamily="2" charset="-122"/>
                <a:cs typeface="宋体" panose="02010600030101010101" pitchFamily="2" charset="-122"/>
              </a:rPr>
              <a:t>世界发挥 </a:t>
            </a:r>
            <a:r>
              <a:rPr lang="en-US" altLang="zh-CN" kern="100" dirty="0">
                <a:solidFill>
                  <a:srgbClr val="00B0F0"/>
                </a:solidFill>
                <a:latin typeface="华文新魏" panose="02010800040101010101" pitchFamily="2" charset="-122"/>
                <a:ea typeface="华文新魏" panose="02010800040101010101" pitchFamily="2" charset="-122"/>
                <a:cs typeface="宋体" panose="02010600030101010101" pitchFamily="2" charset="-122"/>
              </a:rPr>
              <a:t>  </a:t>
            </a:r>
            <a:r>
              <a:rPr lang="zh-CN" altLang="zh-CN" kern="100" dirty="0">
                <a:solidFill>
                  <a:srgbClr val="00B0F0"/>
                </a:solidFill>
                <a:latin typeface="华文新魏" panose="02010800040101010101" pitchFamily="2" charset="-122"/>
                <a:ea typeface="华文新魏" panose="02010800040101010101" pitchFamily="2" charset="-122"/>
                <a:cs typeface="宋体" panose="02010600030101010101" pitchFamily="2" charset="-122"/>
              </a:rPr>
              <a:t>福田繁雄</a:t>
            </a:r>
            <a:r>
              <a:rPr lang="en-US" altLang="zh-CN" kern="100" dirty="0">
                <a:solidFill>
                  <a:srgbClr val="00B0F0"/>
                </a:solidFill>
                <a:latin typeface="华文新魏" panose="02010800040101010101" pitchFamily="2" charset="-122"/>
                <a:ea typeface="华文新魏" panose="02010800040101010101" pitchFamily="2" charset="-122"/>
                <a:cs typeface="宋体" panose="02010600030101010101" pitchFamily="2" charset="-122"/>
              </a:rPr>
              <a:t>             </a:t>
            </a:r>
            <a:r>
              <a:rPr lang="zh-CN" altLang="zh-CN" kern="100" dirty="0">
                <a:solidFill>
                  <a:srgbClr val="00B0F0"/>
                </a:solidFill>
                <a:latin typeface="华文新魏" panose="02010800040101010101" pitchFamily="2" charset="-122"/>
                <a:ea typeface="华文新魏" panose="02010800040101010101" pitchFamily="2" charset="-122"/>
                <a:cs typeface="宋体" panose="02010600030101010101" pitchFamily="2" charset="-122"/>
              </a:rPr>
              <a:t>图</a:t>
            </a:r>
            <a:r>
              <a:rPr lang="en-US" altLang="zh-CN" kern="100" dirty="0">
                <a:solidFill>
                  <a:srgbClr val="00B0F0"/>
                </a:solidFill>
                <a:latin typeface="华文新魏" panose="02010800040101010101" pitchFamily="2" charset="-122"/>
                <a:ea typeface="华文新魏" panose="02010800040101010101" pitchFamily="2" charset="-122"/>
                <a:cs typeface="宋体" panose="02010600030101010101" pitchFamily="2" charset="-122"/>
              </a:rPr>
              <a:t>3-48   </a:t>
            </a:r>
            <a:r>
              <a:rPr lang="zh-CN" altLang="zh-CN" kern="100" dirty="0">
                <a:solidFill>
                  <a:srgbClr val="00B0F0"/>
                </a:solidFill>
                <a:latin typeface="华文新魏" panose="02010800040101010101" pitchFamily="2" charset="-122"/>
                <a:ea typeface="华文新魏" panose="02010800040101010101" pitchFamily="2" charset="-122"/>
                <a:cs typeface="宋体" panose="02010600030101010101" pitchFamily="2" charset="-122"/>
              </a:rPr>
              <a:t>费加罗的婚礼 </a:t>
            </a:r>
            <a:r>
              <a:rPr lang="en-US" altLang="zh-CN" kern="100" dirty="0">
                <a:solidFill>
                  <a:srgbClr val="00B0F0"/>
                </a:solidFill>
                <a:latin typeface="华文新魏" panose="02010800040101010101" pitchFamily="2" charset="-122"/>
                <a:ea typeface="华文新魏" panose="02010800040101010101" pitchFamily="2" charset="-122"/>
                <a:cs typeface="宋体" panose="02010600030101010101" pitchFamily="2" charset="-122"/>
              </a:rPr>
              <a:t> </a:t>
            </a:r>
            <a:r>
              <a:rPr lang="zh-CN" altLang="zh-CN" kern="100" dirty="0">
                <a:solidFill>
                  <a:srgbClr val="00B0F0"/>
                </a:solidFill>
                <a:latin typeface="华文新魏" panose="02010800040101010101" pitchFamily="2" charset="-122"/>
                <a:ea typeface="华文新魏" panose="02010800040101010101" pitchFamily="2" charset="-122"/>
                <a:cs typeface="宋体" panose="02010600030101010101" pitchFamily="2" charset="-122"/>
              </a:rPr>
              <a:t>福田繁雄</a:t>
            </a:r>
            <a:r>
              <a:rPr lang="en-US" altLang="zh-CN" kern="100" dirty="0">
                <a:solidFill>
                  <a:srgbClr val="00B0F0"/>
                </a:solidFill>
                <a:latin typeface="华文新魏" panose="02010800040101010101" pitchFamily="2" charset="-122"/>
                <a:ea typeface="华文新魏" panose="02010800040101010101" pitchFamily="2" charset="-122"/>
                <a:cs typeface="宋体" panose="02010600030101010101" pitchFamily="2" charset="-122"/>
              </a:rPr>
              <a:t>              </a:t>
            </a:r>
            <a:r>
              <a:rPr lang="zh-CN" altLang="zh-CN" kern="100" dirty="0">
                <a:solidFill>
                  <a:srgbClr val="00B0F0"/>
                </a:solidFill>
                <a:latin typeface="华文新魏" panose="02010800040101010101" pitchFamily="2" charset="-122"/>
                <a:ea typeface="华文新魏" panose="02010800040101010101" pitchFamily="2" charset="-122"/>
                <a:cs typeface="宋体" panose="02010600030101010101" pitchFamily="2" charset="-122"/>
              </a:rPr>
              <a:t>图</a:t>
            </a:r>
            <a:r>
              <a:rPr lang="en-US" altLang="zh-CN" kern="100" dirty="0">
                <a:solidFill>
                  <a:srgbClr val="00B0F0"/>
                </a:solidFill>
                <a:latin typeface="华文新魏" panose="02010800040101010101" pitchFamily="2" charset="-122"/>
                <a:ea typeface="华文新魏" panose="02010800040101010101" pitchFamily="2" charset="-122"/>
                <a:cs typeface="宋体" panose="02010600030101010101" pitchFamily="2" charset="-122"/>
              </a:rPr>
              <a:t>3-49  </a:t>
            </a:r>
            <a:r>
              <a:rPr lang="zh-CN" altLang="zh-CN" kern="100" dirty="0">
                <a:solidFill>
                  <a:srgbClr val="00B0F0"/>
                </a:solidFill>
                <a:latin typeface="华文新魏" panose="02010800040101010101" pitchFamily="2" charset="-122"/>
                <a:ea typeface="华文新魏" panose="02010800040101010101" pitchFamily="2" charset="-122"/>
                <a:cs typeface="宋体" panose="02010600030101010101" pitchFamily="2" charset="-122"/>
              </a:rPr>
              <a:t>特技艺术大赛</a:t>
            </a:r>
            <a:r>
              <a:rPr lang="en-US" altLang="zh-CN" kern="100" dirty="0">
                <a:solidFill>
                  <a:srgbClr val="00B0F0"/>
                </a:solidFill>
                <a:latin typeface="华文新魏" panose="02010800040101010101" pitchFamily="2" charset="-122"/>
                <a:ea typeface="华文新魏" panose="02010800040101010101" pitchFamily="2" charset="-122"/>
                <a:cs typeface="宋体" panose="02010600030101010101" pitchFamily="2" charset="-122"/>
              </a:rPr>
              <a:t>  </a:t>
            </a:r>
            <a:r>
              <a:rPr lang="zh-CN" altLang="zh-CN" kern="100" dirty="0">
                <a:solidFill>
                  <a:srgbClr val="00B0F0"/>
                </a:solidFill>
                <a:latin typeface="华文新魏" panose="02010800040101010101" pitchFamily="2" charset="-122"/>
                <a:ea typeface="华文新魏" panose="02010800040101010101" pitchFamily="2" charset="-122"/>
                <a:cs typeface="宋体" panose="02010600030101010101" pitchFamily="2" charset="-122"/>
              </a:rPr>
              <a:t> 福田繁雄 </a:t>
            </a:r>
            <a:endParaRPr lang="zh-CN" altLang="zh-CN" kern="100" dirty="0">
              <a:solidFill>
                <a:srgbClr val="00B0F0"/>
              </a:solidFill>
              <a:latin typeface="华文新魏" panose="02010800040101010101" pitchFamily="2" charset="-122"/>
              <a:ea typeface="华文新魏" panose="02010800040101010101" pitchFamily="2" charset="-122"/>
              <a:cs typeface="宋体" panose="02010600030101010101" pitchFamily="2" charset="-122"/>
            </a:endParaRPr>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9368" y="1057976"/>
            <a:ext cx="3313613" cy="4681472"/>
          </a:xfrm>
          <a:prstGeom prst="rect">
            <a:avLst/>
          </a:prstGeom>
        </p:spPr>
      </p:pic>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665137" y="1057976"/>
            <a:ext cx="3378478" cy="4681472"/>
          </a:xfrm>
          <a:prstGeom prst="rect">
            <a:avLst/>
          </a:prstGeom>
        </p:spPr>
      </p:pic>
      <p:pic>
        <p:nvPicPr>
          <p:cNvPr id="8" name="图片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494507" y="1057976"/>
            <a:ext cx="3322823" cy="4681472"/>
          </a:xfrm>
          <a:prstGeom prst="rect">
            <a:avLst/>
          </a:prstGeom>
        </p:spPr>
      </p:pic>
    </p:spTree>
    <p:extLst>
      <p:ext uri="{BB962C8B-B14F-4D97-AF65-F5344CB8AC3E}">
        <p14:creationId xmlns:p14="http://schemas.microsoft.com/office/powerpoint/2010/main" val="207993453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1366440" y="6093842"/>
            <a:ext cx="562962" cy="707886"/>
          </a:xfrm>
          <a:prstGeom prst="rect">
            <a:avLst/>
          </a:prstGeom>
          <a:noFill/>
        </p:spPr>
        <p:txBody>
          <a:bodyPr wrap="square" lIns="91440" tIns="45720" rIns="91440" bIns="45720">
            <a:spAutoFit/>
          </a:bodyPr>
          <a:lstStyle/>
          <a:p>
            <a:pPr algn="ctr"/>
            <a:r>
              <a:rPr lang="en-US" altLang="zh-CN" sz="4000" b="1" cap="none" spc="50" dirty="0" smtClean="0">
                <a:ln w="9525" cmpd="sng">
                  <a:solidFill>
                    <a:schemeClr val="accent1"/>
                  </a:solidFill>
                  <a:prstDash val="solid"/>
                </a:ln>
                <a:solidFill>
                  <a:srgbClr val="70AD47">
                    <a:tint val="1000"/>
                  </a:srgbClr>
                </a:solidFill>
                <a:effectLst>
                  <a:glow rad="38100">
                    <a:schemeClr val="accent1">
                      <a:alpha val="40000"/>
                    </a:schemeClr>
                  </a:glow>
                </a:effectLst>
              </a:rPr>
              <a:t>3</a:t>
            </a:r>
            <a:endParaRPr lang="zh-CN" altLang="en-US" sz="4000" b="1" cap="none" spc="50" dirty="0">
              <a:ln w="9525" cmpd="sng">
                <a:solidFill>
                  <a:schemeClr val="accent1"/>
                </a:solidFill>
                <a:prstDash val="solid"/>
              </a:ln>
              <a:solidFill>
                <a:srgbClr val="70AD47">
                  <a:tint val="1000"/>
                </a:srgbClr>
              </a:solidFill>
              <a:effectLst>
                <a:glow rad="38100">
                  <a:schemeClr val="accent1">
                    <a:alpha val="40000"/>
                  </a:schemeClr>
                </a:glow>
              </a:effectLst>
            </a:endParaRPr>
          </a:p>
        </p:txBody>
      </p:sp>
      <p:sp>
        <p:nvSpPr>
          <p:cNvPr id="6" name="横卷形 5"/>
          <p:cNvSpPr/>
          <p:nvPr/>
        </p:nvSpPr>
        <p:spPr>
          <a:xfrm>
            <a:off x="0" y="0"/>
            <a:ext cx="2630658" cy="604911"/>
          </a:xfrm>
          <a:prstGeom prst="horizontalScroll">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en-US" altLang="zh-CN" sz="2000" dirty="0"/>
              <a:t>3.3  </a:t>
            </a:r>
            <a:r>
              <a:rPr lang="zh-CN" altLang="zh-CN" sz="2000" dirty="0"/>
              <a:t>非常态的图形</a:t>
            </a:r>
            <a:endParaRPr lang="zh-CN" altLang="en-US" sz="2000" dirty="0"/>
          </a:p>
        </p:txBody>
      </p:sp>
      <p:sp>
        <p:nvSpPr>
          <p:cNvPr id="2" name="矩形 1"/>
          <p:cNvSpPr/>
          <p:nvPr/>
        </p:nvSpPr>
        <p:spPr>
          <a:xfrm>
            <a:off x="8951944" y="5557036"/>
            <a:ext cx="2695977" cy="369332"/>
          </a:xfrm>
          <a:prstGeom prst="rect">
            <a:avLst/>
          </a:prstGeom>
        </p:spPr>
        <p:txBody>
          <a:bodyPr wrap="square">
            <a:spAutoFit/>
          </a:bodyPr>
          <a:lstStyle/>
          <a:p>
            <a:pPr algn="just">
              <a:spcAft>
                <a:spcPts val="0"/>
              </a:spcAft>
            </a:pPr>
            <a:r>
              <a:rPr lang="zh-CN" altLang="zh-CN" kern="100" dirty="0">
                <a:solidFill>
                  <a:srgbClr val="00B0F0"/>
                </a:solidFill>
                <a:latin typeface="华文新魏" panose="02010800040101010101" pitchFamily="2" charset="-122"/>
                <a:ea typeface="华文新魏" panose="02010800040101010101" pitchFamily="2" charset="-122"/>
                <a:cs typeface="宋体" panose="02010600030101010101" pitchFamily="2" charset="-122"/>
              </a:rPr>
              <a:t>改变物质形态的图形</a:t>
            </a:r>
            <a:r>
              <a:rPr lang="en-US" altLang="zh-CN" kern="100" dirty="0">
                <a:solidFill>
                  <a:srgbClr val="00B0F0"/>
                </a:solidFill>
                <a:latin typeface="华文新魏" panose="02010800040101010101" pitchFamily="2" charset="-122"/>
                <a:ea typeface="华文新魏" panose="02010800040101010101" pitchFamily="2" charset="-122"/>
                <a:cs typeface="宋体" panose="02010600030101010101" pitchFamily="2" charset="-122"/>
              </a:rPr>
              <a:t> </a:t>
            </a:r>
            <a:endParaRPr lang="zh-CN" altLang="zh-CN" kern="100" dirty="0">
              <a:solidFill>
                <a:srgbClr val="00B0F0"/>
              </a:solidFill>
              <a:latin typeface="华文新魏" panose="02010800040101010101" pitchFamily="2" charset="-122"/>
              <a:ea typeface="华文新魏" panose="02010800040101010101" pitchFamily="2" charset="-122"/>
              <a:cs typeface="宋体" panose="02010600030101010101" pitchFamily="2" charset="-122"/>
            </a:endParaRPr>
          </a:p>
        </p:txBody>
      </p:sp>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890728"/>
            <a:ext cx="4115215" cy="5775998"/>
          </a:xfrm>
          <a:prstGeom prst="rect">
            <a:avLst/>
          </a:prstGeom>
        </p:spPr>
      </p:pic>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314422" y="890728"/>
            <a:ext cx="3744588" cy="2808441"/>
          </a:xfrm>
          <a:prstGeom prst="rect">
            <a:avLst/>
          </a:prstGeom>
        </p:spPr>
      </p:pic>
      <p:pic>
        <p:nvPicPr>
          <p:cNvPr id="8" name="图片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314422" y="3858285"/>
            <a:ext cx="3744588" cy="2808441"/>
          </a:xfrm>
          <a:prstGeom prst="rect">
            <a:avLst/>
          </a:prstGeom>
        </p:spPr>
      </p:pic>
      <p:pic>
        <p:nvPicPr>
          <p:cNvPr id="9" name="图片 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258217" y="890728"/>
            <a:ext cx="3746679" cy="3746679"/>
          </a:xfrm>
          <a:prstGeom prst="rect">
            <a:avLst/>
          </a:prstGeom>
        </p:spPr>
      </p:pic>
    </p:spTree>
    <p:extLst>
      <p:ext uri="{BB962C8B-B14F-4D97-AF65-F5344CB8AC3E}">
        <p14:creationId xmlns:p14="http://schemas.microsoft.com/office/powerpoint/2010/main" val="132299399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流程图: 库存数据 3"/>
          <p:cNvSpPr/>
          <p:nvPr/>
        </p:nvSpPr>
        <p:spPr>
          <a:xfrm rot="5400000">
            <a:off x="8950568" y="3865100"/>
            <a:ext cx="5310556" cy="675248"/>
          </a:xfrm>
          <a:prstGeom prst="flowChartOnlineStorage">
            <a:avLst/>
          </a:prstGeom>
        </p:spPr>
        <p:style>
          <a:lnRef idx="1">
            <a:schemeClr val="accent1"/>
          </a:lnRef>
          <a:fillRef idx="3">
            <a:schemeClr val="accent1"/>
          </a:fillRef>
          <a:effectRef idx="2">
            <a:schemeClr val="accent1"/>
          </a:effectRef>
          <a:fontRef idx="minor">
            <a:schemeClr val="lt1"/>
          </a:fontRef>
        </p:style>
        <p:txBody>
          <a:bodyPr vert="vert270" rtlCol="0" anchor="ctr"/>
          <a:lstStyle/>
          <a:p>
            <a:pPr algn="ctr">
              <a:lnSpc>
                <a:spcPct val="150000"/>
              </a:lnSpc>
            </a:pPr>
            <a:r>
              <a:rPr lang="zh-CN" altLang="zh-CN" sz="2300" b="1" dirty="0"/>
              <a:t>图形设计的形式</a:t>
            </a:r>
            <a:endParaRPr lang="zh-CN" altLang="en-US" sz="2300" dirty="0"/>
          </a:p>
        </p:txBody>
      </p:sp>
      <p:sp>
        <p:nvSpPr>
          <p:cNvPr id="5" name="矩形 4"/>
          <p:cNvSpPr/>
          <p:nvPr/>
        </p:nvSpPr>
        <p:spPr>
          <a:xfrm>
            <a:off x="11366440" y="6093842"/>
            <a:ext cx="562962" cy="707886"/>
          </a:xfrm>
          <a:prstGeom prst="rect">
            <a:avLst/>
          </a:prstGeom>
          <a:noFill/>
        </p:spPr>
        <p:txBody>
          <a:bodyPr wrap="square" lIns="91440" tIns="45720" rIns="91440" bIns="45720">
            <a:spAutoFit/>
          </a:bodyPr>
          <a:lstStyle/>
          <a:p>
            <a:pPr algn="ctr"/>
            <a:r>
              <a:rPr lang="en-US" altLang="zh-CN" sz="4000" b="1" cap="none" spc="50" dirty="0" smtClean="0">
                <a:ln w="9525" cmpd="sng">
                  <a:solidFill>
                    <a:schemeClr val="accent1"/>
                  </a:solidFill>
                  <a:prstDash val="solid"/>
                </a:ln>
                <a:solidFill>
                  <a:srgbClr val="70AD47">
                    <a:tint val="1000"/>
                  </a:srgbClr>
                </a:solidFill>
                <a:effectLst>
                  <a:glow rad="38100">
                    <a:schemeClr val="accent1">
                      <a:alpha val="40000"/>
                    </a:schemeClr>
                  </a:glow>
                </a:effectLst>
              </a:rPr>
              <a:t>3</a:t>
            </a:r>
            <a:endParaRPr lang="zh-CN" altLang="en-US" sz="4000" b="1" cap="none" spc="50" dirty="0">
              <a:ln w="9525" cmpd="sng">
                <a:solidFill>
                  <a:schemeClr val="accent1"/>
                </a:solidFill>
                <a:prstDash val="solid"/>
              </a:ln>
              <a:solidFill>
                <a:srgbClr val="70AD47">
                  <a:tint val="1000"/>
                </a:srgbClr>
              </a:solidFill>
              <a:effectLst>
                <a:glow rad="38100">
                  <a:schemeClr val="accent1">
                    <a:alpha val="40000"/>
                  </a:schemeClr>
                </a:glow>
              </a:effectLst>
            </a:endParaRPr>
          </a:p>
        </p:txBody>
      </p:sp>
      <p:sp>
        <p:nvSpPr>
          <p:cNvPr id="2" name="横卷形 1"/>
          <p:cNvSpPr/>
          <p:nvPr/>
        </p:nvSpPr>
        <p:spPr>
          <a:xfrm>
            <a:off x="0" y="0"/>
            <a:ext cx="2630658" cy="604911"/>
          </a:xfrm>
          <a:prstGeom prst="horizontalScroll">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en-US" altLang="zh-CN" sz="2000" dirty="0"/>
              <a:t>3.3  </a:t>
            </a:r>
            <a:r>
              <a:rPr lang="zh-CN" altLang="zh-CN" sz="2000" dirty="0"/>
              <a:t>非常态的图形</a:t>
            </a:r>
            <a:endParaRPr lang="zh-CN" altLang="en-US" sz="2000" dirty="0"/>
          </a:p>
        </p:txBody>
      </p:sp>
      <p:sp>
        <p:nvSpPr>
          <p:cNvPr id="3" name="矩形 2"/>
          <p:cNvSpPr/>
          <p:nvPr/>
        </p:nvSpPr>
        <p:spPr>
          <a:xfrm>
            <a:off x="729802" y="1070149"/>
            <a:ext cx="9805116" cy="4555093"/>
          </a:xfrm>
          <a:prstGeom prst="rect">
            <a:avLst/>
          </a:prstGeom>
        </p:spPr>
        <p:txBody>
          <a:bodyPr wrap="square">
            <a:spAutoFit/>
          </a:bodyPr>
          <a:lstStyle/>
          <a:p>
            <a:pPr algn="just">
              <a:spcAft>
                <a:spcPts val="0"/>
              </a:spcAft>
            </a:pPr>
            <a:r>
              <a:rPr lang="en-US" altLang="zh-CN" sz="2000" kern="100" dirty="0" smtClean="0">
                <a:solidFill>
                  <a:srgbClr val="006600"/>
                </a:solidFill>
                <a:effectLst/>
                <a:latin typeface="宋体" panose="02010600030101010101" pitchFamily="2" charset="-122"/>
                <a:ea typeface="宋体" panose="02010600030101010101" pitchFamily="2" charset="-122"/>
                <a:cs typeface="宋体" panose="02010600030101010101" pitchFamily="2" charset="-122"/>
              </a:rPr>
              <a:t>3.3.2 </a:t>
            </a:r>
            <a:r>
              <a:rPr lang="zh-CN" altLang="zh-CN" sz="2000" kern="100" dirty="0" smtClean="0">
                <a:solidFill>
                  <a:srgbClr val="006600"/>
                </a:solidFill>
                <a:effectLst/>
                <a:latin typeface="Calibri" panose="020F0502020204030204" pitchFamily="34" charset="0"/>
                <a:ea typeface="宋体" panose="02010600030101010101" pitchFamily="2" charset="-122"/>
                <a:cs typeface="宋体" panose="02010600030101010101" pitchFamily="2" charset="-122"/>
              </a:rPr>
              <a:t>同构</a:t>
            </a:r>
            <a:r>
              <a:rPr lang="zh-CN" altLang="zh-CN" sz="2000" kern="100" dirty="0" smtClean="0">
                <a:solidFill>
                  <a:srgbClr val="006600"/>
                </a:solidFill>
                <a:effectLst/>
                <a:latin typeface="Calibri" panose="020F0502020204030204" pitchFamily="34" charset="0"/>
                <a:ea typeface="宋体" panose="02010600030101010101" pitchFamily="2" charset="-122"/>
                <a:cs typeface="宋体" panose="02010600030101010101" pitchFamily="2" charset="-122"/>
              </a:rPr>
              <a:t>的图形</a:t>
            </a:r>
            <a:endParaRPr lang="zh-CN" altLang="zh-CN" sz="1600" kern="100" dirty="0" smtClean="0">
              <a:solidFill>
                <a:srgbClr val="006600"/>
              </a:solidFill>
              <a:effectLst/>
              <a:latin typeface="Calibri" panose="020F0502020204030204" pitchFamily="34" charset="0"/>
              <a:ea typeface="宋体" panose="02010600030101010101" pitchFamily="2" charset="-122"/>
              <a:cs typeface="Times New Roman" panose="02020603050405020304" pitchFamily="18" charset="0"/>
            </a:endParaRPr>
          </a:p>
          <a:p>
            <a:pPr indent="304800" algn="just">
              <a:lnSpc>
                <a:spcPct val="150000"/>
              </a:lnSpc>
            </a:pPr>
            <a:r>
              <a:rPr lang="zh-CN" altLang="zh-CN" sz="2000" kern="100" dirty="0">
                <a:latin typeface="华文仿宋" panose="02010600040101010101" pitchFamily="2" charset="-122"/>
                <a:ea typeface="华文仿宋" panose="02010600040101010101" pitchFamily="2" charset="-122"/>
                <a:cs typeface="宋体" panose="02010600030101010101" pitchFamily="2" charset="-122"/>
              </a:rPr>
              <a:t>同构图形，即把不同的、但相互间有联系的元素巧妙地结合在一起，这种结合不是物的再现，而是元素之间相互个性的展现，把两者的共性合二为一，来表达信息的视觉语言形式。常见的同构图形是置换同构。</a:t>
            </a:r>
          </a:p>
          <a:p>
            <a:pPr indent="304800" algn="just">
              <a:lnSpc>
                <a:spcPct val="150000"/>
              </a:lnSpc>
            </a:pPr>
            <a:r>
              <a:rPr lang="zh-CN" altLang="zh-CN" sz="2000" kern="100" dirty="0">
                <a:latin typeface="华文仿宋" panose="02010600040101010101" pitchFamily="2" charset="-122"/>
                <a:ea typeface="华文仿宋" panose="02010600040101010101" pitchFamily="2" charset="-122"/>
                <a:cs typeface="宋体" panose="02010600030101010101" pitchFamily="2" charset="-122"/>
              </a:rPr>
              <a:t>置换同构，又称替换同构，是同构图形中的一种表现手法</a:t>
            </a:r>
            <a:r>
              <a:rPr lang="zh-CN" altLang="zh-CN" sz="2000" kern="100" dirty="0" smtClean="0">
                <a:latin typeface="华文仿宋" panose="02010600040101010101" pitchFamily="2" charset="-122"/>
                <a:ea typeface="华文仿宋" panose="02010600040101010101" pitchFamily="2" charset="-122"/>
                <a:cs typeface="宋体" panose="02010600030101010101" pitchFamily="2" charset="-122"/>
              </a:rPr>
              <a:t>。</a:t>
            </a:r>
            <a:endParaRPr lang="en-US" altLang="zh-CN" sz="2000" kern="100" dirty="0" smtClean="0">
              <a:latin typeface="华文仿宋" panose="02010600040101010101" pitchFamily="2" charset="-122"/>
              <a:ea typeface="华文仿宋" panose="02010600040101010101" pitchFamily="2" charset="-122"/>
              <a:cs typeface="宋体" panose="02010600030101010101" pitchFamily="2" charset="-122"/>
            </a:endParaRPr>
          </a:p>
          <a:p>
            <a:pPr marL="800100" lvl="1" indent="-342900" algn="just">
              <a:lnSpc>
                <a:spcPct val="150000"/>
              </a:lnSpc>
              <a:buFont typeface="Arial" panose="020B0604020202020204" pitchFamily="34" charset="0"/>
              <a:buChar char="•"/>
            </a:pPr>
            <a:r>
              <a:rPr lang="zh-CN" altLang="zh-CN" sz="2000" kern="100" dirty="0" smtClean="0">
                <a:latin typeface="华文仿宋" panose="02010600040101010101" pitchFamily="2" charset="-122"/>
                <a:ea typeface="华文仿宋" panose="02010600040101010101" pitchFamily="2" charset="-122"/>
                <a:cs typeface="宋体" panose="02010600030101010101" pitchFamily="2" charset="-122"/>
              </a:rPr>
              <a:t>置换</a:t>
            </a:r>
            <a:r>
              <a:rPr lang="zh-CN" altLang="zh-CN" sz="2000" kern="100" dirty="0">
                <a:latin typeface="华文仿宋" panose="02010600040101010101" pitchFamily="2" charset="-122"/>
                <a:ea typeface="华文仿宋" panose="02010600040101010101" pitchFamily="2" charset="-122"/>
                <a:cs typeface="宋体" panose="02010600030101010101" pitchFamily="2" charset="-122"/>
              </a:rPr>
              <a:t>，指的是以常规图形为依据，用“偷梁换柱”的手法将图形中的一部分或整个替换为另一元素或图形</a:t>
            </a:r>
            <a:r>
              <a:rPr lang="zh-CN" altLang="zh-CN" sz="2000" kern="100" dirty="0" smtClean="0">
                <a:latin typeface="华文仿宋" panose="02010600040101010101" pitchFamily="2" charset="-122"/>
                <a:ea typeface="华文仿宋" panose="02010600040101010101" pitchFamily="2" charset="-122"/>
                <a:cs typeface="宋体" panose="02010600030101010101" pitchFamily="2" charset="-122"/>
              </a:rPr>
              <a:t>。</a:t>
            </a:r>
            <a:endParaRPr lang="en-US" altLang="zh-CN" sz="2000" kern="100" dirty="0" smtClean="0">
              <a:latin typeface="华文仿宋" panose="02010600040101010101" pitchFamily="2" charset="-122"/>
              <a:ea typeface="华文仿宋" panose="02010600040101010101" pitchFamily="2" charset="-122"/>
              <a:cs typeface="宋体" panose="02010600030101010101" pitchFamily="2" charset="-122"/>
            </a:endParaRPr>
          </a:p>
          <a:p>
            <a:pPr marL="800100" lvl="1" indent="-342900" algn="just">
              <a:lnSpc>
                <a:spcPct val="150000"/>
              </a:lnSpc>
              <a:buFont typeface="Arial" panose="020B0604020202020204" pitchFamily="34" charset="0"/>
              <a:buChar char="•"/>
            </a:pPr>
            <a:r>
              <a:rPr lang="zh-CN" altLang="zh-CN" sz="2000" kern="100" dirty="0" smtClean="0">
                <a:latin typeface="华文仿宋" panose="02010600040101010101" pitchFamily="2" charset="-122"/>
                <a:ea typeface="华文仿宋" panose="02010600040101010101" pitchFamily="2" charset="-122"/>
                <a:cs typeface="宋体" panose="02010600030101010101" pitchFamily="2" charset="-122"/>
              </a:rPr>
              <a:t>同构</a:t>
            </a:r>
            <a:r>
              <a:rPr lang="zh-CN" altLang="zh-CN" sz="2000" kern="100" dirty="0">
                <a:latin typeface="华文仿宋" panose="02010600040101010101" pitchFamily="2" charset="-122"/>
                <a:ea typeface="华文仿宋" panose="02010600040101010101" pitchFamily="2" charset="-122"/>
                <a:cs typeface="宋体" panose="02010600030101010101" pitchFamily="2" charset="-122"/>
              </a:rPr>
              <a:t>，是通过事物之间的相似性特征来表达信息的视觉语言形式。置换同构是在保持物体视觉特征的基础上，用其他相似或不相的似形状来替换物体中的某一部分或全部，形成一种非现实的组合形式或利用替换物对基本形进行比喻</a:t>
            </a:r>
            <a:r>
              <a:rPr lang="zh-CN" altLang="zh-CN" sz="2000" kern="100" dirty="0" smtClean="0">
                <a:latin typeface="华文仿宋" panose="02010600040101010101" pitchFamily="2" charset="-122"/>
                <a:ea typeface="华文仿宋" panose="02010600040101010101" pitchFamily="2" charset="-122"/>
                <a:cs typeface="宋体" panose="02010600030101010101" pitchFamily="2" charset="-122"/>
              </a:rPr>
              <a:t>。</a:t>
            </a:r>
            <a:endParaRPr lang="zh-CN" altLang="en-US" sz="2000" kern="100" dirty="0">
              <a:latin typeface="华文仿宋" panose="02010600040101010101" pitchFamily="2" charset="-122"/>
              <a:ea typeface="华文仿宋" panose="02010600040101010101" pitchFamily="2" charset="-122"/>
              <a:cs typeface="宋体" panose="02010600030101010101" pitchFamily="2" charset="-122"/>
            </a:endParaRPr>
          </a:p>
        </p:txBody>
      </p:sp>
    </p:spTree>
    <p:extLst>
      <p:ext uri="{BB962C8B-B14F-4D97-AF65-F5344CB8AC3E}">
        <p14:creationId xmlns:p14="http://schemas.microsoft.com/office/powerpoint/2010/main" val="320351040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流程图: 库存数据 3"/>
          <p:cNvSpPr/>
          <p:nvPr/>
        </p:nvSpPr>
        <p:spPr>
          <a:xfrm rot="5400000">
            <a:off x="8950568" y="3865100"/>
            <a:ext cx="5310556" cy="675248"/>
          </a:xfrm>
          <a:prstGeom prst="flowChartOnlineStorage">
            <a:avLst/>
          </a:prstGeom>
        </p:spPr>
        <p:style>
          <a:lnRef idx="1">
            <a:schemeClr val="accent1"/>
          </a:lnRef>
          <a:fillRef idx="3">
            <a:schemeClr val="accent1"/>
          </a:fillRef>
          <a:effectRef idx="2">
            <a:schemeClr val="accent1"/>
          </a:effectRef>
          <a:fontRef idx="minor">
            <a:schemeClr val="lt1"/>
          </a:fontRef>
        </p:style>
        <p:txBody>
          <a:bodyPr vert="vert270" rtlCol="0" anchor="ctr"/>
          <a:lstStyle/>
          <a:p>
            <a:pPr algn="ctr">
              <a:lnSpc>
                <a:spcPct val="150000"/>
              </a:lnSpc>
            </a:pPr>
            <a:r>
              <a:rPr lang="zh-CN" altLang="zh-CN" sz="2300" b="1" dirty="0"/>
              <a:t>图形设计的形式</a:t>
            </a:r>
            <a:endParaRPr lang="zh-CN" altLang="en-US" sz="2300" dirty="0"/>
          </a:p>
        </p:txBody>
      </p:sp>
      <p:sp>
        <p:nvSpPr>
          <p:cNvPr id="5" name="矩形 4"/>
          <p:cNvSpPr/>
          <p:nvPr/>
        </p:nvSpPr>
        <p:spPr>
          <a:xfrm>
            <a:off x="11366440" y="6093842"/>
            <a:ext cx="562962" cy="707886"/>
          </a:xfrm>
          <a:prstGeom prst="rect">
            <a:avLst/>
          </a:prstGeom>
          <a:noFill/>
        </p:spPr>
        <p:txBody>
          <a:bodyPr wrap="square" lIns="91440" tIns="45720" rIns="91440" bIns="45720">
            <a:spAutoFit/>
          </a:bodyPr>
          <a:lstStyle/>
          <a:p>
            <a:pPr algn="ctr"/>
            <a:r>
              <a:rPr lang="en-US" altLang="zh-CN" sz="4000" b="1" cap="none" spc="50" dirty="0" smtClean="0">
                <a:ln w="9525" cmpd="sng">
                  <a:solidFill>
                    <a:schemeClr val="accent1"/>
                  </a:solidFill>
                  <a:prstDash val="solid"/>
                </a:ln>
                <a:solidFill>
                  <a:srgbClr val="70AD47">
                    <a:tint val="1000"/>
                  </a:srgbClr>
                </a:solidFill>
                <a:effectLst>
                  <a:glow rad="38100">
                    <a:schemeClr val="accent1">
                      <a:alpha val="40000"/>
                    </a:schemeClr>
                  </a:glow>
                </a:effectLst>
              </a:rPr>
              <a:t>3</a:t>
            </a:r>
            <a:endParaRPr lang="zh-CN" altLang="en-US" sz="4000" b="1" cap="none" spc="50" dirty="0">
              <a:ln w="9525" cmpd="sng">
                <a:solidFill>
                  <a:schemeClr val="accent1"/>
                </a:solidFill>
                <a:prstDash val="solid"/>
              </a:ln>
              <a:solidFill>
                <a:srgbClr val="70AD47">
                  <a:tint val="1000"/>
                </a:srgbClr>
              </a:solidFill>
              <a:effectLst>
                <a:glow rad="38100">
                  <a:schemeClr val="accent1">
                    <a:alpha val="40000"/>
                  </a:schemeClr>
                </a:glow>
              </a:effectLst>
            </a:endParaRPr>
          </a:p>
        </p:txBody>
      </p:sp>
      <p:sp>
        <p:nvSpPr>
          <p:cNvPr id="6" name="横卷形 5"/>
          <p:cNvSpPr/>
          <p:nvPr/>
        </p:nvSpPr>
        <p:spPr>
          <a:xfrm>
            <a:off x="0" y="0"/>
            <a:ext cx="2630658" cy="604911"/>
          </a:xfrm>
          <a:prstGeom prst="horizontalScroll">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en-US" altLang="zh-CN" sz="2000" dirty="0"/>
              <a:t>3.3  </a:t>
            </a:r>
            <a:r>
              <a:rPr lang="zh-CN" altLang="zh-CN" sz="2000" dirty="0"/>
              <a:t>非常态的图形</a:t>
            </a:r>
            <a:endParaRPr lang="zh-CN" altLang="en-US" sz="2000" dirty="0"/>
          </a:p>
        </p:txBody>
      </p:sp>
      <p:sp>
        <p:nvSpPr>
          <p:cNvPr id="2" name="矩形 1"/>
          <p:cNvSpPr/>
          <p:nvPr/>
        </p:nvSpPr>
        <p:spPr>
          <a:xfrm>
            <a:off x="8130729" y="6263119"/>
            <a:ext cx="2537138" cy="369332"/>
          </a:xfrm>
          <a:prstGeom prst="rect">
            <a:avLst/>
          </a:prstGeom>
        </p:spPr>
        <p:txBody>
          <a:bodyPr wrap="square">
            <a:spAutoFit/>
          </a:bodyPr>
          <a:lstStyle/>
          <a:p>
            <a:pPr algn="ctr">
              <a:spcAft>
                <a:spcPts val="0"/>
              </a:spcAft>
            </a:pPr>
            <a:r>
              <a:rPr lang="zh-CN" altLang="zh-CN" kern="100" dirty="0">
                <a:solidFill>
                  <a:srgbClr val="00B0F0"/>
                </a:solidFill>
                <a:latin typeface="华文新魏" panose="02010800040101010101" pitchFamily="2" charset="-122"/>
                <a:ea typeface="华文新魏" panose="02010800040101010101" pitchFamily="2" charset="-122"/>
                <a:cs typeface="宋体" panose="02010600030101010101" pitchFamily="2" charset="-122"/>
              </a:rPr>
              <a:t>图</a:t>
            </a:r>
            <a:r>
              <a:rPr lang="en-US" altLang="zh-CN" kern="100" dirty="0">
                <a:solidFill>
                  <a:srgbClr val="00B0F0"/>
                </a:solidFill>
                <a:latin typeface="华文新魏" panose="02010800040101010101" pitchFamily="2" charset="-122"/>
                <a:ea typeface="华文新魏" panose="02010800040101010101" pitchFamily="2" charset="-122"/>
                <a:cs typeface="宋体" panose="02010600030101010101" pitchFamily="2" charset="-122"/>
              </a:rPr>
              <a:t>3-54   </a:t>
            </a:r>
            <a:r>
              <a:rPr lang="zh-CN" altLang="zh-CN" kern="100" dirty="0">
                <a:solidFill>
                  <a:srgbClr val="00B0F0"/>
                </a:solidFill>
                <a:latin typeface="华文新魏" panose="02010800040101010101" pitchFamily="2" charset="-122"/>
                <a:ea typeface="华文新魏" panose="02010800040101010101" pitchFamily="2" charset="-122"/>
                <a:cs typeface="宋体" panose="02010600030101010101" pitchFamily="2" charset="-122"/>
              </a:rPr>
              <a:t>马格里特作品</a:t>
            </a:r>
          </a:p>
        </p:txBody>
      </p:sp>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430331" y="1483894"/>
            <a:ext cx="6146597" cy="4609948"/>
          </a:xfrm>
          <a:prstGeom prst="rect">
            <a:avLst/>
          </a:prstGeom>
        </p:spPr>
      </p:pic>
      <p:sp>
        <p:nvSpPr>
          <p:cNvPr id="7" name="矩形 6"/>
          <p:cNvSpPr/>
          <p:nvPr/>
        </p:nvSpPr>
        <p:spPr>
          <a:xfrm>
            <a:off x="330558" y="1547446"/>
            <a:ext cx="3752045" cy="4247317"/>
          </a:xfrm>
          <a:prstGeom prst="rect">
            <a:avLst/>
          </a:prstGeom>
        </p:spPr>
        <p:style>
          <a:lnRef idx="1">
            <a:schemeClr val="accent5"/>
          </a:lnRef>
          <a:fillRef idx="2">
            <a:schemeClr val="accent5"/>
          </a:fillRef>
          <a:effectRef idx="1">
            <a:schemeClr val="accent5"/>
          </a:effectRef>
          <a:fontRef idx="minor">
            <a:schemeClr val="dk1"/>
          </a:fontRef>
        </p:style>
        <p:txBody>
          <a:bodyPr wrap="square">
            <a:spAutoFit/>
          </a:bodyPr>
          <a:lstStyle/>
          <a:p>
            <a:pPr indent="304800" algn="just">
              <a:lnSpc>
                <a:spcPct val="150000"/>
              </a:lnSpc>
            </a:pPr>
            <a:r>
              <a:rPr lang="zh-CN" altLang="zh-CN" kern="100" dirty="0">
                <a:latin typeface="华文仿宋" panose="02010600040101010101" pitchFamily="2" charset="-122"/>
                <a:ea typeface="华文仿宋" panose="02010600040101010101" pitchFamily="2" charset="-122"/>
                <a:cs typeface="宋体" panose="02010600030101010101" pitchFamily="2" charset="-122"/>
              </a:rPr>
              <a:t>置换</a:t>
            </a:r>
            <a:r>
              <a:rPr lang="zh-CN" altLang="zh-CN" kern="100" dirty="0" smtClean="0">
                <a:latin typeface="华文仿宋" panose="02010600040101010101" pitchFamily="2" charset="-122"/>
                <a:ea typeface="华文仿宋" panose="02010600040101010101" pitchFamily="2" charset="-122"/>
                <a:cs typeface="宋体" panose="02010600030101010101" pitchFamily="2" charset="-122"/>
              </a:rPr>
              <a:t>同构</a:t>
            </a:r>
            <a:r>
              <a:rPr lang="zh-CN" altLang="en-US" kern="100" dirty="0" smtClean="0">
                <a:latin typeface="华文仿宋" panose="02010600040101010101" pitchFamily="2" charset="-122"/>
                <a:ea typeface="华文仿宋" panose="02010600040101010101" pitchFamily="2" charset="-122"/>
                <a:cs typeface="宋体" panose="02010600030101010101" pitchFamily="2" charset="-122"/>
              </a:rPr>
              <a:t>的</a:t>
            </a:r>
            <a:r>
              <a:rPr lang="zh-CN" altLang="zh-CN" kern="100" dirty="0" smtClean="0">
                <a:latin typeface="华文仿宋" panose="02010600040101010101" pitchFamily="2" charset="-122"/>
                <a:ea typeface="华文仿宋" panose="02010600040101010101" pitchFamily="2" charset="-122"/>
                <a:cs typeface="宋体" panose="02010600030101010101" pitchFamily="2" charset="-122"/>
              </a:rPr>
              <a:t>设计</a:t>
            </a:r>
            <a:r>
              <a:rPr lang="zh-CN" altLang="zh-CN" kern="100" dirty="0">
                <a:latin typeface="华文仿宋" panose="02010600040101010101" pitchFamily="2" charset="-122"/>
                <a:ea typeface="华文仿宋" panose="02010600040101010101" pitchFamily="2" charset="-122"/>
                <a:cs typeface="宋体" panose="02010600030101010101" pitchFamily="2" charset="-122"/>
              </a:rPr>
              <a:t>手法通常采用人们在生活中较为常见的物体作为基础形，通过设计师大胆的想象与创造，以突破常规形态的方式来吸引受众的注意，由于部分或整体元素的巧妙置换不仅造成了视觉上的刺激，更能让受众在觉得耳目一新的同时产生丰富的联想，由此达到传递深层内涵的目的。置换的类型包括元素的置换、形与义的置换。</a:t>
            </a:r>
            <a:endParaRPr lang="zh-CN" altLang="en-US" kern="100" dirty="0">
              <a:latin typeface="华文仿宋" panose="02010600040101010101" pitchFamily="2" charset="-122"/>
              <a:ea typeface="华文仿宋" panose="02010600040101010101" pitchFamily="2" charset="-122"/>
              <a:cs typeface="宋体" panose="02010600030101010101" pitchFamily="2" charset="-122"/>
            </a:endParaRPr>
          </a:p>
        </p:txBody>
      </p:sp>
    </p:spTree>
    <p:extLst>
      <p:ext uri="{BB962C8B-B14F-4D97-AF65-F5344CB8AC3E}">
        <p14:creationId xmlns:p14="http://schemas.microsoft.com/office/powerpoint/2010/main" val="147991285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流程图: 库存数据 3"/>
          <p:cNvSpPr/>
          <p:nvPr/>
        </p:nvSpPr>
        <p:spPr>
          <a:xfrm rot="5400000">
            <a:off x="8950568" y="3865100"/>
            <a:ext cx="5310556" cy="675248"/>
          </a:xfrm>
          <a:prstGeom prst="flowChartOnlineStorage">
            <a:avLst/>
          </a:prstGeom>
        </p:spPr>
        <p:style>
          <a:lnRef idx="1">
            <a:schemeClr val="accent1"/>
          </a:lnRef>
          <a:fillRef idx="3">
            <a:schemeClr val="accent1"/>
          </a:fillRef>
          <a:effectRef idx="2">
            <a:schemeClr val="accent1"/>
          </a:effectRef>
          <a:fontRef idx="minor">
            <a:schemeClr val="lt1"/>
          </a:fontRef>
        </p:style>
        <p:txBody>
          <a:bodyPr vert="vert270" rtlCol="0" anchor="ctr"/>
          <a:lstStyle/>
          <a:p>
            <a:pPr algn="ctr">
              <a:lnSpc>
                <a:spcPct val="150000"/>
              </a:lnSpc>
            </a:pPr>
            <a:r>
              <a:rPr lang="zh-CN" altLang="zh-CN" sz="2300" b="1" dirty="0"/>
              <a:t>图形设计的形式</a:t>
            </a:r>
            <a:endParaRPr lang="zh-CN" altLang="en-US" sz="2300" dirty="0"/>
          </a:p>
        </p:txBody>
      </p:sp>
      <p:sp>
        <p:nvSpPr>
          <p:cNvPr id="5" name="矩形 4"/>
          <p:cNvSpPr/>
          <p:nvPr/>
        </p:nvSpPr>
        <p:spPr>
          <a:xfrm>
            <a:off x="11366440" y="6093842"/>
            <a:ext cx="562962" cy="707886"/>
          </a:xfrm>
          <a:prstGeom prst="rect">
            <a:avLst/>
          </a:prstGeom>
          <a:noFill/>
        </p:spPr>
        <p:txBody>
          <a:bodyPr wrap="square" lIns="91440" tIns="45720" rIns="91440" bIns="45720">
            <a:spAutoFit/>
          </a:bodyPr>
          <a:lstStyle/>
          <a:p>
            <a:pPr algn="ctr"/>
            <a:r>
              <a:rPr lang="en-US" altLang="zh-CN" sz="4000" b="1" cap="none" spc="50" dirty="0" smtClean="0">
                <a:ln w="9525" cmpd="sng">
                  <a:solidFill>
                    <a:schemeClr val="accent1"/>
                  </a:solidFill>
                  <a:prstDash val="solid"/>
                </a:ln>
                <a:solidFill>
                  <a:srgbClr val="70AD47">
                    <a:tint val="1000"/>
                  </a:srgbClr>
                </a:solidFill>
                <a:effectLst>
                  <a:glow rad="38100">
                    <a:schemeClr val="accent1">
                      <a:alpha val="40000"/>
                    </a:schemeClr>
                  </a:glow>
                </a:effectLst>
              </a:rPr>
              <a:t>3</a:t>
            </a:r>
            <a:endParaRPr lang="zh-CN" altLang="en-US" sz="4000" b="1" cap="none" spc="50" dirty="0">
              <a:ln w="9525" cmpd="sng">
                <a:solidFill>
                  <a:schemeClr val="accent1"/>
                </a:solidFill>
                <a:prstDash val="solid"/>
              </a:ln>
              <a:solidFill>
                <a:srgbClr val="70AD47">
                  <a:tint val="1000"/>
                </a:srgbClr>
              </a:solidFill>
              <a:effectLst>
                <a:glow rad="38100">
                  <a:schemeClr val="accent1">
                    <a:alpha val="40000"/>
                  </a:schemeClr>
                </a:glow>
              </a:effectLst>
            </a:endParaRPr>
          </a:p>
        </p:txBody>
      </p:sp>
      <p:sp>
        <p:nvSpPr>
          <p:cNvPr id="6" name="横卷形 5"/>
          <p:cNvSpPr/>
          <p:nvPr/>
        </p:nvSpPr>
        <p:spPr>
          <a:xfrm>
            <a:off x="0" y="0"/>
            <a:ext cx="2630658" cy="604911"/>
          </a:xfrm>
          <a:prstGeom prst="horizontalScroll">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en-US" altLang="zh-CN" sz="2000" dirty="0"/>
              <a:t>3.3  </a:t>
            </a:r>
            <a:r>
              <a:rPr lang="zh-CN" altLang="zh-CN" sz="2000" dirty="0"/>
              <a:t>非常态的图形</a:t>
            </a:r>
            <a:endParaRPr lang="zh-CN" altLang="en-US" sz="2000" dirty="0"/>
          </a:p>
        </p:txBody>
      </p:sp>
      <p:sp>
        <p:nvSpPr>
          <p:cNvPr id="2" name="矩形 1"/>
          <p:cNvSpPr/>
          <p:nvPr/>
        </p:nvSpPr>
        <p:spPr>
          <a:xfrm>
            <a:off x="456737" y="2341574"/>
            <a:ext cx="599331" cy="2537874"/>
          </a:xfrm>
          <a:prstGeom prst="rect">
            <a:avLst/>
          </a:prstGeom>
        </p:spPr>
        <p:txBody>
          <a:bodyPr wrap="square">
            <a:spAutoFit/>
          </a:bodyPr>
          <a:lstStyle/>
          <a:p>
            <a:pPr algn="just">
              <a:lnSpc>
                <a:spcPct val="150000"/>
              </a:lnSpc>
              <a:spcAft>
                <a:spcPts val="0"/>
              </a:spcAft>
            </a:pPr>
            <a:r>
              <a:rPr lang="zh-CN" altLang="zh-CN" kern="100" dirty="0">
                <a:solidFill>
                  <a:srgbClr val="00B0F0"/>
                </a:solidFill>
                <a:latin typeface="华文新魏" panose="02010800040101010101" pitchFamily="2" charset="-122"/>
                <a:ea typeface="华文新魏" panose="02010800040101010101" pitchFamily="2" charset="-122"/>
                <a:cs typeface="宋体" panose="02010600030101010101" pitchFamily="2" charset="-122"/>
              </a:rPr>
              <a:t>切瓦斯特作品</a:t>
            </a:r>
            <a:endParaRPr lang="zh-CN" altLang="zh-CN" kern="100" dirty="0">
              <a:solidFill>
                <a:srgbClr val="00B0F0"/>
              </a:solidFill>
              <a:latin typeface="华文新魏" panose="02010800040101010101" pitchFamily="2" charset="-122"/>
              <a:ea typeface="华文新魏" panose="02010800040101010101" pitchFamily="2" charset="-122"/>
              <a:cs typeface="宋体" panose="02010600030101010101" pitchFamily="2" charset="-122"/>
            </a:endParaRPr>
          </a:p>
        </p:txBody>
      </p:sp>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803042" y="1024736"/>
            <a:ext cx="3944393" cy="567871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414720" y="1024736"/>
            <a:ext cx="4186216" cy="567871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401135657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流程图: 库存数据 3"/>
          <p:cNvSpPr/>
          <p:nvPr/>
        </p:nvSpPr>
        <p:spPr>
          <a:xfrm rot="5400000">
            <a:off x="8950568" y="3865100"/>
            <a:ext cx="5310556" cy="675248"/>
          </a:xfrm>
          <a:prstGeom prst="flowChartOnlineStorage">
            <a:avLst/>
          </a:prstGeom>
        </p:spPr>
        <p:style>
          <a:lnRef idx="1">
            <a:schemeClr val="accent1"/>
          </a:lnRef>
          <a:fillRef idx="3">
            <a:schemeClr val="accent1"/>
          </a:fillRef>
          <a:effectRef idx="2">
            <a:schemeClr val="accent1"/>
          </a:effectRef>
          <a:fontRef idx="minor">
            <a:schemeClr val="lt1"/>
          </a:fontRef>
        </p:style>
        <p:txBody>
          <a:bodyPr vert="vert270" rtlCol="0" anchor="ctr"/>
          <a:lstStyle/>
          <a:p>
            <a:pPr algn="ctr">
              <a:lnSpc>
                <a:spcPct val="150000"/>
              </a:lnSpc>
            </a:pPr>
            <a:r>
              <a:rPr lang="zh-CN" altLang="zh-CN" sz="2300" b="1" dirty="0"/>
              <a:t>图形设计的形式</a:t>
            </a:r>
            <a:endParaRPr lang="zh-CN" altLang="en-US" sz="2300" dirty="0"/>
          </a:p>
        </p:txBody>
      </p:sp>
      <p:sp>
        <p:nvSpPr>
          <p:cNvPr id="5" name="矩形 4"/>
          <p:cNvSpPr/>
          <p:nvPr/>
        </p:nvSpPr>
        <p:spPr>
          <a:xfrm>
            <a:off x="11366440" y="6093842"/>
            <a:ext cx="562962" cy="707886"/>
          </a:xfrm>
          <a:prstGeom prst="rect">
            <a:avLst/>
          </a:prstGeom>
          <a:noFill/>
        </p:spPr>
        <p:txBody>
          <a:bodyPr wrap="square" lIns="91440" tIns="45720" rIns="91440" bIns="45720">
            <a:spAutoFit/>
          </a:bodyPr>
          <a:lstStyle/>
          <a:p>
            <a:pPr algn="ctr"/>
            <a:r>
              <a:rPr lang="en-US" altLang="zh-CN" sz="4000" b="1" cap="none" spc="50" dirty="0" smtClean="0">
                <a:ln w="9525" cmpd="sng">
                  <a:solidFill>
                    <a:schemeClr val="accent1"/>
                  </a:solidFill>
                  <a:prstDash val="solid"/>
                </a:ln>
                <a:solidFill>
                  <a:srgbClr val="70AD47">
                    <a:tint val="1000"/>
                  </a:srgbClr>
                </a:solidFill>
                <a:effectLst>
                  <a:glow rad="38100">
                    <a:schemeClr val="accent1">
                      <a:alpha val="40000"/>
                    </a:schemeClr>
                  </a:glow>
                </a:effectLst>
              </a:rPr>
              <a:t>3</a:t>
            </a:r>
            <a:endParaRPr lang="zh-CN" altLang="en-US" sz="4000" b="1" cap="none" spc="50" dirty="0">
              <a:ln w="9525" cmpd="sng">
                <a:solidFill>
                  <a:schemeClr val="accent1"/>
                </a:solidFill>
                <a:prstDash val="solid"/>
              </a:ln>
              <a:solidFill>
                <a:srgbClr val="70AD47">
                  <a:tint val="1000"/>
                </a:srgbClr>
              </a:solidFill>
              <a:effectLst>
                <a:glow rad="38100">
                  <a:schemeClr val="accent1">
                    <a:alpha val="40000"/>
                  </a:schemeClr>
                </a:glow>
              </a:effectLst>
            </a:endParaRPr>
          </a:p>
        </p:txBody>
      </p:sp>
      <p:sp>
        <p:nvSpPr>
          <p:cNvPr id="6" name="横卷形 5"/>
          <p:cNvSpPr/>
          <p:nvPr/>
        </p:nvSpPr>
        <p:spPr>
          <a:xfrm>
            <a:off x="0" y="0"/>
            <a:ext cx="2630658" cy="604911"/>
          </a:xfrm>
          <a:prstGeom prst="horizontalScroll">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en-US" altLang="zh-CN" sz="2000" dirty="0"/>
              <a:t>3.3  </a:t>
            </a:r>
            <a:r>
              <a:rPr lang="zh-CN" altLang="zh-CN" sz="2000" dirty="0"/>
              <a:t>非常态的图形</a:t>
            </a:r>
            <a:endParaRPr lang="zh-CN" altLang="en-US" sz="2000" dirty="0"/>
          </a:p>
        </p:txBody>
      </p:sp>
      <p:sp>
        <p:nvSpPr>
          <p:cNvPr id="2" name="矩形 1"/>
          <p:cNvSpPr/>
          <p:nvPr/>
        </p:nvSpPr>
        <p:spPr>
          <a:xfrm>
            <a:off x="1900468" y="5488427"/>
            <a:ext cx="9465972" cy="369332"/>
          </a:xfrm>
          <a:prstGeom prst="rect">
            <a:avLst/>
          </a:prstGeom>
        </p:spPr>
        <p:txBody>
          <a:bodyPr wrap="square">
            <a:spAutoFit/>
          </a:bodyPr>
          <a:lstStyle/>
          <a:p>
            <a:pPr algn="just">
              <a:spcAft>
                <a:spcPts val="0"/>
              </a:spcAft>
            </a:pPr>
            <a:r>
              <a:rPr lang="zh-CN" altLang="zh-CN" kern="100" dirty="0">
                <a:solidFill>
                  <a:srgbClr val="00B0F0"/>
                </a:solidFill>
                <a:latin typeface="华文新魏" panose="02010800040101010101" pitchFamily="2" charset="-122"/>
                <a:ea typeface="华文新魏" panose="02010800040101010101" pitchFamily="2" charset="-122"/>
                <a:cs typeface="宋体" panose="02010600030101010101" pitchFamily="2" charset="-122"/>
              </a:rPr>
              <a:t>图</a:t>
            </a:r>
            <a:r>
              <a:rPr lang="en-US" altLang="zh-CN" kern="100" dirty="0">
                <a:solidFill>
                  <a:srgbClr val="00B0F0"/>
                </a:solidFill>
                <a:latin typeface="华文新魏" panose="02010800040101010101" pitchFamily="2" charset="-122"/>
                <a:ea typeface="华文新魏" panose="02010800040101010101" pitchFamily="2" charset="-122"/>
                <a:cs typeface="宋体" panose="02010600030101010101" pitchFamily="2" charset="-122"/>
              </a:rPr>
              <a:t>3-57  </a:t>
            </a:r>
            <a:r>
              <a:rPr lang="zh-CN" altLang="zh-CN" kern="100" dirty="0">
                <a:solidFill>
                  <a:srgbClr val="00B0F0"/>
                </a:solidFill>
                <a:latin typeface="华文新魏" panose="02010800040101010101" pitchFamily="2" charset="-122"/>
                <a:ea typeface="华文新魏" panose="02010800040101010101" pitchFamily="2" charset="-122"/>
                <a:cs typeface="宋体" panose="02010600030101010101" pitchFamily="2" charset="-122"/>
              </a:rPr>
              <a:t>冈本滋夫展 福田繁雄</a:t>
            </a:r>
            <a:r>
              <a:rPr lang="en-US" altLang="zh-CN" kern="100" dirty="0">
                <a:solidFill>
                  <a:srgbClr val="00B0F0"/>
                </a:solidFill>
                <a:latin typeface="华文新魏" panose="02010800040101010101" pitchFamily="2" charset="-122"/>
                <a:ea typeface="华文新魏" panose="02010800040101010101" pitchFamily="2" charset="-122"/>
                <a:cs typeface="宋体" panose="02010600030101010101" pitchFamily="2" charset="-122"/>
              </a:rPr>
              <a:t>            </a:t>
            </a:r>
            <a:endParaRPr lang="zh-CN" altLang="zh-CN" kern="100" dirty="0">
              <a:solidFill>
                <a:srgbClr val="00B0F0"/>
              </a:solidFill>
              <a:latin typeface="华文新魏" panose="02010800040101010101" pitchFamily="2" charset="-122"/>
              <a:ea typeface="华文新魏" panose="02010800040101010101" pitchFamily="2" charset="-122"/>
              <a:cs typeface="宋体" panose="02010600030101010101" pitchFamily="2" charset="-122"/>
            </a:endParaRPr>
          </a:p>
        </p:txBody>
      </p:sp>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161511" y="474113"/>
            <a:ext cx="4157453" cy="5939565"/>
          </a:xfrm>
          <a:prstGeom prst="rect">
            <a:avLst/>
          </a:prstGeom>
        </p:spPr>
      </p:pic>
    </p:spTree>
    <p:extLst>
      <p:ext uri="{BB962C8B-B14F-4D97-AF65-F5344CB8AC3E}">
        <p14:creationId xmlns:p14="http://schemas.microsoft.com/office/powerpoint/2010/main" val="118418925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流程图: 库存数据 3"/>
          <p:cNvSpPr/>
          <p:nvPr/>
        </p:nvSpPr>
        <p:spPr>
          <a:xfrm rot="5400000">
            <a:off x="8950568" y="3865100"/>
            <a:ext cx="5310556" cy="675248"/>
          </a:xfrm>
          <a:prstGeom prst="flowChartOnlineStorage">
            <a:avLst/>
          </a:prstGeom>
        </p:spPr>
        <p:style>
          <a:lnRef idx="1">
            <a:schemeClr val="accent1"/>
          </a:lnRef>
          <a:fillRef idx="3">
            <a:schemeClr val="accent1"/>
          </a:fillRef>
          <a:effectRef idx="2">
            <a:schemeClr val="accent1"/>
          </a:effectRef>
          <a:fontRef idx="minor">
            <a:schemeClr val="lt1"/>
          </a:fontRef>
        </p:style>
        <p:txBody>
          <a:bodyPr vert="vert270" rtlCol="0" anchor="ctr"/>
          <a:lstStyle/>
          <a:p>
            <a:pPr algn="ctr">
              <a:lnSpc>
                <a:spcPct val="150000"/>
              </a:lnSpc>
            </a:pPr>
            <a:r>
              <a:rPr lang="zh-CN" altLang="zh-CN" sz="2300" b="1" dirty="0"/>
              <a:t>图形设计的形式</a:t>
            </a:r>
            <a:endParaRPr lang="zh-CN" altLang="en-US" sz="2300" dirty="0"/>
          </a:p>
        </p:txBody>
      </p:sp>
      <p:sp>
        <p:nvSpPr>
          <p:cNvPr id="5" name="矩形 4"/>
          <p:cNvSpPr/>
          <p:nvPr/>
        </p:nvSpPr>
        <p:spPr>
          <a:xfrm>
            <a:off x="11366440" y="6093842"/>
            <a:ext cx="562962" cy="707886"/>
          </a:xfrm>
          <a:prstGeom prst="rect">
            <a:avLst/>
          </a:prstGeom>
          <a:noFill/>
        </p:spPr>
        <p:txBody>
          <a:bodyPr wrap="square" lIns="91440" tIns="45720" rIns="91440" bIns="45720">
            <a:spAutoFit/>
          </a:bodyPr>
          <a:lstStyle/>
          <a:p>
            <a:pPr algn="ctr"/>
            <a:r>
              <a:rPr lang="en-US" altLang="zh-CN" sz="4000" b="1" cap="none" spc="50" dirty="0" smtClean="0">
                <a:ln w="9525" cmpd="sng">
                  <a:solidFill>
                    <a:schemeClr val="accent1"/>
                  </a:solidFill>
                  <a:prstDash val="solid"/>
                </a:ln>
                <a:solidFill>
                  <a:srgbClr val="70AD47">
                    <a:tint val="1000"/>
                  </a:srgbClr>
                </a:solidFill>
                <a:effectLst>
                  <a:glow rad="38100">
                    <a:schemeClr val="accent1">
                      <a:alpha val="40000"/>
                    </a:schemeClr>
                  </a:glow>
                </a:effectLst>
              </a:rPr>
              <a:t>3</a:t>
            </a:r>
            <a:endParaRPr lang="zh-CN" altLang="en-US" sz="4000" b="1" cap="none" spc="50" dirty="0">
              <a:ln w="9525" cmpd="sng">
                <a:solidFill>
                  <a:schemeClr val="accent1"/>
                </a:solidFill>
                <a:prstDash val="solid"/>
              </a:ln>
              <a:solidFill>
                <a:srgbClr val="70AD47">
                  <a:tint val="1000"/>
                </a:srgbClr>
              </a:solidFill>
              <a:effectLst>
                <a:glow rad="38100">
                  <a:schemeClr val="accent1">
                    <a:alpha val="40000"/>
                  </a:schemeClr>
                </a:glow>
              </a:effectLst>
            </a:endParaRPr>
          </a:p>
        </p:txBody>
      </p:sp>
      <p:sp>
        <p:nvSpPr>
          <p:cNvPr id="6" name="横卷形 5"/>
          <p:cNvSpPr/>
          <p:nvPr/>
        </p:nvSpPr>
        <p:spPr>
          <a:xfrm>
            <a:off x="0" y="0"/>
            <a:ext cx="2630658" cy="604911"/>
          </a:xfrm>
          <a:prstGeom prst="horizontalScroll">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en-US" altLang="zh-CN" sz="2000" dirty="0"/>
              <a:t>3.3  </a:t>
            </a:r>
            <a:r>
              <a:rPr lang="zh-CN" altLang="zh-CN" sz="2000" dirty="0"/>
              <a:t>非常态的图形</a:t>
            </a:r>
            <a:endParaRPr lang="zh-CN" altLang="en-US" sz="2000" dirty="0"/>
          </a:p>
        </p:txBody>
      </p:sp>
      <p:sp>
        <p:nvSpPr>
          <p:cNvPr id="2" name="矩形 1"/>
          <p:cNvSpPr/>
          <p:nvPr/>
        </p:nvSpPr>
        <p:spPr>
          <a:xfrm>
            <a:off x="5044225" y="774759"/>
            <a:ext cx="3172496" cy="369332"/>
          </a:xfrm>
          <a:prstGeom prst="rect">
            <a:avLst/>
          </a:prstGeom>
        </p:spPr>
        <p:txBody>
          <a:bodyPr wrap="square">
            <a:spAutoFit/>
          </a:bodyPr>
          <a:lstStyle/>
          <a:p>
            <a:pPr algn="just">
              <a:spcAft>
                <a:spcPts val="0"/>
              </a:spcAft>
            </a:pPr>
            <a:r>
              <a:rPr lang="en-US" altLang="zh-CN" kern="100" dirty="0" err="1">
                <a:solidFill>
                  <a:srgbClr val="00B0F0"/>
                </a:solidFill>
                <a:latin typeface="华文新魏" panose="02010800040101010101" pitchFamily="2" charset="-122"/>
                <a:ea typeface="华文新魏" panose="02010800040101010101" pitchFamily="2" charset="-122"/>
                <a:cs typeface="宋体" panose="02010600030101010101" pitchFamily="2" charset="-122"/>
              </a:rPr>
              <a:t>UMPARKEN</a:t>
            </a:r>
            <a:r>
              <a:rPr lang="en-US" altLang="zh-CN" kern="100" dirty="0">
                <a:solidFill>
                  <a:srgbClr val="00B0F0"/>
                </a:solidFill>
                <a:latin typeface="华文新魏" panose="02010800040101010101" pitchFamily="2" charset="-122"/>
                <a:ea typeface="华文新魏" panose="02010800040101010101" pitchFamily="2" charset="-122"/>
                <a:cs typeface="宋体" panose="02010600030101010101" pitchFamily="2" charset="-122"/>
              </a:rPr>
              <a:t> IM KOPF.DE</a:t>
            </a:r>
            <a:endParaRPr lang="zh-CN" altLang="zh-CN" kern="100" dirty="0">
              <a:solidFill>
                <a:srgbClr val="00B0F0"/>
              </a:solidFill>
              <a:latin typeface="华文新魏" panose="02010800040101010101" pitchFamily="2" charset="-122"/>
              <a:ea typeface="华文新魏" panose="02010800040101010101" pitchFamily="2" charset="-122"/>
              <a:cs typeface="宋体" panose="02010600030101010101" pitchFamily="2" charset="-122"/>
            </a:endParaRPr>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42393" y="1547446"/>
            <a:ext cx="3343526" cy="4906850"/>
          </a:xfrm>
          <a:prstGeom prst="rect">
            <a:avLst/>
          </a:prstGeom>
        </p:spPr>
      </p:pic>
      <p:pic>
        <p:nvPicPr>
          <p:cNvPr id="7" name="图片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1697" y="1547446"/>
            <a:ext cx="3343526" cy="4906850"/>
          </a:xfrm>
          <a:prstGeom prst="rect">
            <a:avLst/>
          </a:prstGeom>
        </p:spPr>
      </p:pic>
      <p:pic>
        <p:nvPicPr>
          <p:cNvPr id="8" name="图片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683089" y="1551657"/>
            <a:ext cx="3343526" cy="4906850"/>
          </a:xfrm>
          <a:prstGeom prst="rect">
            <a:avLst/>
          </a:prstGeom>
        </p:spPr>
      </p:pic>
    </p:spTree>
    <p:extLst>
      <p:ext uri="{BB962C8B-B14F-4D97-AF65-F5344CB8AC3E}">
        <p14:creationId xmlns:p14="http://schemas.microsoft.com/office/powerpoint/2010/main" val="345702637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流程图: 库存数据 3"/>
          <p:cNvSpPr/>
          <p:nvPr/>
        </p:nvSpPr>
        <p:spPr>
          <a:xfrm rot="5400000">
            <a:off x="8950568" y="3865100"/>
            <a:ext cx="5310556" cy="675248"/>
          </a:xfrm>
          <a:prstGeom prst="flowChartOnlineStorage">
            <a:avLst/>
          </a:prstGeom>
        </p:spPr>
        <p:style>
          <a:lnRef idx="1">
            <a:schemeClr val="accent1"/>
          </a:lnRef>
          <a:fillRef idx="3">
            <a:schemeClr val="accent1"/>
          </a:fillRef>
          <a:effectRef idx="2">
            <a:schemeClr val="accent1"/>
          </a:effectRef>
          <a:fontRef idx="minor">
            <a:schemeClr val="lt1"/>
          </a:fontRef>
        </p:style>
        <p:txBody>
          <a:bodyPr vert="vert270" rtlCol="0" anchor="ctr"/>
          <a:lstStyle/>
          <a:p>
            <a:pPr algn="ctr">
              <a:lnSpc>
                <a:spcPct val="150000"/>
              </a:lnSpc>
            </a:pPr>
            <a:r>
              <a:rPr lang="zh-CN" altLang="zh-CN" sz="2300" b="1" dirty="0"/>
              <a:t>图形设计的形式</a:t>
            </a:r>
            <a:endParaRPr lang="zh-CN" altLang="en-US" sz="2300" dirty="0"/>
          </a:p>
        </p:txBody>
      </p:sp>
      <p:sp>
        <p:nvSpPr>
          <p:cNvPr id="5" name="矩形 4"/>
          <p:cNvSpPr/>
          <p:nvPr/>
        </p:nvSpPr>
        <p:spPr>
          <a:xfrm>
            <a:off x="11366440" y="6093842"/>
            <a:ext cx="562962" cy="707886"/>
          </a:xfrm>
          <a:prstGeom prst="rect">
            <a:avLst/>
          </a:prstGeom>
          <a:noFill/>
        </p:spPr>
        <p:txBody>
          <a:bodyPr wrap="square" lIns="91440" tIns="45720" rIns="91440" bIns="45720">
            <a:spAutoFit/>
          </a:bodyPr>
          <a:lstStyle/>
          <a:p>
            <a:pPr algn="ctr"/>
            <a:r>
              <a:rPr lang="en-US" altLang="zh-CN" sz="4000" b="1" cap="none" spc="50" dirty="0" smtClean="0">
                <a:ln w="9525" cmpd="sng">
                  <a:solidFill>
                    <a:schemeClr val="accent1"/>
                  </a:solidFill>
                  <a:prstDash val="solid"/>
                </a:ln>
                <a:solidFill>
                  <a:srgbClr val="70AD47">
                    <a:tint val="1000"/>
                  </a:srgbClr>
                </a:solidFill>
                <a:effectLst>
                  <a:glow rad="38100">
                    <a:schemeClr val="accent1">
                      <a:alpha val="40000"/>
                    </a:schemeClr>
                  </a:glow>
                </a:effectLst>
              </a:rPr>
              <a:t>3</a:t>
            </a:r>
            <a:endParaRPr lang="zh-CN" altLang="en-US" sz="4000" b="1" cap="none" spc="50" dirty="0">
              <a:ln w="9525" cmpd="sng">
                <a:solidFill>
                  <a:schemeClr val="accent1"/>
                </a:solidFill>
                <a:prstDash val="solid"/>
              </a:ln>
              <a:solidFill>
                <a:srgbClr val="70AD47">
                  <a:tint val="1000"/>
                </a:srgbClr>
              </a:solidFill>
              <a:effectLst>
                <a:glow rad="38100">
                  <a:schemeClr val="accent1">
                    <a:alpha val="40000"/>
                  </a:schemeClr>
                </a:glow>
              </a:effectLst>
            </a:endParaRPr>
          </a:p>
        </p:txBody>
      </p:sp>
      <p:sp>
        <p:nvSpPr>
          <p:cNvPr id="2" name="横卷形 1"/>
          <p:cNvSpPr/>
          <p:nvPr/>
        </p:nvSpPr>
        <p:spPr>
          <a:xfrm>
            <a:off x="0" y="0"/>
            <a:ext cx="2630658" cy="604911"/>
          </a:xfrm>
          <a:prstGeom prst="horizontalScroll">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en-US" altLang="zh-CN" sz="2000" dirty="0" smtClean="0"/>
              <a:t>3.1  </a:t>
            </a:r>
            <a:r>
              <a:rPr lang="zh-CN" altLang="zh-CN" sz="2000" dirty="0" smtClean="0"/>
              <a:t>图</a:t>
            </a:r>
            <a:r>
              <a:rPr lang="zh-CN" altLang="zh-CN" sz="2000" dirty="0"/>
              <a:t>底关系图形</a:t>
            </a:r>
            <a:endParaRPr lang="zh-CN" altLang="en-US" sz="2000" dirty="0"/>
          </a:p>
        </p:txBody>
      </p:sp>
      <p:sp>
        <p:nvSpPr>
          <p:cNvPr id="3" name="矩形 2"/>
          <p:cNvSpPr/>
          <p:nvPr/>
        </p:nvSpPr>
        <p:spPr>
          <a:xfrm>
            <a:off x="787488" y="6093842"/>
            <a:ext cx="2824812" cy="369332"/>
          </a:xfrm>
          <a:prstGeom prst="rect">
            <a:avLst/>
          </a:prstGeom>
        </p:spPr>
        <p:txBody>
          <a:bodyPr wrap="none">
            <a:spAutoFit/>
          </a:bodyPr>
          <a:lstStyle/>
          <a:p>
            <a:r>
              <a:rPr lang="zh-CN" altLang="zh-CN" kern="100" dirty="0">
                <a:solidFill>
                  <a:srgbClr val="00B0F0"/>
                </a:solidFill>
                <a:latin typeface="华文新魏" panose="02010800040101010101" pitchFamily="2" charset="-122"/>
                <a:ea typeface="华文新魏" panose="02010800040101010101" pitchFamily="2" charset="-122"/>
                <a:cs typeface="宋体" panose="02010600030101010101" pitchFamily="2" charset="-122"/>
              </a:rPr>
              <a:t>图</a:t>
            </a:r>
            <a:r>
              <a:rPr lang="en-US" altLang="zh-CN" kern="100" dirty="0">
                <a:solidFill>
                  <a:srgbClr val="00B0F0"/>
                </a:solidFill>
                <a:latin typeface="华文新魏" panose="02010800040101010101" pitchFamily="2" charset="-122"/>
                <a:ea typeface="华文新魏" panose="02010800040101010101" pitchFamily="2" charset="-122"/>
                <a:cs typeface="宋体" panose="02010600030101010101" pitchFamily="2" charset="-122"/>
              </a:rPr>
              <a:t>3-3  </a:t>
            </a:r>
            <a:r>
              <a:rPr lang="zh-CN" altLang="zh-CN" kern="100" dirty="0">
                <a:solidFill>
                  <a:srgbClr val="00B0F0"/>
                </a:solidFill>
                <a:latin typeface="华文新魏" panose="02010800040101010101" pitchFamily="2" charset="-122"/>
                <a:ea typeface="华文新魏" panose="02010800040101010101" pitchFamily="2" charset="-122"/>
                <a:cs typeface="宋体" panose="02010600030101010101" pitchFamily="2" charset="-122"/>
              </a:rPr>
              <a:t>幻觉中的林肯</a:t>
            </a:r>
            <a:r>
              <a:rPr lang="en-US" altLang="zh-CN" kern="100" dirty="0">
                <a:solidFill>
                  <a:srgbClr val="00B0F0"/>
                </a:solidFill>
                <a:latin typeface="华文新魏" panose="02010800040101010101" pitchFamily="2" charset="-122"/>
                <a:ea typeface="华文新魏" panose="02010800040101010101" pitchFamily="2" charset="-122"/>
                <a:cs typeface="宋体" panose="02010600030101010101" pitchFamily="2" charset="-122"/>
              </a:rPr>
              <a:t>  </a:t>
            </a:r>
            <a:r>
              <a:rPr lang="zh-CN" altLang="zh-CN" kern="100" dirty="0">
                <a:solidFill>
                  <a:srgbClr val="00B0F0"/>
                </a:solidFill>
                <a:latin typeface="华文新魏" panose="02010800040101010101" pitchFamily="2" charset="-122"/>
                <a:ea typeface="华文新魏" panose="02010800040101010101" pitchFamily="2" charset="-122"/>
                <a:cs typeface="宋体" panose="02010600030101010101" pitchFamily="2" charset="-122"/>
              </a:rPr>
              <a:t>达利</a:t>
            </a:r>
            <a:endParaRPr lang="zh-CN" altLang="en-US" kern="100" dirty="0">
              <a:solidFill>
                <a:srgbClr val="00B0F0"/>
              </a:solidFill>
              <a:latin typeface="华文新魏" panose="02010800040101010101" pitchFamily="2" charset="-122"/>
              <a:ea typeface="华文新魏" panose="02010800040101010101" pitchFamily="2" charset="-122"/>
              <a:cs typeface="宋体" panose="02010600030101010101" pitchFamily="2" charset="-122"/>
            </a:endParaRPr>
          </a:p>
        </p:txBody>
      </p:sp>
      <p:pic>
        <p:nvPicPr>
          <p:cNvPr id="7" name="图片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37904" y="430497"/>
            <a:ext cx="4817866" cy="6234319"/>
          </a:xfrm>
          <a:prstGeom prst="rect">
            <a:avLst/>
          </a:prstGeom>
        </p:spPr>
      </p:pic>
    </p:spTree>
    <p:extLst>
      <p:ext uri="{BB962C8B-B14F-4D97-AF65-F5344CB8AC3E}">
        <p14:creationId xmlns:p14="http://schemas.microsoft.com/office/powerpoint/2010/main" val="3932450646"/>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流程图: 库存数据 3"/>
          <p:cNvSpPr/>
          <p:nvPr/>
        </p:nvSpPr>
        <p:spPr>
          <a:xfrm rot="5400000">
            <a:off x="8950568" y="3865100"/>
            <a:ext cx="5310556" cy="675248"/>
          </a:xfrm>
          <a:prstGeom prst="flowChartOnlineStorage">
            <a:avLst/>
          </a:prstGeom>
        </p:spPr>
        <p:style>
          <a:lnRef idx="1">
            <a:schemeClr val="accent1"/>
          </a:lnRef>
          <a:fillRef idx="3">
            <a:schemeClr val="accent1"/>
          </a:fillRef>
          <a:effectRef idx="2">
            <a:schemeClr val="accent1"/>
          </a:effectRef>
          <a:fontRef idx="minor">
            <a:schemeClr val="lt1"/>
          </a:fontRef>
        </p:style>
        <p:txBody>
          <a:bodyPr vert="vert270" rtlCol="0" anchor="ctr"/>
          <a:lstStyle/>
          <a:p>
            <a:pPr algn="ctr">
              <a:lnSpc>
                <a:spcPct val="150000"/>
              </a:lnSpc>
            </a:pPr>
            <a:r>
              <a:rPr lang="zh-CN" altLang="zh-CN" sz="2300" b="1" dirty="0"/>
              <a:t>图形设计的形式</a:t>
            </a:r>
            <a:endParaRPr lang="zh-CN" altLang="en-US" sz="2300" dirty="0"/>
          </a:p>
        </p:txBody>
      </p:sp>
      <p:sp>
        <p:nvSpPr>
          <p:cNvPr id="5" name="矩形 4"/>
          <p:cNvSpPr/>
          <p:nvPr/>
        </p:nvSpPr>
        <p:spPr>
          <a:xfrm>
            <a:off x="11366440" y="6093842"/>
            <a:ext cx="562962" cy="707886"/>
          </a:xfrm>
          <a:prstGeom prst="rect">
            <a:avLst/>
          </a:prstGeom>
          <a:noFill/>
        </p:spPr>
        <p:txBody>
          <a:bodyPr wrap="square" lIns="91440" tIns="45720" rIns="91440" bIns="45720">
            <a:spAutoFit/>
          </a:bodyPr>
          <a:lstStyle/>
          <a:p>
            <a:pPr algn="ctr"/>
            <a:r>
              <a:rPr lang="en-US" altLang="zh-CN" sz="4000" b="1" cap="none" spc="50" dirty="0" smtClean="0">
                <a:ln w="9525" cmpd="sng">
                  <a:solidFill>
                    <a:schemeClr val="accent1"/>
                  </a:solidFill>
                  <a:prstDash val="solid"/>
                </a:ln>
                <a:solidFill>
                  <a:srgbClr val="70AD47">
                    <a:tint val="1000"/>
                  </a:srgbClr>
                </a:solidFill>
                <a:effectLst>
                  <a:glow rad="38100">
                    <a:schemeClr val="accent1">
                      <a:alpha val="40000"/>
                    </a:schemeClr>
                  </a:glow>
                </a:effectLst>
              </a:rPr>
              <a:t>3</a:t>
            </a:r>
            <a:endParaRPr lang="zh-CN" altLang="en-US" sz="4000" b="1" cap="none" spc="50" dirty="0">
              <a:ln w="9525" cmpd="sng">
                <a:solidFill>
                  <a:schemeClr val="accent1"/>
                </a:solidFill>
                <a:prstDash val="solid"/>
              </a:ln>
              <a:solidFill>
                <a:srgbClr val="70AD47">
                  <a:tint val="1000"/>
                </a:srgbClr>
              </a:solidFill>
              <a:effectLst>
                <a:glow rad="38100">
                  <a:schemeClr val="accent1">
                    <a:alpha val="40000"/>
                  </a:schemeClr>
                </a:glow>
              </a:effectLst>
            </a:endParaRPr>
          </a:p>
        </p:txBody>
      </p:sp>
      <p:sp>
        <p:nvSpPr>
          <p:cNvPr id="2" name="横卷形 1"/>
          <p:cNvSpPr/>
          <p:nvPr/>
        </p:nvSpPr>
        <p:spPr>
          <a:xfrm>
            <a:off x="0" y="0"/>
            <a:ext cx="2630658" cy="604911"/>
          </a:xfrm>
          <a:prstGeom prst="horizontalScroll">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en-US" altLang="zh-CN" sz="2000" dirty="0"/>
              <a:t>3.3  </a:t>
            </a:r>
            <a:r>
              <a:rPr lang="zh-CN" altLang="zh-CN" sz="2000" dirty="0"/>
              <a:t>非常态的图形</a:t>
            </a:r>
            <a:endParaRPr lang="zh-CN" altLang="en-US" sz="2000" dirty="0"/>
          </a:p>
        </p:txBody>
      </p:sp>
      <p:sp>
        <p:nvSpPr>
          <p:cNvPr id="3" name="矩形 2"/>
          <p:cNvSpPr/>
          <p:nvPr/>
        </p:nvSpPr>
        <p:spPr>
          <a:xfrm>
            <a:off x="4893799" y="6263119"/>
            <a:ext cx="1635056" cy="369332"/>
          </a:xfrm>
          <a:prstGeom prst="rect">
            <a:avLst/>
          </a:prstGeom>
        </p:spPr>
        <p:txBody>
          <a:bodyPr wrap="square">
            <a:spAutoFit/>
          </a:bodyPr>
          <a:lstStyle/>
          <a:p>
            <a:pPr algn="just">
              <a:spcAft>
                <a:spcPts val="0"/>
              </a:spcAft>
            </a:pPr>
            <a:r>
              <a:rPr lang="zh-CN" altLang="zh-CN" kern="100" dirty="0">
                <a:solidFill>
                  <a:srgbClr val="00B0F0"/>
                </a:solidFill>
                <a:latin typeface="华文新魏" panose="02010800040101010101" pitchFamily="2" charset="-122"/>
                <a:ea typeface="华文新魏" panose="02010800040101010101" pitchFamily="2" charset="-122"/>
                <a:cs typeface="宋体" panose="02010600030101010101" pitchFamily="2" charset="-122"/>
              </a:rPr>
              <a:t>新贝儿克招贴</a:t>
            </a:r>
            <a:endParaRPr lang="zh-CN" altLang="zh-CN" kern="100" dirty="0">
              <a:solidFill>
                <a:srgbClr val="00B0F0"/>
              </a:solidFill>
              <a:latin typeface="华文新魏" panose="02010800040101010101" pitchFamily="2" charset="-122"/>
              <a:ea typeface="华文新魏" panose="02010800040101010101" pitchFamily="2" charset="-122"/>
              <a:cs typeface="宋体" panose="02010600030101010101" pitchFamily="2" charset="-122"/>
            </a:endParaRPr>
          </a:p>
        </p:txBody>
      </p:sp>
      <p:pic>
        <p:nvPicPr>
          <p:cNvPr id="6" name="图片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629494" y="740217"/>
            <a:ext cx="4298114" cy="6078376"/>
          </a:xfrm>
          <a:prstGeom prst="rect">
            <a:avLst/>
          </a:prstGeom>
        </p:spPr>
      </p:pic>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630658" y="723352"/>
            <a:ext cx="3797557" cy="5370490"/>
          </a:xfrm>
          <a:prstGeom prst="rect">
            <a:avLst/>
          </a:prstGeom>
        </p:spPr>
      </p:pic>
    </p:spTree>
    <p:extLst>
      <p:ext uri="{BB962C8B-B14F-4D97-AF65-F5344CB8AC3E}">
        <p14:creationId xmlns:p14="http://schemas.microsoft.com/office/powerpoint/2010/main" val="3165295191"/>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1366440" y="6093842"/>
            <a:ext cx="562962" cy="707886"/>
          </a:xfrm>
          <a:prstGeom prst="rect">
            <a:avLst/>
          </a:prstGeom>
          <a:noFill/>
        </p:spPr>
        <p:txBody>
          <a:bodyPr wrap="square" lIns="91440" tIns="45720" rIns="91440" bIns="45720">
            <a:spAutoFit/>
          </a:bodyPr>
          <a:lstStyle/>
          <a:p>
            <a:pPr algn="ctr"/>
            <a:r>
              <a:rPr lang="en-US" altLang="zh-CN" sz="4000" b="1" cap="none" spc="50" dirty="0" smtClean="0">
                <a:ln w="9525" cmpd="sng">
                  <a:solidFill>
                    <a:schemeClr val="accent1"/>
                  </a:solidFill>
                  <a:prstDash val="solid"/>
                </a:ln>
                <a:solidFill>
                  <a:srgbClr val="70AD47">
                    <a:tint val="1000"/>
                  </a:srgbClr>
                </a:solidFill>
                <a:effectLst>
                  <a:glow rad="38100">
                    <a:schemeClr val="accent1">
                      <a:alpha val="40000"/>
                    </a:schemeClr>
                  </a:glow>
                </a:effectLst>
              </a:rPr>
              <a:t>3</a:t>
            </a:r>
            <a:endParaRPr lang="zh-CN" altLang="en-US" sz="4000" b="1" cap="none" spc="50" dirty="0">
              <a:ln w="9525" cmpd="sng">
                <a:solidFill>
                  <a:schemeClr val="accent1"/>
                </a:solidFill>
                <a:prstDash val="solid"/>
              </a:ln>
              <a:solidFill>
                <a:srgbClr val="70AD47">
                  <a:tint val="1000"/>
                </a:srgbClr>
              </a:solidFill>
              <a:effectLst>
                <a:glow rad="38100">
                  <a:schemeClr val="accent1">
                    <a:alpha val="40000"/>
                  </a:schemeClr>
                </a:glow>
              </a:effectLst>
            </a:endParaRPr>
          </a:p>
        </p:txBody>
      </p:sp>
      <p:sp>
        <p:nvSpPr>
          <p:cNvPr id="6" name="横卷形 5"/>
          <p:cNvSpPr/>
          <p:nvPr/>
        </p:nvSpPr>
        <p:spPr>
          <a:xfrm>
            <a:off x="0" y="0"/>
            <a:ext cx="2630658" cy="604911"/>
          </a:xfrm>
          <a:prstGeom prst="horizontalScroll">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en-US" altLang="zh-CN" sz="2000" dirty="0"/>
              <a:t>3.3  </a:t>
            </a:r>
            <a:r>
              <a:rPr lang="zh-CN" altLang="zh-CN" sz="2000" dirty="0"/>
              <a:t>非常态的图形</a:t>
            </a:r>
            <a:endParaRPr lang="zh-CN" altLang="en-US" sz="2000" dirty="0"/>
          </a:p>
        </p:txBody>
      </p:sp>
      <p:sp>
        <p:nvSpPr>
          <p:cNvPr id="2" name="矩形 1"/>
          <p:cNvSpPr/>
          <p:nvPr/>
        </p:nvSpPr>
        <p:spPr>
          <a:xfrm>
            <a:off x="4870916" y="302455"/>
            <a:ext cx="1213794" cy="369332"/>
          </a:xfrm>
          <a:prstGeom prst="rect">
            <a:avLst/>
          </a:prstGeom>
        </p:spPr>
        <p:txBody>
          <a:bodyPr wrap="none">
            <a:spAutoFit/>
          </a:bodyPr>
          <a:lstStyle/>
          <a:p>
            <a:pPr algn="just">
              <a:spcAft>
                <a:spcPts val="0"/>
              </a:spcAft>
            </a:pPr>
            <a:r>
              <a:rPr lang="en-US" altLang="zh-CN" kern="100" dirty="0" smtClean="0">
                <a:effectLst/>
                <a:latin typeface="Calibri" panose="020F0502020204030204" pitchFamily="34" charset="0"/>
                <a:ea typeface="宋体" panose="02010600030101010101" pitchFamily="2" charset="-122"/>
                <a:cs typeface="宋体" panose="02010600030101010101" pitchFamily="2" charset="-122"/>
              </a:rPr>
              <a:t> </a:t>
            </a:r>
            <a:r>
              <a:rPr lang="zh-CN" altLang="zh-CN" kern="100" dirty="0">
                <a:solidFill>
                  <a:srgbClr val="00B0F0"/>
                </a:solidFill>
                <a:latin typeface="华文新魏" panose="02010800040101010101" pitchFamily="2" charset="-122"/>
                <a:ea typeface="华文新魏" panose="02010800040101010101" pitchFamily="2" charset="-122"/>
                <a:cs typeface="宋体" panose="02010600030101010101" pitchFamily="2" charset="-122"/>
              </a:rPr>
              <a:t>同构图形</a:t>
            </a:r>
            <a:r>
              <a:rPr lang="en-US" altLang="zh-CN" kern="100" dirty="0">
                <a:solidFill>
                  <a:srgbClr val="00B0F0"/>
                </a:solidFill>
                <a:latin typeface="华文新魏" panose="02010800040101010101" pitchFamily="2" charset="-122"/>
                <a:ea typeface="华文新魏" panose="02010800040101010101" pitchFamily="2" charset="-122"/>
                <a:cs typeface="宋体" panose="02010600030101010101" pitchFamily="2" charset="-122"/>
              </a:rPr>
              <a:t> </a:t>
            </a:r>
            <a:endParaRPr lang="zh-CN" altLang="zh-CN" kern="100" dirty="0">
              <a:solidFill>
                <a:srgbClr val="00B0F0"/>
              </a:solidFill>
              <a:latin typeface="华文新魏" panose="02010800040101010101" pitchFamily="2" charset="-122"/>
              <a:ea typeface="华文新魏" panose="02010800040101010101" pitchFamily="2" charset="-122"/>
              <a:cs typeface="宋体" panose="02010600030101010101" pitchFamily="2" charset="-122"/>
            </a:endParaRPr>
          </a:p>
        </p:txBody>
      </p:sp>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1094632"/>
            <a:ext cx="4116693" cy="2881685"/>
          </a:xfrm>
          <a:prstGeom prst="rect">
            <a:avLst/>
          </a:prstGeom>
        </p:spPr>
      </p:pic>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75307" y="3976315"/>
            <a:ext cx="4116693" cy="2881685"/>
          </a:xfrm>
          <a:prstGeom prst="rect">
            <a:avLst/>
          </a:prstGeom>
        </p:spPr>
      </p:pic>
      <p:pic>
        <p:nvPicPr>
          <p:cNvPr id="8" name="图片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007932" y="1094632"/>
            <a:ext cx="4116693" cy="2881685"/>
          </a:xfrm>
          <a:prstGeom prst="rect">
            <a:avLst/>
          </a:prstGeom>
        </p:spPr>
      </p:pic>
    </p:spTree>
    <p:extLst>
      <p:ext uri="{BB962C8B-B14F-4D97-AF65-F5344CB8AC3E}">
        <p14:creationId xmlns:p14="http://schemas.microsoft.com/office/powerpoint/2010/main" val="3359286155"/>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1366440" y="6093842"/>
            <a:ext cx="562962" cy="707886"/>
          </a:xfrm>
          <a:prstGeom prst="rect">
            <a:avLst/>
          </a:prstGeom>
          <a:noFill/>
        </p:spPr>
        <p:txBody>
          <a:bodyPr wrap="square" lIns="91440" tIns="45720" rIns="91440" bIns="45720">
            <a:spAutoFit/>
          </a:bodyPr>
          <a:lstStyle/>
          <a:p>
            <a:pPr algn="ctr"/>
            <a:r>
              <a:rPr lang="en-US" altLang="zh-CN" sz="4000" b="1" cap="none" spc="50" dirty="0" smtClean="0">
                <a:ln w="9525" cmpd="sng">
                  <a:solidFill>
                    <a:schemeClr val="accent1"/>
                  </a:solidFill>
                  <a:prstDash val="solid"/>
                </a:ln>
                <a:solidFill>
                  <a:srgbClr val="70AD47">
                    <a:tint val="1000"/>
                  </a:srgbClr>
                </a:solidFill>
                <a:effectLst>
                  <a:glow rad="38100">
                    <a:schemeClr val="accent1">
                      <a:alpha val="40000"/>
                    </a:schemeClr>
                  </a:glow>
                </a:effectLst>
              </a:rPr>
              <a:t>3</a:t>
            </a:r>
            <a:endParaRPr lang="zh-CN" altLang="en-US" sz="4000" b="1" cap="none" spc="50" dirty="0">
              <a:ln w="9525" cmpd="sng">
                <a:solidFill>
                  <a:schemeClr val="accent1"/>
                </a:solidFill>
                <a:prstDash val="solid"/>
              </a:ln>
              <a:solidFill>
                <a:srgbClr val="70AD47">
                  <a:tint val="1000"/>
                </a:srgbClr>
              </a:solidFill>
              <a:effectLst>
                <a:glow rad="38100">
                  <a:schemeClr val="accent1">
                    <a:alpha val="40000"/>
                  </a:schemeClr>
                </a:glow>
              </a:effectLst>
            </a:endParaRPr>
          </a:p>
        </p:txBody>
      </p:sp>
      <p:sp>
        <p:nvSpPr>
          <p:cNvPr id="6" name="横卷形 5"/>
          <p:cNvSpPr/>
          <p:nvPr/>
        </p:nvSpPr>
        <p:spPr>
          <a:xfrm>
            <a:off x="0" y="0"/>
            <a:ext cx="2630658" cy="604911"/>
          </a:xfrm>
          <a:prstGeom prst="horizontalScroll">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en-US" altLang="zh-CN" sz="2000" dirty="0"/>
              <a:t>3.3  </a:t>
            </a:r>
            <a:r>
              <a:rPr lang="zh-CN" altLang="zh-CN" sz="2000" dirty="0"/>
              <a:t>非常态的图形</a:t>
            </a:r>
            <a:endParaRPr lang="zh-CN" altLang="en-US" sz="2000" dirty="0"/>
          </a:p>
        </p:txBody>
      </p:sp>
      <p:sp>
        <p:nvSpPr>
          <p:cNvPr id="2" name="矩形 1"/>
          <p:cNvSpPr/>
          <p:nvPr/>
        </p:nvSpPr>
        <p:spPr>
          <a:xfrm>
            <a:off x="5786699" y="420245"/>
            <a:ext cx="1107996" cy="369332"/>
          </a:xfrm>
          <a:prstGeom prst="rect">
            <a:avLst/>
          </a:prstGeom>
        </p:spPr>
        <p:txBody>
          <a:bodyPr wrap="none">
            <a:spAutoFit/>
          </a:bodyPr>
          <a:lstStyle/>
          <a:p>
            <a:pPr algn="just">
              <a:spcAft>
                <a:spcPts val="0"/>
              </a:spcAft>
            </a:pPr>
            <a:r>
              <a:rPr lang="zh-CN" altLang="zh-CN" kern="100" dirty="0">
                <a:solidFill>
                  <a:srgbClr val="00B0F0"/>
                </a:solidFill>
                <a:latin typeface="华文新魏" panose="02010800040101010101" pitchFamily="2" charset="-122"/>
                <a:ea typeface="华文新魏" panose="02010800040101010101" pitchFamily="2" charset="-122"/>
                <a:cs typeface="宋体" panose="02010600030101010101" pitchFamily="2" charset="-122"/>
              </a:rPr>
              <a:t>同构图形</a:t>
            </a:r>
            <a:endParaRPr lang="zh-CN" altLang="zh-CN" kern="100" dirty="0">
              <a:solidFill>
                <a:srgbClr val="00B0F0"/>
              </a:solidFill>
              <a:latin typeface="华文新魏" panose="02010800040101010101" pitchFamily="2" charset="-122"/>
              <a:ea typeface="华文新魏" panose="02010800040101010101" pitchFamily="2" charset="-122"/>
              <a:cs typeface="宋体" panose="02010600030101010101" pitchFamily="2" charset="-122"/>
            </a:endParaRPr>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47407">
            <a:off x="4136556" y="983897"/>
            <a:ext cx="3777715" cy="5334974"/>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7" name="图片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47407">
            <a:off x="187205" y="1140679"/>
            <a:ext cx="3556649" cy="5334974"/>
          </a:xfrm>
          <a:prstGeom prst="rect">
            <a:avLst/>
          </a:prstGeom>
        </p:spPr>
      </p:pic>
      <p:pic>
        <p:nvPicPr>
          <p:cNvPr id="8" name="图片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247407">
            <a:off x="8238712" y="1281778"/>
            <a:ext cx="3771781" cy="5334974"/>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2041776652"/>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流程图: 库存数据 3"/>
          <p:cNvSpPr/>
          <p:nvPr/>
        </p:nvSpPr>
        <p:spPr>
          <a:xfrm rot="5400000">
            <a:off x="8950568" y="3865100"/>
            <a:ext cx="5310556" cy="675248"/>
          </a:xfrm>
          <a:prstGeom prst="flowChartOnlineStorage">
            <a:avLst/>
          </a:prstGeom>
        </p:spPr>
        <p:style>
          <a:lnRef idx="1">
            <a:schemeClr val="accent1"/>
          </a:lnRef>
          <a:fillRef idx="3">
            <a:schemeClr val="accent1"/>
          </a:fillRef>
          <a:effectRef idx="2">
            <a:schemeClr val="accent1"/>
          </a:effectRef>
          <a:fontRef idx="minor">
            <a:schemeClr val="lt1"/>
          </a:fontRef>
        </p:style>
        <p:txBody>
          <a:bodyPr vert="vert270" rtlCol="0" anchor="ctr"/>
          <a:lstStyle/>
          <a:p>
            <a:pPr algn="ctr">
              <a:lnSpc>
                <a:spcPct val="150000"/>
              </a:lnSpc>
            </a:pPr>
            <a:r>
              <a:rPr lang="zh-CN" altLang="zh-CN" sz="2300" b="1" dirty="0"/>
              <a:t>图形设计的形式</a:t>
            </a:r>
            <a:endParaRPr lang="zh-CN" altLang="en-US" sz="2300" dirty="0"/>
          </a:p>
        </p:txBody>
      </p:sp>
      <p:sp>
        <p:nvSpPr>
          <p:cNvPr id="5" name="矩形 4"/>
          <p:cNvSpPr/>
          <p:nvPr/>
        </p:nvSpPr>
        <p:spPr>
          <a:xfrm>
            <a:off x="11366440" y="6093842"/>
            <a:ext cx="562962" cy="707886"/>
          </a:xfrm>
          <a:prstGeom prst="rect">
            <a:avLst/>
          </a:prstGeom>
          <a:noFill/>
        </p:spPr>
        <p:txBody>
          <a:bodyPr wrap="square" lIns="91440" tIns="45720" rIns="91440" bIns="45720">
            <a:spAutoFit/>
          </a:bodyPr>
          <a:lstStyle/>
          <a:p>
            <a:pPr algn="ctr"/>
            <a:r>
              <a:rPr lang="en-US" altLang="zh-CN" sz="4000" b="1" cap="none" spc="50" dirty="0" smtClean="0">
                <a:ln w="9525" cmpd="sng">
                  <a:solidFill>
                    <a:schemeClr val="accent1"/>
                  </a:solidFill>
                  <a:prstDash val="solid"/>
                </a:ln>
                <a:solidFill>
                  <a:srgbClr val="70AD47">
                    <a:tint val="1000"/>
                  </a:srgbClr>
                </a:solidFill>
                <a:effectLst>
                  <a:glow rad="38100">
                    <a:schemeClr val="accent1">
                      <a:alpha val="40000"/>
                    </a:schemeClr>
                  </a:glow>
                </a:effectLst>
              </a:rPr>
              <a:t>3</a:t>
            </a:r>
            <a:endParaRPr lang="zh-CN" altLang="en-US" sz="4000" b="1" cap="none" spc="50" dirty="0">
              <a:ln w="9525" cmpd="sng">
                <a:solidFill>
                  <a:schemeClr val="accent1"/>
                </a:solidFill>
                <a:prstDash val="solid"/>
              </a:ln>
              <a:solidFill>
                <a:srgbClr val="70AD47">
                  <a:tint val="1000"/>
                </a:srgbClr>
              </a:solidFill>
              <a:effectLst>
                <a:glow rad="38100">
                  <a:schemeClr val="accent1">
                    <a:alpha val="40000"/>
                  </a:schemeClr>
                </a:glow>
              </a:effectLst>
            </a:endParaRPr>
          </a:p>
        </p:txBody>
      </p:sp>
      <p:sp>
        <p:nvSpPr>
          <p:cNvPr id="6" name="横卷形 5"/>
          <p:cNvSpPr/>
          <p:nvPr/>
        </p:nvSpPr>
        <p:spPr>
          <a:xfrm>
            <a:off x="0" y="0"/>
            <a:ext cx="2630658" cy="604911"/>
          </a:xfrm>
          <a:prstGeom prst="horizontalScroll">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en-US" altLang="zh-CN" sz="2000" dirty="0"/>
              <a:t>3.3  </a:t>
            </a:r>
            <a:r>
              <a:rPr lang="zh-CN" altLang="zh-CN" sz="2000" dirty="0"/>
              <a:t>非常态的图形</a:t>
            </a:r>
            <a:endParaRPr lang="zh-CN" altLang="en-US" sz="2000" dirty="0"/>
          </a:p>
        </p:txBody>
      </p:sp>
      <p:sp>
        <p:nvSpPr>
          <p:cNvPr id="2" name="矩形 1"/>
          <p:cNvSpPr/>
          <p:nvPr/>
        </p:nvSpPr>
        <p:spPr>
          <a:xfrm>
            <a:off x="761331" y="1362780"/>
            <a:ext cx="1107996" cy="369332"/>
          </a:xfrm>
          <a:prstGeom prst="rect">
            <a:avLst/>
          </a:prstGeom>
        </p:spPr>
        <p:txBody>
          <a:bodyPr wrap="none">
            <a:spAutoFit/>
          </a:bodyPr>
          <a:lstStyle/>
          <a:p>
            <a:pPr algn="just">
              <a:spcAft>
                <a:spcPts val="0"/>
              </a:spcAft>
            </a:pPr>
            <a:r>
              <a:rPr lang="zh-CN" altLang="zh-CN" kern="100" dirty="0">
                <a:solidFill>
                  <a:srgbClr val="00B0F0"/>
                </a:solidFill>
                <a:latin typeface="华文新魏" panose="02010800040101010101" pitchFamily="2" charset="-122"/>
                <a:ea typeface="华文新魏" panose="02010800040101010101" pitchFamily="2" charset="-122"/>
                <a:cs typeface="宋体" panose="02010600030101010101" pitchFamily="2" charset="-122"/>
              </a:rPr>
              <a:t>同构图形</a:t>
            </a:r>
            <a:endParaRPr lang="zh-CN" altLang="zh-CN" kern="100" dirty="0">
              <a:solidFill>
                <a:srgbClr val="00B0F0"/>
              </a:solidFill>
              <a:latin typeface="华文新魏" panose="02010800040101010101" pitchFamily="2" charset="-122"/>
              <a:ea typeface="华文新魏" panose="02010800040101010101" pitchFamily="2" charset="-122"/>
              <a:cs typeface="宋体" panose="02010600030101010101" pitchFamily="2" charset="-122"/>
            </a:endParaRPr>
          </a:p>
        </p:txBody>
      </p:sp>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48618" y="1547446"/>
            <a:ext cx="3205532" cy="4526924"/>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90334" y="2137893"/>
            <a:ext cx="3205532" cy="4526924"/>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8" name="图片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06902" y="2137893"/>
            <a:ext cx="3205532" cy="4526924"/>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2999483137"/>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流程图: 库存数据 3"/>
          <p:cNvSpPr/>
          <p:nvPr/>
        </p:nvSpPr>
        <p:spPr>
          <a:xfrm rot="5400000">
            <a:off x="8950568" y="3865100"/>
            <a:ext cx="5310556" cy="675248"/>
          </a:xfrm>
          <a:prstGeom prst="flowChartOnlineStorage">
            <a:avLst/>
          </a:prstGeom>
        </p:spPr>
        <p:style>
          <a:lnRef idx="1">
            <a:schemeClr val="accent1"/>
          </a:lnRef>
          <a:fillRef idx="3">
            <a:schemeClr val="accent1"/>
          </a:fillRef>
          <a:effectRef idx="2">
            <a:schemeClr val="accent1"/>
          </a:effectRef>
          <a:fontRef idx="minor">
            <a:schemeClr val="lt1"/>
          </a:fontRef>
        </p:style>
        <p:txBody>
          <a:bodyPr vert="vert270" rtlCol="0" anchor="ctr"/>
          <a:lstStyle/>
          <a:p>
            <a:pPr algn="ctr">
              <a:lnSpc>
                <a:spcPct val="150000"/>
              </a:lnSpc>
            </a:pPr>
            <a:r>
              <a:rPr lang="zh-CN" altLang="zh-CN" sz="2300" b="1" dirty="0"/>
              <a:t>图形设计的形式</a:t>
            </a:r>
            <a:endParaRPr lang="zh-CN" altLang="en-US" sz="2300" dirty="0"/>
          </a:p>
        </p:txBody>
      </p:sp>
      <p:sp>
        <p:nvSpPr>
          <p:cNvPr id="5" name="矩形 4"/>
          <p:cNvSpPr/>
          <p:nvPr/>
        </p:nvSpPr>
        <p:spPr>
          <a:xfrm>
            <a:off x="11366440" y="6093842"/>
            <a:ext cx="562962" cy="707886"/>
          </a:xfrm>
          <a:prstGeom prst="rect">
            <a:avLst/>
          </a:prstGeom>
          <a:noFill/>
        </p:spPr>
        <p:txBody>
          <a:bodyPr wrap="square" lIns="91440" tIns="45720" rIns="91440" bIns="45720">
            <a:spAutoFit/>
          </a:bodyPr>
          <a:lstStyle/>
          <a:p>
            <a:pPr algn="ctr"/>
            <a:r>
              <a:rPr lang="en-US" altLang="zh-CN" sz="4000" b="1" cap="none" spc="50" dirty="0" smtClean="0">
                <a:ln w="9525" cmpd="sng">
                  <a:solidFill>
                    <a:schemeClr val="accent1"/>
                  </a:solidFill>
                  <a:prstDash val="solid"/>
                </a:ln>
                <a:solidFill>
                  <a:srgbClr val="70AD47">
                    <a:tint val="1000"/>
                  </a:srgbClr>
                </a:solidFill>
                <a:effectLst>
                  <a:glow rad="38100">
                    <a:schemeClr val="accent1">
                      <a:alpha val="40000"/>
                    </a:schemeClr>
                  </a:glow>
                </a:effectLst>
              </a:rPr>
              <a:t>3</a:t>
            </a:r>
            <a:endParaRPr lang="zh-CN" altLang="en-US" sz="4000" b="1" cap="none" spc="50" dirty="0">
              <a:ln w="9525" cmpd="sng">
                <a:solidFill>
                  <a:schemeClr val="accent1"/>
                </a:solidFill>
                <a:prstDash val="solid"/>
              </a:ln>
              <a:solidFill>
                <a:srgbClr val="70AD47">
                  <a:tint val="1000"/>
                </a:srgbClr>
              </a:solidFill>
              <a:effectLst>
                <a:glow rad="38100">
                  <a:schemeClr val="accent1">
                    <a:alpha val="40000"/>
                  </a:schemeClr>
                </a:glow>
              </a:effectLst>
            </a:endParaRPr>
          </a:p>
        </p:txBody>
      </p:sp>
      <p:sp>
        <p:nvSpPr>
          <p:cNvPr id="6" name="横卷形 5"/>
          <p:cNvSpPr/>
          <p:nvPr/>
        </p:nvSpPr>
        <p:spPr>
          <a:xfrm>
            <a:off x="0" y="0"/>
            <a:ext cx="2630658" cy="604911"/>
          </a:xfrm>
          <a:prstGeom prst="horizontalScroll">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en-US" altLang="zh-CN" sz="2000" dirty="0"/>
              <a:t>3.3  </a:t>
            </a:r>
            <a:r>
              <a:rPr lang="zh-CN" altLang="zh-CN" sz="2000" dirty="0"/>
              <a:t>非常态的图形</a:t>
            </a:r>
            <a:endParaRPr lang="zh-CN" altLang="en-US" sz="2000" dirty="0"/>
          </a:p>
        </p:txBody>
      </p:sp>
      <p:sp>
        <p:nvSpPr>
          <p:cNvPr id="2" name="矩形 1"/>
          <p:cNvSpPr/>
          <p:nvPr/>
        </p:nvSpPr>
        <p:spPr>
          <a:xfrm>
            <a:off x="478183" y="3097143"/>
            <a:ext cx="489399" cy="1706878"/>
          </a:xfrm>
          <a:prstGeom prst="rect">
            <a:avLst/>
          </a:prstGeom>
        </p:spPr>
        <p:txBody>
          <a:bodyPr wrap="square">
            <a:spAutoFit/>
          </a:bodyPr>
          <a:lstStyle/>
          <a:p>
            <a:pPr algn="just">
              <a:lnSpc>
                <a:spcPct val="150000"/>
              </a:lnSpc>
              <a:spcAft>
                <a:spcPts val="0"/>
              </a:spcAft>
            </a:pPr>
            <a:r>
              <a:rPr lang="zh-CN" altLang="zh-CN" kern="100" dirty="0">
                <a:solidFill>
                  <a:srgbClr val="00B0F0"/>
                </a:solidFill>
                <a:latin typeface="华文新魏" panose="02010800040101010101" pitchFamily="2" charset="-122"/>
                <a:ea typeface="华文新魏" panose="02010800040101010101" pitchFamily="2" charset="-122"/>
                <a:cs typeface="宋体" panose="02010600030101010101" pitchFamily="2" charset="-122"/>
              </a:rPr>
              <a:t>同构图形</a:t>
            </a:r>
            <a:endParaRPr lang="zh-CN" altLang="zh-CN" kern="100" dirty="0">
              <a:solidFill>
                <a:srgbClr val="00B0F0"/>
              </a:solidFill>
              <a:latin typeface="华文新魏" panose="02010800040101010101" pitchFamily="2" charset="-122"/>
              <a:ea typeface="华文新魏" panose="02010800040101010101" pitchFamily="2" charset="-122"/>
              <a:cs typeface="宋体" panose="02010600030101010101" pitchFamily="2" charset="-122"/>
            </a:endParaRPr>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87747" y="589522"/>
            <a:ext cx="4917313" cy="6212206"/>
          </a:xfrm>
          <a:prstGeom prst="rect">
            <a:avLst/>
          </a:prstGeom>
        </p:spPr>
      </p:pic>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685726" y="589522"/>
            <a:ext cx="3546131" cy="2507621"/>
          </a:xfrm>
          <a:prstGeom prst="rect">
            <a:avLst/>
          </a:prstGeom>
        </p:spPr>
      </p:pic>
      <p:pic>
        <p:nvPicPr>
          <p:cNvPr id="8" name="图片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685726" y="3259562"/>
            <a:ext cx="3542166" cy="3542166"/>
          </a:xfrm>
          <a:prstGeom prst="rect">
            <a:avLst/>
          </a:prstGeom>
        </p:spPr>
      </p:pic>
    </p:spTree>
    <p:extLst>
      <p:ext uri="{BB962C8B-B14F-4D97-AF65-F5344CB8AC3E}">
        <p14:creationId xmlns:p14="http://schemas.microsoft.com/office/powerpoint/2010/main" val="537765789"/>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流程图: 库存数据 3"/>
          <p:cNvSpPr/>
          <p:nvPr/>
        </p:nvSpPr>
        <p:spPr>
          <a:xfrm rot="5400000">
            <a:off x="8950568" y="3865100"/>
            <a:ext cx="5310556" cy="675248"/>
          </a:xfrm>
          <a:prstGeom prst="flowChartOnlineStorage">
            <a:avLst/>
          </a:prstGeom>
        </p:spPr>
        <p:style>
          <a:lnRef idx="1">
            <a:schemeClr val="accent1"/>
          </a:lnRef>
          <a:fillRef idx="3">
            <a:schemeClr val="accent1"/>
          </a:fillRef>
          <a:effectRef idx="2">
            <a:schemeClr val="accent1"/>
          </a:effectRef>
          <a:fontRef idx="minor">
            <a:schemeClr val="lt1"/>
          </a:fontRef>
        </p:style>
        <p:txBody>
          <a:bodyPr vert="vert270" rtlCol="0" anchor="ctr"/>
          <a:lstStyle/>
          <a:p>
            <a:pPr algn="ctr">
              <a:lnSpc>
                <a:spcPct val="150000"/>
              </a:lnSpc>
            </a:pPr>
            <a:r>
              <a:rPr lang="zh-CN" altLang="zh-CN" sz="2300" b="1" dirty="0"/>
              <a:t>图形设计的形式</a:t>
            </a:r>
            <a:endParaRPr lang="zh-CN" altLang="en-US" sz="2300" dirty="0"/>
          </a:p>
        </p:txBody>
      </p:sp>
      <p:sp>
        <p:nvSpPr>
          <p:cNvPr id="5" name="矩形 4"/>
          <p:cNvSpPr/>
          <p:nvPr/>
        </p:nvSpPr>
        <p:spPr>
          <a:xfrm>
            <a:off x="11366440" y="6093842"/>
            <a:ext cx="562962" cy="707886"/>
          </a:xfrm>
          <a:prstGeom prst="rect">
            <a:avLst/>
          </a:prstGeom>
          <a:noFill/>
        </p:spPr>
        <p:txBody>
          <a:bodyPr wrap="square" lIns="91440" tIns="45720" rIns="91440" bIns="45720">
            <a:spAutoFit/>
          </a:bodyPr>
          <a:lstStyle/>
          <a:p>
            <a:pPr algn="ctr"/>
            <a:r>
              <a:rPr lang="en-US" altLang="zh-CN" sz="4000" b="1" cap="none" spc="50" dirty="0" smtClean="0">
                <a:ln w="9525" cmpd="sng">
                  <a:solidFill>
                    <a:schemeClr val="accent1"/>
                  </a:solidFill>
                  <a:prstDash val="solid"/>
                </a:ln>
                <a:solidFill>
                  <a:srgbClr val="70AD47">
                    <a:tint val="1000"/>
                  </a:srgbClr>
                </a:solidFill>
                <a:effectLst>
                  <a:glow rad="38100">
                    <a:schemeClr val="accent1">
                      <a:alpha val="40000"/>
                    </a:schemeClr>
                  </a:glow>
                </a:effectLst>
              </a:rPr>
              <a:t>3</a:t>
            </a:r>
            <a:endParaRPr lang="zh-CN" altLang="en-US" sz="4000" b="1" cap="none" spc="50" dirty="0">
              <a:ln w="9525" cmpd="sng">
                <a:solidFill>
                  <a:schemeClr val="accent1"/>
                </a:solidFill>
                <a:prstDash val="solid"/>
              </a:ln>
              <a:solidFill>
                <a:srgbClr val="70AD47">
                  <a:tint val="1000"/>
                </a:srgbClr>
              </a:solidFill>
              <a:effectLst>
                <a:glow rad="38100">
                  <a:schemeClr val="accent1">
                    <a:alpha val="40000"/>
                  </a:schemeClr>
                </a:glow>
              </a:effectLst>
            </a:endParaRPr>
          </a:p>
        </p:txBody>
      </p:sp>
      <p:sp>
        <p:nvSpPr>
          <p:cNvPr id="6" name="横卷形 5"/>
          <p:cNvSpPr/>
          <p:nvPr/>
        </p:nvSpPr>
        <p:spPr>
          <a:xfrm>
            <a:off x="0" y="0"/>
            <a:ext cx="2630658" cy="604911"/>
          </a:xfrm>
          <a:prstGeom prst="horizontalScroll">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en-US" altLang="zh-CN" sz="2000" dirty="0"/>
              <a:t>3.3  </a:t>
            </a:r>
            <a:r>
              <a:rPr lang="zh-CN" altLang="zh-CN" sz="2000" dirty="0"/>
              <a:t>非常态的图形</a:t>
            </a:r>
            <a:endParaRPr lang="zh-CN" altLang="en-US" sz="2000" dirty="0"/>
          </a:p>
        </p:txBody>
      </p:sp>
      <p:sp>
        <p:nvSpPr>
          <p:cNvPr id="2" name="矩形 1"/>
          <p:cNvSpPr/>
          <p:nvPr/>
        </p:nvSpPr>
        <p:spPr>
          <a:xfrm>
            <a:off x="5241702" y="0"/>
            <a:ext cx="1137839" cy="369332"/>
          </a:xfrm>
          <a:prstGeom prst="rect">
            <a:avLst/>
          </a:prstGeom>
        </p:spPr>
        <p:txBody>
          <a:bodyPr wrap="square">
            <a:spAutoFit/>
          </a:bodyPr>
          <a:lstStyle/>
          <a:p>
            <a:pPr algn="ctr">
              <a:spcAft>
                <a:spcPts val="0"/>
              </a:spcAft>
            </a:pPr>
            <a:r>
              <a:rPr lang="zh-CN" altLang="zh-CN" kern="100" dirty="0">
                <a:solidFill>
                  <a:srgbClr val="00B0F0"/>
                </a:solidFill>
                <a:latin typeface="华文新魏" panose="02010800040101010101" pitchFamily="2" charset="-122"/>
                <a:ea typeface="华文新魏" panose="02010800040101010101" pitchFamily="2" charset="-122"/>
                <a:cs typeface="宋体" panose="02010600030101010101" pitchFamily="2" charset="-122"/>
              </a:rPr>
              <a:t>同构图形</a:t>
            </a:r>
            <a:endParaRPr lang="zh-CN" altLang="zh-CN" kern="100" dirty="0">
              <a:solidFill>
                <a:srgbClr val="00B0F0"/>
              </a:solidFill>
              <a:latin typeface="华文新魏" panose="02010800040101010101" pitchFamily="2" charset="-122"/>
              <a:ea typeface="华文新魏" panose="02010800040101010101" pitchFamily="2" charset="-122"/>
              <a:cs typeface="宋体" panose="02010600030101010101" pitchFamily="2" charset="-122"/>
            </a:endParaRPr>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81904" y="991581"/>
            <a:ext cx="3850186" cy="5492932"/>
          </a:xfrm>
          <a:prstGeom prst="rect">
            <a:avLst/>
          </a:prstGeom>
        </p:spPr>
      </p:pic>
      <p:pic>
        <p:nvPicPr>
          <p:cNvPr id="7" name="图片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00011" y="991581"/>
            <a:ext cx="3918858" cy="5492932"/>
          </a:xfrm>
          <a:prstGeom prst="rect">
            <a:avLst/>
          </a:prstGeom>
        </p:spPr>
      </p:pic>
    </p:spTree>
    <p:extLst>
      <p:ext uri="{BB962C8B-B14F-4D97-AF65-F5344CB8AC3E}">
        <p14:creationId xmlns:p14="http://schemas.microsoft.com/office/powerpoint/2010/main" val="1834314991"/>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流程图: 库存数据 3"/>
          <p:cNvSpPr/>
          <p:nvPr/>
        </p:nvSpPr>
        <p:spPr>
          <a:xfrm rot="5400000">
            <a:off x="8950568" y="3865100"/>
            <a:ext cx="5310556" cy="675248"/>
          </a:xfrm>
          <a:prstGeom prst="flowChartOnlineStorage">
            <a:avLst/>
          </a:prstGeom>
        </p:spPr>
        <p:style>
          <a:lnRef idx="1">
            <a:schemeClr val="accent1"/>
          </a:lnRef>
          <a:fillRef idx="3">
            <a:schemeClr val="accent1"/>
          </a:fillRef>
          <a:effectRef idx="2">
            <a:schemeClr val="accent1"/>
          </a:effectRef>
          <a:fontRef idx="minor">
            <a:schemeClr val="lt1"/>
          </a:fontRef>
        </p:style>
        <p:txBody>
          <a:bodyPr vert="vert270" rtlCol="0" anchor="ctr"/>
          <a:lstStyle/>
          <a:p>
            <a:pPr algn="ctr">
              <a:lnSpc>
                <a:spcPct val="150000"/>
              </a:lnSpc>
            </a:pPr>
            <a:r>
              <a:rPr lang="zh-CN" altLang="zh-CN" sz="2300" b="1" dirty="0"/>
              <a:t>图形设计的形式</a:t>
            </a:r>
            <a:endParaRPr lang="zh-CN" altLang="en-US" sz="2300" dirty="0"/>
          </a:p>
        </p:txBody>
      </p:sp>
      <p:sp>
        <p:nvSpPr>
          <p:cNvPr id="5" name="矩形 4"/>
          <p:cNvSpPr/>
          <p:nvPr/>
        </p:nvSpPr>
        <p:spPr>
          <a:xfrm>
            <a:off x="11366440" y="6093842"/>
            <a:ext cx="562962" cy="707886"/>
          </a:xfrm>
          <a:prstGeom prst="rect">
            <a:avLst/>
          </a:prstGeom>
          <a:noFill/>
        </p:spPr>
        <p:txBody>
          <a:bodyPr wrap="square" lIns="91440" tIns="45720" rIns="91440" bIns="45720">
            <a:spAutoFit/>
          </a:bodyPr>
          <a:lstStyle/>
          <a:p>
            <a:pPr algn="ctr"/>
            <a:r>
              <a:rPr lang="en-US" altLang="zh-CN" sz="4000" b="1" cap="none" spc="50" dirty="0" smtClean="0">
                <a:ln w="9525" cmpd="sng">
                  <a:solidFill>
                    <a:schemeClr val="accent1"/>
                  </a:solidFill>
                  <a:prstDash val="solid"/>
                </a:ln>
                <a:solidFill>
                  <a:srgbClr val="70AD47">
                    <a:tint val="1000"/>
                  </a:srgbClr>
                </a:solidFill>
                <a:effectLst>
                  <a:glow rad="38100">
                    <a:schemeClr val="accent1">
                      <a:alpha val="40000"/>
                    </a:schemeClr>
                  </a:glow>
                </a:effectLst>
              </a:rPr>
              <a:t>3</a:t>
            </a:r>
            <a:endParaRPr lang="zh-CN" altLang="en-US" sz="4000" b="1" cap="none" spc="50" dirty="0">
              <a:ln w="9525" cmpd="sng">
                <a:solidFill>
                  <a:schemeClr val="accent1"/>
                </a:solidFill>
                <a:prstDash val="solid"/>
              </a:ln>
              <a:solidFill>
                <a:srgbClr val="70AD47">
                  <a:tint val="1000"/>
                </a:srgbClr>
              </a:solidFill>
              <a:effectLst>
                <a:glow rad="38100">
                  <a:schemeClr val="accent1">
                    <a:alpha val="40000"/>
                  </a:schemeClr>
                </a:glow>
              </a:effectLst>
            </a:endParaRPr>
          </a:p>
        </p:txBody>
      </p:sp>
      <p:sp>
        <p:nvSpPr>
          <p:cNvPr id="6" name="横卷形 5"/>
          <p:cNvSpPr/>
          <p:nvPr/>
        </p:nvSpPr>
        <p:spPr>
          <a:xfrm>
            <a:off x="0" y="0"/>
            <a:ext cx="2630658" cy="604911"/>
          </a:xfrm>
          <a:prstGeom prst="horizontalScroll">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en-US" altLang="zh-CN" sz="2000" dirty="0"/>
              <a:t>3.3  </a:t>
            </a:r>
            <a:r>
              <a:rPr lang="zh-CN" altLang="zh-CN" sz="2000" dirty="0"/>
              <a:t>非常态的图形</a:t>
            </a:r>
            <a:endParaRPr lang="zh-CN" altLang="en-US" sz="2000" dirty="0"/>
          </a:p>
        </p:txBody>
      </p:sp>
      <p:sp>
        <p:nvSpPr>
          <p:cNvPr id="3" name="矩形 2"/>
          <p:cNvSpPr/>
          <p:nvPr/>
        </p:nvSpPr>
        <p:spPr>
          <a:xfrm>
            <a:off x="4833829" y="420245"/>
            <a:ext cx="1184940" cy="369332"/>
          </a:xfrm>
          <a:prstGeom prst="rect">
            <a:avLst/>
          </a:prstGeom>
        </p:spPr>
        <p:txBody>
          <a:bodyPr wrap="none">
            <a:spAutoFit/>
          </a:bodyPr>
          <a:lstStyle/>
          <a:p>
            <a:pPr indent="76200" algn="just">
              <a:spcAft>
                <a:spcPts val="0"/>
              </a:spcAft>
            </a:pPr>
            <a:r>
              <a:rPr lang="zh-CN" altLang="zh-CN" kern="100" dirty="0">
                <a:solidFill>
                  <a:srgbClr val="00B0F0"/>
                </a:solidFill>
                <a:latin typeface="华文新魏" panose="02010800040101010101" pitchFamily="2" charset="-122"/>
                <a:ea typeface="华文新魏" panose="02010800040101010101" pitchFamily="2" charset="-122"/>
                <a:cs typeface="宋体" panose="02010600030101010101" pitchFamily="2" charset="-122"/>
              </a:rPr>
              <a:t>同构图形</a:t>
            </a:r>
            <a:endParaRPr lang="zh-CN" altLang="zh-CN" kern="100" dirty="0">
              <a:solidFill>
                <a:srgbClr val="00B0F0"/>
              </a:solidFill>
              <a:latin typeface="华文新魏" panose="02010800040101010101" pitchFamily="2" charset="-122"/>
              <a:ea typeface="华文新魏" panose="02010800040101010101" pitchFamily="2" charset="-122"/>
              <a:cs typeface="宋体" panose="02010600030101010101" pitchFamily="2" charset="-122"/>
            </a:endParaRPr>
          </a:p>
        </p:txBody>
      </p:sp>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337008" y="1044871"/>
            <a:ext cx="3754519" cy="5537915"/>
          </a:xfrm>
          <a:prstGeom prst="rect">
            <a:avLst/>
          </a:prstGeom>
        </p:spPr>
      </p:pic>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27332" y="1044872"/>
            <a:ext cx="3865910" cy="5537915"/>
          </a:xfrm>
          <a:prstGeom prst="rect">
            <a:avLst/>
          </a:prstGeom>
        </p:spPr>
      </p:pic>
    </p:spTree>
    <p:extLst>
      <p:ext uri="{BB962C8B-B14F-4D97-AF65-F5344CB8AC3E}">
        <p14:creationId xmlns:p14="http://schemas.microsoft.com/office/powerpoint/2010/main" val="1769180995"/>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1366440" y="6093842"/>
            <a:ext cx="562962" cy="707886"/>
          </a:xfrm>
          <a:prstGeom prst="rect">
            <a:avLst/>
          </a:prstGeom>
          <a:noFill/>
        </p:spPr>
        <p:txBody>
          <a:bodyPr wrap="square" lIns="91440" tIns="45720" rIns="91440" bIns="45720">
            <a:spAutoFit/>
          </a:bodyPr>
          <a:lstStyle/>
          <a:p>
            <a:pPr algn="ctr"/>
            <a:r>
              <a:rPr lang="en-US" altLang="zh-CN" sz="4000" b="1" cap="none" spc="50" dirty="0" smtClean="0">
                <a:ln w="9525" cmpd="sng">
                  <a:solidFill>
                    <a:schemeClr val="accent1"/>
                  </a:solidFill>
                  <a:prstDash val="solid"/>
                </a:ln>
                <a:solidFill>
                  <a:srgbClr val="70AD47">
                    <a:tint val="1000"/>
                  </a:srgbClr>
                </a:solidFill>
                <a:effectLst>
                  <a:glow rad="38100">
                    <a:schemeClr val="accent1">
                      <a:alpha val="40000"/>
                    </a:schemeClr>
                  </a:glow>
                </a:effectLst>
              </a:rPr>
              <a:t>3</a:t>
            </a:r>
            <a:endParaRPr lang="zh-CN" altLang="en-US" sz="4000" b="1" cap="none" spc="50" dirty="0">
              <a:ln w="9525" cmpd="sng">
                <a:solidFill>
                  <a:schemeClr val="accent1"/>
                </a:solidFill>
                <a:prstDash val="solid"/>
              </a:ln>
              <a:solidFill>
                <a:srgbClr val="70AD47">
                  <a:tint val="1000"/>
                </a:srgbClr>
              </a:solidFill>
              <a:effectLst>
                <a:glow rad="38100">
                  <a:schemeClr val="accent1">
                    <a:alpha val="40000"/>
                  </a:schemeClr>
                </a:glow>
              </a:effectLst>
            </a:endParaRPr>
          </a:p>
        </p:txBody>
      </p:sp>
      <p:sp>
        <p:nvSpPr>
          <p:cNvPr id="6" name="横卷形 5"/>
          <p:cNvSpPr/>
          <p:nvPr/>
        </p:nvSpPr>
        <p:spPr>
          <a:xfrm>
            <a:off x="0" y="0"/>
            <a:ext cx="2630658" cy="604911"/>
          </a:xfrm>
          <a:prstGeom prst="horizontalScroll">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en-US" altLang="zh-CN" sz="2000" dirty="0"/>
              <a:t>3.3  </a:t>
            </a:r>
            <a:r>
              <a:rPr lang="zh-CN" altLang="zh-CN" sz="2000" dirty="0"/>
              <a:t>非常态的图形</a:t>
            </a:r>
            <a:endParaRPr lang="zh-CN" altLang="en-US" sz="2000" dirty="0"/>
          </a:p>
        </p:txBody>
      </p:sp>
      <p:sp>
        <p:nvSpPr>
          <p:cNvPr id="2" name="矩形 1"/>
          <p:cNvSpPr/>
          <p:nvPr/>
        </p:nvSpPr>
        <p:spPr>
          <a:xfrm>
            <a:off x="3717701" y="235579"/>
            <a:ext cx="1395211" cy="369332"/>
          </a:xfrm>
          <a:prstGeom prst="rect">
            <a:avLst/>
          </a:prstGeom>
        </p:spPr>
        <p:txBody>
          <a:bodyPr wrap="square">
            <a:spAutoFit/>
          </a:bodyPr>
          <a:lstStyle/>
          <a:p>
            <a:pPr indent="76200" algn="just">
              <a:spcAft>
                <a:spcPts val="0"/>
              </a:spcAft>
            </a:pPr>
            <a:r>
              <a:rPr lang="zh-CN" altLang="zh-CN" kern="100" dirty="0">
                <a:solidFill>
                  <a:srgbClr val="00B0F0"/>
                </a:solidFill>
                <a:latin typeface="华文新魏" panose="02010800040101010101" pitchFamily="2" charset="-122"/>
                <a:ea typeface="华文新魏" panose="02010800040101010101" pitchFamily="2" charset="-122"/>
                <a:cs typeface="宋体" panose="02010600030101010101" pitchFamily="2" charset="-122"/>
              </a:rPr>
              <a:t>同构图形</a:t>
            </a:r>
            <a:r>
              <a:rPr lang="en-US" altLang="zh-CN" kern="100" dirty="0">
                <a:solidFill>
                  <a:srgbClr val="00B0F0"/>
                </a:solidFill>
                <a:latin typeface="华文新魏" panose="02010800040101010101" pitchFamily="2" charset="-122"/>
                <a:ea typeface="华文新魏" panose="02010800040101010101" pitchFamily="2" charset="-122"/>
                <a:cs typeface="宋体" panose="02010600030101010101" pitchFamily="2" charset="-122"/>
              </a:rPr>
              <a:t> </a:t>
            </a:r>
            <a:endParaRPr lang="zh-CN" altLang="zh-CN" kern="100" dirty="0">
              <a:solidFill>
                <a:srgbClr val="00B0F0"/>
              </a:solidFill>
              <a:latin typeface="华文新魏" panose="02010800040101010101" pitchFamily="2" charset="-122"/>
              <a:ea typeface="华文新魏" panose="02010800040101010101" pitchFamily="2" charset="-122"/>
              <a:cs typeface="宋体" panose="02010600030101010101" pitchFamily="2" charset="-122"/>
            </a:endParaRPr>
          </a:p>
        </p:txBody>
      </p:sp>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68992" y="3789210"/>
            <a:ext cx="3589893" cy="3012518"/>
          </a:xfrm>
          <a:prstGeom prst="rect">
            <a:avLst/>
          </a:prstGeom>
        </p:spPr>
      </p:pic>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38097" y="336508"/>
            <a:ext cx="3891305" cy="3362735"/>
          </a:xfrm>
          <a:prstGeom prst="rect">
            <a:avLst/>
          </a:prstGeom>
        </p:spPr>
      </p:pic>
      <p:pic>
        <p:nvPicPr>
          <p:cNvPr id="8" name="图片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630658" y="686724"/>
            <a:ext cx="3981302" cy="3012519"/>
          </a:xfrm>
          <a:prstGeom prst="rect">
            <a:avLst/>
          </a:prstGeom>
        </p:spPr>
      </p:pic>
      <p:pic>
        <p:nvPicPr>
          <p:cNvPr id="9" name="图片 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667010" y="3789210"/>
            <a:ext cx="3891305" cy="3012518"/>
          </a:xfrm>
          <a:prstGeom prst="rect">
            <a:avLst/>
          </a:prstGeom>
        </p:spPr>
      </p:pic>
    </p:spTree>
    <p:extLst>
      <p:ext uri="{BB962C8B-B14F-4D97-AF65-F5344CB8AC3E}">
        <p14:creationId xmlns:p14="http://schemas.microsoft.com/office/powerpoint/2010/main" val="1811661988"/>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流程图: 库存数据 3"/>
          <p:cNvSpPr/>
          <p:nvPr/>
        </p:nvSpPr>
        <p:spPr>
          <a:xfrm rot="5400000">
            <a:off x="8950568" y="3865100"/>
            <a:ext cx="5310556" cy="675248"/>
          </a:xfrm>
          <a:prstGeom prst="flowChartOnlineStorage">
            <a:avLst/>
          </a:prstGeom>
        </p:spPr>
        <p:style>
          <a:lnRef idx="1">
            <a:schemeClr val="accent1"/>
          </a:lnRef>
          <a:fillRef idx="3">
            <a:schemeClr val="accent1"/>
          </a:fillRef>
          <a:effectRef idx="2">
            <a:schemeClr val="accent1"/>
          </a:effectRef>
          <a:fontRef idx="minor">
            <a:schemeClr val="lt1"/>
          </a:fontRef>
        </p:style>
        <p:txBody>
          <a:bodyPr vert="vert270" rtlCol="0" anchor="ctr"/>
          <a:lstStyle/>
          <a:p>
            <a:pPr algn="ctr">
              <a:lnSpc>
                <a:spcPct val="150000"/>
              </a:lnSpc>
            </a:pPr>
            <a:r>
              <a:rPr lang="zh-CN" altLang="zh-CN" sz="2300" b="1" dirty="0"/>
              <a:t>图形设计的形式</a:t>
            </a:r>
            <a:endParaRPr lang="zh-CN" altLang="en-US" sz="2300" dirty="0"/>
          </a:p>
        </p:txBody>
      </p:sp>
      <p:sp>
        <p:nvSpPr>
          <p:cNvPr id="5" name="矩形 4"/>
          <p:cNvSpPr/>
          <p:nvPr/>
        </p:nvSpPr>
        <p:spPr>
          <a:xfrm>
            <a:off x="11366440" y="6093842"/>
            <a:ext cx="562962" cy="707886"/>
          </a:xfrm>
          <a:prstGeom prst="rect">
            <a:avLst/>
          </a:prstGeom>
          <a:noFill/>
        </p:spPr>
        <p:txBody>
          <a:bodyPr wrap="square" lIns="91440" tIns="45720" rIns="91440" bIns="45720">
            <a:spAutoFit/>
          </a:bodyPr>
          <a:lstStyle/>
          <a:p>
            <a:pPr algn="ctr"/>
            <a:r>
              <a:rPr lang="en-US" altLang="zh-CN" sz="4000" b="1" cap="none" spc="50" dirty="0" smtClean="0">
                <a:ln w="9525" cmpd="sng">
                  <a:solidFill>
                    <a:schemeClr val="accent1"/>
                  </a:solidFill>
                  <a:prstDash val="solid"/>
                </a:ln>
                <a:solidFill>
                  <a:srgbClr val="70AD47">
                    <a:tint val="1000"/>
                  </a:srgbClr>
                </a:solidFill>
                <a:effectLst>
                  <a:glow rad="38100">
                    <a:schemeClr val="accent1">
                      <a:alpha val="40000"/>
                    </a:schemeClr>
                  </a:glow>
                </a:effectLst>
              </a:rPr>
              <a:t>3</a:t>
            </a:r>
            <a:endParaRPr lang="zh-CN" altLang="en-US" sz="4000" b="1" cap="none" spc="50" dirty="0">
              <a:ln w="9525" cmpd="sng">
                <a:solidFill>
                  <a:schemeClr val="accent1"/>
                </a:solidFill>
                <a:prstDash val="solid"/>
              </a:ln>
              <a:solidFill>
                <a:srgbClr val="70AD47">
                  <a:tint val="1000"/>
                </a:srgbClr>
              </a:solidFill>
              <a:effectLst>
                <a:glow rad="38100">
                  <a:schemeClr val="accent1">
                    <a:alpha val="40000"/>
                  </a:schemeClr>
                </a:glow>
              </a:effectLst>
            </a:endParaRPr>
          </a:p>
        </p:txBody>
      </p:sp>
      <p:sp>
        <p:nvSpPr>
          <p:cNvPr id="6" name="横卷形 5"/>
          <p:cNvSpPr/>
          <p:nvPr/>
        </p:nvSpPr>
        <p:spPr>
          <a:xfrm>
            <a:off x="0" y="0"/>
            <a:ext cx="2630658" cy="604911"/>
          </a:xfrm>
          <a:prstGeom prst="horizontalScroll">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en-US" altLang="zh-CN" sz="2000" dirty="0"/>
              <a:t>3.3  </a:t>
            </a:r>
            <a:r>
              <a:rPr lang="zh-CN" altLang="zh-CN" sz="2000" dirty="0"/>
              <a:t>非常态的图形</a:t>
            </a:r>
            <a:endParaRPr lang="zh-CN" altLang="en-US" sz="2000" dirty="0"/>
          </a:p>
        </p:txBody>
      </p:sp>
      <p:sp>
        <p:nvSpPr>
          <p:cNvPr id="2" name="矩形 1"/>
          <p:cNvSpPr/>
          <p:nvPr/>
        </p:nvSpPr>
        <p:spPr>
          <a:xfrm>
            <a:off x="5463228" y="606790"/>
            <a:ext cx="1506828" cy="369332"/>
          </a:xfrm>
          <a:prstGeom prst="rect">
            <a:avLst/>
          </a:prstGeom>
        </p:spPr>
        <p:txBody>
          <a:bodyPr wrap="square">
            <a:spAutoFit/>
          </a:bodyPr>
          <a:lstStyle/>
          <a:p>
            <a:pPr indent="76200" algn="just">
              <a:spcAft>
                <a:spcPts val="0"/>
              </a:spcAft>
            </a:pPr>
            <a:r>
              <a:rPr lang="zh-CN" altLang="zh-CN" kern="100" dirty="0">
                <a:solidFill>
                  <a:srgbClr val="00B0F0"/>
                </a:solidFill>
                <a:latin typeface="华文新魏" panose="02010800040101010101" pitchFamily="2" charset="-122"/>
                <a:ea typeface="华文新魏" panose="02010800040101010101" pitchFamily="2" charset="-122"/>
                <a:cs typeface="宋体" panose="02010600030101010101" pitchFamily="2" charset="-122"/>
              </a:rPr>
              <a:t>同构图形</a:t>
            </a:r>
            <a:r>
              <a:rPr lang="en-US" altLang="zh-CN" kern="100" dirty="0">
                <a:solidFill>
                  <a:srgbClr val="00B0F0"/>
                </a:solidFill>
                <a:latin typeface="华文新魏" panose="02010800040101010101" pitchFamily="2" charset="-122"/>
                <a:ea typeface="华文新魏" panose="02010800040101010101" pitchFamily="2" charset="-122"/>
                <a:cs typeface="宋体" panose="02010600030101010101" pitchFamily="2" charset="-122"/>
              </a:rPr>
              <a:t> </a:t>
            </a:r>
            <a:endParaRPr lang="zh-CN" altLang="zh-CN" kern="100" dirty="0">
              <a:solidFill>
                <a:srgbClr val="00B0F0"/>
              </a:solidFill>
              <a:latin typeface="华文新魏" panose="02010800040101010101" pitchFamily="2" charset="-122"/>
              <a:ea typeface="华文新魏" panose="02010800040101010101" pitchFamily="2" charset="-122"/>
              <a:cs typeface="宋体" panose="02010600030101010101" pitchFamily="2" charset="-122"/>
            </a:endParaRPr>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26528" y="1184856"/>
            <a:ext cx="3973506" cy="5357611"/>
          </a:xfrm>
          <a:prstGeom prst="rect">
            <a:avLst/>
          </a:prstGeom>
        </p:spPr>
      </p:pic>
      <p:pic>
        <p:nvPicPr>
          <p:cNvPr id="7" name="图片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63228" y="1184855"/>
            <a:ext cx="5339812" cy="5357611"/>
          </a:xfrm>
          <a:prstGeom prst="rect">
            <a:avLst/>
          </a:prstGeom>
        </p:spPr>
      </p:pic>
    </p:spTree>
    <p:extLst>
      <p:ext uri="{BB962C8B-B14F-4D97-AF65-F5344CB8AC3E}">
        <p14:creationId xmlns:p14="http://schemas.microsoft.com/office/powerpoint/2010/main" val="3784462672"/>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1366440" y="6093842"/>
            <a:ext cx="562962" cy="707886"/>
          </a:xfrm>
          <a:prstGeom prst="rect">
            <a:avLst/>
          </a:prstGeom>
          <a:noFill/>
        </p:spPr>
        <p:txBody>
          <a:bodyPr wrap="square" lIns="91440" tIns="45720" rIns="91440" bIns="45720">
            <a:spAutoFit/>
          </a:bodyPr>
          <a:lstStyle/>
          <a:p>
            <a:pPr algn="ctr"/>
            <a:r>
              <a:rPr lang="en-US" altLang="zh-CN" sz="4000" b="1" cap="none" spc="50" dirty="0" smtClean="0">
                <a:ln w="9525" cmpd="sng">
                  <a:solidFill>
                    <a:schemeClr val="accent1"/>
                  </a:solidFill>
                  <a:prstDash val="solid"/>
                </a:ln>
                <a:solidFill>
                  <a:srgbClr val="70AD47">
                    <a:tint val="1000"/>
                  </a:srgbClr>
                </a:solidFill>
                <a:effectLst>
                  <a:glow rad="38100">
                    <a:schemeClr val="accent1">
                      <a:alpha val="40000"/>
                    </a:schemeClr>
                  </a:glow>
                </a:effectLst>
              </a:rPr>
              <a:t>3</a:t>
            </a:r>
            <a:endParaRPr lang="zh-CN" altLang="en-US" sz="4000" b="1" cap="none" spc="50" dirty="0">
              <a:ln w="9525" cmpd="sng">
                <a:solidFill>
                  <a:schemeClr val="accent1"/>
                </a:solidFill>
                <a:prstDash val="solid"/>
              </a:ln>
              <a:solidFill>
                <a:srgbClr val="70AD47">
                  <a:tint val="1000"/>
                </a:srgbClr>
              </a:solidFill>
              <a:effectLst>
                <a:glow rad="38100">
                  <a:schemeClr val="accent1">
                    <a:alpha val="40000"/>
                  </a:schemeClr>
                </a:glow>
              </a:effectLst>
            </a:endParaRPr>
          </a:p>
        </p:txBody>
      </p:sp>
      <p:sp>
        <p:nvSpPr>
          <p:cNvPr id="6" name="横卷形 5"/>
          <p:cNvSpPr/>
          <p:nvPr/>
        </p:nvSpPr>
        <p:spPr>
          <a:xfrm>
            <a:off x="0" y="0"/>
            <a:ext cx="2630658" cy="604911"/>
          </a:xfrm>
          <a:prstGeom prst="horizontalScroll">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en-US" altLang="zh-CN" sz="2000" dirty="0"/>
              <a:t>3.3  </a:t>
            </a:r>
            <a:r>
              <a:rPr lang="zh-CN" altLang="zh-CN" sz="2000" dirty="0"/>
              <a:t>非常态的图形</a:t>
            </a:r>
            <a:endParaRPr lang="zh-CN" altLang="en-US" sz="2000" dirty="0"/>
          </a:p>
        </p:txBody>
      </p:sp>
      <p:sp>
        <p:nvSpPr>
          <p:cNvPr id="2" name="矩形 1"/>
          <p:cNvSpPr/>
          <p:nvPr/>
        </p:nvSpPr>
        <p:spPr>
          <a:xfrm>
            <a:off x="3647597" y="604911"/>
            <a:ext cx="1297398" cy="468270"/>
          </a:xfrm>
          <a:prstGeom prst="rect">
            <a:avLst/>
          </a:prstGeom>
        </p:spPr>
        <p:txBody>
          <a:bodyPr wrap="square">
            <a:spAutoFit/>
          </a:bodyPr>
          <a:lstStyle/>
          <a:p>
            <a:pPr indent="76200">
              <a:lnSpc>
                <a:spcPct val="150000"/>
              </a:lnSpc>
              <a:spcAft>
                <a:spcPts val="0"/>
              </a:spcAft>
            </a:pPr>
            <a:r>
              <a:rPr lang="zh-CN" altLang="zh-CN" kern="100" dirty="0">
                <a:solidFill>
                  <a:srgbClr val="00B0F0"/>
                </a:solidFill>
                <a:latin typeface="华文新魏" panose="02010800040101010101" pitchFamily="2" charset="-122"/>
                <a:ea typeface="华文新魏" panose="02010800040101010101" pitchFamily="2" charset="-122"/>
                <a:cs typeface="宋体" panose="02010600030101010101" pitchFamily="2" charset="-122"/>
              </a:rPr>
              <a:t>同构图形</a:t>
            </a:r>
            <a:endParaRPr lang="zh-CN" altLang="zh-CN" kern="100" dirty="0">
              <a:solidFill>
                <a:srgbClr val="00B0F0"/>
              </a:solidFill>
              <a:latin typeface="华文新魏" panose="02010800040101010101" pitchFamily="2" charset="-122"/>
              <a:ea typeface="华文新魏" panose="02010800040101010101" pitchFamily="2" charset="-122"/>
              <a:cs typeface="宋体" panose="02010600030101010101" pitchFamily="2" charset="-122"/>
            </a:endParaRPr>
          </a:p>
        </p:txBody>
      </p:sp>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299959" y="3346213"/>
            <a:ext cx="4892041" cy="3511787"/>
          </a:xfrm>
          <a:prstGeom prst="rect">
            <a:avLst/>
          </a:prstGeom>
        </p:spPr>
      </p:pic>
      <p:pic>
        <p:nvPicPr>
          <p:cNvPr id="7" name="图片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2980" y="1213294"/>
            <a:ext cx="6809234" cy="5588434"/>
          </a:xfrm>
          <a:prstGeom prst="rect">
            <a:avLst/>
          </a:prstGeom>
        </p:spPr>
      </p:pic>
      <p:pic>
        <p:nvPicPr>
          <p:cNvPr id="8" name="图片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299959" y="113220"/>
            <a:ext cx="3973967" cy="3125241"/>
          </a:xfrm>
          <a:prstGeom prst="rect">
            <a:avLst/>
          </a:prstGeom>
        </p:spPr>
      </p:pic>
    </p:spTree>
    <p:extLst>
      <p:ext uri="{BB962C8B-B14F-4D97-AF65-F5344CB8AC3E}">
        <p14:creationId xmlns:p14="http://schemas.microsoft.com/office/powerpoint/2010/main" val="15575611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流程图: 库存数据 3"/>
          <p:cNvSpPr/>
          <p:nvPr/>
        </p:nvSpPr>
        <p:spPr>
          <a:xfrm rot="5400000">
            <a:off x="8838027" y="3752558"/>
            <a:ext cx="5535637" cy="675248"/>
          </a:xfrm>
          <a:prstGeom prst="flowChartOnlineStorage">
            <a:avLst/>
          </a:prstGeom>
        </p:spPr>
        <p:style>
          <a:lnRef idx="1">
            <a:schemeClr val="accent1"/>
          </a:lnRef>
          <a:fillRef idx="3">
            <a:schemeClr val="accent1"/>
          </a:fillRef>
          <a:effectRef idx="2">
            <a:schemeClr val="accent1"/>
          </a:effectRef>
          <a:fontRef idx="minor">
            <a:schemeClr val="lt1"/>
          </a:fontRef>
        </p:style>
        <p:txBody>
          <a:bodyPr vert="vert270" rtlCol="0" anchor="ctr"/>
          <a:lstStyle/>
          <a:p>
            <a:pPr algn="ctr">
              <a:lnSpc>
                <a:spcPct val="150000"/>
              </a:lnSpc>
            </a:pPr>
            <a:r>
              <a:rPr lang="zh-CN" altLang="zh-CN" sz="2300" b="1" dirty="0"/>
              <a:t>图形设计的形式</a:t>
            </a:r>
            <a:endParaRPr lang="zh-CN" altLang="en-US" sz="2300" dirty="0"/>
          </a:p>
        </p:txBody>
      </p:sp>
      <p:sp>
        <p:nvSpPr>
          <p:cNvPr id="5" name="矩形 4"/>
          <p:cNvSpPr/>
          <p:nvPr/>
        </p:nvSpPr>
        <p:spPr>
          <a:xfrm>
            <a:off x="11366440" y="6093842"/>
            <a:ext cx="562962" cy="707886"/>
          </a:xfrm>
          <a:prstGeom prst="rect">
            <a:avLst/>
          </a:prstGeom>
          <a:noFill/>
        </p:spPr>
        <p:txBody>
          <a:bodyPr wrap="square" lIns="91440" tIns="45720" rIns="91440" bIns="45720">
            <a:spAutoFit/>
          </a:bodyPr>
          <a:lstStyle/>
          <a:p>
            <a:pPr algn="ctr"/>
            <a:r>
              <a:rPr lang="en-US" altLang="zh-CN" sz="4000" b="1" cap="none" spc="50" dirty="0" smtClean="0">
                <a:ln w="9525" cmpd="sng">
                  <a:solidFill>
                    <a:schemeClr val="accent1"/>
                  </a:solidFill>
                  <a:prstDash val="solid"/>
                </a:ln>
                <a:solidFill>
                  <a:srgbClr val="70AD47">
                    <a:tint val="1000"/>
                  </a:srgbClr>
                </a:solidFill>
                <a:effectLst>
                  <a:glow rad="38100">
                    <a:schemeClr val="accent1">
                      <a:alpha val="40000"/>
                    </a:schemeClr>
                  </a:glow>
                </a:effectLst>
              </a:rPr>
              <a:t>3</a:t>
            </a:r>
            <a:endParaRPr lang="zh-CN" altLang="en-US" sz="4000" b="1" cap="none" spc="50" dirty="0">
              <a:ln w="9525" cmpd="sng">
                <a:solidFill>
                  <a:schemeClr val="accent1"/>
                </a:solidFill>
                <a:prstDash val="solid"/>
              </a:ln>
              <a:solidFill>
                <a:srgbClr val="70AD47">
                  <a:tint val="1000"/>
                </a:srgbClr>
              </a:solidFill>
              <a:effectLst>
                <a:glow rad="38100">
                  <a:schemeClr val="accent1">
                    <a:alpha val="40000"/>
                  </a:schemeClr>
                </a:glow>
              </a:effectLst>
            </a:endParaRPr>
          </a:p>
        </p:txBody>
      </p:sp>
      <p:sp>
        <p:nvSpPr>
          <p:cNvPr id="6" name="横卷形 5"/>
          <p:cNvSpPr/>
          <p:nvPr/>
        </p:nvSpPr>
        <p:spPr>
          <a:xfrm>
            <a:off x="0" y="0"/>
            <a:ext cx="2630658" cy="604911"/>
          </a:xfrm>
          <a:prstGeom prst="horizontalScroll">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en-US" altLang="zh-CN" sz="2000" dirty="0" smtClean="0"/>
              <a:t>3.1  </a:t>
            </a:r>
            <a:r>
              <a:rPr lang="zh-CN" altLang="zh-CN" sz="2000" dirty="0" smtClean="0"/>
              <a:t>图</a:t>
            </a:r>
            <a:r>
              <a:rPr lang="zh-CN" altLang="zh-CN" sz="2000" dirty="0"/>
              <a:t>底关系图形</a:t>
            </a:r>
            <a:endParaRPr lang="zh-CN" altLang="en-US" sz="2000" dirty="0"/>
          </a:p>
        </p:txBody>
      </p:sp>
      <p:sp>
        <p:nvSpPr>
          <p:cNvPr id="2" name="矩形 1"/>
          <p:cNvSpPr/>
          <p:nvPr/>
        </p:nvSpPr>
        <p:spPr>
          <a:xfrm>
            <a:off x="748657" y="1064785"/>
            <a:ext cx="5411819" cy="3385542"/>
          </a:xfrm>
          <a:prstGeom prst="rect">
            <a:avLst/>
          </a:prstGeom>
        </p:spPr>
        <p:txBody>
          <a:bodyPr wrap="square">
            <a:spAutoFit/>
          </a:bodyPr>
          <a:lstStyle/>
          <a:p>
            <a:pPr algn="just">
              <a:spcAft>
                <a:spcPts val="0"/>
              </a:spcAft>
            </a:pPr>
            <a:r>
              <a:rPr lang="en-US" altLang="zh-CN" sz="2000" kern="100" dirty="0" smtClean="0">
                <a:solidFill>
                  <a:srgbClr val="006600"/>
                </a:solidFill>
                <a:effectLst/>
                <a:latin typeface="宋体" panose="02010600030101010101" pitchFamily="2" charset="-122"/>
                <a:ea typeface="宋体" panose="02010600030101010101" pitchFamily="2" charset="-122"/>
                <a:cs typeface="宋体" panose="02010600030101010101" pitchFamily="2" charset="-122"/>
              </a:rPr>
              <a:t>3.1.1 </a:t>
            </a:r>
            <a:r>
              <a:rPr lang="zh-CN" altLang="zh-CN" sz="2000" kern="100" dirty="0" smtClean="0">
                <a:solidFill>
                  <a:srgbClr val="006600"/>
                </a:solidFill>
                <a:effectLst/>
                <a:latin typeface="Calibri" panose="020F0502020204030204" pitchFamily="34" charset="0"/>
                <a:ea typeface="宋体" panose="02010600030101010101" pitchFamily="2" charset="-122"/>
                <a:cs typeface="宋体" panose="02010600030101010101" pitchFamily="2" charset="-122"/>
              </a:rPr>
              <a:t>正负</a:t>
            </a:r>
            <a:r>
              <a:rPr lang="zh-CN" altLang="zh-CN" sz="2000" kern="100" dirty="0" smtClean="0">
                <a:solidFill>
                  <a:srgbClr val="006600"/>
                </a:solidFill>
                <a:effectLst/>
                <a:latin typeface="Calibri" panose="020F0502020204030204" pitchFamily="34" charset="0"/>
                <a:ea typeface="宋体" panose="02010600030101010101" pitchFamily="2" charset="-122"/>
                <a:cs typeface="宋体" panose="02010600030101010101" pitchFamily="2" charset="-122"/>
              </a:rPr>
              <a:t>反转共用</a:t>
            </a:r>
            <a:endParaRPr lang="en-US" altLang="zh-CN" sz="2000" kern="100" dirty="0" smtClean="0">
              <a:solidFill>
                <a:srgbClr val="006600"/>
              </a:solidFill>
              <a:effectLst/>
              <a:latin typeface="Calibri" panose="020F0502020204030204" pitchFamily="34" charset="0"/>
              <a:ea typeface="宋体" panose="02010600030101010101" pitchFamily="2" charset="-122"/>
              <a:cs typeface="宋体" panose="02010600030101010101" pitchFamily="2" charset="-122"/>
            </a:endParaRPr>
          </a:p>
          <a:p>
            <a:pPr algn="just">
              <a:spcAft>
                <a:spcPts val="0"/>
              </a:spcAft>
            </a:pPr>
            <a:endParaRPr lang="zh-CN" altLang="zh-CN" sz="1400" kern="100" dirty="0" smtClean="0">
              <a:effectLst/>
              <a:latin typeface="Calibri" panose="020F0502020204030204" pitchFamily="34" charset="0"/>
              <a:ea typeface="宋体" panose="02010600030101010101" pitchFamily="2" charset="-122"/>
              <a:cs typeface="Times New Roman" panose="02020603050405020304" pitchFamily="18" charset="0"/>
            </a:endParaRPr>
          </a:p>
          <a:p>
            <a:pPr indent="304800" algn="just">
              <a:lnSpc>
                <a:spcPct val="150000"/>
              </a:lnSpc>
              <a:spcAft>
                <a:spcPts val="0"/>
              </a:spcAft>
            </a:pPr>
            <a:r>
              <a:rPr lang="zh-CN" altLang="zh-CN" sz="2000" kern="100" dirty="0">
                <a:latin typeface="华文仿宋" panose="02010600040101010101" pitchFamily="2" charset="-122"/>
                <a:ea typeface="华文仿宋" panose="02010600040101010101" pitchFamily="2" charset="-122"/>
                <a:cs typeface="宋体" panose="02010600030101010101" pitchFamily="2" charset="-122"/>
              </a:rPr>
              <a:t>当我们观看一幅图时，随着观看者视点的位置移动我们会看到不同的具有反转关系的图像，这种图形就是正负反转共用图形</a:t>
            </a:r>
            <a:r>
              <a:rPr lang="zh-CN" altLang="zh-CN" sz="2000" kern="100" dirty="0" smtClean="0">
                <a:latin typeface="华文仿宋" panose="02010600040101010101" pitchFamily="2" charset="-122"/>
                <a:ea typeface="华文仿宋" panose="02010600040101010101" pitchFamily="2" charset="-122"/>
                <a:cs typeface="宋体" panose="02010600030101010101" pitchFamily="2" charset="-122"/>
              </a:rPr>
              <a:t>。</a:t>
            </a:r>
            <a:endParaRPr lang="en-US" altLang="zh-CN" sz="2000" kern="100" dirty="0" smtClean="0">
              <a:latin typeface="华文仿宋" panose="02010600040101010101" pitchFamily="2" charset="-122"/>
              <a:ea typeface="华文仿宋" panose="02010600040101010101" pitchFamily="2" charset="-122"/>
              <a:cs typeface="宋体" panose="02010600030101010101" pitchFamily="2" charset="-122"/>
            </a:endParaRPr>
          </a:p>
          <a:p>
            <a:pPr indent="304800" algn="just">
              <a:lnSpc>
                <a:spcPct val="150000"/>
              </a:lnSpc>
              <a:spcAft>
                <a:spcPts val="0"/>
              </a:spcAft>
            </a:pPr>
            <a:r>
              <a:rPr lang="zh-CN" altLang="zh-CN" sz="2000" kern="100" dirty="0" smtClean="0">
                <a:latin typeface="华文仿宋" panose="02010600040101010101" pitchFamily="2" charset="-122"/>
                <a:ea typeface="华文仿宋" panose="02010600040101010101" pitchFamily="2" charset="-122"/>
                <a:cs typeface="宋体" panose="02010600030101010101" pitchFamily="2" charset="-122"/>
              </a:rPr>
              <a:t>最早</a:t>
            </a:r>
            <a:r>
              <a:rPr lang="zh-CN" altLang="zh-CN" sz="2000" kern="100" dirty="0">
                <a:latin typeface="华文仿宋" panose="02010600040101010101" pitchFamily="2" charset="-122"/>
                <a:ea typeface="华文仿宋" panose="02010600040101010101" pitchFamily="2" charset="-122"/>
                <a:cs typeface="宋体" panose="02010600030101010101" pitchFamily="2" charset="-122"/>
              </a:rPr>
              <a:t>对“图底反转”的视觉现象加以研究的人是鲁宾（</a:t>
            </a:r>
            <a:r>
              <a:rPr lang="en-US" altLang="zh-CN" sz="2000" kern="100" dirty="0">
                <a:latin typeface="华文仿宋" panose="02010600040101010101" pitchFamily="2" charset="-122"/>
                <a:ea typeface="华文仿宋" panose="02010600040101010101" pitchFamily="2" charset="-122"/>
                <a:cs typeface="宋体" panose="02010600030101010101" pitchFamily="2" charset="-122"/>
              </a:rPr>
              <a:t>Rubin</a:t>
            </a:r>
            <a:r>
              <a:rPr lang="zh-CN" altLang="zh-CN" sz="2000" kern="100" dirty="0">
                <a:latin typeface="华文仿宋" panose="02010600040101010101" pitchFamily="2" charset="-122"/>
                <a:ea typeface="华文仿宋" panose="02010600040101010101" pitchFamily="2" charset="-122"/>
                <a:cs typeface="宋体" panose="02010600030101010101" pitchFamily="2" charset="-122"/>
              </a:rPr>
              <a:t>），其著名的《鲁宾之杯》向我们呈现了视觉中图与底的有趣</a:t>
            </a:r>
            <a:r>
              <a:rPr lang="zh-CN" altLang="zh-CN" sz="2000" kern="100" dirty="0" smtClean="0">
                <a:latin typeface="华文仿宋" panose="02010600040101010101" pitchFamily="2" charset="-122"/>
                <a:ea typeface="华文仿宋" panose="02010600040101010101" pitchFamily="2" charset="-122"/>
                <a:cs typeface="宋体" panose="02010600030101010101" pitchFamily="2" charset="-122"/>
              </a:rPr>
              <a:t>现象</a:t>
            </a:r>
            <a:r>
              <a:rPr lang="zh-CN" altLang="en-US" sz="2000" kern="100" dirty="0" smtClean="0">
                <a:latin typeface="华文仿宋" panose="02010600040101010101" pitchFamily="2" charset="-122"/>
                <a:ea typeface="华文仿宋" panose="02010600040101010101" pitchFamily="2" charset="-122"/>
                <a:cs typeface="宋体" panose="02010600030101010101" pitchFamily="2" charset="-122"/>
              </a:rPr>
              <a:t>。</a:t>
            </a:r>
            <a:endParaRPr lang="zh-CN" altLang="zh-CN" sz="2000" kern="100" dirty="0">
              <a:latin typeface="华文仿宋" panose="02010600040101010101" pitchFamily="2" charset="-122"/>
              <a:ea typeface="华文仿宋" panose="02010600040101010101" pitchFamily="2" charset="-122"/>
              <a:cs typeface="宋体" panose="02010600030101010101" pitchFamily="2" charset="-122"/>
            </a:endParaRPr>
          </a:p>
        </p:txBody>
      </p:sp>
      <p:pic>
        <p:nvPicPr>
          <p:cNvPr id="7" name="图片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601857" y="1064785"/>
            <a:ext cx="4554740" cy="4748727"/>
          </a:xfrm>
          <a:prstGeom prst="rect">
            <a:avLst/>
          </a:prstGeom>
        </p:spPr>
      </p:pic>
      <p:sp>
        <p:nvSpPr>
          <p:cNvPr id="8" name="矩形 7"/>
          <p:cNvSpPr/>
          <p:nvPr/>
        </p:nvSpPr>
        <p:spPr>
          <a:xfrm>
            <a:off x="8986272" y="5989210"/>
            <a:ext cx="1840568" cy="369332"/>
          </a:xfrm>
          <a:prstGeom prst="rect">
            <a:avLst/>
          </a:prstGeom>
        </p:spPr>
        <p:txBody>
          <a:bodyPr wrap="none">
            <a:spAutoFit/>
          </a:bodyPr>
          <a:lstStyle/>
          <a:p>
            <a:r>
              <a:rPr lang="zh-CN" altLang="zh-CN" kern="100" dirty="0">
                <a:solidFill>
                  <a:srgbClr val="00B0F0"/>
                </a:solidFill>
                <a:latin typeface="华文新魏" panose="02010800040101010101" pitchFamily="2" charset="-122"/>
                <a:ea typeface="华文新魏" panose="02010800040101010101" pitchFamily="2" charset="-122"/>
                <a:cs typeface="宋体" panose="02010600030101010101" pitchFamily="2" charset="-122"/>
              </a:rPr>
              <a:t>图</a:t>
            </a:r>
            <a:r>
              <a:rPr lang="en-US" altLang="zh-CN" kern="100" dirty="0">
                <a:solidFill>
                  <a:srgbClr val="00B0F0"/>
                </a:solidFill>
                <a:latin typeface="华文新魏" panose="02010800040101010101" pitchFamily="2" charset="-122"/>
                <a:ea typeface="华文新魏" panose="02010800040101010101" pitchFamily="2" charset="-122"/>
                <a:cs typeface="宋体" panose="02010600030101010101" pitchFamily="2" charset="-122"/>
              </a:rPr>
              <a:t>3-4  </a:t>
            </a:r>
            <a:r>
              <a:rPr lang="zh-CN" altLang="zh-CN" kern="100" dirty="0">
                <a:solidFill>
                  <a:srgbClr val="00B0F0"/>
                </a:solidFill>
                <a:latin typeface="华文新魏" panose="02010800040101010101" pitchFamily="2" charset="-122"/>
                <a:ea typeface="华文新魏" panose="02010800040101010101" pitchFamily="2" charset="-122"/>
                <a:cs typeface="宋体" panose="02010600030101010101" pitchFamily="2" charset="-122"/>
              </a:rPr>
              <a:t>鲁宾之杯</a:t>
            </a:r>
            <a:r>
              <a:rPr lang="en-US" altLang="zh-CN" kern="100" dirty="0">
                <a:solidFill>
                  <a:srgbClr val="00B0F0"/>
                </a:solidFill>
                <a:latin typeface="华文新魏" panose="02010800040101010101" pitchFamily="2" charset="-122"/>
                <a:ea typeface="华文新魏" panose="02010800040101010101" pitchFamily="2" charset="-122"/>
                <a:cs typeface="宋体" panose="02010600030101010101" pitchFamily="2" charset="-122"/>
              </a:rPr>
              <a:t> </a:t>
            </a:r>
            <a:endParaRPr lang="zh-CN" altLang="en-US" dirty="0"/>
          </a:p>
        </p:txBody>
      </p:sp>
    </p:spTree>
    <p:extLst>
      <p:ext uri="{BB962C8B-B14F-4D97-AF65-F5344CB8AC3E}">
        <p14:creationId xmlns:p14="http://schemas.microsoft.com/office/powerpoint/2010/main" val="2493069998"/>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流程图: 库存数据 3"/>
          <p:cNvSpPr/>
          <p:nvPr/>
        </p:nvSpPr>
        <p:spPr>
          <a:xfrm rot="5400000">
            <a:off x="8950568" y="3865100"/>
            <a:ext cx="5310556" cy="675248"/>
          </a:xfrm>
          <a:prstGeom prst="flowChartOnlineStorage">
            <a:avLst/>
          </a:prstGeom>
        </p:spPr>
        <p:style>
          <a:lnRef idx="1">
            <a:schemeClr val="accent1"/>
          </a:lnRef>
          <a:fillRef idx="3">
            <a:schemeClr val="accent1"/>
          </a:fillRef>
          <a:effectRef idx="2">
            <a:schemeClr val="accent1"/>
          </a:effectRef>
          <a:fontRef idx="minor">
            <a:schemeClr val="lt1"/>
          </a:fontRef>
        </p:style>
        <p:txBody>
          <a:bodyPr vert="vert270" rtlCol="0" anchor="ctr"/>
          <a:lstStyle/>
          <a:p>
            <a:pPr algn="ctr">
              <a:lnSpc>
                <a:spcPct val="150000"/>
              </a:lnSpc>
            </a:pPr>
            <a:r>
              <a:rPr lang="zh-CN" altLang="zh-CN" sz="2300" b="1" dirty="0"/>
              <a:t>图形设计的形式</a:t>
            </a:r>
            <a:endParaRPr lang="zh-CN" altLang="en-US" sz="2300" dirty="0"/>
          </a:p>
        </p:txBody>
      </p:sp>
      <p:sp>
        <p:nvSpPr>
          <p:cNvPr id="5" name="矩形 4"/>
          <p:cNvSpPr/>
          <p:nvPr/>
        </p:nvSpPr>
        <p:spPr>
          <a:xfrm>
            <a:off x="11366440" y="6093842"/>
            <a:ext cx="562962" cy="707886"/>
          </a:xfrm>
          <a:prstGeom prst="rect">
            <a:avLst/>
          </a:prstGeom>
          <a:noFill/>
        </p:spPr>
        <p:txBody>
          <a:bodyPr wrap="square" lIns="91440" tIns="45720" rIns="91440" bIns="45720">
            <a:spAutoFit/>
          </a:bodyPr>
          <a:lstStyle/>
          <a:p>
            <a:pPr algn="ctr"/>
            <a:r>
              <a:rPr lang="en-US" altLang="zh-CN" sz="4000" b="1" cap="none" spc="50" dirty="0" smtClean="0">
                <a:ln w="9525" cmpd="sng">
                  <a:solidFill>
                    <a:schemeClr val="accent1"/>
                  </a:solidFill>
                  <a:prstDash val="solid"/>
                </a:ln>
                <a:solidFill>
                  <a:srgbClr val="70AD47">
                    <a:tint val="1000"/>
                  </a:srgbClr>
                </a:solidFill>
                <a:effectLst>
                  <a:glow rad="38100">
                    <a:schemeClr val="accent1">
                      <a:alpha val="40000"/>
                    </a:schemeClr>
                  </a:glow>
                </a:effectLst>
              </a:rPr>
              <a:t>3</a:t>
            </a:r>
            <a:endParaRPr lang="zh-CN" altLang="en-US" sz="4000" b="1" cap="none" spc="50" dirty="0">
              <a:ln w="9525" cmpd="sng">
                <a:solidFill>
                  <a:schemeClr val="accent1"/>
                </a:solidFill>
                <a:prstDash val="solid"/>
              </a:ln>
              <a:solidFill>
                <a:srgbClr val="70AD47">
                  <a:tint val="1000"/>
                </a:srgbClr>
              </a:solidFill>
              <a:effectLst>
                <a:glow rad="38100">
                  <a:schemeClr val="accent1">
                    <a:alpha val="40000"/>
                  </a:schemeClr>
                </a:glow>
              </a:effectLst>
            </a:endParaRPr>
          </a:p>
        </p:txBody>
      </p:sp>
      <p:sp>
        <p:nvSpPr>
          <p:cNvPr id="6" name="横卷形 5"/>
          <p:cNvSpPr/>
          <p:nvPr/>
        </p:nvSpPr>
        <p:spPr>
          <a:xfrm>
            <a:off x="0" y="0"/>
            <a:ext cx="2630658" cy="604911"/>
          </a:xfrm>
          <a:prstGeom prst="horizontalScroll">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en-US" altLang="zh-CN" sz="2000" dirty="0"/>
              <a:t>3.3  </a:t>
            </a:r>
            <a:r>
              <a:rPr lang="zh-CN" altLang="zh-CN" sz="2000" dirty="0"/>
              <a:t>非常态的图形</a:t>
            </a:r>
            <a:endParaRPr lang="zh-CN" altLang="en-US" sz="2000" dirty="0"/>
          </a:p>
        </p:txBody>
      </p:sp>
      <p:sp>
        <p:nvSpPr>
          <p:cNvPr id="2" name="矩形 1"/>
          <p:cNvSpPr/>
          <p:nvPr/>
        </p:nvSpPr>
        <p:spPr>
          <a:xfrm>
            <a:off x="661267" y="1121043"/>
            <a:ext cx="9586174" cy="1338828"/>
          </a:xfrm>
          <a:prstGeom prst="rect">
            <a:avLst/>
          </a:prstGeom>
        </p:spPr>
        <p:txBody>
          <a:bodyPr wrap="square">
            <a:spAutoFit/>
          </a:bodyPr>
          <a:lstStyle/>
          <a:p>
            <a:pPr algn="just">
              <a:lnSpc>
                <a:spcPct val="150000"/>
              </a:lnSpc>
              <a:spcAft>
                <a:spcPts val="0"/>
              </a:spcAft>
            </a:pPr>
            <a:r>
              <a:rPr lang="en-US" altLang="zh-CN" kern="100" dirty="0" smtClean="0">
                <a:effectLst/>
                <a:latin typeface="宋体" panose="02010600030101010101" pitchFamily="2" charset="-122"/>
                <a:ea typeface="宋体" panose="02010600030101010101" pitchFamily="2" charset="-122"/>
                <a:cs typeface="宋体" panose="02010600030101010101" pitchFamily="2" charset="-122"/>
              </a:rPr>
              <a:t>3.3.3 </a:t>
            </a:r>
            <a:r>
              <a:rPr lang="zh-CN" altLang="zh-CN" kern="100" dirty="0" smtClean="0">
                <a:effectLst/>
                <a:latin typeface="Calibri" panose="020F0502020204030204" pitchFamily="34" charset="0"/>
                <a:ea typeface="宋体" panose="02010600030101010101" pitchFamily="2" charset="-122"/>
                <a:cs typeface="宋体" panose="02010600030101010101" pitchFamily="2" charset="-122"/>
              </a:rPr>
              <a:t>幽默荒诞的图形</a:t>
            </a:r>
            <a:endParaRPr lang="zh-CN" altLang="zh-CN" sz="1400" kern="100" dirty="0" smtClean="0">
              <a:effectLst/>
              <a:latin typeface="Calibri" panose="020F0502020204030204" pitchFamily="34" charset="0"/>
              <a:ea typeface="宋体" panose="02010600030101010101" pitchFamily="2" charset="-122"/>
              <a:cs typeface="Times New Roman" panose="02020603050405020304" pitchFamily="18" charset="0"/>
            </a:endParaRPr>
          </a:p>
          <a:p>
            <a:pPr indent="304800" algn="just">
              <a:lnSpc>
                <a:spcPct val="150000"/>
              </a:lnSpc>
              <a:spcAft>
                <a:spcPts val="0"/>
              </a:spcAft>
            </a:pPr>
            <a:r>
              <a:rPr lang="zh-CN" altLang="zh-CN" kern="100" dirty="0" smtClean="0">
                <a:effectLst/>
                <a:latin typeface="Calibri" panose="020F0502020204030204" pitchFamily="34" charset="0"/>
                <a:ea typeface="宋体" panose="02010600030101010101" pitchFamily="2" charset="-122"/>
                <a:cs typeface="宋体" panose="02010600030101010101" pitchFamily="2" charset="-122"/>
              </a:rPr>
              <a:t>为达到某种特殊有趣的效果，在图形创意过程中出现有悖于常理的图形表现手法。利用相悖于常理的手法处理图形，可使其产生特别的视觉效果。</a:t>
            </a:r>
            <a:endParaRPr lang="zh-CN" altLang="zh-CN" sz="1400" kern="100" dirty="0" smtClean="0">
              <a:effectLst/>
              <a:latin typeface="Calibri" panose="020F0502020204030204" pitchFamily="34" charset="0"/>
              <a:ea typeface="宋体" panose="02010600030101010101" pitchFamily="2" charset="-122"/>
              <a:cs typeface="Times New Roman" panose="02020603050405020304" pitchFamily="18" charset="0"/>
            </a:endParaRPr>
          </a:p>
        </p:txBody>
      </p:sp>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02208" y="3253786"/>
            <a:ext cx="4685087" cy="3123391"/>
          </a:xfrm>
          <a:prstGeom prst="rect">
            <a:avLst/>
          </a:prstGeom>
        </p:spPr>
      </p:pic>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919242" y="3253787"/>
            <a:ext cx="4685087" cy="3123391"/>
          </a:xfrm>
          <a:prstGeom prst="rect">
            <a:avLst/>
          </a:prstGeom>
        </p:spPr>
      </p:pic>
      <p:sp>
        <p:nvSpPr>
          <p:cNvPr id="10" name="矩形 9"/>
          <p:cNvSpPr/>
          <p:nvPr/>
        </p:nvSpPr>
        <p:spPr>
          <a:xfrm>
            <a:off x="277603" y="3924017"/>
            <a:ext cx="383664" cy="2169825"/>
          </a:xfrm>
          <a:prstGeom prst="rect">
            <a:avLst/>
          </a:prstGeom>
        </p:spPr>
        <p:txBody>
          <a:bodyPr wrap="square">
            <a:spAutoFit/>
          </a:bodyPr>
          <a:lstStyle/>
          <a:p>
            <a:pPr algn="ctr">
              <a:lnSpc>
                <a:spcPct val="150000"/>
              </a:lnSpc>
              <a:spcAft>
                <a:spcPts val="0"/>
              </a:spcAft>
            </a:pPr>
            <a:r>
              <a:rPr lang="en-US" altLang="zh-CN" kern="100" dirty="0" smtClean="0">
                <a:effectLst/>
                <a:latin typeface="Calibri" panose="020F0502020204030204" pitchFamily="34" charset="0"/>
                <a:ea typeface="宋体" panose="02010600030101010101" pitchFamily="2" charset="-122"/>
                <a:cs typeface="宋体" panose="02010600030101010101" pitchFamily="2" charset="-122"/>
              </a:rPr>
              <a:t> </a:t>
            </a:r>
            <a:r>
              <a:rPr lang="zh-CN" altLang="zh-CN" kern="100" dirty="0" smtClean="0">
                <a:effectLst/>
                <a:latin typeface="Calibri" panose="020F0502020204030204" pitchFamily="34" charset="0"/>
                <a:ea typeface="宋体" panose="02010600030101010101" pitchFamily="2" charset="-122"/>
                <a:cs typeface="宋体" panose="02010600030101010101" pitchFamily="2" charset="-122"/>
              </a:rPr>
              <a:t>同构图形</a:t>
            </a:r>
            <a:r>
              <a:rPr lang="en-US" altLang="zh-CN" kern="100" dirty="0" smtClean="0">
                <a:effectLst/>
                <a:latin typeface="Calibri" panose="020F0502020204030204" pitchFamily="34" charset="0"/>
                <a:ea typeface="宋体" panose="02010600030101010101" pitchFamily="2" charset="-122"/>
                <a:cs typeface="宋体" panose="02010600030101010101" pitchFamily="2" charset="-122"/>
              </a:rPr>
              <a:t> </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117824467"/>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流程图: 库存数据 3"/>
          <p:cNvSpPr/>
          <p:nvPr/>
        </p:nvSpPr>
        <p:spPr>
          <a:xfrm rot="5400000">
            <a:off x="8950568" y="3865100"/>
            <a:ext cx="5310556" cy="675248"/>
          </a:xfrm>
          <a:prstGeom prst="flowChartOnlineStorage">
            <a:avLst/>
          </a:prstGeom>
        </p:spPr>
        <p:style>
          <a:lnRef idx="1">
            <a:schemeClr val="accent1"/>
          </a:lnRef>
          <a:fillRef idx="3">
            <a:schemeClr val="accent1"/>
          </a:fillRef>
          <a:effectRef idx="2">
            <a:schemeClr val="accent1"/>
          </a:effectRef>
          <a:fontRef idx="minor">
            <a:schemeClr val="lt1"/>
          </a:fontRef>
        </p:style>
        <p:txBody>
          <a:bodyPr vert="vert270" rtlCol="0" anchor="ctr"/>
          <a:lstStyle/>
          <a:p>
            <a:pPr algn="ctr">
              <a:lnSpc>
                <a:spcPct val="150000"/>
              </a:lnSpc>
            </a:pPr>
            <a:r>
              <a:rPr lang="zh-CN" altLang="zh-CN" sz="2300" b="1" dirty="0"/>
              <a:t>图形设计的形式</a:t>
            </a:r>
            <a:endParaRPr lang="zh-CN" altLang="en-US" sz="2300" dirty="0"/>
          </a:p>
        </p:txBody>
      </p:sp>
      <p:sp>
        <p:nvSpPr>
          <p:cNvPr id="5" name="矩形 4"/>
          <p:cNvSpPr/>
          <p:nvPr/>
        </p:nvSpPr>
        <p:spPr>
          <a:xfrm>
            <a:off x="11366440" y="6093842"/>
            <a:ext cx="562962" cy="707886"/>
          </a:xfrm>
          <a:prstGeom prst="rect">
            <a:avLst/>
          </a:prstGeom>
          <a:noFill/>
        </p:spPr>
        <p:txBody>
          <a:bodyPr wrap="square" lIns="91440" tIns="45720" rIns="91440" bIns="45720">
            <a:spAutoFit/>
          </a:bodyPr>
          <a:lstStyle/>
          <a:p>
            <a:pPr algn="ctr"/>
            <a:r>
              <a:rPr lang="en-US" altLang="zh-CN" sz="4000" b="1" cap="none" spc="50" dirty="0" smtClean="0">
                <a:ln w="9525" cmpd="sng">
                  <a:solidFill>
                    <a:schemeClr val="accent1"/>
                  </a:solidFill>
                  <a:prstDash val="solid"/>
                </a:ln>
                <a:solidFill>
                  <a:srgbClr val="70AD47">
                    <a:tint val="1000"/>
                  </a:srgbClr>
                </a:solidFill>
                <a:effectLst>
                  <a:glow rad="38100">
                    <a:schemeClr val="accent1">
                      <a:alpha val="40000"/>
                    </a:schemeClr>
                  </a:glow>
                </a:effectLst>
              </a:rPr>
              <a:t>3</a:t>
            </a:r>
            <a:endParaRPr lang="zh-CN" altLang="en-US" sz="4000" b="1" cap="none" spc="50" dirty="0">
              <a:ln w="9525" cmpd="sng">
                <a:solidFill>
                  <a:schemeClr val="accent1"/>
                </a:solidFill>
                <a:prstDash val="solid"/>
              </a:ln>
              <a:solidFill>
                <a:srgbClr val="70AD47">
                  <a:tint val="1000"/>
                </a:srgbClr>
              </a:solidFill>
              <a:effectLst>
                <a:glow rad="38100">
                  <a:schemeClr val="accent1">
                    <a:alpha val="40000"/>
                  </a:schemeClr>
                </a:glow>
              </a:effectLst>
            </a:endParaRPr>
          </a:p>
        </p:txBody>
      </p:sp>
      <p:sp>
        <p:nvSpPr>
          <p:cNvPr id="6" name="横卷形 5"/>
          <p:cNvSpPr/>
          <p:nvPr/>
        </p:nvSpPr>
        <p:spPr>
          <a:xfrm>
            <a:off x="0" y="0"/>
            <a:ext cx="2630658" cy="604911"/>
          </a:xfrm>
          <a:prstGeom prst="horizontalScroll">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en-US" altLang="zh-CN" sz="2000" dirty="0"/>
              <a:t>3.3  </a:t>
            </a:r>
            <a:r>
              <a:rPr lang="zh-CN" altLang="zh-CN" sz="2000" dirty="0"/>
              <a:t>非常态的图形</a:t>
            </a:r>
            <a:endParaRPr lang="zh-CN" altLang="en-US" sz="2000" dirty="0"/>
          </a:p>
        </p:txBody>
      </p:sp>
      <p:sp>
        <p:nvSpPr>
          <p:cNvPr id="2" name="矩形 1"/>
          <p:cNvSpPr/>
          <p:nvPr/>
        </p:nvSpPr>
        <p:spPr>
          <a:xfrm>
            <a:off x="794452" y="2233986"/>
            <a:ext cx="488286" cy="1754326"/>
          </a:xfrm>
          <a:prstGeom prst="rect">
            <a:avLst/>
          </a:prstGeom>
        </p:spPr>
        <p:txBody>
          <a:bodyPr wrap="square">
            <a:spAutoFit/>
          </a:bodyPr>
          <a:lstStyle/>
          <a:p>
            <a:pPr algn="ctr">
              <a:lnSpc>
                <a:spcPct val="150000"/>
              </a:lnSpc>
              <a:spcAft>
                <a:spcPts val="0"/>
              </a:spcAft>
            </a:pPr>
            <a:r>
              <a:rPr lang="en-US" altLang="zh-CN" kern="100" dirty="0" smtClean="0">
                <a:effectLst/>
                <a:latin typeface="Calibri" panose="020F0502020204030204" pitchFamily="34" charset="0"/>
                <a:ea typeface="宋体" panose="02010600030101010101" pitchFamily="2" charset="-122"/>
                <a:cs typeface="宋体" panose="02010600030101010101" pitchFamily="2" charset="-122"/>
              </a:rPr>
              <a:t> </a:t>
            </a:r>
            <a:r>
              <a:rPr lang="zh-CN" altLang="zh-CN" kern="100" dirty="0">
                <a:solidFill>
                  <a:srgbClr val="00B0F0"/>
                </a:solidFill>
                <a:latin typeface="华文新魏" panose="02010800040101010101" pitchFamily="2" charset="-122"/>
                <a:ea typeface="华文新魏" panose="02010800040101010101" pitchFamily="2" charset="-122"/>
                <a:cs typeface="宋体" panose="02010600030101010101" pitchFamily="2" charset="-122"/>
              </a:rPr>
              <a:t>同构图形</a:t>
            </a:r>
            <a:r>
              <a:rPr lang="en-US" altLang="zh-CN" kern="100" dirty="0">
                <a:solidFill>
                  <a:srgbClr val="00B0F0"/>
                </a:solidFill>
                <a:latin typeface="华文新魏" panose="02010800040101010101" pitchFamily="2" charset="-122"/>
                <a:ea typeface="华文新魏" panose="02010800040101010101" pitchFamily="2" charset="-122"/>
                <a:cs typeface="宋体" panose="02010600030101010101" pitchFamily="2" charset="-122"/>
              </a:rPr>
              <a:t> </a:t>
            </a:r>
            <a:endParaRPr lang="zh-CN" altLang="zh-CN" kern="100" dirty="0">
              <a:solidFill>
                <a:srgbClr val="00B0F0"/>
              </a:solidFill>
              <a:latin typeface="华文新魏" panose="02010800040101010101" pitchFamily="2" charset="-122"/>
              <a:ea typeface="华文新魏" panose="02010800040101010101" pitchFamily="2" charset="-122"/>
              <a:cs typeface="宋体" panose="02010600030101010101" pitchFamily="2" charset="-122"/>
            </a:endParaRPr>
          </a:p>
        </p:txBody>
      </p:sp>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020873" y="190232"/>
            <a:ext cx="4753628" cy="3169085"/>
          </a:xfrm>
          <a:prstGeom prst="rect">
            <a:avLst/>
          </a:prstGeom>
        </p:spPr>
      </p:pic>
      <p:pic>
        <p:nvPicPr>
          <p:cNvPr id="8" name="图片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020873" y="3542491"/>
            <a:ext cx="4753628" cy="3169085"/>
          </a:xfrm>
          <a:prstGeom prst="rect">
            <a:avLst/>
          </a:prstGeom>
        </p:spPr>
      </p:pic>
      <p:pic>
        <p:nvPicPr>
          <p:cNvPr id="9" name="图片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76459" y="1085536"/>
            <a:ext cx="3750693" cy="5626040"/>
          </a:xfrm>
          <a:prstGeom prst="rect">
            <a:avLst/>
          </a:prstGeom>
        </p:spPr>
      </p:pic>
    </p:spTree>
    <p:extLst>
      <p:ext uri="{BB962C8B-B14F-4D97-AF65-F5344CB8AC3E}">
        <p14:creationId xmlns:p14="http://schemas.microsoft.com/office/powerpoint/2010/main" val="3648375370"/>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流程图: 库存数据 3"/>
          <p:cNvSpPr/>
          <p:nvPr/>
        </p:nvSpPr>
        <p:spPr>
          <a:xfrm rot="5400000">
            <a:off x="8950568" y="3865100"/>
            <a:ext cx="5310556" cy="675248"/>
          </a:xfrm>
          <a:prstGeom prst="flowChartOnlineStorage">
            <a:avLst/>
          </a:prstGeom>
        </p:spPr>
        <p:style>
          <a:lnRef idx="1">
            <a:schemeClr val="accent1"/>
          </a:lnRef>
          <a:fillRef idx="3">
            <a:schemeClr val="accent1"/>
          </a:fillRef>
          <a:effectRef idx="2">
            <a:schemeClr val="accent1"/>
          </a:effectRef>
          <a:fontRef idx="minor">
            <a:schemeClr val="lt1"/>
          </a:fontRef>
        </p:style>
        <p:txBody>
          <a:bodyPr vert="vert270" rtlCol="0" anchor="ctr"/>
          <a:lstStyle/>
          <a:p>
            <a:pPr algn="ctr">
              <a:lnSpc>
                <a:spcPct val="150000"/>
              </a:lnSpc>
            </a:pPr>
            <a:r>
              <a:rPr lang="zh-CN" altLang="zh-CN" sz="2300" b="1" dirty="0"/>
              <a:t>图形设计的形式</a:t>
            </a:r>
            <a:endParaRPr lang="zh-CN" altLang="en-US" sz="2300" dirty="0"/>
          </a:p>
        </p:txBody>
      </p:sp>
      <p:sp>
        <p:nvSpPr>
          <p:cNvPr id="5" name="矩形 4"/>
          <p:cNvSpPr/>
          <p:nvPr/>
        </p:nvSpPr>
        <p:spPr>
          <a:xfrm>
            <a:off x="11366440" y="6093842"/>
            <a:ext cx="562962" cy="707886"/>
          </a:xfrm>
          <a:prstGeom prst="rect">
            <a:avLst/>
          </a:prstGeom>
          <a:noFill/>
        </p:spPr>
        <p:txBody>
          <a:bodyPr wrap="square" lIns="91440" tIns="45720" rIns="91440" bIns="45720">
            <a:spAutoFit/>
          </a:bodyPr>
          <a:lstStyle/>
          <a:p>
            <a:pPr algn="ctr"/>
            <a:r>
              <a:rPr lang="en-US" altLang="zh-CN" sz="4000" b="1" cap="none" spc="50" dirty="0" smtClean="0">
                <a:ln w="9525" cmpd="sng">
                  <a:solidFill>
                    <a:schemeClr val="accent1"/>
                  </a:solidFill>
                  <a:prstDash val="solid"/>
                </a:ln>
                <a:solidFill>
                  <a:srgbClr val="70AD47">
                    <a:tint val="1000"/>
                  </a:srgbClr>
                </a:solidFill>
                <a:effectLst>
                  <a:glow rad="38100">
                    <a:schemeClr val="accent1">
                      <a:alpha val="40000"/>
                    </a:schemeClr>
                  </a:glow>
                </a:effectLst>
              </a:rPr>
              <a:t>3</a:t>
            </a:r>
            <a:endParaRPr lang="zh-CN" altLang="en-US" sz="4000" b="1" cap="none" spc="50" dirty="0">
              <a:ln w="9525" cmpd="sng">
                <a:solidFill>
                  <a:schemeClr val="accent1"/>
                </a:solidFill>
                <a:prstDash val="solid"/>
              </a:ln>
              <a:solidFill>
                <a:srgbClr val="70AD47">
                  <a:tint val="1000"/>
                </a:srgbClr>
              </a:solidFill>
              <a:effectLst>
                <a:glow rad="38100">
                  <a:schemeClr val="accent1">
                    <a:alpha val="40000"/>
                  </a:schemeClr>
                </a:glow>
              </a:effectLst>
            </a:endParaRPr>
          </a:p>
        </p:txBody>
      </p:sp>
      <p:sp>
        <p:nvSpPr>
          <p:cNvPr id="6" name="横卷形 5"/>
          <p:cNvSpPr/>
          <p:nvPr/>
        </p:nvSpPr>
        <p:spPr>
          <a:xfrm>
            <a:off x="0" y="0"/>
            <a:ext cx="2630658" cy="604911"/>
          </a:xfrm>
          <a:prstGeom prst="horizontalScroll">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en-US" altLang="zh-CN" sz="2000" dirty="0"/>
              <a:t>3.3  </a:t>
            </a:r>
            <a:r>
              <a:rPr lang="zh-CN" altLang="zh-CN" sz="2000" dirty="0"/>
              <a:t>非常态的图形</a:t>
            </a:r>
            <a:endParaRPr lang="zh-CN" altLang="en-US" sz="2000" dirty="0"/>
          </a:p>
        </p:txBody>
      </p:sp>
      <p:sp>
        <p:nvSpPr>
          <p:cNvPr id="2" name="矩形 1"/>
          <p:cNvSpPr/>
          <p:nvPr/>
        </p:nvSpPr>
        <p:spPr>
          <a:xfrm>
            <a:off x="4786647" y="302455"/>
            <a:ext cx="1742941" cy="468270"/>
          </a:xfrm>
          <a:prstGeom prst="rect">
            <a:avLst/>
          </a:prstGeom>
        </p:spPr>
        <p:txBody>
          <a:bodyPr wrap="square">
            <a:spAutoFit/>
          </a:bodyPr>
          <a:lstStyle/>
          <a:p>
            <a:pPr algn="ctr">
              <a:lnSpc>
                <a:spcPct val="150000"/>
              </a:lnSpc>
              <a:spcAft>
                <a:spcPts val="0"/>
              </a:spcAft>
            </a:pPr>
            <a:r>
              <a:rPr lang="zh-CN" altLang="zh-CN" kern="100" dirty="0">
                <a:solidFill>
                  <a:srgbClr val="00B0F0"/>
                </a:solidFill>
                <a:latin typeface="华文新魏" panose="02010800040101010101" pitchFamily="2" charset="-122"/>
                <a:ea typeface="华文新魏" panose="02010800040101010101" pitchFamily="2" charset="-122"/>
                <a:cs typeface="宋体" panose="02010600030101010101" pitchFamily="2" charset="-122"/>
              </a:rPr>
              <a:t>同构图形</a:t>
            </a:r>
            <a:r>
              <a:rPr lang="en-US" altLang="zh-CN" kern="100" dirty="0">
                <a:solidFill>
                  <a:srgbClr val="00B0F0"/>
                </a:solidFill>
                <a:latin typeface="华文新魏" panose="02010800040101010101" pitchFamily="2" charset="-122"/>
                <a:ea typeface="华文新魏" panose="02010800040101010101" pitchFamily="2" charset="-122"/>
                <a:cs typeface="宋体" panose="02010600030101010101" pitchFamily="2" charset="-122"/>
              </a:rPr>
              <a:t>  </a:t>
            </a:r>
            <a:endParaRPr lang="zh-CN" altLang="zh-CN" kern="100" dirty="0">
              <a:solidFill>
                <a:srgbClr val="00B0F0"/>
              </a:solidFill>
              <a:latin typeface="华文新魏" panose="02010800040101010101" pitchFamily="2" charset="-122"/>
              <a:ea typeface="华文新魏" panose="02010800040101010101" pitchFamily="2" charset="-122"/>
              <a:cs typeface="宋体" panose="02010600030101010101" pitchFamily="2" charset="-122"/>
            </a:endParaRPr>
          </a:p>
        </p:txBody>
      </p:sp>
      <p:pic>
        <p:nvPicPr>
          <p:cNvPr id="7" name="图片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04060" y="1188608"/>
            <a:ext cx="7576813" cy="5051208"/>
          </a:xfrm>
          <a:prstGeom prst="rect">
            <a:avLst/>
          </a:prstGeom>
        </p:spPr>
      </p:pic>
    </p:spTree>
    <p:extLst>
      <p:ext uri="{BB962C8B-B14F-4D97-AF65-F5344CB8AC3E}">
        <p14:creationId xmlns:p14="http://schemas.microsoft.com/office/powerpoint/2010/main" val="1542973485"/>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1366440" y="6093842"/>
            <a:ext cx="562962" cy="707886"/>
          </a:xfrm>
          <a:prstGeom prst="rect">
            <a:avLst/>
          </a:prstGeom>
          <a:noFill/>
        </p:spPr>
        <p:txBody>
          <a:bodyPr wrap="square" lIns="91440" tIns="45720" rIns="91440" bIns="45720">
            <a:spAutoFit/>
          </a:bodyPr>
          <a:lstStyle/>
          <a:p>
            <a:pPr algn="ctr"/>
            <a:r>
              <a:rPr lang="en-US" altLang="zh-CN" sz="4000" b="1" cap="none" spc="50" dirty="0" smtClean="0">
                <a:ln w="9525" cmpd="sng">
                  <a:solidFill>
                    <a:schemeClr val="accent1"/>
                  </a:solidFill>
                  <a:prstDash val="solid"/>
                </a:ln>
                <a:solidFill>
                  <a:srgbClr val="70AD47">
                    <a:tint val="1000"/>
                  </a:srgbClr>
                </a:solidFill>
                <a:effectLst>
                  <a:glow rad="38100">
                    <a:schemeClr val="accent1">
                      <a:alpha val="40000"/>
                    </a:schemeClr>
                  </a:glow>
                </a:effectLst>
              </a:rPr>
              <a:t>3</a:t>
            </a:r>
            <a:endParaRPr lang="zh-CN" altLang="en-US" sz="4000" b="1" cap="none" spc="50" dirty="0">
              <a:ln w="9525" cmpd="sng">
                <a:solidFill>
                  <a:schemeClr val="accent1"/>
                </a:solidFill>
                <a:prstDash val="solid"/>
              </a:ln>
              <a:solidFill>
                <a:srgbClr val="70AD47">
                  <a:tint val="1000"/>
                </a:srgbClr>
              </a:solidFill>
              <a:effectLst>
                <a:glow rad="38100">
                  <a:schemeClr val="accent1">
                    <a:alpha val="40000"/>
                  </a:schemeClr>
                </a:glow>
              </a:effectLst>
            </a:endParaRPr>
          </a:p>
        </p:txBody>
      </p:sp>
      <p:sp>
        <p:nvSpPr>
          <p:cNvPr id="6" name="横卷形 5"/>
          <p:cNvSpPr/>
          <p:nvPr/>
        </p:nvSpPr>
        <p:spPr>
          <a:xfrm>
            <a:off x="0" y="0"/>
            <a:ext cx="2630658" cy="604911"/>
          </a:xfrm>
          <a:prstGeom prst="horizontalScroll">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en-US" altLang="zh-CN" sz="2000" dirty="0"/>
              <a:t>3.3  </a:t>
            </a:r>
            <a:r>
              <a:rPr lang="zh-CN" altLang="zh-CN" sz="2000" dirty="0"/>
              <a:t>非常态的图形</a:t>
            </a:r>
            <a:endParaRPr lang="zh-CN" altLang="en-US" sz="2000" dirty="0"/>
          </a:p>
        </p:txBody>
      </p:sp>
      <p:sp>
        <p:nvSpPr>
          <p:cNvPr id="2" name="矩形 1"/>
          <p:cNvSpPr/>
          <p:nvPr/>
        </p:nvSpPr>
        <p:spPr>
          <a:xfrm>
            <a:off x="5288924" y="302455"/>
            <a:ext cx="1189149" cy="468270"/>
          </a:xfrm>
          <a:prstGeom prst="rect">
            <a:avLst/>
          </a:prstGeom>
        </p:spPr>
        <p:txBody>
          <a:bodyPr wrap="square">
            <a:spAutoFit/>
          </a:bodyPr>
          <a:lstStyle/>
          <a:p>
            <a:pPr algn="just">
              <a:lnSpc>
                <a:spcPct val="150000"/>
              </a:lnSpc>
              <a:spcAft>
                <a:spcPts val="0"/>
              </a:spcAft>
            </a:pPr>
            <a:r>
              <a:rPr lang="zh-CN" altLang="zh-CN" kern="100" dirty="0">
                <a:solidFill>
                  <a:srgbClr val="00B0F0"/>
                </a:solidFill>
                <a:latin typeface="华文新魏" panose="02010800040101010101" pitchFamily="2" charset="-122"/>
                <a:ea typeface="华文新魏" panose="02010800040101010101" pitchFamily="2" charset="-122"/>
                <a:cs typeface="宋体" panose="02010600030101010101" pitchFamily="2" charset="-122"/>
              </a:rPr>
              <a:t>奔驰广告</a:t>
            </a:r>
            <a:endParaRPr lang="zh-CN" altLang="zh-CN" kern="100" dirty="0">
              <a:solidFill>
                <a:srgbClr val="00B0F0"/>
              </a:solidFill>
              <a:latin typeface="华文新魏" panose="02010800040101010101" pitchFamily="2" charset="-122"/>
              <a:ea typeface="华文新魏" panose="02010800040101010101" pitchFamily="2" charset="-122"/>
              <a:cs typeface="宋体" panose="02010600030101010101" pitchFamily="2" charset="-122"/>
            </a:endParaRPr>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0556" y="1108034"/>
            <a:ext cx="3523804" cy="4985807"/>
          </a:xfrm>
          <a:prstGeom prst="rect">
            <a:avLst/>
          </a:prstGeom>
        </p:spPr>
      </p:pic>
      <p:pic>
        <p:nvPicPr>
          <p:cNvPr id="7" name="图片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405598" y="1108035"/>
            <a:ext cx="3523804" cy="4985807"/>
          </a:xfrm>
          <a:prstGeom prst="rect">
            <a:avLst/>
          </a:prstGeom>
        </p:spPr>
      </p:pic>
      <p:pic>
        <p:nvPicPr>
          <p:cNvPr id="8" name="图片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403077" y="1108035"/>
            <a:ext cx="3523804" cy="4985807"/>
          </a:xfrm>
          <a:prstGeom prst="rect">
            <a:avLst/>
          </a:prstGeom>
        </p:spPr>
      </p:pic>
    </p:spTree>
    <p:extLst>
      <p:ext uri="{BB962C8B-B14F-4D97-AF65-F5344CB8AC3E}">
        <p14:creationId xmlns:p14="http://schemas.microsoft.com/office/powerpoint/2010/main" val="802970640"/>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流程图: 库存数据 3"/>
          <p:cNvSpPr/>
          <p:nvPr/>
        </p:nvSpPr>
        <p:spPr>
          <a:xfrm rot="5400000">
            <a:off x="8950568" y="3865100"/>
            <a:ext cx="5310556" cy="675248"/>
          </a:xfrm>
          <a:prstGeom prst="flowChartOnlineStorage">
            <a:avLst/>
          </a:prstGeom>
        </p:spPr>
        <p:style>
          <a:lnRef idx="1">
            <a:schemeClr val="accent1"/>
          </a:lnRef>
          <a:fillRef idx="3">
            <a:schemeClr val="accent1"/>
          </a:fillRef>
          <a:effectRef idx="2">
            <a:schemeClr val="accent1"/>
          </a:effectRef>
          <a:fontRef idx="minor">
            <a:schemeClr val="lt1"/>
          </a:fontRef>
        </p:style>
        <p:txBody>
          <a:bodyPr vert="vert270" rtlCol="0" anchor="ctr"/>
          <a:lstStyle/>
          <a:p>
            <a:pPr algn="ctr">
              <a:lnSpc>
                <a:spcPct val="150000"/>
              </a:lnSpc>
            </a:pPr>
            <a:r>
              <a:rPr lang="zh-CN" altLang="zh-CN" sz="2300" b="1" dirty="0"/>
              <a:t>图形设计的形式</a:t>
            </a:r>
            <a:endParaRPr lang="zh-CN" altLang="en-US" sz="2300" dirty="0"/>
          </a:p>
        </p:txBody>
      </p:sp>
      <p:sp>
        <p:nvSpPr>
          <p:cNvPr id="5" name="矩形 4"/>
          <p:cNvSpPr/>
          <p:nvPr/>
        </p:nvSpPr>
        <p:spPr>
          <a:xfrm>
            <a:off x="11366440" y="6093842"/>
            <a:ext cx="562962" cy="707886"/>
          </a:xfrm>
          <a:prstGeom prst="rect">
            <a:avLst/>
          </a:prstGeom>
          <a:noFill/>
        </p:spPr>
        <p:txBody>
          <a:bodyPr wrap="square" lIns="91440" tIns="45720" rIns="91440" bIns="45720">
            <a:spAutoFit/>
          </a:bodyPr>
          <a:lstStyle/>
          <a:p>
            <a:pPr algn="ctr"/>
            <a:r>
              <a:rPr lang="en-US" altLang="zh-CN" sz="4000" b="1" cap="none" spc="50" dirty="0" smtClean="0">
                <a:ln w="9525" cmpd="sng">
                  <a:solidFill>
                    <a:schemeClr val="accent1"/>
                  </a:solidFill>
                  <a:prstDash val="solid"/>
                </a:ln>
                <a:solidFill>
                  <a:srgbClr val="70AD47">
                    <a:tint val="1000"/>
                  </a:srgbClr>
                </a:solidFill>
                <a:effectLst>
                  <a:glow rad="38100">
                    <a:schemeClr val="accent1">
                      <a:alpha val="40000"/>
                    </a:schemeClr>
                  </a:glow>
                </a:effectLst>
              </a:rPr>
              <a:t>3</a:t>
            </a:r>
            <a:endParaRPr lang="zh-CN" altLang="en-US" sz="4000" b="1" cap="none" spc="50" dirty="0">
              <a:ln w="9525" cmpd="sng">
                <a:solidFill>
                  <a:schemeClr val="accent1"/>
                </a:solidFill>
                <a:prstDash val="solid"/>
              </a:ln>
              <a:solidFill>
                <a:srgbClr val="70AD47">
                  <a:tint val="1000"/>
                </a:srgbClr>
              </a:solidFill>
              <a:effectLst>
                <a:glow rad="38100">
                  <a:schemeClr val="accent1">
                    <a:alpha val="40000"/>
                  </a:schemeClr>
                </a:glow>
              </a:effectLst>
            </a:endParaRPr>
          </a:p>
        </p:txBody>
      </p:sp>
      <p:sp>
        <p:nvSpPr>
          <p:cNvPr id="6" name="横卷形 5"/>
          <p:cNvSpPr/>
          <p:nvPr/>
        </p:nvSpPr>
        <p:spPr>
          <a:xfrm>
            <a:off x="0" y="0"/>
            <a:ext cx="2630658" cy="604911"/>
          </a:xfrm>
          <a:prstGeom prst="horizontalScroll">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en-US" altLang="zh-CN" sz="2000" dirty="0"/>
              <a:t>3.3  </a:t>
            </a:r>
            <a:r>
              <a:rPr lang="zh-CN" altLang="zh-CN" sz="2000" dirty="0"/>
              <a:t>非常态的图形</a:t>
            </a:r>
            <a:endParaRPr lang="zh-CN" altLang="en-US" sz="2000" dirty="0"/>
          </a:p>
        </p:txBody>
      </p:sp>
      <p:sp>
        <p:nvSpPr>
          <p:cNvPr id="2" name="矩形 1"/>
          <p:cNvSpPr/>
          <p:nvPr/>
        </p:nvSpPr>
        <p:spPr>
          <a:xfrm>
            <a:off x="561390" y="6093842"/>
            <a:ext cx="3238387" cy="507831"/>
          </a:xfrm>
          <a:prstGeom prst="rect">
            <a:avLst/>
          </a:prstGeom>
        </p:spPr>
        <p:txBody>
          <a:bodyPr wrap="none">
            <a:spAutoFit/>
          </a:bodyPr>
          <a:lstStyle/>
          <a:p>
            <a:pPr algn="ctr">
              <a:lnSpc>
                <a:spcPct val="150000"/>
              </a:lnSpc>
              <a:spcAft>
                <a:spcPts val="0"/>
              </a:spcAft>
            </a:pPr>
            <a:r>
              <a:rPr lang="zh-CN" altLang="zh-CN" kern="100" dirty="0" smtClean="0">
                <a:solidFill>
                  <a:srgbClr val="00B0F0"/>
                </a:solidFill>
                <a:effectLst/>
                <a:latin typeface="华文新魏" panose="02010800040101010101" pitchFamily="2" charset="-122"/>
                <a:ea typeface="华文新魏" panose="02010800040101010101" pitchFamily="2" charset="-122"/>
                <a:cs typeface="宋体" panose="02010600030101010101" pitchFamily="2" charset="-122"/>
              </a:rPr>
              <a:t>图</a:t>
            </a:r>
            <a:r>
              <a:rPr lang="en-US" altLang="zh-CN" kern="100" dirty="0">
                <a:solidFill>
                  <a:srgbClr val="00B0F0"/>
                </a:solidFill>
                <a:latin typeface="华文新魏" panose="02010800040101010101" pitchFamily="2" charset="-122"/>
                <a:ea typeface="华文新魏" panose="02010800040101010101" pitchFamily="2" charset="-122"/>
                <a:cs typeface="宋体" panose="02010600030101010101" pitchFamily="2" charset="-122"/>
              </a:rPr>
              <a:t>3-97   </a:t>
            </a:r>
            <a:r>
              <a:rPr lang="zh-CN" altLang="zh-CN" kern="100" dirty="0">
                <a:solidFill>
                  <a:srgbClr val="00B0F0"/>
                </a:solidFill>
                <a:latin typeface="华文新魏" panose="02010800040101010101" pitchFamily="2" charset="-122"/>
                <a:ea typeface="华文新魏" panose="02010800040101010101" pitchFamily="2" charset="-122"/>
                <a:cs typeface="宋体" panose="02010600030101010101" pitchFamily="2" charset="-122"/>
              </a:rPr>
              <a:t>地球日快乐 </a:t>
            </a:r>
            <a:r>
              <a:rPr lang="en-US" altLang="zh-CN" kern="100" dirty="0">
                <a:solidFill>
                  <a:srgbClr val="00B0F0"/>
                </a:solidFill>
                <a:latin typeface="华文新魏" panose="02010800040101010101" pitchFamily="2" charset="-122"/>
                <a:ea typeface="华文新魏" panose="02010800040101010101" pitchFamily="2" charset="-122"/>
                <a:cs typeface="宋体" panose="02010600030101010101" pitchFamily="2" charset="-122"/>
              </a:rPr>
              <a:t> </a:t>
            </a:r>
            <a:r>
              <a:rPr lang="zh-CN" altLang="zh-CN" kern="100" dirty="0" smtClean="0">
                <a:solidFill>
                  <a:srgbClr val="00B0F0"/>
                </a:solidFill>
                <a:effectLst/>
                <a:latin typeface="华文新魏" panose="02010800040101010101" pitchFamily="2" charset="-122"/>
                <a:ea typeface="华文新魏" panose="02010800040101010101" pitchFamily="2" charset="-122"/>
                <a:cs typeface="宋体" panose="02010600030101010101" pitchFamily="2" charset="-122"/>
              </a:rPr>
              <a:t>福田繁雄</a:t>
            </a:r>
            <a:endParaRPr lang="zh-CN" altLang="zh-CN" sz="1400" kern="100" dirty="0">
              <a:solidFill>
                <a:srgbClr val="00B0F0"/>
              </a:solidFill>
              <a:effectLst/>
              <a:latin typeface="华文新魏" panose="02010800040101010101" pitchFamily="2" charset="-122"/>
              <a:ea typeface="华文新魏" panose="02010800040101010101" pitchFamily="2" charset="-122"/>
              <a:cs typeface="Times New Roman" panose="02020603050405020304" pitchFamily="18" charset="0"/>
            </a:endParaRPr>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96744" y="45121"/>
            <a:ext cx="4534809" cy="6493364"/>
          </a:xfrm>
          <a:prstGeom prst="rect">
            <a:avLst/>
          </a:prstGeom>
        </p:spPr>
      </p:pic>
    </p:spTree>
    <p:extLst>
      <p:ext uri="{BB962C8B-B14F-4D97-AF65-F5344CB8AC3E}">
        <p14:creationId xmlns:p14="http://schemas.microsoft.com/office/powerpoint/2010/main" val="3371349964"/>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流程图: 库存数据 3"/>
          <p:cNvSpPr/>
          <p:nvPr/>
        </p:nvSpPr>
        <p:spPr>
          <a:xfrm rot="5400000">
            <a:off x="8950568" y="3865100"/>
            <a:ext cx="5310556" cy="675248"/>
          </a:xfrm>
          <a:prstGeom prst="flowChartOnlineStorage">
            <a:avLst/>
          </a:prstGeom>
        </p:spPr>
        <p:style>
          <a:lnRef idx="1">
            <a:schemeClr val="accent1"/>
          </a:lnRef>
          <a:fillRef idx="3">
            <a:schemeClr val="accent1"/>
          </a:fillRef>
          <a:effectRef idx="2">
            <a:schemeClr val="accent1"/>
          </a:effectRef>
          <a:fontRef idx="minor">
            <a:schemeClr val="lt1"/>
          </a:fontRef>
        </p:style>
        <p:txBody>
          <a:bodyPr vert="vert270" rtlCol="0" anchor="ctr"/>
          <a:lstStyle/>
          <a:p>
            <a:pPr algn="ctr">
              <a:lnSpc>
                <a:spcPct val="150000"/>
              </a:lnSpc>
            </a:pPr>
            <a:r>
              <a:rPr lang="zh-CN" altLang="zh-CN" sz="2300" b="1" dirty="0"/>
              <a:t>图形设计的形式</a:t>
            </a:r>
            <a:endParaRPr lang="zh-CN" altLang="en-US" sz="2300" dirty="0"/>
          </a:p>
        </p:txBody>
      </p:sp>
      <p:sp>
        <p:nvSpPr>
          <p:cNvPr id="5" name="矩形 4"/>
          <p:cNvSpPr/>
          <p:nvPr/>
        </p:nvSpPr>
        <p:spPr>
          <a:xfrm>
            <a:off x="11366440" y="6093842"/>
            <a:ext cx="562962" cy="707886"/>
          </a:xfrm>
          <a:prstGeom prst="rect">
            <a:avLst/>
          </a:prstGeom>
          <a:noFill/>
        </p:spPr>
        <p:txBody>
          <a:bodyPr wrap="square" lIns="91440" tIns="45720" rIns="91440" bIns="45720">
            <a:spAutoFit/>
          </a:bodyPr>
          <a:lstStyle/>
          <a:p>
            <a:pPr algn="ctr"/>
            <a:r>
              <a:rPr lang="en-US" altLang="zh-CN" sz="4000" b="1" cap="none" spc="50" dirty="0" smtClean="0">
                <a:ln w="9525" cmpd="sng">
                  <a:solidFill>
                    <a:schemeClr val="accent1"/>
                  </a:solidFill>
                  <a:prstDash val="solid"/>
                </a:ln>
                <a:solidFill>
                  <a:srgbClr val="70AD47">
                    <a:tint val="1000"/>
                  </a:srgbClr>
                </a:solidFill>
                <a:effectLst>
                  <a:glow rad="38100">
                    <a:schemeClr val="accent1">
                      <a:alpha val="40000"/>
                    </a:schemeClr>
                  </a:glow>
                </a:effectLst>
              </a:rPr>
              <a:t>3</a:t>
            </a:r>
            <a:endParaRPr lang="zh-CN" altLang="en-US" sz="4000" b="1" cap="none" spc="50" dirty="0">
              <a:ln w="9525" cmpd="sng">
                <a:solidFill>
                  <a:schemeClr val="accent1"/>
                </a:solidFill>
                <a:prstDash val="solid"/>
              </a:ln>
              <a:solidFill>
                <a:srgbClr val="70AD47">
                  <a:tint val="1000"/>
                </a:srgbClr>
              </a:solidFill>
              <a:effectLst>
                <a:glow rad="38100">
                  <a:schemeClr val="accent1">
                    <a:alpha val="40000"/>
                  </a:schemeClr>
                </a:glow>
              </a:effectLst>
            </a:endParaRPr>
          </a:p>
        </p:txBody>
      </p:sp>
      <p:sp>
        <p:nvSpPr>
          <p:cNvPr id="6" name="横卷形 5"/>
          <p:cNvSpPr/>
          <p:nvPr/>
        </p:nvSpPr>
        <p:spPr>
          <a:xfrm>
            <a:off x="0" y="0"/>
            <a:ext cx="2630658" cy="604911"/>
          </a:xfrm>
          <a:prstGeom prst="horizontalScroll">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2000" dirty="0" smtClean="0"/>
              <a:t>思考与练习</a:t>
            </a:r>
            <a:endParaRPr lang="zh-CN" altLang="en-US" sz="2000" dirty="0"/>
          </a:p>
        </p:txBody>
      </p:sp>
      <p:sp>
        <p:nvSpPr>
          <p:cNvPr id="2" name="矩形 1"/>
          <p:cNvSpPr/>
          <p:nvPr/>
        </p:nvSpPr>
        <p:spPr>
          <a:xfrm>
            <a:off x="742682" y="1547446"/>
            <a:ext cx="6096000" cy="971676"/>
          </a:xfrm>
          <a:prstGeom prst="rect">
            <a:avLst/>
          </a:prstGeom>
        </p:spPr>
        <p:txBody>
          <a:bodyPr>
            <a:spAutoFit/>
          </a:bodyPr>
          <a:lstStyle/>
          <a:p>
            <a:pPr marL="0" lvl="8" indent="304800" algn="just">
              <a:lnSpc>
                <a:spcPct val="150000"/>
              </a:lnSpc>
              <a:buFont typeface="+mj-lt"/>
              <a:buAutoNum type="arabicPeriod"/>
            </a:pPr>
            <a:r>
              <a:rPr lang="zh-CN" altLang="zh-CN" sz="2000" kern="100" dirty="0">
                <a:latin typeface="华文仿宋" panose="02010600040101010101" pitchFamily="2" charset="-122"/>
                <a:ea typeface="华文仿宋" panose="02010600040101010101" pitchFamily="2" charset="-122"/>
                <a:cs typeface="宋体" panose="02010600030101010101" pitchFamily="2" charset="-122"/>
              </a:rPr>
              <a:t>以向日葵为元素进行正负图形、共生图形设计</a:t>
            </a:r>
            <a:r>
              <a:rPr lang="zh-CN" altLang="zh-CN" sz="2000" kern="100" dirty="0" smtClean="0">
                <a:latin typeface="华文仿宋" panose="02010600040101010101" pitchFamily="2" charset="-122"/>
                <a:ea typeface="华文仿宋" panose="02010600040101010101" pitchFamily="2" charset="-122"/>
                <a:cs typeface="宋体" panose="02010600030101010101" pitchFamily="2" charset="-122"/>
              </a:rPr>
              <a:t>。</a:t>
            </a:r>
            <a:endParaRPr lang="en-US" altLang="zh-CN" sz="2000" kern="100" dirty="0" smtClean="0">
              <a:latin typeface="华文仿宋" panose="02010600040101010101" pitchFamily="2" charset="-122"/>
              <a:ea typeface="华文仿宋" panose="02010600040101010101" pitchFamily="2" charset="-122"/>
              <a:cs typeface="宋体" panose="02010600030101010101" pitchFamily="2" charset="-122"/>
            </a:endParaRPr>
          </a:p>
          <a:p>
            <a:pPr marL="0" lvl="8" indent="304800" algn="just">
              <a:lnSpc>
                <a:spcPct val="150000"/>
              </a:lnSpc>
              <a:buFont typeface="+mj-lt"/>
              <a:buAutoNum type="arabicPeriod"/>
            </a:pPr>
            <a:r>
              <a:rPr lang="zh-CN" altLang="zh-CN" sz="2000" kern="100" dirty="0" smtClean="0">
                <a:latin typeface="华文仿宋" panose="02010600040101010101" pitchFamily="2" charset="-122"/>
                <a:ea typeface="华文仿宋" panose="02010600040101010101" pitchFamily="2" charset="-122"/>
                <a:cs typeface="宋体" panose="02010600030101010101" pitchFamily="2" charset="-122"/>
              </a:rPr>
              <a:t>选取</a:t>
            </a:r>
            <a:r>
              <a:rPr lang="zh-CN" altLang="zh-CN" sz="2000" kern="100" dirty="0">
                <a:latin typeface="华文仿宋" panose="02010600040101010101" pitchFamily="2" charset="-122"/>
                <a:ea typeface="华文仿宋" panose="02010600040101010101" pitchFamily="2" charset="-122"/>
                <a:cs typeface="宋体" panose="02010600030101010101" pitchFamily="2" charset="-122"/>
              </a:rPr>
              <a:t>生活中常见物，进行非常态图形设计。</a:t>
            </a:r>
            <a:endParaRPr lang="zh-CN" altLang="zh-CN" sz="2000" kern="100" dirty="0">
              <a:latin typeface="华文仿宋" panose="02010600040101010101" pitchFamily="2" charset="-122"/>
              <a:ea typeface="华文仿宋" panose="02010600040101010101" pitchFamily="2" charset="-122"/>
              <a:cs typeface="宋体" panose="02010600030101010101" pitchFamily="2" charset="-122"/>
            </a:endParaRPr>
          </a:p>
        </p:txBody>
      </p:sp>
    </p:spTree>
    <p:extLst>
      <p:ext uri="{BB962C8B-B14F-4D97-AF65-F5344CB8AC3E}">
        <p14:creationId xmlns:p14="http://schemas.microsoft.com/office/powerpoint/2010/main" val="83034094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流程图: 库存数据 3"/>
          <p:cNvSpPr/>
          <p:nvPr/>
        </p:nvSpPr>
        <p:spPr>
          <a:xfrm rot="5400000">
            <a:off x="8950568" y="3865100"/>
            <a:ext cx="5310556" cy="675248"/>
          </a:xfrm>
          <a:prstGeom prst="flowChartOnlineStorage">
            <a:avLst/>
          </a:prstGeom>
        </p:spPr>
        <p:style>
          <a:lnRef idx="1">
            <a:schemeClr val="accent1"/>
          </a:lnRef>
          <a:fillRef idx="3">
            <a:schemeClr val="accent1"/>
          </a:fillRef>
          <a:effectRef idx="2">
            <a:schemeClr val="accent1"/>
          </a:effectRef>
          <a:fontRef idx="minor">
            <a:schemeClr val="lt1"/>
          </a:fontRef>
        </p:style>
        <p:txBody>
          <a:bodyPr vert="vert270" rtlCol="0" anchor="ctr"/>
          <a:lstStyle/>
          <a:p>
            <a:pPr algn="ctr">
              <a:lnSpc>
                <a:spcPct val="150000"/>
              </a:lnSpc>
            </a:pPr>
            <a:r>
              <a:rPr lang="zh-CN" altLang="zh-CN" sz="2300" b="1" dirty="0"/>
              <a:t>图形设计的形式</a:t>
            </a:r>
            <a:endParaRPr lang="zh-CN" altLang="en-US" sz="2300" dirty="0"/>
          </a:p>
        </p:txBody>
      </p:sp>
      <p:sp>
        <p:nvSpPr>
          <p:cNvPr id="5" name="矩形 4"/>
          <p:cNvSpPr/>
          <p:nvPr/>
        </p:nvSpPr>
        <p:spPr>
          <a:xfrm>
            <a:off x="11366440" y="6093842"/>
            <a:ext cx="562962" cy="707886"/>
          </a:xfrm>
          <a:prstGeom prst="rect">
            <a:avLst/>
          </a:prstGeom>
          <a:noFill/>
        </p:spPr>
        <p:txBody>
          <a:bodyPr wrap="square" lIns="91440" tIns="45720" rIns="91440" bIns="45720">
            <a:spAutoFit/>
          </a:bodyPr>
          <a:lstStyle/>
          <a:p>
            <a:pPr algn="ctr"/>
            <a:r>
              <a:rPr lang="en-US" altLang="zh-CN" sz="4000" b="1" cap="none" spc="50" dirty="0" smtClean="0">
                <a:ln w="9525" cmpd="sng">
                  <a:solidFill>
                    <a:schemeClr val="accent1"/>
                  </a:solidFill>
                  <a:prstDash val="solid"/>
                </a:ln>
                <a:solidFill>
                  <a:srgbClr val="70AD47">
                    <a:tint val="1000"/>
                  </a:srgbClr>
                </a:solidFill>
                <a:effectLst>
                  <a:glow rad="38100">
                    <a:schemeClr val="accent1">
                      <a:alpha val="40000"/>
                    </a:schemeClr>
                  </a:glow>
                </a:effectLst>
              </a:rPr>
              <a:t>3</a:t>
            </a:r>
            <a:endParaRPr lang="zh-CN" altLang="en-US" sz="4000" b="1" cap="none" spc="50" dirty="0">
              <a:ln w="9525" cmpd="sng">
                <a:solidFill>
                  <a:schemeClr val="accent1"/>
                </a:solidFill>
                <a:prstDash val="solid"/>
              </a:ln>
              <a:solidFill>
                <a:srgbClr val="70AD47">
                  <a:tint val="1000"/>
                </a:srgbClr>
              </a:solidFill>
              <a:effectLst>
                <a:glow rad="38100">
                  <a:schemeClr val="accent1">
                    <a:alpha val="40000"/>
                  </a:schemeClr>
                </a:glow>
              </a:effectLst>
            </a:endParaRPr>
          </a:p>
        </p:txBody>
      </p:sp>
      <p:sp>
        <p:nvSpPr>
          <p:cNvPr id="2" name="横卷形 1"/>
          <p:cNvSpPr/>
          <p:nvPr/>
        </p:nvSpPr>
        <p:spPr>
          <a:xfrm>
            <a:off x="0" y="0"/>
            <a:ext cx="2630658" cy="604911"/>
          </a:xfrm>
          <a:prstGeom prst="horizontalScroll">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en-US" altLang="zh-CN" sz="2000" dirty="0" smtClean="0"/>
              <a:t>3.1  </a:t>
            </a:r>
            <a:r>
              <a:rPr lang="zh-CN" altLang="zh-CN" sz="2000" dirty="0" smtClean="0"/>
              <a:t>图</a:t>
            </a:r>
            <a:r>
              <a:rPr lang="zh-CN" altLang="zh-CN" sz="2000" dirty="0"/>
              <a:t>底关系图形</a:t>
            </a:r>
            <a:endParaRPr lang="zh-CN" altLang="en-US" sz="2000" dirty="0"/>
          </a:p>
        </p:txBody>
      </p:sp>
      <p:sp>
        <p:nvSpPr>
          <p:cNvPr id="10" name="矩形 9"/>
          <p:cNvSpPr/>
          <p:nvPr/>
        </p:nvSpPr>
        <p:spPr>
          <a:xfrm>
            <a:off x="914004" y="1144666"/>
            <a:ext cx="5551190" cy="4392421"/>
          </a:xfrm>
          <a:prstGeom prst="rect">
            <a:avLst/>
          </a:prstGeom>
        </p:spPr>
        <p:txBody>
          <a:bodyPr wrap="square">
            <a:spAutoFit/>
          </a:bodyPr>
          <a:lstStyle/>
          <a:p>
            <a:pPr indent="304800" algn="just">
              <a:lnSpc>
                <a:spcPct val="150000"/>
              </a:lnSpc>
              <a:spcAft>
                <a:spcPts val="0"/>
              </a:spcAft>
            </a:pPr>
            <a:endParaRPr lang="en-US" altLang="zh-CN" kern="100" dirty="0">
              <a:latin typeface="华文仿宋" panose="02010600040101010101" pitchFamily="2" charset="-122"/>
              <a:ea typeface="华文仿宋" panose="02010600040101010101" pitchFamily="2" charset="-122"/>
              <a:cs typeface="宋体" panose="02010600030101010101" pitchFamily="2" charset="-122"/>
            </a:endParaRPr>
          </a:p>
          <a:p>
            <a:pPr indent="304800" algn="just">
              <a:lnSpc>
                <a:spcPct val="150000"/>
              </a:lnSpc>
            </a:pPr>
            <a:r>
              <a:rPr lang="zh-CN" altLang="zh-CN" kern="100" dirty="0">
                <a:latin typeface="华文仿宋" panose="02010600040101010101" pitchFamily="2" charset="-122"/>
                <a:ea typeface="华文仿宋" panose="02010600040101010101" pitchFamily="2" charset="-122"/>
                <a:cs typeface="宋体" panose="02010600030101010101" pitchFamily="2" charset="-122"/>
              </a:rPr>
              <a:t>画面中正形是一只杯子，杯身的线条从背景中分离的同时使背景呈现出两个人脸的负形，图形简洁明了。这种因视点的改变而发生图形意义的变化，便称为图底（地）反转。</a:t>
            </a:r>
          </a:p>
          <a:p>
            <a:pPr indent="304800" algn="just">
              <a:lnSpc>
                <a:spcPct val="150000"/>
              </a:lnSpc>
              <a:spcAft>
                <a:spcPts val="0"/>
              </a:spcAft>
            </a:pPr>
            <a:r>
              <a:rPr lang="zh-CN" altLang="zh-CN" kern="100" dirty="0" smtClean="0">
                <a:latin typeface="华文仿宋" panose="02010600040101010101" pitchFamily="2" charset="-122"/>
                <a:ea typeface="华文仿宋" panose="02010600040101010101" pitchFamily="2" charset="-122"/>
                <a:cs typeface="宋体" panose="02010600030101010101" pitchFamily="2" charset="-122"/>
              </a:rPr>
              <a:t>作品</a:t>
            </a:r>
            <a:r>
              <a:rPr lang="zh-CN" altLang="zh-CN" kern="100" dirty="0">
                <a:latin typeface="华文仿宋" panose="02010600040101010101" pitchFamily="2" charset="-122"/>
                <a:ea typeface="华文仿宋" panose="02010600040101010101" pitchFamily="2" charset="-122"/>
                <a:cs typeface="宋体" panose="02010600030101010101" pitchFamily="2" charset="-122"/>
              </a:rPr>
              <a:t>中图形间的彼此黑白介入，又都表达了各自的含义，是“一语双关”的体现。我们在体会到“形状”相依的同时，更感受到一种图形间隐藏的神秘性与奇妙的智慧。日本平面设计大师福田繁雄也多以正负手法来表达自己的作品。</a:t>
            </a:r>
            <a:endParaRPr lang="zh-CN" altLang="zh-CN" kern="100" dirty="0">
              <a:latin typeface="华文仿宋" panose="02010600040101010101" pitchFamily="2" charset="-122"/>
              <a:ea typeface="华文仿宋" panose="02010600040101010101" pitchFamily="2" charset="-122"/>
              <a:cs typeface="宋体" panose="02010600030101010101" pitchFamily="2" charset="-122"/>
            </a:endParaRPr>
          </a:p>
        </p:txBody>
      </p:sp>
      <p:pic>
        <p:nvPicPr>
          <p:cNvPr id="11" name="图片 1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165737" y="1547445"/>
            <a:ext cx="3826663" cy="3989641"/>
          </a:xfrm>
          <a:prstGeom prst="rect">
            <a:avLst/>
          </a:prstGeom>
        </p:spPr>
      </p:pic>
    </p:spTree>
    <p:extLst>
      <p:ext uri="{BB962C8B-B14F-4D97-AF65-F5344CB8AC3E}">
        <p14:creationId xmlns:p14="http://schemas.microsoft.com/office/powerpoint/2010/main" val="8943838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流程图: 库存数据 3"/>
          <p:cNvSpPr/>
          <p:nvPr/>
        </p:nvSpPr>
        <p:spPr>
          <a:xfrm rot="5400000">
            <a:off x="8950568" y="3865100"/>
            <a:ext cx="5310556" cy="675248"/>
          </a:xfrm>
          <a:prstGeom prst="flowChartOnlineStorage">
            <a:avLst/>
          </a:prstGeom>
        </p:spPr>
        <p:style>
          <a:lnRef idx="1">
            <a:schemeClr val="accent1"/>
          </a:lnRef>
          <a:fillRef idx="3">
            <a:schemeClr val="accent1"/>
          </a:fillRef>
          <a:effectRef idx="2">
            <a:schemeClr val="accent1"/>
          </a:effectRef>
          <a:fontRef idx="minor">
            <a:schemeClr val="lt1"/>
          </a:fontRef>
        </p:style>
        <p:txBody>
          <a:bodyPr vert="vert270" rtlCol="0" anchor="ctr"/>
          <a:lstStyle/>
          <a:p>
            <a:pPr algn="ctr">
              <a:lnSpc>
                <a:spcPct val="150000"/>
              </a:lnSpc>
            </a:pPr>
            <a:r>
              <a:rPr lang="zh-CN" altLang="zh-CN" sz="2300" b="1" dirty="0"/>
              <a:t>图形设计的形式</a:t>
            </a:r>
            <a:endParaRPr lang="zh-CN" altLang="en-US" sz="2300" dirty="0"/>
          </a:p>
        </p:txBody>
      </p:sp>
      <p:sp>
        <p:nvSpPr>
          <p:cNvPr id="5" name="矩形 4"/>
          <p:cNvSpPr/>
          <p:nvPr/>
        </p:nvSpPr>
        <p:spPr>
          <a:xfrm>
            <a:off x="11366440" y="6093842"/>
            <a:ext cx="562962" cy="707886"/>
          </a:xfrm>
          <a:prstGeom prst="rect">
            <a:avLst/>
          </a:prstGeom>
          <a:noFill/>
        </p:spPr>
        <p:txBody>
          <a:bodyPr wrap="square" lIns="91440" tIns="45720" rIns="91440" bIns="45720">
            <a:spAutoFit/>
          </a:bodyPr>
          <a:lstStyle/>
          <a:p>
            <a:pPr algn="ctr"/>
            <a:r>
              <a:rPr lang="en-US" altLang="zh-CN" sz="4000" b="1" cap="none" spc="50" dirty="0" smtClean="0">
                <a:ln w="9525" cmpd="sng">
                  <a:solidFill>
                    <a:schemeClr val="accent1"/>
                  </a:solidFill>
                  <a:prstDash val="solid"/>
                </a:ln>
                <a:solidFill>
                  <a:srgbClr val="70AD47">
                    <a:tint val="1000"/>
                  </a:srgbClr>
                </a:solidFill>
                <a:effectLst>
                  <a:glow rad="38100">
                    <a:schemeClr val="accent1">
                      <a:alpha val="40000"/>
                    </a:schemeClr>
                  </a:glow>
                </a:effectLst>
              </a:rPr>
              <a:t>3</a:t>
            </a:r>
            <a:endParaRPr lang="zh-CN" altLang="en-US" sz="4000" b="1" cap="none" spc="50" dirty="0">
              <a:ln w="9525" cmpd="sng">
                <a:solidFill>
                  <a:schemeClr val="accent1"/>
                </a:solidFill>
                <a:prstDash val="solid"/>
              </a:ln>
              <a:solidFill>
                <a:srgbClr val="70AD47">
                  <a:tint val="1000"/>
                </a:srgbClr>
              </a:solidFill>
              <a:effectLst>
                <a:glow rad="38100">
                  <a:schemeClr val="accent1">
                    <a:alpha val="40000"/>
                  </a:schemeClr>
                </a:glow>
              </a:effectLst>
            </a:endParaRPr>
          </a:p>
        </p:txBody>
      </p:sp>
      <p:sp>
        <p:nvSpPr>
          <p:cNvPr id="2" name="横卷形 1"/>
          <p:cNvSpPr/>
          <p:nvPr/>
        </p:nvSpPr>
        <p:spPr>
          <a:xfrm>
            <a:off x="0" y="0"/>
            <a:ext cx="2630658" cy="604911"/>
          </a:xfrm>
          <a:prstGeom prst="horizontalScroll">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en-US" altLang="zh-CN" sz="2000" dirty="0" smtClean="0"/>
              <a:t>3.1  </a:t>
            </a:r>
            <a:r>
              <a:rPr lang="zh-CN" altLang="zh-CN" sz="2000" dirty="0" smtClean="0"/>
              <a:t>图</a:t>
            </a:r>
            <a:r>
              <a:rPr lang="zh-CN" altLang="zh-CN" sz="2000" dirty="0"/>
              <a:t>底关系图形</a:t>
            </a:r>
            <a:endParaRPr lang="zh-CN" altLang="en-US" sz="2000" dirty="0"/>
          </a:p>
        </p:txBody>
      </p:sp>
      <p:sp>
        <p:nvSpPr>
          <p:cNvPr id="3" name="矩形 2"/>
          <p:cNvSpPr/>
          <p:nvPr/>
        </p:nvSpPr>
        <p:spPr>
          <a:xfrm>
            <a:off x="4100996" y="6447785"/>
            <a:ext cx="3238771" cy="369332"/>
          </a:xfrm>
          <a:prstGeom prst="rect">
            <a:avLst/>
          </a:prstGeom>
        </p:spPr>
        <p:txBody>
          <a:bodyPr wrap="square">
            <a:spAutoFit/>
          </a:bodyPr>
          <a:lstStyle/>
          <a:p>
            <a:pPr algn="r">
              <a:spcAft>
                <a:spcPts val="0"/>
              </a:spcAft>
            </a:pPr>
            <a:r>
              <a:rPr lang="zh-CN" altLang="zh-CN" kern="100" dirty="0">
                <a:solidFill>
                  <a:srgbClr val="00B0F0"/>
                </a:solidFill>
                <a:latin typeface="华文新魏" panose="02010800040101010101" pitchFamily="2" charset="-122"/>
                <a:ea typeface="华文新魏" panose="02010800040101010101" pitchFamily="2" charset="-122"/>
                <a:cs typeface="宋体" panose="02010600030101010101" pitchFamily="2" charset="-122"/>
              </a:rPr>
              <a:t>图</a:t>
            </a:r>
            <a:r>
              <a:rPr lang="en-US" altLang="zh-CN" kern="100" dirty="0">
                <a:solidFill>
                  <a:srgbClr val="00B0F0"/>
                </a:solidFill>
                <a:latin typeface="华文新魏" panose="02010800040101010101" pitchFamily="2" charset="-122"/>
                <a:ea typeface="华文新魏" panose="02010800040101010101" pitchFamily="2" charset="-122"/>
                <a:cs typeface="宋体" panose="02010600030101010101" pitchFamily="2" charset="-122"/>
              </a:rPr>
              <a:t>3-6  </a:t>
            </a:r>
            <a:r>
              <a:rPr lang="zh-CN" altLang="zh-CN" kern="100" dirty="0">
                <a:solidFill>
                  <a:srgbClr val="00B0F0"/>
                </a:solidFill>
                <a:latin typeface="华文新魏" panose="02010800040101010101" pitchFamily="2" charset="-122"/>
                <a:ea typeface="华文新魏" panose="02010800040101010101" pitchFamily="2" charset="-122"/>
                <a:cs typeface="宋体" panose="02010600030101010101" pitchFamily="2" charset="-122"/>
              </a:rPr>
              <a:t>福田繁雄展</a:t>
            </a:r>
            <a:r>
              <a:rPr lang="en-US" altLang="zh-CN" kern="100" dirty="0">
                <a:solidFill>
                  <a:srgbClr val="00B0F0"/>
                </a:solidFill>
                <a:latin typeface="华文新魏" panose="02010800040101010101" pitchFamily="2" charset="-122"/>
                <a:ea typeface="华文新魏" panose="02010800040101010101" pitchFamily="2" charset="-122"/>
                <a:cs typeface="宋体" panose="02010600030101010101" pitchFamily="2" charset="-122"/>
              </a:rPr>
              <a:t> </a:t>
            </a:r>
            <a:r>
              <a:rPr lang="zh-CN" altLang="zh-CN" kern="100" dirty="0">
                <a:solidFill>
                  <a:srgbClr val="00B0F0"/>
                </a:solidFill>
                <a:latin typeface="华文新魏" panose="02010800040101010101" pitchFamily="2" charset="-122"/>
                <a:ea typeface="华文新魏" panose="02010800040101010101" pitchFamily="2" charset="-122"/>
                <a:cs typeface="宋体" panose="02010600030101010101" pitchFamily="2" charset="-122"/>
              </a:rPr>
              <a:t> 福田繁雄</a:t>
            </a:r>
            <a:r>
              <a:rPr lang="en-US" altLang="zh-CN" kern="100" dirty="0">
                <a:solidFill>
                  <a:srgbClr val="00B0F0"/>
                </a:solidFill>
                <a:latin typeface="华文新魏" panose="02010800040101010101" pitchFamily="2" charset="-122"/>
                <a:ea typeface="华文新魏" panose="02010800040101010101" pitchFamily="2" charset="-122"/>
                <a:cs typeface="宋体" panose="02010600030101010101" pitchFamily="2" charset="-122"/>
              </a:rPr>
              <a:t>        </a:t>
            </a:r>
          </a:p>
        </p:txBody>
      </p:sp>
      <p:sp>
        <p:nvSpPr>
          <p:cNvPr id="8" name="矩形 7"/>
          <p:cNvSpPr/>
          <p:nvPr/>
        </p:nvSpPr>
        <p:spPr>
          <a:xfrm>
            <a:off x="7712052" y="6447785"/>
            <a:ext cx="3183885" cy="369332"/>
          </a:xfrm>
          <a:prstGeom prst="rect">
            <a:avLst/>
          </a:prstGeom>
        </p:spPr>
        <p:txBody>
          <a:bodyPr wrap="none">
            <a:spAutoFit/>
          </a:bodyPr>
          <a:lstStyle/>
          <a:p>
            <a:pPr indent="304800" algn="r">
              <a:spcAft>
                <a:spcPts val="0"/>
              </a:spcAft>
            </a:pPr>
            <a:r>
              <a:rPr lang="zh-CN" altLang="zh-CN" kern="100" dirty="0">
                <a:solidFill>
                  <a:srgbClr val="00B0F0"/>
                </a:solidFill>
                <a:latin typeface="华文新魏" panose="02010800040101010101" pitchFamily="2" charset="-122"/>
                <a:ea typeface="华文新魏" panose="02010800040101010101" pitchFamily="2" charset="-122"/>
                <a:cs typeface="宋体" panose="02010600030101010101" pitchFamily="2" charset="-122"/>
              </a:rPr>
              <a:t>图</a:t>
            </a:r>
            <a:r>
              <a:rPr lang="en-US" altLang="zh-CN" kern="100" dirty="0">
                <a:solidFill>
                  <a:srgbClr val="00B0F0"/>
                </a:solidFill>
                <a:latin typeface="华文新魏" panose="02010800040101010101" pitchFamily="2" charset="-122"/>
                <a:ea typeface="华文新魏" panose="02010800040101010101" pitchFamily="2" charset="-122"/>
                <a:cs typeface="宋体" panose="02010600030101010101" pitchFamily="2" charset="-122"/>
              </a:rPr>
              <a:t>3-7  </a:t>
            </a:r>
            <a:r>
              <a:rPr lang="zh-CN" altLang="zh-CN" kern="100" dirty="0">
                <a:solidFill>
                  <a:srgbClr val="00B0F0"/>
                </a:solidFill>
                <a:latin typeface="华文新魏" panose="02010800040101010101" pitchFamily="2" charset="-122"/>
                <a:ea typeface="华文新魏" panose="02010800040101010101" pitchFamily="2" charset="-122"/>
                <a:cs typeface="宋体" panose="02010600030101010101" pitchFamily="2" charset="-122"/>
              </a:rPr>
              <a:t>记往未来 </a:t>
            </a:r>
            <a:r>
              <a:rPr lang="en-US" altLang="zh-CN" kern="100" dirty="0">
                <a:solidFill>
                  <a:srgbClr val="00B0F0"/>
                </a:solidFill>
                <a:latin typeface="华文新魏" panose="02010800040101010101" pitchFamily="2" charset="-122"/>
                <a:ea typeface="华文新魏" panose="02010800040101010101" pitchFamily="2" charset="-122"/>
                <a:cs typeface="宋体" panose="02010600030101010101" pitchFamily="2" charset="-122"/>
              </a:rPr>
              <a:t>  </a:t>
            </a:r>
            <a:r>
              <a:rPr lang="zh-CN" altLang="zh-CN" kern="100" dirty="0">
                <a:solidFill>
                  <a:srgbClr val="00B0F0"/>
                </a:solidFill>
                <a:latin typeface="华文新魏" panose="02010800040101010101" pitchFamily="2" charset="-122"/>
                <a:ea typeface="华文新魏" panose="02010800040101010101" pitchFamily="2" charset="-122"/>
                <a:cs typeface="宋体" panose="02010600030101010101" pitchFamily="2" charset="-122"/>
              </a:rPr>
              <a:t>福田繁雄</a:t>
            </a:r>
          </a:p>
        </p:txBody>
      </p:sp>
      <p:sp>
        <p:nvSpPr>
          <p:cNvPr id="9" name="矩形 8"/>
          <p:cNvSpPr/>
          <p:nvPr/>
        </p:nvSpPr>
        <p:spPr>
          <a:xfrm>
            <a:off x="141667" y="6432396"/>
            <a:ext cx="3425781" cy="369332"/>
          </a:xfrm>
          <a:prstGeom prst="rect">
            <a:avLst/>
          </a:prstGeom>
        </p:spPr>
        <p:txBody>
          <a:bodyPr wrap="square">
            <a:spAutoFit/>
          </a:bodyPr>
          <a:lstStyle/>
          <a:p>
            <a:pPr indent="304800" algn="just">
              <a:spcAft>
                <a:spcPts val="0"/>
              </a:spcAft>
            </a:pPr>
            <a:r>
              <a:rPr lang="zh-CN" altLang="zh-CN" kern="100" dirty="0" smtClean="0">
                <a:solidFill>
                  <a:srgbClr val="00B0F0"/>
                </a:solidFill>
                <a:latin typeface="华文新魏" panose="02010800040101010101" pitchFamily="2" charset="-122"/>
                <a:ea typeface="华文新魏" panose="02010800040101010101" pitchFamily="2" charset="-122"/>
                <a:cs typeface="宋体" panose="02010600030101010101" pitchFamily="2" charset="-122"/>
              </a:rPr>
              <a:t>图</a:t>
            </a:r>
            <a:r>
              <a:rPr lang="en-US" altLang="zh-CN" kern="100" dirty="0">
                <a:solidFill>
                  <a:srgbClr val="00B0F0"/>
                </a:solidFill>
                <a:latin typeface="华文新魏" panose="02010800040101010101" pitchFamily="2" charset="-122"/>
                <a:ea typeface="华文新魏" panose="02010800040101010101" pitchFamily="2" charset="-122"/>
                <a:cs typeface="宋体" panose="02010600030101010101" pitchFamily="2" charset="-122"/>
              </a:rPr>
              <a:t>3-5   </a:t>
            </a:r>
            <a:r>
              <a:rPr lang="en-US" altLang="zh-CN" kern="100" dirty="0" err="1">
                <a:solidFill>
                  <a:srgbClr val="00B0F0"/>
                </a:solidFill>
                <a:latin typeface="华文新魏" panose="02010800040101010101" pitchFamily="2" charset="-122"/>
                <a:ea typeface="华文新魏" panose="02010800040101010101" pitchFamily="2" charset="-122"/>
                <a:cs typeface="宋体" panose="02010600030101010101" pitchFamily="2" charset="-122"/>
              </a:rPr>
              <a:t>UCC</a:t>
            </a:r>
            <a:r>
              <a:rPr lang="zh-CN" altLang="zh-CN" kern="100" dirty="0">
                <a:solidFill>
                  <a:srgbClr val="00B0F0"/>
                </a:solidFill>
                <a:latin typeface="华文新魏" panose="02010800040101010101" pitchFamily="2" charset="-122"/>
                <a:ea typeface="华文新魏" panose="02010800040101010101" pitchFamily="2" charset="-122"/>
                <a:cs typeface="宋体" panose="02010600030101010101" pitchFamily="2" charset="-122"/>
              </a:rPr>
              <a:t>咖啡馆 福田繁雄</a:t>
            </a:r>
            <a:endParaRPr lang="zh-CN" altLang="zh-CN" kern="100" dirty="0">
              <a:solidFill>
                <a:srgbClr val="00B0F0"/>
              </a:solidFill>
              <a:latin typeface="华文新魏" panose="02010800040101010101" pitchFamily="2" charset="-122"/>
              <a:ea typeface="华文新魏" panose="02010800040101010101" pitchFamily="2" charset="-122"/>
              <a:cs typeface="宋体" panose="02010600030101010101" pitchFamily="2" charset="-122"/>
            </a:endParaRPr>
          </a:p>
        </p:txBody>
      </p:sp>
      <p:pic>
        <p:nvPicPr>
          <p:cNvPr id="10" name="图片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647566" y="1107313"/>
            <a:ext cx="3390924" cy="4861822"/>
          </a:xfrm>
          <a:prstGeom prst="rect">
            <a:avLst/>
          </a:prstGeom>
        </p:spPr>
      </p:pic>
      <p:pic>
        <p:nvPicPr>
          <p:cNvPr id="11" name="图片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8474" y="1042538"/>
            <a:ext cx="3475249" cy="4952230"/>
          </a:xfrm>
          <a:prstGeom prst="rect">
            <a:avLst/>
          </a:prstGeom>
        </p:spPr>
      </p:pic>
      <p:pic>
        <p:nvPicPr>
          <p:cNvPr id="12" name="图片 1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933455" y="1062110"/>
            <a:ext cx="3484380" cy="4952229"/>
          </a:xfrm>
          <a:prstGeom prst="rect">
            <a:avLst/>
          </a:prstGeom>
        </p:spPr>
      </p:pic>
    </p:spTree>
    <p:extLst>
      <p:ext uri="{BB962C8B-B14F-4D97-AF65-F5344CB8AC3E}">
        <p14:creationId xmlns:p14="http://schemas.microsoft.com/office/powerpoint/2010/main" val="268028059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流程图: 库存数据 3"/>
          <p:cNvSpPr/>
          <p:nvPr/>
        </p:nvSpPr>
        <p:spPr>
          <a:xfrm rot="5400000">
            <a:off x="8838027" y="3752558"/>
            <a:ext cx="5535637" cy="675248"/>
          </a:xfrm>
          <a:prstGeom prst="flowChartOnlineStorage">
            <a:avLst/>
          </a:prstGeom>
        </p:spPr>
        <p:style>
          <a:lnRef idx="1">
            <a:schemeClr val="accent1"/>
          </a:lnRef>
          <a:fillRef idx="3">
            <a:schemeClr val="accent1"/>
          </a:fillRef>
          <a:effectRef idx="2">
            <a:schemeClr val="accent1"/>
          </a:effectRef>
          <a:fontRef idx="minor">
            <a:schemeClr val="lt1"/>
          </a:fontRef>
        </p:style>
        <p:txBody>
          <a:bodyPr vert="vert270" rtlCol="0" anchor="ctr"/>
          <a:lstStyle/>
          <a:p>
            <a:pPr algn="ctr">
              <a:lnSpc>
                <a:spcPct val="150000"/>
              </a:lnSpc>
            </a:pPr>
            <a:r>
              <a:rPr lang="zh-CN" altLang="zh-CN" sz="2300" b="1" dirty="0"/>
              <a:t>图形设计的形式</a:t>
            </a:r>
            <a:endParaRPr lang="zh-CN" altLang="en-US" sz="2300" dirty="0"/>
          </a:p>
        </p:txBody>
      </p:sp>
      <p:sp>
        <p:nvSpPr>
          <p:cNvPr id="5" name="矩形 4"/>
          <p:cNvSpPr/>
          <p:nvPr/>
        </p:nvSpPr>
        <p:spPr>
          <a:xfrm>
            <a:off x="11366440" y="6093842"/>
            <a:ext cx="562962" cy="707886"/>
          </a:xfrm>
          <a:prstGeom prst="rect">
            <a:avLst/>
          </a:prstGeom>
          <a:noFill/>
        </p:spPr>
        <p:txBody>
          <a:bodyPr wrap="square" lIns="91440" tIns="45720" rIns="91440" bIns="45720">
            <a:spAutoFit/>
          </a:bodyPr>
          <a:lstStyle/>
          <a:p>
            <a:pPr algn="ctr"/>
            <a:r>
              <a:rPr lang="en-US" altLang="zh-CN" sz="4000" b="1" cap="none" spc="50" dirty="0" smtClean="0">
                <a:ln w="9525" cmpd="sng">
                  <a:solidFill>
                    <a:schemeClr val="accent1"/>
                  </a:solidFill>
                  <a:prstDash val="solid"/>
                </a:ln>
                <a:solidFill>
                  <a:srgbClr val="70AD47">
                    <a:tint val="1000"/>
                  </a:srgbClr>
                </a:solidFill>
                <a:effectLst>
                  <a:glow rad="38100">
                    <a:schemeClr val="accent1">
                      <a:alpha val="40000"/>
                    </a:schemeClr>
                  </a:glow>
                </a:effectLst>
              </a:rPr>
              <a:t>3</a:t>
            </a:r>
            <a:endParaRPr lang="zh-CN" altLang="en-US" sz="4000" b="1" cap="none" spc="50" dirty="0">
              <a:ln w="9525" cmpd="sng">
                <a:solidFill>
                  <a:schemeClr val="accent1"/>
                </a:solidFill>
                <a:prstDash val="solid"/>
              </a:ln>
              <a:solidFill>
                <a:srgbClr val="70AD47">
                  <a:tint val="1000"/>
                </a:srgbClr>
              </a:solidFill>
              <a:effectLst>
                <a:glow rad="38100">
                  <a:schemeClr val="accent1">
                    <a:alpha val="40000"/>
                  </a:schemeClr>
                </a:glow>
              </a:effectLst>
            </a:endParaRPr>
          </a:p>
        </p:txBody>
      </p:sp>
      <p:sp>
        <p:nvSpPr>
          <p:cNvPr id="6" name="横卷形 5"/>
          <p:cNvSpPr/>
          <p:nvPr/>
        </p:nvSpPr>
        <p:spPr>
          <a:xfrm>
            <a:off x="0" y="0"/>
            <a:ext cx="2630658" cy="604911"/>
          </a:xfrm>
          <a:prstGeom prst="horizontalScroll">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en-US" altLang="zh-CN" sz="2000" dirty="0" smtClean="0"/>
              <a:t>3.1  </a:t>
            </a:r>
            <a:r>
              <a:rPr lang="zh-CN" altLang="zh-CN" sz="2000" dirty="0" smtClean="0"/>
              <a:t>图</a:t>
            </a:r>
            <a:r>
              <a:rPr lang="zh-CN" altLang="zh-CN" sz="2000" dirty="0"/>
              <a:t>底关系图形</a:t>
            </a:r>
            <a:endParaRPr lang="zh-CN" altLang="en-US" sz="2000" dirty="0"/>
          </a:p>
        </p:txBody>
      </p:sp>
      <p:sp>
        <p:nvSpPr>
          <p:cNvPr id="2" name="矩形 1"/>
          <p:cNvSpPr/>
          <p:nvPr/>
        </p:nvSpPr>
        <p:spPr>
          <a:xfrm>
            <a:off x="5220006" y="536929"/>
            <a:ext cx="1645926" cy="369332"/>
          </a:xfrm>
          <a:prstGeom prst="rect">
            <a:avLst/>
          </a:prstGeom>
        </p:spPr>
        <p:txBody>
          <a:bodyPr wrap="square">
            <a:spAutoFit/>
          </a:bodyPr>
          <a:lstStyle/>
          <a:p>
            <a:pPr indent="304800" algn="just">
              <a:spcAft>
                <a:spcPts val="0"/>
              </a:spcAft>
            </a:pPr>
            <a:r>
              <a:rPr lang="zh-CN" altLang="zh-CN" kern="100" dirty="0" smtClean="0">
                <a:solidFill>
                  <a:srgbClr val="00B0F0"/>
                </a:solidFill>
                <a:latin typeface="华文新魏" panose="02010800040101010101" pitchFamily="2" charset="-122"/>
                <a:ea typeface="华文新魏" panose="02010800040101010101" pitchFamily="2" charset="-122"/>
                <a:cs typeface="宋体" panose="02010600030101010101" pitchFamily="2" charset="-122"/>
              </a:rPr>
              <a:t>正负</a:t>
            </a:r>
            <a:r>
              <a:rPr lang="zh-CN" altLang="zh-CN" kern="100" dirty="0">
                <a:solidFill>
                  <a:srgbClr val="00B0F0"/>
                </a:solidFill>
                <a:latin typeface="华文新魏" panose="02010800040101010101" pitchFamily="2" charset="-122"/>
                <a:ea typeface="华文新魏" panose="02010800040101010101" pitchFamily="2" charset="-122"/>
                <a:cs typeface="宋体" panose="02010600030101010101" pitchFamily="2" charset="-122"/>
              </a:rPr>
              <a:t>形</a:t>
            </a:r>
            <a:r>
              <a:rPr lang="en-US" altLang="zh-CN" kern="100" dirty="0">
                <a:solidFill>
                  <a:srgbClr val="00B0F0"/>
                </a:solidFill>
                <a:latin typeface="华文新魏" panose="02010800040101010101" pitchFamily="2" charset="-122"/>
                <a:ea typeface="华文新魏" panose="02010800040101010101" pitchFamily="2" charset="-122"/>
                <a:cs typeface="宋体" panose="02010600030101010101" pitchFamily="2" charset="-122"/>
              </a:rPr>
              <a:t> </a:t>
            </a:r>
            <a:endParaRPr lang="zh-CN" altLang="en-US" kern="100" dirty="0">
              <a:solidFill>
                <a:srgbClr val="00B0F0"/>
              </a:solidFill>
              <a:latin typeface="华文新魏" panose="02010800040101010101" pitchFamily="2" charset="-122"/>
              <a:ea typeface="华文新魏" panose="02010800040101010101" pitchFamily="2" charset="-122"/>
              <a:cs typeface="宋体" panose="02010600030101010101" pitchFamily="2" charset="-122"/>
            </a:endParaRPr>
          </a:p>
        </p:txBody>
      </p:sp>
      <p:pic>
        <p:nvPicPr>
          <p:cNvPr id="8" name="图片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486399" y="1207611"/>
            <a:ext cx="4578423" cy="473933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9" name="图片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6209" y="1207611"/>
            <a:ext cx="4753797" cy="473933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1273370814"/>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木头类型">
  <a:themeElements>
    <a:clrScheme name="木头类型">
      <a:dk1>
        <a:sysClr val="windowText" lastClr="000000"/>
      </a:dk1>
      <a:lt1>
        <a:sysClr val="window" lastClr="FFFFFF"/>
      </a:lt1>
      <a:dk2>
        <a:srgbClr val="775F55"/>
      </a:dk2>
      <a:lt2>
        <a:srgbClr val="EBDDC3"/>
      </a:lt2>
      <a:accent1>
        <a:srgbClr val="94B6D2"/>
      </a:accent1>
      <a:accent2>
        <a:srgbClr val="DD8047"/>
      </a:accent2>
      <a:accent3>
        <a:srgbClr val="A5AB81"/>
      </a:accent3>
      <a:accent4>
        <a:srgbClr val="D8B25C"/>
      </a:accent4>
      <a:accent5>
        <a:srgbClr val="7BA79D"/>
      </a:accent5>
      <a:accent6>
        <a:srgbClr val="968C8C"/>
      </a:accent6>
      <a:hlink>
        <a:srgbClr val="F7B615"/>
      </a:hlink>
      <a:folHlink>
        <a:srgbClr val="704404"/>
      </a:folHlink>
    </a:clrScheme>
    <a:fontScheme name="自定义 3">
      <a:majorFont>
        <a:latin typeface="Cambria"/>
        <a:ea typeface="黑体"/>
        <a:cs typeface=""/>
      </a:majorFont>
      <a:minorFont>
        <a:latin typeface="Calibri"/>
        <a:ea typeface="华文中宋"/>
        <a:cs typeface=""/>
      </a:minorFont>
    </a:fontScheme>
    <a:fmtScheme name="木头类型">
      <a:fillStyleLst>
        <a:solidFill>
          <a:schemeClr val="phClr"/>
        </a:solidFill>
        <a:blipFill rotWithShape="1">
          <a:blip xmlns:r="http://schemas.openxmlformats.org/officeDocument/2006/relationships" r:embed="rId1">
            <a:duotone>
              <a:schemeClr val="phClr">
                <a:tint val="70000"/>
                <a:shade val="63000"/>
              </a:schemeClr>
              <a:schemeClr val="phClr">
                <a:tint val="10000"/>
                <a:satMod val="150000"/>
              </a:schemeClr>
            </a:duotone>
          </a:blip>
          <a:tile tx="0" ty="0" sx="60000" sy="59000" flip="none" algn="tl"/>
        </a:blipFill>
        <a:blipFill rotWithShape="1">
          <a:blip xmlns:r="http://schemas.openxmlformats.org/officeDocument/2006/relationships" r:embed="rId1">
            <a:duotone>
              <a:schemeClr val="phClr">
                <a:shade val="36000"/>
                <a:satMod val="120000"/>
              </a:schemeClr>
              <a:schemeClr val="phClr">
                <a:tint val="40000"/>
              </a:schemeClr>
            </a:duotone>
          </a:blip>
          <a:tile tx="0" ty="0" sx="60000" sy="59000" flip="none" algn="tl"/>
        </a:blip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softEdge rad="12700"/>
          </a:effectLst>
        </a:effectStyle>
        <a:effectStyle>
          <a:effectLst>
            <a:outerShdw blurRad="50800" dist="19050" dir="5400000" algn="tl" rotWithShape="0">
              <a:srgbClr val="000000">
                <a:alpha val="60000"/>
              </a:srgbClr>
            </a:outerShdw>
            <a:softEdge rad="12700"/>
          </a:effectLst>
        </a:effectStyle>
      </a:effectStyleLst>
      <a:bgFillStyleLst>
        <a:solidFill>
          <a:schemeClr val="phClr"/>
        </a:solidFill>
        <a:solidFill>
          <a:schemeClr val="phClr">
            <a:shade val="97000"/>
            <a:satMod val="150000"/>
          </a:schemeClr>
        </a:solidFill>
        <a:blipFill rotWithShape="1">
          <a:blip xmlns:r="http://schemas.openxmlformats.org/officeDocument/2006/relationships" r:embed="rId1">
            <a:duotone>
              <a:schemeClr val="phClr">
                <a:tint val="75000"/>
                <a:shade val="58000"/>
                <a:satMod val="120000"/>
              </a:schemeClr>
              <a:schemeClr val="phClr">
                <a:tint val="50000"/>
                <a:shade val="96000"/>
              </a:schemeClr>
            </a:duotone>
          </a:blip>
          <a:tile tx="0" ty="0" sx="100000" sy="100000" flip="none" algn="tl"/>
        </a:blipFill>
      </a:bgFillStyleLst>
    </a:fmtScheme>
  </a:themeElements>
  <a:objectDefaults/>
  <a:extraClrSchemeLst/>
  <a:extLst>
    <a:ext uri="{05A4C25C-085E-4340-85A3-A5531E510DB2}">
      <thm15:themeFamily xmlns:thm15="http://schemas.microsoft.com/office/thememl/2012/main" name="Wood Type" id="{7ACABC62-BF99-48CF-A9DC-4DB89C7B13DC}" vid="{C6AE0645-98FF-411B-B0E9-59ABD78A0CCE}"/>
    </a:ext>
  </a:extLst>
</a:theme>
</file>

<file path=docProps/app.xml><?xml version="1.0" encoding="utf-8"?>
<Properties xmlns="http://schemas.openxmlformats.org/officeDocument/2006/extended-properties" xmlns:vt="http://schemas.openxmlformats.org/officeDocument/2006/docPropsVTypes">
  <Template>木头类型</Template>
  <TotalTime>187</TotalTime>
  <Words>4081</Words>
  <Application>Microsoft Office PowerPoint</Application>
  <PresentationFormat>宽屏</PresentationFormat>
  <Paragraphs>355</Paragraphs>
  <Slides>65</Slides>
  <Notes>0</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65</vt:i4>
      </vt:variant>
    </vt:vector>
  </HeadingPairs>
  <TitlesOfParts>
    <vt:vector size="76" baseType="lpstr">
      <vt:lpstr>黑体</vt:lpstr>
      <vt:lpstr>华文仿宋</vt:lpstr>
      <vt:lpstr>华文新魏</vt:lpstr>
      <vt:lpstr>华文中宋</vt:lpstr>
      <vt:lpstr>宋体</vt:lpstr>
      <vt:lpstr>Arial</vt:lpstr>
      <vt:lpstr>Calibri</vt:lpstr>
      <vt:lpstr>Cambria</vt:lpstr>
      <vt:lpstr>Times New Roman</vt:lpstr>
      <vt:lpstr>Wingdings</vt:lpstr>
      <vt:lpstr>木头类型</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BSY-zwy</dc:creator>
  <cp:lastModifiedBy>BSY-zwy</cp:lastModifiedBy>
  <cp:revision>22</cp:revision>
  <dcterms:created xsi:type="dcterms:W3CDTF">2017-09-05T00:53:01Z</dcterms:created>
  <dcterms:modified xsi:type="dcterms:W3CDTF">2017-09-07T06:54:57Z</dcterms:modified>
</cp:coreProperties>
</file>