
<file path=[Content_Types].xml><?xml version="1.0" encoding="utf-8"?>
<Types xmlns="http://schemas.openxmlformats.org/package/2006/content-types">
  <Default Extension="xml" ContentType="application/xml"/>
  <Default Extension="wav" ContentType="audio/x-wav"/>
  <Default Extension="jpeg" ContentType="image/jpeg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872" r:id="rId2"/>
    <p:sldId id="713" r:id="rId3"/>
    <p:sldId id="714" r:id="rId4"/>
    <p:sldId id="760" r:id="rId5"/>
    <p:sldId id="761" r:id="rId6"/>
    <p:sldId id="762" r:id="rId7"/>
    <p:sldId id="763" r:id="rId8"/>
    <p:sldId id="764" r:id="rId9"/>
    <p:sldId id="716" r:id="rId10"/>
    <p:sldId id="717" r:id="rId11"/>
    <p:sldId id="718" r:id="rId12"/>
    <p:sldId id="719" r:id="rId13"/>
    <p:sldId id="720" r:id="rId14"/>
    <p:sldId id="721" r:id="rId15"/>
    <p:sldId id="722" r:id="rId16"/>
    <p:sldId id="724" r:id="rId17"/>
    <p:sldId id="725" r:id="rId18"/>
    <p:sldId id="727" r:id="rId19"/>
    <p:sldId id="729" r:id="rId20"/>
    <p:sldId id="730" r:id="rId21"/>
    <p:sldId id="731" r:id="rId22"/>
    <p:sldId id="733" r:id="rId23"/>
    <p:sldId id="734" r:id="rId24"/>
    <p:sldId id="735" r:id="rId25"/>
    <p:sldId id="737" r:id="rId26"/>
    <p:sldId id="739" r:id="rId27"/>
    <p:sldId id="741" r:id="rId28"/>
    <p:sldId id="743" r:id="rId29"/>
    <p:sldId id="744" r:id="rId30"/>
    <p:sldId id="745" r:id="rId31"/>
    <p:sldId id="746" r:id="rId32"/>
    <p:sldId id="747" r:id="rId33"/>
    <p:sldId id="748" r:id="rId34"/>
    <p:sldId id="749" r:id="rId35"/>
    <p:sldId id="750" r:id="rId36"/>
    <p:sldId id="751" r:id="rId37"/>
    <p:sldId id="752" r:id="rId38"/>
    <p:sldId id="814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BCC755"/>
    <a:srgbClr val="FF99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5"/>
  </p:normalViewPr>
  <p:slideViewPr>
    <p:cSldViewPr showGuides="1">
      <p:cViewPr varScale="1">
        <p:scale>
          <a:sx n="85" d="100"/>
          <a:sy n="85" d="100"/>
        </p:scale>
        <p:origin x="1768" y="168"/>
      </p:cViewPr>
      <p:guideLst>
        <p:guide orient="horz" pos="2160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8DD600-855B-480D-8178-0566946334FB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45C75"/>
                </a:solidFill>
                <a:effectLst/>
                <a:uLnTx/>
                <a:uFillTx/>
                <a:latin typeface="Arial" panose="020B0604020202020204" pitchFamily="34" charset="0"/>
                <a:ea typeface="方正粗倩_GBK" pitchFamily="65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45C75"/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3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8"/>
          <p:cNvSpPr/>
          <p:nvPr/>
        </p:nvSpPr>
        <p:spPr>
          <a:xfrm>
            <a:off x="0" y="1295400"/>
            <a:ext cx="9144000" cy="4191000"/>
          </a:xfrm>
          <a:prstGeom prst="rect">
            <a:avLst/>
          </a:prstGeom>
          <a:solidFill>
            <a:schemeClr val="folHlink">
              <a:alpha val="89803"/>
            </a:scheme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2286000"/>
            <a:ext cx="5519420" cy="110680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  <a:sym typeface="+mn-ea"/>
              </a:rPr>
              <a:t>图案设计</a:t>
            </a: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</a:rPr>
              <a:t>            </a:t>
            </a:r>
            <a:endParaRPr lang="zh-CN" altLang="en-US" sz="6600" dirty="0">
              <a:solidFill>
                <a:srgbClr val="BCC755"/>
              </a:solidFill>
              <a:latin typeface="Times New Roman" panose="02020603050405020304" pitchFamily="18" charset="0"/>
              <a:ea typeface="方正粗宋简体" panose="03000509000000000000" pitchFamily="65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3026728" y="3392805"/>
            <a:ext cx="246574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 smtClean="0">
                <a:latin typeface="Archery Black Rounded" pitchFamily="2" charset="0"/>
              </a:rPr>
              <a:t>     </a:t>
            </a:r>
            <a:r>
              <a:rPr lang="en-US" altLang="zh-CN" sz="2400" dirty="0" smtClean="0">
                <a:latin typeface="Archery Black Rounded" pitchFamily="2" charset="0"/>
              </a:rPr>
              <a:t> </a:t>
            </a:r>
            <a:r>
              <a:rPr lang="en-US" altLang="zh-CN" sz="2400" dirty="0">
                <a:latin typeface="Archery Black Rounded" pitchFamily="2" charset="0"/>
              </a:rPr>
              <a:t>Pattern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Rot="1"/>
          </p:cNvSpPr>
          <p:nvPr>
            <p:ph type="title"/>
          </p:nvPr>
        </p:nvSpPr>
        <p:spPr>
          <a:xfrm>
            <a:off x="903605" y="1042035"/>
            <a:ext cx="1503045" cy="343535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latin typeface="+mn-ea"/>
                <a:ea typeface="+mn-ea"/>
              </a:rPr>
              <a:t> </a:t>
            </a:r>
            <a:r>
              <a:rPr lang="zh-CN" altLang="en-US" sz="2000" b="1" dirty="0">
                <a:latin typeface="+mn-ea"/>
                <a:ea typeface="+mn-ea"/>
              </a:rPr>
              <a:t>散点式：</a:t>
            </a:r>
            <a:r>
              <a:rPr lang="zh-CN" altLang="en-US" sz="2000" dirty="0">
                <a:latin typeface="+mn-ea"/>
                <a:ea typeface="+mn-ea"/>
              </a:rPr>
              <a:t> </a:t>
            </a:r>
          </a:p>
        </p:txBody>
      </p:sp>
      <p:sp>
        <p:nvSpPr>
          <p:cNvPr id="220163" name="Rectangle 3"/>
          <p:cNvSpPr>
            <a:spLocks noGrp="1" noRot="1"/>
          </p:cNvSpPr>
          <p:nvPr>
            <p:ph idx="1"/>
          </p:nvPr>
        </p:nvSpPr>
        <p:spPr>
          <a:xfrm>
            <a:off x="914400" y="1589405"/>
            <a:ext cx="2193290" cy="18319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000" dirty="0">
                <a:latin typeface="+mn-ea"/>
              </a:rPr>
              <a:t>一个散点 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二个散点 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三个散点 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四个散点</a:t>
            </a:r>
          </a:p>
        </p:txBody>
      </p:sp>
      <p:pic>
        <p:nvPicPr>
          <p:cNvPr id="75778" name="内容占位符 3" descr="h.jpg"/>
          <p:cNvPicPr>
            <a:picLocks noGrp="1"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69298" y="159385"/>
            <a:ext cx="4981575" cy="6538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0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0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0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/>
      <p:bldP spid="2201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Rot="1"/>
          </p:cNvSpPr>
          <p:nvPr>
            <p:ph type="title"/>
          </p:nvPr>
        </p:nvSpPr>
        <p:spPr>
          <a:xfrm>
            <a:off x="992505" y="657225"/>
            <a:ext cx="1701165" cy="34671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</a:rPr>
              <a:t>一个散点：</a:t>
            </a:r>
          </a:p>
        </p:txBody>
      </p:sp>
      <p:sp>
        <p:nvSpPr>
          <p:cNvPr id="78851" name="Rectangle 3"/>
          <p:cNvSpPr>
            <a:spLocks noGrp="1" noRot="1"/>
          </p:cNvSpPr>
          <p:nvPr>
            <p:ph idx="1"/>
          </p:nvPr>
        </p:nvSpPr>
        <p:spPr>
          <a:xfrm>
            <a:off x="683260" y="1113155"/>
            <a:ext cx="7633970" cy="407670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80000"/>
              </a:lnSpc>
            </a:pPr>
            <a:r>
              <a:rPr lang="zh-CN" altLang="en-US" sz="2000" dirty="0"/>
              <a:t>在一个循环单位区域内，配置一个或一组纹样。</a:t>
            </a:r>
          </a:p>
        </p:txBody>
      </p:sp>
      <p:pic>
        <p:nvPicPr>
          <p:cNvPr id="78852" name="Picture 4" descr="旋转 DSC01967"/>
          <p:cNvPicPr>
            <a:picLocks noChangeAspect="1"/>
          </p:cNvPicPr>
          <p:nvPr/>
        </p:nvPicPr>
        <p:blipFill>
          <a:blip r:embed="rId2">
            <a:lum bright="29999" contrast="12000"/>
          </a:blip>
          <a:stretch>
            <a:fillRect/>
          </a:stretch>
        </p:blipFill>
        <p:spPr>
          <a:xfrm>
            <a:off x="1122045" y="1631633"/>
            <a:ext cx="7129463" cy="4554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内容占位符 2" descr="20085716720455_2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0"/>
            <a:ext cx="5607050" cy="6858000"/>
          </a:xfrm>
        </p:spPr>
      </p:pic>
      <p:pic>
        <p:nvPicPr>
          <p:cNvPr id="79875" name="内容占位符 2" descr="20085716720455_2.jpg"/>
          <p:cNvPicPr>
            <a:picLocks noChangeAspect="1"/>
          </p:cNvPicPr>
          <p:nvPr/>
        </p:nvPicPr>
        <p:blipFill>
          <a:blip r:embed="rId2"/>
          <a:srcRect l="11111" t="81750" r="65657"/>
          <a:stretch>
            <a:fillRect/>
          </a:stretch>
        </p:blipFill>
        <p:spPr>
          <a:xfrm>
            <a:off x="6429375" y="4786313"/>
            <a:ext cx="1643063" cy="1579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内容占位符 2" descr="f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471488" y="214313"/>
            <a:ext cx="6648450" cy="4786312"/>
          </a:xfrm>
        </p:spPr>
      </p:pic>
      <p:pic>
        <p:nvPicPr>
          <p:cNvPr id="80899" name="内容占位符 2" descr="f.jpg"/>
          <p:cNvPicPr>
            <a:picLocks noChangeAspect="1"/>
          </p:cNvPicPr>
          <p:nvPr/>
        </p:nvPicPr>
        <p:blipFill>
          <a:blip r:embed="rId2"/>
          <a:srcRect l="47629" t="71111" r="32991" b="1974"/>
          <a:stretch>
            <a:fillRect/>
          </a:stretch>
        </p:blipFill>
        <p:spPr>
          <a:xfrm>
            <a:off x="7072313" y="4786313"/>
            <a:ext cx="2071687" cy="207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内容占位符 2" descr="a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571500"/>
            <a:ext cx="6388100" cy="555942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Rot="1"/>
          </p:cNvSpPr>
          <p:nvPr>
            <p:ph type="title"/>
          </p:nvPr>
        </p:nvSpPr>
        <p:spPr>
          <a:xfrm>
            <a:off x="786765" y="1052830"/>
            <a:ext cx="1953260" cy="39751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</a:rPr>
              <a:t>二个散点：</a:t>
            </a:r>
          </a:p>
        </p:txBody>
      </p:sp>
      <p:sp>
        <p:nvSpPr>
          <p:cNvPr id="223235" name="Rectangle 3"/>
          <p:cNvSpPr>
            <a:spLocks noGrp="1" noRot="1"/>
          </p:cNvSpPr>
          <p:nvPr>
            <p:ph idx="1"/>
          </p:nvPr>
        </p:nvSpPr>
        <p:spPr>
          <a:xfrm>
            <a:off x="500380" y="3493135"/>
            <a:ext cx="3597910" cy="29749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在一个循环单位区域内，配置二个或二组纹样，一般以中小型组花为宜。排列方法是将一个循环单位划分为四个区间，在两个区间内各配置一个散点。</a:t>
            </a:r>
          </a:p>
        </p:txBody>
      </p:sp>
      <p:pic>
        <p:nvPicPr>
          <p:cNvPr id="83970" name="Picture 6" descr="复制 旋转 DSC01967"/>
          <p:cNvPicPr>
            <a:picLocks noChangeAspect="1"/>
          </p:cNvPicPr>
          <p:nvPr/>
        </p:nvPicPr>
        <p:blipFill>
          <a:blip r:embed="rId2">
            <a:lum bright="35999" contrast="12000"/>
          </a:blip>
          <a:srcRect r="4577"/>
          <a:stretch>
            <a:fillRect/>
          </a:stretch>
        </p:blipFill>
        <p:spPr>
          <a:xfrm rot="16200000">
            <a:off x="3876040" y="1749425"/>
            <a:ext cx="5361305" cy="3770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4" grpId="0"/>
      <p:bldP spid="2232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内容占位符 2" descr="3-110H22301400-L.jpg"/>
          <p:cNvPicPr>
            <a:picLocks noGrp="1" noChangeAspect="1"/>
          </p:cNvPicPr>
          <p:nvPr>
            <p:ph/>
          </p:nvPr>
        </p:nvPicPr>
        <p:blipFill>
          <a:blip r:embed="rId2">
            <a:lum bright="-12000" contrast="18000"/>
          </a:blip>
          <a:srcRect/>
          <a:stretch>
            <a:fillRect/>
          </a:stretch>
        </p:blipFill>
        <p:spPr>
          <a:xfrm>
            <a:off x="908685" y="1231265"/>
            <a:ext cx="7326630" cy="4396105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/>
          </p:cNvSpPr>
          <p:nvPr>
            <p:ph type="title"/>
          </p:nvPr>
        </p:nvSpPr>
        <p:spPr>
          <a:xfrm>
            <a:off x="1069975" y="433070"/>
            <a:ext cx="1339215" cy="376555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三个散点 ：</a:t>
            </a:r>
          </a:p>
        </p:txBody>
      </p:sp>
      <p:sp>
        <p:nvSpPr>
          <p:cNvPr id="233475" name="Rectangle 3"/>
          <p:cNvSpPr>
            <a:spLocks noGrp="1" noRot="1"/>
          </p:cNvSpPr>
          <p:nvPr>
            <p:ph idx="1"/>
          </p:nvPr>
        </p:nvSpPr>
        <p:spPr>
          <a:xfrm>
            <a:off x="609600" y="914400"/>
            <a:ext cx="7413625" cy="271716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在一个循环单位区域内，配置三个或三组纹样，纹样可分大、中、小，大点注意与中、小点形成“丁”字形状。方法是将一个循环单位划分九个小区间。</a:t>
            </a:r>
          </a:p>
        </p:txBody>
      </p:sp>
      <p:pic>
        <p:nvPicPr>
          <p:cNvPr id="87042" name="Picture 6" descr="旋转 DSC01968"/>
          <p:cNvPicPr>
            <a:picLocks noChangeAspect="1"/>
          </p:cNvPicPr>
          <p:nvPr/>
        </p:nvPicPr>
        <p:blipFill>
          <a:blip r:embed="rId2">
            <a:lum bright="29999"/>
          </a:blip>
          <a:srcRect/>
          <a:stretch>
            <a:fillRect/>
          </a:stretch>
        </p:blipFill>
        <p:spPr>
          <a:xfrm>
            <a:off x="1016635" y="2484120"/>
            <a:ext cx="6854190" cy="4249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2" dur="indefinite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allAtOnce"/>
      <p:bldP spid="233475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/>
          </p:cNvSpPr>
          <p:nvPr>
            <p:ph type="title"/>
          </p:nvPr>
        </p:nvSpPr>
        <p:spPr>
          <a:xfrm>
            <a:off x="906780" y="530225"/>
            <a:ext cx="2259330" cy="386715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四个散点： </a:t>
            </a:r>
          </a:p>
        </p:txBody>
      </p:sp>
      <p:sp>
        <p:nvSpPr>
          <p:cNvPr id="88067" name="Rectangle 3"/>
          <p:cNvSpPr>
            <a:spLocks noGrp="1" noRot="1"/>
          </p:cNvSpPr>
          <p:nvPr>
            <p:ph idx="1"/>
          </p:nvPr>
        </p:nvSpPr>
        <p:spPr>
          <a:xfrm>
            <a:off x="609600" y="1066800"/>
            <a:ext cx="7479665" cy="156908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000" dirty="0">
                <a:latin typeface="+mn-ea"/>
              </a:rPr>
              <a:t>在一个循环单位区域内，配置四个或四组纹样，纹样宜两大两小。方法是将一个循环单位划分为</a:t>
            </a:r>
            <a:r>
              <a:rPr lang="en-US" altLang="zh-CN" sz="2000" dirty="0">
                <a:latin typeface="+mn-ea"/>
              </a:rPr>
              <a:t>16</a:t>
            </a:r>
            <a:r>
              <a:rPr lang="zh-CN" altLang="en-US" sz="2000" dirty="0">
                <a:latin typeface="+mn-ea"/>
              </a:rPr>
              <a:t>个小区间，每行的其中一个区间内配置一个散点。</a:t>
            </a:r>
          </a:p>
        </p:txBody>
      </p:sp>
      <p:pic>
        <p:nvPicPr>
          <p:cNvPr id="89091" name="Picture 9" descr="旋转 DSC01968"/>
          <p:cNvPicPr>
            <a:picLocks noChangeAspect="1"/>
          </p:cNvPicPr>
          <p:nvPr/>
        </p:nvPicPr>
        <p:blipFill>
          <a:blip r:embed="rId2">
            <a:lum bright="29999" contrast="24000"/>
          </a:blip>
          <a:srcRect/>
          <a:stretch>
            <a:fillRect/>
          </a:stretch>
        </p:blipFill>
        <p:spPr>
          <a:xfrm>
            <a:off x="922020" y="2124075"/>
            <a:ext cx="7221855" cy="4658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内容占位符 2" descr="g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643063" y="571500"/>
            <a:ext cx="5446712" cy="587057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/>
          <p:nvPr/>
        </p:nvSpPr>
        <p:spPr>
          <a:xfrm>
            <a:off x="554990" y="3402330"/>
            <a:ext cx="32873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000" b="1" dirty="0">
              <a:latin typeface="+mn-ea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000" b="1" dirty="0">
              <a:latin typeface="+mn-ea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latin typeface="+mn-ea"/>
              </a:rPr>
              <a:t>四方连续纹样是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指一个单位向上下左右四个方向反复连续循环</a:t>
            </a:r>
            <a:r>
              <a:rPr lang="zh-CN" altLang="en-US" sz="2000" b="1" dirty="0">
                <a:latin typeface="+mn-ea"/>
              </a:rPr>
              <a:t>排列所产生的纹样。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000" dirty="0">
              <a:latin typeface="+mn-ea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特点：用一个基本单位纹样向上下，或左右无限重复运动．</a:t>
            </a:r>
          </a:p>
        </p:txBody>
      </p:sp>
      <p:sp>
        <p:nvSpPr>
          <p:cNvPr id="64518" name="矩形 64517"/>
          <p:cNvSpPr/>
          <p:nvPr/>
        </p:nvSpPr>
        <p:spPr>
          <a:xfrm>
            <a:off x="22860" y="772795"/>
            <a:ext cx="369697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矩形 64516"/>
          <p:cNvSpPr/>
          <p:nvPr/>
        </p:nvSpPr>
        <p:spPr>
          <a:xfrm>
            <a:off x="676910" y="848995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BCC755"/>
                </a:solidFill>
                <a:latin typeface="Arial" panose="020B0604020202020204" pitchFamily="34" charset="0"/>
              </a:rPr>
              <a:t>二、四方连续</a:t>
            </a:r>
            <a:r>
              <a:rPr lang="zh-CN" altLang="en-US" sz="2800" b="1" dirty="0">
                <a:solidFill>
                  <a:srgbClr val="BCC755"/>
                </a:solidFill>
                <a:sym typeface="+mn-ea"/>
              </a:rPr>
              <a:t>纹样</a:t>
            </a:r>
            <a:endParaRPr lang="zh-CN" altLang="en-US" sz="2800" b="1" dirty="0">
              <a:solidFill>
                <a:srgbClr val="BCC755"/>
              </a:solidFill>
              <a:latin typeface="Arial" panose="020B0604020202020204" pitchFamily="34" charset="0"/>
              <a:ea typeface="方正粗宋简体" panose="03000509000000000000" pitchFamily="65" charset="-122"/>
              <a:sym typeface="+mn-ea"/>
            </a:endParaRPr>
          </a:p>
        </p:txBody>
      </p:sp>
      <p:pic>
        <p:nvPicPr>
          <p:cNvPr id="3" name="图片 2" descr="IMG_1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460" y="1471295"/>
            <a:ext cx="4770120" cy="47701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/>
          </p:cNvSpPr>
          <p:nvPr>
            <p:ph type="title"/>
          </p:nvPr>
        </p:nvSpPr>
        <p:spPr>
          <a:xfrm>
            <a:off x="457200" y="1195070"/>
            <a:ext cx="2587625" cy="300355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连缀排列： </a:t>
            </a:r>
          </a:p>
        </p:txBody>
      </p:sp>
      <p:sp>
        <p:nvSpPr>
          <p:cNvPr id="239619" name="Rectangle 3"/>
          <p:cNvSpPr>
            <a:spLocks noGrp="1" noRot="1"/>
          </p:cNvSpPr>
          <p:nvPr>
            <p:ph idx="1"/>
          </p:nvPr>
        </p:nvSpPr>
        <p:spPr>
          <a:xfrm>
            <a:off x="609600" y="1600200"/>
            <a:ext cx="2894330" cy="15906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000" dirty="0">
                <a:latin typeface="+mn-ea"/>
              </a:rPr>
              <a:t>波形连缀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菱形连缀 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转换连缀    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梯形连缀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/>
      <p:bldP spid="2396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(1)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波形连缀：</a:t>
            </a:r>
          </a:p>
        </p:txBody>
      </p:sp>
      <p:sp>
        <p:nvSpPr>
          <p:cNvPr id="92163" name="Rectangle 3"/>
          <p:cNvSpPr>
            <a:spLocks noGrp="1" noRot="1"/>
          </p:cNvSpPr>
          <p:nvPr>
            <p:ph idx="1"/>
          </p:nvPr>
        </p:nvSpPr>
        <p:spPr>
          <a:xfrm>
            <a:off x="381000" y="2057400"/>
            <a:ext cx="3553460" cy="4337050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先在单位区域内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作波形的骨法</a:t>
            </a:r>
            <a:r>
              <a:rPr lang="zh-CN" altLang="en-US" sz="2000" dirty="0">
                <a:latin typeface="+mn-ea"/>
              </a:rPr>
              <a:t>，再按波形来填入纹样，这类连续最好是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采用正方形的单位，在其内划分为四等分，中心交点画圆，再以四个角分别为圆心，画四分之一圆，</a:t>
            </a:r>
            <a:r>
              <a:rPr lang="zh-CN" altLang="en-US" sz="2000" dirty="0">
                <a:latin typeface="+mn-ea"/>
              </a:rPr>
              <a:t>而且分别于中心圆相切，将其反复便连成了波形的骨骼。 </a:t>
            </a:r>
          </a:p>
        </p:txBody>
      </p:sp>
      <p:pic>
        <p:nvPicPr>
          <p:cNvPr id="93186" name="Picture 7" descr="旋转 DSC0196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114800" y="1324610"/>
            <a:ext cx="4508500" cy="4830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4" descr="200810839737157"/>
          <p:cNvPicPr>
            <a:picLocks noChangeAspect="1"/>
          </p:cNvPicPr>
          <p:nvPr/>
        </p:nvPicPr>
        <p:blipFill>
          <a:blip r:embed="rId2">
            <a:lum bright="-6000" contrast="18000"/>
          </a:blip>
          <a:stretch>
            <a:fillRect/>
          </a:stretch>
        </p:blipFill>
        <p:spPr>
          <a:xfrm>
            <a:off x="1894205" y="607060"/>
            <a:ext cx="5530850" cy="564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5" descr="旋转 DSC01969"/>
          <p:cNvPicPr>
            <a:picLocks noGrp="1" noChangeAspect="1"/>
          </p:cNvPicPr>
          <p:nvPr>
            <p:ph/>
          </p:nvPr>
        </p:nvPicPr>
        <p:blipFill>
          <a:blip r:embed="rId2">
            <a:lum bright="29999" contrast="36000"/>
          </a:blip>
          <a:srcRect t="1864" b="8325"/>
          <a:stretch>
            <a:fillRect/>
          </a:stretch>
        </p:blipFill>
        <p:spPr>
          <a:xfrm>
            <a:off x="1903095" y="237490"/>
            <a:ext cx="5469255" cy="5982970"/>
          </a:xfr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/>
          </p:cNvSpPr>
          <p:nvPr>
            <p:ph type="title"/>
          </p:nvPr>
        </p:nvSpPr>
        <p:spPr>
          <a:xfrm>
            <a:off x="457200" y="241618"/>
            <a:ext cx="8229600" cy="114300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）菱形连缀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</a:p>
        </p:txBody>
      </p:sp>
      <p:sp>
        <p:nvSpPr>
          <p:cNvPr id="96259" name="Rectangle 3"/>
          <p:cNvSpPr>
            <a:spLocks noGrp="1" noRot="1"/>
          </p:cNvSpPr>
          <p:nvPr>
            <p:ph idx="1"/>
          </p:nvPr>
        </p:nvSpPr>
        <p:spPr>
          <a:xfrm>
            <a:off x="358775" y="2947670"/>
            <a:ext cx="3103245" cy="3300730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选定一个正方形或长方形的单位，再在各边定出二等分点，连接相邻各边的等分点即成菱形，在菱形中设计适合纹样，然后使之四边连续起来。</a:t>
            </a:r>
            <a:endParaRPr lang="en-US" altLang="zh-CN" sz="2000" dirty="0">
              <a:latin typeface="+mn-ea"/>
            </a:endParaRPr>
          </a:p>
        </p:txBody>
      </p:sp>
      <p:pic>
        <p:nvPicPr>
          <p:cNvPr id="97282" name="Picture 5" descr="旋转 DSC0196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776980" y="1221740"/>
            <a:ext cx="4608195" cy="4702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algn="l" eaLnBrk="1" hangingPunct="1"/>
            <a:r>
              <a:rPr lang="zh-CN" altLang="en-US" sz="2000" b="1" dirty="0">
                <a:solidFill>
                  <a:srgbClr val="FF0000"/>
                </a:solidFill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</a:rPr>
              <a:t>）转换连缀 </a:t>
            </a:r>
            <a:r>
              <a:rPr lang="en-US" altLang="zh-CN" sz="20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98307" name="Rectangle 3"/>
          <p:cNvSpPr>
            <a:spLocks noGrp="1" noRot="1"/>
          </p:cNvSpPr>
          <p:nvPr>
            <p:ph idx="1"/>
          </p:nvPr>
        </p:nvSpPr>
        <p:spPr>
          <a:xfrm>
            <a:off x="379730" y="2693670"/>
            <a:ext cx="3463925" cy="3649980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dirty="0"/>
              <a:t>在一个基本单位区域内，</a:t>
            </a:r>
            <a:r>
              <a:rPr lang="zh-CN" altLang="en-US" sz="2000" b="1" dirty="0">
                <a:solidFill>
                  <a:srgbClr val="FF0000"/>
                </a:solidFill>
              </a:rPr>
              <a:t>如圆形、椭圆形，</a:t>
            </a:r>
            <a:r>
              <a:rPr lang="zh-CN" altLang="en-US" sz="2000" dirty="0"/>
              <a:t>先划分二等分，在一等分里安排一个有方向的纹样，然后在另一等分里将纹样用一百八十度的回转，倒置过来，并使之衔接自然。</a:t>
            </a:r>
          </a:p>
        </p:txBody>
      </p:sp>
      <p:pic>
        <p:nvPicPr>
          <p:cNvPr id="99330" name="Picture 7" descr="图片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62730" y="1222375"/>
            <a:ext cx="4623435" cy="4610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/>
          </p:cNvSpPr>
          <p:nvPr>
            <p:ph type="title"/>
          </p:nvPr>
        </p:nvSpPr>
        <p:spPr>
          <a:xfrm>
            <a:off x="610870" y="625475"/>
            <a:ext cx="8229600" cy="42037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）梯形连缀</a:t>
            </a:r>
            <a:r>
              <a:rPr lang="en-US" altLang="zh-CN" sz="2000" dirty="0">
                <a:latin typeface="+mn-ea"/>
                <a:ea typeface="+mn-ea"/>
              </a:rPr>
              <a:t>:</a:t>
            </a:r>
          </a:p>
        </p:txBody>
      </p:sp>
      <p:sp>
        <p:nvSpPr>
          <p:cNvPr id="100355" name="Rectangle 3"/>
          <p:cNvSpPr>
            <a:spLocks noGrp="1" noRot="1"/>
          </p:cNvSpPr>
          <p:nvPr>
            <p:ph idx="1"/>
          </p:nvPr>
        </p:nvSpPr>
        <p:spPr>
          <a:xfrm>
            <a:off x="544830" y="3526790"/>
            <a:ext cx="2883535" cy="2949575"/>
          </a:xfrm>
        </p:spPr>
        <p:txBody>
          <a:bodyPr vert="horz" wrap="square" lIns="91440" tIns="45720" rIns="91440" bIns="45720" anchor="t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由于设计出来的纹样结构象阶梯那样排列有序，规律性很强，所以称之为梯形连缀，常见</a:t>
            </a:r>
            <a:r>
              <a:rPr lang="en-US" altLang="zh-CN" sz="2000" dirty="0">
                <a:latin typeface="+mn-ea"/>
              </a:rPr>
              <a:t>1/2</a:t>
            </a:r>
            <a:r>
              <a:rPr lang="zh-CN" altLang="en-US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1/3</a:t>
            </a:r>
            <a:r>
              <a:rPr lang="zh-CN" altLang="en-US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1/4</a:t>
            </a:r>
            <a:r>
              <a:rPr lang="zh-CN" altLang="en-US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2/5</a:t>
            </a:r>
            <a:r>
              <a:rPr lang="zh-CN" altLang="en-US" sz="2000" dirty="0">
                <a:latin typeface="+mn-ea"/>
              </a:rPr>
              <a:t>等形式。</a:t>
            </a:r>
          </a:p>
        </p:txBody>
      </p:sp>
      <p:pic>
        <p:nvPicPr>
          <p:cNvPr id="101378" name="Picture 5" descr="旋转 复制 DSC01989"/>
          <p:cNvPicPr>
            <a:picLocks noChangeAspect="1"/>
          </p:cNvPicPr>
          <p:nvPr/>
        </p:nvPicPr>
        <p:blipFill>
          <a:blip r:embed="rId2">
            <a:lum bright="18000" contrast="36000"/>
          </a:blip>
          <a:srcRect b="2542"/>
          <a:stretch>
            <a:fillRect/>
          </a:stretch>
        </p:blipFill>
        <p:spPr>
          <a:xfrm>
            <a:off x="4342765" y="625475"/>
            <a:ext cx="4109720" cy="572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/>
          </p:cNvSpPr>
          <p:nvPr>
            <p:ph type="title"/>
          </p:nvPr>
        </p:nvSpPr>
        <p:spPr>
          <a:xfrm>
            <a:off x="762000" y="960755"/>
            <a:ext cx="8229600" cy="38735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重叠纹样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:</a:t>
            </a:r>
          </a:p>
        </p:txBody>
      </p:sp>
      <p:sp>
        <p:nvSpPr>
          <p:cNvPr id="102403" name="Rectangle 3"/>
          <p:cNvSpPr>
            <a:spLocks noGrp="1" noRot="1"/>
          </p:cNvSpPr>
          <p:nvPr>
            <p:ph idx="1"/>
          </p:nvPr>
        </p:nvSpPr>
        <p:spPr>
          <a:xfrm>
            <a:off x="457200" y="1752600"/>
            <a:ext cx="3552825" cy="4843780"/>
          </a:xfrm>
        </p:spPr>
        <p:txBody>
          <a:bodyPr vert="horz" wrap="square" lIns="91440" tIns="45720" rIns="91440" bIns="45720" anchor="t"/>
          <a:lstStyle/>
          <a:p>
            <a:pPr algn="l" eaLnBrk="1" hangingPunct="1"/>
            <a:r>
              <a:rPr lang="zh-CN" altLang="en-US" sz="2000" dirty="0">
                <a:latin typeface="+mn-ea"/>
              </a:rPr>
              <a:t>采用二个以上的纹样，重叠地排列在一起。比如花与花重叠、花与几何形重叠、动物与几何形重叠等。</a:t>
            </a:r>
          </a:p>
          <a:p>
            <a:pPr algn="l" eaLnBrk="1" hangingPunct="1"/>
            <a:endParaRPr lang="zh-CN" altLang="en-US" sz="2000" dirty="0">
              <a:latin typeface="+mn-ea"/>
            </a:endParaRPr>
          </a:p>
          <a:p>
            <a:pPr algn="l" eaLnBrk="1" hangingPunct="1"/>
            <a:r>
              <a:rPr lang="zh-CN" altLang="en-US" sz="2000" dirty="0">
                <a:latin typeface="+mn-ea"/>
              </a:rPr>
              <a:t>底层的花纹叫做地纹，上层的花纹，叫做浮纹。这种排列，底纹要起到衬托浮纹的作用，也就是纹样应有主次之分。</a:t>
            </a:r>
          </a:p>
          <a:p>
            <a:pPr algn="l" eaLnBrk="1" hangingPunct="1"/>
            <a:endParaRPr lang="zh-CN" altLang="en-US" sz="2000" dirty="0">
              <a:latin typeface="+mn-ea"/>
            </a:endParaRPr>
          </a:p>
          <a:p>
            <a:pPr algn="l" eaLnBrk="1" hangingPunct="1"/>
            <a:r>
              <a:rPr lang="zh-CN" altLang="en-US" sz="2000" dirty="0">
                <a:latin typeface="+mn-ea"/>
              </a:rPr>
              <a:t>色彩要有轻重浓淡之别，使画面层次清晰，具有丰富的装饰效果。</a:t>
            </a:r>
          </a:p>
        </p:txBody>
      </p:sp>
      <p:pic>
        <p:nvPicPr>
          <p:cNvPr id="103426" name="Picture 5" descr="旋转 DSC01991"/>
          <p:cNvPicPr>
            <a:picLocks noChangeAspect="1"/>
          </p:cNvPicPr>
          <p:nvPr/>
        </p:nvPicPr>
        <p:blipFill>
          <a:blip r:embed="rId2">
            <a:lum bright="17999"/>
          </a:blip>
          <a:srcRect b="1786"/>
          <a:stretch>
            <a:fillRect/>
          </a:stretch>
        </p:blipFill>
        <p:spPr>
          <a:xfrm>
            <a:off x="4220845" y="1037590"/>
            <a:ext cx="4378325" cy="5318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内容占位符 2" descr="24b1OOOPIC1c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643063" y="428625"/>
            <a:ext cx="5924550" cy="5786438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4" descr="2007725103913968"/>
          <p:cNvPicPr>
            <a:picLocks noChangeAspect="1"/>
          </p:cNvPicPr>
          <p:nvPr/>
        </p:nvPicPr>
        <p:blipFill>
          <a:blip r:embed="rId2">
            <a:lum contrast="24000"/>
          </a:blip>
          <a:stretch>
            <a:fillRect/>
          </a:stretch>
        </p:blipFill>
        <p:spPr>
          <a:xfrm>
            <a:off x="1979930" y="744855"/>
            <a:ext cx="5587365" cy="5471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1" descr="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0"/>
            <a:ext cx="1857375" cy="185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8" y="1643063"/>
            <a:ext cx="4740275" cy="4691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标题 1"/>
          <p:cNvSpPr>
            <a:spLocks noGrp="1"/>
          </p:cNvSpPr>
          <p:nvPr>
            <p:ph type="title"/>
          </p:nvPr>
        </p:nvSpPr>
        <p:spPr>
          <a:xfrm>
            <a:off x="214313" y="571500"/>
            <a:ext cx="8229600" cy="571500"/>
          </a:xfrm>
        </p:spPr>
        <p:txBody>
          <a:bodyPr vert="horz" wrap="square" lIns="0" tIns="45720" rIns="0" bIns="0" anchor="b"/>
          <a:lstStyle/>
          <a:p>
            <a:pPr eaLnBrk="1" hangingPunct="1"/>
            <a:r>
              <a:rPr lang="zh-CN" altLang="en-US" sz="2400" dirty="0"/>
              <a:t>图案欣赏</a:t>
            </a:r>
          </a:p>
        </p:txBody>
      </p:sp>
      <p:pic>
        <p:nvPicPr>
          <p:cNvPr id="106499" name="内容占位符 3" descr="花藤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571625"/>
            <a:ext cx="1862137" cy="1858963"/>
          </a:xfrm>
        </p:spPr>
      </p:pic>
      <p:pic>
        <p:nvPicPr>
          <p:cNvPr id="106500" name="图片 4" descr="花藤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0"/>
            <a:ext cx="51498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内容占位符 3" descr="3-110H123250U36.jpg"/>
          <p:cNvPicPr>
            <a:picLocks noGrp="1" noChangeAspect="1"/>
          </p:cNvPicPr>
          <p:nvPr>
            <p:ph idx="1"/>
          </p:nvPr>
        </p:nvPicPr>
        <p:blipFill>
          <a:blip r:embed="rId2"/>
          <a:srcRect b="5128"/>
          <a:stretch>
            <a:fillRect/>
          </a:stretch>
        </p:blipFill>
        <p:spPr>
          <a:xfrm>
            <a:off x="0" y="0"/>
            <a:ext cx="4446588" cy="6000750"/>
          </a:xfrm>
        </p:spPr>
      </p:pic>
      <p:pic>
        <p:nvPicPr>
          <p:cNvPr id="107523" name="内容占位符 3" descr="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0"/>
            <a:ext cx="4643437" cy="4643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内容占位符 3" descr="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4714875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内容占位符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82433" y="1157605"/>
            <a:ext cx="5954712" cy="4389438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eaLnBrk="1" hangingPunct="1"/>
            <a:endParaRPr lang="zh-CN" altLang="en-US" dirty="0"/>
          </a:p>
        </p:txBody>
      </p:sp>
      <p:pic>
        <p:nvPicPr>
          <p:cNvPr id="109571" name="内容占位符 3" descr="4710727_145515017430_2.jpg"/>
          <p:cNvPicPr>
            <a:picLocks noGrp="1" noChangeAspect="1"/>
          </p:cNvPicPr>
          <p:nvPr>
            <p:ph idx="1"/>
          </p:nvPr>
        </p:nvPicPr>
        <p:blipFill>
          <a:blip r:embed="rId2"/>
          <a:srcRect b="6250"/>
          <a:stretch>
            <a:fillRect/>
          </a:stretch>
        </p:blipFill>
        <p:spPr>
          <a:xfrm>
            <a:off x="1796733" y="615950"/>
            <a:ext cx="5834062" cy="535781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eaLnBrk="1" hangingPunct="1"/>
            <a:endParaRPr lang="zh-CN" altLang="en-US" dirty="0"/>
          </a:p>
        </p:txBody>
      </p:sp>
      <p:pic>
        <p:nvPicPr>
          <p:cNvPr id="110595" name="内容占位符 3" descr="6454068_172655567945_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357188"/>
            <a:ext cx="5786437" cy="531812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eaLnBrk="1" hangingPunct="1"/>
            <a:endParaRPr lang="zh-CN" altLang="en-US" dirty="0"/>
          </a:p>
        </p:txBody>
      </p:sp>
      <p:pic>
        <p:nvPicPr>
          <p:cNvPr id="111619" name="内容占位符 3" descr="10663604_23512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106863" cy="5286375"/>
          </a:xfrm>
        </p:spPr>
      </p:pic>
      <p:pic>
        <p:nvPicPr>
          <p:cNvPr id="111620" name="图片 4" descr="8313492_151630861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863" y="0"/>
            <a:ext cx="50371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图片 6" descr="u=1974212821,2846778294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357313"/>
            <a:ext cx="4929188" cy="432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45720" rIns="0" bIns="0" anchor="b"/>
          <a:lstStyle/>
          <a:p>
            <a:pPr eaLnBrk="1" hangingPunct="1"/>
            <a:endParaRPr lang="zh-CN" altLang="en-US" dirty="0"/>
          </a:p>
        </p:txBody>
      </p:sp>
      <p:pic>
        <p:nvPicPr>
          <p:cNvPr id="113667" name="Picture 2" descr="E:\论文\小论文\通道成品\temp_13226472038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22788" cy="6005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8" name="Picture 3" descr="E:\论文\小论文\通道成品\CIMG0214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429125" y="0"/>
            <a:ext cx="4714875" cy="3551238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1" name="矩形 122890"/>
          <p:cNvSpPr/>
          <p:nvPr/>
        </p:nvSpPr>
        <p:spPr>
          <a:xfrm>
            <a:off x="1" y="381000"/>
            <a:ext cx="22098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4" name="文本框 122883"/>
          <p:cNvSpPr txBox="1"/>
          <p:nvPr/>
        </p:nvSpPr>
        <p:spPr>
          <a:xfrm>
            <a:off x="400685" y="2882900"/>
            <a:ext cx="3496945" cy="31695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+mn-ea"/>
                <a:ea typeface="+mn-ea"/>
              </a:rPr>
              <a:t>训练：</a:t>
            </a:r>
            <a:r>
              <a:rPr lang="zh-CN" altLang="en-US" sz="2400" dirty="0">
                <a:latin typeface="+mn-ea"/>
                <a:ea typeface="+mn-ea"/>
                <a:sym typeface="+mn-ea"/>
              </a:rPr>
              <a:t>设计四方连续纹样</a:t>
            </a:r>
            <a:r>
              <a:rPr lang="en-US" altLang="zh-CN" sz="2400" dirty="0">
                <a:latin typeface="+mn-ea"/>
                <a:ea typeface="+mn-ea"/>
                <a:sym typeface="+mn-ea"/>
              </a:rPr>
              <a:t>1</a:t>
            </a:r>
            <a:r>
              <a:rPr lang="zh-CN" altLang="en-US" sz="2400" dirty="0">
                <a:latin typeface="+mn-ea"/>
                <a:ea typeface="+mn-ea"/>
                <a:sym typeface="+mn-ea"/>
              </a:rPr>
              <a:t>幅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latin typeface="+mn-ea"/>
                <a:ea typeface="+mn-ea"/>
                <a:sym typeface="+mn-ea"/>
              </a:rPr>
              <a:t>设计一条四方连续，内容不限，造型要简洁。</a:t>
            </a: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课内要完成铅笔稿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。</a:t>
            </a:r>
            <a:endParaRPr lang="zh-CN" altLang="en-US" sz="2200" dirty="0">
              <a:latin typeface="+mn-ea"/>
              <a:ea typeface="+mn-ea"/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200" dirty="0">
              <a:latin typeface="+mn-ea"/>
              <a:ea typeface="+mn-ea"/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尺寸：不小于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20cmX20cm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122890" name="文本框 122889"/>
          <p:cNvSpPr txBox="1"/>
          <p:nvPr/>
        </p:nvSpPr>
        <p:spPr>
          <a:xfrm>
            <a:off x="1083945" y="424815"/>
            <a:ext cx="1125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BCC755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作业</a:t>
            </a:r>
            <a:endParaRPr lang="zh-CN" altLang="en-US" sz="2800" dirty="0">
              <a:solidFill>
                <a:srgbClr val="BCC755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bright="12000" contrast="30000"/>
          </a:blip>
          <a:stretch>
            <a:fillRect/>
          </a:stretch>
        </p:blipFill>
        <p:spPr>
          <a:xfrm>
            <a:off x="4042410" y="1370965"/>
            <a:ext cx="4645660" cy="464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vc标题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810" y="699135"/>
            <a:ext cx="5459095" cy="54590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1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275" y="772795"/>
            <a:ext cx="5313045" cy="5313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1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616585"/>
            <a:ext cx="5624830" cy="5624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10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0" y="677545"/>
            <a:ext cx="5503545" cy="55035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10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115" y="666115"/>
            <a:ext cx="5393690" cy="5592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/>
          </p:cNvSpPr>
          <p:nvPr>
            <p:ph type="title"/>
          </p:nvPr>
        </p:nvSpPr>
        <p:spPr>
          <a:xfrm>
            <a:off x="708025" y="4088765"/>
            <a:ext cx="6433820" cy="551180"/>
          </a:xfrm>
        </p:spPr>
        <p:txBody>
          <a:bodyPr vert="horz" wrap="square" lIns="0" tIns="45720" rIns="0" bIns="0" anchor="b"/>
          <a:lstStyle/>
          <a:p>
            <a:pPr algn="l" eaLnBrk="1" hangingPunct="1"/>
            <a:r>
              <a:rPr lang="zh-CN" altLang="en-US" sz="2000" b="1" dirty="0">
                <a:latin typeface="+mn-ea"/>
                <a:ea typeface="+mn-ea"/>
              </a:rPr>
              <a:t>排列的方法： </a:t>
            </a:r>
          </a:p>
        </p:txBody>
      </p:sp>
      <p:sp>
        <p:nvSpPr>
          <p:cNvPr id="76803" name="Rectangle 3"/>
          <p:cNvSpPr>
            <a:spLocks noGrp="1" noRot="1"/>
          </p:cNvSpPr>
          <p:nvPr>
            <p:ph idx="1"/>
          </p:nvPr>
        </p:nvSpPr>
        <p:spPr>
          <a:xfrm>
            <a:off x="609600" y="4800600"/>
            <a:ext cx="8229600" cy="13493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000" dirty="0">
                <a:latin typeface="+mn-ea"/>
              </a:rPr>
              <a:t>散点式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连缀排列</a:t>
            </a:r>
          </a:p>
          <a:p>
            <a:pPr eaLnBrk="1" hangingPunct="1"/>
            <a:r>
              <a:rPr lang="zh-CN" altLang="en-US" sz="2000" dirty="0">
                <a:latin typeface="+mn-ea"/>
              </a:rPr>
              <a:t>重叠纹样  </a:t>
            </a:r>
          </a:p>
        </p:txBody>
      </p:sp>
      <p:pic>
        <p:nvPicPr>
          <p:cNvPr id="2" name="图片 1" descr="IMG_12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156970"/>
            <a:ext cx="6259830" cy="4695825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610</Words>
  <Application>Microsoft Macintosh PowerPoint</Application>
  <PresentationFormat>全屏显示(4:3)</PresentationFormat>
  <Paragraphs>52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Archery Black Rounded</vt:lpstr>
      <vt:lpstr>Times New Roman</vt:lpstr>
      <vt:lpstr>Wingdings 2</vt:lpstr>
      <vt:lpstr>方正粗倩_GBK</vt:lpstr>
      <vt:lpstr>方正粗宋简体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排列的方法： </vt:lpstr>
      <vt:lpstr> 散点式： </vt:lpstr>
      <vt:lpstr>  一个散点：</vt:lpstr>
      <vt:lpstr>PowerPoint 演示文稿</vt:lpstr>
      <vt:lpstr>PowerPoint 演示文稿</vt:lpstr>
      <vt:lpstr>PowerPoint 演示文稿</vt:lpstr>
      <vt:lpstr> 二个散点：</vt:lpstr>
      <vt:lpstr>PowerPoint 演示文稿</vt:lpstr>
      <vt:lpstr>三个散点 ：</vt:lpstr>
      <vt:lpstr> 四个散点： </vt:lpstr>
      <vt:lpstr>PowerPoint 演示文稿</vt:lpstr>
      <vt:lpstr>  连缀排列： </vt:lpstr>
      <vt:lpstr> (1) 波形连缀：</vt:lpstr>
      <vt:lpstr>PowerPoint 演示文稿</vt:lpstr>
      <vt:lpstr>PowerPoint 演示文稿</vt:lpstr>
      <vt:lpstr> （2）菱形连缀:</vt:lpstr>
      <vt:lpstr>（3）转换连缀 :</vt:lpstr>
      <vt:lpstr> （4）梯形连缀:</vt:lpstr>
      <vt:lpstr> 重叠纹样:</vt:lpstr>
      <vt:lpstr>PowerPoint 演示文稿</vt:lpstr>
      <vt:lpstr>PowerPoint 演示文稿</vt:lpstr>
      <vt:lpstr>图案欣赏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用户</cp:lastModifiedBy>
  <cp:revision>163</cp:revision>
  <dcterms:created xsi:type="dcterms:W3CDTF">2017-09-06T12:46:00Z</dcterms:created>
  <dcterms:modified xsi:type="dcterms:W3CDTF">2018-07-28T09:07:34Z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