
<file path=[Content_Types].xml><?xml version="1.0" encoding="utf-8"?>
<Types xmlns="http://schemas.openxmlformats.org/package/2006/content-types">
  <Default Extension="xml" ContentType="application/xml"/>
  <Default Extension="wav" ContentType="audio/x-wav"/>
  <Default Extension="jpeg" ContentType="image/jpeg"/>
  <Default Extension="wdp" ContentType="image/vnd.ms-photo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649" r:id="rId4"/>
    <p:sldId id="651" r:id="rId5"/>
    <p:sldId id="652" r:id="rId6"/>
    <p:sldId id="653" r:id="rId7"/>
    <p:sldId id="654" r:id="rId8"/>
    <p:sldId id="655" r:id="rId9"/>
    <p:sldId id="656" r:id="rId10"/>
    <p:sldId id="657" r:id="rId11"/>
    <p:sldId id="658" r:id="rId12"/>
    <p:sldId id="659" r:id="rId13"/>
    <p:sldId id="660" r:id="rId14"/>
    <p:sldId id="661" r:id="rId15"/>
    <p:sldId id="662" r:id="rId16"/>
    <p:sldId id="663" r:id="rId17"/>
    <p:sldId id="664" r:id="rId18"/>
    <p:sldId id="665" r:id="rId19"/>
    <p:sldId id="666" r:id="rId20"/>
    <p:sldId id="667" r:id="rId21"/>
    <p:sldId id="668" r:id="rId22"/>
    <p:sldId id="669" r:id="rId23"/>
    <p:sldId id="670" r:id="rId24"/>
    <p:sldId id="671" r:id="rId25"/>
    <p:sldId id="672" r:id="rId26"/>
    <p:sldId id="673" r:id="rId27"/>
    <p:sldId id="674" r:id="rId28"/>
    <p:sldId id="675" r:id="rId29"/>
    <p:sldId id="676" r:id="rId30"/>
    <p:sldId id="677" r:id="rId31"/>
    <p:sldId id="678" r:id="rId32"/>
    <p:sldId id="679" r:id="rId33"/>
    <p:sldId id="680" r:id="rId34"/>
    <p:sldId id="681" r:id="rId35"/>
    <p:sldId id="682" r:id="rId36"/>
    <p:sldId id="683" r:id="rId37"/>
    <p:sldId id="684" r:id="rId38"/>
    <p:sldId id="685" r:id="rId39"/>
    <p:sldId id="686" r:id="rId40"/>
    <p:sldId id="687" r:id="rId41"/>
    <p:sldId id="688" r:id="rId42"/>
    <p:sldId id="689" r:id="rId43"/>
    <p:sldId id="690" r:id="rId44"/>
    <p:sldId id="691" r:id="rId45"/>
    <p:sldId id="692" r:id="rId46"/>
    <p:sldId id="755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BCC755"/>
    <a:srgbClr val="FF99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08"/>
    <p:restoredTop sz="94675"/>
  </p:normalViewPr>
  <p:slideViewPr>
    <p:cSldViewPr showGuides="1">
      <p:cViewPr varScale="1">
        <p:scale>
          <a:sx n="89" d="100"/>
          <a:sy n="89" d="100"/>
        </p:scale>
        <p:origin x="1744" y="176"/>
      </p:cViewPr>
      <p:guideLst>
        <p:guide orient="horz" pos="2160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0" tIns="0" rIns="0" bIns="0" numCol="1" anchor="b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8DD600-855B-480D-8178-0566946334FB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45C75"/>
                </a:solidFill>
                <a:effectLst/>
                <a:uLnTx/>
                <a:uFillTx/>
                <a:latin typeface="Arial" panose="020B0604020202020204" pitchFamily="34" charset="0"/>
                <a:ea typeface="方正粗倩_GBK" pitchFamily="65" charset="-122"/>
                <a:cs typeface="+mn-cs"/>
              </a:rPr>
              <a:t>‹#›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45C75"/>
              </a:solidFill>
              <a:effectLst/>
              <a:uLnTx/>
              <a:uFillTx/>
              <a:latin typeface="Arial" panose="020B0604020202020204" pitchFamily="34" charset="0"/>
              <a:ea typeface="方正粗倩_GBK" pitchFamily="65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4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7.jpeg"/><Relationship Id="rId3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8.jpeg"/><Relationship Id="rId3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9.jpeg"/><Relationship Id="rId3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0.jpeg"/><Relationship Id="rId3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1.jpeg"/><Relationship Id="rId3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2.jpeg"/><Relationship Id="rId3" Type="http://schemas.microsoft.com/office/2007/relationships/hdphoto" Target="../media/hdphoto6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3.jpeg"/><Relationship Id="rId3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jpeg"/><Relationship Id="rId3" Type="http://schemas.microsoft.com/office/2007/relationships/hdphoto" Target="../media/hdphoto8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5.jpeg"/><Relationship Id="rId3" Type="http://schemas.microsoft.com/office/2007/relationships/hdphoto" Target="../media/hdphoto9.wdp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6.jpeg"/><Relationship Id="rId3" Type="http://schemas.microsoft.com/office/2007/relationships/hdphoto" Target="../media/hdphoto10.wdp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Relationship Id="rId3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Relationship Id="rId3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3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3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3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0.jpeg"/><Relationship Id="rId6" Type="http://schemas.openxmlformats.org/officeDocument/2006/relationships/image" Target="../media/image9.jpeg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8"/>
          <p:cNvSpPr/>
          <p:nvPr/>
        </p:nvSpPr>
        <p:spPr>
          <a:xfrm>
            <a:off x="0" y="1295400"/>
            <a:ext cx="9144000" cy="4191000"/>
          </a:xfrm>
          <a:prstGeom prst="rect">
            <a:avLst/>
          </a:prstGeom>
          <a:solidFill>
            <a:schemeClr val="folHlink">
              <a:alpha val="89803"/>
            </a:schemeClr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0" y="2286000"/>
            <a:ext cx="5519420" cy="110680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  <a:sym typeface="+mn-ea"/>
              </a:rPr>
              <a:t>图案设计</a:t>
            </a:r>
            <a:r>
              <a:rPr lang="zh-CN" altLang="en-US" sz="6600" dirty="0" smtClean="0">
                <a:solidFill>
                  <a:srgbClr val="BCC755"/>
                </a:solidFill>
                <a:latin typeface="Times New Roman" panose="02020603050405020304" pitchFamily="18" charset="0"/>
                <a:ea typeface="方正粗宋简体" panose="03000509000000000000" pitchFamily="65" charset="-122"/>
              </a:rPr>
              <a:t>            </a:t>
            </a:r>
            <a:endParaRPr lang="zh-CN" altLang="en-US" sz="6600" dirty="0">
              <a:solidFill>
                <a:srgbClr val="BCC755"/>
              </a:solidFill>
              <a:latin typeface="Times New Roman" panose="02020603050405020304" pitchFamily="18" charset="0"/>
              <a:ea typeface="方正粗宋简体" panose="03000509000000000000" pitchFamily="65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3026728" y="3392805"/>
            <a:ext cx="238879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 smtClean="0">
                <a:latin typeface="Archery Black Rounded" pitchFamily="2" charset="0"/>
              </a:rPr>
              <a:t>     </a:t>
            </a:r>
            <a:r>
              <a:rPr lang="en-US" altLang="zh-CN" sz="2400" dirty="0" smtClean="0">
                <a:latin typeface="Archery Black Rounded" pitchFamily="2" charset="0"/>
              </a:rPr>
              <a:t>Pattern </a:t>
            </a:r>
            <a:r>
              <a:rPr lang="en-US" altLang="zh-CN" sz="2400" dirty="0">
                <a:latin typeface="Archery Black Rounded" pitchFamily="2" charset="0"/>
              </a:rPr>
              <a:t>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单独纹样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570" y="873760"/>
            <a:ext cx="2343150" cy="2362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90" name="Picture 6" descr="单独纹样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370" y="873760"/>
            <a:ext cx="2209800" cy="236791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91" name="Picture 7" descr="单独纹样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535" y="873760"/>
            <a:ext cx="2326005" cy="2362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" name="组合 1"/>
          <p:cNvGrpSpPr/>
          <p:nvPr/>
        </p:nvGrpSpPr>
        <p:grpSpPr>
          <a:xfrm>
            <a:off x="1004570" y="3507105"/>
            <a:ext cx="7214235" cy="2493645"/>
            <a:chOff x="1801" y="5143"/>
            <a:chExt cx="10865" cy="3600"/>
          </a:xfrm>
        </p:grpSpPr>
        <p:pic>
          <p:nvPicPr>
            <p:cNvPr id="16387" name="Picture 3" descr="单独纹样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01" y="5143"/>
              <a:ext cx="3480" cy="360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6389" name="Picture 5" descr="单独纹样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16" y="5143"/>
              <a:ext cx="3350" cy="3599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6392" name="Picture 8" descr="单独纹样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550" y="5143"/>
              <a:ext cx="3480" cy="3600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/>
          <p:nvPr/>
        </p:nvSpPr>
        <p:spPr>
          <a:xfrm>
            <a:off x="4911725" y="50180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5508625" y="5589588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</a:rPr>
              <a:t>　　　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7412" name="Picture 17" descr="W020070212573631212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355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18"/>
          <p:cNvSpPr txBox="1"/>
          <p:nvPr/>
        </p:nvSpPr>
        <p:spPr>
          <a:xfrm>
            <a:off x="5425440" y="1804670"/>
            <a:ext cx="35636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单独纹样在实际生活中的运用</a:t>
            </a:r>
          </a:p>
        </p:txBody>
      </p:sp>
      <p:sp>
        <p:nvSpPr>
          <p:cNvPr id="17414" name="Text Box 19"/>
          <p:cNvSpPr txBox="1"/>
          <p:nvPr/>
        </p:nvSpPr>
        <p:spPr>
          <a:xfrm>
            <a:off x="5432425" y="2306955"/>
            <a:ext cx="34925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瓷器上的使用纹样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趋向简洁，用色淡雅</a:t>
            </a:r>
            <a:r>
              <a:rPr lang="zh-CN" altLang="en-US" sz="2000" dirty="0">
                <a:latin typeface="+mn-ea"/>
              </a:rPr>
              <a:t>．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endParaRPr lang="en-US" altLang="zh-CN" sz="2000" dirty="0">
              <a:latin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0070207103830141"/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8"/>
          <p:cNvSpPr txBox="1"/>
          <p:nvPr/>
        </p:nvSpPr>
        <p:spPr>
          <a:xfrm>
            <a:off x="5003483" y="1445578"/>
            <a:ext cx="36004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单独纹样在实际生活中的运用</a:t>
            </a:r>
          </a:p>
        </p:txBody>
      </p:sp>
      <p:sp>
        <p:nvSpPr>
          <p:cNvPr id="18437" name="Text Box 9"/>
          <p:cNvSpPr txBox="1"/>
          <p:nvPr/>
        </p:nvSpPr>
        <p:spPr>
          <a:xfrm>
            <a:off x="5003800" y="2276475"/>
            <a:ext cx="37449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地板上的使用纹样趋向对称式，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追求整齐的美感</a:t>
            </a:r>
            <a:r>
              <a:rPr lang="zh-CN" altLang="en-US" sz="2000" dirty="0">
                <a:latin typeface="+mn-ea"/>
              </a:rPr>
              <a:t>．颜色偏向地板同色系．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1"/>
          <p:cNvSpPr/>
          <p:nvPr/>
        </p:nvSpPr>
        <p:spPr>
          <a:xfrm>
            <a:off x="567055" y="4230370"/>
            <a:ext cx="26676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适合纹样是将形态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限制在一定形状的空间内</a:t>
            </a:r>
            <a:r>
              <a:rPr lang="zh-CN" altLang="en-US" sz="2000" dirty="0">
                <a:latin typeface="+mn-ea"/>
              </a:rPr>
              <a:t>，（如三角、方、圆、菱、椭圆等），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整体形象呈某种特定轮廓的一种装饰纹样。</a:t>
            </a:r>
          </a:p>
        </p:txBody>
      </p:sp>
      <p:pic>
        <p:nvPicPr>
          <p:cNvPr id="19460" name="Picture 22" descr="图片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443990"/>
            <a:ext cx="543814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8" name="矩形 64517"/>
          <p:cNvSpPr/>
          <p:nvPr/>
        </p:nvSpPr>
        <p:spPr>
          <a:xfrm>
            <a:off x="0" y="533400"/>
            <a:ext cx="310261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矩形 64516"/>
          <p:cNvSpPr/>
          <p:nvPr/>
        </p:nvSpPr>
        <p:spPr>
          <a:xfrm>
            <a:off x="654050" y="60960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</a:rPr>
              <a:t>二、适合</a:t>
            </a:r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纹样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3" name="Text Box 11"/>
          <p:cNvSpPr txBox="1"/>
          <p:nvPr/>
        </p:nvSpPr>
        <p:spPr>
          <a:xfrm>
            <a:off x="762000" y="1067435"/>
            <a:ext cx="581025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FZCuSong-B09S" charset="-122"/>
                <a:ea typeface="FZCuSong-B09S" charset="-122"/>
                <a:cs typeface="FZCuSong-B09S" charset="-122"/>
              </a:rPr>
              <a:t>适合纹样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特点：</a:t>
            </a:r>
            <a:r>
              <a:rPr lang="zh-CN" altLang="en-US" sz="2000" dirty="0">
                <a:latin typeface="宋体" panose="02010600030101010101" pitchFamily="2" charset="-122"/>
              </a:rPr>
              <a:t>安置在特定外型中，受外型限制．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构图形式：</a:t>
            </a:r>
            <a:r>
              <a:rPr lang="zh-CN" altLang="en-US" sz="2000" dirty="0">
                <a:latin typeface="宋体" panose="02010600030101010101" pitchFamily="2" charset="-122"/>
              </a:rPr>
              <a:t>均衡式，辐射式，对称式，旋转式等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从组织类型上分</a:t>
            </a:r>
            <a:r>
              <a:rPr lang="zh-CN" altLang="en-US" sz="2000" dirty="0">
                <a:latin typeface="宋体" panose="02010600030101010101" pitchFamily="2" charset="-122"/>
              </a:rPr>
              <a:t>：填充纹样、角隅纹样、边饰纹样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113530" y="3885565"/>
            <a:ext cx="4235450" cy="1539875"/>
            <a:chOff x="6468" y="5615"/>
            <a:chExt cx="6670" cy="2425"/>
          </a:xfrm>
        </p:grpSpPr>
        <p:sp>
          <p:nvSpPr>
            <p:cNvPr id="44044" name="Text Box 12"/>
            <p:cNvSpPr txBox="1"/>
            <p:nvPr/>
          </p:nvSpPr>
          <p:spPr>
            <a:xfrm>
              <a:off x="6468" y="6648"/>
              <a:ext cx="408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Pct val="100000"/>
                <a:buNone/>
              </a:pPr>
              <a:r>
                <a:rPr lang="zh-CN" altLang="en-US" sz="2000" b="1" dirty="0" smtClean="0">
                  <a:latin typeface="SimHei" charset="-122"/>
                  <a:ea typeface="SimHei" charset="-122"/>
                  <a:cs typeface="SimHei" charset="-122"/>
                </a:rPr>
                <a:t>（</a:t>
              </a:r>
              <a:r>
                <a:rPr lang="en-US" altLang="zh-CN" sz="2000" b="1" dirty="0" smtClean="0">
                  <a:latin typeface="SimHei" charset="-122"/>
                  <a:ea typeface="SimHei" charset="-122"/>
                  <a:cs typeface="SimHei" charset="-122"/>
                </a:rPr>
                <a:t>2</a:t>
              </a:r>
              <a:r>
                <a:rPr lang="zh-CN" altLang="en-US" sz="2000" b="1" dirty="0" smtClean="0">
                  <a:latin typeface="SimHei" charset="-122"/>
                  <a:ea typeface="SimHei" charset="-122"/>
                  <a:cs typeface="SimHei" charset="-122"/>
                </a:rPr>
                <a:t>）组织</a:t>
              </a:r>
              <a:r>
                <a:rPr lang="zh-CN" altLang="en-US" sz="2000" b="1" dirty="0">
                  <a:latin typeface="SimHei" charset="-122"/>
                  <a:ea typeface="SimHei" charset="-122"/>
                  <a:cs typeface="SimHei" charset="-122"/>
                </a:rPr>
                <a:t>类型</a:t>
              </a:r>
            </a:p>
          </p:txBody>
        </p:sp>
        <p:sp>
          <p:nvSpPr>
            <p:cNvPr id="44045" name="AutoShape 13"/>
            <p:cNvSpPr/>
            <p:nvPr/>
          </p:nvSpPr>
          <p:spPr>
            <a:xfrm>
              <a:off x="9403" y="5848"/>
              <a:ext cx="227" cy="2120"/>
            </a:xfrm>
            <a:prstGeom prst="leftBrace">
              <a:avLst>
                <a:gd name="adj1" fmla="val 77655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lang="zh-CN" altLang="zh-CN" sz="1800" dirty="0">
                <a:latin typeface="Arial" panose="020B0604020202020204" pitchFamily="34" charset="0"/>
                <a:ea typeface="方正粗倩_GBK" pitchFamily="65" charset="-122"/>
              </a:endParaRPr>
            </a:p>
          </p:txBody>
        </p:sp>
        <p:sp>
          <p:nvSpPr>
            <p:cNvPr id="44046" name="Text Box 14"/>
            <p:cNvSpPr txBox="1"/>
            <p:nvPr/>
          </p:nvSpPr>
          <p:spPr>
            <a:xfrm>
              <a:off x="9735" y="5615"/>
              <a:ext cx="340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Pct val="100000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方正粗倩_GBK" pitchFamily="65" charset="-122"/>
                </a:rPr>
                <a:t>填充纹样</a:t>
              </a:r>
            </a:p>
          </p:txBody>
        </p:sp>
        <p:sp>
          <p:nvSpPr>
            <p:cNvPr id="44047" name="Text Box 15"/>
            <p:cNvSpPr txBox="1"/>
            <p:nvPr/>
          </p:nvSpPr>
          <p:spPr>
            <a:xfrm>
              <a:off x="9735" y="6523"/>
              <a:ext cx="340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Pct val="100000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方正粗倩_GBK" pitchFamily="65" charset="-122"/>
                </a:rPr>
                <a:t>角隅纹样</a:t>
              </a:r>
            </a:p>
          </p:txBody>
        </p:sp>
        <p:sp>
          <p:nvSpPr>
            <p:cNvPr id="44048" name="Text Box 16"/>
            <p:cNvSpPr txBox="1"/>
            <p:nvPr/>
          </p:nvSpPr>
          <p:spPr>
            <a:xfrm>
              <a:off x="9735" y="7320"/>
              <a:ext cx="340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73050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95000"/>
                <a:buFont typeface="Wingdings 2" panose="05020102010507070707" pitchFamily="18" charset="2"/>
                <a:buChar char=""/>
                <a:defRPr sz="2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4008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5000"/>
                <a:buFont typeface="Wingdings 2" panose="05020102010507070707" pitchFamily="18" charset="2"/>
                <a:buChar char="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463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BD0D9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405" indent="-2095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  <a:buSzPct val="65000"/>
                <a:buFont typeface="Wingdings 2" panose="05020102010507070707" pitchFamily="18" charset="2"/>
                <a:buChar char="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ClrTx/>
                <a:buSzPct val="100000"/>
                <a:buNone/>
              </a:pPr>
              <a:r>
                <a:rPr lang="zh-CN" altLang="en-US" sz="2400" dirty="0">
                  <a:latin typeface="Arial" panose="020B0604020202020204" pitchFamily="34" charset="0"/>
                  <a:ea typeface="方正粗倩_GBK" pitchFamily="65" charset="-122"/>
                </a:rPr>
                <a:t>边饰纹样</a:t>
              </a:r>
            </a:p>
          </p:txBody>
        </p:sp>
      </p:grpSp>
      <p:sp>
        <p:nvSpPr>
          <p:cNvPr id="44034" name="Text Box 2"/>
          <p:cNvSpPr txBox="1"/>
          <p:nvPr/>
        </p:nvSpPr>
        <p:spPr>
          <a:xfrm>
            <a:off x="3105150" y="3329305"/>
            <a:ext cx="170370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均衡</a:t>
            </a:r>
          </a:p>
        </p:txBody>
      </p:sp>
      <p:sp>
        <p:nvSpPr>
          <p:cNvPr id="44035" name="Text Box 3"/>
          <p:cNvSpPr txBox="1"/>
          <p:nvPr/>
        </p:nvSpPr>
        <p:spPr>
          <a:xfrm>
            <a:off x="3092450" y="4037965"/>
            <a:ext cx="122682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辐射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3092450" y="4810125"/>
            <a:ext cx="156781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对称</a:t>
            </a:r>
          </a:p>
        </p:txBody>
      </p:sp>
      <p:sp>
        <p:nvSpPr>
          <p:cNvPr id="44037" name="Text Box 5"/>
          <p:cNvSpPr txBox="1"/>
          <p:nvPr/>
        </p:nvSpPr>
        <p:spPr>
          <a:xfrm>
            <a:off x="3075305" y="5584190"/>
            <a:ext cx="2044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旋转</a:t>
            </a:r>
          </a:p>
        </p:txBody>
      </p:sp>
      <p:sp>
        <p:nvSpPr>
          <p:cNvPr id="44049" name="Text Box 17"/>
          <p:cNvSpPr txBox="1"/>
          <p:nvPr/>
        </p:nvSpPr>
        <p:spPr>
          <a:xfrm>
            <a:off x="748665" y="4406265"/>
            <a:ext cx="193294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SimHei" charset="-122"/>
                <a:ea typeface="SimHei" charset="-122"/>
                <a:cs typeface="SimHei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SimHei" charset="-122"/>
                <a:ea typeface="SimHei" charset="-122"/>
                <a:cs typeface="SimHei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SimHei" charset="-122"/>
                <a:ea typeface="SimHei" charset="-122"/>
                <a:cs typeface="SimHei" charset="-122"/>
              </a:rPr>
              <a:t>）构图形式</a:t>
            </a:r>
            <a:endParaRPr lang="zh-CN" altLang="en-US" sz="2000" dirty="0"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44050" name="AutoShape 18"/>
          <p:cNvSpPr/>
          <p:nvPr/>
        </p:nvSpPr>
        <p:spPr>
          <a:xfrm>
            <a:off x="2689225" y="3481070"/>
            <a:ext cx="322580" cy="2298700"/>
          </a:xfrm>
          <a:prstGeom prst="leftBrace">
            <a:avLst>
              <a:gd name="adj1" fmla="val 5943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适合纹样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393" y="939165"/>
            <a:ext cx="4467225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4" descr="组织形式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80" y="4110673"/>
            <a:ext cx="4038600" cy="132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Text Box 5"/>
          <p:cNvSpPr txBox="1"/>
          <p:nvPr/>
        </p:nvSpPr>
        <p:spPr>
          <a:xfrm>
            <a:off x="457835" y="3068320"/>
            <a:ext cx="24384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均 衡 式</a:t>
            </a:r>
          </a:p>
        </p:txBody>
      </p:sp>
      <p:sp>
        <p:nvSpPr>
          <p:cNvPr id="41993" name="Text Box 9"/>
          <p:cNvSpPr txBox="1"/>
          <p:nvPr/>
        </p:nvSpPr>
        <p:spPr>
          <a:xfrm>
            <a:off x="309563" y="2664460"/>
            <a:ext cx="273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）构图形式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19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19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19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适合纹样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0" y="1261745"/>
            <a:ext cx="3810000" cy="4230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 descr="组织形式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3855720"/>
            <a:ext cx="4615815" cy="1630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5"/>
          <p:cNvSpPr txBox="1"/>
          <p:nvPr/>
        </p:nvSpPr>
        <p:spPr>
          <a:xfrm>
            <a:off x="184150" y="3353435"/>
            <a:ext cx="3276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辐 射 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89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89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适合纹样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870" y="990600"/>
            <a:ext cx="4213225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Line 4"/>
          <p:cNvSpPr/>
          <p:nvPr/>
        </p:nvSpPr>
        <p:spPr>
          <a:xfrm>
            <a:off x="6781800" y="838200"/>
            <a:ext cx="0" cy="5029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7893" name="Picture 5" descr="组织形式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3968433"/>
            <a:ext cx="4495800" cy="144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Text Box 6"/>
          <p:cNvSpPr txBox="1"/>
          <p:nvPr/>
        </p:nvSpPr>
        <p:spPr>
          <a:xfrm>
            <a:off x="334010" y="3376295"/>
            <a:ext cx="32004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 称 式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适合纹样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066800"/>
            <a:ext cx="4117975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Line 4"/>
          <p:cNvSpPr/>
          <p:nvPr/>
        </p:nvSpPr>
        <p:spPr>
          <a:xfrm>
            <a:off x="4419600" y="1905000"/>
            <a:ext cx="5257800" cy="30480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1" name="Line 5"/>
          <p:cNvSpPr/>
          <p:nvPr/>
        </p:nvSpPr>
        <p:spPr>
          <a:xfrm flipH="1">
            <a:off x="6781800" y="914400"/>
            <a:ext cx="152400" cy="5410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2" name="Line 6"/>
          <p:cNvSpPr/>
          <p:nvPr/>
        </p:nvSpPr>
        <p:spPr>
          <a:xfrm flipH="1">
            <a:off x="4343400" y="2057400"/>
            <a:ext cx="4800600" cy="26670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39943" name="Picture 7" descr="适合纹样8"/>
          <p:cNvPicPr>
            <a:picLocks noChangeAspect="1"/>
          </p:cNvPicPr>
          <p:nvPr/>
        </p:nvPicPr>
        <p:blipFill rotWithShape="1">
          <a:blip r:embed="rId3"/>
          <a:srcRect b="1923"/>
          <a:stretch/>
        </p:blipFill>
        <p:spPr>
          <a:xfrm>
            <a:off x="304800" y="1371600"/>
            <a:ext cx="3776663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Line 8"/>
          <p:cNvSpPr/>
          <p:nvPr/>
        </p:nvSpPr>
        <p:spPr>
          <a:xfrm>
            <a:off x="2209800" y="990600"/>
            <a:ext cx="0" cy="5029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99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99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99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99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399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适合纹样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890" y="1793240"/>
            <a:ext cx="4191000" cy="408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4" descr="组织形式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35" y="4316730"/>
            <a:ext cx="4455795" cy="1564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Text Box 5"/>
          <p:cNvSpPr txBox="1"/>
          <p:nvPr/>
        </p:nvSpPr>
        <p:spPr>
          <a:xfrm>
            <a:off x="178435" y="3801110"/>
            <a:ext cx="3429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旋转式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09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8" name="矩形 64517"/>
          <p:cNvSpPr/>
          <p:nvPr/>
        </p:nvSpPr>
        <p:spPr>
          <a:xfrm>
            <a:off x="0" y="381000"/>
            <a:ext cx="3096895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矩形 64516"/>
          <p:cNvSpPr/>
          <p:nvPr/>
        </p:nvSpPr>
        <p:spPr>
          <a:xfrm>
            <a:off x="425450" y="45720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图案的组织形式</a:t>
            </a:r>
          </a:p>
        </p:txBody>
      </p:sp>
      <p:sp>
        <p:nvSpPr>
          <p:cNvPr id="2054" name="Text Box 6"/>
          <p:cNvSpPr txBox="1"/>
          <p:nvPr/>
        </p:nvSpPr>
        <p:spPr>
          <a:xfrm>
            <a:off x="517208" y="6147118"/>
            <a:ext cx="82089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Arial" panose="020B0604020202020204" pitchFamily="34" charset="0"/>
              </a:rPr>
              <a:t>图案的组织形式是由图案的内容和用途决定的．可分为三大形式。</a:t>
            </a:r>
          </a:p>
        </p:txBody>
      </p:sp>
      <p:sp>
        <p:nvSpPr>
          <p:cNvPr id="2055" name="Text Box 7"/>
          <p:cNvSpPr txBox="1"/>
          <p:nvPr/>
        </p:nvSpPr>
        <p:spPr>
          <a:xfrm>
            <a:off x="593408" y="3415030"/>
            <a:ext cx="2771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图案组织形式</a:t>
            </a:r>
            <a:r>
              <a:rPr lang="zh-CN" altLang="en-US" sz="2800" dirty="0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2063" name="Text Box 15"/>
          <p:cNvSpPr txBox="1"/>
          <p:nvPr/>
        </p:nvSpPr>
        <p:spPr>
          <a:xfrm>
            <a:off x="3681095" y="1611630"/>
            <a:ext cx="2160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3200" dirty="0">
                <a:latin typeface="宋体" panose="02010600030101010101" pitchFamily="2" charset="-122"/>
              </a:rPr>
              <a:t>单独纹样</a:t>
            </a:r>
            <a:endParaRPr lang="zh-CN" altLang="en-US" sz="32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65" name="Text Box 17"/>
          <p:cNvSpPr txBox="1"/>
          <p:nvPr/>
        </p:nvSpPr>
        <p:spPr>
          <a:xfrm>
            <a:off x="3752533" y="4851718"/>
            <a:ext cx="25923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3200" dirty="0">
                <a:latin typeface="宋体" panose="02010600030101010101" pitchFamily="2" charset="-122"/>
              </a:rPr>
              <a:t>连续纹样</a:t>
            </a:r>
          </a:p>
        </p:txBody>
      </p:sp>
      <p:sp>
        <p:nvSpPr>
          <p:cNvPr id="2066" name="Text Box 18"/>
          <p:cNvSpPr txBox="1"/>
          <p:nvPr/>
        </p:nvSpPr>
        <p:spPr>
          <a:xfrm>
            <a:off x="3752533" y="3191193"/>
            <a:ext cx="25923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3200" dirty="0">
                <a:latin typeface="宋体" panose="02010600030101010101" pitchFamily="2" charset="-122"/>
              </a:rPr>
              <a:t>适合纹样</a:t>
            </a:r>
          </a:p>
        </p:txBody>
      </p:sp>
      <p:sp>
        <p:nvSpPr>
          <p:cNvPr id="2069" name="AutoShape 21"/>
          <p:cNvSpPr/>
          <p:nvPr/>
        </p:nvSpPr>
        <p:spPr>
          <a:xfrm>
            <a:off x="3249295" y="2043430"/>
            <a:ext cx="431800" cy="3311525"/>
          </a:xfrm>
          <a:prstGeom prst="leftBrace">
            <a:avLst>
              <a:gd name="adj1" fmla="val 6390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7178" name="Rectangle 22"/>
          <p:cNvSpPr/>
          <p:nvPr/>
        </p:nvSpPr>
        <p:spPr>
          <a:xfrm>
            <a:off x="3041333" y="1614805"/>
            <a:ext cx="11493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66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71" name="AutoShape 23"/>
          <p:cNvSpPr/>
          <p:nvPr/>
        </p:nvSpPr>
        <p:spPr>
          <a:xfrm>
            <a:off x="5481320" y="1322705"/>
            <a:ext cx="144463" cy="1058863"/>
          </a:xfrm>
          <a:prstGeom prst="leftBrace">
            <a:avLst>
              <a:gd name="adj1" fmla="val 6108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72" name="Text Box 24"/>
          <p:cNvSpPr txBox="1"/>
          <p:nvPr/>
        </p:nvSpPr>
        <p:spPr>
          <a:xfrm>
            <a:off x="5692458" y="1398905"/>
            <a:ext cx="2160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endParaRPr lang="zh-CN" altLang="zh-CN" sz="32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73" name="Text Box 25"/>
          <p:cNvSpPr txBox="1"/>
          <p:nvPr/>
        </p:nvSpPr>
        <p:spPr>
          <a:xfrm>
            <a:off x="5768658" y="1387793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对称纹样</a:t>
            </a:r>
          </a:p>
        </p:txBody>
      </p:sp>
      <p:sp>
        <p:nvSpPr>
          <p:cNvPr id="2074" name="Text Box 26"/>
          <p:cNvSpPr txBox="1"/>
          <p:nvPr/>
        </p:nvSpPr>
        <p:spPr>
          <a:xfrm>
            <a:off x="5768658" y="1979930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均衡纹样</a:t>
            </a:r>
          </a:p>
        </p:txBody>
      </p:sp>
      <p:sp>
        <p:nvSpPr>
          <p:cNvPr id="2075" name="AutoShape 27"/>
          <p:cNvSpPr/>
          <p:nvPr/>
        </p:nvSpPr>
        <p:spPr>
          <a:xfrm>
            <a:off x="5625783" y="2835593"/>
            <a:ext cx="144462" cy="1346200"/>
          </a:xfrm>
          <a:prstGeom prst="leftBrace">
            <a:avLst>
              <a:gd name="adj1" fmla="val 776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76" name="Text Box 28"/>
          <p:cNvSpPr txBox="1"/>
          <p:nvPr/>
        </p:nvSpPr>
        <p:spPr>
          <a:xfrm>
            <a:off x="5913120" y="2687955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填充纹样</a:t>
            </a:r>
          </a:p>
        </p:txBody>
      </p:sp>
      <p:sp>
        <p:nvSpPr>
          <p:cNvPr id="2077" name="Text Box 29"/>
          <p:cNvSpPr txBox="1"/>
          <p:nvPr/>
        </p:nvSpPr>
        <p:spPr>
          <a:xfrm>
            <a:off x="5913120" y="3264218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角隅纹样</a:t>
            </a:r>
          </a:p>
        </p:txBody>
      </p:sp>
      <p:sp>
        <p:nvSpPr>
          <p:cNvPr id="2078" name="Text Box 30"/>
          <p:cNvSpPr txBox="1"/>
          <p:nvPr/>
        </p:nvSpPr>
        <p:spPr>
          <a:xfrm>
            <a:off x="5913120" y="3770630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边饰纹样</a:t>
            </a:r>
          </a:p>
        </p:txBody>
      </p:sp>
      <p:sp>
        <p:nvSpPr>
          <p:cNvPr id="2079" name="AutoShape 31"/>
          <p:cNvSpPr/>
          <p:nvPr/>
        </p:nvSpPr>
        <p:spPr>
          <a:xfrm>
            <a:off x="5625783" y="4851718"/>
            <a:ext cx="71437" cy="792162"/>
          </a:xfrm>
          <a:prstGeom prst="leftBrace">
            <a:avLst>
              <a:gd name="adj1" fmla="val 924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sp>
        <p:nvSpPr>
          <p:cNvPr id="2080" name="Text Box 32"/>
          <p:cNvSpPr txBox="1"/>
          <p:nvPr/>
        </p:nvSpPr>
        <p:spPr>
          <a:xfrm>
            <a:off x="5841683" y="4707255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二方连续纹样</a:t>
            </a:r>
          </a:p>
        </p:txBody>
      </p:sp>
      <p:sp>
        <p:nvSpPr>
          <p:cNvPr id="2081" name="Text Box 33"/>
          <p:cNvSpPr txBox="1"/>
          <p:nvPr/>
        </p:nvSpPr>
        <p:spPr>
          <a:xfrm>
            <a:off x="5768658" y="5283518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dirty="0">
                <a:latin typeface="Arial" panose="020B0604020202020204" pitchFamily="34" charset="0"/>
                <a:ea typeface="方正粗倩_GBK" pitchFamily="65" charset="-122"/>
              </a:rPr>
              <a:t>四方连续纹样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63" grpId="0"/>
      <p:bldP spid="2065" grpId="0"/>
      <p:bldP spid="2066" grpId="0"/>
      <p:bldP spid="2069" grpId="0" bldLvl="0" animBg="1"/>
      <p:bldP spid="2071" grpId="0" bldLvl="0" animBg="1"/>
      <p:bldP spid="2072" grpId="0"/>
      <p:bldP spid="2073" grpId="0"/>
      <p:bldP spid="2074" grpId="0"/>
      <p:bldP spid="2075" grpId="0" bldLvl="0" animBg="1"/>
      <p:bldP spid="2076" grpId="0"/>
      <p:bldP spid="2077" grpId="0"/>
      <p:bldP spid="2078" grpId="0"/>
      <p:bldP spid="2079" grpId="0" bldLvl="0" animBg="1"/>
      <p:bldP spid="2080" grpId="0"/>
      <p:bldP spid="20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4" descr="旋转2"/>
          <p:cNvPicPr>
            <a:picLocks noChangeAspect="1"/>
          </p:cNvPicPr>
          <p:nvPr/>
        </p:nvPicPr>
        <p:blipFill rotWithShape="1">
          <a:blip r:embed="rId2"/>
          <a:srcRect l="1" t="1027" r="2169" b="939"/>
          <a:stretch/>
        </p:blipFill>
        <p:spPr>
          <a:xfrm>
            <a:off x="1326833" y="371474"/>
            <a:ext cx="2864167" cy="28486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5" descr="旋转3"/>
          <p:cNvPicPr>
            <a:picLocks noChangeAspect="1"/>
          </p:cNvPicPr>
          <p:nvPr/>
        </p:nvPicPr>
        <p:blipFill rotWithShape="1">
          <a:blip r:embed="rId3"/>
          <a:srcRect l="1" r="10"/>
          <a:stretch/>
        </p:blipFill>
        <p:spPr>
          <a:xfrm>
            <a:off x="4338321" y="371475"/>
            <a:ext cx="2808288" cy="2848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6" descr="旋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6833" y="3291523"/>
            <a:ext cx="2952750" cy="271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7" descr="旋转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8320" y="3291523"/>
            <a:ext cx="2808288" cy="2738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Text Box 5"/>
          <p:cNvSpPr txBox="1"/>
          <p:nvPr/>
        </p:nvSpPr>
        <p:spPr>
          <a:xfrm>
            <a:off x="3830320" y="6129020"/>
            <a:ext cx="3429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旋转式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200611171850182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0285" y="1417955"/>
            <a:ext cx="3457575" cy="35744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 descr="20062271324135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630" y="1394460"/>
            <a:ext cx="3827145" cy="3597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5"/>
          <p:cNvSpPr txBox="1"/>
          <p:nvPr/>
        </p:nvSpPr>
        <p:spPr>
          <a:xfrm>
            <a:off x="4857115" y="5212080"/>
            <a:ext cx="33829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Arial" panose="020B0604020202020204" pitchFamily="34" charset="0"/>
                <a:ea typeface="方正粗倩_GBK" pitchFamily="65" charset="-122"/>
              </a:rPr>
              <a:t>　　　　　</a:t>
            </a:r>
            <a:r>
              <a:rPr lang="zh-CN" altLang="en-US" sz="1800" b="1" dirty="0">
                <a:latin typeface="Arial" panose="020B0604020202020204" pitchFamily="34" charset="0"/>
              </a:rPr>
              <a:t>旋转式</a:t>
            </a:r>
          </a:p>
        </p:txBody>
      </p:sp>
      <p:sp>
        <p:nvSpPr>
          <p:cNvPr id="31750" name="Text Box 6"/>
          <p:cNvSpPr txBox="1"/>
          <p:nvPr/>
        </p:nvSpPr>
        <p:spPr>
          <a:xfrm>
            <a:off x="1664018" y="5228908"/>
            <a:ext cx="25209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Arial" panose="020B0604020202020204" pitchFamily="34" charset="0"/>
                <a:ea typeface="方正粗倩_GBK" pitchFamily="65" charset="-122"/>
              </a:rPr>
              <a:t>　　　</a:t>
            </a:r>
            <a:r>
              <a:rPr lang="zh-CN" altLang="en-US" sz="1800" b="1" dirty="0">
                <a:latin typeface="Arial" panose="020B0604020202020204" pitchFamily="34" charset="0"/>
              </a:rPr>
              <a:t>向心式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DSC01993"/>
          <p:cNvPicPr>
            <a:picLocks noGrp="1" noChangeAspect="1"/>
          </p:cNvPicPr>
          <p:nvPr>
            <p:ph/>
          </p:nvPr>
        </p:nvPicPr>
        <p:blipFill>
          <a:blip r:embed="rId2">
            <a:lum bright="12000"/>
          </a:blip>
          <a:srcRect/>
          <a:stretch>
            <a:fillRect/>
          </a:stretch>
        </p:blipFill>
        <p:spPr>
          <a:xfrm>
            <a:off x="1631950" y="228600"/>
            <a:ext cx="5873750" cy="5870575"/>
          </a:xfr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DSC01997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39875" y="228600"/>
            <a:ext cx="6057900" cy="5870575"/>
          </a:xfr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DSC01994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1298" r="1606"/>
          <a:stretch/>
        </p:blipFill>
        <p:spPr>
          <a:xfrm>
            <a:off x="1652589" y="304800"/>
            <a:ext cx="5738812" cy="5794375"/>
          </a:xfr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DSC01998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298" r="3382"/>
          <a:stretch/>
        </p:blipFill>
        <p:spPr>
          <a:xfrm>
            <a:off x="1770063" y="454025"/>
            <a:ext cx="5849937" cy="5794375"/>
          </a:xfr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DSC02000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49425" y="454025"/>
            <a:ext cx="5870575" cy="5870575"/>
          </a:xfr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DSC02001"/>
          <p:cNvPicPr>
            <a:picLocks noGrp="1" noChangeAspect="1"/>
          </p:cNvPicPr>
          <p:nvPr>
            <p:ph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1" r="1219"/>
          <a:stretch/>
        </p:blipFill>
        <p:spPr>
          <a:xfrm>
            <a:off x="1676400" y="479223"/>
            <a:ext cx="5943600" cy="5769177"/>
          </a:xfr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DSC02005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8450" y="1400175"/>
            <a:ext cx="8540750" cy="4010025"/>
          </a:xfr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DSC02008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8450" y="1371600"/>
            <a:ext cx="8540750" cy="4251325"/>
          </a:xfr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730250" y="2907665"/>
            <a:ext cx="39573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宋体" panose="02010600030101010101" pitchFamily="2" charset="-122"/>
              </a:rPr>
              <a:t>单独纹样是指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没有外轮廓及骨格限制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可单独处理、自由运用的一种装饰纹样。</a:t>
            </a:r>
          </a:p>
        </p:txBody>
      </p:sp>
      <p:pic>
        <p:nvPicPr>
          <p:cNvPr id="8195" name="Picture 9" descr="200711222431213_1"/>
          <p:cNvPicPr>
            <a:picLocks noChangeAspect="1"/>
          </p:cNvPicPr>
          <p:nvPr/>
        </p:nvPicPr>
        <p:blipFill>
          <a:blip r:embed="rId2">
            <a:lum bright="-18000" contrast="30000"/>
          </a:blip>
          <a:stretch>
            <a:fillRect/>
          </a:stretch>
        </p:blipFill>
        <p:spPr>
          <a:xfrm>
            <a:off x="5056505" y="1970405"/>
            <a:ext cx="3554095" cy="3656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8" name="矩形 64517"/>
          <p:cNvSpPr/>
          <p:nvPr/>
        </p:nvSpPr>
        <p:spPr>
          <a:xfrm>
            <a:off x="0" y="533400"/>
            <a:ext cx="3423285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矩形 64516"/>
          <p:cNvSpPr/>
          <p:nvPr/>
        </p:nvSpPr>
        <p:spPr>
          <a:xfrm>
            <a:off x="654050" y="609600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</a:rPr>
              <a:t>一、</a:t>
            </a:r>
            <a:r>
              <a:rPr lang="zh-CN" altLang="en-US" sz="2800" dirty="0">
                <a:solidFill>
                  <a:srgbClr val="BCC755"/>
                </a:solidFill>
                <a:latin typeface="FZCuSong-B09S" charset="-122"/>
                <a:ea typeface="FZCuSong-B09S" charset="-122"/>
                <a:cs typeface="FZCuSong-B09S" charset="-122"/>
                <a:sym typeface="+mn-ea"/>
              </a:rPr>
              <a:t>单独式纹样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0250" y="4305300"/>
            <a:ext cx="395732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特点：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它是图案组成的基本单位，本身具有</a:t>
            </a:r>
            <a:r>
              <a:rPr lang="zh-CN" altLang="en-US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独立性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、</a:t>
            </a:r>
            <a:r>
              <a:rPr lang="zh-CN" altLang="en-US" sz="20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完整性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构图形式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：对称式　平衡式　　　　</a:t>
            </a:r>
            <a:endParaRPr lang="zh-CN" altLang="en-US" sz="2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DSC02006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8450" y="800100"/>
            <a:ext cx="8540750" cy="4727575"/>
          </a:xfr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DSC0201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8450" y="1008063"/>
            <a:ext cx="8540750" cy="4311650"/>
          </a:xfr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DSC02013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676400" y="457200"/>
            <a:ext cx="6048375" cy="5870575"/>
          </a:xfr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复制 DSC01992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766888" y="228600"/>
            <a:ext cx="5603875" cy="5870575"/>
          </a:xfr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DSCF0592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520825" y="228600"/>
            <a:ext cx="6096000" cy="5870575"/>
          </a:xfr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DSCF0549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444625" y="228600"/>
            <a:ext cx="6248400" cy="5870575"/>
          </a:xfr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/>
          <p:cNvSpPr txBox="1"/>
          <p:nvPr/>
        </p:nvSpPr>
        <p:spPr>
          <a:xfrm>
            <a:off x="503555" y="3756025"/>
            <a:ext cx="25209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SimHei" charset="-122"/>
                <a:ea typeface="SimHei" charset="-122"/>
                <a:cs typeface="SimHei" charset="-122"/>
              </a:rPr>
              <a:t>填充纹样</a:t>
            </a:r>
          </a:p>
        </p:txBody>
      </p:sp>
      <p:sp>
        <p:nvSpPr>
          <p:cNvPr id="43011" name="Text Box 4"/>
          <p:cNvSpPr txBox="1"/>
          <p:nvPr/>
        </p:nvSpPr>
        <p:spPr>
          <a:xfrm>
            <a:off x="503555" y="4335780"/>
            <a:ext cx="34010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填充纹样是指用一个或数个不同的形象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填满一定的外轮廓</a:t>
            </a:r>
            <a:r>
              <a:rPr lang="zh-CN" altLang="en-US" sz="2000" dirty="0">
                <a:latin typeface="+mn-ea"/>
              </a:rPr>
              <a:t>，其形象自然随外形而变，亦可稍稍突出边线。</a:t>
            </a:r>
          </a:p>
        </p:txBody>
      </p:sp>
      <p:pic>
        <p:nvPicPr>
          <p:cNvPr id="43012" name="Picture 5" descr="图片8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3910965" y="1596390"/>
            <a:ext cx="5076825" cy="4717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2" name="Text Box 6"/>
          <p:cNvSpPr txBox="1"/>
          <p:nvPr/>
        </p:nvSpPr>
        <p:spPr>
          <a:xfrm>
            <a:off x="503555" y="3051810"/>
            <a:ext cx="31686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b="1" dirty="0" smtClean="0">
                <a:latin typeface="SimHei" charset="-122"/>
                <a:ea typeface="SimHei" charset="-122"/>
                <a:cs typeface="SimHei" charset="-122"/>
              </a:rPr>
              <a:t>（</a:t>
            </a:r>
            <a:r>
              <a:rPr lang="en-US" altLang="zh-CN" sz="2000" b="1" dirty="0" smtClean="0">
                <a:latin typeface="SimHei" charset="-122"/>
                <a:ea typeface="SimHei" charset="-122"/>
                <a:cs typeface="SimHei" charset="-122"/>
              </a:rPr>
              <a:t>2</a:t>
            </a:r>
            <a:r>
              <a:rPr lang="zh-CN" altLang="en-US" sz="2000" b="1" dirty="0" smtClean="0">
                <a:latin typeface="SimHei" charset="-122"/>
                <a:ea typeface="SimHei" charset="-122"/>
                <a:cs typeface="SimHei" charset="-122"/>
              </a:rPr>
              <a:t>）组织</a:t>
            </a: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5"/>
          <p:cNvSpPr txBox="1"/>
          <p:nvPr/>
        </p:nvSpPr>
        <p:spPr>
          <a:xfrm>
            <a:off x="643573" y="2773045"/>
            <a:ext cx="25209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角隅纹样</a:t>
            </a: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643890" y="3430270"/>
            <a:ext cx="3234690" cy="298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effectLst/>
                <a:latin typeface="+mn-ea"/>
                <a:ea typeface="+mn-ea"/>
                <a:cs typeface="+mn-cs"/>
              </a:rPr>
              <a:t>角隅纹样是指与角的形状相适合</a:t>
            </a:r>
            <a:r>
              <a:rPr kumimoji="0" lang="zh-CN" altLang="en-US" sz="2000" kern="1200" cap="none" spc="0" normalizeH="0" baseline="0" noProof="0" dirty="0">
                <a:effectLst/>
                <a:latin typeface="+mn-ea"/>
                <a:ea typeface="+mn-ea"/>
                <a:cs typeface="+mn-cs"/>
              </a:rPr>
              <a:t>，受到等边或不等边的角形限制的装饰纹样。</a:t>
            </a:r>
          </a:p>
          <a:p>
            <a:pPr marR="0" defTabSz="914400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effectLst/>
                <a:latin typeface="+mn-ea"/>
                <a:ea typeface="+mn-ea"/>
                <a:cs typeface="+mn-cs"/>
              </a:rPr>
              <a:t>纹样的组织排列有对称的与不对称的两种形式。</a:t>
            </a:r>
          </a:p>
          <a:p>
            <a:pPr marR="0" defTabSz="914400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effectLst/>
                <a:latin typeface="+mn-ea"/>
                <a:ea typeface="+mn-ea"/>
                <a:cs typeface="+mn-cs"/>
              </a:rPr>
              <a:t>角隅纹样可以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effectLst/>
                <a:latin typeface="+mn-ea"/>
                <a:ea typeface="+mn-ea"/>
                <a:cs typeface="+mn-cs"/>
              </a:rPr>
              <a:t>一角构成，也可对角或多角</a:t>
            </a:r>
            <a:r>
              <a:rPr kumimoji="0" lang="zh-CN" altLang="en-US" sz="2000" kern="1200" cap="none" spc="0" normalizeH="0" baseline="0" noProof="0" dirty="0">
                <a:effectLst/>
                <a:latin typeface="+mn-ea"/>
                <a:ea typeface="+mn-ea"/>
                <a:cs typeface="+mn-cs"/>
              </a:rPr>
              <a:t>构成。 </a:t>
            </a: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0" lang="zh-CN" altLang="en-US" sz="2000" kern="1200" cap="none" spc="0" normalizeH="0" baseline="0" noProof="0" dirty="0">
              <a:effectLst/>
              <a:latin typeface="+mn-ea"/>
              <a:ea typeface="+mn-ea"/>
              <a:cs typeface="+mn-cs"/>
            </a:endParaRPr>
          </a:p>
        </p:txBody>
      </p:sp>
      <p:pic>
        <p:nvPicPr>
          <p:cNvPr id="44036" name="Picture 9" descr="角隅纹样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765" y="725805"/>
            <a:ext cx="2472690" cy="2488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Picture 10" descr="角隅纹样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765" y="3443605"/>
            <a:ext cx="2472055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7" descr="角隅纹样-2"/>
          <p:cNvPicPr>
            <a:picLocks noChangeAspect="1"/>
          </p:cNvPicPr>
          <p:nvPr/>
        </p:nvPicPr>
        <p:blipFill>
          <a:blip r:embed="rId2">
            <a:lum bright="24000" contrast="18000"/>
          </a:blip>
          <a:stretch>
            <a:fillRect/>
          </a:stretch>
        </p:blipFill>
        <p:spPr>
          <a:xfrm>
            <a:off x="1189038" y="2018348"/>
            <a:ext cx="3168650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8" descr="角隅纹样-3"/>
          <p:cNvPicPr>
            <a:picLocks noChangeAspect="1"/>
          </p:cNvPicPr>
          <p:nvPr/>
        </p:nvPicPr>
        <p:blipFill>
          <a:blip r:embed="rId3">
            <a:lum bright="12000" contrast="24000"/>
          </a:blip>
          <a:stretch>
            <a:fillRect/>
          </a:stretch>
        </p:blipFill>
        <p:spPr>
          <a:xfrm>
            <a:off x="4737100" y="2091373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 descr="20120109_b67cfd7159f45238a51fWvXQ0MKAX87J.jpg"/>
          <p:cNvPicPr>
            <a:picLocks noChangeAspect="1"/>
          </p:cNvPicPr>
          <p:nvPr/>
        </p:nvPicPr>
        <p:blipFill>
          <a:blip r:embed="rId2"/>
          <a:srcRect b="20882"/>
          <a:stretch>
            <a:fillRect/>
          </a:stretch>
        </p:blipFill>
        <p:spPr>
          <a:xfrm>
            <a:off x="1800860" y="219710"/>
            <a:ext cx="5783263" cy="657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1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938" y="1430973"/>
            <a:ext cx="3995737" cy="3995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0"/>
          <p:cNvSpPr txBox="1"/>
          <p:nvPr/>
        </p:nvSpPr>
        <p:spPr>
          <a:xfrm>
            <a:off x="878840" y="3027045"/>
            <a:ext cx="31743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Arial" panose="020B0604020202020204" pitchFamily="34" charset="0"/>
                <a:ea typeface="黑体" panose="02010609060101010101" charset="-122"/>
              </a:rPr>
              <a:t>对称式特点</a:t>
            </a:r>
            <a:r>
              <a:rPr lang="zh-CN" altLang="en-US" sz="2000" dirty="0">
                <a:latin typeface="Arial" panose="020B0604020202020204" pitchFamily="34" charset="0"/>
              </a:rPr>
              <a:t>：是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以假设的中心轴或中心点为依据</a:t>
            </a:r>
            <a:r>
              <a:rPr lang="zh-CN" altLang="en-US" sz="2000" dirty="0">
                <a:latin typeface="Arial" panose="020B0604020202020204" pitchFamily="34" charset="0"/>
              </a:rPr>
              <a:t>，使纹样左右、上下对翻或四周等翻，图案结构严谨丰满、工整规则。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 descr="3995638_135251055339_2.jpg"/>
          <p:cNvPicPr>
            <a:picLocks noChangeAspect="1"/>
          </p:cNvPicPr>
          <p:nvPr/>
        </p:nvPicPr>
        <p:blipFill>
          <a:blip r:embed="rId2">
            <a:lum bright="12000" contrast="12000"/>
          </a:blip>
          <a:stretch>
            <a:fillRect/>
          </a:stretch>
        </p:blipFill>
        <p:spPr>
          <a:xfrm>
            <a:off x="4886960" y="1501775"/>
            <a:ext cx="3651250" cy="373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2" descr="3995638_171100372000_2.jpg"/>
          <p:cNvPicPr>
            <a:picLocks noChangeAspect="1"/>
          </p:cNvPicPr>
          <p:nvPr/>
        </p:nvPicPr>
        <p:blipFill>
          <a:blip r:embed="rId3">
            <a:lum bright="12000" contrast="24000"/>
          </a:blip>
          <a:stretch>
            <a:fillRect/>
          </a:stretch>
        </p:blipFill>
        <p:spPr>
          <a:xfrm>
            <a:off x="732790" y="1264920"/>
            <a:ext cx="3993515" cy="4077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 descr="20071210112933436_2.jpg"/>
          <p:cNvPicPr>
            <a:picLocks noChangeAspect="1"/>
          </p:cNvPicPr>
          <p:nvPr/>
        </p:nvPicPr>
        <p:blipFill>
          <a:blip r:embed="rId2">
            <a:lum bright="-18000" contrast="36000"/>
          </a:blip>
          <a:stretch>
            <a:fillRect/>
          </a:stretch>
        </p:blipFill>
        <p:spPr>
          <a:xfrm>
            <a:off x="487680" y="511175"/>
            <a:ext cx="8323580" cy="5878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1" descr="b00119bq20_vdej.jpg"/>
          <p:cNvPicPr>
            <a:picLocks noChangeAspect="1"/>
          </p:cNvPicPr>
          <p:nvPr/>
        </p:nvPicPr>
        <p:blipFill>
          <a:blip r:embed="rId2">
            <a:lum bright="-6000" contrast="18000"/>
          </a:blip>
          <a:stretch>
            <a:fillRect/>
          </a:stretch>
        </p:blipFill>
        <p:spPr>
          <a:xfrm>
            <a:off x="2273300" y="0"/>
            <a:ext cx="4597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5"/>
          <p:cNvSpPr txBox="1"/>
          <p:nvPr/>
        </p:nvSpPr>
        <p:spPr>
          <a:xfrm>
            <a:off x="793750" y="4089718"/>
            <a:ext cx="25209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latin typeface="SimHei" charset="-122"/>
                <a:ea typeface="SimHei" charset="-122"/>
                <a:cs typeface="SimHei" charset="-122"/>
              </a:rPr>
              <a:t>边饰纹样</a:t>
            </a:r>
          </a:p>
        </p:txBody>
      </p:sp>
      <p:sp>
        <p:nvSpPr>
          <p:cNvPr id="50179" name="Text Box 6"/>
          <p:cNvSpPr txBox="1"/>
          <p:nvPr/>
        </p:nvSpPr>
        <p:spPr>
          <a:xfrm>
            <a:off x="793750" y="4598670"/>
            <a:ext cx="35350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边饰纹样</a:t>
            </a:r>
            <a:r>
              <a:rPr lang="zh-CN" altLang="en-US" sz="2000" dirty="0">
                <a:latin typeface="Arial" panose="020B0604020202020204" pitchFamily="34" charset="0"/>
              </a:rPr>
              <a:t>是指受一定外形的周边所制约的边框纹样。</a:t>
            </a:r>
          </a:p>
        </p:txBody>
      </p:sp>
      <p:pic>
        <p:nvPicPr>
          <p:cNvPr id="50180" name="Picture 7" descr="1122465"/>
          <p:cNvPicPr>
            <a:picLocks noChangeAspect="1"/>
          </p:cNvPicPr>
          <p:nvPr/>
        </p:nvPicPr>
        <p:blipFill>
          <a:blip r:embed="rId2">
            <a:lum bright="-36000" contrast="100000"/>
          </a:blip>
          <a:srcRect l="9361" r="7044" b="2227"/>
          <a:stretch>
            <a:fillRect/>
          </a:stretch>
        </p:blipFill>
        <p:spPr>
          <a:xfrm>
            <a:off x="3314700" y="988060"/>
            <a:ext cx="5868670" cy="519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4"/>
          <p:cNvSpPr txBox="1"/>
          <p:nvPr/>
        </p:nvSpPr>
        <p:spPr>
          <a:xfrm>
            <a:off x="684213" y="404813"/>
            <a:ext cx="82089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endParaRPr lang="zh-CN" altLang="zh-CN" sz="1800" dirty="0">
              <a:latin typeface="Arial" panose="020B0604020202020204" pitchFamily="34" charset="0"/>
              <a:ea typeface="方正粗倩_GBK" pitchFamily="65" charset="-122"/>
            </a:endParaRPr>
          </a:p>
        </p:txBody>
      </p:sp>
      <p:pic>
        <p:nvPicPr>
          <p:cNvPr id="51203" name="Picture 9" descr="20050820162538317"/>
          <p:cNvPicPr>
            <a:picLocks noChangeAspect="1"/>
          </p:cNvPicPr>
          <p:nvPr/>
        </p:nvPicPr>
        <p:blipFill>
          <a:blip r:embed="rId2">
            <a:lum bright="-12000" contrast="36000"/>
          </a:blip>
          <a:stretch>
            <a:fillRect/>
          </a:stretch>
        </p:blipFill>
        <p:spPr>
          <a:xfrm>
            <a:off x="1871980" y="875030"/>
            <a:ext cx="5400675" cy="5386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/>
          <p:nvPr/>
        </p:nvSpPr>
        <p:spPr>
          <a:xfrm>
            <a:off x="983933" y="5251450"/>
            <a:ext cx="76327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3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405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latin typeface="+mn-ea"/>
              </a:rPr>
              <a:t>共同点：</a:t>
            </a:r>
            <a:r>
              <a:rPr lang="zh-CN" altLang="en-US" sz="2000" dirty="0">
                <a:latin typeface="+mn-ea"/>
              </a:rPr>
              <a:t>都是由一个或两个单位组成的，作为完整个体存在的。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b="1" dirty="0">
                <a:latin typeface="+mn-ea"/>
              </a:rPr>
              <a:t>相  异：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单独纹样：自由外型。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+mn-ea"/>
              </a:rPr>
              <a:t>　　　  适合纹样：受外型的限制，嵌合在一定的外型以内。</a:t>
            </a:r>
          </a:p>
        </p:txBody>
      </p:sp>
      <p:pic>
        <p:nvPicPr>
          <p:cNvPr id="53251" name="图片 2" descr="b00119bq20_vdej.jpg"/>
          <p:cNvPicPr>
            <a:picLocks noChangeAspect="1"/>
          </p:cNvPicPr>
          <p:nvPr/>
        </p:nvPicPr>
        <p:blipFill>
          <a:blip r:embed="rId3"/>
          <a:srcRect l="6216" r="14520" b="50000"/>
          <a:stretch>
            <a:fillRect/>
          </a:stretch>
        </p:blipFill>
        <p:spPr>
          <a:xfrm>
            <a:off x="2174240" y="383540"/>
            <a:ext cx="4794885" cy="4513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1" name="矩形 122890"/>
          <p:cNvSpPr/>
          <p:nvPr/>
        </p:nvSpPr>
        <p:spPr>
          <a:xfrm>
            <a:off x="0" y="381000"/>
            <a:ext cx="2286000" cy="609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884" name="文本框 122883"/>
          <p:cNvSpPr txBox="1"/>
          <p:nvPr/>
        </p:nvSpPr>
        <p:spPr>
          <a:xfrm>
            <a:off x="465455" y="2840355"/>
            <a:ext cx="3144520" cy="3159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训练：</a:t>
            </a:r>
            <a:r>
              <a:rPr lang="zh-CN" altLang="en-US" sz="2400" b="1" dirty="0">
                <a:latin typeface="宋体" panose="02010600030101010101" pitchFamily="2" charset="-122"/>
              </a:rPr>
              <a:t>单独纹样临摹</a:t>
            </a: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sym typeface="+mn-ea"/>
              </a:rPr>
              <a:t>临摹一副彩色单独纹样作品（优先传统图案），做适当的取舍和改变，相似度不超过</a:t>
            </a:r>
            <a:r>
              <a:rPr lang="en-US" altLang="zh-CN" sz="2200" dirty="0">
                <a:sym typeface="+mn-ea"/>
              </a:rPr>
              <a:t>80%</a:t>
            </a:r>
            <a:r>
              <a:rPr lang="zh-CN" altLang="en-US" sz="2200" dirty="0">
                <a:sym typeface="+mn-ea"/>
              </a:rPr>
              <a:t>。</a:t>
            </a: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endParaRPr lang="zh-CN" altLang="en-US" sz="2200" dirty="0">
              <a:sym typeface="+mn-ea"/>
            </a:endParaRPr>
          </a:p>
          <a:p>
            <a:pPr>
              <a:lnSpc>
                <a:spcPct val="11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200" dirty="0">
                <a:sym typeface="+mn-ea"/>
              </a:rPr>
              <a:t>尺寸：</a:t>
            </a:r>
            <a:r>
              <a:rPr lang="en-US" altLang="zh-CN" sz="2200" dirty="0">
                <a:sym typeface="+mn-ea"/>
              </a:rPr>
              <a:t>20cmx20cm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122890" name="文本框 122889"/>
          <p:cNvSpPr txBox="1"/>
          <p:nvPr/>
        </p:nvSpPr>
        <p:spPr>
          <a:xfrm>
            <a:off x="1236345" y="468630"/>
            <a:ext cx="1049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BCC755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作业</a:t>
            </a:r>
            <a:endParaRPr lang="zh-CN" altLang="en-US" sz="2800" dirty="0">
              <a:solidFill>
                <a:srgbClr val="BCC755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4" name="图片 3" descr="IMG_1113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3719195" y="2078990"/>
            <a:ext cx="515493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  <p:bldP spid="1228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2238548_074326074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145" y="1163955"/>
            <a:ext cx="2423160" cy="4258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5" descr="2238548_075131017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555" y="1160780"/>
            <a:ext cx="2942590" cy="4261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6" descr="2238548_075803069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10" y="1165860"/>
            <a:ext cx="3128645" cy="4255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0136" name="Text Box 8"/>
          <p:cNvSpPr txBox="1">
            <a:spLocks noChangeArrowheads="1"/>
          </p:cNvSpPr>
          <p:nvPr/>
        </p:nvSpPr>
        <p:spPr bwMode="auto">
          <a:xfrm>
            <a:off x="4248150" y="5561013"/>
            <a:ext cx="94488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n-cs"/>
              </a:rPr>
              <a:t>对称式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200210975111127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020" y="1700530"/>
            <a:ext cx="3995738" cy="399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836930" y="2681605"/>
            <a:ext cx="3634740" cy="301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000" dirty="0">
                <a:ea typeface="黑体" panose="02010609060101010101" charset="-122"/>
              </a:rPr>
              <a:t>均衡式（平衡式）</a:t>
            </a:r>
            <a:r>
              <a:rPr lang="en-US" altLang="zh-CN" sz="2000" dirty="0">
                <a:ea typeface="黑体" panose="02010609060101010101" charset="-122"/>
              </a:rPr>
              <a:t>:  </a:t>
            </a:r>
            <a:r>
              <a:rPr kumimoji="0" lang="zh-CN" altLang="en-US" sz="20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特点是它不受对称轴或对称点的限制，结构较自由</a:t>
            </a:r>
            <a:r>
              <a:rPr kumimoji="0" lang="en-US" altLang="zh-CN" sz="20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但要注意保持画面</a:t>
            </a: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重心平稳</a:t>
            </a:r>
            <a:r>
              <a:rPr kumimoji="0" lang="zh-CN" altLang="en-US" sz="20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  <a:p>
            <a:pPr marR="0" defTabSz="914400" eaLnBrk="1" hangingPunct="1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 dirty="0">
                <a:latin typeface="+mj-ea"/>
                <a:ea typeface="+mj-ea"/>
                <a:cs typeface="+mn-cs"/>
              </a:rPr>
              <a:t>应该做到结构严谨、造型丰满、外形完美、装饰性强。</a:t>
            </a: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4" descr="QQ截图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637540"/>
            <a:ext cx="5162550" cy="510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060825" y="596138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+mn-ea"/>
              </a:rPr>
              <a:t>均衡式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花头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581400"/>
            <a:ext cx="2514600" cy="25146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0" name="Picture 4" descr="花头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690" y="838835"/>
            <a:ext cx="2437765" cy="24377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1" name="Picture 5" descr="花头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838200"/>
            <a:ext cx="2514600" cy="24701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4342" name="Picture 6" descr="花头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8690" y="3581400"/>
            <a:ext cx="2514600" cy="25146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单独纹样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90600"/>
            <a:ext cx="2343150" cy="2362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4" name="Picture 4" descr="单独纹样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990600"/>
            <a:ext cx="2326005" cy="2362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5" name="Picture 5" descr="单独纹样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1685" y="990600"/>
            <a:ext cx="2204720" cy="2362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6" name="Picture 6" descr="花头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7405" y="3587750"/>
            <a:ext cx="2166620" cy="239903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7" name="Picture 7" descr="花头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350" y="3588385"/>
            <a:ext cx="2398395" cy="239839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8" name="Picture 8" descr="花头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7570" y="3588385"/>
            <a:ext cx="2320925" cy="239839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529</Words>
  <Application>Microsoft Macintosh PowerPoint</Application>
  <PresentationFormat>全屏显示(4:3)</PresentationFormat>
  <Paragraphs>72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Archery Black Rounded</vt:lpstr>
      <vt:lpstr>FZCuSong-B09S</vt:lpstr>
      <vt:lpstr>SimHei</vt:lpstr>
      <vt:lpstr>Times New Roman</vt:lpstr>
      <vt:lpstr>Wingdings 2</vt:lpstr>
      <vt:lpstr>方正粗倩_GBK</vt:lpstr>
      <vt:lpstr>方正粗宋简体</vt:lpstr>
      <vt:lpstr>黑体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Microsoft Office 用户</cp:lastModifiedBy>
  <cp:revision>160</cp:revision>
  <dcterms:created xsi:type="dcterms:W3CDTF">2017-09-06T12:46:00Z</dcterms:created>
  <dcterms:modified xsi:type="dcterms:W3CDTF">2018-07-28T09:05:23Z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