
<file path=[Content_Types].xml><?xml version="1.0" encoding="utf-8"?>
<Types xmlns="http://schemas.openxmlformats.org/package/2006/content-types">
  <Default Extension="xml" ContentType="application/xml"/>
  <Default Extension="wav" ContentType="audio/x-wav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28" r:id="rId2"/>
    <p:sldId id="660" r:id="rId3"/>
    <p:sldId id="662" r:id="rId4"/>
    <p:sldId id="663" r:id="rId5"/>
    <p:sldId id="664" r:id="rId6"/>
    <p:sldId id="665" r:id="rId7"/>
    <p:sldId id="666" r:id="rId8"/>
    <p:sldId id="667" r:id="rId9"/>
    <p:sldId id="668" r:id="rId10"/>
    <p:sldId id="669" r:id="rId11"/>
    <p:sldId id="670" r:id="rId12"/>
    <p:sldId id="671" r:id="rId13"/>
    <p:sldId id="672" r:id="rId14"/>
    <p:sldId id="673" r:id="rId15"/>
    <p:sldId id="674" r:id="rId16"/>
    <p:sldId id="675" r:id="rId17"/>
    <p:sldId id="676" r:id="rId18"/>
    <p:sldId id="677" r:id="rId19"/>
    <p:sldId id="678" r:id="rId20"/>
    <p:sldId id="679" r:id="rId21"/>
    <p:sldId id="680" r:id="rId22"/>
    <p:sldId id="681" r:id="rId23"/>
    <p:sldId id="682" r:id="rId24"/>
    <p:sldId id="683" r:id="rId25"/>
    <p:sldId id="684" r:id="rId26"/>
    <p:sldId id="685" r:id="rId27"/>
    <p:sldId id="686" r:id="rId28"/>
    <p:sldId id="687" r:id="rId29"/>
    <p:sldId id="719" r:id="rId30"/>
    <p:sldId id="688" r:id="rId31"/>
    <p:sldId id="689" r:id="rId32"/>
    <p:sldId id="690" r:id="rId33"/>
    <p:sldId id="691" r:id="rId34"/>
    <p:sldId id="692" r:id="rId35"/>
    <p:sldId id="693" r:id="rId36"/>
    <p:sldId id="694" r:id="rId37"/>
    <p:sldId id="695" r:id="rId38"/>
    <p:sldId id="696" r:id="rId39"/>
    <p:sldId id="697" r:id="rId40"/>
    <p:sldId id="698" r:id="rId41"/>
    <p:sldId id="699" r:id="rId42"/>
    <p:sldId id="700" r:id="rId43"/>
    <p:sldId id="701" r:id="rId44"/>
    <p:sldId id="702" r:id="rId45"/>
    <p:sldId id="705" r:id="rId46"/>
    <p:sldId id="715" r:id="rId47"/>
    <p:sldId id="632" r:id="rId48"/>
    <p:sldId id="717" r:id="rId49"/>
    <p:sldId id="718" r:id="rId5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CC755"/>
    <a:srgbClr val="FF9900"/>
    <a:srgbClr val="FF66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5"/>
  </p:normalViewPr>
  <p:slideViewPr>
    <p:cSldViewPr showGuides="1">
      <p:cViewPr varScale="1">
        <p:scale>
          <a:sx n="85" d="100"/>
          <a:sy n="85" d="100"/>
        </p:scale>
        <p:origin x="1768" y="168"/>
      </p:cViewPr>
      <p:guideLst>
        <p:guide orient="horz" pos="2160"/>
        <p:guide pos="294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Relationship Id="rId3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4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4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Relationship Id="rId3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4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7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eg"/><Relationship Id="rId3" Type="http://schemas.openxmlformats.org/officeDocument/2006/relationships/image" Target="../media/image7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8"/>
          <p:cNvSpPr/>
          <p:nvPr/>
        </p:nvSpPr>
        <p:spPr>
          <a:xfrm>
            <a:off x="0" y="1295400"/>
            <a:ext cx="9144000" cy="4191000"/>
          </a:xfrm>
          <a:prstGeom prst="rect">
            <a:avLst/>
          </a:prstGeom>
          <a:solidFill>
            <a:schemeClr val="folHlink">
              <a:alpha val="89803"/>
            </a:schemeClr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2286000"/>
            <a:ext cx="5519420" cy="110680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  <a:sym typeface="+mn-ea"/>
              </a:rPr>
              <a:t>图案设计</a:t>
            </a: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</a:rPr>
              <a:t>            </a:t>
            </a:r>
            <a:endParaRPr lang="zh-CN" altLang="en-US" sz="6600" dirty="0">
              <a:solidFill>
                <a:srgbClr val="BCC755"/>
              </a:solidFill>
              <a:latin typeface="Times New Roman" panose="02020603050405020304" pitchFamily="18" charset="0"/>
              <a:ea typeface="方正粗宋简体" panose="03000509000000000000" pitchFamily="65" charset="-122"/>
            </a:endParaRPr>
          </a:p>
        </p:txBody>
      </p:sp>
      <p:sp>
        <p:nvSpPr>
          <p:cNvPr id="5130" name="矩形 5129"/>
          <p:cNvSpPr/>
          <p:nvPr/>
        </p:nvSpPr>
        <p:spPr>
          <a:xfrm>
            <a:off x="3026728" y="3392805"/>
            <a:ext cx="246574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 smtClean="0">
                <a:latin typeface="Archery Black Rounded" pitchFamily="2" charset="0"/>
              </a:rPr>
              <a:t>      </a:t>
            </a:r>
            <a:r>
              <a:rPr lang="en-US" altLang="zh-CN" sz="2400" dirty="0" smtClean="0">
                <a:latin typeface="Archery Black Rounded" pitchFamily="2" charset="0"/>
              </a:rPr>
              <a:t>Pattern </a:t>
            </a:r>
            <a:r>
              <a:rPr lang="en-US" altLang="zh-CN" sz="2400" dirty="0">
                <a:latin typeface="Archery Black Rounded" pitchFamily="2" charset="0"/>
              </a:rPr>
              <a:t>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02615" y="752475"/>
            <a:ext cx="3816986" cy="5310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2</a:t>
            </a:r>
            <a:r>
              <a:rPr lang="en-US" altLang="zh-CN" sz="2200" b="1" dirty="0">
                <a:latin typeface="+mn-ea"/>
                <a:sym typeface="+mn-ea"/>
              </a:rPr>
              <a:t>.</a:t>
            </a:r>
            <a:r>
              <a:rPr sz="2200" b="1" dirty="0">
                <a:latin typeface="+mn-ea"/>
                <a:sym typeface="+mn-ea"/>
              </a:rPr>
              <a:t>反向透视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图案设计中由于特殊的审美要求与表现形式</a:t>
            </a:r>
            <a:r>
              <a:rPr sz="2400" dirty="0">
                <a:latin typeface="+mn-ea"/>
                <a:sym typeface="+mn-ea"/>
              </a:rPr>
              <a:t>，</a:t>
            </a:r>
            <a:r>
              <a:rPr sz="2400" dirty="0">
                <a:solidFill>
                  <a:schemeClr val="tx1"/>
                </a:solidFill>
                <a:latin typeface="+mn-ea"/>
                <a:sym typeface="+mn-ea"/>
              </a:rPr>
              <a:t>在表现事物形象的大小时，</a:t>
            </a:r>
            <a:r>
              <a:rPr lang="zh-CN" sz="2400" b="1" dirty="0">
                <a:solidFill>
                  <a:srgbClr val="FF0000"/>
                </a:solidFill>
                <a:latin typeface="+mn-ea"/>
                <a:sym typeface="+mn-ea"/>
              </a:rPr>
              <a:t>可以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不遵循“近大远小”的透视规律，</a:t>
            </a:r>
            <a:r>
              <a:rPr sz="2400" dirty="0">
                <a:latin typeface="+mn-ea"/>
                <a:sym typeface="+mn-ea"/>
              </a:rPr>
              <a:t>而是从创作意图的需要出发，</a:t>
            </a:r>
            <a:r>
              <a:rPr sz="2400" b="1" dirty="0">
                <a:latin typeface="+mn-ea"/>
                <a:sym typeface="+mn-ea"/>
              </a:rPr>
              <a:t>利用“反透视”的特殊造型手法。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15" descr="DSCF2179"/>
          <p:cNvPicPr>
            <a:picLocks noRot="1" noChangeAspect="1"/>
          </p:cNvPicPr>
          <p:nvPr/>
        </p:nvPicPr>
        <p:blipFill>
          <a:blip r:embed="rId2">
            <a:lum bright="6000" contrast="36000"/>
          </a:blip>
          <a:stretch>
            <a:fillRect/>
          </a:stretch>
        </p:blipFill>
        <p:spPr>
          <a:xfrm>
            <a:off x="4648200" y="1002347"/>
            <a:ext cx="4103370" cy="4810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565150"/>
            <a:ext cx="82296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3</a:t>
            </a:r>
            <a:r>
              <a:rPr lang="en-US" altLang="zh-CN" sz="2200" b="1" dirty="0">
                <a:latin typeface="+mn-ea"/>
                <a:sym typeface="+mn-ea"/>
              </a:rPr>
              <a:t>.</a:t>
            </a:r>
            <a:r>
              <a:rPr sz="2200" b="1" dirty="0">
                <a:latin typeface="+mn-ea"/>
                <a:sym typeface="+mn-ea"/>
              </a:rPr>
              <a:t>散点透视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该透视法提倡用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活动的视点观察景物</a:t>
            </a:r>
            <a:r>
              <a:rPr sz="2400" dirty="0">
                <a:latin typeface="+mn-ea"/>
                <a:sym typeface="+mn-ea"/>
              </a:rPr>
              <a:t>，强调“步步有景”，“景随人移”，以时间的迁移，空间的跨越，构成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多视点、多视域</a:t>
            </a:r>
            <a:r>
              <a:rPr sz="2400" dirty="0">
                <a:latin typeface="+mn-ea"/>
                <a:sym typeface="+mn-ea"/>
              </a:rPr>
              <a:t>的迁回连贯的空间画面。 </a:t>
            </a:r>
          </a:p>
          <a:p>
            <a:pPr marL="0" indent="0">
              <a:lnSpc>
                <a:spcPct val="150000"/>
              </a:lnSpc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18" descr="图片9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124200"/>
            <a:ext cx="7512368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85800" y="1160780"/>
            <a:ext cx="3886200" cy="524002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sz="2400" b="1" dirty="0">
              <a:latin typeface="+mn-ea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b="1" dirty="0">
                <a:latin typeface="+mn-ea"/>
                <a:sym typeface="+mn-ea"/>
              </a:rPr>
              <a:t>4.</a:t>
            </a:r>
            <a:r>
              <a:rPr sz="2200" b="1" dirty="0">
                <a:latin typeface="+mn-ea"/>
                <a:sym typeface="+mn-ea"/>
              </a:rPr>
              <a:t>平行透视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平行透视也是</a:t>
            </a:r>
            <a:r>
              <a:rPr sz="2400" b="1" dirty="0" smtClean="0">
                <a:latin typeface="+mn-ea"/>
                <a:sym typeface="+mn-ea"/>
              </a:rPr>
              <a:t>非写实绘画</a:t>
            </a:r>
            <a:r>
              <a:rPr sz="2400" dirty="0" smtClean="0">
                <a:latin typeface="+mn-ea"/>
                <a:sym typeface="+mn-ea"/>
              </a:rPr>
              <a:t>特有的一种透视方法</a:t>
            </a:r>
            <a:r>
              <a:rPr sz="2400" b="1" dirty="0">
                <a:latin typeface="+mn-ea"/>
                <a:sym typeface="+mn-ea"/>
              </a:rPr>
              <a:t>，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指画面形象没有焦点，</a:t>
            </a:r>
            <a:r>
              <a:rPr sz="2400" dirty="0">
                <a:latin typeface="+mn-ea"/>
                <a:sym typeface="+mn-ea"/>
              </a:rPr>
              <a:t>处于平行状态，形态与形态之间没有交叉和重叠的部分，可以上下左右展开，视点并不固定。 </a:t>
            </a:r>
          </a:p>
          <a:p>
            <a:endParaRPr sz="2400" dirty="0">
              <a:latin typeface="+mn-ea"/>
            </a:endParaRPr>
          </a:p>
        </p:txBody>
      </p:sp>
      <p:pic>
        <p:nvPicPr>
          <p:cNvPr id="3" name="Picture 20" descr="图片1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3945" y="838200"/>
            <a:ext cx="3724910" cy="5334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30555" y="309245"/>
            <a:ext cx="7800975" cy="29654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  <a:sym typeface="+mn-ea"/>
              </a:rPr>
              <a:t>(</a:t>
            </a:r>
            <a:r>
              <a:rPr lang="zh-CN" sz="2400" b="1" dirty="0">
                <a:latin typeface="+mn-ea"/>
                <a:sym typeface="+mn-ea"/>
              </a:rPr>
              <a:t>二</a:t>
            </a:r>
            <a:r>
              <a:rPr lang="en-US" altLang="zh-CN" sz="2400" b="1" dirty="0">
                <a:latin typeface="+mn-ea"/>
                <a:sym typeface="+mn-ea"/>
              </a:rPr>
              <a:t>)</a:t>
            </a:r>
            <a:r>
              <a:rPr sz="2400" b="1" dirty="0">
                <a:latin typeface="+mn-ea"/>
                <a:sym typeface="+mn-ea"/>
              </a:rPr>
              <a:t>装饰图案的骨架结构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1.</a:t>
            </a:r>
            <a:r>
              <a:rPr sz="2200" b="1" dirty="0">
                <a:latin typeface="+mn-ea"/>
                <a:sym typeface="+mn-ea"/>
              </a:rPr>
              <a:t>水平线构图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水平线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具有平静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、安宁、舒适、稳定</a:t>
            </a:r>
            <a:r>
              <a:rPr sz="2400" dirty="0">
                <a:latin typeface="+mn-ea"/>
                <a:sym typeface="+mn-ea"/>
              </a:rPr>
              <a:t>等特点，使用水平线为主要骨架线的构图的画面，一般画面的主导线形是水平方向的，画面具有较强的秩序感。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21" descr="t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580" y="3308985"/>
            <a:ext cx="7398385" cy="316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69900" y="135890"/>
            <a:ext cx="8204835" cy="3521710"/>
          </a:xfrm>
        </p:spPr>
        <p:txBody>
          <a:bodyPr/>
          <a:lstStyle/>
          <a:p>
            <a:pPr marL="0" indent="0">
              <a:buNone/>
            </a:pPr>
            <a:endParaRPr sz="2400" b="1" dirty="0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2.</a:t>
            </a:r>
            <a:r>
              <a:rPr sz="2200" b="1" dirty="0">
                <a:latin typeface="+mn-ea"/>
                <a:sym typeface="+mn-ea"/>
              </a:rPr>
              <a:t>垂直线构图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垂直线给人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挺拔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、向上、庄严有力</a:t>
            </a:r>
            <a:r>
              <a:rPr sz="2400" dirty="0">
                <a:latin typeface="+mn-ea"/>
                <a:sym typeface="+mn-ea"/>
              </a:rPr>
              <a:t>的感觉，</a:t>
            </a:r>
            <a:r>
              <a:rPr sz="2400" b="1" dirty="0">
                <a:latin typeface="+mn-ea"/>
                <a:sym typeface="+mn-ea"/>
              </a:rPr>
              <a:t>同时将一排画面的主要形象展示出来</a:t>
            </a:r>
            <a:r>
              <a:rPr sz="2400" dirty="0">
                <a:latin typeface="+mn-ea"/>
                <a:sym typeface="+mn-ea"/>
              </a:rPr>
              <a:t>，</a:t>
            </a:r>
            <a:r>
              <a:rPr sz="2400" dirty="0" smtClean="0">
                <a:latin typeface="+mn-ea"/>
                <a:sym typeface="+mn-ea"/>
              </a:rPr>
              <a:t>平行的垂直线构图可以利用形象空间位置不同</a:t>
            </a:r>
            <a:r>
              <a:rPr sz="2400" dirty="0">
                <a:latin typeface="+mn-ea"/>
                <a:sym typeface="+mn-ea"/>
              </a:rPr>
              <a:t>、</a:t>
            </a:r>
            <a:r>
              <a:rPr sz="2400" dirty="0" smtClean="0">
                <a:latin typeface="+mn-ea"/>
                <a:sym typeface="+mn-ea"/>
              </a:rPr>
              <a:t>高矮不同等</a:t>
            </a:r>
            <a:r>
              <a:rPr sz="2400" dirty="0">
                <a:latin typeface="+mn-ea"/>
                <a:sym typeface="+mn-ea"/>
              </a:rPr>
              <a:t>，形成画面表现的变化。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16" descr="0110021084[1]"/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90" y="3186430"/>
            <a:ext cx="7438390" cy="3678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22300" y="1251585"/>
            <a:ext cx="3340100" cy="488061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3.</a:t>
            </a:r>
            <a:r>
              <a:rPr sz="2200" b="1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中心式构图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        </a:t>
            </a:r>
            <a:r>
              <a:rPr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中心式构图顾名思义</a:t>
            </a:r>
            <a:r>
              <a:rPr sz="2400" b="1" dirty="0" smtClean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画面的趣味中心在画面中间</a:t>
            </a:r>
            <a:r>
              <a:rPr sz="2400" b="1" dirty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，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即将大部分主要图案元素放置在画面中心，有</a:t>
            </a:r>
            <a:r>
              <a:rPr sz="2400" b="1" dirty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突出、稳固、强势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的视觉效果。 </a:t>
            </a:r>
          </a:p>
          <a:p>
            <a:pPr marL="0" indent="0">
              <a:lnSpc>
                <a:spcPct val="150000"/>
              </a:lnSpc>
              <a:buNone/>
            </a:pPr>
            <a:endParaRPr sz="2400" dirty="0"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endParaRPr sz="2400" dirty="0">
              <a:latin typeface="宋体-PUA" panose="02010600030101010101" charset="-122"/>
              <a:ea typeface="宋体-PUA" panose="02010600030101010101" charset="-122"/>
            </a:endParaRPr>
          </a:p>
        </p:txBody>
      </p:sp>
      <p:pic>
        <p:nvPicPr>
          <p:cNvPr id="3" name="Picture 27" descr="re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655" y="1336675"/>
            <a:ext cx="4328160" cy="4585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97205" y="1259205"/>
            <a:ext cx="3747135" cy="483679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4.</a:t>
            </a:r>
            <a:r>
              <a:rPr sz="2200" b="1" dirty="0">
                <a:latin typeface="+mn-ea"/>
                <a:sym typeface="+mn-ea"/>
              </a:rPr>
              <a:t>对角线构图</a:t>
            </a:r>
          </a:p>
          <a:p>
            <a:pPr>
              <a:lnSpc>
                <a:spcPct val="150000"/>
              </a:lnSpc>
            </a:pPr>
            <a:r>
              <a:rPr sz="2400" dirty="0" smtClean="0">
                <a:latin typeface="+mn-ea"/>
                <a:sym typeface="+mn-ea"/>
              </a:rPr>
              <a:t>这种构图方式是</a:t>
            </a:r>
            <a:r>
              <a:rPr sz="2400" b="1" dirty="0" smtClean="0">
                <a:latin typeface="+mn-ea"/>
                <a:sym typeface="+mn-ea"/>
              </a:rPr>
              <a:t>以画面对角线作为画面主要的骨架线</a:t>
            </a:r>
            <a:r>
              <a:rPr sz="2400" b="1" dirty="0">
                <a:latin typeface="+mn-ea"/>
                <a:sym typeface="+mn-ea"/>
              </a:rPr>
              <a:t>，</a:t>
            </a:r>
            <a:r>
              <a:rPr sz="2400" dirty="0">
                <a:latin typeface="+mn-ea"/>
                <a:sym typeface="+mn-ea"/>
              </a:rPr>
              <a:t>图案画面具有较强的视觉冲击力，方向性明确，使</a:t>
            </a:r>
            <a:r>
              <a:rPr sz="2400" dirty="0">
                <a:solidFill>
                  <a:schemeClr val="tx1"/>
                </a:solidFill>
                <a:latin typeface="+mn-ea"/>
                <a:sym typeface="+mn-ea"/>
              </a:rPr>
              <a:t>画面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对比又协调，具有均衡感，强调画面的平衡感。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28" descr="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389379"/>
            <a:ext cx="4595495" cy="4496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17500" y="1142365"/>
            <a:ext cx="4330700" cy="45739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5.</a:t>
            </a:r>
            <a:r>
              <a:rPr sz="2200" b="1" dirty="0">
                <a:latin typeface="+mn-ea"/>
                <a:sym typeface="+mn-ea"/>
              </a:rPr>
              <a:t>弧线式构图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弧线式构图是</a:t>
            </a:r>
            <a:r>
              <a:rPr sz="2400" b="1" dirty="0" smtClean="0">
                <a:latin typeface="+mn-ea"/>
                <a:sym typeface="+mn-ea"/>
              </a:rPr>
              <a:t>以弧线为主要的骨架结构线</a:t>
            </a:r>
            <a:r>
              <a:rPr sz="2400" dirty="0">
                <a:latin typeface="+mn-ea"/>
                <a:sym typeface="+mn-ea"/>
              </a:rPr>
              <a:t>，如S形构图、螺旋线构图等，其特点是画面活泼、多变，打破了平行线和垂直线的稳定感，画面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有动感和韵律感，并且富有张力。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31" descr="h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755" y="1346835"/>
            <a:ext cx="3954145" cy="4445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69900" y="533400"/>
            <a:ext cx="82042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6.</a:t>
            </a:r>
            <a:r>
              <a:rPr sz="2200" b="1" dirty="0">
                <a:latin typeface="+mn-ea"/>
                <a:sym typeface="+mn-ea"/>
              </a:rPr>
              <a:t>组合式构图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组合式构图是指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采用两种或两种以上骨架线</a:t>
            </a:r>
            <a:r>
              <a:rPr sz="2400" dirty="0" smtClean="0">
                <a:latin typeface="+mn-ea"/>
                <a:sym typeface="+mn-ea"/>
              </a:rPr>
              <a:t>作为画面构图骨架的构图方式</a:t>
            </a:r>
            <a:r>
              <a:rPr sz="2400" dirty="0">
                <a:latin typeface="+mn-ea"/>
                <a:sym typeface="+mn-ea"/>
              </a:rPr>
              <a:t>，如</a:t>
            </a:r>
            <a:r>
              <a:rPr sz="2400" b="1" dirty="0">
                <a:latin typeface="+mn-ea"/>
                <a:sym typeface="+mn-ea"/>
              </a:rPr>
              <a:t>水平线与垂直线组合、水平线与斜线组合、垂直线与斜线组合、直线与弧线组合</a:t>
            </a:r>
            <a:r>
              <a:rPr sz="2400" dirty="0">
                <a:latin typeface="+mn-ea"/>
                <a:sym typeface="+mn-ea"/>
              </a:rPr>
              <a:t>等等。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32" descr="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3048000"/>
            <a:ext cx="3298825" cy="329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33" descr="4639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796" y="3284220"/>
            <a:ext cx="3062605" cy="3062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1" name="矩形 66570"/>
          <p:cNvSpPr/>
          <p:nvPr/>
        </p:nvSpPr>
        <p:spPr>
          <a:xfrm>
            <a:off x="0" y="685800"/>
            <a:ext cx="328549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69900" y="1420495"/>
            <a:ext cx="82042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2400" b="1" dirty="0">
                <a:latin typeface="+mn-ea"/>
                <a:sym typeface="+mn-ea"/>
              </a:rPr>
              <a:t>（一）色彩的基本知识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1.</a:t>
            </a:r>
            <a:r>
              <a:rPr sz="2200" b="1" dirty="0">
                <a:latin typeface="+mn-ea"/>
                <a:sym typeface="+mn-ea"/>
              </a:rPr>
              <a:t>色彩的分类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+mn-ea"/>
                <a:sym typeface="+mn-ea"/>
              </a:rPr>
              <a:t>丰富多样的颜色可以分成两个大类无彩色系和有彩色系。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sp>
        <p:nvSpPr>
          <p:cNvPr id="2" name="标题 6145"/>
          <p:cNvSpPr>
            <a:spLocks noGrp="1"/>
          </p:cNvSpPr>
          <p:nvPr/>
        </p:nvSpPr>
        <p:spPr>
          <a:xfrm>
            <a:off x="511810" y="429895"/>
            <a:ext cx="298069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三、图案的色彩</a:t>
            </a:r>
          </a:p>
        </p:txBody>
      </p:sp>
      <p:pic>
        <p:nvPicPr>
          <p:cNvPr id="3" name="Picture 34" descr="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022" y="3581400"/>
            <a:ext cx="5989955" cy="281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1400" y="2145665"/>
            <a:ext cx="5209540" cy="3763645"/>
          </a:xfrm>
        </p:spPr>
        <p:txBody>
          <a:bodyPr/>
          <a:lstStyle/>
          <a:p>
            <a:pPr algn="l" defTabSz="914400">
              <a:buNone/>
            </a:pPr>
            <a:r>
              <a:rPr lang="zh-CN" altLang="en-US" sz="2400" kern="1200" baseline="0" dirty="0">
                <a:latin typeface="FZCuSong-B09S" charset="-122"/>
                <a:ea typeface="FZCuSong-B09S" charset="-122"/>
                <a:cs typeface="FZCuSong-B09S" charset="-122"/>
              </a:rPr>
              <a:t>一、图案的创意思维</a:t>
            </a:r>
          </a:p>
          <a:p>
            <a:pPr algn="l" defTabSz="914400">
              <a:buNone/>
            </a:pPr>
            <a:r>
              <a:rPr lang="zh-CN" altLang="en-US" sz="2400" kern="1200" baseline="0" dirty="0">
                <a:latin typeface="FZCuSong-B09S" charset="-122"/>
                <a:ea typeface="FZCuSong-B09S" charset="-122"/>
                <a:cs typeface="FZCuSong-B09S" charset="-122"/>
              </a:rPr>
              <a:t>二、</a:t>
            </a: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图案的画面构图</a:t>
            </a:r>
          </a:p>
          <a:p>
            <a:pPr algn="l" defTabSz="914400">
              <a:buNone/>
            </a:pP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三、图案的色彩</a:t>
            </a:r>
          </a:p>
          <a:p>
            <a:pPr algn="l" defTabSz="914400">
              <a:buNone/>
            </a:pP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四、图案的写生</a:t>
            </a:r>
          </a:p>
          <a:p>
            <a:pPr algn="l" defTabSz="914400">
              <a:buNone/>
            </a:pP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五、图案的造型方法</a:t>
            </a:r>
          </a:p>
          <a:p>
            <a:pPr algn="l" defTabSz="914400">
              <a:buNone/>
            </a:pP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六、图案的表现技法</a:t>
            </a:r>
          </a:p>
          <a:p>
            <a:pPr algn="l" defTabSz="914400">
              <a:buNone/>
            </a:pPr>
            <a:endParaRPr lang="zh-CN" altLang="en-US" sz="2400" kern="1200" baseline="0" dirty="0"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buNone/>
            </a:pPr>
            <a:r>
              <a:rPr lang="zh-CN" altLang="en-US" sz="2400" kern="1200" baseline="0" dirty="0">
                <a:latin typeface="黑体" panose="02010609060101010101" charset="-122"/>
                <a:ea typeface="黑体" panose="02010609060101010101" charset="-122"/>
              </a:rPr>
              <a:t>课题实训：纹饰添加（手绘图案</a:t>
            </a:r>
            <a:r>
              <a:rPr lang="en-US" altLang="zh-CN" sz="2400" kern="1200" baseline="0" dirty="0">
                <a:latin typeface="黑体" panose="02010609060101010101" charset="-122"/>
                <a:ea typeface="黑体" panose="02010609060101010101" charset="-122"/>
              </a:rPr>
              <a:t>)</a:t>
            </a:r>
          </a:p>
          <a:p>
            <a:pPr algn="l" defTabSz="914400">
              <a:buNone/>
            </a:pPr>
            <a:endParaRPr lang="zh-CN" altLang="en-US" sz="2400" kern="1200" baseline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1" name="矩形 66570"/>
          <p:cNvSpPr/>
          <p:nvPr/>
        </p:nvSpPr>
        <p:spPr>
          <a:xfrm>
            <a:off x="0" y="838200"/>
            <a:ext cx="420243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9" name="矩形 66568"/>
          <p:cNvSpPr/>
          <p:nvPr/>
        </p:nvSpPr>
        <p:spPr>
          <a:xfrm>
            <a:off x="965200" y="940912"/>
            <a:ext cx="272288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53958" tIns="0" rIns="53958" bIns="0" anchor="ctr">
            <a:spAutoFit/>
          </a:bodyPr>
          <a:lstStyle/>
          <a:p>
            <a:pPr algn="ctr" fontAlgn="t"/>
            <a:r>
              <a:rPr lang="zh-CN" altLang="en-US" sz="2800" dirty="0">
                <a:solidFill>
                  <a:srgbClr val="BCC755"/>
                </a:solidFill>
                <a:latin typeface="Arial" panose="020B0604020202020204" pitchFamily="34" charset="0"/>
                <a:ea typeface="方正粗宋简体" panose="03000509000000000000" pitchFamily="65" charset="-122"/>
              </a:rPr>
              <a:t>图案的变化法则</a:t>
            </a:r>
            <a:r>
              <a:rPr lang="en-US" altLang="zh-CN" dirty="0">
                <a:solidFill>
                  <a:srgbClr val="BCC755"/>
                </a:solidFill>
                <a:latin typeface="Arial" panose="020B0604020202020204" pitchFamily="34" charset="0"/>
              </a:rPr>
              <a:t> 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98500" y="767080"/>
            <a:ext cx="7753985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2.</a:t>
            </a:r>
            <a:r>
              <a:rPr sz="2200" b="1" dirty="0">
                <a:latin typeface="+mn-ea"/>
                <a:sym typeface="+mn-ea"/>
              </a:rPr>
              <a:t>色彩的三属性</a:t>
            </a:r>
          </a:p>
          <a:p>
            <a:pPr>
              <a:lnSpc>
                <a:spcPct val="150000"/>
              </a:lnSpc>
            </a:pPr>
            <a:r>
              <a:rPr lang="zh-CN" sz="2400" dirty="0">
                <a:latin typeface="+mn-ea"/>
                <a:sym typeface="+mn-ea"/>
              </a:rPr>
              <a:t>色相、明度、纯度</a:t>
            </a:r>
            <a:r>
              <a:rPr sz="2400" dirty="0">
                <a:latin typeface="+mn-ea"/>
                <a:sym typeface="+mn-ea"/>
              </a:rPr>
              <a:t>。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35" descr="图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135" y="3016885"/>
            <a:ext cx="2636520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36" descr="mingd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490" y="3016885"/>
            <a:ext cx="440436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7" descr="彩度_1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490" y="4478020"/>
            <a:ext cx="4404360" cy="1080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17500" y="1390650"/>
            <a:ext cx="8504555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>
                <a:latin typeface="+mn-ea"/>
                <a:sym typeface="+mn-ea"/>
              </a:rPr>
              <a:t>3.</a:t>
            </a:r>
            <a:r>
              <a:rPr sz="2200" b="1">
                <a:latin typeface="+mn-ea"/>
                <a:sym typeface="+mn-ea"/>
              </a:rPr>
              <a:t>色彩的心理属性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+mn-ea"/>
                <a:sym typeface="+mn-ea"/>
              </a:rPr>
              <a:t>色彩的冷暖感</a:t>
            </a:r>
            <a:r>
              <a:rPr lang="zh-CN" sz="2400" dirty="0">
                <a:latin typeface="+mn-ea"/>
                <a:sym typeface="+mn-ea"/>
              </a:rPr>
              <a:t>、轻重感、软硬感、强弱感、进退感、明快与忧郁感、兴奋与沉静感、华丽与朴素感。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52" descr="华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" y="3564255"/>
            <a:ext cx="4238625" cy="1375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53" descr="朴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960" y="3564255"/>
            <a:ext cx="4147185" cy="1375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69900" y="762000"/>
            <a:ext cx="82042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>
                <a:latin typeface="+mn-ea"/>
                <a:sym typeface="+mn-ea"/>
              </a:rPr>
              <a:t>4.</a:t>
            </a:r>
            <a:r>
              <a:rPr sz="2200" b="1">
                <a:latin typeface="+mn-ea"/>
                <a:sym typeface="+mn-ea"/>
              </a:rPr>
              <a:t>色彩的对比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+mn-ea"/>
                <a:sym typeface="+mn-ea"/>
              </a:rPr>
              <a:t>色相对比</a:t>
            </a:r>
            <a:r>
              <a:rPr lang="zh-CN" sz="2400" dirty="0">
                <a:latin typeface="+mn-ea"/>
                <a:sym typeface="+mn-ea"/>
              </a:rPr>
              <a:t>、明度对比、纯度对比、冷暖对比、面积对比。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58" descr="面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2446020"/>
            <a:ext cx="6436995" cy="3804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93700" y="877570"/>
            <a:ext cx="82042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>
                <a:latin typeface="+mn-ea"/>
                <a:sym typeface="+mn-ea"/>
              </a:rPr>
              <a:t>5.</a:t>
            </a:r>
            <a:r>
              <a:rPr sz="2200" b="1">
                <a:latin typeface="+mn-ea"/>
                <a:sym typeface="+mn-ea"/>
              </a:rPr>
              <a:t>色彩的调和</a:t>
            </a:r>
          </a:p>
          <a:p>
            <a:pPr>
              <a:lnSpc>
                <a:spcPct val="150000"/>
              </a:lnSpc>
            </a:pPr>
            <a:r>
              <a:rPr sz="2400" dirty="0">
                <a:latin typeface="+mn-ea"/>
                <a:sym typeface="+mn-ea"/>
              </a:rPr>
              <a:t>同一调和</a:t>
            </a:r>
            <a:r>
              <a:rPr lang="zh-CN" sz="2400" dirty="0">
                <a:latin typeface="+mn-ea"/>
                <a:sym typeface="+mn-ea"/>
              </a:rPr>
              <a:t>、近似调和、对比调和、面积调和。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59" descr="统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55" y="2428240"/>
            <a:ext cx="3590290" cy="3547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1" descr="对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605" y="2428240"/>
            <a:ext cx="3999230" cy="3508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93700" y="641985"/>
            <a:ext cx="82042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+mn-ea"/>
                <a:sym typeface="+mn-ea"/>
              </a:rPr>
              <a:t>(</a:t>
            </a:r>
            <a:r>
              <a:rPr lang="zh-CN" sz="2400" b="1" dirty="0">
                <a:latin typeface="+mn-ea"/>
                <a:sym typeface="+mn-ea"/>
              </a:rPr>
              <a:t>二</a:t>
            </a:r>
            <a:r>
              <a:rPr lang="en-US" sz="2400" b="1" dirty="0">
                <a:latin typeface="+mn-ea"/>
                <a:sym typeface="+mn-ea"/>
              </a:rPr>
              <a:t>)</a:t>
            </a:r>
            <a:r>
              <a:rPr sz="2400" b="1" dirty="0">
                <a:latin typeface="+mn-ea"/>
                <a:sym typeface="+mn-ea"/>
              </a:rPr>
              <a:t>装饰图案的色彩特征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1.</a:t>
            </a:r>
            <a:r>
              <a:rPr sz="2200" b="1" dirty="0">
                <a:latin typeface="+mn-ea"/>
                <a:sym typeface="+mn-ea"/>
              </a:rPr>
              <a:t>装饰色彩的构成特性</a:t>
            </a:r>
          </a:p>
          <a:p>
            <a:pPr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均衡</a:t>
            </a:r>
            <a:r>
              <a:rPr lang="zh-CN" sz="2400" b="1" dirty="0">
                <a:solidFill>
                  <a:srgbClr val="FF0000"/>
                </a:solidFill>
                <a:latin typeface="+mn-ea"/>
                <a:sym typeface="+mn-ea"/>
              </a:rPr>
              <a:t>、对称、适合、分隔</a:t>
            </a:r>
            <a:r>
              <a:rPr lang="zh-CN" sz="2400" dirty="0">
                <a:latin typeface="+mn-ea"/>
                <a:sym typeface="+mn-ea"/>
              </a:rPr>
              <a:t>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64" descr="对称"/>
          <p:cNvPicPr>
            <a:picLocks noChangeAspect="1"/>
          </p:cNvPicPr>
          <p:nvPr/>
        </p:nvPicPr>
        <p:blipFill>
          <a:blip r:embed="rId2">
            <a:lum bright="12000" contrast="18000"/>
          </a:blip>
          <a:stretch>
            <a:fillRect/>
          </a:stretch>
        </p:blipFill>
        <p:spPr>
          <a:xfrm>
            <a:off x="768985" y="2669540"/>
            <a:ext cx="3956050" cy="3329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6" descr="分割"/>
          <p:cNvPicPr>
            <a:picLocks noChangeAspect="1"/>
          </p:cNvPicPr>
          <p:nvPr/>
        </p:nvPicPr>
        <p:blipFill>
          <a:blip r:embed="rId3">
            <a:lum bright="24000" contrast="54000"/>
          </a:blip>
          <a:stretch>
            <a:fillRect/>
          </a:stretch>
        </p:blipFill>
        <p:spPr>
          <a:xfrm>
            <a:off x="4820920" y="2677795"/>
            <a:ext cx="3811905" cy="332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70535" y="1647825"/>
            <a:ext cx="3202305" cy="426847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2.</a:t>
            </a:r>
            <a:r>
              <a:rPr sz="2200" b="1" dirty="0">
                <a:latin typeface="+mn-ea"/>
                <a:sym typeface="+mn-ea"/>
              </a:rPr>
              <a:t>装饰色彩表现的高纯度性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装饰性色彩一般较为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鲜艳</a:t>
            </a:r>
            <a:r>
              <a:rPr sz="2400" dirty="0">
                <a:latin typeface="+mn-ea"/>
                <a:sym typeface="+mn-ea"/>
              </a:rPr>
              <a:t>，符合大多的民间艺术审美要求，所以装饰性色彩追求高纯度</a:t>
            </a:r>
            <a:r>
              <a:rPr lang="zh-CN" sz="2400" dirty="0">
                <a:latin typeface="+mn-ea"/>
                <a:sym typeface="+mn-ea"/>
              </a:rPr>
              <a:t>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67" descr="20087109534313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840" y="2225040"/>
            <a:ext cx="5140960" cy="3450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57224" y="1473835"/>
            <a:ext cx="4219576" cy="44780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3.</a:t>
            </a:r>
            <a:r>
              <a:rPr sz="2200" b="1" dirty="0">
                <a:latin typeface="+mn-ea"/>
                <a:sym typeface="+mn-ea"/>
              </a:rPr>
              <a:t>装饰色彩含义的象征性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在视觉艺术中</a:t>
            </a:r>
            <a:r>
              <a:rPr sz="2400" dirty="0">
                <a:latin typeface="+mn-ea"/>
                <a:sym typeface="+mn-ea"/>
              </a:rPr>
              <a:t>，各种色相都含有它特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定的给人联想和象征</a:t>
            </a:r>
            <a:r>
              <a:rPr sz="2400" dirty="0">
                <a:latin typeface="+mn-ea"/>
                <a:sym typeface="+mn-ea"/>
              </a:rPr>
              <a:t>，以引起美的感觉，它与地域、习惯、文化、时代及人对审美观念、情感、理想和素养相关</a:t>
            </a:r>
            <a:r>
              <a:rPr lang="zh-CN" sz="2400" dirty="0">
                <a:latin typeface="+mn-ea"/>
                <a:sym typeface="+mn-ea"/>
              </a:rPr>
              <a:t>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68" descr="2008510123846524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448851"/>
            <a:ext cx="3291840" cy="437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228600" y="2133600"/>
            <a:ext cx="4265930" cy="39357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4.</a:t>
            </a:r>
            <a:r>
              <a:rPr sz="2200" b="1" dirty="0">
                <a:latin typeface="+mn-ea"/>
                <a:sym typeface="+mn-ea"/>
              </a:rPr>
              <a:t>装饰色彩观察的移动性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若是集中于一点来观察色彩</a:t>
            </a:r>
            <a:r>
              <a:rPr sz="2400" dirty="0">
                <a:latin typeface="+mn-ea"/>
                <a:sym typeface="+mn-ea"/>
              </a:rPr>
              <a:t>，色彩较为写实，但远近、左右、上下空间反映可能</a:t>
            </a:r>
            <a:r>
              <a:rPr lang="zh-CN" sz="2400" dirty="0">
                <a:latin typeface="+mn-ea"/>
                <a:sym typeface="+mn-ea"/>
              </a:rPr>
              <a:t>可以通过色彩调和等表达</a:t>
            </a:r>
            <a:r>
              <a:rPr sz="2400" dirty="0">
                <a:latin typeface="+mn-ea"/>
                <a:sym typeface="+mn-ea"/>
              </a:rPr>
              <a:t>清楚</a:t>
            </a:r>
            <a:r>
              <a:rPr lang="zh-CN" sz="2400" dirty="0">
                <a:latin typeface="+mn-ea"/>
                <a:sym typeface="+mn-ea"/>
              </a:rPr>
              <a:t>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图片 -2147482483" descr="和尽快还"/>
          <p:cNvPicPr>
            <a:picLocks noChangeAspect="1"/>
          </p:cNvPicPr>
          <p:nvPr/>
        </p:nvPicPr>
        <p:blipFill>
          <a:blip r:embed="rId2">
            <a:lum bright="12000" contrast="24000"/>
          </a:blip>
          <a:stretch>
            <a:fillRect/>
          </a:stretch>
        </p:blipFill>
        <p:spPr>
          <a:xfrm>
            <a:off x="4661535" y="1569085"/>
            <a:ext cx="4290695" cy="4025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72745" y="1681480"/>
            <a:ext cx="2948940" cy="44913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（三）</a:t>
            </a:r>
            <a:r>
              <a:rPr sz="2400" b="1" dirty="0">
                <a:latin typeface="+mn-ea"/>
                <a:sym typeface="+mn-ea"/>
              </a:rPr>
              <a:t>装饰图案色彩的表现技法</a:t>
            </a:r>
          </a:p>
          <a:p>
            <a:pPr>
              <a:lnSpc>
                <a:spcPct val="150000"/>
              </a:lnSpc>
            </a:pPr>
            <a:endParaRPr sz="2400" b="1" dirty="0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+mn-ea"/>
                <a:sym typeface="+mn-ea"/>
              </a:rPr>
              <a:t>1.</a:t>
            </a:r>
            <a:r>
              <a:rPr sz="2200" b="1" dirty="0">
                <a:latin typeface="+mn-ea"/>
                <a:sym typeface="+mn-ea"/>
              </a:rPr>
              <a:t>点线面结合的套色表现技法</a:t>
            </a:r>
          </a:p>
          <a:p>
            <a:pPr>
              <a:lnSpc>
                <a:spcPct val="150000"/>
              </a:lnSpc>
            </a:pPr>
            <a:r>
              <a:rPr lang="zh-CN" sz="2400" dirty="0">
                <a:latin typeface="+mn-ea"/>
                <a:sym typeface="+mn-ea"/>
              </a:rPr>
              <a:t>平涂法、勾线法、点绘法、推移法。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71" descr="勾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828800"/>
            <a:ext cx="5395595" cy="387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" descr="推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808990"/>
            <a:ext cx="7340600" cy="5239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1" name="矩形 66570"/>
          <p:cNvSpPr/>
          <p:nvPr/>
        </p:nvSpPr>
        <p:spPr>
          <a:xfrm>
            <a:off x="0" y="914400"/>
            <a:ext cx="420243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775970" y="2209800"/>
            <a:ext cx="7758430" cy="332549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 </a:t>
            </a:r>
            <a:r>
              <a:rPr lang="zh-CN" altLang="en-US" sz="2800" dirty="0" smtClean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     </a:t>
            </a:r>
            <a:r>
              <a:rPr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进行装饰图案创意设计需要在短的时间内抓住事物的本质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，体现</a:t>
            </a:r>
            <a:r>
              <a:rPr sz="2400" b="1" dirty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创造性的思维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        </a:t>
            </a:r>
            <a:r>
              <a:rPr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也就是不仅能揭露</a:t>
            </a:r>
            <a:r>
              <a:rPr sz="2400" b="1" dirty="0" smtClean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客观事物本质的</a:t>
            </a:r>
            <a:r>
              <a:rPr sz="2400" b="1" dirty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、内在的联系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，而且要在此基础上产生新颖的思维成果。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        </a:t>
            </a:r>
            <a:r>
              <a:rPr sz="2400" b="1" dirty="0" smtClean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联想思维</a:t>
            </a:r>
            <a:r>
              <a:rPr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是创造性思维中非常重要的一种思维方法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。</a:t>
            </a:r>
          </a:p>
          <a:p>
            <a:pPr marL="0" indent="0">
              <a:buNone/>
            </a:pPr>
            <a:endParaRPr sz="2400" dirty="0">
              <a:ea typeface="楷体" panose="02010609060101010101" pitchFamily="1" charset="-122"/>
            </a:endParaRPr>
          </a:p>
        </p:txBody>
      </p:sp>
      <p:sp>
        <p:nvSpPr>
          <p:cNvPr id="2" name="标题 6145"/>
          <p:cNvSpPr>
            <a:spLocks noGrp="1"/>
          </p:cNvSpPr>
          <p:nvPr/>
        </p:nvSpPr>
        <p:spPr>
          <a:xfrm>
            <a:off x="775970" y="652145"/>
            <a:ext cx="377126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一、图案的创意思维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70230" y="586740"/>
            <a:ext cx="8308975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>
                <a:latin typeface="+mn-ea"/>
                <a:sym typeface="+mn-ea"/>
              </a:rPr>
              <a:t>2.</a:t>
            </a:r>
            <a:r>
              <a:rPr sz="2200" b="1">
                <a:latin typeface="+mn-ea"/>
                <a:sym typeface="+mn-ea"/>
              </a:rPr>
              <a:t>干湿结合的混色表现技法</a:t>
            </a:r>
          </a:p>
          <a:p>
            <a:pPr>
              <a:lnSpc>
                <a:spcPct val="150000"/>
              </a:lnSpc>
            </a:pPr>
            <a:r>
              <a:rPr lang="zh-CN" sz="2400" dirty="0">
                <a:latin typeface="+mn-ea"/>
                <a:sym typeface="+mn-ea"/>
              </a:rPr>
              <a:t>晕色法、干擦法、刮色法。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74" descr="5761792773281504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0" y="2068830"/>
            <a:ext cx="3041650" cy="421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75" descr="2233fc09a3c7be5e6930fb9_m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80" y="2055495"/>
            <a:ext cx="4226560" cy="4226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241300" y="1524000"/>
            <a:ext cx="3816985" cy="46564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3.</a:t>
            </a:r>
            <a:r>
              <a:rPr sz="2200" b="1" dirty="0">
                <a:latin typeface="+mn-ea"/>
                <a:sym typeface="+mn-ea"/>
              </a:rPr>
              <a:t>电脑制作法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lang="zh-CN" sz="2400" dirty="0" smtClean="0">
                <a:latin typeface="+mn-ea"/>
                <a:sym typeface="+mn-ea"/>
              </a:rPr>
              <a:t>电脑</a:t>
            </a:r>
            <a:r>
              <a:rPr lang="zh-CN" sz="2400" dirty="0">
                <a:latin typeface="+mn-ea"/>
                <a:sym typeface="+mn-ea"/>
              </a:rPr>
              <a:t>制作法是利用各种软件绘制图案的方法，是科技与艺术的有机结合，它提高了图案的绘制效率，可以制作出手工难以达到的效果。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77" descr="04033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735" y="1541145"/>
            <a:ext cx="5146675" cy="386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1" name="矩形 66570"/>
          <p:cNvSpPr/>
          <p:nvPr/>
        </p:nvSpPr>
        <p:spPr>
          <a:xfrm>
            <a:off x="-13335" y="560070"/>
            <a:ext cx="328549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94995" y="1597025"/>
            <a:ext cx="7863205" cy="47275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sz="2400" b="1" dirty="0">
                <a:latin typeface="+mn-ea"/>
                <a:sym typeface="+mn-ea"/>
              </a:rPr>
              <a:t>一、写生的目的与要求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lang="zh-CN" sz="2400" dirty="0" smtClean="0">
                <a:latin typeface="+mn-ea"/>
                <a:sym typeface="+mn-ea"/>
              </a:rPr>
              <a:t>写生</a:t>
            </a:r>
            <a:r>
              <a:rPr lang="zh-CN" sz="2400" dirty="0">
                <a:latin typeface="+mn-ea"/>
                <a:sym typeface="+mn-ea"/>
              </a:rPr>
              <a:t>是锻炼我们观察能力及形态概括能力的重要手段。</a:t>
            </a:r>
            <a:r>
              <a:rPr lang="zh-CN" sz="2400" b="1" dirty="0">
                <a:solidFill>
                  <a:srgbClr val="FF0000"/>
                </a:solidFill>
                <a:effectLst/>
                <a:latin typeface="+mn-ea"/>
                <a:sym typeface="+mn-ea"/>
              </a:rPr>
              <a:t>自然界中的花鸟鱼虫、飞禽走兽、山川海河、风景人物</a:t>
            </a:r>
            <a:r>
              <a:rPr lang="zh-CN" sz="2400" dirty="0">
                <a:latin typeface="+mn-ea"/>
                <a:sym typeface="+mn-ea"/>
              </a:rPr>
              <a:t>等等都是我们</a:t>
            </a:r>
            <a:r>
              <a:rPr lang="zh-CN" sz="2400" b="1" dirty="0">
                <a:latin typeface="+mn-ea"/>
                <a:sym typeface="+mn-ea"/>
              </a:rPr>
              <a:t>写生和表现的素材</a:t>
            </a:r>
            <a:r>
              <a:rPr lang="zh-CN" sz="2400" dirty="0">
                <a:latin typeface="+mn-ea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lang="zh-CN" sz="2400" dirty="0" smtClean="0">
                <a:latin typeface="+mn-ea"/>
                <a:sym typeface="+mn-ea"/>
              </a:rPr>
              <a:t>写生</a:t>
            </a:r>
            <a:r>
              <a:rPr lang="zh-CN" sz="2400" dirty="0">
                <a:latin typeface="+mn-ea"/>
                <a:sym typeface="+mn-ea"/>
              </a:rPr>
              <a:t>的目的在于把握不同自然形态的</a:t>
            </a:r>
            <a:r>
              <a:rPr lang="zh-CN" sz="2400" b="1" dirty="0">
                <a:latin typeface="+mn-ea"/>
                <a:sym typeface="+mn-ea"/>
              </a:rPr>
              <a:t>不同特征</a:t>
            </a:r>
            <a:r>
              <a:rPr lang="zh-CN" sz="2400" dirty="0">
                <a:latin typeface="+mn-ea"/>
                <a:sym typeface="+mn-ea"/>
              </a:rPr>
              <a:t>，同类形态的</a:t>
            </a:r>
            <a:r>
              <a:rPr lang="zh-CN" sz="2400" b="1" dirty="0">
                <a:latin typeface="+mn-ea"/>
                <a:sym typeface="+mn-ea"/>
              </a:rPr>
              <a:t>不同动作姿态</a:t>
            </a:r>
            <a:r>
              <a:rPr lang="zh-CN" sz="2400" dirty="0">
                <a:latin typeface="+mn-ea"/>
                <a:sym typeface="+mn-ea"/>
              </a:rPr>
              <a:t>，甚至形态的内部结构，通过写生去</a:t>
            </a:r>
            <a:r>
              <a:rPr lang="zh-CN" sz="2400" b="1" dirty="0">
                <a:solidFill>
                  <a:srgbClr val="FF0000"/>
                </a:solidFill>
                <a:latin typeface="+mn-ea"/>
                <a:sym typeface="+mn-ea"/>
              </a:rPr>
              <a:t>认识对象、描绘对象</a:t>
            </a:r>
            <a:r>
              <a:rPr lang="zh-CN" sz="2400" dirty="0">
                <a:latin typeface="+mn-ea"/>
                <a:sym typeface="+mn-ea"/>
              </a:rPr>
              <a:t>，使之成为图案的创作素材，并能够灵活地运用于图案的设计中。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sp>
        <p:nvSpPr>
          <p:cNvPr id="3" name="标题 6145"/>
          <p:cNvSpPr>
            <a:spLocks noGrp="1"/>
          </p:cNvSpPr>
          <p:nvPr/>
        </p:nvSpPr>
        <p:spPr>
          <a:xfrm>
            <a:off x="533400" y="403860"/>
            <a:ext cx="2819400" cy="96774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四、图案的写生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774700" y="1648460"/>
            <a:ext cx="4368800" cy="42278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(</a:t>
            </a:r>
            <a:r>
              <a:rPr lang="zh-CN" sz="2400" b="1" dirty="0">
                <a:latin typeface="+mn-ea"/>
                <a:sym typeface="+mn-ea"/>
              </a:rPr>
              <a:t>一</a:t>
            </a:r>
            <a:r>
              <a:rPr lang="en-US" sz="2400" b="1" dirty="0">
                <a:latin typeface="+mn-ea"/>
                <a:sym typeface="+mn-ea"/>
              </a:rPr>
              <a:t>)</a:t>
            </a:r>
            <a:r>
              <a:rPr sz="2400" b="1" dirty="0">
                <a:latin typeface="+mn-ea"/>
                <a:sym typeface="+mn-ea"/>
              </a:rPr>
              <a:t>写生的方法</a:t>
            </a:r>
            <a:endParaRPr lang="zh-CN" sz="2400" dirty="0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  <a:sym typeface="+mn-ea"/>
              </a:rPr>
              <a:t>1.</a:t>
            </a:r>
            <a:r>
              <a:rPr lang="zh-CN" sz="2400" b="1" dirty="0">
                <a:latin typeface="+mn-ea"/>
                <a:sym typeface="+mn-ea"/>
              </a:rPr>
              <a:t>素描表现形式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lang="zh-CN" sz="2400" dirty="0" smtClean="0">
                <a:latin typeface="+mn-ea"/>
                <a:sym typeface="+mn-ea"/>
              </a:rPr>
              <a:t>图案</a:t>
            </a:r>
            <a:r>
              <a:rPr lang="zh-CN" sz="2400" dirty="0">
                <a:latin typeface="+mn-ea"/>
                <a:sym typeface="+mn-ea"/>
              </a:rPr>
              <a:t>写生，不要求过分的追求线条、明暗、虚实等空间表现，而</a:t>
            </a:r>
            <a:r>
              <a:rPr lang="zh-CN" sz="2400" b="1" dirty="0">
                <a:latin typeface="+mn-ea"/>
                <a:sym typeface="+mn-ea"/>
              </a:rPr>
              <a:t>强调表现对象的结构，以及黑白灰层次的概括归纳</a:t>
            </a:r>
            <a:r>
              <a:rPr lang="zh-CN" sz="2400" dirty="0">
                <a:latin typeface="+mn-ea"/>
                <a:sym typeface="+mn-ea"/>
              </a:rPr>
              <a:t>。</a:t>
            </a:r>
            <a:r>
              <a:rPr sz="2400" dirty="0">
                <a:latin typeface="+mn-ea"/>
                <a:sym typeface="+mn-ea"/>
              </a:rPr>
              <a:t> 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78" descr="素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1524000"/>
            <a:ext cx="3221990" cy="431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69900" y="1219200"/>
            <a:ext cx="4757420" cy="462851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2.</a:t>
            </a:r>
            <a:r>
              <a:rPr lang="zh-CN" sz="2400" b="1" dirty="0">
                <a:latin typeface="+mn-ea"/>
                <a:sym typeface="+mn-ea"/>
              </a:rPr>
              <a:t>线描表现形式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线描写生是依据中国传统绘画用线造型的方法</a:t>
            </a:r>
            <a:r>
              <a:rPr sz="2400" dirty="0">
                <a:latin typeface="+mn-ea"/>
                <a:sym typeface="+mn-ea"/>
              </a:rPr>
              <a:t>，即是</a:t>
            </a:r>
            <a:r>
              <a:rPr sz="2400" b="1" dirty="0">
                <a:latin typeface="+mn-ea"/>
                <a:sym typeface="+mn-ea"/>
              </a:rPr>
              <a:t>用单线勾勒，以线条形式描绘对象。</a:t>
            </a:r>
            <a:r>
              <a:rPr sz="2400" dirty="0">
                <a:latin typeface="+mn-ea"/>
                <a:sym typeface="+mn-ea"/>
              </a:rPr>
              <a:t>运用线的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粗细、浓淡、曲直、刚柔、轻重、缓急</a:t>
            </a:r>
            <a:r>
              <a:rPr sz="2400" dirty="0">
                <a:latin typeface="+mn-ea"/>
                <a:sym typeface="+mn-ea"/>
              </a:rPr>
              <a:t>等，准确地表现对象的形态、结构和特点，有如中国画的白描。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图片 -2147482482" descr="线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080" y="1423035"/>
            <a:ext cx="2824480" cy="4246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96875" y="2611615"/>
            <a:ext cx="4175125" cy="35801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3.</a:t>
            </a:r>
            <a:r>
              <a:rPr lang="zh-CN" sz="2400" b="1" dirty="0">
                <a:latin typeface="+mn-ea"/>
                <a:sym typeface="+mn-ea"/>
              </a:rPr>
              <a:t>明暗表现形式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明暗写生通过表现物象的</a:t>
            </a:r>
            <a:r>
              <a:rPr sz="2400" b="1" dirty="0" smtClean="0">
                <a:latin typeface="+mn-ea"/>
                <a:sym typeface="+mn-ea"/>
              </a:rPr>
              <a:t>明暗关系来体现立体效果</a:t>
            </a:r>
            <a:r>
              <a:rPr sz="2400" dirty="0">
                <a:latin typeface="+mn-ea"/>
                <a:sym typeface="+mn-ea"/>
              </a:rPr>
              <a:t>，运用铅笔、钢笔、毛笔画出物象的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明暗、空间、体积、结构</a:t>
            </a:r>
            <a:r>
              <a:rPr sz="2400" dirty="0">
                <a:latin typeface="+mn-ea"/>
                <a:sym typeface="+mn-ea"/>
              </a:rPr>
              <a:t>等关系。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80" descr="明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990600"/>
            <a:ext cx="3810000" cy="5050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69900" y="381000"/>
            <a:ext cx="8204200" cy="233743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4.</a:t>
            </a:r>
            <a:r>
              <a:rPr lang="zh-CN" sz="2400" b="1" dirty="0">
                <a:latin typeface="+mn-ea"/>
                <a:sym typeface="+mn-ea"/>
              </a:rPr>
              <a:t>剪影表现形式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剪影写生是运用毛笔和墨汁</a:t>
            </a:r>
            <a:r>
              <a:rPr sz="2400" dirty="0">
                <a:latin typeface="+mn-ea"/>
                <a:sym typeface="+mn-ea"/>
              </a:rPr>
              <a:t>，剪影式的表现对象的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外轮廓特征</a:t>
            </a:r>
            <a:r>
              <a:rPr sz="2400" dirty="0">
                <a:latin typeface="+mn-ea"/>
                <a:sym typeface="+mn-ea"/>
              </a:rPr>
              <a:t>。影绘表现</a:t>
            </a:r>
            <a:r>
              <a:rPr sz="2400" b="1" dirty="0">
                <a:latin typeface="+mn-ea"/>
                <a:sym typeface="+mn-ea"/>
              </a:rPr>
              <a:t>对象的外形特征和生动姿态</a:t>
            </a:r>
            <a:r>
              <a:rPr sz="2400" dirty="0">
                <a:latin typeface="+mn-ea"/>
                <a:sym typeface="+mn-ea"/>
              </a:rPr>
              <a:t>，简炼、概括。</a:t>
            </a:r>
          </a:p>
          <a:p>
            <a:pPr marL="0" indent="0">
              <a:lnSpc>
                <a:spcPct val="150000"/>
              </a:lnSpc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6826"/>
          <a:stretch>
            <a:fillRect/>
          </a:stretch>
        </p:blipFill>
        <p:spPr>
          <a:xfrm>
            <a:off x="574040" y="2820035"/>
            <a:ext cx="8206740" cy="36658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33674" y="1676400"/>
            <a:ext cx="3918585" cy="42691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5.</a:t>
            </a:r>
            <a:r>
              <a:rPr lang="zh-CN" sz="2400" b="1" dirty="0">
                <a:latin typeface="+mn-ea"/>
                <a:sym typeface="+mn-ea"/>
              </a:rPr>
              <a:t>彩绘表现形式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彩绘写生是在</a:t>
            </a:r>
            <a:r>
              <a:rPr sz="2400" b="1" dirty="0" smtClean="0">
                <a:latin typeface="+mn-ea"/>
                <a:sym typeface="+mn-ea"/>
              </a:rPr>
              <a:t>刻画物象形态的结构特征的基础上</a:t>
            </a:r>
            <a:r>
              <a:rPr sz="2400" dirty="0">
                <a:latin typeface="+mn-ea"/>
                <a:sym typeface="+mn-ea"/>
              </a:rPr>
              <a:t>，运用水粉、水彩、丙烯等颜料来表现自然物象，以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色彩表现形态的情调特征。</a:t>
            </a:r>
          </a:p>
          <a:p>
            <a:pPr marL="0" indent="0">
              <a:lnSpc>
                <a:spcPct val="150000"/>
              </a:lnSpc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82" descr="淡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508" y="2362200"/>
            <a:ext cx="4509135" cy="3277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93700" y="1828800"/>
            <a:ext cx="3918585" cy="354774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+mn-ea"/>
                <a:sym typeface="+mn-ea"/>
              </a:rPr>
              <a:t>6.</a:t>
            </a:r>
            <a:r>
              <a:rPr lang="zh-CN" sz="2400" b="1" dirty="0">
                <a:latin typeface="+mn-ea"/>
                <a:sym typeface="+mn-ea"/>
              </a:rPr>
              <a:t>归纳表现形式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归纳写生是</a:t>
            </a:r>
            <a:r>
              <a:rPr sz="2400" b="1" dirty="0" smtClean="0">
                <a:latin typeface="+mn-ea"/>
                <a:sym typeface="+mn-ea"/>
              </a:rPr>
              <a:t>根据客观对象的形体</a:t>
            </a:r>
            <a:r>
              <a:rPr sz="2400" b="1" dirty="0">
                <a:latin typeface="+mn-ea"/>
                <a:sym typeface="+mn-ea"/>
              </a:rPr>
              <a:t>、色彩等特征</a:t>
            </a:r>
            <a:r>
              <a:rPr sz="2400" dirty="0">
                <a:latin typeface="+mn-ea"/>
                <a:sym typeface="+mn-ea"/>
              </a:rPr>
              <a:t>，加以提炼和归纳，带有强烈的主观意图，本身具有一定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变化</a:t>
            </a:r>
            <a:r>
              <a:rPr sz="2400" dirty="0">
                <a:latin typeface="+mn-ea"/>
                <a:sym typeface="+mn-ea"/>
              </a:rPr>
              <a:t>的性质。</a:t>
            </a:r>
          </a:p>
          <a:p>
            <a:pPr marL="0" indent="0">
              <a:lnSpc>
                <a:spcPct val="150000"/>
              </a:lnSpc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图片 -2147482481" descr="归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060" y="2222500"/>
            <a:ext cx="4584065" cy="3065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1" name="矩形 66570"/>
          <p:cNvSpPr/>
          <p:nvPr/>
        </p:nvSpPr>
        <p:spPr>
          <a:xfrm>
            <a:off x="13970" y="544195"/>
            <a:ext cx="40767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22300" y="1371600"/>
            <a:ext cx="78359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（一）</a:t>
            </a:r>
            <a:r>
              <a:rPr sz="2400" b="1" dirty="0">
                <a:latin typeface="+mn-ea"/>
                <a:sym typeface="+mn-ea"/>
              </a:rPr>
              <a:t>简化概括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简化概括是将形象的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某些局部和细节</a:t>
            </a:r>
            <a:r>
              <a:rPr sz="2400" dirty="0" smtClean="0">
                <a:latin typeface="+mn-ea"/>
                <a:sym typeface="+mn-ea"/>
              </a:rPr>
              <a:t>进行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省略</a:t>
            </a:r>
            <a:r>
              <a:rPr sz="2400" dirty="0">
                <a:latin typeface="+mn-ea"/>
                <a:sym typeface="+mn-ea"/>
              </a:rPr>
              <a:t>，即将素材</a:t>
            </a:r>
            <a:r>
              <a:rPr sz="2400" b="1" dirty="0">
                <a:latin typeface="+mn-ea"/>
                <a:sym typeface="+mn-ea"/>
              </a:rPr>
              <a:t>去繁就简、净化提纯，</a:t>
            </a:r>
            <a:r>
              <a:rPr sz="2400" dirty="0">
                <a:latin typeface="+mn-ea"/>
                <a:sym typeface="+mn-ea"/>
              </a:rPr>
              <a:t>其目的是要使图案形象更典型、更精美，使主题更加突出。</a:t>
            </a:r>
          </a:p>
          <a:p>
            <a:pPr marL="0" indent="0">
              <a:buNone/>
            </a:pPr>
            <a:endParaRPr sz="2400" dirty="0">
              <a:ea typeface="楷体" panose="02010609060101010101" pitchFamily="1" charset="-122"/>
              <a:sym typeface="+mn-ea"/>
            </a:endParaRPr>
          </a:p>
          <a:p>
            <a:endParaRPr sz="2400" dirty="0">
              <a:ea typeface="楷体" panose="02010609060101010101" pitchFamily="1" charset="-122"/>
            </a:endParaRPr>
          </a:p>
        </p:txBody>
      </p:sp>
      <p:sp>
        <p:nvSpPr>
          <p:cNvPr id="2" name="标题 6145"/>
          <p:cNvSpPr>
            <a:spLocks noGrp="1"/>
          </p:cNvSpPr>
          <p:nvPr/>
        </p:nvSpPr>
        <p:spPr>
          <a:xfrm>
            <a:off x="588010" y="277495"/>
            <a:ext cx="354901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五、图案的造型方法</a:t>
            </a:r>
          </a:p>
        </p:txBody>
      </p:sp>
      <p:pic>
        <p:nvPicPr>
          <p:cNvPr id="3" name="Picture 84" descr="简化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3966845"/>
            <a:ext cx="2108835" cy="2799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480" descr="简化概括"/>
          <p:cNvPicPr>
            <a:picLocks noChangeAspect="1"/>
          </p:cNvPicPr>
          <p:nvPr/>
        </p:nvPicPr>
        <p:blipFill>
          <a:blip r:embed="rId3"/>
          <a:srcRect l="3715" t="1431" r="2367"/>
          <a:stretch>
            <a:fillRect/>
          </a:stretch>
        </p:blipFill>
        <p:spPr>
          <a:xfrm>
            <a:off x="3552190" y="4008120"/>
            <a:ext cx="1990725" cy="2798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6" descr="简化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4080" y="4086860"/>
            <a:ext cx="1493520" cy="2719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828675"/>
            <a:ext cx="82296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（一）</a:t>
            </a:r>
            <a:r>
              <a:rPr sz="2400" b="1" dirty="0">
                <a:latin typeface="+mn-ea"/>
                <a:sym typeface="+mn-ea"/>
              </a:rPr>
              <a:t>类似联想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         </a:t>
            </a:r>
            <a:r>
              <a:rPr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类似联想是指一个事物与另一个事物在</a:t>
            </a:r>
            <a:r>
              <a:rPr sz="2400" b="1" dirty="0" smtClean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外部形态和内在结构</a:t>
            </a:r>
            <a:r>
              <a:rPr sz="2400" dirty="0" smtClean="0">
                <a:latin typeface="宋体-PUA" panose="02010600030101010101" charset="-122"/>
                <a:ea typeface="宋体-PUA" panose="02010600030101010101" charset="-122"/>
                <a:sym typeface="+mn-ea"/>
              </a:rPr>
              <a:t>上的</a:t>
            </a:r>
            <a:r>
              <a:rPr sz="2400" b="1" dirty="0" smtClean="0"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相似和接近</a:t>
            </a:r>
            <a:r>
              <a:rPr sz="2400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endParaRPr sz="24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sz="2400" dirty="0">
              <a:ea typeface="楷体" panose="02010609060101010101" pitchFamily="1" charset="-122"/>
              <a:sym typeface="+mn-ea"/>
            </a:endParaRPr>
          </a:p>
          <a:p>
            <a:endParaRPr sz="2400" dirty="0">
              <a:ea typeface="楷体" panose="02010609060101010101" pitchFamily="1" charset="-122"/>
            </a:endParaRPr>
          </a:p>
        </p:txBody>
      </p:sp>
      <p:pic>
        <p:nvPicPr>
          <p:cNvPr id="3" name="Picture 26" descr="pin01"/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3138170"/>
            <a:ext cx="2605405" cy="2605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" descr="qiewa74"/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860" y="3138170"/>
            <a:ext cx="1852295" cy="2872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7" descr="xue21"/>
          <p:cNvPicPr>
            <a:picLocks noRot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6170" y="3161665"/>
            <a:ext cx="2152015" cy="28390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6565" y="898525"/>
            <a:ext cx="7914005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（二）</a:t>
            </a:r>
            <a:r>
              <a:rPr sz="2400" b="1" dirty="0">
                <a:latin typeface="+mn-ea"/>
                <a:sym typeface="+mn-ea"/>
              </a:rPr>
              <a:t>夸张美化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夸张美化是将自然物象中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典型的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、有代表性的特征</a:t>
            </a:r>
            <a:r>
              <a:rPr sz="2400" dirty="0">
                <a:latin typeface="+mn-ea"/>
                <a:sym typeface="+mn-ea"/>
              </a:rPr>
              <a:t>进行强化处理，使图案更具装饰性和趣味性。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87" descr="夸张美化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429000"/>
            <a:ext cx="2930525" cy="2766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88" descr="夸张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616851"/>
            <a:ext cx="2475938" cy="253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89" descr="夸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910" y="3604895"/>
            <a:ext cx="2054860" cy="266472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5930" y="760095"/>
            <a:ext cx="823087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（三）</a:t>
            </a:r>
            <a:r>
              <a:rPr sz="2400" b="1" dirty="0">
                <a:latin typeface="+mn-ea"/>
                <a:sym typeface="+mn-ea"/>
              </a:rPr>
              <a:t>联想造型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由一件事物想到另外一件事物称作联想</a:t>
            </a:r>
            <a:r>
              <a:rPr sz="2400" dirty="0">
                <a:latin typeface="+mn-ea"/>
                <a:sym typeface="+mn-ea"/>
              </a:rPr>
              <a:t>。联想造型是指在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造型上将某一物象与另一物象</a:t>
            </a:r>
            <a:r>
              <a:rPr sz="2400" dirty="0">
                <a:latin typeface="+mn-ea"/>
                <a:sym typeface="+mn-ea"/>
              </a:rPr>
              <a:t>按其相互类似之点进行联合，共组形象。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90" descr="联想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30" y="3613150"/>
            <a:ext cx="2606675" cy="228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91" descr="联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995" y="3707765"/>
            <a:ext cx="2364740" cy="2092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2" descr="联想3"/>
          <p:cNvPicPr>
            <a:picLocks noChangeAspect="1"/>
          </p:cNvPicPr>
          <p:nvPr/>
        </p:nvPicPr>
        <p:blipFill>
          <a:blip r:embed="rId4"/>
          <a:srcRect r="4905"/>
          <a:stretch>
            <a:fillRect/>
          </a:stretch>
        </p:blipFill>
        <p:spPr>
          <a:xfrm>
            <a:off x="5975985" y="3707765"/>
            <a:ext cx="3016250" cy="209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6565" y="843280"/>
            <a:ext cx="823087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（四）</a:t>
            </a:r>
            <a:r>
              <a:rPr sz="2400" b="1" dirty="0">
                <a:latin typeface="+mn-ea"/>
                <a:sym typeface="+mn-ea"/>
              </a:rPr>
              <a:t>象征寓意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sym typeface="+mn-ea"/>
              </a:rPr>
              <a:t>    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象征寓意</a:t>
            </a:r>
            <a:r>
              <a:rPr sz="2400" dirty="0" smtClean="0">
                <a:latin typeface="+mn-ea"/>
                <a:sym typeface="+mn-ea"/>
              </a:rPr>
              <a:t>即使用具体物象表示某种象征某种特别意义的具体事物</a:t>
            </a:r>
            <a:r>
              <a:rPr sz="2400" dirty="0">
                <a:latin typeface="+mn-ea"/>
                <a:sym typeface="+mn-ea"/>
              </a:rPr>
              <a:t>。它以某种形象为对象，取其相似相近加以类比。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93" descr="象征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995" y="3428365"/>
            <a:ext cx="3208655" cy="2972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5" descr="象征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311" y="3551635"/>
            <a:ext cx="3107689" cy="2849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6565" y="621665"/>
            <a:ext cx="823087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（五）</a:t>
            </a:r>
            <a:r>
              <a:rPr sz="2400" b="1" dirty="0">
                <a:latin typeface="+mn-ea"/>
                <a:sym typeface="+mn-ea"/>
              </a:rPr>
              <a:t>纹饰添加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纹饰添加即在已经提炼</a:t>
            </a:r>
            <a:r>
              <a:rPr sz="2400" dirty="0">
                <a:latin typeface="+mn-ea"/>
                <a:sym typeface="+mn-ea"/>
              </a:rPr>
              <a:t>、概括、夸张变形处理后的图形基础上，在图案的形象内部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添加如线、点、面、投影、浓淡层次</a:t>
            </a:r>
            <a:r>
              <a:rPr sz="2400" dirty="0">
                <a:latin typeface="+mn-ea"/>
                <a:sym typeface="+mn-ea"/>
              </a:rPr>
              <a:t>等等，使其更加丰满、更有情趣、更具装饰性。</a:t>
            </a:r>
          </a:p>
          <a:p>
            <a:pPr marL="0" indent="0">
              <a:lnSpc>
                <a:spcPct val="150000"/>
              </a:lnSpc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96" descr="3纹饰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" y="3726180"/>
            <a:ext cx="1805940" cy="2560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97" descr="纹饰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095" y="3658235"/>
            <a:ext cx="2707005" cy="2628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8" descr="纹饰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25" y="3547745"/>
            <a:ext cx="2924175" cy="2555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80365" y="628014"/>
            <a:ext cx="8230870" cy="28784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（六）</a:t>
            </a:r>
            <a:r>
              <a:rPr sz="2400" b="1" dirty="0">
                <a:latin typeface="+mn-ea"/>
                <a:sym typeface="+mn-ea"/>
              </a:rPr>
              <a:t>共用造型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共用造型即两个或两个以上的物象</a:t>
            </a:r>
            <a:r>
              <a:rPr sz="2400" dirty="0">
                <a:latin typeface="+mn-ea"/>
                <a:sym typeface="+mn-ea"/>
              </a:rPr>
              <a:t>，运用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重叠和借用的方法</a:t>
            </a:r>
            <a:r>
              <a:rPr sz="2400" dirty="0">
                <a:latin typeface="+mn-ea"/>
                <a:sym typeface="+mn-ea"/>
              </a:rPr>
              <a:t>巧妙的结合起来，重叠部分产生新的形象，即以一个形体的轮廓线显现另一个形体，互相依存，构成共生的结构。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99" descr="共用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847077"/>
            <a:ext cx="2254250" cy="27296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0" descr="共用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025" y="3957320"/>
            <a:ext cx="2973705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1" descr="共用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265" y="3957320"/>
            <a:ext cx="2638673" cy="2748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6565" y="672465"/>
            <a:ext cx="823087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（七）</a:t>
            </a:r>
            <a:r>
              <a:rPr sz="2400" b="1" dirty="0">
                <a:latin typeface="+mn-ea"/>
                <a:sym typeface="+mn-ea"/>
              </a:rPr>
              <a:t>分解组合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分解组合指自然界中的物体经过归纳</a:t>
            </a:r>
            <a:r>
              <a:rPr sz="2400" dirty="0">
                <a:latin typeface="+mn-ea"/>
                <a:sym typeface="+mn-ea"/>
              </a:rPr>
              <a:t>、提炼、概括之后，对自然物象进行变化、分割位移，再根据一定规律重新组合，如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并列、重叠、交错、反复、旋转等</a:t>
            </a:r>
            <a:r>
              <a:rPr sz="2400" dirty="0">
                <a:latin typeface="+mn-ea"/>
                <a:sym typeface="+mn-ea"/>
              </a:rPr>
              <a:t>进行重新组合。</a:t>
            </a: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108" descr="分解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420" y="3700780"/>
            <a:ext cx="2887980" cy="2928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9" descr="分解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684905"/>
            <a:ext cx="3030220" cy="2944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13080" y="914400"/>
            <a:ext cx="807339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+mn-ea"/>
                <a:sym typeface="+mn-ea"/>
              </a:rPr>
              <a:t>（八）</a:t>
            </a:r>
            <a:r>
              <a:rPr sz="2400" b="1" dirty="0">
                <a:latin typeface="+mn-ea"/>
                <a:sym typeface="+mn-ea"/>
              </a:rPr>
              <a:t>肌理的表现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sym typeface="+mn-ea"/>
              </a:rPr>
              <a:t>    </a:t>
            </a:r>
            <a:r>
              <a:rPr sz="2400" b="1" dirty="0" smtClean="0">
                <a:solidFill>
                  <a:srgbClr val="FF0000"/>
                </a:solidFill>
                <a:latin typeface="+mn-ea"/>
                <a:sym typeface="+mn-ea"/>
              </a:rPr>
              <a:t>肌理效果</a:t>
            </a:r>
            <a:r>
              <a:rPr sz="2400" dirty="0" smtClean="0">
                <a:latin typeface="+mn-ea"/>
                <a:sym typeface="+mn-ea"/>
              </a:rPr>
              <a:t>常用来为装饰图案设计服务</a:t>
            </a:r>
            <a:r>
              <a:rPr sz="2400" dirty="0">
                <a:latin typeface="+mn-ea"/>
                <a:sym typeface="+mn-ea"/>
              </a:rPr>
              <a:t>，它是一种手段，为了让图案出更好的效果。</a:t>
            </a:r>
          </a:p>
        </p:txBody>
      </p:sp>
      <p:pic>
        <p:nvPicPr>
          <p:cNvPr id="3" name="图片 -2147482477" descr="拓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377565"/>
            <a:ext cx="2536190" cy="2566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31" descr="自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895" y="3380105"/>
            <a:ext cx="2563495" cy="2563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476" descr="刮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7575" y="3380105"/>
            <a:ext cx="2529840" cy="2562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1" name="矩形 122890"/>
          <p:cNvSpPr/>
          <p:nvPr/>
        </p:nvSpPr>
        <p:spPr>
          <a:xfrm>
            <a:off x="0" y="381000"/>
            <a:ext cx="1937385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884" name="文本框 122883"/>
          <p:cNvSpPr txBox="1"/>
          <p:nvPr/>
        </p:nvSpPr>
        <p:spPr>
          <a:xfrm>
            <a:off x="685165" y="1797685"/>
            <a:ext cx="3311525" cy="4581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+mn-ea"/>
                <a:ea typeface="+mn-ea"/>
              </a:rPr>
              <a:t>训练：</a:t>
            </a:r>
            <a:r>
              <a:rPr lang="zh-CN" altLang="en-US" sz="2400" b="1" dirty="0">
                <a:latin typeface="+mn-ea"/>
                <a:ea typeface="+mn-ea"/>
              </a:rPr>
              <a:t>纹饰添加</a:t>
            </a:r>
            <a:r>
              <a:rPr lang="zh-CN" altLang="en-US" sz="2400" b="1" dirty="0">
                <a:latin typeface="+mn-ea"/>
                <a:ea typeface="+mn-ea"/>
                <a:sym typeface="+mn-ea"/>
              </a:rPr>
              <a:t>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 smtClean="0">
                <a:latin typeface="+mn-ea"/>
                <a:ea typeface="+mn-ea"/>
                <a:sym typeface="+mn-ea"/>
              </a:rPr>
              <a:t>    </a:t>
            </a:r>
            <a:r>
              <a:rPr sz="2200" dirty="0" smtClean="0">
                <a:latin typeface="+mn-ea"/>
                <a:ea typeface="+mn-ea"/>
                <a:sym typeface="+mn-ea"/>
              </a:rPr>
              <a:t>运用图案造型方法中纹饰添加的方法</a:t>
            </a:r>
            <a:r>
              <a:rPr sz="2200" dirty="0">
                <a:latin typeface="+mn-ea"/>
                <a:ea typeface="+mn-ea"/>
                <a:sym typeface="+mn-ea"/>
              </a:rPr>
              <a:t>，对</a:t>
            </a:r>
            <a:r>
              <a:rPr lang="zh-CN" sz="2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不同</a:t>
            </a:r>
            <a:r>
              <a:rPr sz="2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形态</a:t>
            </a:r>
            <a:r>
              <a:rPr lang="zh-CN" sz="2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（如</a:t>
            </a:r>
            <a:r>
              <a:rPr sz="2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可乐瓶</a:t>
            </a:r>
            <a:r>
              <a:rPr lang="zh-CN" sz="2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）</a:t>
            </a:r>
            <a:r>
              <a:rPr sz="2200" dirty="0">
                <a:latin typeface="+mn-ea"/>
                <a:ea typeface="+mn-ea"/>
                <a:sym typeface="+mn-ea"/>
              </a:rPr>
              <a:t>进行简化概括后，进行</a:t>
            </a:r>
            <a:r>
              <a:rPr sz="2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纹饰的添加</a:t>
            </a:r>
            <a:r>
              <a:rPr sz="2200" dirty="0">
                <a:latin typeface="+mn-ea"/>
                <a:ea typeface="+mn-ea"/>
                <a:sym typeface="+mn-ea"/>
              </a:rPr>
              <a:t>。要求手绘方式黑白形式表现</a:t>
            </a:r>
            <a:r>
              <a:rPr lang="zh-CN" sz="2200" dirty="0">
                <a:latin typeface="+mn-ea"/>
                <a:ea typeface="+mn-ea"/>
                <a:sym typeface="+mn-ea"/>
              </a:rPr>
              <a:t>，</a:t>
            </a:r>
            <a:r>
              <a:rPr sz="2200" dirty="0">
                <a:latin typeface="+mn-ea"/>
                <a:ea typeface="+mn-ea"/>
                <a:sym typeface="+mn-ea"/>
              </a:rPr>
              <a:t>以想象力造型填充空间。</a:t>
            </a:r>
            <a:endParaRPr lang="zh-CN" altLang="zh-CN" sz="2200" dirty="0">
              <a:latin typeface="+mn-ea"/>
              <a:ea typeface="+mn-ea"/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200" dirty="0">
              <a:latin typeface="+mn-ea"/>
              <a:ea typeface="+mn-ea"/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latin typeface="+mn-ea"/>
                <a:ea typeface="+mn-ea"/>
                <a:sym typeface="+mn-ea"/>
              </a:rPr>
              <a:t>尺寸：</a:t>
            </a:r>
            <a:r>
              <a:rPr lang="en-US" altLang="zh-CN" sz="2200" dirty="0">
                <a:latin typeface="+mn-ea"/>
                <a:ea typeface="+mn-ea"/>
                <a:sym typeface="+mn-ea"/>
              </a:rPr>
              <a:t>10cmx10cm</a:t>
            </a:r>
            <a:r>
              <a:rPr lang="zh-CN" altLang="en-US" sz="2200" dirty="0">
                <a:latin typeface="+mn-ea"/>
                <a:ea typeface="+mn-ea"/>
                <a:sym typeface="+mn-ea"/>
              </a:rPr>
              <a:t>（</a:t>
            </a:r>
            <a:r>
              <a:rPr lang="en-US" altLang="zh-CN" sz="2200" dirty="0">
                <a:latin typeface="+mn-ea"/>
                <a:ea typeface="+mn-ea"/>
                <a:sym typeface="+mn-ea"/>
              </a:rPr>
              <a:t>4</a:t>
            </a:r>
            <a:r>
              <a:rPr lang="zh-CN" altLang="en-US" sz="2200" dirty="0">
                <a:latin typeface="+mn-ea"/>
                <a:ea typeface="+mn-ea"/>
                <a:sym typeface="+mn-ea"/>
              </a:rPr>
              <a:t>个）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22890" name="文本框 122889"/>
          <p:cNvSpPr txBox="1"/>
          <p:nvPr/>
        </p:nvSpPr>
        <p:spPr>
          <a:xfrm>
            <a:off x="685800" y="45720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BCC755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作业</a:t>
            </a:r>
          </a:p>
        </p:txBody>
      </p:sp>
      <p:pic>
        <p:nvPicPr>
          <p:cNvPr id="3" name="Picture 139" descr="kele 3"/>
          <p:cNvPicPr>
            <a:picLocks noChangeAspect="1"/>
          </p:cNvPicPr>
          <p:nvPr/>
        </p:nvPicPr>
        <p:blipFill>
          <a:blip r:embed="rId3"/>
          <a:srcRect t="52005"/>
          <a:stretch>
            <a:fillRect/>
          </a:stretch>
        </p:blipFill>
        <p:spPr>
          <a:xfrm rot="5400000">
            <a:off x="3966210" y="1944370"/>
            <a:ext cx="5490210" cy="373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9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09905" y="897890"/>
            <a:ext cx="8123555" cy="519938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要</a:t>
            </a:r>
            <a:r>
              <a:rPr lang="zh-CN" altLang="en-US" sz="2400" dirty="0">
                <a:latin typeface="+mn-ea"/>
              </a:rPr>
              <a:t>想使添加更具装饰味、更具丰富的想象，可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添加与本身形态有关</a:t>
            </a:r>
            <a:r>
              <a:rPr lang="zh-CN" altLang="en-US" sz="2400" dirty="0">
                <a:latin typeface="+mn-ea"/>
              </a:rPr>
              <a:t>的事物，进行寓意性添加和联想性添加，这种手法的添加要与外形的风格协调。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此外</a:t>
            </a:r>
            <a:r>
              <a:rPr lang="zh-CN" altLang="en-US" sz="2400" dirty="0">
                <a:latin typeface="+mn-ea"/>
              </a:rPr>
              <a:t>，也可以添加一些与本身无关的装饰材料纹样和其他几何纹，进行变形处理，使添加的形式丰富多彩。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但要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防止出现牛头不对马嘴，画蛇添足，节外生枝</a:t>
            </a:r>
            <a:r>
              <a:rPr lang="zh-CN" altLang="en-US" sz="2400" dirty="0">
                <a:latin typeface="+mn-ea"/>
              </a:rPr>
              <a:t>等现象。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9" descr="kele 3"/>
          <p:cNvPicPr>
            <a:picLocks noChangeAspect="1"/>
          </p:cNvPicPr>
          <p:nvPr/>
        </p:nvPicPr>
        <p:blipFill>
          <a:blip r:embed="rId2"/>
          <a:srcRect b="45378"/>
          <a:stretch>
            <a:fillRect/>
          </a:stretch>
        </p:blipFill>
        <p:spPr>
          <a:xfrm rot="5400000">
            <a:off x="5456150" y="1984923"/>
            <a:ext cx="3991928" cy="30904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40" descr="可乐3"/>
          <p:cNvPicPr>
            <a:picLocks noChangeAspect="1"/>
          </p:cNvPicPr>
          <p:nvPr/>
        </p:nvPicPr>
        <p:blipFill>
          <a:blip r:embed="rId3"/>
          <a:srcRect l="-214" t="-2482" r="214" b="230"/>
          <a:stretch>
            <a:fillRect/>
          </a:stretch>
        </p:blipFill>
        <p:spPr>
          <a:xfrm rot="5400000">
            <a:off x="1058545" y="394970"/>
            <a:ext cx="4194175" cy="6068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676275"/>
            <a:ext cx="822960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（二）</a:t>
            </a:r>
            <a:r>
              <a:rPr sz="2400" b="1" dirty="0">
                <a:latin typeface="+mn-ea"/>
                <a:sym typeface="+mn-ea"/>
              </a:rPr>
              <a:t>接近联想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接近联想就是指利用相同处境</a:t>
            </a:r>
            <a:r>
              <a:rPr sz="2400" dirty="0">
                <a:latin typeface="+mn-ea"/>
                <a:sym typeface="+mn-ea"/>
              </a:rPr>
              <a:t>，相近的时代背景以及在时间和空间上</a:t>
            </a:r>
            <a:r>
              <a:rPr sz="2400" b="1" dirty="0">
                <a:solidFill>
                  <a:srgbClr val="FF0000"/>
                </a:solidFill>
                <a:latin typeface="+mn-ea"/>
                <a:sym typeface="+mn-ea"/>
              </a:rPr>
              <a:t>相接近的事物</a:t>
            </a:r>
            <a:r>
              <a:rPr sz="2400" dirty="0">
                <a:latin typeface="+mn-ea"/>
                <a:sym typeface="+mn-ea"/>
              </a:rPr>
              <a:t>等</a:t>
            </a:r>
            <a:r>
              <a:rPr lang="zh-CN" sz="2400" dirty="0">
                <a:latin typeface="+mn-ea"/>
                <a:sym typeface="+mn-ea"/>
              </a:rPr>
              <a:t>，</a:t>
            </a:r>
            <a:r>
              <a:rPr sz="2400" dirty="0">
                <a:latin typeface="+mn-ea"/>
                <a:sym typeface="+mn-ea"/>
              </a:rPr>
              <a:t>在相同或相近的方向上所产生的联想。</a:t>
            </a:r>
          </a:p>
          <a:p>
            <a:endParaRPr sz="2400" b="1" dirty="0">
              <a:latin typeface="+mn-ea"/>
              <a:sym typeface="+mn-ea"/>
            </a:endParaRP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3" name="Picture 8" descr="11"/>
          <p:cNvPicPr>
            <a:picLocks noRot="1" noChangeAspect="1"/>
          </p:cNvPicPr>
          <p:nvPr/>
        </p:nvPicPr>
        <p:blipFill>
          <a:blip r:embed="rId2">
            <a:lum bright="6000" contrast="36000"/>
          </a:blip>
          <a:stretch>
            <a:fillRect/>
          </a:stretch>
        </p:blipFill>
        <p:spPr>
          <a:xfrm>
            <a:off x="951865" y="3286125"/>
            <a:ext cx="3063240" cy="2974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4" descr="1213959513019"/>
          <p:cNvPicPr>
            <a:picLocks noRot="1" noChangeAspect="1"/>
          </p:cNvPicPr>
          <p:nvPr/>
        </p:nvPicPr>
        <p:blipFill>
          <a:blip r:embed="rId3"/>
          <a:srcRect t="1364"/>
          <a:stretch>
            <a:fillRect/>
          </a:stretch>
        </p:blipFill>
        <p:spPr>
          <a:xfrm>
            <a:off x="4398010" y="3489960"/>
            <a:ext cx="3676650" cy="2566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3704590" cy="417893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sym typeface="+mn-ea"/>
              </a:rPr>
              <a:t>（三）</a:t>
            </a:r>
            <a:r>
              <a:rPr sz="2400" b="1" dirty="0">
                <a:latin typeface="+mn-ea"/>
                <a:sym typeface="+mn-ea"/>
              </a:rPr>
              <a:t>相关联想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相关联想是指两个事物之间在性质上</a:t>
            </a:r>
            <a:r>
              <a:rPr sz="2400" dirty="0">
                <a:latin typeface="+mn-ea"/>
                <a:sym typeface="+mn-ea"/>
              </a:rPr>
              <a:t>、意义上有着必然的联系，由二者紧密的关系上，可以由一个事物联想到另一个事物。</a:t>
            </a:r>
          </a:p>
          <a:p>
            <a:endParaRPr sz="2400" b="1" dirty="0">
              <a:latin typeface="+mn-ea"/>
              <a:sym typeface="+mn-ea"/>
            </a:endParaRPr>
          </a:p>
          <a:p>
            <a:pPr marL="0" indent="0">
              <a:buNone/>
            </a:pPr>
            <a:endParaRPr sz="2400" dirty="0">
              <a:latin typeface="+mn-ea"/>
              <a:sym typeface="+mn-ea"/>
            </a:endParaRPr>
          </a:p>
          <a:p>
            <a:endParaRPr sz="2400" dirty="0">
              <a:latin typeface="+mn-ea"/>
            </a:endParaRPr>
          </a:p>
        </p:txBody>
      </p:sp>
      <p:pic>
        <p:nvPicPr>
          <p:cNvPr id="4" name="Picture 9" descr="4666648_222203021425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938676"/>
            <a:ext cx="3594735" cy="4679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42290" y="762000"/>
            <a:ext cx="7992110" cy="32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+mn-ea"/>
                <a:cs typeface="FZCuSong-B09S" charset="-122"/>
                <a:sym typeface="+mn-ea"/>
              </a:rPr>
              <a:t>（四）</a:t>
            </a:r>
            <a:r>
              <a:rPr sz="2400" b="1" dirty="0">
                <a:latin typeface="+mn-ea"/>
                <a:cs typeface="FZCuSong-B09S" charset="-122"/>
                <a:sym typeface="+mn-ea"/>
              </a:rPr>
              <a:t>相反联想</a:t>
            </a:r>
          </a:p>
          <a:p>
            <a:pPr defTabSz="914400">
              <a:tabLst>
                <a:tab pos="4029075" algn="l"/>
              </a:tabLst>
            </a:pPr>
            <a:r>
              <a:rPr lang="zh-CN" altLang="en-US" sz="2400" dirty="0" smtClean="0">
                <a:latin typeface="+mn-ea"/>
                <a:cs typeface="FZCuSong-B09S" charset="-122"/>
                <a:sym typeface="+mn-ea"/>
              </a:rPr>
              <a:t>    相</a:t>
            </a:r>
            <a:r>
              <a:rPr sz="2400" dirty="0" smtClean="0">
                <a:latin typeface="+mn-ea"/>
                <a:cs typeface="FZCuSong-B09S" charset="-122"/>
                <a:sym typeface="+mn-ea"/>
              </a:rPr>
              <a:t>反联想是指由某一事物引起和它</a:t>
            </a:r>
            <a:r>
              <a:rPr sz="2400" dirty="0" smtClean="0">
                <a:solidFill>
                  <a:srgbClr val="FF0000"/>
                </a:solidFill>
                <a:latin typeface="+mn-ea"/>
                <a:cs typeface="FZCuSong-B09S" charset="-122"/>
                <a:sym typeface="+mn-ea"/>
              </a:rPr>
              <a:t>相反特点</a:t>
            </a:r>
            <a:r>
              <a:rPr sz="2400" dirty="0" smtClean="0">
                <a:latin typeface="+mn-ea"/>
                <a:cs typeface="FZCuSong-B09S" charset="-122"/>
                <a:sym typeface="+mn-ea"/>
              </a:rPr>
              <a:t>的事物的联想</a:t>
            </a:r>
            <a:r>
              <a:rPr sz="2400" dirty="0">
                <a:latin typeface="+mn-ea"/>
                <a:cs typeface="FZCuSong-B09S" charset="-122"/>
                <a:sym typeface="+mn-ea"/>
              </a:rPr>
              <a:t>，利用事物内在的对立统一关系，从一个方面而联想到另一个方面。</a:t>
            </a:r>
          </a:p>
          <a:p>
            <a:endParaRPr sz="2400" b="1" dirty="0">
              <a:latin typeface="+mn-ea"/>
              <a:cs typeface="FZCuSong-B09S" charset="-122"/>
              <a:sym typeface="+mn-ea"/>
            </a:endParaRPr>
          </a:p>
          <a:p>
            <a:pPr marL="0" indent="0">
              <a:buNone/>
            </a:pPr>
            <a:endParaRPr sz="2400" dirty="0">
              <a:latin typeface="+mn-ea"/>
              <a:cs typeface="FZCuSong-B09S" charset="-122"/>
              <a:sym typeface="+mn-ea"/>
            </a:endParaRPr>
          </a:p>
          <a:p>
            <a:endParaRPr sz="2400" dirty="0">
              <a:latin typeface="+mn-ea"/>
              <a:cs typeface="FZCuSong-B09S" charset="-122"/>
            </a:endParaRPr>
          </a:p>
        </p:txBody>
      </p:sp>
      <p:pic>
        <p:nvPicPr>
          <p:cNvPr id="3" name="Picture 11" descr="IMG_2544"/>
          <p:cNvPicPr>
            <a:picLocks noRot="1" noChangeAspect="1"/>
          </p:cNvPicPr>
          <p:nvPr/>
        </p:nvPicPr>
        <p:blipFill>
          <a:blip r:embed="rId2">
            <a:lum bright="23999" contrast="66000"/>
          </a:blip>
          <a:srcRect/>
          <a:stretch>
            <a:fillRect/>
          </a:stretch>
        </p:blipFill>
        <p:spPr>
          <a:xfrm>
            <a:off x="1017270" y="3261995"/>
            <a:ext cx="3095625" cy="2914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1" descr="DSCF20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090" y="3281680"/>
            <a:ext cx="3242945" cy="2956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933450"/>
            <a:ext cx="8229600" cy="3200400"/>
          </a:xfrm>
        </p:spPr>
        <p:txBody>
          <a:bodyPr/>
          <a:lstStyle/>
          <a:p>
            <a:r>
              <a:rPr lang="zh-CN" sz="2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示例：</a:t>
            </a:r>
            <a:r>
              <a:rPr sz="2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太极图的联想创意</a:t>
            </a:r>
          </a:p>
          <a:p>
            <a:endParaRPr sz="24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sz="24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endParaRPr sz="2400">
              <a:ea typeface="楷体" panose="02010609060101010101" pitchFamily="1" charset="-122"/>
              <a:sym typeface="+mn-ea"/>
            </a:endParaRPr>
          </a:p>
          <a:p>
            <a:endParaRPr sz="2400">
              <a:ea typeface="楷体" panose="02010609060101010101" pitchFamily="1" charset="-122"/>
            </a:endParaRPr>
          </a:p>
        </p:txBody>
      </p:sp>
      <p:pic>
        <p:nvPicPr>
          <p:cNvPr id="3" name="Picture 12" descr="DSCF2089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2477135"/>
            <a:ext cx="2800350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3" descr="DSCF45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345" y="2372360"/>
            <a:ext cx="4910455" cy="300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1" name="矩形 66570"/>
          <p:cNvSpPr/>
          <p:nvPr/>
        </p:nvSpPr>
        <p:spPr>
          <a:xfrm>
            <a:off x="-13335" y="636270"/>
            <a:ext cx="443738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762000" y="1905000"/>
            <a:ext cx="3810000" cy="46850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（一）</a:t>
            </a:r>
            <a:r>
              <a:rPr sz="2400" b="1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装饰图案的透视特征</a:t>
            </a:r>
          </a:p>
          <a:p>
            <a:pPr>
              <a:lnSpc>
                <a:spcPct val="150000"/>
              </a:lnSpc>
            </a:pPr>
            <a:r>
              <a:rPr lang="en-US" sz="2200" b="1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1.</a:t>
            </a:r>
            <a:r>
              <a:rPr sz="2200" b="1" dirty="0">
                <a:latin typeface="宋体-PUA" panose="02010600030101010101" charset="-122"/>
                <a:ea typeface="宋体-PUA" panose="02010600030101010101" charset="-122"/>
                <a:sym typeface="+mn-ea"/>
              </a:rPr>
              <a:t>焦点透视</a:t>
            </a:r>
            <a:endParaRPr lang="zh-CN" sz="2200" b="1" dirty="0"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sym typeface="+mn-ea"/>
              </a:rPr>
              <a:t>    </a:t>
            </a:r>
            <a:r>
              <a:rPr sz="2400" dirty="0" smtClean="0">
                <a:latin typeface="+mn-ea"/>
                <a:sym typeface="+mn-ea"/>
              </a:rPr>
              <a:t>焦点透视强调用静止的</a:t>
            </a:r>
            <a:r>
              <a:rPr sz="2400" dirty="0">
                <a:latin typeface="+mn-ea"/>
                <a:sym typeface="+mn-ea"/>
              </a:rPr>
              <a:t>、单一的视点和视域视向观察客观形象，构成瞬间的画面，</a:t>
            </a:r>
            <a:r>
              <a:rPr sz="2400" dirty="0" smtClean="0">
                <a:latin typeface="+mn-ea"/>
                <a:sym typeface="+mn-ea"/>
              </a:rPr>
              <a:t>故也称</a:t>
            </a:r>
            <a:r>
              <a:rPr lang="zh-CN" altLang="en-US" sz="2400" dirty="0" smtClean="0">
                <a:latin typeface="+mn-ea"/>
                <a:sym typeface="+mn-ea"/>
              </a:rPr>
              <a:t>“</a:t>
            </a:r>
            <a:r>
              <a:rPr sz="2400" dirty="0" smtClean="0">
                <a:latin typeface="+mn-ea"/>
                <a:sym typeface="+mn-ea"/>
              </a:rPr>
              <a:t>定点透视</a:t>
            </a:r>
            <a:r>
              <a:rPr sz="2400" dirty="0">
                <a:latin typeface="+mn-ea"/>
                <a:sym typeface="+mn-ea"/>
              </a:rPr>
              <a:t>”。 </a:t>
            </a:r>
          </a:p>
          <a:p>
            <a:pPr marL="0" indent="0">
              <a:buNone/>
            </a:pPr>
            <a:endParaRPr sz="2400" dirty="0">
              <a:ea typeface="楷体" panose="02010609060101010101" pitchFamily="1" charset="-122"/>
              <a:sym typeface="+mn-ea"/>
            </a:endParaRPr>
          </a:p>
          <a:p>
            <a:endParaRPr sz="2400" dirty="0">
              <a:ea typeface="楷体" panose="02010609060101010101" pitchFamily="1" charset="-122"/>
            </a:endParaRPr>
          </a:p>
        </p:txBody>
      </p:sp>
      <p:sp>
        <p:nvSpPr>
          <p:cNvPr id="2" name="标题 6145"/>
          <p:cNvSpPr>
            <a:spLocks noGrp="1"/>
          </p:cNvSpPr>
          <p:nvPr/>
        </p:nvSpPr>
        <p:spPr>
          <a:xfrm>
            <a:off x="847090" y="369570"/>
            <a:ext cx="357695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二、图案的画面构图</a:t>
            </a:r>
          </a:p>
        </p:txBody>
      </p:sp>
      <p:pic>
        <p:nvPicPr>
          <p:cNvPr id="3" name="Picture 15" descr="20094617270486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630" y="674370"/>
            <a:ext cx="3096895" cy="2322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5" descr="DSCF2452"/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630" y="3276600"/>
            <a:ext cx="3095625" cy="3178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1021</Words>
  <Application>Microsoft Macintosh PowerPoint</Application>
  <PresentationFormat>全屏显示(4:3)</PresentationFormat>
  <Paragraphs>128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1" baseType="lpstr">
      <vt:lpstr>Archery Black Rounded</vt:lpstr>
      <vt:lpstr>FZCuSong-B09S</vt:lpstr>
      <vt:lpstr>Times New Roman</vt:lpstr>
      <vt:lpstr>方正粗宋简体</vt:lpstr>
      <vt:lpstr>黑体</vt:lpstr>
      <vt:lpstr>华文楷体</vt:lpstr>
      <vt:lpstr>楷体</vt:lpstr>
      <vt:lpstr>宋体</vt:lpstr>
      <vt:lpstr>宋体-PUA</vt:lpstr>
      <vt:lpstr>微软雅黑 Light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Microsoft Office 用户</cp:lastModifiedBy>
  <cp:revision>136</cp:revision>
  <dcterms:created xsi:type="dcterms:W3CDTF">2017-09-06T12:46:00Z</dcterms:created>
  <dcterms:modified xsi:type="dcterms:W3CDTF">2018-07-28T09:00:56Z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2052-10.1.0.6749</vt:lpwstr>
  </property>
</Properties>
</file>