
<file path=[Content_Types].xml><?xml version="1.0" encoding="utf-8"?>
<Types xmlns="http://schemas.openxmlformats.org/package/2006/content-types">
  <Default Extension="xml" ContentType="application/xml"/>
  <Default Extension="wav" ContentType="audio/x-wav"/>
  <Default Extension="jpe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628" r:id="rId2"/>
    <p:sldId id="581" r:id="rId3"/>
    <p:sldId id="582" r:id="rId4"/>
    <p:sldId id="583" r:id="rId5"/>
    <p:sldId id="584" r:id="rId6"/>
    <p:sldId id="585" r:id="rId7"/>
    <p:sldId id="586" r:id="rId8"/>
    <p:sldId id="587" r:id="rId9"/>
    <p:sldId id="588" r:id="rId10"/>
    <p:sldId id="589" r:id="rId11"/>
    <p:sldId id="590" r:id="rId12"/>
    <p:sldId id="591" r:id="rId13"/>
    <p:sldId id="592" r:id="rId14"/>
    <p:sldId id="593" r:id="rId15"/>
    <p:sldId id="594" r:id="rId16"/>
    <p:sldId id="595" r:id="rId17"/>
    <p:sldId id="596" r:id="rId18"/>
    <p:sldId id="597" r:id="rId19"/>
    <p:sldId id="598" r:id="rId20"/>
    <p:sldId id="599" r:id="rId21"/>
    <p:sldId id="600" r:id="rId22"/>
    <p:sldId id="601" r:id="rId23"/>
    <p:sldId id="602" r:id="rId24"/>
    <p:sldId id="620" r:id="rId25"/>
    <p:sldId id="621" r:id="rId26"/>
    <p:sldId id="622" r:id="rId27"/>
    <p:sldId id="623" r:id="rId28"/>
    <p:sldId id="625" r:id="rId29"/>
    <p:sldId id="626" r:id="rId30"/>
    <p:sldId id="627" r:id="rId31"/>
    <p:sldId id="632" r:id="rId32"/>
    <p:sldId id="631" r:id="rId3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9900"/>
    <a:srgbClr val="FF0000"/>
    <a:srgbClr val="CC3300"/>
    <a:srgbClr val="BCC7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75"/>
  </p:normalViewPr>
  <p:slideViewPr>
    <p:cSldViewPr showGuides="1">
      <p:cViewPr varScale="1">
        <p:scale>
          <a:sx n="85" d="100"/>
          <a:sy n="85" d="100"/>
        </p:scale>
        <p:origin x="1768" y="168"/>
      </p:cViewPr>
      <p:guideLst>
        <p:guide orient="horz" pos="2160"/>
        <p:guide pos="2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4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2857815438544643531.jpg" TargetMode="External"/><Relationship Id="rId5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2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2324420357677930642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4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637540822251007874.jpg" TargetMode="External"/><Relationship Id="rId5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2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637540822251007851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4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3983152395433848380.jpg" TargetMode="External"/><Relationship Id="rId5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2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227009568717277168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4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3959508497390160674.jpg" TargetMode="External"/><Relationship Id="rId5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2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3959508497390160681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4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920986123798655398.jpg" TargetMode="External"/><Relationship Id="rId5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2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920986123798655384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4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1197957500881944681.jpg" TargetMode="External"/><Relationship Id="rId5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2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1197957500881944680.jpg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4241546424054202191.jpg" TargetMode="External"/><Relationship Id="rId3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4241546424054202198.jpg" TargetMode="External"/><Relationship Id="rId3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352969620796487159.jpg" TargetMode="External"/><Relationship Id="rId3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4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4512325351649818677.jpg" TargetMode="External"/><Relationship Id="rId5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2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1761188929279973958.jpg" TargetMode="External"/></Relationships>
</file>

<file path=ppt/slides/_rels/slide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.jpeg"/><Relationship Id="rId12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2267280937405636914.jpg" TargetMode="External"/><Relationship Id="rId13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2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2267280937405636905.jpg" TargetMode="External"/><Relationship Id="rId3" Type="http://schemas.openxmlformats.org/officeDocument/2006/relationships/image" Target="../media/image1.jpeg"/><Relationship Id="rId4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2267280937405636910.jpg" TargetMode="External"/><Relationship Id="rId5" Type="http://schemas.openxmlformats.org/officeDocument/2006/relationships/image" Target="../media/image2.jpeg"/><Relationship Id="rId6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2267280937405636911.jpg" TargetMode="External"/><Relationship Id="rId7" Type="http://schemas.openxmlformats.org/officeDocument/2006/relationships/image" Target="../media/image3.jpeg"/><Relationship Id="rId8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2267280937405636896.jpg" TargetMode="External"/><Relationship Id="rId9" Type="http://schemas.openxmlformats.org/officeDocument/2006/relationships/image" Target="../media/image4.jpeg"/><Relationship Id="rId10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2267280937405636926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4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857935729015294226.jpg" TargetMode="External"/><Relationship Id="rId5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2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857935729015294199.jpg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3956975222599765166.jpg" TargetMode="External"/><Relationship Id="rId3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4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2823475491385927770.jpg" TargetMode="External"/><Relationship Id="rId5" Type="http://schemas.openxmlformats.org/officeDocument/2006/relationships/image" Target="../media/image43.jpeg"/><Relationship Id="rId1" Type="http://schemas.openxmlformats.org/officeDocument/2006/relationships/slideLayout" Target="../slideLayouts/slideLayout1.xml"/><Relationship Id="rId2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915919574217863121.jpg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3105231943072044348.jpg" TargetMode="External"/><Relationship Id="rId3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jpeg"/><Relationship Id="rId3" Type="http://schemas.openxmlformats.org/officeDocument/2006/relationships/image" Target="../media/image47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jpeg"/><Relationship Id="rId3" Type="http://schemas.openxmlformats.org/officeDocument/2006/relationships/image" Target="../media/image4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4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jpeg"/><Relationship Id="rId3" Type="http://schemas.openxmlformats.org/officeDocument/2006/relationships/image" Target="../media/image54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jpeg"/><Relationship Id="rId3" Type="http://schemas.openxmlformats.org/officeDocument/2006/relationships/image" Target="../media/image56.jpeg"/></Relationships>
</file>

<file path=ppt/slides/_rels/slide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1.jpeg"/><Relationship Id="rId12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2576621936810654088.jpg" TargetMode="External"/><Relationship Id="rId13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2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2297680234890420387.jpg" TargetMode="External"/><Relationship Id="rId3" Type="http://schemas.openxmlformats.org/officeDocument/2006/relationships/image" Target="../media/image7.jpeg"/><Relationship Id="rId4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2297680234890420388.jpg" TargetMode="External"/><Relationship Id="rId5" Type="http://schemas.openxmlformats.org/officeDocument/2006/relationships/image" Target="../media/image8.jpeg"/><Relationship Id="rId6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2297680234890420390.jpg" TargetMode="External"/><Relationship Id="rId7" Type="http://schemas.openxmlformats.org/officeDocument/2006/relationships/image" Target="../media/image9.jpeg"/><Relationship Id="rId8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2297680234890420391.jpg" TargetMode="External"/><Relationship Id="rId9" Type="http://schemas.openxmlformats.org/officeDocument/2006/relationships/image" Target="../media/image10.jpeg"/><Relationship Id="rId10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2297680234890420394.jpg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jpeg"/><Relationship Id="rId3" Type="http://schemas.openxmlformats.org/officeDocument/2006/relationships/image" Target="../media/image58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3" Type="http://schemas.openxmlformats.org/officeDocument/2006/relationships/image" Target="../media/image59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3" Type="http://schemas.openxmlformats.org/officeDocument/2006/relationships/image" Target="../media/image6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1763722204070369408.jpg" TargetMode="External"/><Relationship Id="rId3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1763722204070369442.jpg" TargetMode="External"/><Relationship Id="rId5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2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1763722204070369438.jpg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2884837036307995739.jpg" TargetMode="External"/><Relationship Id="rId3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1760063029373130923.jpg" TargetMode="External"/><Relationship Id="rId3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1760063029373130963.jpg" TargetMode="External"/><Relationship Id="rId5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2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1477743627732309459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2579718161554462651.jpg" TargetMode="External"/><Relationship Id="rId5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2" Type="http://schemas.openxmlformats.org/officeDocument/2006/relationships/hyperlink" Target="&#36164;&#26009;/&#12298;&#22270;&#26696;&#22522;&#30784;&#12299;&#25945;&#26696;&#65306;%20&#31532;&#20108;&#35838;%20&#22270;&#26696;&#26500;&#25104;&#30340;&#24418;&#24335;&#32654;&#27861;&#21017;%20-%20&#22825;&#19978;&#20882;&#30340;&#20113;&#30340;&#26085;&#24535;%20-%20&#32593;&#26131;&#21338;&#23458;.files/4233665124706272126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8"/>
          <p:cNvSpPr/>
          <p:nvPr/>
        </p:nvSpPr>
        <p:spPr>
          <a:xfrm>
            <a:off x="0" y="1295400"/>
            <a:ext cx="9144000" cy="4191000"/>
          </a:xfrm>
          <a:prstGeom prst="rect">
            <a:avLst/>
          </a:prstGeom>
          <a:solidFill>
            <a:schemeClr val="folHlink">
              <a:alpha val="89803"/>
            </a:schemeClr>
          </a:solidFill>
          <a:ln w="9525">
            <a:noFill/>
          </a:ln>
        </p:spPr>
        <p:txBody>
          <a:bodyPr wrap="none" anchor="ctr"/>
          <a:lstStyle/>
          <a:p>
            <a:pPr algn="ctr"/>
            <a:endParaRPr lang="zh-CN" altLang="zh-CN" dirty="0">
              <a:solidFill>
                <a:schemeClr val="folHlink"/>
              </a:solidFill>
              <a:latin typeface="Arial" panose="020B0604020202020204" pitchFamily="34" charset="0"/>
            </a:endParaRPr>
          </a:p>
        </p:txBody>
      </p:sp>
      <p:sp>
        <p:nvSpPr>
          <p:cNvPr id="5124" name="文本框 5123"/>
          <p:cNvSpPr txBox="1"/>
          <p:nvPr/>
        </p:nvSpPr>
        <p:spPr>
          <a:xfrm>
            <a:off x="0" y="2286000"/>
            <a:ext cx="5519420" cy="110680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6600" dirty="0" smtClean="0">
                <a:solidFill>
                  <a:srgbClr val="BCC755"/>
                </a:solidFill>
                <a:latin typeface="Times New Roman" panose="02020603050405020304" pitchFamily="18" charset="0"/>
                <a:ea typeface="方正粗宋简体" panose="03000509000000000000" pitchFamily="65" charset="-122"/>
                <a:sym typeface="+mn-ea"/>
              </a:rPr>
              <a:t>图案设计</a:t>
            </a:r>
            <a:r>
              <a:rPr lang="zh-CN" altLang="en-US" sz="6600" dirty="0" smtClean="0">
                <a:solidFill>
                  <a:srgbClr val="BCC755"/>
                </a:solidFill>
                <a:latin typeface="Times New Roman" panose="02020603050405020304" pitchFamily="18" charset="0"/>
                <a:ea typeface="方正粗宋简体" panose="03000509000000000000" pitchFamily="65" charset="-122"/>
              </a:rPr>
              <a:t>            </a:t>
            </a:r>
            <a:endParaRPr lang="zh-CN" altLang="en-US" sz="6600" dirty="0">
              <a:solidFill>
                <a:srgbClr val="BCC755"/>
              </a:solidFill>
              <a:latin typeface="Times New Roman" panose="02020603050405020304" pitchFamily="18" charset="0"/>
              <a:ea typeface="方正粗宋简体" panose="03000509000000000000" pitchFamily="65" charset="-122"/>
            </a:endParaRPr>
          </a:p>
        </p:txBody>
      </p:sp>
      <p:sp>
        <p:nvSpPr>
          <p:cNvPr id="5130" name="矩形 5129"/>
          <p:cNvSpPr/>
          <p:nvPr/>
        </p:nvSpPr>
        <p:spPr>
          <a:xfrm>
            <a:off x="3026728" y="3392805"/>
            <a:ext cx="2465740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 smtClean="0">
                <a:latin typeface="Archery Black Rounded" pitchFamily="2" charset="0"/>
              </a:rPr>
              <a:t>      </a:t>
            </a:r>
            <a:r>
              <a:rPr lang="en-US" altLang="zh-CN" sz="2400" dirty="0" smtClean="0">
                <a:latin typeface="Archery Black Rounded" pitchFamily="2" charset="0"/>
              </a:rPr>
              <a:t>Pattern </a:t>
            </a:r>
            <a:r>
              <a:rPr lang="en-US" altLang="zh-CN" sz="2400" dirty="0">
                <a:latin typeface="Archery Black Rounded" pitchFamily="2" charset="0"/>
              </a:rPr>
              <a:t>Design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矩形 38913"/>
          <p:cNvSpPr/>
          <p:nvPr/>
        </p:nvSpPr>
        <p:spPr>
          <a:xfrm>
            <a:off x="1087438" y="5867400"/>
            <a:ext cx="7218362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>
            <a:spAutoFit/>
          </a:bodyPr>
          <a:lstStyle/>
          <a:p>
            <a:pPr indent="317500" fontAlgn="ctr"/>
            <a:r>
              <a:rPr lang="zh-CN" altLang="en-US" sz="2400" b="1" dirty="0">
                <a:latin typeface="宋体" panose="02010600030101010101" pitchFamily="2" charset="-122"/>
              </a:rPr>
              <a:t>植物生长的均衡动态</a:t>
            </a:r>
            <a:r>
              <a:rPr lang="en-US" altLang="zh-CN" sz="2400" b="1" dirty="0">
                <a:latin typeface="宋体" panose="02010600030101010101" pitchFamily="2" charset="-122"/>
              </a:rPr>
              <a:t>         </a:t>
            </a:r>
            <a:r>
              <a:rPr lang="zh-CN" altLang="en-US" sz="2400" b="1" dirty="0">
                <a:latin typeface="宋体" panose="02010600030101010101" pitchFamily="2" charset="-122"/>
              </a:rPr>
              <a:t>人物运动的均衡动态</a:t>
            </a:r>
          </a:p>
        </p:txBody>
      </p:sp>
      <p:pic>
        <p:nvPicPr>
          <p:cNvPr id="38915" name="图片 38914" descr="《图案基础》教案： 第二课 图案构成的形式美法则 - 天上冒的云 - 天上冒的云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336675"/>
            <a:ext cx="5486400" cy="4141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6" name="图片 38915" descr="《图案基础》教案： 第二课 图案构成的形式美法则 - 天上冒的云 - 天上冒的云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1088" y="1343025"/>
            <a:ext cx="2449512" cy="4143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矩形 45057"/>
          <p:cNvSpPr/>
          <p:nvPr/>
        </p:nvSpPr>
        <p:spPr>
          <a:xfrm>
            <a:off x="609600" y="311150"/>
            <a:ext cx="8001000" cy="17526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>
            <a:spAutoFit/>
          </a:bodyPr>
          <a:lstStyle/>
          <a:p>
            <a:pPr indent="317500" fontAlgn="ctr">
              <a:lnSpc>
                <a:spcPct val="120000"/>
              </a:lnSpc>
            </a:pPr>
            <a:r>
              <a:rPr lang="en-US" altLang="zh-CN" sz="2400" b="1" dirty="0">
                <a:solidFill>
                  <a:srgbClr val="FF66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400" b="1" dirty="0">
                <a:solidFill>
                  <a:srgbClr val="FF6600"/>
                </a:solidFill>
                <a:latin typeface="宋体" panose="02010600030101010101" pitchFamily="2" charset="-122"/>
              </a:rPr>
              <a:t>对称与均衡是图案最基本的两种组织、构成形式。</a:t>
            </a:r>
            <a:r>
              <a:rPr lang="zh-CN" altLang="en-US" sz="2400" dirty="0">
                <a:latin typeface="宋体" panose="02010600030101010101" pitchFamily="2" charset="-122"/>
              </a:rPr>
              <a:t>图案的对称是以</a:t>
            </a:r>
            <a:r>
              <a:rPr lang="zh-CN" altLang="en-US" sz="2400" b="1" dirty="0">
                <a:latin typeface="宋体" panose="02010600030101010101" pitchFamily="2" charset="-122"/>
              </a:rPr>
              <a:t>假设的中心点为依据</a:t>
            </a:r>
            <a:r>
              <a:rPr lang="zh-CN" altLang="en-US" sz="2400" dirty="0">
                <a:latin typeface="宋体" panose="02010600030101010101" pitchFamily="2" charset="-122"/>
              </a:rPr>
              <a:t>，</a:t>
            </a:r>
            <a:r>
              <a:rPr lang="zh-CN" altLang="en-US" sz="2400" b="1" dirty="0">
                <a:latin typeface="宋体" panose="02010600030101010101" pitchFamily="2" charset="-122"/>
              </a:rPr>
              <a:t>向左右、上下两方或四周配置同形、同色、同量的纹样，</a:t>
            </a:r>
            <a:r>
              <a:rPr lang="zh-CN" altLang="en-US" sz="2400" dirty="0">
                <a:latin typeface="宋体" panose="02010600030101010101" pitchFamily="2" charset="-122"/>
              </a:rPr>
              <a:t>使图形产生整齐、庄重、平稳的效果。</a:t>
            </a:r>
            <a:r>
              <a:rPr lang="en-US" altLang="zh-CN" sz="2400" dirty="0">
                <a:latin typeface="宋体" panose="02010600030101010101" pitchFamily="2" charset="-122"/>
              </a:rPr>
              <a:t>                       </a:t>
            </a:r>
          </a:p>
        </p:txBody>
      </p:sp>
      <p:pic>
        <p:nvPicPr>
          <p:cNvPr id="45059" name="图片 45058" descr="《图案基础》教案： 第二课 图案构成的形式美法则 - 天上冒的云 - 天上冒的云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2368550"/>
            <a:ext cx="3806825" cy="3778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0" name="图片 45059" descr="《图案基础》教案： 第二课 图案构成的形式美法则 - 天上冒的云 - 天上冒的云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4400" y="2362200"/>
            <a:ext cx="3792538" cy="383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1" name="矩形 45060"/>
          <p:cNvSpPr/>
          <p:nvPr/>
        </p:nvSpPr>
        <p:spPr>
          <a:xfrm>
            <a:off x="3962400" y="6248400"/>
            <a:ext cx="9493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</a:rPr>
              <a:t>对称</a:t>
            </a:r>
            <a:r>
              <a:rPr lang="zh-CN" altLang="en-US" sz="2400" dirty="0">
                <a:latin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矩形 44033"/>
          <p:cNvSpPr/>
          <p:nvPr/>
        </p:nvSpPr>
        <p:spPr>
          <a:xfrm>
            <a:off x="457200" y="492491"/>
            <a:ext cx="8458200" cy="132959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>
            <a:spAutoFit/>
          </a:bodyPr>
          <a:lstStyle/>
          <a:p>
            <a:pPr indent="317500" fontAlgn="ctr">
              <a:lnSpc>
                <a:spcPct val="120000"/>
              </a:lnSpc>
            </a:pPr>
            <a:r>
              <a:rPr lang="en-US" altLang="zh-CN" sz="2400" dirty="0">
                <a:latin typeface="宋体" panose="02010600030101010101" pitchFamily="2" charset="-122"/>
              </a:rPr>
              <a:t>  </a:t>
            </a:r>
            <a:r>
              <a:rPr lang="zh-CN" altLang="en-US" sz="2400" dirty="0">
                <a:latin typeface="宋体" panose="02010600030101010101" pitchFamily="2" charset="-122"/>
              </a:rPr>
              <a:t>图案的均衡是以</a:t>
            </a:r>
            <a:r>
              <a:rPr lang="zh-CN" altLang="en-US" sz="2400" b="1" dirty="0">
                <a:latin typeface="宋体" panose="02010600030101010101" pitchFamily="2" charset="-122"/>
              </a:rPr>
              <a:t>假想的重心为支点</a:t>
            </a:r>
            <a:r>
              <a:rPr lang="zh-CN" altLang="en-US" sz="2400" dirty="0">
                <a:latin typeface="宋体" panose="02010600030101010101" pitchFamily="2" charset="-122"/>
              </a:rPr>
              <a:t>，在视觉上保持重心周围纹样量的均等。均衡运用纹样的</a:t>
            </a:r>
            <a:r>
              <a:rPr lang="zh-CN" altLang="en-US" sz="2400" dirty="0">
                <a:solidFill>
                  <a:srgbClr val="FF6600"/>
                </a:solidFill>
                <a:latin typeface="宋体" panose="02010600030101010101" pitchFamily="2" charset="-122"/>
              </a:rPr>
              <a:t>虚实、疏密、动势和色彩</a:t>
            </a:r>
            <a:r>
              <a:rPr lang="zh-CN" altLang="en-US" sz="2400" dirty="0">
                <a:latin typeface="宋体" panose="02010600030101010101" pitchFamily="2" charset="-122"/>
              </a:rPr>
              <a:t>进行对比照应处理。</a:t>
            </a:r>
            <a:r>
              <a:rPr lang="en-US" altLang="zh-CN" sz="2400" b="1" dirty="0">
                <a:latin typeface="宋体" panose="02010600030101010101" pitchFamily="2" charset="-122"/>
              </a:rPr>
              <a:t>              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pic>
        <p:nvPicPr>
          <p:cNvPr id="44035" name="图片 44034" descr="《图案基础》教案： 第二课 图案构成的形式美法则 - 天上冒的云 - 天上冒的云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2093913"/>
            <a:ext cx="4121150" cy="409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6" name="图片 44035" descr="《图案基础》教案： 第二课 图案构成的形式美法则 - 天上冒的云 - 天上冒的云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2600" y="1752600"/>
            <a:ext cx="2138363" cy="441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7" name="矩形 44036"/>
          <p:cNvSpPr/>
          <p:nvPr/>
        </p:nvSpPr>
        <p:spPr>
          <a:xfrm>
            <a:off x="5029200" y="6045200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ctr" hangingPunct="0"/>
            <a:r>
              <a:rPr lang="zh-CN" altLang="en-US" sz="2400" b="1" dirty="0">
                <a:latin typeface="Arial" panose="020B0604020202020204" pitchFamily="34" charset="0"/>
              </a:rPr>
              <a:t>均衡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图片 41987" descr="《图案基础》教案： 第二课 图案构成的形式美法则 - 天上冒的云 - 天上冒的云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0" y="1684338"/>
            <a:ext cx="6096000" cy="4030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7" name="图片 41986" descr="《图案基础》教案： 第二课 图案构成的形式美法则 - 天上冒的云 - 天上冒的云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475" y="1684338"/>
            <a:ext cx="2590800" cy="4027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9" name="矩形 41988"/>
          <p:cNvSpPr/>
          <p:nvPr/>
        </p:nvSpPr>
        <p:spPr>
          <a:xfrm>
            <a:off x="228600" y="989806"/>
            <a:ext cx="20548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/>
            <a:r>
              <a:rPr lang="en-US" altLang="zh-CN" sz="24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3.</a:t>
            </a:r>
            <a:r>
              <a:rPr lang="zh-CN" altLang="en-US" sz="24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条理与反复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矩形 43009"/>
          <p:cNvSpPr/>
          <p:nvPr/>
        </p:nvSpPr>
        <p:spPr>
          <a:xfrm>
            <a:off x="762000" y="449628"/>
            <a:ext cx="7924800" cy="132959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>
            <a:spAutoFit/>
          </a:bodyPr>
          <a:lstStyle/>
          <a:p>
            <a:pPr indent="317500" fontAlgn="ctr">
              <a:lnSpc>
                <a:spcPct val="120000"/>
              </a:lnSpc>
            </a:pPr>
            <a:r>
              <a:rPr lang="zh-CN" altLang="en-US" sz="2400" dirty="0" smtClean="0">
                <a:latin typeface="宋体" panose="02010600030101010101" pitchFamily="2" charset="-122"/>
              </a:rPr>
              <a:t>  条理</a:t>
            </a:r>
            <a:r>
              <a:rPr lang="zh-CN" altLang="en-US" sz="2400" dirty="0">
                <a:latin typeface="宋体" panose="02010600030101010101" pitchFamily="2" charset="-122"/>
              </a:rPr>
              <a:t>与反复既是万物生长固有的形式</a:t>
            </a:r>
            <a:r>
              <a:rPr lang="en-US" altLang="zh-CN" sz="2400" dirty="0">
                <a:latin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</a:rPr>
              <a:t>也是图案组织的重要原则。条理是</a:t>
            </a:r>
            <a:r>
              <a:rPr lang="zh-CN" altLang="en-US" sz="2400" b="1" dirty="0">
                <a:latin typeface="宋体" panose="02010600030101010101" pitchFamily="2" charset="-122"/>
              </a:rPr>
              <a:t>对事物有规律、有秩序的组织和安排</a:t>
            </a:r>
            <a:r>
              <a:rPr lang="zh-CN" altLang="en-US" sz="2400" dirty="0">
                <a:latin typeface="宋体" panose="02010600030101010101" pitchFamily="2" charset="-122"/>
              </a:rPr>
              <a:t>，是使物象单纯化、统一化的重要手段。</a:t>
            </a:r>
          </a:p>
        </p:txBody>
      </p:sp>
      <p:pic>
        <p:nvPicPr>
          <p:cNvPr id="43011" name="图片 43010" descr="《图案基础》教案： 第二课 图案构成的形式美法则 - 天上冒的云 - 天上冒的云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2538" y="2133600"/>
            <a:ext cx="2862262" cy="4038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2" name="图片 43011" descr="《图案基础》教案： 第二课 图案构成的形式美法则 - 天上冒的云 - 天上冒的云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2300" y="2209800"/>
            <a:ext cx="3797300" cy="381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3" name="矩形 43012"/>
          <p:cNvSpPr/>
          <p:nvPr/>
        </p:nvSpPr>
        <p:spPr>
          <a:xfrm>
            <a:off x="1298575" y="6188075"/>
            <a:ext cx="67786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ctr" hangingPunct="0"/>
            <a:r>
              <a:rPr lang="zh-CN" altLang="en-US" sz="2400" b="1" dirty="0">
                <a:latin typeface="宋体" panose="02010600030101010101" pitchFamily="2" charset="-122"/>
              </a:rPr>
              <a:t>花叶的条理化处理</a:t>
            </a:r>
            <a:r>
              <a:rPr lang="en-US" altLang="zh-CN" sz="2400" b="1" dirty="0">
                <a:latin typeface="宋体" panose="02010600030101010101" pitchFamily="2" charset="-122"/>
              </a:rPr>
              <a:t>         </a:t>
            </a:r>
            <a:r>
              <a:rPr lang="zh-CN" altLang="en-US" sz="2400" b="1" dirty="0">
                <a:latin typeface="宋体" panose="02010600030101010101" pitchFamily="2" charset="-122"/>
              </a:rPr>
              <a:t>鱼纹的条理化处理</a:t>
            </a:r>
            <a:r>
              <a:rPr lang="en-US" altLang="zh-CN" sz="2400" b="1" dirty="0">
                <a:latin typeface="宋体" panose="02010600030101010101" pitchFamily="2" charset="-122"/>
              </a:rPr>
              <a:t> </a:t>
            </a:r>
            <a:r>
              <a:rPr lang="en-US" altLang="zh-CN" sz="2400" dirty="0">
                <a:latin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3" name="矩形 50182"/>
          <p:cNvSpPr/>
          <p:nvPr/>
        </p:nvSpPr>
        <p:spPr>
          <a:xfrm>
            <a:off x="685800" y="499205"/>
            <a:ext cx="8001000" cy="132959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>
            <a:spAutoFit/>
          </a:bodyPr>
          <a:lstStyle/>
          <a:p>
            <a:pPr indent="317500" fontAlgn="ctr">
              <a:lnSpc>
                <a:spcPct val="120000"/>
              </a:lnSpc>
            </a:pPr>
            <a:r>
              <a:rPr lang="en-US" altLang="zh-CN" sz="2400" dirty="0">
                <a:latin typeface="宋体" panose="02010600030101010101" pitchFamily="2" charset="-122"/>
              </a:rPr>
              <a:t> </a:t>
            </a:r>
            <a:r>
              <a:rPr lang="zh-CN" altLang="en-US" sz="2400" dirty="0" smtClean="0">
                <a:latin typeface="宋体" panose="02010600030101010101" pitchFamily="2" charset="-122"/>
              </a:rPr>
              <a:t> 反复</a:t>
            </a:r>
            <a:r>
              <a:rPr lang="zh-CN" altLang="en-US" sz="2400" dirty="0">
                <a:latin typeface="宋体" panose="02010600030101010101" pitchFamily="2" charset="-122"/>
              </a:rPr>
              <a:t>是将相同的形象或单位纹样以某种形式规律</a:t>
            </a:r>
            <a:r>
              <a:rPr lang="zh-CN" altLang="en-US" sz="2400" b="1" dirty="0">
                <a:latin typeface="宋体" panose="02010600030101010101" pitchFamily="2" charset="-122"/>
              </a:rPr>
              <a:t>往返重复排列，形成整齐、单纯、富于节奏的美感</a:t>
            </a:r>
            <a:r>
              <a:rPr lang="zh-CN" altLang="en-US" sz="2400" dirty="0">
                <a:latin typeface="宋体" panose="02010600030101010101" pitchFamily="2" charset="-122"/>
              </a:rPr>
              <a:t>。条理与反复是图案特有的一种组织形式。</a:t>
            </a:r>
          </a:p>
        </p:txBody>
      </p:sp>
      <p:pic>
        <p:nvPicPr>
          <p:cNvPr id="50184" name="图片 50183" descr="《图案基础》教案： 第二课 图案构成的形式美法则 - 天上冒的云 - 天上冒的云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224088"/>
            <a:ext cx="4419600" cy="436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5" name="图片 50184" descr="《图案基础》教案： 第二课 图案构成的形式美法则 - 天上冒的云 - 天上冒的云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1263" y="2286000"/>
            <a:ext cx="3684587" cy="426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34817"/>
          <p:cNvSpPr/>
          <p:nvPr/>
        </p:nvSpPr>
        <p:spPr>
          <a:xfrm>
            <a:off x="762000" y="410369"/>
            <a:ext cx="20548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/>
            <a:r>
              <a:rPr lang="en-US" altLang="zh-CN" sz="24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4.</a:t>
            </a:r>
            <a:r>
              <a:rPr lang="zh-CN" altLang="en-US" sz="24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对比与调和 </a:t>
            </a:r>
          </a:p>
        </p:txBody>
      </p:sp>
      <p:pic>
        <p:nvPicPr>
          <p:cNvPr id="34820" name="图片 34819" descr="《图案基础》教案： 第二课 图案构成的形式美法则 - 天上冒的云 - 天上冒的云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990600"/>
            <a:ext cx="7620000" cy="571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图片 33794" descr="《图案基础》教案： 第二课 图案构成的形式美法则 - 天上冒的云 - 天上冒的云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514350"/>
            <a:ext cx="7620000" cy="571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31745"/>
          <p:cNvSpPr/>
          <p:nvPr/>
        </p:nvSpPr>
        <p:spPr>
          <a:xfrm>
            <a:off x="381000" y="5096986"/>
            <a:ext cx="8458200" cy="147732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>
            <a:spAutoFit/>
          </a:bodyPr>
          <a:lstStyle/>
          <a:p>
            <a:pPr indent="317500" fontAlgn="ctr"/>
            <a:r>
              <a:rPr lang="en-US" altLang="zh-CN" sz="2400" dirty="0">
                <a:latin typeface="宋体" panose="02010600030101010101" pitchFamily="2" charset="-122"/>
              </a:rPr>
              <a:t>  </a:t>
            </a:r>
            <a:r>
              <a:rPr lang="zh-CN" altLang="en-US" sz="2400" dirty="0">
                <a:latin typeface="宋体" panose="02010600030101010101" pitchFamily="2" charset="-122"/>
              </a:rPr>
              <a:t>花与叶在形态及</a:t>
            </a:r>
            <a:r>
              <a:rPr lang="zh-CN" altLang="en-US" sz="2400" b="1" dirty="0">
                <a:latin typeface="宋体" panose="02010600030101010101" pitchFamily="2" charset="-122"/>
              </a:rPr>
              <a:t>方向上有较大的反差</a:t>
            </a:r>
            <a:r>
              <a:rPr lang="zh-CN" altLang="en-US" sz="2400" dirty="0">
                <a:latin typeface="宋体" panose="02010600030101010101" pitchFamily="2" charset="-122"/>
              </a:rPr>
              <a:t>，用</a:t>
            </a:r>
            <a:r>
              <a:rPr lang="zh-CN" altLang="en-US" sz="2400" b="1" dirty="0">
                <a:latin typeface="宋体" panose="02010600030101010101" pitchFamily="2" charset="-122"/>
              </a:rPr>
              <a:t>相似的添加纹饰将它们调和</a:t>
            </a:r>
            <a:r>
              <a:rPr lang="zh-CN" altLang="en-US" sz="2400" dirty="0">
                <a:latin typeface="宋体" panose="02010600030101010101" pitchFamily="2" charset="-122"/>
              </a:rPr>
              <a:t>起来，达到形式上的一致性，形成过渡变化。</a:t>
            </a:r>
            <a:endParaRPr lang="zh-CN" altLang="en-US" dirty="0">
              <a:latin typeface="Arial" panose="020B0604020202020204" pitchFamily="34" charset="0"/>
            </a:endParaRPr>
          </a:p>
          <a:p>
            <a:pPr indent="317500" fontAlgn="ctr"/>
            <a:r>
              <a:rPr lang="zh-CN" altLang="en-US" sz="2400" dirty="0" smtClean="0">
                <a:latin typeface="宋体" panose="02010600030101010101" pitchFamily="2" charset="-122"/>
              </a:rPr>
              <a:t>  鹰</a:t>
            </a:r>
            <a:r>
              <a:rPr lang="zh-CN" altLang="en-US" sz="2400" dirty="0">
                <a:latin typeface="宋体" panose="02010600030101010101" pitchFamily="2" charset="-122"/>
              </a:rPr>
              <a:t>的羽毛与枯枝、嘴与鸟蛋等都存在着强烈的对比，通过</a:t>
            </a:r>
            <a:r>
              <a:rPr lang="zh-CN" altLang="en-US" sz="2400" b="1" dirty="0">
                <a:latin typeface="宋体" panose="02010600030101010101" pitchFamily="2" charset="-122"/>
              </a:rPr>
              <a:t>线条的表现处理和黑、灰、白的层次过渡</a:t>
            </a:r>
            <a:r>
              <a:rPr lang="zh-CN" altLang="en-US" sz="2400" dirty="0">
                <a:latin typeface="宋体" panose="02010600030101010101" pitchFamily="2" charset="-122"/>
              </a:rPr>
              <a:t>实现整体形象的调和。</a:t>
            </a:r>
          </a:p>
        </p:txBody>
      </p:sp>
      <p:pic>
        <p:nvPicPr>
          <p:cNvPr id="31747" name="图片 31746" descr="《图案基础》教案： 第二课 图案构成的形式美法则 - 天上冒的云 - 天上冒的云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57188"/>
            <a:ext cx="7410450" cy="46720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30721"/>
          <p:cNvSpPr/>
          <p:nvPr/>
        </p:nvSpPr>
        <p:spPr>
          <a:xfrm>
            <a:off x="533400" y="486569"/>
            <a:ext cx="20548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/>
            <a:r>
              <a:rPr lang="en-US" altLang="zh-CN" sz="24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5.</a:t>
            </a:r>
            <a:r>
              <a:rPr lang="zh-CN" altLang="en-US" sz="24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节奏与韵律 </a:t>
            </a:r>
          </a:p>
        </p:txBody>
      </p:sp>
      <p:pic>
        <p:nvPicPr>
          <p:cNvPr id="30725" name="图片 30724" descr="《图案基础》教案： 第二课 图案构成的形式美法则 - 天上冒的云 - 天上冒的云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313" y="1066800"/>
            <a:ext cx="4306887" cy="449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图片 30723" descr="《图案基础》教案： 第二课 图案构成的形式美法则 - 天上冒的云 - 天上冒的云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" y="1069975"/>
            <a:ext cx="3422650" cy="448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6" name="矩形 30725"/>
          <p:cNvSpPr/>
          <p:nvPr/>
        </p:nvSpPr>
        <p:spPr>
          <a:xfrm>
            <a:off x="381000" y="5772577"/>
            <a:ext cx="8305800" cy="83099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400" dirty="0" smtClean="0">
                <a:latin typeface="宋体" panose="02010600030101010101" pitchFamily="2" charset="-122"/>
              </a:rPr>
              <a:t>    节奏</a:t>
            </a:r>
            <a:r>
              <a:rPr lang="zh-CN" altLang="en-US" sz="2400" dirty="0">
                <a:latin typeface="宋体" panose="02010600030101010101" pitchFamily="2" charset="-122"/>
              </a:rPr>
              <a:t>和韵律二者在本质上没有区别，均是指</a:t>
            </a:r>
            <a:r>
              <a:rPr lang="zh-CN" altLang="en-US" sz="2400" b="1" dirty="0">
                <a:latin typeface="宋体" panose="02010600030101010101" pitchFamily="2" charset="-122"/>
              </a:rPr>
              <a:t>有规律的变化，表现秩序美和条理美。</a:t>
            </a:r>
            <a:r>
              <a:rPr lang="zh-CN" altLang="en-US" sz="2400" dirty="0">
                <a:latin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矩形 66561"/>
          <p:cNvSpPr/>
          <p:nvPr/>
        </p:nvSpPr>
        <p:spPr>
          <a:xfrm>
            <a:off x="457200" y="1091089"/>
            <a:ext cx="8229600" cy="1346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12065"/>
            <a:r>
              <a:rPr lang="en-US" altLang="zh-CN" sz="24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1.</a:t>
            </a:r>
            <a:r>
              <a:rPr lang="zh-CN" altLang="en-US" sz="24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变化与统一 </a:t>
            </a:r>
          </a:p>
          <a:p>
            <a:pPr indent="317500">
              <a:lnSpc>
                <a:spcPct val="120000"/>
              </a:lnSpc>
            </a:pPr>
            <a:r>
              <a:rPr lang="en-US" altLang="zh-CN" dirty="0">
                <a:latin typeface="Arial" panose="020B0604020202020204" pitchFamily="34" charset="0"/>
              </a:rPr>
              <a:t> </a:t>
            </a:r>
            <a:r>
              <a:rPr lang="en-US" altLang="zh-CN" sz="2400" dirty="0">
                <a:latin typeface="宋体" panose="02010600030101010101" pitchFamily="2" charset="-122"/>
              </a:rPr>
              <a:t> </a:t>
            </a:r>
            <a:r>
              <a:rPr lang="zh-CN" altLang="en-US" sz="2400" dirty="0">
                <a:latin typeface="宋体" panose="02010600030101010101" pitchFamily="2" charset="-122"/>
              </a:rPr>
              <a:t>自然界的物种是丰富多彩、千变万化的．如叶子的形状有成千上万种．但它们大多被统一在一种扁平的形态中。</a:t>
            </a:r>
          </a:p>
        </p:txBody>
      </p:sp>
      <p:grpSp>
        <p:nvGrpSpPr>
          <p:cNvPr id="66570" name="组合 66569"/>
          <p:cNvGrpSpPr/>
          <p:nvPr/>
        </p:nvGrpSpPr>
        <p:grpSpPr>
          <a:xfrm>
            <a:off x="685800" y="2667000"/>
            <a:ext cx="7620000" cy="4191000"/>
            <a:chOff x="336" y="1068"/>
            <a:chExt cx="5184" cy="3156"/>
          </a:xfrm>
        </p:grpSpPr>
        <p:pic>
          <p:nvPicPr>
            <p:cNvPr id="66563" name="图片 66562" descr="《图案基础》教案： 第二课 图案构成的形式美法则 - 天上冒的云 - 天上冒的云">
              <a:hlinkClick r:id="rId2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4" y="1068"/>
              <a:ext cx="1584" cy="155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6564" name="图片 66563" descr="《图案基础》教案： 第二课 图案构成的形式美法则 - 天上冒的云 - 天上冒的云">
              <a:hlinkClick r:id="rId4"/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6" y="2700"/>
              <a:ext cx="1584" cy="14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6565" name="图片 66564" descr="《图案基础》教案： 第二课 图案构成的形式美法则 - 天上冒的云 - 天上冒的云">
              <a:hlinkClick r:id="rId6"/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888" y="1068"/>
              <a:ext cx="1584" cy="149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6566" name="图片 66565" descr="《图案基础》教案： 第二课 图案构成的形式美法则 - 天上冒的云 - 天上冒的云">
              <a:hlinkClick r:id="rId8"/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160" y="1068"/>
              <a:ext cx="1584" cy="155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6567" name="图片 66566" descr="《图案基础》教案： 第二课 图案构成的形式美法则 - 天上冒的云 - 天上冒的云">
              <a:hlinkClick r:id="rId10"/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160" y="2700"/>
              <a:ext cx="1572" cy="152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6568" name="图片 66567" descr="《图案基础》教案： 第二课 图案构成的形式美法则 - 天上冒的云 - 天上冒的云">
              <a:hlinkClick r:id="rId12"/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3936" y="2748"/>
              <a:ext cx="1584" cy="146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6571" name="矩形 66570"/>
          <p:cNvSpPr/>
          <p:nvPr/>
        </p:nvSpPr>
        <p:spPr>
          <a:xfrm>
            <a:off x="0" y="304800"/>
            <a:ext cx="5562600" cy="609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6569" name="矩形 66568"/>
          <p:cNvSpPr/>
          <p:nvPr/>
        </p:nvSpPr>
        <p:spPr>
          <a:xfrm>
            <a:off x="908685" y="409417"/>
            <a:ext cx="450088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53958" tIns="0" rIns="53958" bIns="0" anchor="ctr">
            <a:spAutoFit/>
          </a:bodyPr>
          <a:lstStyle/>
          <a:p>
            <a:pPr algn="ctr" fontAlgn="t"/>
            <a:r>
              <a:rPr lang="zh-CN" altLang="en-US" sz="2800" dirty="0">
                <a:solidFill>
                  <a:srgbClr val="BCC755"/>
                </a:solidFill>
                <a:latin typeface="Arial" panose="020B0604020202020204" pitchFamily="34" charset="0"/>
                <a:ea typeface="方正粗宋简体" panose="03000509000000000000" pitchFamily="65" charset="-122"/>
              </a:rPr>
              <a:t>一、图案构成的形式美法则</a:t>
            </a:r>
            <a:r>
              <a:rPr lang="en-US" altLang="zh-CN" dirty="0">
                <a:solidFill>
                  <a:srgbClr val="BCC755"/>
                </a:solidFill>
                <a:latin typeface="Arial" panose="020B0604020202020204" pitchFamily="34" charset="0"/>
              </a:rPr>
              <a:t> 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29697"/>
          <p:cNvSpPr/>
          <p:nvPr/>
        </p:nvSpPr>
        <p:spPr>
          <a:xfrm>
            <a:off x="471170" y="346869"/>
            <a:ext cx="214185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ctr"/>
            <a:r>
              <a:rPr lang="en-US" sz="24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6.</a:t>
            </a:r>
            <a:r>
              <a:rPr lang="en-US" altLang="zh-CN" sz="24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 </a:t>
            </a:r>
            <a:r>
              <a:rPr lang="zh-CN" altLang="en-US" sz="24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比例与对照 </a:t>
            </a:r>
          </a:p>
        </p:txBody>
      </p:sp>
      <p:sp>
        <p:nvSpPr>
          <p:cNvPr id="29699" name="矩形 29698"/>
          <p:cNvSpPr/>
          <p:nvPr/>
        </p:nvSpPr>
        <p:spPr>
          <a:xfrm>
            <a:off x="381000" y="831215"/>
            <a:ext cx="8382000" cy="142049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317500">
              <a:lnSpc>
                <a:spcPct val="120000"/>
              </a:lnSpc>
            </a:pPr>
            <a:r>
              <a:rPr lang="zh-CN" altLang="en-US" sz="2400" dirty="0" smtClean="0">
                <a:latin typeface="宋体" panose="02010600030101010101" pitchFamily="2" charset="-122"/>
              </a:rPr>
              <a:t>  比例</a:t>
            </a:r>
            <a:r>
              <a:rPr lang="zh-CN" altLang="en-US" sz="2400" dirty="0">
                <a:latin typeface="宋体" panose="02010600030101010101" pitchFamily="2" charset="-122"/>
              </a:rPr>
              <a:t>用于造型中是指形象与空间、形象整体与局部、局部与局部之间量的关系，这种量的关系是通过对照衡量来确定的。</a:t>
            </a:r>
            <a:r>
              <a:rPr lang="en-US" altLang="zh-CN" sz="2400" b="1" dirty="0">
                <a:latin typeface="宋体" panose="02010600030101010101" pitchFamily="2" charset="-122"/>
              </a:rPr>
              <a:t>(1)</a:t>
            </a:r>
            <a:r>
              <a:rPr lang="zh-CN" altLang="en-US" sz="2400" b="1" dirty="0">
                <a:latin typeface="宋体" panose="02010600030101010101" pitchFamily="2" charset="-122"/>
              </a:rPr>
              <a:t>参照自然的比例尺度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29701" name="图片 29700" descr="《图案基础》教案： 第二课 图案构成的形式美法则 - 天上冒的云 - 天上冒的云">
            <a:hlinkClick r:id="rId2"/>
          </p:cNvPr>
          <p:cNvPicPr>
            <a:picLocks noChangeAspect="1"/>
          </p:cNvPicPr>
          <p:nvPr/>
        </p:nvPicPr>
        <p:blipFill>
          <a:blip r:embed="rId3">
            <a:lum bright="-12000" contrast="36000"/>
          </a:blip>
          <a:stretch>
            <a:fillRect/>
          </a:stretch>
        </p:blipFill>
        <p:spPr>
          <a:xfrm>
            <a:off x="1981200" y="2376488"/>
            <a:ext cx="3143250" cy="4405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2" name="图片 29701" descr="《图案基础》教案： 第二课 图案构成的形式美法则 - 天上冒的云 - 天上冒的云">
            <a:hlinkClick r:id="rId4"/>
          </p:cNvPr>
          <p:cNvPicPr>
            <a:picLocks noChangeAspect="1"/>
          </p:cNvPicPr>
          <p:nvPr/>
        </p:nvPicPr>
        <p:blipFill>
          <a:blip r:embed="rId5">
            <a:lum bright="-6000" contrast="30000"/>
          </a:blip>
          <a:stretch>
            <a:fillRect/>
          </a:stretch>
        </p:blipFill>
        <p:spPr>
          <a:xfrm>
            <a:off x="5257800" y="2362200"/>
            <a:ext cx="3522663" cy="441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图片 28674" descr="《图案基础》教案： 第二课 图案构成的形式美法则 - 天上冒的云 - 天上冒的云">
            <a:hlinkClick r:id="rId2"/>
          </p:cNvPr>
          <p:cNvPicPr>
            <a:picLocks noChangeAspect="1"/>
          </p:cNvPicPr>
          <p:nvPr/>
        </p:nvPicPr>
        <p:blipFill>
          <a:blip r:embed="rId3">
            <a:lum contrast="12000"/>
          </a:blip>
          <a:srcRect t="4579"/>
          <a:stretch>
            <a:fillRect/>
          </a:stretch>
        </p:blipFill>
        <p:spPr>
          <a:xfrm>
            <a:off x="152400" y="609600"/>
            <a:ext cx="8763000" cy="5656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27649"/>
          <p:cNvSpPr/>
          <p:nvPr/>
        </p:nvSpPr>
        <p:spPr>
          <a:xfrm>
            <a:off x="609600" y="301308"/>
            <a:ext cx="8001000" cy="177228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>
            <a:spAutoFit/>
          </a:bodyPr>
          <a:lstStyle/>
          <a:p>
            <a:pPr indent="37465" fontAlgn="ctr">
              <a:lnSpc>
                <a:spcPct val="120000"/>
              </a:lnSpc>
            </a:pPr>
            <a:r>
              <a:rPr lang="en-US" altLang="zh-CN" sz="2400" b="1" dirty="0">
                <a:latin typeface="宋体" panose="02010600030101010101" pitchFamily="2" charset="-122"/>
              </a:rPr>
              <a:t>(2)</a:t>
            </a:r>
            <a:r>
              <a:rPr lang="zh-CN" altLang="en-US" sz="2400" b="1" dirty="0">
                <a:latin typeface="宋体" panose="02010600030101010101" pitchFamily="2" charset="-122"/>
              </a:rPr>
              <a:t>参照画面构成的比例需要</a:t>
            </a:r>
            <a:r>
              <a:rPr lang="zh-CN" altLang="en-US" sz="2400" dirty="0">
                <a:latin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  <a:p>
            <a:pPr indent="317500" fontAlgn="ctr">
              <a:lnSpc>
                <a:spcPct val="120000"/>
              </a:lnSpc>
            </a:pPr>
            <a:r>
              <a:rPr lang="zh-CN" altLang="en-US" sz="2400" dirty="0" smtClean="0">
                <a:latin typeface="宋体" panose="02010600030101010101" pitchFamily="2" charset="-122"/>
              </a:rPr>
              <a:t>  根据</a:t>
            </a:r>
            <a:r>
              <a:rPr lang="zh-CN" altLang="en-US" sz="2400" dirty="0">
                <a:latin typeface="宋体" panose="02010600030101010101" pitchFamily="2" charset="-122"/>
              </a:rPr>
              <a:t>画面构成形式的需要来设计图案造型的比例关系，可完全</a:t>
            </a:r>
            <a:r>
              <a:rPr lang="zh-CN" altLang="en-US" sz="2400" b="1" dirty="0">
                <a:latin typeface="宋体" panose="02010600030101010101" pitchFamily="2" charset="-122"/>
              </a:rPr>
              <a:t>打破自然的比例尺度</a:t>
            </a:r>
            <a:r>
              <a:rPr lang="zh-CN" altLang="en-US" sz="2400" dirty="0">
                <a:latin typeface="宋体" panose="02010600030101010101" pitchFamily="2" charset="-122"/>
              </a:rPr>
              <a:t>，自由地夸张变形。这种方式更富于装饰美感，有较强的艺术感染力。 </a:t>
            </a:r>
          </a:p>
        </p:txBody>
      </p:sp>
      <p:pic>
        <p:nvPicPr>
          <p:cNvPr id="27651" name="图片 27650" descr="《图案基础》教案： 第二课 图案构成的形式美法则 - 天上冒的云 - 天上冒的云">
            <a:hlinkClick r:id="rId2"/>
          </p:cNvPr>
          <p:cNvPicPr>
            <a:picLocks noChangeAspect="1"/>
          </p:cNvPicPr>
          <p:nvPr/>
        </p:nvPicPr>
        <p:blipFill>
          <a:blip r:embed="rId3">
            <a:lum bright="-35999" contrast="54000"/>
          </a:blip>
          <a:stretch>
            <a:fillRect/>
          </a:stretch>
        </p:blipFill>
        <p:spPr>
          <a:xfrm>
            <a:off x="1058863" y="2286000"/>
            <a:ext cx="3589337" cy="434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2" name="图片 27651" descr="《图案基础》教案： 第二课 图案构成的形式美法则 - 天上冒的云 - 天上冒的云">
            <a:hlinkClick r:id="rId4"/>
          </p:cNvPr>
          <p:cNvPicPr>
            <a:picLocks noChangeAspect="1"/>
          </p:cNvPicPr>
          <p:nvPr/>
        </p:nvPicPr>
        <p:blipFill>
          <a:blip r:embed="rId5">
            <a:lum contrast="12000"/>
          </a:blip>
          <a:stretch>
            <a:fillRect/>
          </a:stretch>
        </p:blipFill>
        <p:spPr>
          <a:xfrm>
            <a:off x="4822825" y="2286000"/>
            <a:ext cx="3330575" cy="434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图片 26626" descr="《图案基础》教案： 第二课 图案构成的形式美法则 - 天上冒的云 - 天上冒的云">
            <a:hlinkClick r:id="rId2"/>
          </p:cNvPr>
          <p:cNvPicPr>
            <a:picLocks noChangeAspect="1"/>
          </p:cNvPicPr>
          <p:nvPr/>
        </p:nvPicPr>
        <p:blipFill>
          <a:blip r:embed="rId3">
            <a:lum bright="-6000" contrast="12000"/>
          </a:blip>
          <a:stretch>
            <a:fillRect/>
          </a:stretch>
        </p:blipFill>
        <p:spPr>
          <a:xfrm>
            <a:off x="533400" y="381000"/>
            <a:ext cx="8153400" cy="6124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1828800" y="2667000"/>
            <a:ext cx="2734945" cy="3733800"/>
          </a:xfrm>
        </p:spPr>
        <p:txBody>
          <a:bodyPr/>
          <a:lstStyle/>
          <a:p>
            <a:pPr marL="0" indent="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z="2400" dirty="0">
                <a:solidFill>
                  <a:srgbClr val="FF99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  <a:sym typeface="+mn-ea"/>
              </a:rPr>
              <a:t>1.</a:t>
            </a:r>
            <a:r>
              <a:rPr lang="zh-CN" altLang="en-US" sz="2400" dirty="0">
                <a:solidFill>
                  <a:srgbClr val="FF99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  <a:sym typeface="+mn-ea"/>
              </a:rPr>
              <a:t>点的表现</a:t>
            </a:r>
            <a:endParaRPr lang="zh-CN" altLang="en-US" sz="2400" b="1" dirty="0">
              <a:solidFill>
                <a:srgbClr val="FF9900"/>
              </a:solidFill>
              <a:latin typeface="方正粗宋简体" panose="03000509000000000000" pitchFamily="65" charset="-122"/>
              <a:ea typeface="方正粗宋简体" panose="03000509000000000000" pitchFamily="65" charset="-122"/>
              <a:sym typeface="+mn-ea"/>
            </a:endParaRPr>
          </a:p>
          <a:p>
            <a:pPr marL="0" indent="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点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是最小的元素形式，是最简洁的形，最基本的造型要素。点在装饰图案设计中起着很重要的作用，它是构成一切形态的基础。</a:t>
            </a:r>
            <a:endParaRPr sz="2400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endParaRPr sz="2400" dirty="0">
              <a:ea typeface="楷体" panose="02010609060101010101" pitchFamily="1" charset="-122"/>
            </a:endParaRPr>
          </a:p>
        </p:txBody>
      </p:sp>
      <p:pic>
        <p:nvPicPr>
          <p:cNvPr id="3" name="Picture 114" descr="星点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2667000"/>
            <a:ext cx="3462020" cy="359233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71" name="矩形 66570"/>
          <p:cNvSpPr/>
          <p:nvPr/>
        </p:nvSpPr>
        <p:spPr>
          <a:xfrm>
            <a:off x="0" y="838200"/>
            <a:ext cx="5562600" cy="609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6569" name="矩形 66568"/>
          <p:cNvSpPr/>
          <p:nvPr/>
        </p:nvSpPr>
        <p:spPr>
          <a:xfrm>
            <a:off x="400685" y="942816"/>
            <a:ext cx="521208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53958" tIns="0" rIns="53958" bIns="0" anchor="ctr">
            <a:spAutoFit/>
          </a:bodyPr>
          <a:lstStyle/>
          <a:p>
            <a:pPr algn="ctr" fontAlgn="t"/>
            <a:r>
              <a:rPr lang="zh-CN" altLang="en-US" sz="2800" dirty="0">
                <a:solidFill>
                  <a:srgbClr val="BCC755"/>
                </a:solidFill>
                <a:latin typeface="Arial" panose="020B0604020202020204" pitchFamily="34" charset="0"/>
                <a:ea typeface="方正粗宋简体" panose="03000509000000000000" pitchFamily="65" charset="-122"/>
              </a:rPr>
              <a:t>二、图案的点、线、面表现技法</a:t>
            </a:r>
            <a:r>
              <a:rPr lang="en-US" altLang="zh-CN" dirty="0">
                <a:solidFill>
                  <a:srgbClr val="BCC755"/>
                </a:solidFill>
                <a:latin typeface="Arial" panose="020B0604020202020204" pitchFamily="34" charset="0"/>
              </a:rPr>
              <a:t> 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456565" y="661035"/>
            <a:ext cx="8230870" cy="32004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 dirty="0">
                <a:latin typeface="方正粗宋简体" panose="03000509000000000000" pitchFamily="65" charset="-122"/>
                <a:ea typeface="方正粗宋简体" panose="03000509000000000000" pitchFamily="65" charset="-122"/>
                <a:sym typeface="+mn-ea"/>
              </a:rPr>
              <a:t>由点成线</a:t>
            </a:r>
            <a:endParaRPr lang="zh-CN" altLang="en-US" sz="2400" b="1" dirty="0">
              <a:latin typeface="方正粗宋简体" panose="03000509000000000000" pitchFamily="65" charset="-122"/>
              <a:ea typeface="方正粗宋简体" panose="03000509000000000000" pitchFamily="65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一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是以形状、大小相同的规则点，作等间隔的疏密一致的排列，组成的线整齐有序；</a:t>
            </a:r>
          </a:p>
          <a:p>
            <a:pPr marL="0" indent="0">
              <a:buNone/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二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是将点由大渐小或由小渐大，由密到疏或由疏渐密呈有规律的渐变排列，组成的线则具有虚实感和空间感。</a:t>
            </a:r>
            <a:endParaRPr lang="zh-CN" sz="2400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endParaRPr sz="2400" dirty="0">
              <a:ea typeface="楷体" panose="02010609060101010101" pitchFamily="1" charset="-122"/>
            </a:endParaRPr>
          </a:p>
        </p:txBody>
      </p:sp>
      <p:pic>
        <p:nvPicPr>
          <p:cNvPr id="3" name="Picture 115" descr="点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1290" y="2899410"/>
            <a:ext cx="2519680" cy="33185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16" descr="点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0680" y="2941320"/>
            <a:ext cx="3246120" cy="32486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483870" y="1315085"/>
            <a:ext cx="3771900" cy="397764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 dirty="0">
                <a:latin typeface="方正粗宋简体" panose="03000509000000000000" pitchFamily="65" charset="-122"/>
                <a:ea typeface="方正粗宋简体" panose="03000509000000000000" pitchFamily="65" charset="-122"/>
                <a:sym typeface="+mn-ea"/>
              </a:rPr>
              <a:t>由点成面</a:t>
            </a:r>
            <a:endParaRPr sz="2400" b="1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一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是以形状、大小相同的规则点，做疏密一致的均匀散布，组成的面单一平整；</a:t>
            </a:r>
          </a:p>
          <a:p>
            <a:pPr marL="0" indent="0">
              <a:buNone/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二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是将点作有大渐小或由小渐大、由密到疏或由疏到密的渐变排列或散布，组成的面具有明暗渐变的虚实感、空间感。</a:t>
            </a:r>
            <a:endParaRPr lang="zh-CN" sz="2400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endParaRPr sz="2400" dirty="0">
              <a:ea typeface="楷体" panose="02010609060101010101" pitchFamily="1" charset="-122"/>
            </a:endParaRPr>
          </a:p>
        </p:txBody>
      </p:sp>
      <p:pic>
        <p:nvPicPr>
          <p:cNvPr id="3" name="Picture 117" descr="点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0747" y="1961713"/>
            <a:ext cx="1483995" cy="33572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18" descr="点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8707" y="1961713"/>
            <a:ext cx="3363595" cy="32569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535304" y="843915"/>
            <a:ext cx="8075295" cy="159448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>
                <a:solidFill>
                  <a:srgbClr val="FF99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  <a:sym typeface="+mn-ea"/>
              </a:rPr>
              <a:t>2.</a:t>
            </a:r>
            <a:r>
              <a:rPr lang="zh-CN" altLang="en-US" sz="2400" dirty="0">
                <a:solidFill>
                  <a:srgbClr val="FF99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  <a:sym typeface="+mn-ea"/>
              </a:rPr>
              <a:t>线的表现</a:t>
            </a:r>
            <a:endParaRPr lang="zh-CN" altLang="en-US" sz="2400" b="1" dirty="0">
              <a:solidFill>
                <a:srgbClr val="FF9900"/>
              </a:solidFill>
              <a:latin typeface="方正粗宋简体" panose="03000509000000000000" pitchFamily="65" charset="-122"/>
              <a:ea typeface="方正粗宋简体" panose="03000509000000000000" pitchFamily="65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线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的表现技法即将自然物象的形体、动态、结构和纹饰以线条的形式表现出来。</a:t>
            </a:r>
          </a:p>
          <a:p>
            <a:pPr marL="0" indent="0">
              <a:buNone/>
            </a:pPr>
            <a:endParaRPr sz="2400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endParaRPr sz="2400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3" name="文本占位符 6146"/>
          <p:cNvSpPr>
            <a:spLocks noGrp="1"/>
          </p:cNvSpPr>
          <p:nvPr/>
        </p:nvSpPr>
        <p:spPr>
          <a:xfrm>
            <a:off x="2589530" y="5535930"/>
            <a:ext cx="5088890" cy="60452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sz="2400">
                <a:latin typeface="宋体-PUA" panose="02010600030101010101" charset="-122"/>
                <a:ea typeface="宋体-PUA" panose="02010600030101010101" charset="-122"/>
                <a:sym typeface="+mn-ea"/>
              </a:rPr>
              <a:t>均匀线</a:t>
            </a:r>
            <a:r>
              <a:rPr lang="zh-CN" sz="2400">
                <a:latin typeface="宋体-PUA" panose="02010600030101010101" charset="-122"/>
                <a:ea typeface="宋体-PUA" panose="02010600030101010101" charset="-122"/>
                <a:sym typeface="+mn-ea"/>
              </a:rPr>
              <a:t>、顿挫线、复合线。</a:t>
            </a:r>
          </a:p>
        </p:txBody>
      </p:sp>
      <p:pic>
        <p:nvPicPr>
          <p:cNvPr id="4" name="Picture 119" descr="均匀线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3190240"/>
            <a:ext cx="3571240" cy="2155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20" descr="顿挫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5600" y="3207385"/>
            <a:ext cx="3042920" cy="21215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22" descr="复合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7128" y="3124200"/>
            <a:ext cx="1028065" cy="22879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535305" y="692150"/>
            <a:ext cx="8073390" cy="32004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 dirty="0">
                <a:latin typeface="方正粗宋简体" panose="03000509000000000000" pitchFamily="65" charset="-122"/>
                <a:ea typeface="方正粗宋简体" panose="03000509000000000000" pitchFamily="65" charset="-122"/>
                <a:sym typeface="+mn-ea"/>
              </a:rPr>
              <a:t>由线成面</a:t>
            </a:r>
            <a:endParaRPr sz="2400" b="1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marL="0" algn="l">
              <a:buNone/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一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是相同粗细的线作等间隔的排列，组成的面单一平整。二是将相同粗细的线，作由密渐疏、由疏渐密的排列，或将不同粗细的线，作由粗渐细、由细渐粗的渐变排列。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84530" y="2611755"/>
            <a:ext cx="7538720" cy="3336290"/>
            <a:chOff x="3002" y="5580"/>
            <a:chExt cx="8461" cy="3744"/>
          </a:xfrm>
        </p:grpSpPr>
        <p:pic>
          <p:nvPicPr>
            <p:cNvPr id="3" name="Picture 123" descr="线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2" y="5580"/>
              <a:ext cx="3120" cy="37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" name="Picture 124" descr="线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61" y="5580"/>
              <a:ext cx="5202" cy="3691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707390" y="1766570"/>
            <a:ext cx="2603500" cy="426910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>
                <a:solidFill>
                  <a:srgbClr val="FF99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  <a:sym typeface="+mn-ea"/>
              </a:rPr>
              <a:t>3.</a:t>
            </a:r>
            <a:r>
              <a:rPr lang="zh-CN" altLang="en-US" sz="2400" dirty="0">
                <a:solidFill>
                  <a:srgbClr val="FF99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  <a:sym typeface="+mn-ea"/>
              </a:rPr>
              <a:t>面的表现</a:t>
            </a:r>
            <a:endParaRPr sz="2400" b="1" dirty="0"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pPr marL="0" algn="l">
              <a:buNone/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面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的表现即将对象的形体归纳成各种形状的块面，或规则的几何体，或比较写实的形象，利用块面形象的明暗、大小、形状的变化构成画面的整体节奏。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310890" y="2286000"/>
            <a:ext cx="5055870" cy="3497580"/>
            <a:chOff x="3415" y="4574"/>
            <a:chExt cx="6826" cy="4722"/>
          </a:xfrm>
        </p:grpSpPr>
        <p:pic>
          <p:nvPicPr>
            <p:cNvPr id="3" name="Picture 125" descr="面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15" y="4601"/>
              <a:ext cx="3813" cy="468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" name="Picture 126" descr="面2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13" y="4574"/>
              <a:ext cx="2828" cy="472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矩形 67585"/>
          <p:cNvSpPr/>
          <p:nvPr/>
        </p:nvSpPr>
        <p:spPr>
          <a:xfrm>
            <a:off x="381000" y="6172200"/>
            <a:ext cx="8610600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>
            <a:spAutoFit/>
          </a:bodyPr>
          <a:lstStyle/>
          <a:p>
            <a:pPr indent="317500" fontAlgn="ctr"/>
            <a:r>
              <a:rPr lang="zh-CN" altLang="en-US" sz="2400" dirty="0">
                <a:latin typeface="Arial" panose="020B0604020202020204" pitchFamily="34" charset="0"/>
              </a:rPr>
              <a:t>蝴蝶有变幻奇丽的色彩和多样的形状，但它们有统一的外形；</a:t>
            </a:r>
          </a:p>
        </p:txBody>
      </p:sp>
      <p:pic>
        <p:nvPicPr>
          <p:cNvPr id="67587" name="图片 67586" descr="《图案基础》教案： 第二课 图案构成的形式美法则 - 天上冒的云 - 天上冒的云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533400"/>
            <a:ext cx="2895600" cy="2713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88" name="图片 67587" descr="《图案基础》教案： 第二课 图案构成的形式美法则 - 天上冒的云 - 天上冒的云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5200" y="533400"/>
            <a:ext cx="2743200" cy="2576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89" name="图片 67588" descr="《图案基础》教案： 第二课 图案构成的形式美法则 - 天上冒的云 - 天上冒的云">
            <a:hlinkClick r:id="rId6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00800" y="609600"/>
            <a:ext cx="2590800" cy="2482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90" name="图片 67589" descr="《图案基础》教案： 第二课 图案构成的形式美法则 - 天上冒的云 - 天上冒的云">
            <a:hlinkClick r:id="rId8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4800" y="3475038"/>
            <a:ext cx="2895600" cy="2381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91" name="图片 67590" descr="《图案基础》教案： 第二课 图案构成的形式美法则 - 天上冒的云 - 天上冒的云">
            <a:hlinkClick r:id="rId10"/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29000" y="3570288"/>
            <a:ext cx="2667000" cy="2259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92" name="图片 67591" descr="《图案基础》教案： 第二课 图案构成的形式美法则 - 天上冒的云 - 天上冒的云">
            <a:hlinkClick r:id="rId12"/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019800" y="3494088"/>
            <a:ext cx="2971800" cy="2327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687705" y="877570"/>
            <a:ext cx="8073390" cy="32004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>
                <a:solidFill>
                  <a:srgbClr val="FF99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  <a:sym typeface="+mn-ea"/>
              </a:rPr>
              <a:t>4.</a:t>
            </a:r>
            <a:r>
              <a:rPr lang="zh-CN" altLang="en-US" sz="2400" dirty="0">
                <a:solidFill>
                  <a:srgbClr val="FF99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  <a:sym typeface="+mn-ea"/>
              </a:rPr>
              <a:t>点线面的综合表现</a:t>
            </a:r>
            <a:endParaRPr sz="2400" b="1" dirty="0">
              <a:latin typeface="微软雅黑 Light" panose="020B0502040204020203" charset="-122"/>
              <a:ea typeface="微软雅黑 Light" panose="020B0502040204020203" charset="-122"/>
              <a:sym typeface="+mn-ea"/>
            </a:endParaRPr>
          </a:p>
          <a:p>
            <a:pPr marL="0" algn="l">
              <a:buNone/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根据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画面效果表现的需要，在设计中常使用点、线、面结合的方式来表现图案。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49630" y="2317750"/>
            <a:ext cx="7510145" cy="3766185"/>
            <a:chOff x="2738" y="3377"/>
            <a:chExt cx="10693" cy="5362"/>
          </a:xfrm>
        </p:grpSpPr>
        <p:pic>
          <p:nvPicPr>
            <p:cNvPr id="3" name="Picture 127" descr="面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38" y="3377"/>
              <a:ext cx="5262" cy="53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" name="Picture 128" descr="点线面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91" y="3398"/>
              <a:ext cx="5341" cy="5341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1" name="矩形 122890"/>
          <p:cNvSpPr/>
          <p:nvPr/>
        </p:nvSpPr>
        <p:spPr>
          <a:xfrm>
            <a:off x="0" y="381000"/>
            <a:ext cx="1905000" cy="609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884" name="文本框 122883"/>
          <p:cNvSpPr txBox="1"/>
          <p:nvPr/>
        </p:nvSpPr>
        <p:spPr>
          <a:xfrm>
            <a:off x="838200" y="2707120"/>
            <a:ext cx="3048000" cy="359688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400" b="1" dirty="0" smtClean="0">
                <a:latin typeface="宋体" panose="02010600030101010101" pitchFamily="2" charset="-122"/>
              </a:rPr>
              <a:t>训练：</a:t>
            </a: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黑白图案的点、线、面表现。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50"/>
              </a:spcBef>
              <a:spcAft>
                <a:spcPts val="0"/>
              </a:spcAft>
            </a:pPr>
            <a:endParaRPr lang="zh-CN" altLang="en-US" sz="2400" b="1" dirty="0">
              <a:latin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200" dirty="0">
                <a:latin typeface="宋体" panose="02010600030101010101" pitchFamily="2" charset="-122"/>
                <a:sym typeface="+mn-ea"/>
              </a:rPr>
              <a:t>查找喜欢的世界各国</a:t>
            </a:r>
            <a:r>
              <a:rPr lang="zh-CN" altLang="en-US" sz="2200" dirty="0" smtClean="0">
                <a:latin typeface="宋体" panose="02010600030101010101" pitchFamily="2" charset="-122"/>
                <a:sym typeface="+mn-ea"/>
              </a:rPr>
              <a:t>的图案</a:t>
            </a:r>
            <a:r>
              <a:rPr lang="zh-CN" altLang="en-US" sz="2200" dirty="0">
                <a:latin typeface="宋体" panose="02010600030101010101" pitchFamily="2" charset="-122"/>
                <a:sym typeface="+mn-ea"/>
              </a:rPr>
              <a:t>，</a:t>
            </a:r>
            <a:r>
              <a:rPr lang="zh-CN" altLang="en-US" sz="2200" dirty="0">
                <a:sym typeface="+mn-ea"/>
              </a:rPr>
              <a:t>运用点、线、面绘制出</a:t>
            </a:r>
            <a:r>
              <a:rPr lang="en-US" altLang="zh-CN" sz="2200" dirty="0">
                <a:sym typeface="+mn-ea"/>
              </a:rPr>
              <a:t>3</a:t>
            </a:r>
            <a:r>
              <a:rPr lang="zh-CN" altLang="en-US" sz="2200" dirty="0">
                <a:sym typeface="+mn-ea"/>
              </a:rPr>
              <a:t>组不同的图形图案</a:t>
            </a:r>
            <a:r>
              <a:rPr lang="zh-CN" altLang="en-US" sz="2200" dirty="0" smtClean="0">
                <a:sym typeface="+mn-ea"/>
              </a:rPr>
              <a:t>，直径为</a:t>
            </a:r>
            <a:r>
              <a:rPr lang="en-US" altLang="zh-CN" sz="2200" dirty="0" smtClean="0">
                <a:sym typeface="+mn-ea"/>
              </a:rPr>
              <a:t>6cm</a:t>
            </a:r>
            <a:r>
              <a:rPr lang="zh-CN" altLang="en-US" sz="2200" dirty="0" smtClean="0">
                <a:sym typeface="+mn-ea"/>
              </a:rPr>
              <a:t>以上</a:t>
            </a:r>
            <a:r>
              <a:rPr lang="zh-CN" altLang="zh-CN" sz="2200" dirty="0" smtClean="0">
                <a:sym typeface="+mn-ea"/>
              </a:rPr>
              <a:t>。</a:t>
            </a:r>
            <a:endParaRPr lang="zh-CN" altLang="zh-CN" sz="2200" dirty="0">
              <a:sym typeface="+mn-ea"/>
            </a:endParaRPr>
          </a:p>
          <a:p>
            <a:pPr>
              <a:lnSpc>
                <a:spcPct val="110000"/>
              </a:lnSpc>
              <a:spcBef>
                <a:spcPts val="50"/>
              </a:spcBef>
              <a:spcAft>
                <a:spcPts val="0"/>
              </a:spcAft>
            </a:pPr>
            <a:endParaRPr lang="zh-CN" altLang="en-US" sz="2200" dirty="0">
              <a:sym typeface="+mn-ea"/>
            </a:endParaRPr>
          </a:p>
          <a:p>
            <a:pPr>
              <a:lnSpc>
                <a:spcPct val="11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200" dirty="0">
                <a:sym typeface="+mn-ea"/>
              </a:rPr>
              <a:t>尺寸：</a:t>
            </a:r>
            <a:r>
              <a:rPr lang="en-US" altLang="zh-CN" sz="2200" dirty="0" smtClean="0">
                <a:sym typeface="+mn-ea"/>
              </a:rPr>
              <a:t>10cmx10cm</a:t>
            </a:r>
            <a:r>
              <a:rPr lang="zh-CN" altLang="en-US" sz="2200" dirty="0" smtClean="0">
                <a:sym typeface="+mn-ea"/>
              </a:rPr>
              <a:t> </a:t>
            </a:r>
            <a:r>
              <a:rPr lang="en-US" altLang="zh-CN" sz="2200" dirty="0" smtClean="0">
                <a:sym typeface="+mn-ea"/>
              </a:rPr>
              <a:t>4</a:t>
            </a:r>
            <a:r>
              <a:rPr lang="zh-CN" altLang="en-US" sz="2200" dirty="0" smtClean="0">
                <a:sym typeface="+mn-ea"/>
              </a:rPr>
              <a:t>张</a:t>
            </a:r>
            <a:endParaRPr lang="zh-CN" altLang="en-US" sz="2200" dirty="0"/>
          </a:p>
        </p:txBody>
      </p:sp>
      <p:sp>
        <p:nvSpPr>
          <p:cNvPr id="122890" name="文本框 122889"/>
          <p:cNvSpPr txBox="1"/>
          <p:nvPr/>
        </p:nvSpPr>
        <p:spPr>
          <a:xfrm>
            <a:off x="838200" y="457200"/>
            <a:ext cx="12192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smtClean="0">
                <a:solidFill>
                  <a:srgbClr val="BCC755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作业</a:t>
            </a:r>
            <a:endParaRPr lang="zh-CN" altLang="en-US" sz="2800" dirty="0">
              <a:solidFill>
                <a:srgbClr val="BCC755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pic>
        <p:nvPicPr>
          <p:cNvPr id="122885" name="图片 122884" descr="变形-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4835" y="762000"/>
            <a:ext cx="4171950" cy="55664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228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228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28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4" grpId="0"/>
      <p:bldP spid="12289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图片 116737" descr="变形-1"/>
          <p:cNvPicPr>
            <a:picLocks noChangeAspect="1"/>
          </p:cNvPicPr>
          <p:nvPr/>
        </p:nvPicPr>
        <p:blipFill>
          <a:blip r:embed="rId3"/>
          <a:srcRect b="45782"/>
          <a:stretch>
            <a:fillRect/>
          </a:stretch>
        </p:blipFill>
        <p:spPr>
          <a:xfrm>
            <a:off x="508000" y="379413"/>
            <a:ext cx="8102600" cy="5945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6745" name="矩形 116744"/>
          <p:cNvSpPr/>
          <p:nvPr/>
        </p:nvSpPr>
        <p:spPr>
          <a:xfrm>
            <a:off x="381000" y="5638800"/>
            <a:ext cx="3048000" cy="685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6744" name="文本框 116743"/>
          <p:cNvSpPr txBox="1"/>
          <p:nvPr/>
        </p:nvSpPr>
        <p:spPr>
          <a:xfrm>
            <a:off x="990600" y="5791200"/>
            <a:ext cx="26003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</a:rPr>
              <a:t>景物造型图例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图片 68609" descr="《图案基础》教案： 第二课 图案构成的形式美法则 - 天上冒的云 - 天上冒的云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381000"/>
            <a:ext cx="7010400" cy="5257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1" name="矩形 68610"/>
          <p:cNvSpPr/>
          <p:nvPr/>
        </p:nvSpPr>
        <p:spPr>
          <a:xfrm>
            <a:off x="990600" y="5791200"/>
            <a:ext cx="7239000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ctr"/>
            <a:r>
              <a:rPr lang="en-US" altLang="zh-CN" sz="2400" dirty="0">
                <a:latin typeface="Arial" panose="020B0604020202020204" pitchFamily="34" charset="0"/>
              </a:rPr>
              <a:t>   </a:t>
            </a:r>
            <a:r>
              <a:rPr lang="zh-CN" altLang="en-US" sz="2400" dirty="0" smtClean="0">
                <a:latin typeface="Arial" panose="020B0604020202020204" pitchFamily="34" charset="0"/>
              </a:rPr>
              <a:t>   </a:t>
            </a:r>
            <a:r>
              <a:rPr lang="en-US" altLang="zh-CN" sz="2400" dirty="0" smtClean="0">
                <a:latin typeface="Arial" panose="020B0604020202020204" pitchFamily="34" charset="0"/>
              </a:rPr>
              <a:t> </a:t>
            </a:r>
            <a:r>
              <a:rPr lang="zh-CN" altLang="en-US" sz="2400" dirty="0">
                <a:latin typeface="Arial" panose="020B0604020202020204" pitchFamily="34" charset="0"/>
              </a:rPr>
              <a:t>变化与统一的形式法则是一切事物存在的规律，它来源于</a:t>
            </a:r>
            <a:r>
              <a:rPr lang="zh-CN" altLang="en-US" sz="2400" dirty="0" smtClean="0">
                <a:latin typeface="Arial" panose="020B0604020202020204" pitchFamily="34" charset="0"/>
              </a:rPr>
              <a:t>自然，也</a:t>
            </a:r>
            <a:r>
              <a:rPr lang="zh-CN" altLang="en-US" sz="2400" dirty="0">
                <a:latin typeface="Arial" panose="020B0604020202020204" pitchFamily="34" charset="0"/>
              </a:rPr>
              <a:t>是图案构成法则中</a:t>
            </a:r>
            <a:r>
              <a:rPr lang="zh-CN" altLang="en-US" sz="2400" b="1" dirty="0">
                <a:latin typeface="Arial" panose="020B0604020202020204" pitchFamily="34" charset="0"/>
              </a:rPr>
              <a:t>最基本的原则</a:t>
            </a:r>
            <a:r>
              <a:rPr lang="zh-CN" altLang="en-US" sz="2400" dirty="0">
                <a:latin typeface="Arial" panose="020B0604020202020204" pitchFamily="34" charset="0"/>
              </a:rPr>
              <a:t>。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图片 49153" descr="《图案基础》教案： 第二课 图案构成的形式美法则 - 天上冒的云 - 天上冒的云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1446213"/>
            <a:ext cx="3344863" cy="413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5" name="图片 49154" descr="《图案基础》教案： 第二课 图案构成的形式美法则 - 天上冒的云 - 天上冒的云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2775" y="1447800"/>
            <a:ext cx="3883025" cy="411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6" name="矩形 49155"/>
          <p:cNvSpPr/>
          <p:nvPr/>
        </p:nvSpPr>
        <p:spPr>
          <a:xfrm>
            <a:off x="914400" y="5791200"/>
            <a:ext cx="7391400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ctr">
              <a:lnSpc>
                <a:spcPct val="120000"/>
              </a:lnSpc>
            </a:pPr>
            <a:r>
              <a:rPr lang="en-US" altLang="zh-CN" sz="2000" dirty="0">
                <a:latin typeface="Arial" panose="020B0604020202020204" pitchFamily="34" charset="0"/>
              </a:rPr>
              <a:t>  </a:t>
            </a:r>
            <a:r>
              <a:rPr lang="zh-CN" altLang="en-US" sz="2000" dirty="0" smtClean="0">
                <a:latin typeface="Arial" panose="020B0604020202020204" pitchFamily="34" charset="0"/>
              </a:rPr>
              <a:t>      这</a:t>
            </a:r>
            <a:r>
              <a:rPr lang="zh-CN" altLang="en-US" sz="2000" dirty="0">
                <a:latin typeface="Arial" panose="020B0604020202020204" pitchFamily="34" charset="0"/>
              </a:rPr>
              <a:t>两幅表现同一种植物，左边所示的图案轻柔、纤巧，用线松软、自然；右边所示的图案厚重、饱满，用线严谨，刚挺。</a:t>
            </a:r>
          </a:p>
        </p:txBody>
      </p:sp>
      <p:sp>
        <p:nvSpPr>
          <p:cNvPr id="49157" name="矩形 49156"/>
          <p:cNvSpPr/>
          <p:nvPr/>
        </p:nvSpPr>
        <p:spPr>
          <a:xfrm>
            <a:off x="609600" y="698648"/>
            <a:ext cx="7696200" cy="307777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ctr">
            <a:spAutoFit/>
          </a:bodyPr>
          <a:lstStyle/>
          <a:p>
            <a:pPr indent="317500" fontAlgn="ctr"/>
            <a:r>
              <a:rPr lang="zh-CN" altLang="en-US" sz="2000" dirty="0">
                <a:latin typeface="宋体" panose="02010600030101010101" pitchFamily="2" charset="-122"/>
              </a:rPr>
              <a:t>图案的变化与统一主要体现在</a:t>
            </a:r>
            <a:r>
              <a:rPr lang="zh-CN" altLang="en-US" sz="2000" b="1" dirty="0">
                <a:solidFill>
                  <a:srgbClr val="FF6600"/>
                </a:solidFill>
                <a:latin typeface="宋体" panose="02010600030101010101" pitchFamily="2" charset="-122"/>
              </a:rPr>
              <a:t>造型、色彩及处理手法</a:t>
            </a:r>
            <a:r>
              <a:rPr lang="zh-CN" altLang="en-US" sz="2000" dirty="0">
                <a:latin typeface="宋体" panose="02010600030101010101" pitchFamily="2" charset="-122"/>
              </a:rPr>
              <a:t>等方面。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47105"/>
          <p:cNvSpPr/>
          <p:nvPr/>
        </p:nvSpPr>
        <p:spPr>
          <a:xfrm>
            <a:off x="381000" y="5060950"/>
            <a:ext cx="82296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dirty="0">
                <a:latin typeface="Arial" panose="020B0604020202020204" pitchFamily="34" charset="0"/>
              </a:rPr>
              <a:t>                                         </a:t>
            </a:r>
          </a:p>
          <a:p>
            <a:r>
              <a:rPr lang="en-US" altLang="zh-CN" sz="2400" dirty="0">
                <a:latin typeface="Arial" panose="020B0604020202020204" pitchFamily="34" charset="0"/>
              </a:rPr>
              <a:t>       </a:t>
            </a:r>
            <a:r>
              <a:rPr lang="zh-CN" altLang="en-US" sz="2400" dirty="0">
                <a:latin typeface="Arial" panose="020B0604020202020204" pitchFamily="34" charset="0"/>
              </a:rPr>
              <a:t>图中的天鹅从形状、大小到方向、动势均不相同，通过</a:t>
            </a:r>
            <a:r>
              <a:rPr lang="zh-CN" altLang="en-US" sz="2400" b="1" dirty="0">
                <a:latin typeface="Arial" panose="020B0604020202020204" pitchFamily="34" charset="0"/>
              </a:rPr>
              <a:t>运用相似的曲线弧形</a:t>
            </a:r>
            <a:r>
              <a:rPr lang="zh-CN" altLang="en-US" sz="2400" dirty="0">
                <a:latin typeface="Arial" panose="020B0604020202020204" pitchFamily="34" charset="0"/>
              </a:rPr>
              <a:t>将画面统一起来。</a:t>
            </a:r>
          </a:p>
        </p:txBody>
      </p:sp>
      <p:pic>
        <p:nvPicPr>
          <p:cNvPr id="47107" name="图片 47106" descr="《图案基础》教案： 第二课 图案构成的形式美法则 - 天上冒的云 - 天上冒的云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203325"/>
            <a:ext cx="8686800" cy="3825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3" name="图片 46082" descr="《图案基础》教案： 第二课 图案构成的形式美法则 - 天上冒的云 - 天上冒的云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413" y="152400"/>
            <a:ext cx="4675187" cy="655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4" name="矩形 46083"/>
          <p:cNvSpPr/>
          <p:nvPr/>
        </p:nvSpPr>
        <p:spPr>
          <a:xfrm>
            <a:off x="381000" y="3810000"/>
            <a:ext cx="3429000" cy="2306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Arial" panose="020B0604020202020204" pitchFamily="34" charset="0"/>
              </a:rPr>
              <a:t>      </a:t>
            </a:r>
            <a:r>
              <a:rPr lang="zh-CN" altLang="en-US" sz="2400" dirty="0">
                <a:latin typeface="Arial" panose="020B0604020202020204" pitchFamily="34" charset="0"/>
              </a:rPr>
              <a:t>羊的造型极为概况，</a:t>
            </a:r>
            <a:r>
              <a:rPr lang="zh-CN" altLang="en-US" sz="2400" b="1" dirty="0">
                <a:solidFill>
                  <a:srgbClr val="FF6600"/>
                </a:solidFill>
                <a:latin typeface="Arial" panose="020B0604020202020204" pitchFamily="34" charset="0"/>
              </a:rPr>
              <a:t>排列细密的线条处理与黑色的头脚形成对比</a:t>
            </a:r>
            <a:r>
              <a:rPr lang="zh-CN" altLang="en-US" sz="2400" dirty="0">
                <a:solidFill>
                  <a:srgbClr val="FF6600"/>
                </a:solidFill>
                <a:latin typeface="Arial" panose="020B0604020202020204" pitchFamily="34" charset="0"/>
              </a:rPr>
              <a:t>，</a:t>
            </a:r>
            <a:r>
              <a:rPr lang="zh-CN" altLang="en-US" sz="2400" dirty="0">
                <a:latin typeface="Arial" panose="020B0604020202020204" pitchFamily="34" charset="0"/>
              </a:rPr>
              <a:t>把羊的形象表现得整体而富于变化。</a:t>
            </a:r>
            <a:r>
              <a:rPr lang="zh-CN" altLang="en-US">
                <a:latin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图片 40963" descr="《图案基础》教案： 第二课 图案构成的形式美法则 - 天上冒的云 - 天上冒的云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733550"/>
            <a:ext cx="3832225" cy="3579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3" name="图片 40962" descr="《图案基础》教案： 第二课 图案构成的形式美法则 - 天上冒的云 - 天上冒的云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1000" y="1733550"/>
            <a:ext cx="4800600" cy="3600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5" name="矩形 40964"/>
          <p:cNvSpPr/>
          <p:nvPr/>
        </p:nvSpPr>
        <p:spPr>
          <a:xfrm>
            <a:off x="381000" y="944563"/>
            <a:ext cx="20548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24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2.</a:t>
            </a:r>
            <a:r>
              <a:rPr lang="zh-CN" altLang="en-US" sz="24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对称与均衡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矩形 39937"/>
          <p:cNvSpPr/>
          <p:nvPr/>
        </p:nvSpPr>
        <p:spPr>
          <a:xfrm>
            <a:off x="914400" y="5791200"/>
            <a:ext cx="7070725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>
            <a:spAutoFit/>
          </a:bodyPr>
          <a:lstStyle/>
          <a:p>
            <a:pPr indent="317500" fontAlgn="ctr"/>
            <a:r>
              <a:rPr lang="zh-CN" altLang="en-US" sz="2400" b="1" dirty="0">
                <a:latin typeface="宋体" panose="02010600030101010101" pitchFamily="2" charset="-122"/>
              </a:rPr>
              <a:t>建筑的对称造型</a:t>
            </a:r>
            <a:r>
              <a:rPr lang="en-US" altLang="zh-CN" sz="2400" b="1" dirty="0">
                <a:latin typeface="宋体" panose="02010600030101010101" pitchFamily="2" charset="-122"/>
              </a:rPr>
              <a:t>                </a:t>
            </a:r>
            <a:r>
              <a:rPr lang="zh-CN" altLang="en-US" sz="2400" b="1" dirty="0">
                <a:latin typeface="宋体" panose="02010600030101010101" pitchFamily="2" charset="-122"/>
              </a:rPr>
              <a:t>器皿的对称造型</a:t>
            </a:r>
          </a:p>
        </p:txBody>
      </p:sp>
      <p:pic>
        <p:nvPicPr>
          <p:cNvPr id="39939" name="图片 39938" descr="《图案基础》教案： 第二课 图案构成的形式美法则 - 天上冒的云 - 天上冒的云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219200"/>
            <a:ext cx="4252913" cy="434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0" name="图片 39939" descr="《图案基础》教案： 第二课 图案构成的形式美法则 - 天上冒的云 - 天上冒的云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51350" y="1230313"/>
            <a:ext cx="4572000" cy="4305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965</Words>
  <Application>Microsoft Macintosh PowerPoint</Application>
  <PresentationFormat>全屏显示(4:3)</PresentationFormat>
  <Paragraphs>57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Archery Black Rounded</vt:lpstr>
      <vt:lpstr>Times New Roman</vt:lpstr>
      <vt:lpstr>方正粗宋简体</vt:lpstr>
      <vt:lpstr>华文楷体</vt:lpstr>
      <vt:lpstr>楷体</vt:lpstr>
      <vt:lpstr>宋体</vt:lpstr>
      <vt:lpstr>宋体-PUA</vt:lpstr>
      <vt:lpstr>微软雅黑 Light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Microsoft Office 用户</cp:lastModifiedBy>
  <cp:revision>120</cp:revision>
  <dcterms:created xsi:type="dcterms:W3CDTF">2017-09-06T12:46:00Z</dcterms:created>
  <dcterms:modified xsi:type="dcterms:W3CDTF">2018-07-28T09:00:21Z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2052-10.1.0.6690</vt:lpwstr>
  </property>
</Properties>
</file>