
<file path=[Content_Types].xml><?xml version="1.0" encoding="utf-8"?>
<Types xmlns="http://schemas.openxmlformats.org/package/2006/content-types">
  <Default Extension="xml" ContentType="application/xml"/>
  <Default Extension="wav" ContentType="audio/x-wav"/>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451" r:id="rId4"/>
    <p:sldId id="372" r:id="rId5"/>
    <p:sldId id="259" r:id="rId6"/>
    <p:sldId id="260" r:id="rId7"/>
    <p:sldId id="261" r:id="rId8"/>
    <p:sldId id="452" r:id="rId9"/>
    <p:sldId id="454" r:id="rId10"/>
    <p:sldId id="453" r:id="rId11"/>
    <p:sldId id="455" r:id="rId12"/>
    <p:sldId id="456" r:id="rId13"/>
    <p:sldId id="374" r:id="rId14"/>
    <p:sldId id="373" r:id="rId15"/>
    <p:sldId id="376" r:id="rId16"/>
    <p:sldId id="375" r:id="rId17"/>
    <p:sldId id="263" r:id="rId18"/>
    <p:sldId id="264" r:id="rId19"/>
    <p:sldId id="265" r:id="rId20"/>
    <p:sldId id="266" r:id="rId21"/>
    <p:sldId id="560" r:id="rId22"/>
    <p:sldId id="561" r:id="rId23"/>
    <p:sldId id="562" r:id="rId24"/>
    <p:sldId id="563" r:id="rId25"/>
    <p:sldId id="564" r:id="rId26"/>
    <p:sldId id="565" r:id="rId27"/>
    <p:sldId id="566" r:id="rId28"/>
    <p:sldId id="567" r:id="rId29"/>
    <p:sldId id="568" r:id="rId30"/>
    <p:sldId id="267" r:id="rId31"/>
    <p:sldId id="268" r:id="rId32"/>
    <p:sldId id="269" r:id="rId33"/>
    <p:sldId id="270" r:id="rId34"/>
    <p:sldId id="271" r:id="rId35"/>
    <p:sldId id="575" r:id="rId36"/>
    <p:sldId id="576" r:id="rId37"/>
    <p:sldId id="577" r:id="rId38"/>
    <p:sldId id="578" r:id="rId39"/>
    <p:sldId id="579" r:id="rId40"/>
    <p:sldId id="580" r:id="rId41"/>
    <p:sldId id="603" r:id="rId42"/>
    <p:sldId id="605" r:id="rId43"/>
    <p:sldId id="606" r:id="rId44"/>
    <p:sldId id="619" r:id="rId45"/>
    <p:sldId id="607" r:id="rId46"/>
    <p:sldId id="608" r:id="rId47"/>
    <p:sldId id="609" r:id="rId48"/>
    <p:sldId id="610" r:id="rId49"/>
    <p:sldId id="611" r:id="rId50"/>
    <p:sldId id="612" r:id="rId51"/>
    <p:sldId id="613" r:id="rId52"/>
    <p:sldId id="614" r:id="rId53"/>
    <p:sldId id="536" r:id="rId54"/>
    <p:sldId id="537" r:id="rId55"/>
    <p:sldId id="538" r:id="rId56"/>
    <p:sldId id="539" r:id="rId57"/>
    <p:sldId id="540" r:id="rId58"/>
    <p:sldId id="542" r:id="rId59"/>
    <p:sldId id="554" r:id="rId60"/>
    <p:sldId id="543" r:id="rId61"/>
    <p:sldId id="544" r:id="rId62"/>
    <p:sldId id="559" r:id="rId63"/>
    <p:sldId id="555" r:id="rId64"/>
    <p:sldId id="545" r:id="rId65"/>
    <p:sldId id="556" r:id="rId66"/>
    <p:sldId id="546" r:id="rId67"/>
    <p:sldId id="547" r:id="rId68"/>
    <p:sldId id="548" r:id="rId69"/>
    <p:sldId id="549" r:id="rId70"/>
    <p:sldId id="557" r:id="rId71"/>
    <p:sldId id="558" r:id="rId72"/>
    <p:sldId id="371" r:id="rId7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3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9900"/>
    <a:srgbClr val="FF0000"/>
    <a:srgbClr val="CC3300"/>
    <a:srgbClr val="BCC7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75"/>
  </p:normalViewPr>
  <p:slideViewPr>
    <p:cSldViewPr showGuides="1">
      <p:cViewPr varScale="1">
        <p:scale>
          <a:sx n="85" d="100"/>
          <a:sy n="85" d="100"/>
        </p:scale>
        <p:origin x="1768" y="168"/>
      </p:cViewPr>
      <p:guideLst>
        <p:guide orient="horz" pos="2160"/>
        <p:guide pos="283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presProps" Target="presProps.xml"/><Relationship Id="rId75" Type="http://schemas.openxmlformats.org/officeDocument/2006/relationships/viewProps" Target="viewProps.xml"/><Relationship Id="rId76" Type="http://schemas.openxmlformats.org/officeDocument/2006/relationships/theme" Target="theme/theme1.xml"/><Relationship Id="rId77"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audio" Target="../media/audio1.wav"/></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 Id="rId3" Type="http://schemas.openxmlformats.org/officeDocument/2006/relationships/image" Target="../media/image1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36164;&#26009;/&#12298;&#22270;&#26696;&#22522;&#30784;&#12299;&#25945;&#26696;&#65306;%20&#31532;&#19968;&#35838;%20&#22270;&#26696;&#30340;&#22522;&#26412;&#30693;&#35782;%20-%20&#22825;&#19978;&#20882;&#30340;&#20113;&#30340;&#26085;&#24535;%20-%20&#32593;&#26131;&#21338;&#23458;.files/2583377336251687419.jpg" TargetMode="External"/><Relationship Id="rId4" Type="http://schemas.openxmlformats.org/officeDocument/2006/relationships/image" Target="../media/image17.jpeg"/><Relationship Id="rId5" Type="http://schemas.openxmlformats.org/officeDocument/2006/relationships/hyperlink" Target="&#36164;&#26009;/&#12298;&#22270;&#26696;&#22522;&#30784;&#12299;&#25945;&#26696;&#65306;%20&#31532;&#19968;&#35838;%20&#22270;&#26696;&#30340;&#22522;&#26412;&#30693;&#35782;%20-%20&#22825;&#19978;&#20882;&#30340;&#20113;&#30340;&#26085;&#24535;%20-%20&#32593;&#26131;&#21338;&#23458;.files/2583377336251687432.jpg" TargetMode="External"/><Relationship Id="rId6" Type="http://schemas.openxmlformats.org/officeDocument/2006/relationships/image" Target="../media/image18.jpeg"/><Relationship Id="rId1" Type="http://schemas.openxmlformats.org/officeDocument/2006/relationships/slideLayout" Target="../slideLayouts/slideLayout1.xml"/><Relationship Id="rId2" Type="http://schemas.openxmlformats.org/officeDocument/2006/relationships/hyperlink" Target="http://www.indigo-print.com/asp/main.asp?id=1703"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hyperlink" Target="&#36164;&#26009;/&#12298;&#22270;&#26696;&#22522;&#30784;&#12299;&#25945;&#26696;&#65306;%20&#31532;&#19968;&#35838;%20&#22270;&#26696;&#30340;&#22522;&#26412;&#30693;&#35782;%20-%20&#22825;&#19978;&#20882;&#30340;&#20113;&#30340;&#26085;&#24535;%20-%20&#32593;&#26131;&#21338;&#23458;.files/3989063369944203968.jpg" TargetMode="External"/><Relationship Id="rId5" Type="http://schemas.openxmlformats.org/officeDocument/2006/relationships/image" Target="../media/image20.jpeg"/><Relationship Id="rId1" Type="http://schemas.openxmlformats.org/officeDocument/2006/relationships/slideLayout" Target="../slideLayouts/slideLayout1.xml"/><Relationship Id="rId2" Type="http://schemas.openxmlformats.org/officeDocument/2006/relationships/hyperlink" Target="&#36164;&#26009;/&#12298;&#22270;&#26696;&#22522;&#30784;&#12299;&#25945;&#26696;&#65306;%20&#31532;&#19968;&#35838;%20&#22270;&#26696;&#30340;&#22522;&#26412;&#30693;&#35782;%20-%20&#22825;&#19978;&#20882;&#30340;&#20113;&#30340;&#26085;&#24535;%20-%20&#32593;&#26131;&#21338;&#23458;.files/3989063369944203960.jp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audio" Target="../media/audio1.wav"/><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36164;&#26009;/&#12298;&#22270;&#26696;&#22522;&#30784;&#12299;&#25945;&#26696;&#65306;%20&#31532;&#19968;&#35838;%20&#22270;&#26696;&#30340;&#22522;&#26412;&#30693;&#35782;%20-%20&#22825;&#19978;&#20882;&#30340;&#20113;&#30340;&#26085;&#24535;%20-%20&#32593;&#26131;&#21338;&#23458;.files/1131247931400695554.jpg" TargetMode="External"/><Relationship Id="rId3"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jpeg"/><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0.jpeg"/><Relationship Id="rId1" Type="http://schemas.openxmlformats.org/officeDocument/2006/relationships/slideLayout" Target="../slideLayouts/slideLayout2.xml"/><Relationship Id="rId2" Type="http://schemas.openxmlformats.org/officeDocument/2006/relationships/image" Target="../media/image2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eg"/></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34.jpeg"/><Relationship Id="rId1" Type="http://schemas.openxmlformats.org/officeDocument/2006/relationships/slideLayout" Target="../slideLayouts/slideLayout2.xml"/><Relationship Id="rId2" Type="http://schemas.openxmlformats.org/officeDocument/2006/relationships/image" Target="../media/image32.jpeg"/></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37.jpeg"/><Relationship Id="rId1" Type="http://schemas.openxmlformats.org/officeDocument/2006/relationships/slideLayout" Target="../slideLayouts/slideLayout2.xml"/><Relationship Id="rId2" Type="http://schemas.openxmlformats.org/officeDocument/2006/relationships/image" Target="../media/image35.jpeg"/></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40.jpeg"/><Relationship Id="rId1" Type="http://schemas.openxmlformats.org/officeDocument/2006/relationships/slideLayout" Target="../slideLayouts/slideLayout2.xml"/><Relationship Id="rId2" Type="http://schemas.openxmlformats.org/officeDocument/2006/relationships/image" Target="../media/image3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eg"/><Relationship Id="rId3"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4" Type="http://schemas.openxmlformats.org/officeDocument/2006/relationships/image" Target="../media/image45.jpeg"/><Relationship Id="rId1" Type="http://schemas.openxmlformats.org/officeDocument/2006/relationships/slideLayout" Target="../slideLayouts/slideLayout2.xml"/><Relationship Id="rId2" Type="http://schemas.openxmlformats.org/officeDocument/2006/relationships/image" Target="../media/image4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36164;&#26009;/&#12298;&#22270;&#26696;&#22522;&#30784;&#12299;&#25945;&#26696;&#65306;%20&#31532;&#19968;&#35838;%20&#22270;&#26696;&#30340;&#22522;&#26412;&#30693;&#35782;%20-%20&#22825;&#19978;&#20882;&#30340;&#20113;&#30340;&#26085;&#24535;%20-%20&#32593;&#26131;&#21338;&#23458;.files/5639632633375047128.jpg" TargetMode="External"/><Relationship Id="rId3" Type="http://schemas.openxmlformats.org/officeDocument/2006/relationships/image" Target="../media/image4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36164;&#26009;/&#12298;&#22270;&#26696;&#22522;&#30784;&#12299;&#25945;&#26696;&#65306;%20&#31532;&#19968;&#35838;%20&#22270;&#26696;&#30340;&#22522;&#26412;&#30693;&#35782;%20-%20&#22825;&#19978;&#20882;&#30340;&#20113;&#30340;&#26085;&#24535;%20-%20&#32593;&#26131;&#21338;&#23458;.files/3952471622972335143.jpg" TargetMode="External"/><Relationship Id="rId3" Type="http://schemas.openxmlformats.org/officeDocument/2006/relationships/image" Target="../media/image47.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36164;&#26009;/&#12298;&#22270;&#26696;&#22522;&#30784;&#12299;&#25945;&#26696;&#65306;%20&#31532;&#19968;&#35838;%20&#22270;&#26696;&#30340;&#22522;&#26412;&#30693;&#35782;%20-%20&#22825;&#19978;&#20882;&#30340;&#20113;&#30340;&#26085;&#24535;%20-%20&#32593;&#26131;&#21338;&#23458;.files/634726072483879371.jpg" TargetMode="External"/><Relationship Id="rId3" Type="http://schemas.openxmlformats.org/officeDocument/2006/relationships/image" Target="../media/image48.jpeg"/></Relationships>
</file>

<file path=ppt/slides/_rels/slide33.xml.rels><?xml version="1.0" encoding="UTF-8" standalone="yes"?>
<Relationships xmlns="http://schemas.openxmlformats.org/package/2006/relationships"><Relationship Id="rId3" Type="http://schemas.openxmlformats.org/officeDocument/2006/relationships/hyperlink" Target="&#36164;&#26009;/&#12298;&#22270;&#26696;&#22522;&#30784;&#12299;&#25945;&#26696;&#65306;%20&#31532;&#19968;&#35838;%20&#22270;&#26696;&#30340;&#22522;&#26412;&#30693;&#35782;%20-%20&#22825;&#19978;&#20882;&#30340;&#20113;&#30340;&#26085;&#24535;%20-%20&#32593;&#26131;&#21338;&#23458;.files/3953034572925756447.jpg" TargetMode="External"/><Relationship Id="rId4" Type="http://schemas.openxmlformats.org/officeDocument/2006/relationships/image" Target="../media/image49.jpeg"/><Relationship Id="rId5" Type="http://schemas.openxmlformats.org/officeDocument/2006/relationships/hyperlink" Target="&#36164;&#26009;/&#12298;&#22270;&#26696;&#22522;&#30784;&#12299;&#25945;&#26696;&#65306;%20&#31532;&#19968;&#35838;%20&#22270;&#26696;&#30340;&#22522;&#26412;&#30693;&#35782;%20-%20&#22825;&#19978;&#20882;&#30340;&#20113;&#30340;&#26085;&#24535;%20-%20&#32593;&#26131;&#21338;&#23458;.files/3389803144527769098.jpg" TargetMode="External"/><Relationship Id="rId6" Type="http://schemas.openxmlformats.org/officeDocument/2006/relationships/image" Target="../media/image50.jpeg"/><Relationship Id="rId1" Type="http://schemas.openxmlformats.org/officeDocument/2006/relationships/slideLayout" Target="../slideLayouts/slideLayout1.xml"/><Relationship Id="rId2" Type="http://schemas.openxmlformats.org/officeDocument/2006/relationships/hyperlink" Target="http://www.zhuokearts.com/news/news_info.asp?keyno=8011"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36164;&#26009;/&#12298;&#22270;&#26696;&#22522;&#30784;&#12299;&#25945;&#26696;&#65306;%20&#31532;&#19968;&#35838;%20&#22270;&#26696;&#30340;&#22522;&#26412;&#30693;&#35782;%20-%20&#22825;&#19978;&#20882;&#30340;&#20113;&#30340;&#26085;&#24535;%20-%20&#32593;&#26131;&#21338;&#23458;.files/3387832819690773792.jpg" TargetMode="External"/><Relationship Id="rId3" Type="http://schemas.openxmlformats.org/officeDocument/2006/relationships/image" Target="../media/image51.jpeg"/></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4" Type="http://schemas.openxmlformats.org/officeDocument/2006/relationships/image" Target="../media/image54.jpeg"/><Relationship Id="rId1" Type="http://schemas.openxmlformats.org/officeDocument/2006/relationships/slideLayout" Target="../slideLayouts/slideLayout2.xml"/><Relationship Id="rId2" Type="http://schemas.openxmlformats.org/officeDocument/2006/relationships/image" Target="../media/image52.jpeg"/></Relationships>
</file>

<file path=ppt/slides/_rels/slide36.xml.rels><?xml version="1.0" encoding="UTF-8" standalone="yes"?>
<Relationships xmlns="http://schemas.openxmlformats.org/package/2006/relationships"><Relationship Id="rId3" Type="http://schemas.openxmlformats.org/officeDocument/2006/relationships/image" Target="../media/image56.jpeg"/><Relationship Id="rId4" Type="http://schemas.openxmlformats.org/officeDocument/2006/relationships/image" Target="../media/image57.jpeg"/><Relationship Id="rId1" Type="http://schemas.openxmlformats.org/officeDocument/2006/relationships/slideLayout" Target="../slideLayouts/slideLayout2.xml"/><Relationship Id="rId2" Type="http://schemas.openxmlformats.org/officeDocument/2006/relationships/image" Target="../media/image55.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jpeg"/><Relationship Id="rId3" Type="http://schemas.openxmlformats.org/officeDocument/2006/relationships/image" Target="../media/image59.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jpeg"/><Relationship Id="rId3" Type="http://schemas.openxmlformats.org/officeDocument/2006/relationships/image" Target="../media/image61.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jpeg"/><Relationship Id="rId3" Type="http://schemas.openxmlformats.org/officeDocument/2006/relationships/image" Target="../media/image6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2.wav"/><Relationship Id="rId3"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4.jpeg"/><Relationship Id="rId3" Type="http://schemas.openxmlformats.org/officeDocument/2006/relationships/image" Target="../media/image65.jpeg"/></Relationships>
</file>

<file path=ppt/slides/_rels/slide41.xml.rels><?xml version="1.0" encoding="UTF-8" standalone="yes"?>
<Relationships xmlns="http://schemas.openxmlformats.org/package/2006/relationships"><Relationship Id="rId3" Type="http://schemas.openxmlformats.org/officeDocument/2006/relationships/image" Target="../media/image66.jpeg"/><Relationship Id="rId4" Type="http://schemas.openxmlformats.org/officeDocument/2006/relationships/image" Target="../media/image67.jpeg"/><Relationship Id="rId5" Type="http://schemas.openxmlformats.org/officeDocument/2006/relationships/image" Target="../media/image68.jpeg"/><Relationship Id="rId1" Type="http://schemas.openxmlformats.org/officeDocument/2006/relationships/themeOverride" Target="../theme/themeOverride1.xml"/><Relationship Id="rId2"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0.jpeg"/><Relationship Id="rId4" Type="http://schemas.openxmlformats.org/officeDocument/2006/relationships/image" Target="../media/image71.jpeg"/><Relationship Id="rId1" Type="http://schemas.openxmlformats.org/officeDocument/2006/relationships/slideLayout" Target="../slideLayouts/slideLayout2.xml"/><Relationship Id="rId2" Type="http://schemas.openxmlformats.org/officeDocument/2006/relationships/image" Target="../media/image69.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2.jpeg"/><Relationship Id="rId3" Type="http://schemas.openxmlformats.org/officeDocument/2006/relationships/image" Target="../media/image73.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4.jpeg"/><Relationship Id="rId3" Type="http://schemas.openxmlformats.org/officeDocument/2006/relationships/image" Target="../media/image75.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jpeg"/><Relationship Id="rId3" Type="http://schemas.openxmlformats.org/officeDocument/2006/relationships/image" Target="../media/image7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8.jpeg"/><Relationship Id="rId3" Type="http://schemas.openxmlformats.org/officeDocument/2006/relationships/image" Target="../media/image79.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0.jpeg"/><Relationship Id="rId3" Type="http://schemas.openxmlformats.org/officeDocument/2006/relationships/image" Target="../media/image81.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2.jpeg"/><Relationship Id="rId3" Type="http://schemas.openxmlformats.org/officeDocument/2006/relationships/image" Target="../media/image83.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4.jpeg"/><Relationship Id="rId3" Type="http://schemas.openxmlformats.org/officeDocument/2006/relationships/image" Target="../media/image85.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hyperlink" Target="&#36164;&#26009;/&#12298;&#22270;&#26696;&#22522;&#30784;&#12299;&#25945;&#26696;&#65306;%20&#31532;&#19968;&#35838;%20&#22270;&#26696;&#30340;&#22522;&#26412;&#30693;&#35782;%20-%20&#22825;&#19978;&#20882;&#30340;&#20113;&#30340;&#26085;&#24535;%20-%20&#32593;&#26131;&#21338;&#23458;.files/1984398585811502015.jpg" TargetMode="External"/><Relationship Id="rId5" Type="http://schemas.openxmlformats.org/officeDocument/2006/relationships/image" Target="../media/image5.jpeg"/><Relationship Id="rId1" Type="http://schemas.openxmlformats.org/officeDocument/2006/relationships/slideLayout" Target="../slideLayouts/slideLayout1.xml"/><Relationship Id="rId2" Type="http://schemas.openxmlformats.org/officeDocument/2006/relationships/hyperlink" Target="&#36164;&#26009;/&#12298;&#22270;&#26696;&#22522;&#30784;&#12299;&#25945;&#26696;&#65306;%20&#31532;&#19968;&#35838;%20&#22270;&#26696;&#30340;&#22522;&#26412;&#30693;&#35782;%20-%20&#22825;&#19978;&#20882;&#30340;&#20113;&#30340;&#26085;&#24535;%20-%20&#32593;&#26131;&#21338;&#23458;.files/641481471924173862.jpg"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6.jpeg"/><Relationship Id="rId3" Type="http://schemas.openxmlformats.org/officeDocument/2006/relationships/image" Target="../media/image87.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8.jpeg"/><Relationship Id="rId3" Type="http://schemas.openxmlformats.org/officeDocument/2006/relationships/image" Target="../media/image89.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0.jpeg"/><Relationship Id="rId3" Type="http://schemas.openxmlformats.org/officeDocument/2006/relationships/image" Target="../media/image91.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2.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3.jpeg"/><Relationship Id="rId3" Type="http://schemas.openxmlformats.org/officeDocument/2006/relationships/image" Target="../media/image94.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5.jpeg"/><Relationship Id="rId3" Type="http://schemas.openxmlformats.org/officeDocument/2006/relationships/image" Target="../media/image9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7.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8.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8.jpeg"/></Relationships>
</file>

<file path=ppt/slides/_rels/slide6.xml.rels><?xml version="1.0" encoding="UTF-8" standalone="yes"?>
<Relationships xmlns="http://schemas.openxmlformats.org/package/2006/relationships"><Relationship Id="rId3" Type="http://schemas.openxmlformats.org/officeDocument/2006/relationships/hyperlink" Target="&#36164;&#26009;/&#12298;&#22270;&#26696;&#22522;&#30784;&#12299;&#25945;&#26696;&#65306;%20&#31532;&#19968;&#35838;%20&#22270;&#26696;&#30340;&#22522;&#26412;&#30693;&#35782;%20-%20&#22825;&#19978;&#20882;&#30340;&#20113;&#30340;&#26085;&#24535;%20-%20&#32593;&#26131;&#21338;&#23458;.files/3954160472832599014.jpg" TargetMode="External"/><Relationship Id="rId4" Type="http://schemas.openxmlformats.org/officeDocument/2006/relationships/image" Target="../media/image6.jpeg"/><Relationship Id="rId1" Type="http://schemas.openxmlformats.org/officeDocument/2006/relationships/slideLayout" Target="../slideLayouts/slideLayout1.xml"/><Relationship Id="rId2" Type="http://schemas.openxmlformats.org/officeDocument/2006/relationships/hyperlink" Target="http://img.blog.163.com/photo/2Wi0of0HoaoGXf2hb6Depg==/917326949101392088.jpg"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9.jpeg"/><Relationship Id="rId3" Type="http://schemas.openxmlformats.org/officeDocument/2006/relationships/image" Target="../media/image100.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1.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2.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4.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5.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6.jpeg"/><Relationship Id="rId3" Type="http://schemas.openxmlformats.org/officeDocument/2006/relationships/image" Target="../media/image107.jpeg"/></Relationships>
</file>

<file path=ppt/slides/_rels/slide67.xml.rels><?xml version="1.0" encoding="UTF-8" standalone="yes"?>
<Relationships xmlns="http://schemas.openxmlformats.org/package/2006/relationships"><Relationship Id="rId3" Type="http://schemas.openxmlformats.org/officeDocument/2006/relationships/image" Target="../media/image109.jpeg"/><Relationship Id="rId4" Type="http://schemas.openxmlformats.org/officeDocument/2006/relationships/image" Target="../media/image110.jpeg"/><Relationship Id="rId1" Type="http://schemas.openxmlformats.org/officeDocument/2006/relationships/slideLayout" Target="../slideLayouts/slideLayout2.xml"/><Relationship Id="rId2" Type="http://schemas.openxmlformats.org/officeDocument/2006/relationships/image" Target="../media/image108.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1.jpeg"/><Relationship Id="rId3" Type="http://schemas.openxmlformats.org/officeDocument/2006/relationships/image" Target="../media/image112.jpeg"/></Relationships>
</file>

<file path=ppt/slides/_rels/slide69.xml.rels><?xml version="1.0" encoding="UTF-8" standalone="yes"?>
<Relationships xmlns="http://schemas.openxmlformats.org/package/2006/relationships"><Relationship Id="rId3" Type="http://schemas.openxmlformats.org/officeDocument/2006/relationships/image" Target="../media/image114.jpeg"/><Relationship Id="rId4" Type="http://schemas.openxmlformats.org/officeDocument/2006/relationships/image" Target="../media/image115.jpeg"/><Relationship Id="rId1" Type="http://schemas.openxmlformats.org/officeDocument/2006/relationships/slideLayout" Target="../slideLayouts/slideLayout2.xml"/><Relationship Id="rId2" Type="http://schemas.openxmlformats.org/officeDocument/2006/relationships/image" Target="../media/image11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6.jpeg"/><Relationship Id="rId3" Type="http://schemas.openxmlformats.org/officeDocument/2006/relationships/image" Target="../media/image117.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8.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wav"/><Relationship Id="rId3" Type="http://schemas.openxmlformats.org/officeDocument/2006/relationships/image" Target="../media/image11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8"/>
          <p:cNvSpPr/>
          <p:nvPr/>
        </p:nvSpPr>
        <p:spPr>
          <a:xfrm>
            <a:off x="0" y="1295400"/>
            <a:ext cx="9144000" cy="4191000"/>
          </a:xfrm>
          <a:prstGeom prst="rect">
            <a:avLst/>
          </a:prstGeom>
          <a:solidFill>
            <a:schemeClr val="folHlink">
              <a:alpha val="89803"/>
            </a:schemeClr>
          </a:solidFill>
          <a:ln w="9525">
            <a:noFill/>
          </a:ln>
        </p:spPr>
        <p:txBody>
          <a:bodyPr wrap="none" anchor="ctr"/>
          <a:lstStyle/>
          <a:p>
            <a:pPr algn="ctr"/>
            <a:endParaRPr lang="zh-CN" altLang="zh-CN" dirty="0">
              <a:solidFill>
                <a:schemeClr val="folHlink"/>
              </a:solidFill>
              <a:latin typeface="Arial" panose="020B0604020202020204" pitchFamily="34" charset="0"/>
            </a:endParaRPr>
          </a:p>
        </p:txBody>
      </p:sp>
      <p:sp>
        <p:nvSpPr>
          <p:cNvPr id="5124" name="文本框 5123"/>
          <p:cNvSpPr txBox="1"/>
          <p:nvPr/>
        </p:nvSpPr>
        <p:spPr>
          <a:xfrm>
            <a:off x="0" y="2286000"/>
            <a:ext cx="5519420" cy="1106805"/>
          </a:xfrm>
          <a:prstGeom prst="rect">
            <a:avLst/>
          </a:prstGeom>
          <a:solidFill>
            <a:schemeClr val="tx1"/>
          </a:solidFill>
          <a:ln w="9525">
            <a:noFill/>
          </a:ln>
        </p:spPr>
        <p:txBody>
          <a:bodyPr wrap="square">
            <a:spAutoFit/>
          </a:bodyPr>
          <a:lstStyle/>
          <a:p>
            <a:pPr algn="r">
              <a:spcBef>
                <a:spcPct val="50000"/>
              </a:spcBef>
            </a:pPr>
            <a:r>
              <a:rPr lang="zh-CN" altLang="en-US" sz="6600" dirty="0" smtClean="0">
                <a:solidFill>
                  <a:srgbClr val="BCC755"/>
                </a:solidFill>
                <a:latin typeface="Times New Roman" panose="02020603050405020304" pitchFamily="18" charset="0"/>
                <a:ea typeface="方正粗宋简体" panose="03000509000000000000" pitchFamily="65" charset="-122"/>
                <a:sym typeface="+mn-ea"/>
              </a:rPr>
              <a:t>图案设计</a:t>
            </a:r>
            <a:r>
              <a:rPr lang="zh-CN" altLang="en-US" sz="6600" dirty="0" smtClean="0">
                <a:solidFill>
                  <a:srgbClr val="BCC755"/>
                </a:solidFill>
                <a:latin typeface="Times New Roman" panose="02020603050405020304" pitchFamily="18" charset="0"/>
                <a:ea typeface="方正粗宋简体" panose="03000509000000000000" pitchFamily="65" charset="-122"/>
              </a:rPr>
              <a:t>            </a:t>
            </a:r>
            <a:endParaRPr lang="zh-CN" altLang="en-US" sz="6600" dirty="0">
              <a:solidFill>
                <a:srgbClr val="BCC755"/>
              </a:solidFill>
              <a:latin typeface="Times New Roman" panose="02020603050405020304" pitchFamily="18" charset="0"/>
              <a:ea typeface="方正粗宋简体" panose="03000509000000000000" pitchFamily="65" charset="-122"/>
            </a:endParaRPr>
          </a:p>
        </p:txBody>
      </p:sp>
      <p:sp>
        <p:nvSpPr>
          <p:cNvPr id="5130" name="矩形 5129"/>
          <p:cNvSpPr/>
          <p:nvPr/>
        </p:nvSpPr>
        <p:spPr>
          <a:xfrm>
            <a:off x="3026728" y="3392805"/>
            <a:ext cx="2465740" cy="461665"/>
          </a:xfrm>
          <a:prstGeom prst="rect">
            <a:avLst/>
          </a:prstGeom>
          <a:noFill/>
          <a:ln w="9525">
            <a:noFill/>
          </a:ln>
        </p:spPr>
        <p:txBody>
          <a:bodyPr wrap="none" anchor="t">
            <a:spAutoFit/>
          </a:bodyPr>
          <a:lstStyle/>
          <a:p>
            <a:r>
              <a:rPr lang="zh-CN" altLang="en-US" sz="2400" dirty="0" smtClean="0">
                <a:latin typeface="Archery Black Rounded" pitchFamily="2" charset="0"/>
              </a:rPr>
              <a:t>      </a:t>
            </a:r>
            <a:r>
              <a:rPr lang="en-US" altLang="zh-CN" sz="2400" dirty="0" smtClean="0">
                <a:latin typeface="Archery Black Rounded" pitchFamily="2" charset="0"/>
              </a:rPr>
              <a:t>Pattern </a:t>
            </a:r>
            <a:r>
              <a:rPr lang="en-US" altLang="zh-CN" sz="2400" dirty="0">
                <a:latin typeface="Archery Black Rounded" pitchFamily="2" charset="0"/>
              </a:rPr>
              <a:t>Design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slide(fromLeft)">
                                      <p:cBhvr>
                                        <p:cTn id="7" dur="500"/>
                                        <p:tgtEl>
                                          <p:spTgt spid="5124"/>
                                        </p:tgtEl>
                                      </p:cBhvr>
                                    </p:animEffect>
                                  </p:childTnLst>
                                  <p:subTnLst>
                                    <p:audio>
                                      <p:cMediaNode>
                                        <p:cTn display="0" masterRel="sameClick">
                                          <p:stCondLst>
                                            <p:cond evt="begin" delay="0">
                                              <p:tn val="5"/>
                                            </p:cond>
                                          </p:stCondLst>
                                          <p:endCondLst>
                                            <p:cond evt="onStopAudio" delay="0">
                                              <p:tgtEl>
                                                <p:sldTgt/>
                                              </p:tgtEl>
                                            </p:cond>
                                          </p:endCondLst>
                                        </p:cTn>
                                        <p:tgtEl>
                                          <p:sndTgt r:embed="rId2" name="projcto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316865" y="750570"/>
            <a:ext cx="8510905" cy="507809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lum contrast="12000"/>
          </a:blip>
          <a:srcRect b="9039"/>
          <a:stretch>
            <a:fillRect/>
          </a:stretch>
        </p:blipFill>
        <p:spPr>
          <a:xfrm>
            <a:off x="255270" y="725170"/>
            <a:ext cx="8633460" cy="5210810"/>
          </a:xfrm>
          <a:prstGeom prst="rect">
            <a:avLst/>
          </a:prstGeom>
        </p:spPr>
      </p:pic>
      <p:sp>
        <p:nvSpPr>
          <p:cNvPr id="6" name="文本框 5"/>
          <p:cNvSpPr txBox="1"/>
          <p:nvPr/>
        </p:nvSpPr>
        <p:spPr>
          <a:xfrm>
            <a:off x="2940685" y="6090920"/>
            <a:ext cx="3889375" cy="368300"/>
          </a:xfrm>
          <a:prstGeom prst="rect">
            <a:avLst/>
          </a:prstGeom>
          <a:noFill/>
        </p:spPr>
        <p:txBody>
          <a:bodyPr wrap="square" rtlCol="0" anchor="t">
            <a:spAutoFit/>
          </a:bodyPr>
          <a:lstStyle/>
          <a:p>
            <a:r>
              <a:rPr lang="zh-CN" altLang="en-US" b="1">
                <a:solidFill>
                  <a:schemeClr val="tx1"/>
                </a:solidFill>
              </a:rPr>
              <a:t>G20峰会绿水青山西湖韵国宴瓷</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418465" y="960120"/>
            <a:ext cx="8223885" cy="4588510"/>
          </a:xfrm>
          <a:prstGeom prst="rect">
            <a:avLst/>
          </a:prstGeom>
        </p:spPr>
      </p:pic>
      <p:sp>
        <p:nvSpPr>
          <p:cNvPr id="4" name="文本框 3"/>
          <p:cNvSpPr txBox="1"/>
          <p:nvPr/>
        </p:nvSpPr>
        <p:spPr>
          <a:xfrm>
            <a:off x="460375" y="5772785"/>
            <a:ext cx="8223885" cy="423545"/>
          </a:xfrm>
          <a:prstGeom prst="rect">
            <a:avLst/>
          </a:prstGeom>
          <a:noFill/>
        </p:spPr>
        <p:txBody>
          <a:bodyPr wrap="square" rtlCol="0" anchor="t">
            <a:spAutoFit/>
          </a:bodyPr>
          <a:lstStyle/>
          <a:p>
            <a:pPr>
              <a:lnSpc>
                <a:spcPct val="120000"/>
              </a:lnSpc>
              <a:spcBef>
                <a:spcPts val="0"/>
              </a:spcBef>
              <a:spcAft>
                <a:spcPts val="0"/>
              </a:spcAft>
            </a:pPr>
            <a:r>
              <a:rPr lang="zh-CN" altLang="en-US"/>
              <a:t>所有图案设计都是取自西湖实景。来源于西湖的荷花、莲蓬、</a:t>
            </a:r>
            <a:r>
              <a:rPr lang="zh-CN" altLang="en-US">
                <a:sym typeface="+mn-ea"/>
              </a:rPr>
              <a:t>雨滴</a:t>
            </a:r>
            <a:r>
              <a:rPr lang="zh-CN" altLang="en-US"/>
              <a:t>造型等。</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6" name="图片 125955" descr="f8cd433f568f6a1a1cec98f3cbeb622e_3__640_100"/>
          <p:cNvPicPr>
            <a:picLocks noChangeAspect="1"/>
          </p:cNvPicPr>
          <p:nvPr/>
        </p:nvPicPr>
        <p:blipFill>
          <a:blip r:embed="rId2"/>
          <a:srcRect t="1064" b="7500"/>
          <a:stretch>
            <a:fillRect/>
          </a:stretch>
        </p:blipFill>
        <p:spPr>
          <a:xfrm>
            <a:off x="1676400" y="228600"/>
            <a:ext cx="5811838" cy="6553200"/>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2" name="图片 124931" descr="091702301218240632"/>
          <p:cNvPicPr>
            <a:picLocks noChangeAspect="1"/>
          </p:cNvPicPr>
          <p:nvPr/>
        </p:nvPicPr>
        <p:blipFill>
          <a:blip r:embed="rId2"/>
          <a:srcRect l="5138" r="11780"/>
          <a:stretch>
            <a:fillRect/>
          </a:stretch>
        </p:blipFill>
        <p:spPr>
          <a:xfrm>
            <a:off x="4089400" y="1325563"/>
            <a:ext cx="4902200" cy="3932237"/>
          </a:xfrm>
          <a:prstGeom prst="rect">
            <a:avLst/>
          </a:prstGeom>
          <a:noFill/>
          <a:ln w="9525">
            <a:noFill/>
          </a:ln>
        </p:spPr>
      </p:pic>
      <p:pic>
        <p:nvPicPr>
          <p:cNvPr id="124933" name="图片 124932" descr="09170218741924364"/>
          <p:cNvPicPr>
            <a:picLocks noChangeAspect="1"/>
          </p:cNvPicPr>
          <p:nvPr/>
        </p:nvPicPr>
        <p:blipFill>
          <a:blip r:embed="rId3"/>
          <a:srcRect l="25296" r="12709"/>
          <a:stretch>
            <a:fillRect/>
          </a:stretch>
        </p:blipFill>
        <p:spPr>
          <a:xfrm>
            <a:off x="304800" y="1371600"/>
            <a:ext cx="4038600" cy="434340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4" name="图片 128003" descr="1(290)"/>
          <p:cNvPicPr>
            <a:picLocks noChangeAspect="1"/>
          </p:cNvPicPr>
          <p:nvPr/>
        </p:nvPicPr>
        <p:blipFill rotWithShape="1">
          <a:blip r:embed="rId2">
            <a:lum bright="12000" contrast="6000"/>
          </a:blip>
          <a:srcRect t="19833" b="16550"/>
          <a:stretch/>
        </p:blipFill>
        <p:spPr>
          <a:xfrm>
            <a:off x="1066800" y="76200"/>
            <a:ext cx="7073900" cy="6750441"/>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80" name="图片 126979" descr="10(72)"/>
          <p:cNvPicPr>
            <a:picLocks noChangeAspect="1"/>
          </p:cNvPicPr>
          <p:nvPr/>
        </p:nvPicPr>
        <p:blipFill rotWithShape="1">
          <a:blip r:embed="rId2">
            <a:lum bright="6000" contrast="-6000"/>
          </a:blip>
          <a:srcRect l="6666" t="6227" b="4100"/>
          <a:stretch/>
        </p:blipFill>
        <p:spPr>
          <a:xfrm>
            <a:off x="0" y="370114"/>
            <a:ext cx="9144000" cy="5878286"/>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矩形 59393"/>
          <p:cNvSpPr/>
          <p:nvPr/>
        </p:nvSpPr>
        <p:spPr>
          <a:xfrm>
            <a:off x="685800" y="775494"/>
            <a:ext cx="7924800" cy="5038725"/>
          </a:xfrm>
          <a:prstGeom prst="rect">
            <a:avLst/>
          </a:prstGeom>
          <a:noFill/>
          <a:ln w="9525">
            <a:noFill/>
          </a:ln>
        </p:spPr>
        <p:txBody>
          <a:bodyPr anchor="ctr">
            <a:spAutoFit/>
          </a:bodyPr>
          <a:lstStyle/>
          <a:p>
            <a:pPr>
              <a:lnSpc>
                <a:spcPct val="120000"/>
              </a:lnSpc>
            </a:pPr>
            <a:r>
              <a:rPr lang="zh-CN" altLang="en-US" sz="2800" dirty="0">
                <a:latin typeface="方正粗宋简体" panose="03000509000000000000" pitchFamily="65" charset="-122"/>
                <a:ea typeface="方正粗宋简体" panose="03000509000000000000" pitchFamily="65" charset="-122"/>
              </a:rPr>
              <a:t>（三）图案的继承</a:t>
            </a:r>
          </a:p>
          <a:p>
            <a:pPr>
              <a:lnSpc>
                <a:spcPct val="120000"/>
              </a:lnSpc>
            </a:pPr>
            <a:r>
              <a:rPr lang="zh-CN" altLang="en-US" sz="2400" dirty="0" smtClean="0">
                <a:latin typeface="宋体" panose="02010600030101010101" pitchFamily="2" charset="-122"/>
              </a:rPr>
              <a:t>    人类</a:t>
            </a:r>
            <a:r>
              <a:rPr lang="zh-CN" altLang="en-US" sz="2400" dirty="0">
                <a:latin typeface="宋体" panose="02010600030101010101" pitchFamily="2" charset="-122"/>
              </a:rPr>
              <a:t>在图案方面保留下来的文化遗产丰厚无比，使图案的创作有了大量可借鉴的样板，具有很强的继承性。</a:t>
            </a:r>
          </a:p>
          <a:p>
            <a:pPr>
              <a:lnSpc>
                <a:spcPct val="120000"/>
              </a:lnSpc>
            </a:pPr>
            <a:r>
              <a:rPr lang="en-US" altLang="zh-CN" sz="2400" b="1" dirty="0">
                <a:latin typeface="宋体" panose="02010600030101010101" pitchFamily="2" charset="-122"/>
              </a:rPr>
              <a:t>1.</a:t>
            </a:r>
            <a:r>
              <a:rPr lang="zh-CN" altLang="en-US" sz="2400" b="1" dirty="0">
                <a:latin typeface="宋体" panose="02010600030101010101" pitchFamily="2" charset="-122"/>
              </a:rPr>
              <a:t>中国传统图案</a:t>
            </a:r>
            <a:r>
              <a:rPr lang="zh-CN" altLang="en-US" sz="2400" b="1" dirty="0">
                <a:solidFill>
                  <a:srgbClr val="FF6600"/>
                </a:solidFill>
                <a:latin typeface="宋体" panose="02010600030101010101" pitchFamily="2" charset="-122"/>
              </a:rPr>
              <a:t> </a:t>
            </a:r>
            <a:endParaRPr lang="zh-CN" altLang="en-US" sz="2400" dirty="0">
              <a:solidFill>
                <a:srgbClr val="FF6600"/>
              </a:solidFill>
              <a:latin typeface="宋体" panose="02010600030101010101" pitchFamily="2" charset="-122"/>
            </a:endParaRPr>
          </a:p>
          <a:p>
            <a:pPr>
              <a:lnSpc>
                <a:spcPct val="120000"/>
              </a:lnSpc>
            </a:pPr>
            <a:r>
              <a:rPr lang="en-US" altLang="zh-CN" sz="2400" dirty="0">
                <a:latin typeface="宋体" panose="02010600030101010101" pitchFamily="2" charset="-122"/>
              </a:rPr>
              <a:t>   </a:t>
            </a:r>
            <a:r>
              <a:rPr lang="zh-CN" altLang="en-US" sz="2400" dirty="0">
                <a:latin typeface="宋体" panose="02010600030101010101" pitchFamily="2" charset="-122"/>
              </a:rPr>
              <a:t>中国传统图案题材广泛、构图巧妙、形象生动，赋色绚丽、手法多样、刻画精细，在世界工艺美术装饰纹样中独树一帜，享有盛誉。中国传统图案主要由三大部分构成。 </a:t>
            </a:r>
          </a:p>
          <a:p>
            <a:pPr>
              <a:lnSpc>
                <a:spcPct val="120000"/>
              </a:lnSpc>
            </a:pPr>
            <a:r>
              <a:rPr lang="zh-CN" altLang="en-US" sz="2400" b="1" dirty="0">
                <a:solidFill>
                  <a:srgbClr val="FF6600"/>
                </a:solidFill>
                <a:latin typeface="宋体" panose="02010600030101010101" pitchFamily="2" charset="-122"/>
              </a:rPr>
              <a:t>（</a:t>
            </a:r>
            <a:r>
              <a:rPr lang="en-US" altLang="zh-CN" sz="2400" b="1" dirty="0">
                <a:solidFill>
                  <a:srgbClr val="FF6600"/>
                </a:solidFill>
                <a:latin typeface="宋体" panose="02010600030101010101" pitchFamily="2" charset="-122"/>
              </a:rPr>
              <a:t>1</a:t>
            </a:r>
            <a:r>
              <a:rPr lang="zh-CN" altLang="en-US" sz="2400" b="1" dirty="0">
                <a:solidFill>
                  <a:srgbClr val="FF6600"/>
                </a:solidFill>
                <a:latin typeface="宋体" panose="02010600030101010101" pitchFamily="2" charset="-122"/>
              </a:rPr>
              <a:t>）民间工艺美术品图案</a:t>
            </a:r>
            <a:r>
              <a:rPr lang="zh-CN" altLang="en-US" sz="2400" b="1" dirty="0">
                <a:latin typeface="宋体" panose="02010600030101010101" pitchFamily="2" charset="-122"/>
              </a:rPr>
              <a:t> </a:t>
            </a:r>
            <a:endParaRPr lang="zh-CN" altLang="en-US" sz="2400" dirty="0">
              <a:latin typeface="宋体" panose="02010600030101010101" pitchFamily="2" charset="-122"/>
            </a:endParaRPr>
          </a:p>
          <a:p>
            <a:pPr>
              <a:lnSpc>
                <a:spcPct val="120000"/>
              </a:lnSpc>
            </a:pPr>
            <a:r>
              <a:rPr lang="en-US" altLang="zh-CN" sz="2400" dirty="0">
                <a:latin typeface="宋体" panose="02010600030101010101" pitchFamily="2" charset="-122"/>
              </a:rPr>
              <a:t>   </a:t>
            </a:r>
            <a:r>
              <a:rPr lang="zh-CN" altLang="en-US" sz="2400" dirty="0">
                <a:latin typeface="宋体" panose="02010600030101010101" pitchFamily="2" charset="-122"/>
              </a:rPr>
              <a:t>包括雕刻、版画，刺绣、印染、编织，剪纸、玩具、皮影等。民间图案与百姓的生产、生活习俗联系密切，内容多具有祈祥纳福、美好寓意的象征意义。</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矩形 58369">
            <a:hlinkClick r:id="rId2"/>
          </p:cNvPr>
          <p:cNvSpPr/>
          <p:nvPr/>
        </p:nvSpPr>
        <p:spPr>
          <a:xfrm>
            <a:off x="1600200" y="5943600"/>
            <a:ext cx="5540375" cy="365125"/>
          </a:xfrm>
          <a:prstGeom prst="rect">
            <a:avLst/>
          </a:prstGeom>
          <a:noFill/>
          <a:ln w="9525">
            <a:noFill/>
          </a:ln>
        </p:spPr>
        <p:txBody>
          <a:bodyPr wrap="none" lIns="0" tIns="0" rIns="0" bIns="0" anchor="ctr">
            <a:spAutoFit/>
          </a:bodyPr>
          <a:lstStyle/>
          <a:p>
            <a:pPr indent="317500" fontAlgn="ctr"/>
            <a:r>
              <a:rPr lang="zh-CN" altLang="en-US" sz="2400" b="1" dirty="0">
                <a:latin typeface="宋体" panose="02010600030101010101" pitchFamily="2" charset="-122"/>
              </a:rPr>
              <a:t>印染图案</a:t>
            </a:r>
            <a:r>
              <a:rPr lang="en-US" altLang="zh-CN" sz="2400" b="1" dirty="0">
                <a:latin typeface="宋体" panose="02010600030101010101" pitchFamily="2" charset="-122"/>
              </a:rPr>
              <a:t>                  </a:t>
            </a:r>
            <a:r>
              <a:rPr lang="zh-CN" altLang="en-US" sz="2400" b="1" dirty="0">
                <a:latin typeface="宋体" panose="02010600030101010101" pitchFamily="2" charset="-122"/>
              </a:rPr>
              <a:t>剪纸图案</a:t>
            </a:r>
            <a:endParaRPr lang="zh-CN" altLang="en-US" sz="2400" dirty="0">
              <a:latin typeface="宋体" panose="02010600030101010101" pitchFamily="2" charset="-122"/>
            </a:endParaRPr>
          </a:p>
        </p:txBody>
      </p:sp>
      <p:pic>
        <p:nvPicPr>
          <p:cNvPr id="58371" name="图片 58370" descr="《图案基础》教案：  第一课 图案的基本知识 - 天上冒的云 - 天上冒的云">
            <a:hlinkClick r:id="rId3"/>
          </p:cNvPr>
          <p:cNvPicPr>
            <a:picLocks noChangeAspect="1"/>
          </p:cNvPicPr>
          <p:nvPr/>
        </p:nvPicPr>
        <p:blipFill>
          <a:blip r:embed="rId4"/>
          <a:stretch>
            <a:fillRect/>
          </a:stretch>
        </p:blipFill>
        <p:spPr>
          <a:xfrm>
            <a:off x="685800" y="1076325"/>
            <a:ext cx="3629025" cy="4486275"/>
          </a:xfrm>
          <a:prstGeom prst="rect">
            <a:avLst/>
          </a:prstGeom>
          <a:noFill/>
          <a:ln w="9525">
            <a:noFill/>
          </a:ln>
        </p:spPr>
      </p:pic>
      <p:pic>
        <p:nvPicPr>
          <p:cNvPr id="58372" name="图片 58371" descr="《图案基础》教案：  第一课 图案的基本知识 - 天上冒的云 - 天上冒的云">
            <a:hlinkClick r:id="rId5"/>
          </p:cNvPr>
          <p:cNvPicPr>
            <a:picLocks noChangeAspect="1"/>
          </p:cNvPicPr>
          <p:nvPr/>
        </p:nvPicPr>
        <p:blipFill>
          <a:blip r:embed="rId6"/>
          <a:stretch>
            <a:fillRect/>
          </a:stretch>
        </p:blipFill>
        <p:spPr>
          <a:xfrm>
            <a:off x="4724400" y="1066800"/>
            <a:ext cx="3748088" cy="4467225"/>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矩形 57345"/>
          <p:cNvSpPr/>
          <p:nvPr/>
        </p:nvSpPr>
        <p:spPr>
          <a:xfrm>
            <a:off x="609600" y="525145"/>
            <a:ext cx="8305800" cy="1477010"/>
          </a:xfrm>
          <a:prstGeom prst="rect">
            <a:avLst/>
          </a:prstGeom>
          <a:noFill/>
          <a:ln w="9525">
            <a:noFill/>
          </a:ln>
        </p:spPr>
        <p:txBody>
          <a:bodyPr lIns="0" tIns="0" rIns="0" bIns="0" anchor="ctr">
            <a:spAutoFit/>
          </a:bodyPr>
          <a:lstStyle/>
          <a:p>
            <a:pPr fontAlgn="ctr"/>
            <a:r>
              <a:rPr lang="zh-CN" altLang="en-US" sz="2400" b="1" dirty="0">
                <a:solidFill>
                  <a:srgbClr val="FF6600"/>
                </a:solidFill>
                <a:latin typeface="宋体" panose="02010600030101010101" pitchFamily="2" charset="-122"/>
              </a:rPr>
              <a:t>（</a:t>
            </a:r>
            <a:r>
              <a:rPr lang="en-US" sz="2400" b="1" dirty="0">
                <a:solidFill>
                  <a:srgbClr val="FF6600"/>
                </a:solidFill>
                <a:latin typeface="宋体" panose="02010600030101010101" pitchFamily="2" charset="-122"/>
              </a:rPr>
              <a:t>2</a:t>
            </a:r>
            <a:r>
              <a:rPr lang="zh-CN" altLang="en-US" sz="2400" b="1" dirty="0">
                <a:solidFill>
                  <a:srgbClr val="FF6600"/>
                </a:solidFill>
                <a:latin typeface="宋体" panose="02010600030101010101" pitchFamily="2" charset="-122"/>
              </a:rPr>
              <a:t>）宫廷、上层社会的陈设、实用品及建筑物图案</a:t>
            </a:r>
            <a:r>
              <a:rPr lang="en-US" altLang="zh-CN" sz="2400" dirty="0">
                <a:solidFill>
                  <a:srgbClr val="FF6600"/>
                </a:solidFill>
                <a:latin typeface="宋体" panose="02010600030101010101" pitchFamily="2" charset="-122"/>
              </a:rPr>
              <a:t> </a:t>
            </a:r>
          </a:p>
          <a:p>
            <a:pPr eaLnBrk="0" fontAlgn="ctr" hangingPunct="0"/>
            <a:r>
              <a:rPr lang="en-US" altLang="zh-CN" sz="2400" dirty="0">
                <a:latin typeface="宋体" panose="02010600030101010101" pitchFamily="2" charset="-122"/>
              </a:rPr>
              <a:t>    </a:t>
            </a:r>
            <a:r>
              <a:rPr lang="zh-CN" altLang="en-US" sz="2400" dirty="0">
                <a:latin typeface="宋体" panose="02010600030101010101" pitchFamily="2" charset="-122"/>
              </a:rPr>
              <a:t>这类图案多是为满足统治者奢侈的生活需求而精心设计制作的。主要有陶瓷、青铜、玉雕、漆器，金属制品、织绣，砖雕、石刻、雕漆、景泰蓝等 。</a:t>
            </a:r>
            <a:r>
              <a:rPr lang="en-US" altLang="zh-CN" sz="2400" b="1" dirty="0">
                <a:latin typeface="宋体" panose="02010600030101010101" pitchFamily="2" charset="-122"/>
              </a:rPr>
              <a:t>  </a:t>
            </a:r>
            <a:endParaRPr lang="en-US" altLang="zh-CN" sz="2400" dirty="0">
              <a:latin typeface="宋体" panose="02010600030101010101" pitchFamily="2" charset="-122"/>
            </a:endParaRPr>
          </a:p>
        </p:txBody>
      </p:sp>
      <p:pic>
        <p:nvPicPr>
          <p:cNvPr id="57347" name="图片 57346" descr="《图案基础》教案：  第一课 图案的基本知识 - 天上冒的云 - 天上冒的云">
            <a:hlinkClick r:id="rId2"/>
          </p:cNvPr>
          <p:cNvPicPr>
            <a:picLocks noChangeAspect="1"/>
          </p:cNvPicPr>
          <p:nvPr/>
        </p:nvPicPr>
        <p:blipFill>
          <a:blip r:embed="rId3"/>
          <a:stretch>
            <a:fillRect/>
          </a:stretch>
        </p:blipFill>
        <p:spPr>
          <a:xfrm>
            <a:off x="685800" y="2590800"/>
            <a:ext cx="3233738" cy="3429000"/>
          </a:xfrm>
          <a:prstGeom prst="rect">
            <a:avLst/>
          </a:prstGeom>
          <a:noFill/>
          <a:ln w="9525">
            <a:noFill/>
          </a:ln>
        </p:spPr>
      </p:pic>
      <p:pic>
        <p:nvPicPr>
          <p:cNvPr id="57348" name="图片 57347" descr="《图案基础》教案：  第一课 图案的基本知识 - 天上冒的云 - 天上冒的云">
            <a:hlinkClick r:id="rId4"/>
          </p:cNvPr>
          <p:cNvPicPr>
            <a:picLocks noChangeAspect="1"/>
          </p:cNvPicPr>
          <p:nvPr/>
        </p:nvPicPr>
        <p:blipFill>
          <a:blip r:embed="rId5"/>
          <a:stretch>
            <a:fillRect/>
          </a:stretch>
        </p:blipFill>
        <p:spPr>
          <a:xfrm>
            <a:off x="4953000" y="2590800"/>
            <a:ext cx="3233738" cy="3429000"/>
          </a:xfrm>
          <a:prstGeom prst="rect">
            <a:avLst/>
          </a:prstGeom>
          <a:noFill/>
          <a:ln w="9525">
            <a:noFill/>
          </a:ln>
        </p:spPr>
      </p:pic>
      <p:sp>
        <p:nvSpPr>
          <p:cNvPr id="57349" name="矩形 57348"/>
          <p:cNvSpPr/>
          <p:nvPr/>
        </p:nvSpPr>
        <p:spPr>
          <a:xfrm>
            <a:off x="457200" y="6172200"/>
            <a:ext cx="8462963" cy="457200"/>
          </a:xfrm>
          <a:prstGeom prst="rect">
            <a:avLst/>
          </a:prstGeom>
          <a:noFill/>
          <a:ln w="9525">
            <a:noFill/>
          </a:ln>
        </p:spPr>
        <p:txBody>
          <a:bodyPr wrap="none" anchor="t">
            <a:spAutoFit/>
          </a:bodyPr>
          <a:lstStyle/>
          <a:p>
            <a:pPr eaLnBrk="0" fontAlgn="ctr" hangingPunct="0"/>
            <a:r>
              <a:rPr lang="zh-CN" altLang="en-US" sz="2400" b="1" dirty="0">
                <a:latin typeface="Arial" panose="020B0604020202020204" pitchFamily="34" charset="0"/>
              </a:rPr>
              <a:t>宋 青铜鎏金双凤纹葵花镜</a:t>
            </a:r>
            <a:r>
              <a:rPr lang="en-US" altLang="zh-CN" sz="2400" b="1" dirty="0">
                <a:latin typeface="Arial" panose="020B0604020202020204" pitchFamily="34" charset="0"/>
              </a:rPr>
              <a:t>        </a:t>
            </a:r>
            <a:r>
              <a:rPr lang="zh-CN" altLang="en-US" sz="2400" b="1" dirty="0">
                <a:latin typeface="Arial" panose="020B0604020202020204" pitchFamily="34" charset="0"/>
              </a:rPr>
              <a:t>西汉漆器 彩绘鸟云纹双耳酒器</a:t>
            </a:r>
            <a:r>
              <a:rPr lang="zh-CN" altLang="en-US" sz="2400">
                <a:latin typeface="Arial" panose="020B0604020202020204"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8" name="矩形 64517"/>
          <p:cNvSpPr/>
          <p:nvPr/>
        </p:nvSpPr>
        <p:spPr>
          <a:xfrm>
            <a:off x="0" y="381000"/>
            <a:ext cx="4114800" cy="6096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p>
        </p:txBody>
      </p:sp>
      <p:sp>
        <p:nvSpPr>
          <p:cNvPr id="64514" name="文本框 64513"/>
          <p:cNvSpPr txBox="1"/>
          <p:nvPr/>
        </p:nvSpPr>
        <p:spPr>
          <a:xfrm>
            <a:off x="304800" y="2149475"/>
            <a:ext cx="4724400" cy="4327525"/>
          </a:xfrm>
          <a:prstGeom prst="rect">
            <a:avLst/>
          </a:prstGeom>
          <a:noFill/>
          <a:ln w="9525">
            <a:noFill/>
          </a:ln>
        </p:spPr>
        <p:txBody>
          <a:bodyPr>
            <a:spAutoFit/>
          </a:bodyPr>
          <a:lstStyle/>
          <a:p>
            <a:pPr>
              <a:spcBef>
                <a:spcPct val="50000"/>
              </a:spcBef>
            </a:pPr>
            <a:r>
              <a:rPr lang="zh-CN" altLang="en-US" sz="2400" dirty="0">
                <a:latin typeface="方正粗宋简体" panose="03000509000000000000" pitchFamily="65" charset="-122"/>
                <a:ea typeface="方正粗宋简体" panose="03000509000000000000" pitchFamily="65" charset="-122"/>
              </a:rPr>
              <a:t>（一）图案即图形的设计方案。</a:t>
            </a:r>
          </a:p>
          <a:p>
            <a:pPr>
              <a:lnSpc>
                <a:spcPct val="120000"/>
              </a:lnSpc>
              <a:spcBef>
                <a:spcPct val="50000"/>
              </a:spcBef>
            </a:pPr>
            <a:r>
              <a:rPr lang="zh-CN" altLang="en-US" sz="2400" dirty="0">
                <a:latin typeface="宋体" panose="02010600030101010101" pitchFamily="2" charset="-122"/>
              </a:rPr>
              <a:t>    图案设计是一门较为实用的设计艺术。它是</a:t>
            </a:r>
            <a:r>
              <a:rPr lang="zh-CN" altLang="en-US" sz="2400" b="1" dirty="0">
                <a:solidFill>
                  <a:srgbClr val="FF6600"/>
                </a:solidFill>
                <a:latin typeface="宋体" panose="02010600030101010101" pitchFamily="2" charset="-122"/>
              </a:rPr>
              <a:t>根据具体的形式需要而进行设计的图形方案</a:t>
            </a:r>
            <a:r>
              <a:rPr lang="zh-CN" altLang="en-US" sz="2400" dirty="0">
                <a:solidFill>
                  <a:srgbClr val="FF6600"/>
                </a:solidFill>
                <a:latin typeface="宋体" panose="02010600030101010101" pitchFamily="2" charset="-122"/>
              </a:rPr>
              <a:t>，</a:t>
            </a:r>
            <a:r>
              <a:rPr lang="zh-CN" altLang="en-US" sz="2400" dirty="0">
                <a:latin typeface="宋体" panose="02010600030101010101" pitchFamily="2" charset="-122"/>
              </a:rPr>
              <a:t>同时具有审美与艺术的特征。</a:t>
            </a:r>
          </a:p>
          <a:p>
            <a:pPr>
              <a:lnSpc>
                <a:spcPct val="120000"/>
              </a:lnSpc>
              <a:spcBef>
                <a:spcPct val="50000"/>
              </a:spcBef>
            </a:pPr>
            <a:r>
              <a:rPr lang="zh-CN" altLang="en-US" sz="2400" dirty="0">
                <a:latin typeface="宋体" panose="02010600030101010101" pitchFamily="2" charset="-122"/>
              </a:rPr>
              <a:t>    图案设计是艺术设计专业中重要的基础课之一。它包括；</a:t>
            </a:r>
            <a:r>
              <a:rPr lang="zh-CN" altLang="en-US" sz="2400" b="1" dirty="0">
                <a:solidFill>
                  <a:srgbClr val="FF6600"/>
                </a:solidFill>
                <a:latin typeface="宋体" panose="02010600030101010101" pitchFamily="2" charset="-122"/>
              </a:rPr>
              <a:t>写生、变形、格式变化、以及黑白和色彩技法表现</a:t>
            </a:r>
            <a:r>
              <a:rPr lang="zh-CN" altLang="en-US" sz="2400" dirty="0">
                <a:latin typeface="宋体" panose="02010600030101010101" pitchFamily="2" charset="-122"/>
              </a:rPr>
              <a:t>等内容。</a:t>
            </a:r>
          </a:p>
        </p:txBody>
      </p:sp>
      <p:sp>
        <p:nvSpPr>
          <p:cNvPr id="64517" name="矩形 64516"/>
          <p:cNvSpPr/>
          <p:nvPr/>
        </p:nvSpPr>
        <p:spPr>
          <a:xfrm>
            <a:off x="425450" y="457200"/>
            <a:ext cx="3384550" cy="519113"/>
          </a:xfrm>
          <a:prstGeom prst="rect">
            <a:avLst/>
          </a:prstGeom>
          <a:noFill/>
          <a:ln w="9525">
            <a:noFill/>
          </a:ln>
        </p:spPr>
        <p:txBody>
          <a:bodyPr wrap="none" anchor="t">
            <a:spAutoFit/>
          </a:bodyPr>
          <a:lstStyle/>
          <a:p>
            <a:r>
              <a:rPr lang="zh-CN" altLang="en-US" sz="2800" dirty="0">
                <a:solidFill>
                  <a:srgbClr val="BCC755"/>
                </a:solidFill>
                <a:latin typeface="Arial" panose="020B0604020202020204" pitchFamily="34" charset="0"/>
                <a:ea typeface="方正粗宋简体" panose="03000509000000000000" pitchFamily="65" charset="-122"/>
              </a:rPr>
              <a:t>一、图案的基本概念</a:t>
            </a:r>
          </a:p>
        </p:txBody>
      </p:sp>
      <p:pic>
        <p:nvPicPr>
          <p:cNvPr id="64520" name="图片 64519" descr="N76"/>
          <p:cNvPicPr>
            <a:picLocks noChangeAspect="1"/>
          </p:cNvPicPr>
          <p:nvPr/>
        </p:nvPicPr>
        <p:blipFill>
          <a:blip r:embed="rId3"/>
          <a:stretch>
            <a:fillRect/>
          </a:stretch>
        </p:blipFill>
        <p:spPr>
          <a:xfrm>
            <a:off x="5181600" y="990600"/>
            <a:ext cx="3705225" cy="5562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animEffect transition="in" filter="slide(fromBottom)">
                                      <p:cBhvr>
                                        <p:cTn id="7" dur="500"/>
                                        <p:tgtEl>
                                          <p:spTgt spid="64514"/>
                                        </p:tgtEl>
                                      </p:cBhvr>
                                    </p:animEffect>
                                  </p:childTnLst>
                                  <p:subTnLst>
                                    <p:audio>
                                      <p:cMediaNode>
                                        <p:cTn display="0" masterRel="sameClick">
                                          <p:stCondLst>
                                            <p:cond evt="begin" delay="0">
                                              <p:tn val="5"/>
                                            </p:cond>
                                          </p:stCondLst>
                                          <p:endCondLst>
                                            <p:cond evt="onStopAudio" delay="0">
                                              <p:tgtEl>
                                                <p:sldTgt/>
                                              </p:tgtEl>
                                            </p:cond>
                                          </p:endCondLst>
                                        </p:cTn>
                                        <p:tgtEl>
                                          <p:sndTgt r:embed="rId2" name="projctor.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64520"/>
                                        </p:tgtEl>
                                        <p:attrNameLst>
                                          <p:attrName>style.visibility</p:attrName>
                                        </p:attrNameLst>
                                      </p:cBhvr>
                                      <p:to>
                                        <p:strVal val="visible"/>
                                      </p:to>
                                    </p:set>
                                    <p:animEffect transition="in" filter="slide(fromLeft)">
                                      <p:cBhvr>
                                        <p:cTn id="12" dur="500"/>
                                        <p:tgtEl>
                                          <p:spTgt spid="64520"/>
                                        </p:tgtEl>
                                      </p:cBhvr>
                                    </p:animEffect>
                                  </p:childTnLst>
                                  <p:subTnLst>
                                    <p:audio>
                                      <p:cMediaNode>
                                        <p:cTn display="0" masterRel="sameClick">
                                          <p:stCondLst>
                                            <p:cond evt="begin" delay="0">
                                              <p:tn val="10"/>
                                            </p:cond>
                                          </p:stCondLst>
                                          <p:endCondLst>
                                            <p:cond evt="onStopAudio" delay="0">
                                              <p:tgtEl>
                                                <p:sldTgt/>
                                              </p:tgtEl>
                                            </p:cond>
                                          </p:endCondLst>
                                        </p:cTn>
                                        <p:tgtEl>
                                          <p:sndTgt r:embed="rId2" name="projcto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矩形 56321"/>
          <p:cNvSpPr/>
          <p:nvPr/>
        </p:nvSpPr>
        <p:spPr>
          <a:xfrm>
            <a:off x="533400" y="1807210"/>
            <a:ext cx="2895600" cy="3913505"/>
          </a:xfrm>
          <a:prstGeom prst="rect">
            <a:avLst/>
          </a:prstGeom>
          <a:noFill/>
          <a:ln w="9525">
            <a:noFill/>
          </a:ln>
        </p:spPr>
        <p:txBody>
          <a:bodyPr lIns="0" tIns="0" rIns="0" bIns="0" anchor="ctr">
            <a:spAutoFit/>
          </a:bodyPr>
          <a:lstStyle/>
          <a:p>
            <a:pPr fontAlgn="ctr">
              <a:lnSpc>
                <a:spcPct val="120000"/>
              </a:lnSpc>
            </a:pPr>
            <a:r>
              <a:rPr lang="zh-CN" altLang="en-US" sz="2400" b="1" dirty="0">
                <a:latin typeface="宋体" panose="02010600030101010101" pitchFamily="2" charset="-122"/>
              </a:rPr>
              <a:t>（</a:t>
            </a:r>
            <a:r>
              <a:rPr lang="en-US" altLang="zh-CN" sz="2400" b="1" dirty="0">
                <a:latin typeface="宋体" panose="02010600030101010101" pitchFamily="2" charset="-122"/>
              </a:rPr>
              <a:t>3</a:t>
            </a:r>
            <a:r>
              <a:rPr lang="zh-CN" altLang="en-US" sz="2400" b="1" dirty="0">
                <a:latin typeface="宋体" panose="02010600030101010101" pitchFamily="2" charset="-122"/>
              </a:rPr>
              <a:t>）宗教艺术图案</a:t>
            </a:r>
            <a:r>
              <a:rPr lang="zh-CN" altLang="en-US" sz="2400" dirty="0">
                <a:latin typeface="宋体" panose="02010600030101010101" pitchFamily="2" charset="-122"/>
              </a:rPr>
              <a:t> </a:t>
            </a:r>
          </a:p>
          <a:p>
            <a:pPr eaLnBrk="0" fontAlgn="ctr" hangingPunct="0">
              <a:lnSpc>
                <a:spcPct val="120000"/>
              </a:lnSpc>
            </a:pPr>
            <a:r>
              <a:rPr lang="zh-CN" altLang="en-US" sz="2400" dirty="0">
                <a:latin typeface="宋体" panose="02010600030101010101" pitchFamily="2" charset="-122"/>
              </a:rPr>
              <a:t>   宗教艺术图案主要是石窟庙宇中的</a:t>
            </a:r>
            <a:r>
              <a:rPr lang="zh-CN" altLang="en-US" sz="2400" b="1" dirty="0">
                <a:solidFill>
                  <a:srgbClr val="FF6600"/>
                </a:solidFill>
                <a:latin typeface="宋体" panose="02010600030101010101" pitchFamily="2" charset="-122"/>
              </a:rPr>
              <a:t>壁画、藻井、砖雕石刻上等</a:t>
            </a:r>
            <a:r>
              <a:rPr lang="zh-CN" altLang="en-US" sz="2400" dirty="0">
                <a:latin typeface="宋体" panose="02010600030101010101" pitchFamily="2" charset="-122"/>
              </a:rPr>
              <a:t>的装饰图案。这类图案自由奔放，造型独特、气势流畅，富于想像和浪漫色彩。 </a:t>
            </a:r>
          </a:p>
          <a:p>
            <a:pPr eaLnBrk="0" fontAlgn="ctr" hangingPunct="0"/>
            <a:r>
              <a:rPr lang="en-US" altLang="zh-CN" sz="2400" dirty="0">
                <a:latin typeface="微软雅黑" panose="020B0503020204020204" pitchFamily="34" charset="-122"/>
                <a:ea typeface="微软雅黑" panose="020B0503020204020204" pitchFamily="34" charset="-122"/>
              </a:rPr>
              <a:t>    </a:t>
            </a:r>
          </a:p>
        </p:txBody>
      </p:sp>
      <p:pic>
        <p:nvPicPr>
          <p:cNvPr id="56323" name="图片 56322" descr="《图案基础》教案：  第一课 图案的基本知识 - 天上冒的云 - 天上冒的云">
            <a:hlinkClick r:id="rId2"/>
          </p:cNvPr>
          <p:cNvPicPr>
            <a:picLocks noChangeAspect="1"/>
          </p:cNvPicPr>
          <p:nvPr/>
        </p:nvPicPr>
        <p:blipFill>
          <a:blip r:embed="rId3"/>
          <a:stretch>
            <a:fillRect/>
          </a:stretch>
        </p:blipFill>
        <p:spPr>
          <a:xfrm>
            <a:off x="3657600" y="812800"/>
            <a:ext cx="5276850" cy="5054600"/>
          </a:xfrm>
          <a:prstGeom prst="rect">
            <a:avLst/>
          </a:prstGeom>
          <a:noFill/>
          <a:ln w="9525">
            <a:noFill/>
          </a:ln>
        </p:spPr>
      </p:pic>
      <p:sp>
        <p:nvSpPr>
          <p:cNvPr id="56324" name="矩形 56323"/>
          <p:cNvSpPr/>
          <p:nvPr/>
        </p:nvSpPr>
        <p:spPr>
          <a:xfrm>
            <a:off x="4419600" y="6096000"/>
            <a:ext cx="3557588" cy="457200"/>
          </a:xfrm>
          <a:prstGeom prst="rect">
            <a:avLst/>
          </a:prstGeom>
          <a:noFill/>
          <a:ln w="9525">
            <a:noFill/>
          </a:ln>
        </p:spPr>
        <p:txBody>
          <a:bodyPr wrap="none" anchor="t">
            <a:spAutoFit/>
          </a:bodyPr>
          <a:lstStyle/>
          <a:p>
            <a:pPr eaLnBrk="0" fontAlgn="ctr" hangingPunct="0"/>
            <a:r>
              <a:rPr lang="zh-CN" altLang="en-US" sz="2400" b="1" dirty="0">
                <a:latin typeface="宋体" panose="02010600030101010101" pitchFamily="2" charset="-122"/>
              </a:rPr>
              <a:t>敦煌</a:t>
            </a:r>
            <a:r>
              <a:rPr lang="en-US" altLang="zh-CN" sz="2400" b="1" dirty="0">
                <a:latin typeface="宋体" panose="02010600030101010101" pitchFamily="2" charset="-122"/>
              </a:rPr>
              <a:t>407</a:t>
            </a:r>
            <a:r>
              <a:rPr lang="zh-CN" altLang="en-US" sz="2400" b="1" dirty="0">
                <a:latin typeface="宋体" panose="02010600030101010101" pitchFamily="2" charset="-122"/>
              </a:rPr>
              <a:t>窟 莲花三兔藻井</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533400" y="838200"/>
            <a:ext cx="8382000" cy="3200400"/>
          </a:xfrm>
        </p:spPr>
        <p:txBody>
          <a:bodyPr/>
          <a:lstStyle/>
          <a:p>
            <a:pPr marL="0" indent="0">
              <a:buNone/>
            </a:pPr>
            <a:r>
              <a:rPr lang="en-US" sz="2400" b="1" dirty="0">
                <a:latin typeface="+mn-ea"/>
                <a:cs typeface="FZCuSong-B09S" charset="-122"/>
                <a:sym typeface="+mn-ea"/>
              </a:rPr>
              <a:t>2.</a:t>
            </a:r>
            <a:r>
              <a:rPr lang="zh-CN" sz="2400" b="1" dirty="0">
                <a:latin typeface="+mn-ea"/>
                <a:cs typeface="FZCuSong-B09S" charset="-122"/>
                <a:sym typeface="+mn-ea"/>
              </a:rPr>
              <a:t>中国传统装饰图案的历史</a:t>
            </a:r>
            <a:r>
              <a:rPr lang="zh-CN" sz="2400" b="1" dirty="0" smtClean="0">
                <a:latin typeface="+mn-ea"/>
                <a:cs typeface="FZCuSong-B09S" charset="-122"/>
                <a:sym typeface="+mn-ea"/>
              </a:rPr>
              <a:t>演变</a:t>
            </a:r>
            <a:endParaRPr lang="zh-CN" sz="2400" b="1" dirty="0">
              <a:latin typeface="微软雅黑 Light" panose="020B0502040204020203" charset="-122"/>
              <a:ea typeface="微软雅黑 Light" panose="020B0502040204020203" charset="-122"/>
              <a:sym typeface="+mn-ea"/>
            </a:endParaRPr>
          </a:p>
          <a:p>
            <a:pPr marL="0" algn="l" eaLnBrk="0" fontAlgn="ctr" hangingPunct="0">
              <a:buNone/>
            </a:pPr>
            <a:r>
              <a:rPr lang="zh-CN" altLang="en-US" sz="2400" b="1" dirty="0">
                <a:solidFill>
                  <a:srgbClr val="FF9900"/>
                </a:solidFill>
                <a:latin typeface="宋体" panose="02010600030101010101" pitchFamily="2" charset="-122"/>
                <a:ea typeface="宋体" panose="02010600030101010101" pitchFamily="2" charset="-122"/>
                <a:sym typeface="+mn-ea"/>
              </a:rPr>
              <a:t>（1）新石器时代的彩陶图案</a:t>
            </a:r>
          </a:p>
          <a:p>
            <a:pPr marL="0" algn="l" eaLnBrk="0" fontAlgn="ctr" hangingPunct="0">
              <a:buNone/>
            </a:pPr>
            <a:r>
              <a:rPr lang="zh-CN" altLang="en-US" sz="2400" dirty="0" smtClean="0">
                <a:latin typeface="宋体" panose="02010600030101010101" pitchFamily="2" charset="-122"/>
                <a:ea typeface="宋体" panose="02010600030101010101" pitchFamily="2" charset="-122"/>
                <a:sym typeface="+mn-ea"/>
              </a:rPr>
              <a:t>    早</a:t>
            </a:r>
            <a:r>
              <a:rPr lang="zh-CN" altLang="en-US" sz="2400" dirty="0">
                <a:latin typeface="宋体" panose="02010600030101010101" pitchFamily="2" charset="-122"/>
                <a:ea typeface="宋体" panose="02010600030101010101" pitchFamily="2" charset="-122"/>
                <a:sym typeface="+mn-ea"/>
              </a:rPr>
              <a:t>在五六千年前的新石器时代，祖先创造灿烂的彩陶文化，彩陶是新石器时代艺术成就的集中体现者，距今七千年到三千年的历史，几乎遍布全国各地。</a:t>
            </a:r>
            <a:endParaRPr sz="2400" dirty="0">
              <a:latin typeface="华文楷体" panose="02010600040101010101" charset="-122"/>
              <a:ea typeface="华文楷体" panose="02010600040101010101" charset="-122"/>
              <a:sym typeface="+mn-ea"/>
            </a:endParaRPr>
          </a:p>
          <a:p>
            <a:pPr marL="0" indent="0">
              <a:buNone/>
            </a:pPr>
            <a:endParaRPr sz="2400" dirty="0">
              <a:ea typeface="楷体" panose="02010609060101010101" pitchFamily="1" charset="-122"/>
              <a:sym typeface="+mn-ea"/>
            </a:endParaRPr>
          </a:p>
          <a:p>
            <a:endParaRPr sz="2400" dirty="0">
              <a:ea typeface="楷体" panose="02010609060101010101" pitchFamily="1" charset="-122"/>
            </a:endParaRPr>
          </a:p>
        </p:txBody>
      </p:sp>
      <p:grpSp>
        <p:nvGrpSpPr>
          <p:cNvPr id="6" name="组合 5"/>
          <p:cNvGrpSpPr/>
          <p:nvPr/>
        </p:nvGrpSpPr>
        <p:grpSpPr>
          <a:xfrm>
            <a:off x="701675" y="3537585"/>
            <a:ext cx="7631430" cy="2138045"/>
            <a:chOff x="2482" y="6445"/>
            <a:chExt cx="8392" cy="2318"/>
          </a:xfrm>
        </p:grpSpPr>
        <p:pic>
          <p:nvPicPr>
            <p:cNvPr id="3" name="Picture 24" descr="567567657567"/>
            <p:cNvPicPr>
              <a:picLocks noChangeAspect="1"/>
            </p:cNvPicPr>
            <p:nvPr/>
          </p:nvPicPr>
          <p:blipFill>
            <a:blip r:embed="rId2"/>
            <a:stretch>
              <a:fillRect/>
            </a:stretch>
          </p:blipFill>
          <p:spPr>
            <a:xfrm>
              <a:off x="2482" y="6445"/>
              <a:ext cx="3276" cy="2272"/>
            </a:xfrm>
            <a:prstGeom prst="rect">
              <a:avLst/>
            </a:prstGeom>
            <a:noFill/>
            <a:ln w="9525">
              <a:noFill/>
            </a:ln>
          </p:spPr>
        </p:pic>
        <p:pic>
          <p:nvPicPr>
            <p:cNvPr id="4" name="Picture 25" descr="676767"/>
            <p:cNvPicPr>
              <a:picLocks noChangeAspect="1"/>
            </p:cNvPicPr>
            <p:nvPr/>
          </p:nvPicPr>
          <p:blipFill>
            <a:blip r:embed="rId3"/>
            <a:stretch>
              <a:fillRect/>
            </a:stretch>
          </p:blipFill>
          <p:spPr>
            <a:xfrm>
              <a:off x="5949" y="6477"/>
              <a:ext cx="2543" cy="2287"/>
            </a:xfrm>
            <a:prstGeom prst="rect">
              <a:avLst/>
            </a:prstGeom>
            <a:noFill/>
            <a:ln w="9525">
              <a:noFill/>
            </a:ln>
          </p:spPr>
        </p:pic>
        <p:pic>
          <p:nvPicPr>
            <p:cNvPr id="5" name="Picture 26" descr="67"/>
            <p:cNvPicPr>
              <a:picLocks noChangeAspect="1"/>
            </p:cNvPicPr>
            <p:nvPr/>
          </p:nvPicPr>
          <p:blipFill>
            <a:blip r:embed="rId4"/>
            <a:stretch>
              <a:fillRect/>
            </a:stretch>
          </p:blipFill>
          <p:spPr>
            <a:xfrm>
              <a:off x="8640" y="6445"/>
              <a:ext cx="2235" cy="2319"/>
            </a:xfrm>
            <a:prstGeom prst="rect">
              <a:avLst/>
            </a:prstGeom>
            <a:noFill/>
            <a:ln w="9525">
              <a:noFill/>
            </a:ln>
          </p:spPr>
        </p:pic>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533400" y="685800"/>
            <a:ext cx="8157210" cy="3200400"/>
          </a:xfrm>
        </p:spPr>
        <p:txBody>
          <a:bodyPr/>
          <a:lstStyle/>
          <a:p>
            <a:pPr marL="0" algn="l" eaLnBrk="0" fontAlgn="ctr" hangingPunct="0">
              <a:buNone/>
            </a:pPr>
            <a:r>
              <a:rPr lang="zh-CN" altLang="en-US" sz="2400" b="1" dirty="0">
                <a:solidFill>
                  <a:srgbClr val="FF9900"/>
                </a:solidFill>
                <a:latin typeface="宋体" panose="02010600030101010101" pitchFamily="2" charset="-122"/>
                <a:ea typeface="宋体" panose="02010600030101010101" pitchFamily="2" charset="-122"/>
                <a:sym typeface="+mn-ea"/>
              </a:rPr>
              <a:t>（</a:t>
            </a:r>
            <a:r>
              <a:rPr lang="en-US" altLang="zh-CN" sz="2400" b="1" dirty="0">
                <a:solidFill>
                  <a:srgbClr val="FF9900"/>
                </a:solidFill>
                <a:latin typeface="宋体" panose="02010600030101010101" pitchFamily="2" charset="-122"/>
                <a:ea typeface="宋体" panose="02010600030101010101" pitchFamily="2" charset="-122"/>
                <a:sym typeface="+mn-ea"/>
              </a:rPr>
              <a:t>2</a:t>
            </a:r>
            <a:r>
              <a:rPr lang="zh-CN" altLang="en-US" sz="2400" b="1" dirty="0">
                <a:solidFill>
                  <a:srgbClr val="FF9900"/>
                </a:solidFill>
                <a:latin typeface="宋体" panose="02010600030101010101" pitchFamily="2" charset="-122"/>
                <a:ea typeface="宋体" panose="02010600030101010101" pitchFamily="2" charset="-122"/>
                <a:sym typeface="+mn-ea"/>
              </a:rPr>
              <a:t>）商周时代的青铜图案</a:t>
            </a:r>
          </a:p>
          <a:p>
            <a:pPr marL="0" algn="l" eaLnBrk="0" fontAlgn="ctr" hangingPunct="0">
              <a:buNone/>
            </a:pPr>
            <a:r>
              <a:rPr lang="zh-CN" altLang="en-US" sz="2400" dirty="0" smtClean="0">
                <a:latin typeface="宋体" panose="02010600030101010101" pitchFamily="2" charset="-122"/>
                <a:ea typeface="宋体" panose="02010600030101010101" pitchFamily="2" charset="-122"/>
                <a:sym typeface="+mn-ea"/>
              </a:rPr>
              <a:t>    商周</a:t>
            </a:r>
            <a:r>
              <a:rPr lang="zh-CN" altLang="en-US" sz="2400" dirty="0">
                <a:latin typeface="宋体" panose="02010600030101010101" pitchFamily="2" charset="-122"/>
                <a:ea typeface="宋体" panose="02010600030101010101" pitchFamily="2" charset="-122"/>
                <a:sym typeface="+mn-ea"/>
              </a:rPr>
              <a:t>时期是我国青铜器艺术高度发达的时期，在中国文化史上以“青铜时代”而著称。</a:t>
            </a:r>
          </a:p>
          <a:p>
            <a:pPr marL="0" algn="l" eaLnBrk="0" fontAlgn="ctr" hangingPunct="0">
              <a:buNone/>
            </a:pPr>
            <a:r>
              <a:rPr lang="zh-CN" altLang="en-US" sz="2400" dirty="0" smtClean="0">
                <a:latin typeface="宋体" panose="02010600030101010101" pitchFamily="2" charset="-122"/>
                <a:ea typeface="宋体" panose="02010600030101010101" pitchFamily="2" charset="-122"/>
                <a:sym typeface="+mn-ea"/>
              </a:rPr>
              <a:t>    这个</a:t>
            </a:r>
            <a:r>
              <a:rPr lang="zh-CN" altLang="en-US" sz="2400" dirty="0">
                <a:latin typeface="宋体" panose="02010600030101010101" pitchFamily="2" charset="-122"/>
                <a:ea typeface="宋体" panose="02010600030101010101" pitchFamily="2" charset="-122"/>
                <a:sym typeface="+mn-ea"/>
              </a:rPr>
              <a:t>时期的青铜器从器物造型、装饰艺术，到冶铸工艺都达到了空前的水平，深刻反映了这一时代的精神风貌。</a:t>
            </a:r>
            <a:endParaRPr sz="2400" dirty="0">
              <a:latin typeface="华文楷体" panose="02010600040101010101" charset="-122"/>
              <a:ea typeface="华文楷体" panose="02010600040101010101" charset="-122"/>
              <a:sym typeface="+mn-ea"/>
            </a:endParaRPr>
          </a:p>
          <a:p>
            <a:pPr marL="0" indent="0">
              <a:buNone/>
            </a:pPr>
            <a:endParaRPr sz="2400" dirty="0">
              <a:ea typeface="楷体" panose="02010609060101010101" pitchFamily="1" charset="-122"/>
              <a:sym typeface="+mn-ea"/>
            </a:endParaRPr>
          </a:p>
          <a:p>
            <a:endParaRPr sz="2400" dirty="0">
              <a:ea typeface="楷体" panose="02010609060101010101" pitchFamily="1" charset="-122"/>
            </a:endParaRPr>
          </a:p>
        </p:txBody>
      </p:sp>
      <p:grpSp>
        <p:nvGrpSpPr>
          <p:cNvPr id="6" name="组合 5"/>
          <p:cNvGrpSpPr/>
          <p:nvPr/>
        </p:nvGrpSpPr>
        <p:grpSpPr>
          <a:xfrm>
            <a:off x="762000" y="3395980"/>
            <a:ext cx="7760970" cy="2266315"/>
            <a:chOff x="2520" y="6357"/>
            <a:chExt cx="8952" cy="2614"/>
          </a:xfrm>
        </p:grpSpPr>
        <p:pic>
          <p:nvPicPr>
            <p:cNvPr id="3" name="Picture 27" descr="2009030420421086"/>
            <p:cNvPicPr>
              <a:picLocks noChangeAspect="1"/>
            </p:cNvPicPr>
            <p:nvPr/>
          </p:nvPicPr>
          <p:blipFill>
            <a:blip r:embed="rId2"/>
            <a:stretch>
              <a:fillRect/>
            </a:stretch>
          </p:blipFill>
          <p:spPr>
            <a:xfrm>
              <a:off x="2520" y="6357"/>
              <a:ext cx="2507" cy="2615"/>
            </a:xfrm>
            <a:prstGeom prst="rect">
              <a:avLst/>
            </a:prstGeom>
            <a:noFill/>
            <a:ln w="9525">
              <a:noFill/>
            </a:ln>
          </p:spPr>
        </p:pic>
        <p:pic>
          <p:nvPicPr>
            <p:cNvPr id="4" name="Picture 28" descr="四羊方尊"/>
            <p:cNvPicPr>
              <a:picLocks noChangeAspect="1"/>
            </p:cNvPicPr>
            <p:nvPr/>
          </p:nvPicPr>
          <p:blipFill>
            <a:blip r:embed="rId3"/>
            <a:stretch>
              <a:fillRect/>
            </a:stretch>
          </p:blipFill>
          <p:spPr>
            <a:xfrm>
              <a:off x="5027" y="6357"/>
              <a:ext cx="2571" cy="2606"/>
            </a:xfrm>
            <a:prstGeom prst="rect">
              <a:avLst/>
            </a:prstGeom>
            <a:noFill/>
            <a:ln w="9525">
              <a:noFill/>
            </a:ln>
          </p:spPr>
        </p:pic>
        <p:pic>
          <p:nvPicPr>
            <p:cNvPr id="5" name="Picture 29" descr="牛形尊"/>
            <p:cNvPicPr>
              <a:picLocks noChangeAspect="1"/>
            </p:cNvPicPr>
            <p:nvPr/>
          </p:nvPicPr>
          <p:blipFill>
            <a:blip r:embed="rId4"/>
            <a:stretch>
              <a:fillRect/>
            </a:stretch>
          </p:blipFill>
          <p:spPr>
            <a:xfrm>
              <a:off x="7812" y="6357"/>
              <a:ext cx="3661" cy="2604"/>
            </a:xfrm>
            <a:prstGeom prst="rect">
              <a:avLst/>
            </a:prstGeom>
            <a:noFill/>
            <a:ln w="9525">
              <a:noFill/>
            </a:ln>
          </p:spPr>
        </p:pic>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568325" y="990600"/>
            <a:ext cx="8229600" cy="3200400"/>
          </a:xfrm>
        </p:spPr>
        <p:txBody>
          <a:bodyPr/>
          <a:lstStyle/>
          <a:p>
            <a:pPr marL="0" algn="l" eaLnBrk="0" fontAlgn="ctr" hangingPunct="0">
              <a:buNone/>
            </a:pPr>
            <a:r>
              <a:rPr lang="zh-CN" altLang="en-US" sz="2400" b="1" dirty="0">
                <a:solidFill>
                  <a:srgbClr val="FF9900"/>
                </a:solidFill>
                <a:latin typeface="宋体" panose="02010600030101010101" pitchFamily="2" charset="-122"/>
                <a:ea typeface="宋体" panose="02010600030101010101" pitchFamily="2" charset="-122"/>
                <a:sym typeface="+mn-ea"/>
              </a:rPr>
              <a:t>（3）春秋战国时期的装饰图案</a:t>
            </a:r>
          </a:p>
          <a:p>
            <a:pPr marL="0" algn="l" eaLnBrk="0" fontAlgn="ctr" hangingPunct="0">
              <a:buNone/>
            </a:pPr>
            <a:r>
              <a:rPr lang="zh-CN" altLang="en-US" sz="2400" dirty="0" smtClean="0">
                <a:latin typeface="宋体" panose="02010600030101010101" pitchFamily="2" charset="-122"/>
                <a:ea typeface="宋体" panose="02010600030101010101" pitchFamily="2" charset="-122"/>
                <a:sym typeface="+mn-ea"/>
              </a:rPr>
              <a:t>    春秋</a:t>
            </a:r>
            <a:r>
              <a:rPr lang="zh-CN" altLang="en-US" sz="2400" dirty="0">
                <a:latin typeface="宋体" panose="02010600030101010101" pitchFamily="2" charset="-122"/>
                <a:ea typeface="宋体" panose="02010600030101010101" pitchFamily="2" charset="-122"/>
                <a:sym typeface="+mn-ea"/>
              </a:rPr>
              <a:t>战国时期，工艺美术方面百花齐放，纺织业、制陶业、漆器、玉器、玻璃业等普遍发展，使得装饰在漆器、陶器、刺绣、玉器、金银器等中广泛应用。</a:t>
            </a:r>
            <a:endParaRPr lang="en-US" sz="2400" dirty="0">
              <a:latin typeface="华文楷体" panose="02010600040101010101" charset="-122"/>
              <a:ea typeface="华文楷体" panose="02010600040101010101" charset="-122"/>
              <a:sym typeface="+mn-ea"/>
            </a:endParaRPr>
          </a:p>
          <a:p>
            <a:pPr marL="0" indent="0">
              <a:buNone/>
            </a:pPr>
            <a:endParaRPr sz="2400" dirty="0">
              <a:ea typeface="楷体" panose="02010609060101010101" pitchFamily="1" charset="-122"/>
              <a:sym typeface="+mn-ea"/>
            </a:endParaRPr>
          </a:p>
          <a:p>
            <a:endParaRPr sz="2400" dirty="0">
              <a:ea typeface="楷体" panose="02010609060101010101" pitchFamily="1" charset="-122"/>
            </a:endParaRPr>
          </a:p>
        </p:txBody>
      </p:sp>
      <p:grpSp>
        <p:nvGrpSpPr>
          <p:cNvPr id="6" name="组合 5"/>
          <p:cNvGrpSpPr/>
          <p:nvPr/>
        </p:nvGrpSpPr>
        <p:grpSpPr>
          <a:xfrm>
            <a:off x="786130" y="3114675"/>
            <a:ext cx="7595870" cy="2712720"/>
            <a:chOff x="-536" y="5779"/>
            <a:chExt cx="7863" cy="2808"/>
          </a:xfrm>
        </p:grpSpPr>
        <p:pic>
          <p:nvPicPr>
            <p:cNvPr id="3" name="Picture 30" descr="错银双翼神兽"/>
            <p:cNvPicPr>
              <a:picLocks noChangeAspect="1"/>
            </p:cNvPicPr>
            <p:nvPr/>
          </p:nvPicPr>
          <p:blipFill>
            <a:blip r:embed="rId2"/>
            <a:stretch>
              <a:fillRect/>
            </a:stretch>
          </p:blipFill>
          <p:spPr>
            <a:xfrm>
              <a:off x="1462" y="5779"/>
              <a:ext cx="3336" cy="2691"/>
            </a:xfrm>
            <a:prstGeom prst="rect">
              <a:avLst/>
            </a:prstGeom>
            <a:noFill/>
            <a:ln w="9525">
              <a:noFill/>
            </a:ln>
          </p:spPr>
        </p:pic>
        <p:pic>
          <p:nvPicPr>
            <p:cNvPr id="4" name="Picture 31" descr="2008101716723541_2"/>
            <p:cNvPicPr>
              <a:picLocks noChangeAspect="1"/>
            </p:cNvPicPr>
            <p:nvPr/>
          </p:nvPicPr>
          <p:blipFill>
            <a:blip r:embed="rId3"/>
            <a:stretch>
              <a:fillRect/>
            </a:stretch>
          </p:blipFill>
          <p:spPr>
            <a:xfrm>
              <a:off x="4995" y="5779"/>
              <a:ext cx="2333" cy="2808"/>
            </a:xfrm>
            <a:prstGeom prst="rect">
              <a:avLst/>
            </a:prstGeom>
            <a:noFill/>
            <a:ln w="9525">
              <a:noFill/>
            </a:ln>
          </p:spPr>
        </p:pic>
        <p:pic>
          <p:nvPicPr>
            <p:cNvPr id="5" name="Picture 32" descr="战国龙凤纹玉器"/>
            <p:cNvPicPr>
              <a:picLocks noChangeAspect="1"/>
            </p:cNvPicPr>
            <p:nvPr/>
          </p:nvPicPr>
          <p:blipFill>
            <a:blip r:embed="rId4"/>
            <a:stretch>
              <a:fillRect/>
            </a:stretch>
          </p:blipFill>
          <p:spPr>
            <a:xfrm>
              <a:off x="-536" y="5779"/>
              <a:ext cx="1865" cy="2691"/>
            </a:xfrm>
            <a:prstGeom prst="rect">
              <a:avLst/>
            </a:prstGeom>
            <a:noFill/>
            <a:ln w="9525">
              <a:noFill/>
            </a:ln>
          </p:spPr>
        </p:pic>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1424940"/>
            <a:ext cx="8229600" cy="3200400"/>
          </a:xfrm>
        </p:spPr>
        <p:txBody>
          <a:bodyPr/>
          <a:lstStyle/>
          <a:p>
            <a:pPr marL="0" algn="l" eaLnBrk="0" fontAlgn="ctr" hangingPunct="0">
              <a:buNone/>
            </a:pPr>
            <a:r>
              <a:rPr lang="zh-CN" altLang="en-US" sz="2400" b="1" dirty="0">
                <a:solidFill>
                  <a:srgbClr val="FF9900"/>
                </a:solidFill>
                <a:latin typeface="宋体" panose="02010600030101010101" pitchFamily="2" charset="-122"/>
                <a:ea typeface="宋体" panose="02010600030101010101" pitchFamily="2" charset="-122"/>
                <a:sym typeface="+mn-ea"/>
              </a:rPr>
              <a:t>（4）秦汉时期的装饰图案</a:t>
            </a:r>
          </a:p>
          <a:p>
            <a:pPr marL="0" algn="l" eaLnBrk="0" fontAlgn="ctr" hangingPunct="0">
              <a:buNone/>
            </a:pPr>
            <a:r>
              <a:rPr lang="zh-CN" altLang="en-US" sz="2400" dirty="0" smtClean="0">
                <a:latin typeface="宋体" panose="02010600030101010101" pitchFamily="2" charset="-122"/>
                <a:ea typeface="宋体" panose="02010600030101010101" pitchFamily="2" charset="-122"/>
                <a:sym typeface="+mn-ea"/>
              </a:rPr>
              <a:t>    秦汉</a:t>
            </a:r>
            <a:r>
              <a:rPr lang="zh-CN" altLang="en-US" sz="2400" dirty="0">
                <a:latin typeface="宋体" panose="02010600030101010101" pitchFamily="2" charset="-122"/>
                <a:ea typeface="宋体" panose="02010600030101010101" pitchFamily="2" charset="-122"/>
                <a:sym typeface="+mn-ea"/>
              </a:rPr>
              <a:t>时期，生产力进一步发展，工艺美术也达到前所未有的繁荣时期。图案纹饰主要体现在瓦当、画像石和画像砖上。</a:t>
            </a:r>
            <a:endParaRPr lang="zh-CN" sz="2400" dirty="0">
              <a:latin typeface="华文楷体" panose="02010600040101010101" charset="-122"/>
              <a:ea typeface="华文楷体" panose="02010600040101010101" charset="-122"/>
              <a:sym typeface="+mn-ea"/>
            </a:endParaRPr>
          </a:p>
          <a:p>
            <a:pPr marL="0" indent="0">
              <a:buNone/>
            </a:pPr>
            <a:endParaRPr sz="2400" dirty="0">
              <a:ea typeface="楷体" panose="02010609060101010101" pitchFamily="1" charset="-122"/>
              <a:sym typeface="+mn-ea"/>
            </a:endParaRPr>
          </a:p>
          <a:p>
            <a:endParaRPr sz="2400" dirty="0">
              <a:ea typeface="楷体" panose="02010609060101010101" pitchFamily="1" charset="-122"/>
            </a:endParaRPr>
          </a:p>
        </p:txBody>
      </p:sp>
      <p:pic>
        <p:nvPicPr>
          <p:cNvPr id="3" name="Picture 35" descr="6532e1c1a8d1ad41bf09e69d"/>
          <p:cNvPicPr>
            <a:picLocks noChangeAspect="1"/>
          </p:cNvPicPr>
          <p:nvPr/>
        </p:nvPicPr>
        <p:blipFill>
          <a:blip r:embed="rId2">
            <a:lum bright="-12000" contrast="12000"/>
          </a:blip>
          <a:stretch>
            <a:fillRect/>
          </a:stretch>
        </p:blipFill>
        <p:spPr>
          <a:xfrm>
            <a:off x="533400" y="3336925"/>
            <a:ext cx="7980680" cy="2073275"/>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540385" y="990600"/>
            <a:ext cx="8229600" cy="3200400"/>
          </a:xfrm>
        </p:spPr>
        <p:txBody>
          <a:bodyPr/>
          <a:lstStyle/>
          <a:p>
            <a:pPr marL="0" algn="l" eaLnBrk="0" fontAlgn="ctr" hangingPunct="0">
              <a:buNone/>
            </a:pPr>
            <a:r>
              <a:rPr lang="zh-CN" altLang="en-US" sz="2400" b="1" dirty="0">
                <a:solidFill>
                  <a:srgbClr val="FF9900"/>
                </a:solidFill>
                <a:latin typeface="宋体" panose="02010600030101010101" pitchFamily="2" charset="-122"/>
                <a:ea typeface="宋体" panose="02010600030101010101" pitchFamily="2" charset="-122"/>
                <a:sym typeface="+mn-ea"/>
              </a:rPr>
              <a:t>（5）魏晋南北朝时期的装饰图案</a:t>
            </a:r>
          </a:p>
          <a:p>
            <a:pPr marL="0" algn="l" eaLnBrk="0" fontAlgn="ctr" hangingPunct="0">
              <a:buNone/>
            </a:pPr>
            <a:r>
              <a:rPr lang="zh-CN" altLang="en-US" sz="2400" dirty="0" smtClean="0">
                <a:latin typeface="宋体" panose="02010600030101010101" pitchFamily="2" charset="-122"/>
                <a:ea typeface="宋体" panose="02010600030101010101" pitchFamily="2" charset="-122"/>
                <a:sym typeface="+mn-ea"/>
              </a:rPr>
              <a:t>    这</a:t>
            </a:r>
            <a:r>
              <a:rPr lang="zh-CN" altLang="en-US" sz="2400" dirty="0">
                <a:latin typeface="宋体" panose="02010600030101010101" pitchFamily="2" charset="-122"/>
                <a:ea typeface="宋体" panose="02010600030101010101" pitchFamily="2" charset="-122"/>
                <a:sym typeface="+mn-ea"/>
              </a:rPr>
              <a:t>一时期，佛教传入我国进而取代了本土宗教流派，这一时期，佛教传入我国进而取代了本土宗教流派，这一时期的石刻艺术极为发达，题材、内容许多都与佛经故事相关。</a:t>
            </a:r>
            <a:endParaRPr lang="zh-CN" sz="2400" dirty="0">
              <a:latin typeface="华文楷体" panose="02010600040101010101" charset="-122"/>
              <a:ea typeface="华文楷体" panose="02010600040101010101" charset="-122"/>
              <a:sym typeface="+mn-ea"/>
            </a:endParaRPr>
          </a:p>
          <a:p>
            <a:endParaRPr sz="2400" dirty="0">
              <a:ea typeface="楷体" panose="02010609060101010101" pitchFamily="1" charset="-122"/>
            </a:endParaRPr>
          </a:p>
        </p:txBody>
      </p:sp>
      <p:grpSp>
        <p:nvGrpSpPr>
          <p:cNvPr id="6" name="组合 5"/>
          <p:cNvGrpSpPr/>
          <p:nvPr/>
        </p:nvGrpSpPr>
        <p:grpSpPr>
          <a:xfrm>
            <a:off x="690245" y="2895600"/>
            <a:ext cx="7827645" cy="2601595"/>
            <a:chOff x="3273" y="5978"/>
            <a:chExt cx="8181" cy="2719"/>
          </a:xfrm>
        </p:grpSpPr>
        <p:pic>
          <p:nvPicPr>
            <p:cNvPr id="3" name="Picture 36" descr="石刻画像"/>
            <p:cNvPicPr>
              <a:picLocks noChangeAspect="1"/>
            </p:cNvPicPr>
            <p:nvPr/>
          </p:nvPicPr>
          <p:blipFill>
            <a:blip r:embed="rId2"/>
            <a:stretch>
              <a:fillRect/>
            </a:stretch>
          </p:blipFill>
          <p:spPr>
            <a:xfrm>
              <a:off x="3273" y="5995"/>
              <a:ext cx="2007" cy="2595"/>
            </a:xfrm>
            <a:prstGeom prst="rect">
              <a:avLst/>
            </a:prstGeom>
            <a:noFill/>
            <a:ln w="9525">
              <a:noFill/>
            </a:ln>
          </p:spPr>
        </p:pic>
        <p:pic>
          <p:nvPicPr>
            <p:cNvPr id="4" name="Picture 37" descr="20070404093938"/>
            <p:cNvPicPr>
              <a:picLocks noChangeAspect="1"/>
            </p:cNvPicPr>
            <p:nvPr/>
          </p:nvPicPr>
          <p:blipFill>
            <a:blip r:embed="rId3"/>
            <a:stretch>
              <a:fillRect/>
            </a:stretch>
          </p:blipFill>
          <p:spPr>
            <a:xfrm>
              <a:off x="5384" y="5978"/>
              <a:ext cx="4060" cy="2628"/>
            </a:xfrm>
            <a:prstGeom prst="rect">
              <a:avLst/>
            </a:prstGeom>
            <a:noFill/>
            <a:ln w="9525">
              <a:noFill/>
            </a:ln>
          </p:spPr>
        </p:pic>
        <p:pic>
          <p:nvPicPr>
            <p:cNvPr id="5" name="Picture 38" descr="北朝青瓷仰覆莲花尊"/>
            <p:cNvPicPr>
              <a:picLocks noChangeAspect="1"/>
            </p:cNvPicPr>
            <p:nvPr/>
          </p:nvPicPr>
          <p:blipFill>
            <a:blip r:embed="rId4"/>
            <a:stretch>
              <a:fillRect/>
            </a:stretch>
          </p:blipFill>
          <p:spPr>
            <a:xfrm>
              <a:off x="9564" y="5995"/>
              <a:ext cx="1890" cy="2702"/>
            </a:xfrm>
            <a:prstGeom prst="rect">
              <a:avLst/>
            </a:prstGeom>
            <a:noFill/>
            <a:ln w="9525">
              <a:noFill/>
            </a:ln>
          </p:spPr>
        </p:pic>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741680" y="1091565"/>
            <a:ext cx="7661275" cy="3200400"/>
          </a:xfrm>
        </p:spPr>
        <p:txBody>
          <a:bodyPr/>
          <a:lstStyle/>
          <a:p>
            <a:pPr marL="0" algn="l" eaLnBrk="0" fontAlgn="ctr" hangingPunct="0">
              <a:buNone/>
            </a:pPr>
            <a:r>
              <a:rPr lang="zh-CN" altLang="en-US" sz="2400" b="1" dirty="0">
                <a:solidFill>
                  <a:srgbClr val="FF9900"/>
                </a:solidFill>
                <a:latin typeface="宋体" panose="02010600030101010101" pitchFamily="2" charset="-122"/>
                <a:ea typeface="宋体" panose="02010600030101010101" pitchFamily="2" charset="-122"/>
                <a:sym typeface="+mn-ea"/>
              </a:rPr>
              <a:t>（6）唐代的装饰图案</a:t>
            </a:r>
          </a:p>
          <a:p>
            <a:pPr marL="0" algn="l" eaLnBrk="0" fontAlgn="ctr" hangingPunct="0">
              <a:buNone/>
            </a:pPr>
            <a:r>
              <a:rPr lang="zh-CN" altLang="en-US" sz="2400" dirty="0" smtClean="0">
                <a:latin typeface="宋体" panose="02010600030101010101" pitchFamily="2" charset="-122"/>
                <a:ea typeface="宋体" panose="02010600030101010101" pitchFamily="2" charset="-122"/>
                <a:sym typeface="+mn-ea"/>
              </a:rPr>
              <a:t>    唐代</a:t>
            </a:r>
            <a:r>
              <a:rPr lang="zh-CN" altLang="en-US" sz="2400" dirty="0">
                <a:latin typeface="宋体" panose="02010600030101010101" pitchFamily="2" charset="-122"/>
                <a:ea typeface="宋体" panose="02010600030101010101" pitchFamily="2" charset="-122"/>
                <a:sym typeface="+mn-ea"/>
              </a:rPr>
              <a:t>装饰艺术表现为造型完美、形象丰满、线条柔和优美，着重写实与精神的刻化，并吸收朴素的装饰风格，在造型上明显带有宗教色彩。</a:t>
            </a:r>
            <a:endParaRPr lang="zh-CN" sz="2400" dirty="0">
              <a:latin typeface="华文楷体" panose="02010600040101010101" charset="-122"/>
              <a:ea typeface="华文楷体" panose="02010600040101010101" charset="-122"/>
              <a:sym typeface="+mn-ea"/>
            </a:endParaRPr>
          </a:p>
          <a:p>
            <a:endParaRPr sz="2400" dirty="0">
              <a:ea typeface="楷体" panose="02010609060101010101" pitchFamily="1" charset="-122"/>
            </a:endParaRPr>
          </a:p>
        </p:txBody>
      </p:sp>
      <p:grpSp>
        <p:nvGrpSpPr>
          <p:cNvPr id="6" name="组合 5"/>
          <p:cNvGrpSpPr/>
          <p:nvPr/>
        </p:nvGrpSpPr>
        <p:grpSpPr>
          <a:xfrm>
            <a:off x="861695" y="3134995"/>
            <a:ext cx="7272020" cy="2580005"/>
            <a:chOff x="1685" y="5827"/>
            <a:chExt cx="9110" cy="3232"/>
          </a:xfrm>
        </p:grpSpPr>
        <p:pic>
          <p:nvPicPr>
            <p:cNvPr id="3" name="Picture 39" descr="木身锦衣裙女俑"/>
            <p:cNvPicPr>
              <a:picLocks noChangeAspect="1"/>
            </p:cNvPicPr>
            <p:nvPr/>
          </p:nvPicPr>
          <p:blipFill>
            <a:blip r:embed="rId2"/>
            <a:stretch>
              <a:fillRect/>
            </a:stretch>
          </p:blipFill>
          <p:spPr>
            <a:xfrm>
              <a:off x="6211" y="5827"/>
              <a:ext cx="1326" cy="3233"/>
            </a:xfrm>
            <a:prstGeom prst="rect">
              <a:avLst/>
            </a:prstGeom>
            <a:noFill/>
            <a:ln w="9525">
              <a:noFill/>
            </a:ln>
          </p:spPr>
        </p:pic>
        <p:pic>
          <p:nvPicPr>
            <p:cNvPr id="4" name="Picture 40" descr="龙门石窟"/>
            <p:cNvPicPr>
              <a:picLocks noChangeAspect="1"/>
            </p:cNvPicPr>
            <p:nvPr/>
          </p:nvPicPr>
          <p:blipFill>
            <a:blip r:embed="rId3"/>
            <a:stretch>
              <a:fillRect/>
            </a:stretch>
          </p:blipFill>
          <p:spPr>
            <a:xfrm>
              <a:off x="1685" y="5827"/>
              <a:ext cx="4309" cy="3232"/>
            </a:xfrm>
            <a:prstGeom prst="rect">
              <a:avLst/>
            </a:prstGeom>
            <a:noFill/>
            <a:ln w="9525">
              <a:noFill/>
            </a:ln>
          </p:spPr>
        </p:pic>
        <p:pic>
          <p:nvPicPr>
            <p:cNvPr id="5" name="Picture 41" descr="5a8a7b209f1de97b3f18e52266a77d4c_thumb"/>
            <p:cNvPicPr>
              <a:picLocks noChangeAspect="1"/>
            </p:cNvPicPr>
            <p:nvPr/>
          </p:nvPicPr>
          <p:blipFill>
            <a:blip r:embed="rId4"/>
            <a:stretch>
              <a:fillRect/>
            </a:stretch>
          </p:blipFill>
          <p:spPr>
            <a:xfrm>
              <a:off x="7629" y="5827"/>
              <a:ext cx="3167" cy="3232"/>
            </a:xfrm>
            <a:prstGeom prst="rect">
              <a:avLst/>
            </a:prstGeom>
            <a:noFill/>
            <a:ln w="9525">
              <a:noFill/>
            </a:ln>
          </p:spPr>
        </p:pic>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776605" y="1129030"/>
            <a:ext cx="7785100" cy="3200400"/>
          </a:xfrm>
        </p:spPr>
        <p:txBody>
          <a:bodyPr/>
          <a:lstStyle/>
          <a:p>
            <a:pPr marL="0" algn="l" eaLnBrk="0" fontAlgn="ctr" hangingPunct="0">
              <a:buNone/>
            </a:pPr>
            <a:r>
              <a:rPr lang="zh-CN" altLang="en-US" sz="2400" b="1" dirty="0">
                <a:solidFill>
                  <a:srgbClr val="FF9900"/>
                </a:solidFill>
                <a:latin typeface="宋体" panose="02010600030101010101" pitchFamily="2" charset="-122"/>
                <a:ea typeface="宋体" panose="02010600030101010101" pitchFamily="2" charset="-122"/>
                <a:sym typeface="+mn-ea"/>
              </a:rPr>
              <a:t>（7）宋瓷的装饰图案</a:t>
            </a:r>
          </a:p>
          <a:p>
            <a:pPr marL="0" algn="l" eaLnBrk="0" fontAlgn="ctr" hangingPunct="0">
              <a:buNone/>
            </a:pPr>
            <a:r>
              <a:rPr lang="zh-CN" altLang="en-US" sz="2400" dirty="0" smtClean="0">
                <a:latin typeface="宋体" panose="02010600030101010101" pitchFamily="2" charset="-122"/>
                <a:ea typeface="宋体" panose="02010600030101010101" pitchFamily="2" charset="-122"/>
                <a:sym typeface="+mn-ea"/>
              </a:rPr>
              <a:t>    宋瓷</a:t>
            </a:r>
            <a:r>
              <a:rPr lang="zh-CN" altLang="en-US" sz="2400" dirty="0">
                <a:latin typeface="宋体" panose="02010600030101010101" pitchFamily="2" charset="-122"/>
                <a:ea typeface="宋体" panose="02010600030101010101" pitchFamily="2" charset="-122"/>
                <a:sym typeface="+mn-ea"/>
              </a:rPr>
              <a:t>的装饰题材是与自然、生活环境等。</a:t>
            </a:r>
          </a:p>
          <a:p>
            <a:pPr marL="0" algn="l" eaLnBrk="0" fontAlgn="ctr" hangingPunct="0">
              <a:buNone/>
            </a:pPr>
            <a:r>
              <a:rPr lang="zh-CN" altLang="en-US" sz="2400" dirty="0" smtClean="0">
                <a:latin typeface="宋体" panose="02010600030101010101" pitchFamily="2" charset="-122"/>
                <a:ea typeface="宋体" panose="02010600030101010101" pitchFamily="2" charset="-122"/>
                <a:sym typeface="+mn-ea"/>
              </a:rPr>
              <a:t>    牡丹花</a:t>
            </a:r>
            <a:r>
              <a:rPr lang="zh-CN" altLang="en-US" sz="2400" dirty="0">
                <a:latin typeface="宋体" panose="02010600030101010101" pitchFamily="2" charset="-122"/>
                <a:ea typeface="宋体" panose="02010600030101010101" pitchFamily="2" charset="-122"/>
                <a:sym typeface="+mn-ea"/>
              </a:rPr>
              <a:t>、莲花、梅花、花鸟、游鱼、婴戏等纹饰是宋瓷中最有代表性的题材。</a:t>
            </a:r>
            <a:endParaRPr sz="2400" dirty="0">
              <a:latin typeface="华文楷体" panose="02010600040101010101" charset="-122"/>
              <a:ea typeface="华文楷体" panose="02010600040101010101" charset="-122"/>
              <a:sym typeface="+mn-ea"/>
            </a:endParaRPr>
          </a:p>
          <a:p>
            <a:endParaRPr sz="2400" dirty="0">
              <a:ea typeface="楷体" panose="02010609060101010101" pitchFamily="1" charset="-122"/>
            </a:endParaRPr>
          </a:p>
        </p:txBody>
      </p:sp>
      <p:grpSp>
        <p:nvGrpSpPr>
          <p:cNvPr id="6" name="组合 5"/>
          <p:cNvGrpSpPr/>
          <p:nvPr/>
        </p:nvGrpSpPr>
        <p:grpSpPr>
          <a:xfrm>
            <a:off x="901065" y="3203575"/>
            <a:ext cx="7493635" cy="2206625"/>
            <a:chOff x="1922" y="5873"/>
            <a:chExt cx="8317" cy="2449"/>
          </a:xfrm>
        </p:grpSpPr>
        <p:pic>
          <p:nvPicPr>
            <p:cNvPr id="3" name="图片 -2147482502" descr="宋耀州窑盖盒"/>
            <p:cNvPicPr>
              <a:picLocks noChangeAspect="1"/>
            </p:cNvPicPr>
            <p:nvPr/>
          </p:nvPicPr>
          <p:blipFill>
            <a:blip r:embed="rId2"/>
            <a:stretch>
              <a:fillRect/>
            </a:stretch>
          </p:blipFill>
          <p:spPr>
            <a:xfrm>
              <a:off x="1922" y="5886"/>
              <a:ext cx="3081" cy="2434"/>
            </a:xfrm>
            <a:prstGeom prst="rect">
              <a:avLst/>
            </a:prstGeom>
            <a:noFill/>
            <a:ln w="9525">
              <a:noFill/>
            </a:ln>
          </p:spPr>
        </p:pic>
        <p:pic>
          <p:nvPicPr>
            <p:cNvPr id="4" name="Picture 44" descr="龙泉窑盖罐"/>
            <p:cNvPicPr>
              <a:picLocks noChangeAspect="1"/>
            </p:cNvPicPr>
            <p:nvPr/>
          </p:nvPicPr>
          <p:blipFill>
            <a:blip r:embed="rId3"/>
            <a:stretch>
              <a:fillRect/>
            </a:stretch>
          </p:blipFill>
          <p:spPr>
            <a:xfrm>
              <a:off x="5176" y="5873"/>
              <a:ext cx="2400" cy="2447"/>
            </a:xfrm>
            <a:prstGeom prst="rect">
              <a:avLst/>
            </a:prstGeom>
            <a:noFill/>
            <a:ln w="9525">
              <a:noFill/>
            </a:ln>
          </p:spPr>
        </p:pic>
        <p:pic>
          <p:nvPicPr>
            <p:cNvPr id="5" name="Picture 43" descr="北宋耀州刻花盘"/>
            <p:cNvPicPr>
              <a:picLocks noChangeAspect="1"/>
            </p:cNvPicPr>
            <p:nvPr/>
          </p:nvPicPr>
          <p:blipFill>
            <a:blip r:embed="rId4"/>
            <a:stretch>
              <a:fillRect/>
            </a:stretch>
          </p:blipFill>
          <p:spPr>
            <a:xfrm>
              <a:off x="7719" y="5886"/>
              <a:ext cx="2520" cy="2436"/>
            </a:xfrm>
            <a:prstGeom prst="rect">
              <a:avLst/>
            </a:prstGeom>
            <a:noFill/>
            <a:ln w="9525">
              <a:noFill/>
            </a:ln>
          </p:spPr>
        </p:pic>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984885" y="891540"/>
            <a:ext cx="7092315" cy="3200400"/>
          </a:xfrm>
        </p:spPr>
        <p:txBody>
          <a:bodyPr/>
          <a:lstStyle/>
          <a:p>
            <a:pPr marL="0" algn="l" eaLnBrk="0" fontAlgn="ctr" hangingPunct="0">
              <a:buNone/>
            </a:pPr>
            <a:r>
              <a:rPr lang="zh-CN" altLang="en-US" sz="2400" b="1" dirty="0">
                <a:solidFill>
                  <a:srgbClr val="FF9900"/>
                </a:solidFill>
                <a:latin typeface="宋体" panose="02010600030101010101" pitchFamily="2" charset="-122"/>
                <a:ea typeface="宋体" panose="02010600030101010101" pitchFamily="2" charset="-122"/>
                <a:sym typeface="+mn-ea"/>
              </a:rPr>
              <a:t>（8）元代瓷器的装饰图案</a:t>
            </a:r>
          </a:p>
          <a:p>
            <a:pPr marL="0" algn="l" eaLnBrk="0" fontAlgn="ctr" hangingPunct="0">
              <a:buNone/>
            </a:pPr>
            <a:r>
              <a:rPr lang="zh-CN" altLang="en-US" sz="2400" dirty="0" smtClean="0">
                <a:latin typeface="宋体" panose="02010600030101010101" pitchFamily="2" charset="-122"/>
                <a:ea typeface="宋体" panose="02010600030101010101" pitchFamily="2" charset="-122"/>
                <a:sym typeface="+mn-ea"/>
              </a:rPr>
              <a:t>    元</a:t>
            </a:r>
            <a:r>
              <a:rPr lang="zh-CN" altLang="en-US" sz="2400" dirty="0">
                <a:latin typeface="宋体" panose="02010600030101010101" pitchFamily="2" charset="-122"/>
                <a:ea typeface="宋体" panose="02010600030101010101" pitchFamily="2" charset="-122"/>
                <a:sym typeface="+mn-ea"/>
              </a:rPr>
              <a:t>青花装饰十分富丽，装饰题材也很丰富，飞鸟鱼虫，人物走兽，</a:t>
            </a:r>
            <a:r>
              <a:rPr lang="en-US" altLang="zh-CN" sz="2400" dirty="0">
                <a:latin typeface="宋体" panose="02010600030101010101" pitchFamily="2" charset="-122"/>
                <a:ea typeface="宋体" panose="02010600030101010101" pitchFamily="2" charset="-122"/>
                <a:sym typeface="+mn-ea"/>
              </a:rPr>
              <a:t>0</a:t>
            </a:r>
            <a:r>
              <a:rPr lang="zh-CN" altLang="en-US" sz="2400" dirty="0">
                <a:latin typeface="宋体" panose="02010600030101010101" pitchFamily="2" charset="-122"/>
                <a:ea typeface="宋体" panose="02010600030101010101" pitchFamily="2" charset="-122"/>
                <a:sym typeface="+mn-ea"/>
              </a:rPr>
              <a:t>风景花草等等让人目不暇接。</a:t>
            </a:r>
            <a:endParaRPr lang="zh-CN" sz="2400" dirty="0">
              <a:latin typeface="华文楷体" panose="02010600040101010101" charset="-122"/>
              <a:ea typeface="华文楷体" panose="02010600040101010101" charset="-122"/>
              <a:sym typeface="+mn-ea"/>
            </a:endParaRPr>
          </a:p>
          <a:p>
            <a:endParaRPr sz="2400" dirty="0">
              <a:ea typeface="楷体" panose="02010609060101010101" pitchFamily="1" charset="-122"/>
            </a:endParaRPr>
          </a:p>
        </p:txBody>
      </p:sp>
      <p:grpSp>
        <p:nvGrpSpPr>
          <p:cNvPr id="5" name="组合 4"/>
          <p:cNvGrpSpPr/>
          <p:nvPr/>
        </p:nvGrpSpPr>
        <p:grpSpPr>
          <a:xfrm>
            <a:off x="1164590" y="2401570"/>
            <a:ext cx="6659880" cy="4001135"/>
            <a:chOff x="1340" y="3564"/>
            <a:chExt cx="6575" cy="3950"/>
          </a:xfrm>
        </p:grpSpPr>
        <p:pic>
          <p:nvPicPr>
            <p:cNvPr id="3" name="Picture 45" descr="元1"/>
            <p:cNvPicPr>
              <a:picLocks noChangeAspect="1"/>
            </p:cNvPicPr>
            <p:nvPr/>
          </p:nvPicPr>
          <p:blipFill>
            <a:blip r:embed="rId2"/>
            <a:stretch>
              <a:fillRect/>
            </a:stretch>
          </p:blipFill>
          <p:spPr>
            <a:xfrm>
              <a:off x="1340" y="3564"/>
              <a:ext cx="2520" cy="3950"/>
            </a:xfrm>
            <a:prstGeom prst="rect">
              <a:avLst/>
            </a:prstGeom>
            <a:noFill/>
            <a:ln w="9525">
              <a:noFill/>
            </a:ln>
          </p:spPr>
        </p:pic>
        <p:pic>
          <p:nvPicPr>
            <p:cNvPr id="4" name="Picture 46" descr="元 青花竹石瓜果纹折沿大盘"/>
            <p:cNvPicPr>
              <a:picLocks noChangeAspect="1"/>
            </p:cNvPicPr>
            <p:nvPr/>
          </p:nvPicPr>
          <p:blipFill>
            <a:blip r:embed="rId3"/>
            <a:stretch>
              <a:fillRect/>
            </a:stretch>
          </p:blipFill>
          <p:spPr>
            <a:xfrm>
              <a:off x="4031" y="3564"/>
              <a:ext cx="3884" cy="3950"/>
            </a:xfrm>
            <a:prstGeom prst="rect">
              <a:avLst/>
            </a:prstGeom>
            <a:noFill/>
            <a:ln w="9525">
              <a:noFill/>
            </a:ln>
          </p:spPr>
        </p:pic>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610235" y="685800"/>
            <a:ext cx="7924165" cy="3200400"/>
          </a:xfrm>
        </p:spPr>
        <p:txBody>
          <a:bodyPr/>
          <a:lstStyle/>
          <a:p>
            <a:pPr marL="0" algn="l" eaLnBrk="0" fontAlgn="ctr" hangingPunct="0">
              <a:buNone/>
            </a:pPr>
            <a:r>
              <a:rPr lang="zh-CN" altLang="en-US" sz="2400" b="1" dirty="0">
                <a:solidFill>
                  <a:srgbClr val="FF9900"/>
                </a:solidFill>
                <a:latin typeface="宋体" panose="02010600030101010101" pitchFamily="2" charset="-122"/>
                <a:ea typeface="宋体" panose="02010600030101010101" pitchFamily="2" charset="-122"/>
                <a:sym typeface="+mn-ea"/>
              </a:rPr>
              <a:t>（9）明清瓷器的装饰图案</a:t>
            </a:r>
          </a:p>
          <a:p>
            <a:pPr marL="0" algn="l" eaLnBrk="0" fontAlgn="ctr" hangingPunct="0">
              <a:buNone/>
            </a:pPr>
            <a:r>
              <a:rPr lang="zh-CN" altLang="en-US" sz="2400" dirty="0" smtClean="0">
                <a:latin typeface="宋体" panose="02010600030101010101" pitchFamily="2" charset="-122"/>
                <a:ea typeface="宋体" panose="02010600030101010101" pitchFamily="2" charset="-122"/>
                <a:sym typeface="+mn-ea"/>
              </a:rPr>
              <a:t>    明代</a:t>
            </a:r>
            <a:r>
              <a:rPr lang="zh-CN" altLang="en-US" sz="2400" dirty="0">
                <a:latin typeface="宋体" panose="02010600030101010101" pitchFamily="2" charset="-122"/>
                <a:ea typeface="宋体" panose="02010600030101010101" pitchFamily="2" charset="-122"/>
                <a:sym typeface="+mn-ea"/>
              </a:rPr>
              <a:t>瓷器在整体风格上新颖，具有开创性。体现在艺术当中的则是一股新鲜的甚至于世俗、艳丽的风格开始出现。</a:t>
            </a:r>
            <a:endParaRPr sz="2400" dirty="0">
              <a:latin typeface="华文楷体" panose="02010600040101010101" charset="-122"/>
              <a:ea typeface="华文楷体" panose="02010600040101010101" charset="-122"/>
              <a:sym typeface="+mn-ea"/>
            </a:endParaRPr>
          </a:p>
          <a:p>
            <a:endParaRPr sz="2400" dirty="0">
              <a:ea typeface="楷体" panose="02010609060101010101" pitchFamily="1" charset="-122"/>
            </a:endParaRPr>
          </a:p>
        </p:txBody>
      </p:sp>
      <p:grpSp>
        <p:nvGrpSpPr>
          <p:cNvPr id="6" name="组合 5"/>
          <p:cNvGrpSpPr/>
          <p:nvPr/>
        </p:nvGrpSpPr>
        <p:grpSpPr>
          <a:xfrm>
            <a:off x="698500" y="2567940"/>
            <a:ext cx="7663815" cy="3552825"/>
            <a:chOff x="4762" y="5302"/>
            <a:chExt cx="8913" cy="4132"/>
          </a:xfrm>
        </p:grpSpPr>
        <p:pic>
          <p:nvPicPr>
            <p:cNvPr id="3" name="Picture 47" descr="清雍正斗彩折枝花卉纹如意耳蒜头瓶"/>
            <p:cNvPicPr>
              <a:picLocks noChangeAspect="1"/>
            </p:cNvPicPr>
            <p:nvPr/>
          </p:nvPicPr>
          <p:blipFill>
            <a:blip r:embed="rId2"/>
            <a:stretch>
              <a:fillRect/>
            </a:stretch>
          </p:blipFill>
          <p:spPr>
            <a:xfrm>
              <a:off x="4762" y="5302"/>
              <a:ext cx="3094" cy="4132"/>
            </a:xfrm>
            <a:prstGeom prst="rect">
              <a:avLst/>
            </a:prstGeom>
            <a:noFill/>
            <a:ln w="9525">
              <a:noFill/>
            </a:ln>
          </p:spPr>
        </p:pic>
        <p:pic>
          <p:nvPicPr>
            <p:cNvPr id="4" name="Picture 48" descr="清乾隆粉彩八吉祥纹贲巴瓶"/>
            <p:cNvPicPr>
              <a:picLocks noChangeAspect="1"/>
            </p:cNvPicPr>
            <p:nvPr/>
          </p:nvPicPr>
          <p:blipFill>
            <a:blip r:embed="rId3"/>
            <a:stretch>
              <a:fillRect/>
            </a:stretch>
          </p:blipFill>
          <p:spPr>
            <a:xfrm>
              <a:off x="8046" y="5315"/>
              <a:ext cx="2505" cy="4107"/>
            </a:xfrm>
            <a:prstGeom prst="rect">
              <a:avLst/>
            </a:prstGeom>
            <a:noFill/>
            <a:ln w="9525">
              <a:noFill/>
            </a:ln>
          </p:spPr>
        </p:pic>
        <p:pic>
          <p:nvPicPr>
            <p:cNvPr id="5" name="Picture 49" descr="乾隆釉里红龙纹铺首耳瓶"/>
            <p:cNvPicPr>
              <a:picLocks noChangeAspect="1"/>
            </p:cNvPicPr>
            <p:nvPr/>
          </p:nvPicPr>
          <p:blipFill>
            <a:blip r:embed="rId4"/>
            <a:stretch>
              <a:fillRect/>
            </a:stretch>
          </p:blipFill>
          <p:spPr>
            <a:xfrm>
              <a:off x="10701" y="5312"/>
              <a:ext cx="2975" cy="4112"/>
            </a:xfrm>
            <a:prstGeom prst="rect">
              <a:avLst/>
            </a:prstGeom>
            <a:noFill/>
            <a:ln w="9525">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DSC05757"/>
          <p:cNvPicPr>
            <a:picLocks noChangeAspect="1"/>
          </p:cNvPicPr>
          <p:nvPr/>
        </p:nvPicPr>
        <p:blipFill>
          <a:blip r:embed="rId2"/>
          <a:stretch>
            <a:fillRect/>
          </a:stretch>
        </p:blipFill>
        <p:spPr>
          <a:xfrm>
            <a:off x="1187450" y="514985"/>
            <a:ext cx="6769735" cy="5077460"/>
          </a:xfrm>
          <a:prstGeom prst="rect">
            <a:avLst/>
          </a:prstGeom>
          <a:noFill/>
          <a:ln w="9525">
            <a:noFill/>
          </a:ln>
        </p:spPr>
      </p:pic>
      <p:sp>
        <p:nvSpPr>
          <p:cNvPr id="4" name="文本框 3"/>
          <p:cNvSpPr txBox="1"/>
          <p:nvPr/>
        </p:nvSpPr>
        <p:spPr>
          <a:xfrm>
            <a:off x="1172210" y="5680075"/>
            <a:ext cx="6951345" cy="922020"/>
          </a:xfrm>
          <a:prstGeom prst="rect">
            <a:avLst/>
          </a:prstGeom>
          <a:noFill/>
        </p:spPr>
        <p:txBody>
          <a:bodyPr wrap="square" rtlCol="0" anchor="t">
            <a:spAutoFit/>
          </a:bodyPr>
          <a:lstStyle/>
          <a:p>
            <a:pPr marL="0" lvl="0" indent="0" eaLnBrk="1" hangingPunct="1">
              <a:spcBef>
                <a:spcPct val="20000"/>
              </a:spcBef>
              <a:buClr>
                <a:schemeClr val="tx2"/>
              </a:buClr>
              <a:buSzPct val="70000"/>
              <a:buFont typeface="Wingdings" panose="05000000000000000000" pitchFamily="2" charset="2"/>
              <a:buChar char="l"/>
            </a:pPr>
            <a:r>
              <a:rPr lang="zh-CN" altLang="en-US" dirty="0">
                <a:sym typeface="+mn-ea"/>
              </a:rPr>
              <a:t>广义的图案是指实用美术、装饰美术、建筑美术等方面关于</a:t>
            </a:r>
            <a:r>
              <a:rPr lang="zh-CN" altLang="en-US" b="1" dirty="0">
                <a:solidFill>
                  <a:srgbClr val="FF0000"/>
                </a:solidFill>
                <a:sym typeface="+mn-ea"/>
              </a:rPr>
              <a:t>形式、色彩、结构的预先设计</a:t>
            </a:r>
            <a:r>
              <a:rPr lang="zh-CN" altLang="en-US" dirty="0">
                <a:sym typeface="+mn-ea"/>
              </a:rPr>
              <a:t>，是在</a:t>
            </a:r>
            <a:r>
              <a:rPr lang="zh-CN" altLang="en-US" b="1" dirty="0">
                <a:solidFill>
                  <a:srgbClr val="FF0000"/>
                </a:solidFill>
                <a:sym typeface="+mn-ea"/>
              </a:rPr>
              <a:t>工艺材料、使用功能、生产条件</a:t>
            </a:r>
            <a:r>
              <a:rPr lang="zh-CN" altLang="en-US" dirty="0">
                <a:sym typeface="+mn-ea"/>
              </a:rPr>
              <a:t>制约下制成图样、装饰纹样等方案的统称。</a:t>
            </a: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矩形 55297"/>
          <p:cNvSpPr/>
          <p:nvPr/>
        </p:nvSpPr>
        <p:spPr>
          <a:xfrm>
            <a:off x="533400" y="1558433"/>
            <a:ext cx="3962400" cy="3988784"/>
          </a:xfrm>
          <a:prstGeom prst="rect">
            <a:avLst/>
          </a:prstGeom>
          <a:noFill/>
          <a:ln w="9525">
            <a:noFill/>
          </a:ln>
        </p:spPr>
        <p:txBody>
          <a:bodyPr wrap="square" lIns="0" tIns="0" rIns="0" bIns="0" anchor="ctr">
            <a:spAutoFit/>
          </a:bodyPr>
          <a:lstStyle/>
          <a:p>
            <a:pPr fontAlgn="ctr">
              <a:lnSpc>
                <a:spcPct val="120000"/>
              </a:lnSpc>
            </a:pPr>
            <a:r>
              <a:rPr lang="en-US" altLang="zh-CN" sz="2400" b="1" dirty="0">
                <a:latin typeface="宋体" panose="02010600030101010101" pitchFamily="2" charset="-122"/>
              </a:rPr>
              <a:t>2.</a:t>
            </a:r>
            <a:r>
              <a:rPr lang="zh-CN" altLang="en-US" sz="2400" b="1" dirty="0">
                <a:latin typeface="宋体" panose="02010600030101010101" pitchFamily="2" charset="-122"/>
              </a:rPr>
              <a:t>外国图案 </a:t>
            </a:r>
          </a:p>
          <a:p>
            <a:pPr eaLnBrk="0" fontAlgn="ctr" hangingPunct="0">
              <a:lnSpc>
                <a:spcPct val="120000"/>
              </a:lnSpc>
            </a:pPr>
            <a:r>
              <a:rPr lang="zh-CN" altLang="en-US" sz="2400" dirty="0">
                <a:latin typeface="宋体" panose="02010600030101010101" pitchFamily="2" charset="-122"/>
              </a:rPr>
              <a:t>    外国图案也有众多风格迥异、形式独特的精品。</a:t>
            </a:r>
          </a:p>
          <a:p>
            <a:pPr eaLnBrk="0" fontAlgn="ctr" hangingPunct="0">
              <a:lnSpc>
                <a:spcPct val="120000"/>
              </a:lnSpc>
            </a:pPr>
            <a:r>
              <a:rPr lang="zh-CN" altLang="en-US" sz="2400" b="1" dirty="0">
                <a:solidFill>
                  <a:srgbClr val="FF6600"/>
                </a:solidFill>
                <a:latin typeface="宋体" panose="02010600030101010101" pitchFamily="2" charset="-122"/>
              </a:rPr>
              <a:t>（</a:t>
            </a:r>
            <a:r>
              <a:rPr lang="en-US" altLang="zh-CN" sz="2400" b="1" dirty="0">
                <a:solidFill>
                  <a:srgbClr val="FF6600"/>
                </a:solidFill>
                <a:latin typeface="宋体" panose="02010600030101010101" pitchFamily="2" charset="-122"/>
              </a:rPr>
              <a:t>1</a:t>
            </a:r>
            <a:r>
              <a:rPr lang="zh-CN" altLang="en-US" sz="2400" b="1" dirty="0">
                <a:solidFill>
                  <a:srgbClr val="FF6600"/>
                </a:solidFill>
                <a:latin typeface="宋体" panose="02010600030101010101" pitchFamily="2" charset="-122"/>
              </a:rPr>
              <a:t>）欧洲图案</a:t>
            </a:r>
            <a:r>
              <a:rPr lang="zh-CN" altLang="en-US" sz="2400" dirty="0">
                <a:solidFill>
                  <a:srgbClr val="FF6600"/>
                </a:solidFill>
                <a:latin typeface="宋体" panose="02010600030101010101" pitchFamily="2" charset="-122"/>
              </a:rPr>
              <a:t> </a:t>
            </a:r>
          </a:p>
          <a:p>
            <a:pPr eaLnBrk="0" fontAlgn="ctr" hangingPunct="0">
              <a:lnSpc>
                <a:spcPct val="120000"/>
              </a:lnSpc>
            </a:pPr>
            <a:r>
              <a:rPr lang="en-US" altLang="zh-CN" sz="2400" dirty="0">
                <a:latin typeface="宋体" panose="02010600030101010101" pitchFamily="2" charset="-122"/>
              </a:rPr>
              <a:t>    </a:t>
            </a:r>
            <a:r>
              <a:rPr lang="zh-CN" altLang="en-US" sz="2400" dirty="0">
                <a:latin typeface="宋体" panose="02010600030101010101" pitchFamily="2" charset="-122"/>
              </a:rPr>
              <a:t>欧洲的传统图案特别强调图案构成的</a:t>
            </a:r>
            <a:r>
              <a:rPr lang="zh-CN" altLang="en-US" sz="2400" b="1" dirty="0">
                <a:solidFill>
                  <a:srgbClr val="FF6600"/>
                </a:solidFill>
                <a:latin typeface="宋体" panose="02010600030101010101" pitchFamily="2" charset="-122"/>
              </a:rPr>
              <a:t>规律性、合理性</a:t>
            </a:r>
            <a:r>
              <a:rPr lang="zh-CN" altLang="en-US" sz="2400" dirty="0">
                <a:solidFill>
                  <a:srgbClr val="FF6600"/>
                </a:solidFill>
                <a:latin typeface="宋体" panose="02010600030101010101" pitchFamily="2" charset="-122"/>
              </a:rPr>
              <a:t>，</a:t>
            </a:r>
            <a:r>
              <a:rPr lang="zh-CN" altLang="en-US" sz="2400" b="1" dirty="0">
                <a:solidFill>
                  <a:srgbClr val="FF6600"/>
                </a:solidFill>
                <a:latin typeface="宋体" panose="02010600030101010101" pitchFamily="2" charset="-122"/>
              </a:rPr>
              <a:t>着重于自然形象的描绘</a:t>
            </a:r>
            <a:r>
              <a:rPr lang="zh-CN" altLang="en-US" sz="2400" dirty="0">
                <a:solidFill>
                  <a:srgbClr val="FF6600"/>
                </a:solidFill>
                <a:latin typeface="宋体" panose="02010600030101010101" pitchFamily="2" charset="-122"/>
              </a:rPr>
              <a:t>，</a:t>
            </a:r>
            <a:r>
              <a:rPr lang="zh-CN" altLang="en-US" sz="2400" dirty="0">
                <a:latin typeface="宋体" panose="02010600030101010101" pitchFamily="2" charset="-122"/>
              </a:rPr>
              <a:t>追求匀称整齐、节奏明快、典雅端庄、富丽华贵的艺术效果。</a:t>
            </a:r>
            <a:r>
              <a:rPr lang="zh-CN" altLang="en-US" sz="2400" dirty="0">
                <a:solidFill>
                  <a:srgbClr val="727171"/>
                </a:solidFill>
                <a:latin typeface="宋体" panose="02010600030101010101" pitchFamily="2" charset="-122"/>
              </a:rPr>
              <a:t> </a:t>
            </a:r>
          </a:p>
        </p:txBody>
      </p:sp>
      <p:pic>
        <p:nvPicPr>
          <p:cNvPr id="55299" name="图片 55298" descr="《图案基础》教案：  第一课 图案的基本知识 - 天上冒的云 - 天上冒的云">
            <a:hlinkClick r:id="rId2"/>
          </p:cNvPr>
          <p:cNvPicPr>
            <a:picLocks noChangeAspect="1"/>
          </p:cNvPicPr>
          <p:nvPr/>
        </p:nvPicPr>
        <p:blipFill>
          <a:blip r:embed="rId3"/>
          <a:stretch>
            <a:fillRect/>
          </a:stretch>
        </p:blipFill>
        <p:spPr>
          <a:xfrm>
            <a:off x="4724400" y="1247775"/>
            <a:ext cx="4162425" cy="4391025"/>
          </a:xfrm>
          <a:prstGeom prst="rect">
            <a:avLst/>
          </a:prstGeom>
          <a:noFill/>
          <a:ln w="9525">
            <a:noFill/>
          </a:ln>
        </p:spPr>
      </p:pic>
      <p:sp>
        <p:nvSpPr>
          <p:cNvPr id="55300" name="矩形 55299"/>
          <p:cNvSpPr/>
          <p:nvPr/>
        </p:nvSpPr>
        <p:spPr>
          <a:xfrm>
            <a:off x="5562600" y="5822950"/>
            <a:ext cx="2174875" cy="457200"/>
          </a:xfrm>
          <a:prstGeom prst="rect">
            <a:avLst/>
          </a:prstGeom>
          <a:noFill/>
          <a:ln w="9525">
            <a:noFill/>
          </a:ln>
        </p:spPr>
        <p:txBody>
          <a:bodyPr wrap="none" anchor="ctr">
            <a:spAutoFit/>
          </a:bodyPr>
          <a:lstStyle/>
          <a:p>
            <a:r>
              <a:rPr lang="zh-CN" altLang="en-US" sz="2400" b="1" dirty="0">
                <a:latin typeface="宋体" panose="02010600030101010101" pitchFamily="2" charset="-122"/>
              </a:rPr>
              <a:t>希腊时期图案</a:t>
            </a:r>
            <a:r>
              <a:rPr lang="zh-CN" altLang="en-US" sz="2400" dirty="0">
                <a:latin typeface="宋体" panose="02010600030101010101" pitchFamily="2" charset="-122"/>
              </a:rPr>
              <a: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矩形 54273"/>
          <p:cNvSpPr/>
          <p:nvPr/>
        </p:nvSpPr>
        <p:spPr>
          <a:xfrm>
            <a:off x="2667000" y="6248400"/>
            <a:ext cx="3381375" cy="365125"/>
          </a:xfrm>
          <a:prstGeom prst="rect">
            <a:avLst/>
          </a:prstGeom>
          <a:noFill/>
          <a:ln w="9525">
            <a:noFill/>
          </a:ln>
        </p:spPr>
        <p:txBody>
          <a:bodyPr wrap="none" lIns="0" tIns="0" rIns="0" bIns="0" anchor="ctr">
            <a:spAutoFit/>
          </a:bodyPr>
          <a:lstStyle/>
          <a:p>
            <a:pPr indent="317500" fontAlgn="ctr"/>
            <a:r>
              <a:rPr lang="zh-CN" altLang="en-US" sz="2400" b="1" dirty="0">
                <a:latin typeface="宋体" panose="02010600030101010101" pitchFamily="2" charset="-122"/>
              </a:rPr>
              <a:t>文艺复兴时期建筑图案</a:t>
            </a:r>
          </a:p>
        </p:txBody>
      </p:sp>
      <p:pic>
        <p:nvPicPr>
          <p:cNvPr id="54275" name="图片 54274" descr="《图案基础》教案：  第一课 图案的基本知识 - 天上冒的云 - 天上冒的云">
            <a:hlinkClick r:id="rId2"/>
          </p:cNvPr>
          <p:cNvPicPr>
            <a:picLocks noChangeAspect="1"/>
          </p:cNvPicPr>
          <p:nvPr/>
        </p:nvPicPr>
        <p:blipFill>
          <a:blip r:embed="rId3"/>
          <a:stretch>
            <a:fillRect/>
          </a:stretch>
        </p:blipFill>
        <p:spPr>
          <a:xfrm>
            <a:off x="457200" y="457200"/>
            <a:ext cx="8229600" cy="5486400"/>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矩形 53249"/>
          <p:cNvSpPr/>
          <p:nvPr/>
        </p:nvSpPr>
        <p:spPr>
          <a:xfrm>
            <a:off x="304800" y="780924"/>
            <a:ext cx="3200400" cy="5318379"/>
          </a:xfrm>
          <a:prstGeom prst="rect">
            <a:avLst/>
          </a:prstGeom>
          <a:noFill/>
          <a:ln w="9525">
            <a:noFill/>
          </a:ln>
        </p:spPr>
        <p:txBody>
          <a:bodyPr lIns="0" tIns="0" rIns="0" bIns="0" anchor="ctr">
            <a:spAutoFit/>
          </a:bodyPr>
          <a:lstStyle/>
          <a:p>
            <a:pPr fontAlgn="ctr">
              <a:lnSpc>
                <a:spcPct val="120000"/>
              </a:lnSpc>
            </a:pPr>
            <a:r>
              <a:rPr lang="zh-CN" altLang="en-US" sz="2400" b="1" dirty="0">
                <a:solidFill>
                  <a:srgbClr val="FF6600"/>
                </a:solidFill>
                <a:latin typeface="宋体" panose="02010600030101010101" pitchFamily="2" charset="-122"/>
              </a:rPr>
              <a:t>（</a:t>
            </a:r>
            <a:r>
              <a:rPr lang="en-US" altLang="zh-CN" sz="2400" b="1" dirty="0">
                <a:solidFill>
                  <a:srgbClr val="FF6600"/>
                </a:solidFill>
                <a:latin typeface="宋体" panose="02010600030101010101" pitchFamily="2" charset="-122"/>
              </a:rPr>
              <a:t>2</a:t>
            </a:r>
            <a:r>
              <a:rPr lang="zh-CN" altLang="en-US" sz="2400" b="1" dirty="0">
                <a:solidFill>
                  <a:srgbClr val="FF6600"/>
                </a:solidFill>
                <a:latin typeface="宋体" panose="02010600030101010101" pitchFamily="2" charset="-122"/>
              </a:rPr>
              <a:t>）非洲图案</a:t>
            </a:r>
            <a:r>
              <a:rPr lang="zh-CN" altLang="en-US" sz="2400" dirty="0">
                <a:solidFill>
                  <a:srgbClr val="FF6600"/>
                </a:solidFill>
                <a:latin typeface="宋体" panose="02010600030101010101" pitchFamily="2" charset="-122"/>
              </a:rPr>
              <a:t> </a:t>
            </a:r>
          </a:p>
          <a:p>
            <a:pPr eaLnBrk="0" fontAlgn="ctr" hangingPunct="0">
              <a:lnSpc>
                <a:spcPct val="120000"/>
              </a:lnSpc>
            </a:pPr>
            <a:r>
              <a:rPr lang="en-US" altLang="zh-CN" sz="2400" dirty="0">
                <a:latin typeface="宋体" panose="02010600030101010101" pitchFamily="2" charset="-122"/>
              </a:rPr>
              <a:t>   </a:t>
            </a:r>
            <a:r>
              <a:rPr lang="zh-CN" altLang="en-US" sz="2400" dirty="0" smtClean="0">
                <a:latin typeface="宋体" panose="02010600030101010101" pitchFamily="2" charset="-122"/>
              </a:rPr>
              <a:t> 非洲</a:t>
            </a:r>
            <a:r>
              <a:rPr lang="zh-CN" altLang="en-US" sz="2400" dirty="0">
                <a:latin typeface="宋体" panose="02010600030101010101" pitchFamily="2" charset="-122"/>
              </a:rPr>
              <a:t>主要有</a:t>
            </a:r>
            <a:r>
              <a:rPr lang="zh-CN" altLang="en-US" sz="2400" b="1" dirty="0">
                <a:solidFill>
                  <a:srgbClr val="FF6600"/>
                </a:solidFill>
                <a:latin typeface="宋体" panose="02010600030101010101" pitchFamily="2" charset="-122"/>
              </a:rPr>
              <a:t>古埃及图案和非洲雕刻</a:t>
            </a:r>
            <a:r>
              <a:rPr lang="zh-CN" altLang="en-US" sz="2400" dirty="0">
                <a:latin typeface="宋体" panose="02010600030101010101" pitchFamily="2" charset="-122"/>
              </a:rPr>
              <a:t>图案。</a:t>
            </a:r>
            <a:endParaRPr lang="zh-CN" altLang="en-US" dirty="0">
              <a:latin typeface="Arial" panose="020B0604020202020204" pitchFamily="34" charset="0"/>
            </a:endParaRPr>
          </a:p>
          <a:p>
            <a:pPr eaLnBrk="0" fontAlgn="ctr" hangingPunct="0">
              <a:lnSpc>
                <a:spcPct val="120000"/>
              </a:lnSpc>
            </a:pPr>
            <a:r>
              <a:rPr lang="zh-CN" altLang="en-US" sz="2400" dirty="0" smtClean="0">
                <a:latin typeface="宋体" panose="02010600030101010101" pitchFamily="2" charset="-122"/>
              </a:rPr>
              <a:t>    古</a:t>
            </a:r>
            <a:r>
              <a:rPr lang="zh-CN" altLang="en-US" sz="2400" dirty="0">
                <a:latin typeface="宋体" panose="02010600030101010101" pitchFamily="2" charset="-122"/>
              </a:rPr>
              <a:t>埃及图案多以</a:t>
            </a:r>
            <a:r>
              <a:rPr lang="zh-CN" altLang="en-US" sz="2400" b="1" dirty="0">
                <a:latin typeface="宋体" panose="02010600030101010101" pitchFamily="2" charset="-122"/>
              </a:rPr>
              <a:t>人物、植物和几何图案</a:t>
            </a:r>
            <a:r>
              <a:rPr lang="zh-CN" altLang="en-US" sz="2400" dirty="0">
                <a:latin typeface="宋体" panose="02010600030101010101" pitchFamily="2" charset="-122"/>
              </a:rPr>
              <a:t>为主，造型概括，优雅，风格古朴、秀丽。</a:t>
            </a:r>
            <a:endParaRPr lang="zh-CN" altLang="en-US" dirty="0">
              <a:latin typeface="Arial" panose="020B0604020202020204" pitchFamily="34" charset="0"/>
            </a:endParaRPr>
          </a:p>
          <a:p>
            <a:pPr eaLnBrk="0" fontAlgn="ctr" hangingPunct="0">
              <a:lnSpc>
                <a:spcPct val="120000"/>
              </a:lnSpc>
            </a:pPr>
            <a:r>
              <a:rPr lang="zh-CN" altLang="en-US" sz="2400" dirty="0" smtClean="0">
                <a:latin typeface="宋体" panose="02010600030101010101" pitchFamily="2" charset="-122"/>
              </a:rPr>
              <a:t>    非洲</a:t>
            </a:r>
            <a:r>
              <a:rPr lang="zh-CN" altLang="en-US" sz="2400" dirty="0">
                <a:latin typeface="宋体" panose="02010600030101010101" pitchFamily="2" charset="-122"/>
              </a:rPr>
              <a:t>的雕刻主要以</a:t>
            </a:r>
            <a:r>
              <a:rPr lang="zh-CN" altLang="en-US" sz="2400" b="1" dirty="0">
                <a:latin typeface="宋体" panose="02010600030101010101" pitchFamily="2" charset="-122"/>
              </a:rPr>
              <a:t>人物、动物、面具</a:t>
            </a:r>
            <a:r>
              <a:rPr lang="zh-CN" altLang="en-US" sz="2400" dirty="0">
                <a:latin typeface="宋体" panose="02010600030101010101" pitchFamily="2" charset="-122"/>
              </a:rPr>
              <a:t>较为多见，形状怪诞、表情夸张、结构严谨，造型粗放而高度概括。</a:t>
            </a:r>
          </a:p>
        </p:txBody>
      </p:sp>
      <p:pic>
        <p:nvPicPr>
          <p:cNvPr id="53251" name="图片 53250" descr="《图案基础》教案：  第一课 图案的基本知识 - 天上冒的云 - 天上冒的云">
            <a:hlinkClick r:id="rId2"/>
          </p:cNvPr>
          <p:cNvPicPr>
            <a:picLocks noChangeAspect="1"/>
          </p:cNvPicPr>
          <p:nvPr/>
        </p:nvPicPr>
        <p:blipFill>
          <a:blip r:embed="rId3"/>
          <a:stretch>
            <a:fillRect/>
          </a:stretch>
        </p:blipFill>
        <p:spPr>
          <a:xfrm>
            <a:off x="3657600" y="1371600"/>
            <a:ext cx="5486400" cy="4114800"/>
          </a:xfrm>
          <a:prstGeom prst="rect">
            <a:avLst/>
          </a:prstGeom>
          <a:noFill/>
          <a:ln w="9525">
            <a:noFill/>
          </a:ln>
        </p:spPr>
      </p:pic>
      <p:sp>
        <p:nvSpPr>
          <p:cNvPr id="53252" name="矩形 53251"/>
          <p:cNvSpPr/>
          <p:nvPr/>
        </p:nvSpPr>
        <p:spPr>
          <a:xfrm>
            <a:off x="5410200" y="5562600"/>
            <a:ext cx="2022475" cy="457200"/>
          </a:xfrm>
          <a:prstGeom prst="rect">
            <a:avLst/>
          </a:prstGeom>
          <a:noFill/>
          <a:ln w="9525">
            <a:noFill/>
          </a:ln>
        </p:spPr>
        <p:txBody>
          <a:bodyPr wrap="none" anchor="ctr">
            <a:spAutoFit/>
          </a:bodyPr>
          <a:lstStyle/>
          <a:p>
            <a:r>
              <a:rPr lang="en-US" altLang="zh-CN" sz="2400" b="1" dirty="0">
                <a:latin typeface="宋体" panose="02010600030101010101" pitchFamily="2" charset="-122"/>
              </a:rPr>
              <a:t> </a:t>
            </a:r>
            <a:r>
              <a:rPr lang="zh-CN" altLang="en-US" sz="2400" b="1" dirty="0">
                <a:latin typeface="宋体" panose="02010600030101010101" pitchFamily="2" charset="-122"/>
              </a:rPr>
              <a:t>古埃及图案</a:t>
            </a:r>
            <a:r>
              <a:rPr lang="zh-CN" altLang="en-US" sz="2400" dirty="0">
                <a:latin typeface="宋体" panose="02010600030101010101" pitchFamily="2" charset="-122"/>
              </a:rPr>
              <a:t>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矩形 52225">
            <a:hlinkClick r:id="rId2"/>
          </p:cNvPr>
          <p:cNvSpPr/>
          <p:nvPr/>
        </p:nvSpPr>
        <p:spPr>
          <a:xfrm>
            <a:off x="3810000" y="6172200"/>
            <a:ext cx="1543050" cy="365125"/>
          </a:xfrm>
          <a:prstGeom prst="rect">
            <a:avLst/>
          </a:prstGeom>
          <a:noFill/>
          <a:ln w="9525">
            <a:noFill/>
          </a:ln>
        </p:spPr>
        <p:txBody>
          <a:bodyPr wrap="none" lIns="0" tIns="0" rIns="0" bIns="0" anchor="ctr">
            <a:spAutoFit/>
          </a:bodyPr>
          <a:lstStyle/>
          <a:p>
            <a:pPr indent="317500" eaLnBrk="0" fontAlgn="ctr" hangingPunct="0"/>
            <a:r>
              <a:rPr lang="zh-CN" altLang="en-US" sz="2400" b="1" dirty="0">
                <a:latin typeface="宋体" panose="02010600030101010101" pitchFamily="2" charset="-122"/>
              </a:rPr>
              <a:t>非洲雕刻</a:t>
            </a:r>
            <a:endParaRPr lang="zh-CN" altLang="en-US" sz="2400" dirty="0">
              <a:latin typeface="宋体" panose="02010600030101010101" pitchFamily="2" charset="-122"/>
            </a:endParaRPr>
          </a:p>
        </p:txBody>
      </p:sp>
      <p:pic>
        <p:nvPicPr>
          <p:cNvPr id="52227" name="图片 52226" descr="《图案基础》教案：  第一课 图案的基本知识 - 天上冒的云 - 天上冒的云">
            <a:hlinkClick r:id="rId3"/>
          </p:cNvPr>
          <p:cNvPicPr>
            <a:picLocks noChangeAspect="1"/>
          </p:cNvPicPr>
          <p:nvPr/>
        </p:nvPicPr>
        <p:blipFill>
          <a:blip r:embed="rId4"/>
          <a:stretch>
            <a:fillRect/>
          </a:stretch>
        </p:blipFill>
        <p:spPr>
          <a:xfrm>
            <a:off x="533400" y="628650"/>
            <a:ext cx="4010025" cy="5334000"/>
          </a:xfrm>
          <a:prstGeom prst="rect">
            <a:avLst/>
          </a:prstGeom>
          <a:noFill/>
          <a:ln w="9525">
            <a:noFill/>
          </a:ln>
        </p:spPr>
      </p:pic>
      <p:pic>
        <p:nvPicPr>
          <p:cNvPr id="52228" name="图片 52227" descr="《图案基础》教案：  第一课 图案的基本知识 - 天上冒的云 - 天上冒的云">
            <a:hlinkClick r:id="rId5"/>
          </p:cNvPr>
          <p:cNvPicPr>
            <a:picLocks noChangeAspect="1"/>
          </p:cNvPicPr>
          <p:nvPr/>
        </p:nvPicPr>
        <p:blipFill>
          <a:blip r:embed="rId6"/>
          <a:stretch>
            <a:fillRect/>
          </a:stretch>
        </p:blipFill>
        <p:spPr>
          <a:xfrm>
            <a:off x="4567237" y="628650"/>
            <a:ext cx="4148138" cy="5391150"/>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矩形 51201"/>
          <p:cNvSpPr/>
          <p:nvPr/>
        </p:nvSpPr>
        <p:spPr>
          <a:xfrm>
            <a:off x="685800" y="387430"/>
            <a:ext cx="8001000" cy="2215991"/>
          </a:xfrm>
          <a:prstGeom prst="rect">
            <a:avLst/>
          </a:prstGeom>
          <a:noFill/>
          <a:ln w="9525">
            <a:noFill/>
          </a:ln>
        </p:spPr>
        <p:txBody>
          <a:bodyPr lIns="0" tIns="0" rIns="0" bIns="0" anchor="ctr">
            <a:spAutoFit/>
          </a:bodyPr>
          <a:lstStyle/>
          <a:p>
            <a:pPr indent="14288" fontAlgn="ctr">
              <a:lnSpc>
                <a:spcPct val="120000"/>
              </a:lnSpc>
            </a:pPr>
            <a:r>
              <a:rPr lang="zh-CN" altLang="en-US" sz="2400" b="1" dirty="0">
                <a:solidFill>
                  <a:srgbClr val="FF6600"/>
                </a:solidFill>
                <a:latin typeface="宋体" panose="02010600030101010101" pitchFamily="2" charset="-122"/>
              </a:rPr>
              <a:t>（</a:t>
            </a:r>
            <a:r>
              <a:rPr lang="en-US" altLang="zh-CN" sz="2400" b="1" dirty="0">
                <a:solidFill>
                  <a:srgbClr val="FF6600"/>
                </a:solidFill>
                <a:latin typeface="宋体" panose="02010600030101010101" pitchFamily="2" charset="-122"/>
              </a:rPr>
              <a:t>3</a:t>
            </a:r>
            <a:r>
              <a:rPr lang="zh-CN" altLang="en-US" sz="2400" b="1" dirty="0">
                <a:solidFill>
                  <a:srgbClr val="FF6600"/>
                </a:solidFill>
                <a:latin typeface="宋体" panose="02010600030101010101" pitchFamily="2" charset="-122"/>
              </a:rPr>
              <a:t>）美洲图案 </a:t>
            </a:r>
          </a:p>
          <a:p>
            <a:pPr indent="317500" eaLnBrk="0" fontAlgn="ctr" hangingPunct="0">
              <a:lnSpc>
                <a:spcPct val="120000"/>
              </a:lnSpc>
            </a:pPr>
            <a:r>
              <a:rPr lang="zh-CN" altLang="en-US" sz="2400" dirty="0" smtClean="0">
                <a:latin typeface="宋体" panose="02010600030101010101" pitchFamily="2" charset="-122"/>
              </a:rPr>
              <a:t>  美洲</a:t>
            </a:r>
            <a:r>
              <a:rPr lang="zh-CN" altLang="en-US" sz="2400" dirty="0">
                <a:latin typeface="宋体" panose="02010600030101010101" pitchFamily="2" charset="-122"/>
              </a:rPr>
              <a:t>图案以</a:t>
            </a:r>
            <a:r>
              <a:rPr lang="zh-CN" altLang="en-US" sz="2400" b="1" dirty="0">
                <a:latin typeface="宋体" panose="02010600030101010101" pitchFamily="2" charset="-122"/>
              </a:rPr>
              <a:t>印第安人和爱斯基摩人</a:t>
            </a:r>
            <a:r>
              <a:rPr lang="zh-CN" altLang="en-US" sz="2400" dirty="0">
                <a:latin typeface="宋体" panose="02010600030101010101" pitchFamily="2" charset="-122"/>
              </a:rPr>
              <a:t>创造的陶器、纺织及雕刻图案为典型代表，其</a:t>
            </a:r>
            <a:r>
              <a:rPr lang="zh-CN" altLang="en-US" sz="2400" b="1" dirty="0">
                <a:solidFill>
                  <a:srgbClr val="FF6600"/>
                </a:solidFill>
                <a:latin typeface="宋体" panose="02010600030101010101" pitchFamily="2" charset="-122"/>
              </a:rPr>
              <a:t>造型简括，纹饰粗犷、浑厚、质朴</a:t>
            </a:r>
            <a:r>
              <a:rPr lang="zh-CN" altLang="en-US" sz="2400" dirty="0">
                <a:latin typeface="宋体" panose="02010600030101010101" pitchFamily="2" charset="-122"/>
              </a:rPr>
              <a:t>，</a:t>
            </a:r>
            <a:r>
              <a:rPr lang="zh-CN" altLang="en-US" sz="2400" b="1" dirty="0">
                <a:solidFill>
                  <a:srgbClr val="FF6600"/>
                </a:solidFill>
                <a:latin typeface="宋体" panose="02010600030101010101" pitchFamily="2" charset="-122"/>
              </a:rPr>
              <a:t>线面结合，直曲相间，抽象化</a:t>
            </a:r>
            <a:r>
              <a:rPr lang="zh-CN" altLang="en-US" sz="2400" dirty="0">
                <a:latin typeface="宋体" panose="02010600030101010101" pitchFamily="2" charset="-122"/>
              </a:rPr>
              <a:t>．符号化的处理手法创造出一种强悍，神奇的艺术魅力。</a:t>
            </a:r>
          </a:p>
        </p:txBody>
      </p:sp>
      <p:pic>
        <p:nvPicPr>
          <p:cNvPr id="51203" name="图片 51202" descr="《图案基础》教案：  第一课 图案的基本知识 - 天上冒的云 - 天上冒的云">
            <a:hlinkClick r:id="rId2"/>
          </p:cNvPr>
          <p:cNvPicPr>
            <a:picLocks noChangeAspect="1"/>
          </p:cNvPicPr>
          <p:nvPr/>
        </p:nvPicPr>
        <p:blipFill>
          <a:blip r:embed="rId3"/>
          <a:stretch>
            <a:fillRect/>
          </a:stretch>
        </p:blipFill>
        <p:spPr>
          <a:xfrm>
            <a:off x="914400" y="3167063"/>
            <a:ext cx="7162800" cy="3081337"/>
          </a:xfrm>
          <a:prstGeom prst="rect">
            <a:avLst/>
          </a:prstGeom>
          <a:noFill/>
          <a:ln w="9525">
            <a:noFill/>
          </a:ln>
        </p:spPr>
      </p:pic>
      <p:sp>
        <p:nvSpPr>
          <p:cNvPr id="51204" name="矩形 51203"/>
          <p:cNvSpPr/>
          <p:nvPr/>
        </p:nvSpPr>
        <p:spPr>
          <a:xfrm>
            <a:off x="3308350" y="6248400"/>
            <a:ext cx="2635250" cy="457200"/>
          </a:xfrm>
          <a:prstGeom prst="rect">
            <a:avLst/>
          </a:prstGeom>
          <a:noFill/>
          <a:ln w="9525">
            <a:noFill/>
          </a:ln>
        </p:spPr>
        <p:txBody>
          <a:bodyPr wrap="none" anchor="t">
            <a:spAutoFit/>
          </a:bodyPr>
          <a:lstStyle/>
          <a:p>
            <a:pPr eaLnBrk="0" fontAlgn="ctr" hangingPunct="0"/>
            <a:r>
              <a:rPr lang="zh-CN" altLang="en-US" sz="2400" b="1" dirty="0">
                <a:latin typeface="Arial" panose="020B0604020202020204" pitchFamily="34" charset="0"/>
              </a:rPr>
              <a:t>印第安人雕刻图案</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533400" y="808990"/>
            <a:ext cx="8229600" cy="3200400"/>
          </a:xfrm>
        </p:spPr>
        <p:txBody>
          <a:bodyPr/>
          <a:lstStyle/>
          <a:p>
            <a:pPr marL="0" algn="l" eaLnBrk="0" fontAlgn="ctr" hangingPunct="0">
              <a:buNone/>
            </a:pPr>
            <a:r>
              <a:rPr lang="zh-CN" altLang="en-US" sz="2400" b="1" dirty="0">
                <a:solidFill>
                  <a:srgbClr val="FF9900"/>
                </a:solidFill>
                <a:latin typeface="宋体" panose="02010600030101010101" pitchFamily="2" charset="-122"/>
                <a:ea typeface="宋体" panose="02010600030101010101" pitchFamily="2" charset="-122"/>
                <a:sym typeface="+mn-ea"/>
              </a:rPr>
              <a:t>（</a:t>
            </a:r>
            <a:r>
              <a:rPr lang="en-US" altLang="zh-CN" sz="2400" b="1" dirty="0">
                <a:solidFill>
                  <a:srgbClr val="FF9900"/>
                </a:solidFill>
                <a:latin typeface="宋体" panose="02010600030101010101" pitchFamily="2" charset="-122"/>
                <a:ea typeface="宋体" panose="02010600030101010101" pitchFamily="2" charset="-122"/>
                <a:sym typeface="+mn-ea"/>
              </a:rPr>
              <a:t>4</a:t>
            </a:r>
            <a:r>
              <a:rPr lang="zh-CN" altLang="en-US" sz="2400" b="1" dirty="0">
                <a:solidFill>
                  <a:srgbClr val="FF9900"/>
                </a:solidFill>
                <a:latin typeface="宋体" panose="02010600030101010101" pitchFamily="2" charset="-122"/>
                <a:ea typeface="宋体" panose="02010600030101010101" pitchFamily="2" charset="-122"/>
                <a:sym typeface="+mn-ea"/>
              </a:rPr>
              <a:t>）古埃及图案</a:t>
            </a:r>
          </a:p>
          <a:p>
            <a:pPr marL="0" algn="l" eaLnBrk="0" fontAlgn="ctr" hangingPunct="0">
              <a:buNone/>
            </a:pPr>
            <a:r>
              <a:rPr lang="zh-CN" altLang="en-US" sz="2400" dirty="0" smtClean="0">
                <a:latin typeface="宋体" panose="02010600030101010101" pitchFamily="2" charset="-122"/>
                <a:ea typeface="宋体" panose="02010600030101010101" pitchFamily="2" charset="-122"/>
                <a:sym typeface="+mn-ea"/>
              </a:rPr>
              <a:t>    古</a:t>
            </a:r>
            <a:r>
              <a:rPr lang="zh-CN" altLang="en-US" sz="2400" dirty="0">
                <a:latin typeface="宋体" panose="02010600030101010101" pitchFamily="2" charset="-122"/>
                <a:ea typeface="宋体" panose="02010600030101010101" pitchFamily="2" charset="-122"/>
                <a:sym typeface="+mn-ea"/>
              </a:rPr>
              <a:t>埃及艺术在世界装饰艺术中独具特色，它的装饰性、写实性、程式化，具有很强的稳定性，以致使其形成独特的埃及风格。</a:t>
            </a:r>
          </a:p>
        </p:txBody>
      </p:sp>
      <p:grpSp>
        <p:nvGrpSpPr>
          <p:cNvPr id="6" name="组合 5"/>
          <p:cNvGrpSpPr/>
          <p:nvPr/>
        </p:nvGrpSpPr>
        <p:grpSpPr>
          <a:xfrm>
            <a:off x="661670" y="2847340"/>
            <a:ext cx="7847330" cy="2707640"/>
            <a:chOff x="3174" y="5358"/>
            <a:chExt cx="10712" cy="3696"/>
          </a:xfrm>
        </p:grpSpPr>
        <p:pic>
          <p:nvPicPr>
            <p:cNvPr id="3" name="Picture 51" descr="图1-91"/>
            <p:cNvPicPr>
              <a:picLocks noChangeAspect="1"/>
            </p:cNvPicPr>
            <p:nvPr/>
          </p:nvPicPr>
          <p:blipFill>
            <a:blip r:embed="rId2"/>
            <a:stretch>
              <a:fillRect/>
            </a:stretch>
          </p:blipFill>
          <p:spPr>
            <a:xfrm>
              <a:off x="3174" y="5358"/>
              <a:ext cx="4924" cy="3696"/>
            </a:xfrm>
            <a:prstGeom prst="rect">
              <a:avLst/>
            </a:prstGeom>
            <a:noFill/>
            <a:ln w="9525">
              <a:noFill/>
            </a:ln>
          </p:spPr>
        </p:pic>
        <p:pic>
          <p:nvPicPr>
            <p:cNvPr id="4" name="Picture 52" descr="世界艺术博览--古埃及艺术"/>
            <p:cNvPicPr>
              <a:picLocks noChangeAspect="1"/>
            </p:cNvPicPr>
            <p:nvPr/>
          </p:nvPicPr>
          <p:blipFill>
            <a:blip r:embed="rId3"/>
            <a:stretch>
              <a:fillRect/>
            </a:stretch>
          </p:blipFill>
          <p:spPr>
            <a:xfrm>
              <a:off x="8123" y="5358"/>
              <a:ext cx="1603" cy="3696"/>
            </a:xfrm>
            <a:prstGeom prst="rect">
              <a:avLst/>
            </a:prstGeom>
            <a:noFill/>
            <a:ln w="9525">
              <a:noFill/>
            </a:ln>
          </p:spPr>
        </p:pic>
        <p:pic>
          <p:nvPicPr>
            <p:cNvPr id="5" name="Picture 50" descr="世界艺术博览--古埃及艺术"/>
            <p:cNvPicPr>
              <a:picLocks noChangeAspect="1"/>
            </p:cNvPicPr>
            <p:nvPr/>
          </p:nvPicPr>
          <p:blipFill>
            <a:blip r:embed="rId4"/>
            <a:stretch>
              <a:fillRect/>
            </a:stretch>
          </p:blipFill>
          <p:spPr>
            <a:xfrm>
              <a:off x="9726" y="5366"/>
              <a:ext cx="4161" cy="3688"/>
            </a:xfrm>
            <a:prstGeom prst="rect">
              <a:avLst/>
            </a:prstGeom>
            <a:noFill/>
            <a:ln w="9525">
              <a:noFill/>
            </a:ln>
          </p:spPr>
        </p:pic>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967105"/>
            <a:ext cx="8229600" cy="3200400"/>
          </a:xfrm>
        </p:spPr>
        <p:txBody>
          <a:bodyPr/>
          <a:lstStyle/>
          <a:p>
            <a:pPr marL="0" algn="l" eaLnBrk="0" fontAlgn="ctr" hangingPunct="0">
              <a:buNone/>
            </a:pPr>
            <a:r>
              <a:rPr lang="zh-CN" altLang="en-US" sz="2400" b="1" dirty="0">
                <a:solidFill>
                  <a:srgbClr val="FF9900"/>
                </a:solidFill>
                <a:latin typeface="宋体" panose="02010600030101010101" pitchFamily="2" charset="-122"/>
                <a:ea typeface="宋体" panose="02010600030101010101" pitchFamily="2" charset="-122"/>
                <a:sym typeface="+mn-ea"/>
              </a:rPr>
              <a:t>（</a:t>
            </a:r>
            <a:r>
              <a:rPr lang="en-US" altLang="zh-CN" sz="2400" b="1" dirty="0">
                <a:solidFill>
                  <a:srgbClr val="FF9900"/>
                </a:solidFill>
                <a:latin typeface="宋体" panose="02010600030101010101" pitchFamily="2" charset="-122"/>
                <a:ea typeface="宋体" panose="02010600030101010101" pitchFamily="2" charset="-122"/>
                <a:sym typeface="+mn-ea"/>
              </a:rPr>
              <a:t>5</a:t>
            </a:r>
            <a:r>
              <a:rPr lang="zh-CN" altLang="en-US" sz="2400" b="1" dirty="0">
                <a:solidFill>
                  <a:srgbClr val="FF9900"/>
                </a:solidFill>
                <a:latin typeface="宋体" panose="02010600030101010101" pitchFamily="2" charset="-122"/>
                <a:ea typeface="宋体" panose="02010600030101010101" pitchFamily="2" charset="-122"/>
                <a:sym typeface="+mn-ea"/>
              </a:rPr>
              <a:t>）古希腊图案</a:t>
            </a:r>
          </a:p>
          <a:p>
            <a:pPr marL="0" algn="l" eaLnBrk="0" fontAlgn="ctr" hangingPunct="0">
              <a:buNone/>
            </a:pPr>
            <a:r>
              <a:rPr lang="zh-CN" altLang="en-US" sz="2400" dirty="0" smtClean="0">
                <a:latin typeface="宋体" panose="02010600030101010101" pitchFamily="2" charset="-122"/>
                <a:ea typeface="宋体" panose="02010600030101010101" pitchFamily="2" charset="-122"/>
                <a:sym typeface="+mn-ea"/>
              </a:rPr>
              <a:t>    彩陶</a:t>
            </a:r>
            <a:r>
              <a:rPr lang="zh-CN" altLang="en-US" sz="2400" dirty="0">
                <a:latin typeface="宋体" panose="02010600030101010101" pitchFamily="2" charset="-122"/>
                <a:ea typeface="宋体" panose="02010600030101010101" pitchFamily="2" charset="-122"/>
                <a:sym typeface="+mn-ea"/>
              </a:rPr>
              <a:t>艺术是古希腊最古老的艺术形式，生动反映了古希腊的时代精神。</a:t>
            </a:r>
          </a:p>
        </p:txBody>
      </p:sp>
      <p:pic>
        <p:nvPicPr>
          <p:cNvPr id="3" name="Picture 53" descr="草纹壶"/>
          <p:cNvPicPr>
            <a:picLocks noChangeAspect="1"/>
          </p:cNvPicPr>
          <p:nvPr/>
        </p:nvPicPr>
        <p:blipFill>
          <a:blip r:embed="rId2"/>
          <a:stretch>
            <a:fillRect/>
          </a:stretch>
        </p:blipFill>
        <p:spPr>
          <a:xfrm>
            <a:off x="606425" y="2475230"/>
            <a:ext cx="2456180" cy="3405505"/>
          </a:xfrm>
          <a:prstGeom prst="rect">
            <a:avLst/>
          </a:prstGeom>
          <a:noFill/>
          <a:ln w="9525">
            <a:noFill/>
          </a:ln>
        </p:spPr>
      </p:pic>
      <p:pic>
        <p:nvPicPr>
          <p:cNvPr id="4" name="Picture 54" descr="牛头"/>
          <p:cNvPicPr>
            <a:picLocks noChangeAspect="1"/>
          </p:cNvPicPr>
          <p:nvPr/>
        </p:nvPicPr>
        <p:blipFill>
          <a:blip r:embed="rId3"/>
          <a:stretch>
            <a:fillRect/>
          </a:stretch>
        </p:blipFill>
        <p:spPr>
          <a:xfrm>
            <a:off x="3083560" y="2475865"/>
            <a:ext cx="2225675" cy="3414395"/>
          </a:xfrm>
          <a:prstGeom prst="rect">
            <a:avLst/>
          </a:prstGeom>
          <a:noFill/>
          <a:ln w="9525">
            <a:noFill/>
          </a:ln>
        </p:spPr>
      </p:pic>
      <p:pic>
        <p:nvPicPr>
          <p:cNvPr id="5" name="Picture 55" descr="陶壶观后感"/>
          <p:cNvPicPr>
            <a:picLocks noChangeAspect="1"/>
          </p:cNvPicPr>
          <p:nvPr/>
        </p:nvPicPr>
        <p:blipFill>
          <a:blip r:embed="rId4"/>
          <a:stretch>
            <a:fillRect/>
          </a:stretch>
        </p:blipFill>
        <p:spPr>
          <a:xfrm>
            <a:off x="5354320" y="2475230"/>
            <a:ext cx="3162935" cy="3415030"/>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655320"/>
            <a:ext cx="3023870" cy="4297680"/>
          </a:xfrm>
        </p:spPr>
        <p:txBody>
          <a:bodyPr/>
          <a:lstStyle/>
          <a:p>
            <a:pPr marL="0" algn="l" eaLnBrk="0" fontAlgn="ctr" hangingPunct="0">
              <a:buNone/>
            </a:pPr>
            <a:r>
              <a:rPr lang="zh-CN" altLang="en-US" sz="2400" b="1" dirty="0">
                <a:solidFill>
                  <a:srgbClr val="FF9900"/>
                </a:solidFill>
                <a:latin typeface="宋体" panose="02010600030101010101" pitchFamily="2" charset="-122"/>
                <a:ea typeface="宋体" panose="02010600030101010101" pitchFamily="2" charset="-122"/>
                <a:sym typeface="+mn-ea"/>
              </a:rPr>
              <a:t>（</a:t>
            </a:r>
            <a:r>
              <a:rPr lang="en-US" altLang="zh-CN" sz="2400" b="1" dirty="0">
                <a:solidFill>
                  <a:srgbClr val="FF9900"/>
                </a:solidFill>
                <a:latin typeface="宋体" panose="02010600030101010101" pitchFamily="2" charset="-122"/>
                <a:ea typeface="宋体" panose="02010600030101010101" pitchFamily="2" charset="-122"/>
                <a:sym typeface="+mn-ea"/>
              </a:rPr>
              <a:t>6</a:t>
            </a:r>
            <a:r>
              <a:rPr lang="zh-CN" altLang="en-US" sz="2400" b="1" dirty="0">
                <a:solidFill>
                  <a:srgbClr val="FF9900"/>
                </a:solidFill>
                <a:latin typeface="宋体" panose="02010600030101010101" pitchFamily="2" charset="-122"/>
                <a:ea typeface="宋体" panose="02010600030101010101" pitchFamily="2" charset="-122"/>
                <a:sym typeface="+mn-ea"/>
              </a:rPr>
              <a:t>）印第安图案</a:t>
            </a:r>
          </a:p>
          <a:p>
            <a:pPr marL="0" algn="l" eaLnBrk="0" fontAlgn="ctr" hangingPunct="0">
              <a:lnSpc>
                <a:spcPct val="120000"/>
              </a:lnSpc>
              <a:buNone/>
            </a:pPr>
            <a:r>
              <a:rPr lang="zh-CN" altLang="en-US" sz="2400" dirty="0" smtClean="0">
                <a:latin typeface="宋体" panose="02010600030101010101" pitchFamily="2" charset="-122"/>
                <a:ea typeface="宋体" panose="02010600030101010101" pitchFamily="2" charset="-122"/>
                <a:sym typeface="+mn-ea"/>
              </a:rPr>
              <a:t>    原始</a:t>
            </a:r>
            <a:r>
              <a:rPr lang="zh-CN" altLang="en-US" sz="2400" dirty="0">
                <a:latin typeface="宋体" panose="02010600030101010101" pitchFamily="2" charset="-122"/>
                <a:ea typeface="宋体" panose="02010600030101010101" pitchFamily="2" charset="-122"/>
                <a:sym typeface="+mn-ea"/>
              </a:rPr>
              <a:t>的印第安图案与其原始的宗教图腾观念密切相关，常忽略透视与结构的原则，将人或动物的形象分解，用象征的造型方法进行图案的创作。</a:t>
            </a:r>
          </a:p>
        </p:txBody>
      </p:sp>
      <p:pic>
        <p:nvPicPr>
          <p:cNvPr id="3" name="Picture 57" descr="2076722378173269343"/>
          <p:cNvPicPr>
            <a:picLocks noChangeAspect="1"/>
          </p:cNvPicPr>
          <p:nvPr/>
        </p:nvPicPr>
        <p:blipFill>
          <a:blip r:embed="rId2"/>
          <a:stretch>
            <a:fillRect/>
          </a:stretch>
        </p:blipFill>
        <p:spPr>
          <a:xfrm>
            <a:off x="3481070" y="2304415"/>
            <a:ext cx="2632710" cy="3950335"/>
          </a:xfrm>
          <a:prstGeom prst="rect">
            <a:avLst/>
          </a:prstGeom>
          <a:noFill/>
          <a:ln w="9525">
            <a:noFill/>
          </a:ln>
        </p:spPr>
      </p:pic>
      <p:pic>
        <p:nvPicPr>
          <p:cNvPr id="4" name="Picture 58" descr="2331738707071806095"/>
          <p:cNvPicPr>
            <a:picLocks noChangeAspect="1"/>
          </p:cNvPicPr>
          <p:nvPr/>
        </p:nvPicPr>
        <p:blipFill>
          <a:blip r:embed="rId3"/>
          <a:stretch>
            <a:fillRect/>
          </a:stretch>
        </p:blipFill>
        <p:spPr>
          <a:xfrm>
            <a:off x="6171565" y="2317115"/>
            <a:ext cx="2423795" cy="3917315"/>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685800" y="835660"/>
            <a:ext cx="7840980" cy="3200400"/>
          </a:xfrm>
        </p:spPr>
        <p:txBody>
          <a:bodyPr/>
          <a:lstStyle/>
          <a:p>
            <a:pPr marL="0" algn="l" eaLnBrk="0" fontAlgn="ctr" hangingPunct="0">
              <a:buNone/>
            </a:pPr>
            <a:r>
              <a:rPr lang="zh-CN" altLang="en-US" sz="2400" b="1" dirty="0">
                <a:solidFill>
                  <a:srgbClr val="FF9900"/>
                </a:solidFill>
                <a:latin typeface="宋体" panose="02010600030101010101" pitchFamily="2" charset="-122"/>
                <a:ea typeface="宋体" panose="02010600030101010101" pitchFamily="2" charset="-122"/>
                <a:sym typeface="+mn-ea"/>
              </a:rPr>
              <a:t>（</a:t>
            </a:r>
            <a:r>
              <a:rPr lang="en-US" altLang="zh-CN" sz="2400" b="1" dirty="0">
                <a:solidFill>
                  <a:srgbClr val="FF9900"/>
                </a:solidFill>
                <a:latin typeface="宋体" panose="02010600030101010101" pitchFamily="2" charset="-122"/>
                <a:ea typeface="宋体" panose="02010600030101010101" pitchFamily="2" charset="-122"/>
                <a:sym typeface="+mn-ea"/>
              </a:rPr>
              <a:t>7</a:t>
            </a:r>
            <a:r>
              <a:rPr lang="zh-CN" altLang="en-US" sz="2400" b="1" dirty="0">
                <a:solidFill>
                  <a:srgbClr val="FF9900"/>
                </a:solidFill>
                <a:latin typeface="宋体" panose="02010600030101010101" pitchFamily="2" charset="-122"/>
                <a:ea typeface="宋体" panose="02010600030101010101" pitchFamily="2" charset="-122"/>
                <a:sym typeface="+mn-ea"/>
              </a:rPr>
              <a:t>）波斯图案</a:t>
            </a:r>
          </a:p>
          <a:p>
            <a:pPr marL="0" algn="l" eaLnBrk="0" fontAlgn="ctr" hangingPunct="0">
              <a:buNone/>
            </a:pPr>
            <a:r>
              <a:rPr lang="zh-CN" altLang="en-US" sz="2400" dirty="0" smtClean="0">
                <a:latin typeface="宋体" panose="02010600030101010101" pitchFamily="2" charset="-122"/>
                <a:ea typeface="宋体" panose="02010600030101010101" pitchFamily="2" charset="-122"/>
                <a:sym typeface="+mn-ea"/>
              </a:rPr>
              <a:t>    波斯图</a:t>
            </a:r>
            <a:r>
              <a:rPr lang="zh-CN" altLang="en-US" sz="2400" dirty="0">
                <a:latin typeface="宋体" panose="02010600030101010101" pitchFamily="2" charset="-122"/>
                <a:ea typeface="宋体" panose="02010600030101010101" pitchFamily="2" charset="-122"/>
                <a:sym typeface="+mn-ea"/>
              </a:rPr>
              <a:t>案在建筑、金银器、染织等方面都有出色的表现。其中波斯地毯是波斯最著名的手工业之一，以优良质地、古朴雅致的图案和精美的工艺受到世人的喜爱。</a:t>
            </a:r>
          </a:p>
        </p:txBody>
      </p:sp>
      <p:grpSp>
        <p:nvGrpSpPr>
          <p:cNvPr id="5" name="组合 4"/>
          <p:cNvGrpSpPr/>
          <p:nvPr/>
        </p:nvGrpSpPr>
        <p:grpSpPr>
          <a:xfrm>
            <a:off x="866140" y="2698750"/>
            <a:ext cx="7431405" cy="3383280"/>
            <a:chOff x="5846" y="5422"/>
            <a:chExt cx="7833" cy="3566"/>
          </a:xfrm>
        </p:grpSpPr>
        <p:pic>
          <p:nvPicPr>
            <p:cNvPr id="3" name="Picture 61" descr="2009815715053"/>
            <p:cNvPicPr>
              <a:picLocks noChangeAspect="1"/>
            </p:cNvPicPr>
            <p:nvPr/>
          </p:nvPicPr>
          <p:blipFill>
            <a:blip r:embed="rId2"/>
            <a:stretch>
              <a:fillRect/>
            </a:stretch>
          </p:blipFill>
          <p:spPr>
            <a:xfrm>
              <a:off x="8925" y="5422"/>
              <a:ext cx="4755" cy="3567"/>
            </a:xfrm>
            <a:prstGeom prst="rect">
              <a:avLst/>
            </a:prstGeom>
            <a:noFill/>
            <a:ln w="9525">
              <a:noFill/>
            </a:ln>
          </p:spPr>
        </p:pic>
        <p:pic>
          <p:nvPicPr>
            <p:cNvPr id="4" name="Picture 59" descr="e2c8478aa2c764f1a33bb0e5665"/>
            <p:cNvPicPr>
              <a:picLocks noChangeAspect="1"/>
            </p:cNvPicPr>
            <p:nvPr/>
          </p:nvPicPr>
          <p:blipFill>
            <a:blip r:embed="rId3"/>
            <a:stretch>
              <a:fillRect/>
            </a:stretch>
          </p:blipFill>
          <p:spPr>
            <a:xfrm>
              <a:off x="5846" y="5524"/>
              <a:ext cx="3034" cy="3465"/>
            </a:xfrm>
            <a:prstGeom prst="rect">
              <a:avLst/>
            </a:prstGeom>
            <a:noFill/>
            <a:ln w="9525">
              <a:noFill/>
            </a:ln>
          </p:spPr>
        </p:pic>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655320"/>
            <a:ext cx="8229600" cy="3200400"/>
          </a:xfrm>
        </p:spPr>
        <p:txBody>
          <a:bodyPr/>
          <a:lstStyle/>
          <a:p>
            <a:pPr marL="0" algn="l" eaLnBrk="0" fontAlgn="ctr" hangingPunct="0">
              <a:buNone/>
            </a:pPr>
            <a:r>
              <a:rPr lang="zh-CN" altLang="en-US" sz="2400" b="1" dirty="0">
                <a:solidFill>
                  <a:srgbClr val="FF9900"/>
                </a:solidFill>
                <a:latin typeface="宋体" panose="02010600030101010101" pitchFamily="2" charset="-122"/>
                <a:ea typeface="宋体" panose="02010600030101010101" pitchFamily="2" charset="-122"/>
                <a:sym typeface="+mn-ea"/>
              </a:rPr>
              <a:t>（</a:t>
            </a:r>
            <a:r>
              <a:rPr lang="en-US" altLang="zh-CN" sz="2400" b="1" dirty="0">
                <a:solidFill>
                  <a:srgbClr val="FF9900"/>
                </a:solidFill>
                <a:latin typeface="宋体" panose="02010600030101010101" pitchFamily="2" charset="-122"/>
                <a:ea typeface="宋体" panose="02010600030101010101" pitchFamily="2" charset="-122"/>
                <a:sym typeface="+mn-ea"/>
              </a:rPr>
              <a:t>8</a:t>
            </a:r>
            <a:r>
              <a:rPr lang="zh-CN" altLang="en-US" sz="2400" b="1" dirty="0">
                <a:solidFill>
                  <a:srgbClr val="FF9900"/>
                </a:solidFill>
                <a:latin typeface="宋体" panose="02010600030101010101" pitchFamily="2" charset="-122"/>
                <a:ea typeface="宋体" panose="02010600030101010101" pitchFamily="2" charset="-122"/>
                <a:sym typeface="+mn-ea"/>
              </a:rPr>
              <a:t>）阿拉伯图案</a:t>
            </a:r>
          </a:p>
          <a:p>
            <a:pPr marL="0" algn="l" eaLnBrk="0" fontAlgn="ctr" hangingPunct="0">
              <a:buNone/>
            </a:pPr>
            <a:r>
              <a:rPr lang="zh-CN" altLang="en-US" sz="2400" dirty="0" smtClean="0">
                <a:latin typeface="宋体" panose="02010600030101010101" pitchFamily="2" charset="-122"/>
                <a:ea typeface="宋体" panose="02010600030101010101" pitchFamily="2" charset="-122"/>
                <a:sym typeface="+mn-ea"/>
              </a:rPr>
              <a:t>    阿拉伯</a:t>
            </a:r>
            <a:r>
              <a:rPr lang="zh-CN" altLang="en-US" sz="2400" dirty="0">
                <a:latin typeface="宋体" panose="02010600030101010101" pitchFamily="2" charset="-122"/>
                <a:ea typeface="宋体" panose="02010600030101010101" pitchFamily="2" charset="-122"/>
                <a:sym typeface="+mn-ea"/>
              </a:rPr>
              <a:t>装饰纹样种类繁多，根据不同的表现题材，大体可将其分为三种类型：几何纹样、植物纹样和文字纹样。</a:t>
            </a:r>
          </a:p>
        </p:txBody>
      </p:sp>
      <p:grpSp>
        <p:nvGrpSpPr>
          <p:cNvPr id="5" name="组合 4"/>
          <p:cNvGrpSpPr/>
          <p:nvPr/>
        </p:nvGrpSpPr>
        <p:grpSpPr>
          <a:xfrm>
            <a:off x="494030" y="2667000"/>
            <a:ext cx="8113395" cy="2781300"/>
            <a:chOff x="2691" y="4774"/>
            <a:chExt cx="11104" cy="3806"/>
          </a:xfrm>
        </p:grpSpPr>
        <p:pic>
          <p:nvPicPr>
            <p:cNvPr id="3" name="图片 -2147482504" descr="t010aa35107d478ab72"/>
            <p:cNvPicPr>
              <a:picLocks noChangeAspect="1"/>
            </p:cNvPicPr>
            <p:nvPr/>
          </p:nvPicPr>
          <p:blipFill>
            <a:blip r:embed="rId2">
              <a:lum contrast="40000"/>
            </a:blip>
            <a:stretch>
              <a:fillRect/>
            </a:stretch>
          </p:blipFill>
          <p:spPr>
            <a:xfrm>
              <a:off x="2691" y="4820"/>
              <a:ext cx="4918" cy="3760"/>
            </a:xfrm>
            <a:prstGeom prst="rect">
              <a:avLst/>
            </a:prstGeom>
            <a:noFill/>
            <a:ln w="9525">
              <a:noFill/>
            </a:ln>
          </p:spPr>
        </p:pic>
        <p:pic>
          <p:nvPicPr>
            <p:cNvPr id="4" name="Picture 64" descr="飞"/>
            <p:cNvPicPr>
              <a:picLocks noChangeAspect="1"/>
            </p:cNvPicPr>
            <p:nvPr/>
          </p:nvPicPr>
          <p:blipFill>
            <a:blip r:embed="rId3"/>
            <a:stretch>
              <a:fillRect/>
            </a:stretch>
          </p:blipFill>
          <p:spPr>
            <a:xfrm>
              <a:off x="7879" y="4774"/>
              <a:ext cx="5917" cy="3806"/>
            </a:xfrm>
            <a:prstGeom prst="rect">
              <a:avLst/>
            </a:prstGeom>
            <a:noFill/>
            <a:ln w="9525">
              <a:noFill/>
            </a:ln>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9" name="矩形 123908"/>
          <p:cNvSpPr/>
          <p:nvPr/>
        </p:nvSpPr>
        <p:spPr>
          <a:xfrm>
            <a:off x="762000" y="3810000"/>
            <a:ext cx="2667000" cy="2720975"/>
          </a:xfrm>
          <a:prstGeom prst="rect">
            <a:avLst/>
          </a:prstGeom>
          <a:noFill/>
          <a:ln w="9525">
            <a:noFill/>
          </a:ln>
        </p:spPr>
        <p:txBody>
          <a:bodyPr anchor="ctr">
            <a:spAutoFit/>
          </a:bodyPr>
          <a:lstStyle/>
          <a:p>
            <a:pPr>
              <a:lnSpc>
                <a:spcPct val="120000"/>
              </a:lnSpc>
            </a:pPr>
            <a:r>
              <a:rPr lang="en-US" altLang="zh-CN" sz="2400" dirty="0">
                <a:latin typeface="宋体" panose="02010600030101010101" pitchFamily="2" charset="-122"/>
              </a:rPr>
              <a:t>    </a:t>
            </a:r>
            <a:r>
              <a:rPr lang="zh-CN" altLang="en-US" sz="2400" dirty="0">
                <a:latin typeface="宋体" panose="02010600030101010101" pitchFamily="2" charset="-122"/>
              </a:rPr>
              <a:t>此外，现代社会生活中，图案也常常被作为一种欣赏性岂术形式而独立存在，称之为</a:t>
            </a:r>
            <a:r>
              <a:rPr lang="zh-CN" altLang="en-US" sz="2400" b="1" dirty="0">
                <a:solidFill>
                  <a:srgbClr val="FF6600"/>
                </a:solidFill>
                <a:latin typeface="宋体" panose="02010600030101010101" pitchFamily="2" charset="-122"/>
              </a:rPr>
              <a:t>装饰画</a:t>
            </a:r>
            <a:r>
              <a:rPr lang="zh-CN" altLang="en-US" sz="2400" dirty="0">
                <a:solidFill>
                  <a:srgbClr val="FF6600"/>
                </a:solidFill>
                <a:latin typeface="宋体" panose="02010600030101010101" pitchFamily="2" charset="-122"/>
              </a:rPr>
              <a:t>。 </a:t>
            </a:r>
          </a:p>
        </p:txBody>
      </p:sp>
      <p:pic>
        <p:nvPicPr>
          <p:cNvPr id="123910" name="图片 123909" descr="N118"/>
          <p:cNvPicPr>
            <a:picLocks noChangeAspect="1"/>
          </p:cNvPicPr>
          <p:nvPr/>
        </p:nvPicPr>
        <p:blipFill>
          <a:blip r:embed="rId3"/>
          <a:stretch>
            <a:fillRect/>
          </a:stretch>
        </p:blipFill>
        <p:spPr>
          <a:xfrm>
            <a:off x="3733800" y="381000"/>
            <a:ext cx="3949700" cy="6172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nodeType="clickEffect">
                                  <p:stCondLst>
                                    <p:cond delay="0"/>
                                  </p:stCondLst>
                                  <p:childTnLst>
                                    <p:set>
                                      <p:cBhvr>
                                        <p:cTn id="6" dur="1" fill="hold">
                                          <p:stCondLst>
                                            <p:cond delay="0"/>
                                          </p:stCondLst>
                                        </p:cTn>
                                        <p:tgtEl>
                                          <p:spTgt spid="123910"/>
                                        </p:tgtEl>
                                        <p:attrNameLst>
                                          <p:attrName>style.visibility</p:attrName>
                                        </p:attrNameLst>
                                      </p:cBhvr>
                                      <p:to>
                                        <p:strVal val="visible"/>
                                      </p:to>
                                    </p:set>
                                    <p:animEffect transition="in" filter="slide(fromRight)">
                                      <p:cBhvr>
                                        <p:cTn id="7" dur="500"/>
                                        <p:tgtEl>
                                          <p:spTgt spid="123910"/>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434340"/>
            <a:ext cx="8229600" cy="3200400"/>
          </a:xfrm>
        </p:spPr>
        <p:txBody>
          <a:bodyPr/>
          <a:lstStyle/>
          <a:p>
            <a:pPr marL="0" algn="l" eaLnBrk="0" fontAlgn="ctr" hangingPunct="0">
              <a:buNone/>
            </a:pPr>
            <a:r>
              <a:rPr lang="zh-CN" altLang="en-US" sz="2400" b="1" dirty="0">
                <a:solidFill>
                  <a:srgbClr val="FF9900"/>
                </a:solidFill>
                <a:latin typeface="宋体" panose="02010600030101010101" pitchFamily="2" charset="-122"/>
                <a:ea typeface="宋体" panose="02010600030101010101" pitchFamily="2" charset="-122"/>
                <a:sym typeface="+mn-ea"/>
              </a:rPr>
              <a:t>（</a:t>
            </a:r>
            <a:r>
              <a:rPr lang="en-US" altLang="zh-CN" sz="2400" b="1" dirty="0">
                <a:solidFill>
                  <a:srgbClr val="FF9900"/>
                </a:solidFill>
                <a:latin typeface="宋体" panose="02010600030101010101" pitchFamily="2" charset="-122"/>
                <a:ea typeface="宋体" panose="02010600030101010101" pitchFamily="2" charset="-122"/>
                <a:sym typeface="+mn-ea"/>
              </a:rPr>
              <a:t>9</a:t>
            </a:r>
            <a:r>
              <a:rPr lang="zh-CN" altLang="en-US" sz="2400" b="1" dirty="0">
                <a:solidFill>
                  <a:srgbClr val="FF9900"/>
                </a:solidFill>
                <a:latin typeface="宋体" panose="02010600030101010101" pitchFamily="2" charset="-122"/>
                <a:ea typeface="宋体" panose="02010600030101010101" pitchFamily="2" charset="-122"/>
                <a:sym typeface="+mn-ea"/>
              </a:rPr>
              <a:t>）日本图案</a:t>
            </a:r>
          </a:p>
          <a:p>
            <a:pPr marL="0" algn="l" eaLnBrk="0" fontAlgn="ctr" hangingPunct="0">
              <a:buNone/>
            </a:pPr>
            <a:r>
              <a:rPr lang="zh-CN" altLang="en-US" sz="2400" dirty="0" smtClean="0">
                <a:latin typeface="宋体" panose="02010600030101010101" pitchFamily="2" charset="-122"/>
                <a:ea typeface="宋体" panose="02010600030101010101" pitchFamily="2" charset="-122"/>
                <a:sym typeface="+mn-ea"/>
              </a:rPr>
              <a:t>    日本</a:t>
            </a:r>
            <a:r>
              <a:rPr lang="zh-CN" altLang="en-US" sz="2400" dirty="0">
                <a:latin typeface="宋体" panose="02010600030101010101" pitchFamily="2" charset="-122"/>
                <a:ea typeface="宋体" panose="02010600030101010101" pitchFamily="2" charset="-122"/>
                <a:sym typeface="+mn-ea"/>
              </a:rPr>
              <a:t>奈良时代因受唐文化的影响出现诸多唐草纹样，平安时代受宋文化的影响注重人间的伦理纲常，佛教的传入又使其图案中出现许多瑞云、凤凰、万字纹样。</a:t>
            </a:r>
          </a:p>
        </p:txBody>
      </p:sp>
      <p:grpSp>
        <p:nvGrpSpPr>
          <p:cNvPr id="5" name="组合 4"/>
          <p:cNvGrpSpPr/>
          <p:nvPr/>
        </p:nvGrpSpPr>
        <p:grpSpPr>
          <a:xfrm>
            <a:off x="2256790" y="2208530"/>
            <a:ext cx="6224905" cy="4327525"/>
            <a:chOff x="1510" y="5876"/>
            <a:chExt cx="6306" cy="4384"/>
          </a:xfrm>
        </p:grpSpPr>
        <p:pic>
          <p:nvPicPr>
            <p:cNvPr id="3" name="Picture 65" descr="japan007"/>
            <p:cNvPicPr>
              <a:picLocks noChangeAspect="1"/>
            </p:cNvPicPr>
            <p:nvPr/>
          </p:nvPicPr>
          <p:blipFill>
            <a:blip r:embed="rId2"/>
            <a:stretch>
              <a:fillRect/>
            </a:stretch>
          </p:blipFill>
          <p:spPr>
            <a:xfrm>
              <a:off x="1510" y="5876"/>
              <a:ext cx="2906" cy="4384"/>
            </a:xfrm>
            <a:prstGeom prst="rect">
              <a:avLst/>
            </a:prstGeom>
            <a:noFill/>
            <a:ln w="9525">
              <a:noFill/>
            </a:ln>
          </p:spPr>
        </p:pic>
        <p:pic>
          <p:nvPicPr>
            <p:cNvPr id="4" name="Picture 66" descr="b_11551_1"/>
            <p:cNvPicPr>
              <a:picLocks noChangeAspect="1"/>
            </p:cNvPicPr>
            <p:nvPr/>
          </p:nvPicPr>
          <p:blipFill>
            <a:blip r:embed="rId3"/>
            <a:stretch>
              <a:fillRect/>
            </a:stretch>
          </p:blipFill>
          <p:spPr>
            <a:xfrm>
              <a:off x="4544" y="5878"/>
              <a:ext cx="3273" cy="4365"/>
            </a:xfrm>
            <a:prstGeom prst="rect">
              <a:avLst/>
            </a:prstGeom>
            <a:noFill/>
            <a:ln w="9525">
              <a:noFill/>
            </a:ln>
          </p:spPr>
        </p:pic>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71" name="矩形 66570"/>
          <p:cNvSpPr/>
          <p:nvPr/>
        </p:nvSpPr>
        <p:spPr>
          <a:xfrm>
            <a:off x="0" y="539750"/>
            <a:ext cx="4911090" cy="6096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p>
        </p:txBody>
      </p:sp>
      <p:sp>
        <p:nvSpPr>
          <p:cNvPr id="66569" name="矩形 66568"/>
          <p:cNvSpPr/>
          <p:nvPr/>
        </p:nvSpPr>
        <p:spPr>
          <a:xfrm>
            <a:off x="822325" y="644366"/>
            <a:ext cx="4216400" cy="430530"/>
          </a:xfrm>
          <a:prstGeom prst="rect">
            <a:avLst/>
          </a:prstGeom>
          <a:noFill/>
          <a:ln w="9525">
            <a:noFill/>
          </a:ln>
        </p:spPr>
        <p:txBody>
          <a:bodyPr wrap="none" lIns="53958" tIns="0" rIns="53958" bIns="0" anchor="ctr">
            <a:spAutoFit/>
          </a:bodyPr>
          <a:lstStyle/>
          <a:p>
            <a:pPr algn="ctr" fontAlgn="t"/>
            <a:r>
              <a:rPr lang="zh-CN" altLang="en-US" sz="2800" dirty="0">
                <a:solidFill>
                  <a:srgbClr val="BCC755"/>
                </a:solidFill>
                <a:latin typeface="Arial" panose="020B0604020202020204" pitchFamily="34" charset="0"/>
                <a:ea typeface="方正粗宋简体" panose="03000509000000000000" pitchFamily="65" charset="-122"/>
              </a:rPr>
              <a:t>二、</a:t>
            </a:r>
            <a:r>
              <a:rPr lang="zh-CN" altLang="en-US" sz="2800" dirty="0">
                <a:solidFill>
                  <a:srgbClr val="BCC755"/>
                </a:solidFill>
                <a:ea typeface="方正粗宋简体" panose="03000509000000000000" pitchFamily="65" charset="-122"/>
                <a:sym typeface="+mn-ea"/>
              </a:rPr>
              <a:t>图案在设计中的应用</a:t>
            </a:r>
            <a:r>
              <a:rPr lang="zh-CN" altLang="en-US" sz="2800" dirty="0">
                <a:solidFill>
                  <a:srgbClr val="BCC755"/>
                </a:solidFill>
                <a:latin typeface="Arial" panose="020B0604020202020204" pitchFamily="34" charset="0"/>
                <a:ea typeface="方正粗宋简体" panose="03000509000000000000" pitchFamily="65" charset="-122"/>
              </a:rPr>
              <a:t>  </a:t>
            </a:r>
          </a:p>
        </p:txBody>
      </p:sp>
      <p:sp>
        <p:nvSpPr>
          <p:cNvPr id="6147" name="文本占位符 6146"/>
          <p:cNvSpPr>
            <a:spLocks noGrp="1"/>
          </p:cNvSpPr>
          <p:nvPr>
            <p:ph type="body" idx="1"/>
          </p:nvPr>
        </p:nvSpPr>
        <p:spPr>
          <a:xfrm>
            <a:off x="457200" y="1752600"/>
            <a:ext cx="8229600" cy="3200400"/>
          </a:xfrm>
        </p:spPr>
        <p:txBody>
          <a:bodyPr/>
          <a:lstStyle/>
          <a:p>
            <a:pPr marL="87630" algn="l">
              <a:lnSpc>
                <a:spcPct val="110000"/>
              </a:lnSpc>
              <a:spcBef>
                <a:spcPts val="20"/>
              </a:spcBef>
              <a:spcAft>
                <a:spcPts val="0"/>
              </a:spcAft>
              <a:buNone/>
            </a:pPr>
            <a:r>
              <a:rPr lang="zh-CN" altLang="en-US" sz="2400" dirty="0">
                <a:latin typeface="方正粗宋简体" panose="03000509000000000000" pitchFamily="65" charset="-122"/>
                <a:ea typeface="方正粗宋简体" panose="03000509000000000000" pitchFamily="65" charset="-122"/>
              </a:rPr>
              <a:t>(一)标志设计中图案的应用</a:t>
            </a:r>
          </a:p>
          <a:p>
            <a:pPr marL="0" indent="0" algn="l">
              <a:lnSpc>
                <a:spcPct val="110000"/>
              </a:lnSpc>
              <a:spcBef>
                <a:spcPts val="20"/>
              </a:spcBef>
              <a:spcAft>
                <a:spcPts val="0"/>
              </a:spcAft>
              <a:buNone/>
            </a:pPr>
            <a:r>
              <a:rPr lang="zh-CN" altLang="en-US" sz="2400" dirty="0" smtClean="0">
                <a:latin typeface="宋体" panose="02010600030101010101" pitchFamily="2" charset="-122"/>
                <a:ea typeface="宋体" panose="02010600030101010101" pitchFamily="2" charset="-122"/>
              </a:rPr>
              <a:t>    标志</a:t>
            </a:r>
            <a:r>
              <a:rPr lang="zh-CN" altLang="en-US" sz="2400" dirty="0">
                <a:latin typeface="宋体" panose="02010600030101010101" pitchFamily="2" charset="-122"/>
                <a:ea typeface="宋体" panose="02010600030101010101" pitchFamily="2" charset="-122"/>
              </a:rPr>
              <a:t>作为一种特殊的图案形式，其图案组织形式和创作方式多样，如可采用重复、渐变、近似、变异、对比、特异、密集、群化、发射、肌理等构成手法。</a:t>
            </a:r>
            <a:endParaRPr lang="zh-CN" altLang="en-US" sz="2400" dirty="0">
              <a:ea typeface="楷体" panose="02010609060101010101" pitchFamily="1" charset="-122"/>
            </a:endParaRPr>
          </a:p>
          <a:p>
            <a:endParaRPr sz="2400" dirty="0">
              <a:ea typeface="楷体" panose="02010609060101010101" pitchFamily="1" charset="-122"/>
            </a:endParaRPr>
          </a:p>
        </p:txBody>
      </p:sp>
      <p:grpSp>
        <p:nvGrpSpPr>
          <p:cNvPr id="7" name="组合 6"/>
          <p:cNvGrpSpPr/>
          <p:nvPr/>
        </p:nvGrpSpPr>
        <p:grpSpPr>
          <a:xfrm>
            <a:off x="762000" y="3840480"/>
            <a:ext cx="7903210" cy="2179320"/>
            <a:chOff x="1538" y="5831"/>
            <a:chExt cx="10626" cy="2930"/>
          </a:xfrm>
        </p:grpSpPr>
        <p:pic>
          <p:nvPicPr>
            <p:cNvPr id="4" name="Picture 11" descr="国航"/>
            <p:cNvPicPr>
              <a:picLocks noChangeAspect="1"/>
            </p:cNvPicPr>
            <p:nvPr/>
          </p:nvPicPr>
          <p:blipFill>
            <a:blip r:embed="rId3"/>
            <a:stretch>
              <a:fillRect/>
            </a:stretch>
          </p:blipFill>
          <p:spPr>
            <a:xfrm>
              <a:off x="1538" y="5874"/>
              <a:ext cx="4001" cy="2753"/>
            </a:xfrm>
            <a:prstGeom prst="rect">
              <a:avLst/>
            </a:prstGeom>
            <a:noFill/>
            <a:ln w="9525">
              <a:noFill/>
            </a:ln>
          </p:spPr>
        </p:pic>
        <p:pic>
          <p:nvPicPr>
            <p:cNvPr id="5" name="Picture 12" descr="apec"/>
            <p:cNvPicPr>
              <a:picLocks noChangeAspect="1"/>
            </p:cNvPicPr>
            <p:nvPr/>
          </p:nvPicPr>
          <p:blipFill>
            <a:blip r:embed="rId4"/>
            <a:srcRect l="23904" t="6241" r="24303" b="7294"/>
            <a:stretch>
              <a:fillRect/>
            </a:stretch>
          </p:blipFill>
          <p:spPr>
            <a:xfrm>
              <a:off x="5857" y="5831"/>
              <a:ext cx="2485" cy="2930"/>
            </a:xfrm>
            <a:prstGeom prst="rect">
              <a:avLst/>
            </a:prstGeom>
            <a:noFill/>
            <a:ln w="9525">
              <a:noFill/>
            </a:ln>
          </p:spPr>
        </p:pic>
        <p:pic>
          <p:nvPicPr>
            <p:cNvPr id="6" name="Picture 13" descr="房产中介公司标志"/>
            <p:cNvPicPr>
              <a:picLocks noChangeAspect="1"/>
            </p:cNvPicPr>
            <p:nvPr/>
          </p:nvPicPr>
          <p:blipFill>
            <a:blip r:embed="rId5"/>
            <a:srcRect l="20845" t="19153" r="14902" b="20796"/>
            <a:stretch>
              <a:fillRect/>
            </a:stretch>
          </p:blipFill>
          <p:spPr>
            <a:xfrm>
              <a:off x="8552" y="5879"/>
              <a:ext cx="3613" cy="2794"/>
            </a:xfrm>
            <a:prstGeom prst="rect">
              <a:avLst/>
            </a:prstGeom>
            <a:noFill/>
            <a:ln w="9525">
              <a:noFill/>
            </a:ln>
          </p:spPr>
        </p:pic>
      </p:grpSp>
    </p:spTree>
  </p:cSld>
  <p:clrMapOvr>
    <a:overrideClrMapping bg1="lt1" tx1="dk1" bg2="lt2" tx2="dk2" accent1="accent1" accent2="accent2" accent3="accent3" accent4="accent4" accent5="accent5" accent6="accent6" hlink="hlink" folHlink="folHlink"/>
  </p:clrMapOvr>
  <p:transition spd="slow">
    <p:pull dir="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509270" y="450850"/>
            <a:ext cx="8125460" cy="3200400"/>
          </a:xfrm>
        </p:spPr>
        <p:txBody>
          <a:bodyPr/>
          <a:lstStyle/>
          <a:p>
            <a:pPr marL="87630">
              <a:lnSpc>
                <a:spcPct val="110000"/>
              </a:lnSpc>
              <a:spcBef>
                <a:spcPts val="20"/>
              </a:spcBef>
              <a:spcAft>
                <a:spcPts val="0"/>
              </a:spcAft>
              <a:buNone/>
            </a:pPr>
            <a:r>
              <a:rPr lang="zh-CN" altLang="en-US" sz="2400" dirty="0">
                <a:latin typeface="方正粗宋简体" panose="03000509000000000000" pitchFamily="65" charset="-122"/>
                <a:ea typeface="方正粗宋简体" panose="03000509000000000000" pitchFamily="65" charset="-122"/>
              </a:rPr>
              <a:t>(二)海报设计中图案的应用</a:t>
            </a:r>
          </a:p>
          <a:p>
            <a:pPr marL="0" algn="l">
              <a:lnSpc>
                <a:spcPct val="110000"/>
              </a:lnSpc>
              <a:spcBef>
                <a:spcPts val="20"/>
              </a:spcBef>
              <a:spcAft>
                <a:spcPts val="0"/>
              </a:spcAft>
              <a:buNone/>
            </a:pPr>
            <a:r>
              <a:rPr lang="zh-CN" altLang="en-US" sz="2400" dirty="0" smtClean="0">
                <a:latin typeface="宋体" panose="02010600030101010101" pitchFamily="2" charset="-122"/>
                <a:ea typeface="宋体" panose="02010600030101010101" pitchFamily="2" charset="-122"/>
              </a:rPr>
              <a:t>    海报</a:t>
            </a:r>
            <a:r>
              <a:rPr lang="zh-CN" altLang="en-US" sz="2400" dirty="0">
                <a:latin typeface="宋体" panose="02010600030101010101" pitchFamily="2" charset="-122"/>
                <a:ea typeface="宋体" panose="02010600030101010101" pitchFamily="2" charset="-122"/>
              </a:rPr>
              <a:t>宣传的宗旨是通过图形的创意表达</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最终实现信息传播的作用，因此，优秀的海报设计作品大多是设计与宣传主旨完美结合的图案形象。</a:t>
            </a:r>
            <a:endParaRPr lang="zh-CN" altLang="en-US" sz="2400" dirty="0">
              <a:ea typeface="楷体" panose="02010609060101010101" pitchFamily="1" charset="-122"/>
            </a:endParaRPr>
          </a:p>
          <a:p>
            <a:endParaRPr sz="2400" dirty="0">
              <a:ea typeface="楷体" panose="02010609060101010101" pitchFamily="1" charset="-122"/>
            </a:endParaRPr>
          </a:p>
        </p:txBody>
      </p:sp>
      <p:grpSp>
        <p:nvGrpSpPr>
          <p:cNvPr id="1073744144" name="组合 1073744143"/>
          <p:cNvGrpSpPr/>
          <p:nvPr/>
        </p:nvGrpSpPr>
        <p:grpSpPr>
          <a:xfrm>
            <a:off x="635635" y="2422525"/>
            <a:ext cx="7908290" cy="3878580"/>
            <a:chOff x="7296" y="1667906"/>
            <a:chExt cx="7479" cy="3668"/>
          </a:xfrm>
        </p:grpSpPr>
        <p:pic>
          <p:nvPicPr>
            <p:cNvPr id="1073744141" name="图片 1073744140" descr="201804041612211734(1)"/>
            <p:cNvPicPr>
              <a:picLocks noChangeAspect="1"/>
            </p:cNvPicPr>
            <p:nvPr/>
          </p:nvPicPr>
          <p:blipFill>
            <a:blip r:embed="rId2"/>
            <a:stretch>
              <a:fillRect/>
            </a:stretch>
          </p:blipFill>
          <p:spPr>
            <a:xfrm>
              <a:off x="7296" y="1667906"/>
              <a:ext cx="2447" cy="3669"/>
            </a:xfrm>
            <a:prstGeom prst="rect">
              <a:avLst/>
            </a:prstGeom>
            <a:noFill/>
            <a:ln w="9525">
              <a:noFill/>
            </a:ln>
          </p:spPr>
        </p:pic>
        <p:pic>
          <p:nvPicPr>
            <p:cNvPr id="1073744142" name="图片 1073744141" descr="201804041617358663(1)"/>
            <p:cNvPicPr>
              <a:picLocks noChangeAspect="1"/>
            </p:cNvPicPr>
            <p:nvPr/>
          </p:nvPicPr>
          <p:blipFill>
            <a:blip r:embed="rId3"/>
            <a:stretch>
              <a:fillRect/>
            </a:stretch>
          </p:blipFill>
          <p:spPr>
            <a:xfrm>
              <a:off x="9820" y="1667906"/>
              <a:ext cx="2447" cy="3669"/>
            </a:xfrm>
            <a:prstGeom prst="rect">
              <a:avLst/>
            </a:prstGeom>
            <a:noFill/>
            <a:ln w="9525">
              <a:noFill/>
            </a:ln>
          </p:spPr>
        </p:pic>
        <p:pic>
          <p:nvPicPr>
            <p:cNvPr id="1073744143" name="图片 1073744142" descr="201804041618297035(1)"/>
            <p:cNvPicPr>
              <a:picLocks noChangeAspect="1"/>
            </p:cNvPicPr>
            <p:nvPr/>
          </p:nvPicPr>
          <p:blipFill>
            <a:blip r:embed="rId4"/>
            <a:stretch>
              <a:fillRect/>
            </a:stretch>
          </p:blipFill>
          <p:spPr>
            <a:xfrm>
              <a:off x="12329" y="1667906"/>
              <a:ext cx="2447" cy="3669"/>
            </a:xfrm>
            <a:prstGeom prst="rect">
              <a:avLst/>
            </a:prstGeom>
            <a:noFill/>
            <a:ln w="9525">
              <a:noFill/>
            </a:ln>
          </p:spPr>
        </p:pic>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946785"/>
            <a:ext cx="7946390" cy="3200400"/>
          </a:xfrm>
        </p:spPr>
        <p:txBody>
          <a:bodyPr/>
          <a:lstStyle/>
          <a:p>
            <a:pPr marL="87630">
              <a:lnSpc>
                <a:spcPct val="110000"/>
              </a:lnSpc>
              <a:spcBef>
                <a:spcPts val="20"/>
              </a:spcBef>
              <a:spcAft>
                <a:spcPts val="0"/>
              </a:spcAft>
              <a:buNone/>
            </a:pPr>
            <a:r>
              <a:rPr lang="en-US" altLang="zh-CN" sz="2400" dirty="0">
                <a:latin typeface="方正粗宋简体" panose="03000509000000000000" pitchFamily="65" charset="-122"/>
                <a:ea typeface="方正粗宋简体" panose="03000509000000000000" pitchFamily="65" charset="-122"/>
              </a:rPr>
              <a:t>(</a:t>
            </a:r>
            <a:r>
              <a:rPr lang="zh-CN" altLang="en-US" sz="2400" dirty="0">
                <a:latin typeface="方正粗宋简体" panose="03000509000000000000" pitchFamily="65" charset="-122"/>
                <a:ea typeface="方正粗宋简体" panose="03000509000000000000" pitchFamily="65" charset="-122"/>
              </a:rPr>
              <a:t>三</a:t>
            </a:r>
            <a:r>
              <a:rPr lang="en-US" altLang="zh-CN" sz="2400" dirty="0">
                <a:latin typeface="方正粗宋简体" panose="03000509000000000000" pitchFamily="65" charset="-122"/>
                <a:ea typeface="方正粗宋简体" panose="03000509000000000000" pitchFamily="65" charset="-122"/>
              </a:rPr>
              <a:t>)包装设计中图案的应用</a:t>
            </a:r>
          </a:p>
          <a:p>
            <a:pPr marL="0" algn="l">
              <a:lnSpc>
                <a:spcPct val="110000"/>
              </a:lnSpc>
              <a:spcBef>
                <a:spcPts val="20"/>
              </a:spcBef>
              <a:spcAft>
                <a:spcPts val="0"/>
              </a:spcAft>
              <a:buNone/>
            </a:pPr>
            <a:r>
              <a:rPr lang="zh-CN" altLang="en-US" sz="2400" dirty="0" smtClean="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包装设计中的图案</a:t>
            </a:r>
            <a:r>
              <a:rPr lang="en-US" altLang="zh-CN" sz="2400" dirty="0">
                <a:latin typeface="宋体" panose="02010600030101010101" pitchFamily="2" charset="-122"/>
                <a:ea typeface="宋体" panose="02010600030101010101" pitchFamily="2" charset="-122"/>
              </a:rPr>
              <a:t>，就是利用图案的直观性、丰富性和生动性，将商品的信息准确地传达给消费者，并凭借图案的</a:t>
            </a:r>
            <a:r>
              <a:rPr lang="en-US" altLang="zh-CN" sz="2400" b="1" dirty="0">
                <a:solidFill>
                  <a:srgbClr val="FF9900"/>
                </a:solidFill>
                <a:latin typeface="宋体" panose="02010600030101010101" pitchFamily="2" charset="-122"/>
                <a:ea typeface="宋体" panose="02010600030101010101" pitchFamily="2" charset="-122"/>
              </a:rPr>
              <a:t>吸引力</a:t>
            </a:r>
            <a:r>
              <a:rPr lang="en-US" altLang="zh-CN" sz="2400" dirty="0">
                <a:latin typeface="宋体" panose="02010600030101010101" pitchFamily="2" charset="-122"/>
                <a:ea typeface="宋体" panose="02010600030101010101" pitchFamily="2" charset="-122"/>
              </a:rPr>
              <a:t>引起消费者的心理反应。</a:t>
            </a:r>
            <a:endParaRPr lang="zh-CN" altLang="en-US" sz="2400" dirty="0">
              <a:ea typeface="楷体" panose="02010609060101010101" pitchFamily="1" charset="-122"/>
            </a:endParaRPr>
          </a:p>
          <a:p>
            <a:endParaRPr sz="2400" dirty="0">
              <a:ea typeface="楷体" panose="02010609060101010101" pitchFamily="1" charset="-122"/>
            </a:endParaRPr>
          </a:p>
        </p:txBody>
      </p:sp>
      <p:pic>
        <p:nvPicPr>
          <p:cNvPr id="3" name="Picture 20" descr="啤酒包装"/>
          <p:cNvPicPr>
            <a:picLocks noChangeAspect="1"/>
          </p:cNvPicPr>
          <p:nvPr/>
        </p:nvPicPr>
        <p:blipFill>
          <a:blip r:embed="rId2"/>
          <a:srcRect l="13913" t="4320" r="13043" b="6485"/>
          <a:stretch>
            <a:fillRect/>
          </a:stretch>
        </p:blipFill>
        <p:spPr>
          <a:xfrm>
            <a:off x="5055870" y="2933065"/>
            <a:ext cx="3704590" cy="3279140"/>
          </a:xfrm>
          <a:prstGeom prst="rect">
            <a:avLst/>
          </a:prstGeom>
          <a:noFill/>
          <a:ln w="9525">
            <a:noFill/>
          </a:ln>
        </p:spPr>
      </p:pic>
      <p:pic>
        <p:nvPicPr>
          <p:cNvPr id="4" name="Picture 21" descr="啤酒包装2"/>
          <p:cNvPicPr>
            <a:picLocks noChangeAspect="1"/>
          </p:cNvPicPr>
          <p:nvPr/>
        </p:nvPicPr>
        <p:blipFill>
          <a:blip r:embed="rId3"/>
          <a:stretch>
            <a:fillRect/>
          </a:stretch>
        </p:blipFill>
        <p:spPr>
          <a:xfrm>
            <a:off x="457200" y="2933065"/>
            <a:ext cx="4532630" cy="3279140"/>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2147482580" descr="2-141219102220"/>
          <p:cNvPicPr>
            <a:picLocks noChangeAspect="1"/>
          </p:cNvPicPr>
          <p:nvPr/>
        </p:nvPicPr>
        <p:blipFill>
          <a:blip r:embed="rId2"/>
          <a:srcRect l="6570" r="5906"/>
          <a:stretch>
            <a:fillRect/>
          </a:stretch>
        </p:blipFill>
        <p:spPr>
          <a:xfrm>
            <a:off x="3854450" y="2092325"/>
            <a:ext cx="4940300" cy="2674620"/>
          </a:xfrm>
          <a:prstGeom prst="rect">
            <a:avLst/>
          </a:prstGeom>
          <a:noFill/>
          <a:ln w="9525">
            <a:noFill/>
          </a:ln>
        </p:spPr>
      </p:pic>
      <p:pic>
        <p:nvPicPr>
          <p:cNvPr id="4" name="Picture 62" descr="1-150324135551"/>
          <p:cNvPicPr>
            <a:picLocks noChangeAspect="1"/>
          </p:cNvPicPr>
          <p:nvPr/>
        </p:nvPicPr>
        <p:blipFill>
          <a:blip r:embed="rId3"/>
          <a:stretch>
            <a:fillRect/>
          </a:stretch>
        </p:blipFill>
        <p:spPr>
          <a:xfrm>
            <a:off x="372745" y="2244725"/>
            <a:ext cx="3381375" cy="2369185"/>
          </a:xfrm>
          <a:prstGeom prst="rect">
            <a:avLst/>
          </a:prstGeom>
          <a:noFill/>
          <a:ln w="9525">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1002665"/>
            <a:ext cx="8229600" cy="3200400"/>
          </a:xfrm>
        </p:spPr>
        <p:txBody>
          <a:bodyPr/>
          <a:lstStyle/>
          <a:p>
            <a:pPr marL="87630">
              <a:lnSpc>
                <a:spcPct val="110000"/>
              </a:lnSpc>
              <a:spcBef>
                <a:spcPts val="20"/>
              </a:spcBef>
              <a:spcAft>
                <a:spcPts val="0"/>
              </a:spcAft>
              <a:buNone/>
            </a:pPr>
            <a:r>
              <a:rPr lang="en-US" altLang="zh-CN" sz="2400" dirty="0">
                <a:latin typeface="方正粗宋简体" panose="03000509000000000000" pitchFamily="65" charset="-122"/>
                <a:ea typeface="方正粗宋简体" panose="03000509000000000000" pitchFamily="65" charset="-122"/>
              </a:rPr>
              <a:t>(</a:t>
            </a:r>
            <a:r>
              <a:rPr lang="zh-CN" altLang="en-US" sz="2400" dirty="0">
                <a:latin typeface="方正粗宋简体" panose="03000509000000000000" pitchFamily="65" charset="-122"/>
                <a:ea typeface="方正粗宋简体" panose="03000509000000000000" pitchFamily="65" charset="-122"/>
              </a:rPr>
              <a:t>四</a:t>
            </a:r>
            <a:r>
              <a:rPr lang="en-US" altLang="zh-CN" sz="2400" dirty="0">
                <a:latin typeface="方正粗宋简体" panose="03000509000000000000" pitchFamily="65" charset="-122"/>
                <a:ea typeface="方正粗宋简体" panose="03000509000000000000" pitchFamily="65" charset="-122"/>
              </a:rPr>
              <a:t>)服饰设计中图案的应用</a:t>
            </a:r>
          </a:p>
          <a:p>
            <a:pPr marL="0" algn="l">
              <a:lnSpc>
                <a:spcPct val="110000"/>
              </a:lnSpc>
              <a:spcBef>
                <a:spcPts val="20"/>
              </a:spcBef>
              <a:spcAft>
                <a:spcPts val="0"/>
              </a:spcAft>
              <a:buNone/>
            </a:pPr>
            <a:r>
              <a:rPr lang="zh-CN" altLang="en-US" sz="2400" dirty="0" smtClean="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装饰图案是服饰中不可或缺的重要内容</a:t>
            </a:r>
            <a:r>
              <a:rPr lang="en-US" altLang="zh-CN" sz="2400" dirty="0">
                <a:latin typeface="宋体" panose="02010600030101010101" pitchFamily="2" charset="-122"/>
                <a:ea typeface="宋体" panose="02010600030101010101" pitchFamily="2" charset="-122"/>
              </a:rPr>
              <a:t>，服饰上的图案既可以是</a:t>
            </a:r>
            <a:r>
              <a:rPr lang="en-US" altLang="zh-CN" sz="2400" dirty="0">
                <a:solidFill>
                  <a:srgbClr val="FF6600"/>
                </a:solidFill>
                <a:latin typeface="宋体" panose="02010600030101010101" pitchFamily="2" charset="-122"/>
                <a:ea typeface="宋体" panose="02010600030101010101" pitchFamily="2" charset="-122"/>
              </a:rPr>
              <a:t>服饰的点缀</a:t>
            </a:r>
            <a:r>
              <a:rPr lang="en-US" altLang="zh-CN" sz="2400" dirty="0">
                <a:latin typeface="宋体" panose="02010600030101010101" pitchFamily="2" charset="-122"/>
                <a:ea typeface="宋体" panose="02010600030101010101" pitchFamily="2" charset="-122"/>
              </a:rPr>
              <a:t>，也可以是</a:t>
            </a:r>
            <a:r>
              <a:rPr lang="en-US" altLang="zh-CN" sz="2400" dirty="0">
                <a:solidFill>
                  <a:srgbClr val="FF6600"/>
                </a:solidFill>
                <a:latin typeface="宋体" panose="02010600030101010101" pitchFamily="2" charset="-122"/>
                <a:ea typeface="宋体" panose="02010600030101010101" pitchFamily="2" charset="-122"/>
              </a:rPr>
              <a:t>服饰的衬托</a:t>
            </a:r>
            <a:r>
              <a:rPr lang="en-US" altLang="zh-CN" sz="2400" dirty="0">
                <a:latin typeface="宋体" panose="02010600030101010101" pitchFamily="2" charset="-122"/>
                <a:ea typeface="宋体" panose="02010600030101010101" pitchFamily="2" charset="-122"/>
              </a:rPr>
              <a:t>，更可以作为主体成为服饰的重点。</a:t>
            </a:r>
            <a:endParaRPr lang="zh-CN" altLang="en-US" sz="2400" dirty="0">
              <a:ea typeface="楷体" panose="02010609060101010101" pitchFamily="1" charset="-122"/>
            </a:endParaRPr>
          </a:p>
          <a:p>
            <a:endParaRPr sz="2400" dirty="0">
              <a:ea typeface="楷体" panose="02010609060101010101" pitchFamily="1" charset="-122"/>
            </a:endParaRPr>
          </a:p>
        </p:txBody>
      </p:sp>
      <p:grpSp>
        <p:nvGrpSpPr>
          <p:cNvPr id="5" name="组合 4"/>
          <p:cNvGrpSpPr/>
          <p:nvPr/>
        </p:nvGrpSpPr>
        <p:grpSpPr>
          <a:xfrm>
            <a:off x="535305" y="2862580"/>
            <a:ext cx="7875270" cy="3571240"/>
            <a:chOff x="563" y="5344"/>
            <a:chExt cx="7657" cy="3472"/>
          </a:xfrm>
        </p:grpSpPr>
        <p:pic>
          <p:nvPicPr>
            <p:cNvPr id="3" name="Picture 22" descr="傈僳族"/>
            <p:cNvPicPr>
              <a:picLocks noChangeAspect="1"/>
            </p:cNvPicPr>
            <p:nvPr/>
          </p:nvPicPr>
          <p:blipFill>
            <a:blip r:embed="rId2"/>
            <a:stretch>
              <a:fillRect/>
            </a:stretch>
          </p:blipFill>
          <p:spPr>
            <a:xfrm>
              <a:off x="5902" y="5344"/>
              <a:ext cx="2318" cy="3472"/>
            </a:xfrm>
            <a:prstGeom prst="rect">
              <a:avLst/>
            </a:prstGeom>
            <a:noFill/>
            <a:ln w="9525">
              <a:noFill/>
            </a:ln>
          </p:spPr>
        </p:pic>
        <p:pic>
          <p:nvPicPr>
            <p:cNvPr id="4" name="Picture 24" descr="现代服装题材"/>
            <p:cNvPicPr>
              <a:picLocks noChangeAspect="1"/>
            </p:cNvPicPr>
            <p:nvPr/>
          </p:nvPicPr>
          <p:blipFill>
            <a:blip r:embed="rId3"/>
            <a:stretch>
              <a:fillRect/>
            </a:stretch>
          </p:blipFill>
          <p:spPr>
            <a:xfrm>
              <a:off x="563" y="5344"/>
              <a:ext cx="5198" cy="3472"/>
            </a:xfrm>
            <a:prstGeom prst="rect">
              <a:avLst/>
            </a:prstGeom>
            <a:noFill/>
            <a:ln w="9525">
              <a:noFill/>
            </a:ln>
          </p:spPr>
        </p:pic>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989330"/>
            <a:ext cx="8229600" cy="3200400"/>
          </a:xfrm>
        </p:spPr>
        <p:txBody>
          <a:bodyPr/>
          <a:lstStyle/>
          <a:p>
            <a:pPr marL="87630">
              <a:lnSpc>
                <a:spcPct val="110000"/>
              </a:lnSpc>
              <a:spcBef>
                <a:spcPts val="20"/>
              </a:spcBef>
              <a:spcAft>
                <a:spcPts val="0"/>
              </a:spcAft>
              <a:buNone/>
            </a:pPr>
            <a:r>
              <a:rPr lang="en-US" altLang="zh-CN" sz="2400" dirty="0" smtClean="0">
                <a:latin typeface="方正粗宋简体" panose="03000509000000000000" pitchFamily="65" charset="-122"/>
                <a:ea typeface="方正粗宋简体" panose="03000509000000000000" pitchFamily="65" charset="-122"/>
              </a:rPr>
              <a:t>(</a:t>
            </a:r>
            <a:r>
              <a:rPr lang="zh-CN" altLang="en-US" sz="2400" dirty="0" smtClean="0">
                <a:latin typeface="方正粗宋简体" panose="03000509000000000000" pitchFamily="65" charset="-122"/>
                <a:ea typeface="方正粗宋简体" panose="03000509000000000000" pitchFamily="65" charset="-122"/>
              </a:rPr>
              <a:t>五</a:t>
            </a:r>
            <a:r>
              <a:rPr lang="en-US" altLang="zh-CN" sz="2400" dirty="0" smtClean="0">
                <a:latin typeface="方正粗宋简体" panose="03000509000000000000" pitchFamily="65" charset="-122"/>
                <a:ea typeface="方正粗宋简体" panose="03000509000000000000" pitchFamily="65" charset="-122"/>
              </a:rPr>
              <a:t>)</a:t>
            </a:r>
            <a:r>
              <a:rPr lang="en-US" altLang="zh-CN" sz="2400" dirty="0">
                <a:latin typeface="方正粗宋简体" panose="03000509000000000000" pitchFamily="65" charset="-122"/>
                <a:ea typeface="方正粗宋简体" panose="03000509000000000000" pitchFamily="65" charset="-122"/>
              </a:rPr>
              <a:t>纺织品设计中图案的应用</a:t>
            </a:r>
          </a:p>
          <a:p>
            <a:pPr marL="0" algn="l">
              <a:lnSpc>
                <a:spcPct val="110000"/>
              </a:lnSpc>
              <a:spcBef>
                <a:spcPts val="20"/>
              </a:spcBef>
              <a:spcAft>
                <a:spcPts val="0"/>
              </a:spcAft>
              <a:buNone/>
            </a:pPr>
            <a:r>
              <a:rPr lang="zh-CN" altLang="en-US" sz="2400" dirty="0" smtClean="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装饰图案在纺织品上的运用要充分掌握不同消费人群的</a:t>
            </a:r>
            <a:r>
              <a:rPr lang="en-US" altLang="zh-CN" sz="2400" dirty="0" smtClean="0">
                <a:solidFill>
                  <a:srgbClr val="FF6600"/>
                </a:solidFill>
                <a:latin typeface="宋体" panose="02010600030101010101" pitchFamily="2" charset="-122"/>
                <a:ea typeface="宋体" panose="02010600030101010101" pitchFamily="2" charset="-122"/>
              </a:rPr>
              <a:t>心理特征和审美取向</a:t>
            </a:r>
            <a:r>
              <a:rPr lang="zh-CN" altLang="en-US" sz="2400" dirty="0">
                <a:ea typeface="楷体" panose="02010609060101010101" pitchFamily="1" charset="-122"/>
              </a:rPr>
              <a:t>。</a:t>
            </a:r>
          </a:p>
          <a:p>
            <a:endParaRPr sz="2400" dirty="0">
              <a:ea typeface="楷体" panose="02010609060101010101" pitchFamily="1" charset="-122"/>
            </a:endParaRPr>
          </a:p>
        </p:txBody>
      </p:sp>
      <p:grpSp>
        <p:nvGrpSpPr>
          <p:cNvPr id="5" name="组合 4"/>
          <p:cNvGrpSpPr/>
          <p:nvPr/>
        </p:nvGrpSpPr>
        <p:grpSpPr>
          <a:xfrm>
            <a:off x="597535" y="2555875"/>
            <a:ext cx="8091170" cy="3267710"/>
            <a:chOff x="3914" y="5402"/>
            <a:chExt cx="9766" cy="3944"/>
          </a:xfrm>
        </p:grpSpPr>
        <p:pic>
          <p:nvPicPr>
            <p:cNvPr id="3" name="Picture 27" descr="刺绣家纺"/>
            <p:cNvPicPr>
              <a:picLocks noChangeAspect="1"/>
            </p:cNvPicPr>
            <p:nvPr/>
          </p:nvPicPr>
          <p:blipFill>
            <a:blip r:embed="rId2"/>
            <a:stretch>
              <a:fillRect/>
            </a:stretch>
          </p:blipFill>
          <p:spPr>
            <a:xfrm>
              <a:off x="3914" y="5402"/>
              <a:ext cx="4381" cy="3944"/>
            </a:xfrm>
            <a:prstGeom prst="rect">
              <a:avLst/>
            </a:prstGeom>
            <a:noFill/>
            <a:ln w="9525">
              <a:noFill/>
            </a:ln>
          </p:spPr>
        </p:pic>
        <p:pic>
          <p:nvPicPr>
            <p:cNvPr id="4" name="Picture 26" descr="家纺3"/>
            <p:cNvPicPr>
              <a:picLocks noChangeAspect="1"/>
            </p:cNvPicPr>
            <p:nvPr/>
          </p:nvPicPr>
          <p:blipFill>
            <a:blip r:embed="rId3"/>
            <a:stretch>
              <a:fillRect/>
            </a:stretch>
          </p:blipFill>
          <p:spPr>
            <a:xfrm>
              <a:off x="8492" y="5402"/>
              <a:ext cx="5189" cy="3806"/>
            </a:xfrm>
            <a:prstGeom prst="rect">
              <a:avLst/>
            </a:prstGeom>
            <a:noFill/>
            <a:ln w="9525">
              <a:noFill/>
            </a:ln>
          </p:spPr>
        </p:pic>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533400" y="815340"/>
            <a:ext cx="8229600" cy="3200400"/>
          </a:xfrm>
        </p:spPr>
        <p:txBody>
          <a:bodyPr/>
          <a:lstStyle/>
          <a:p>
            <a:pPr marL="0" algn="l">
              <a:lnSpc>
                <a:spcPct val="110000"/>
              </a:lnSpc>
              <a:spcBef>
                <a:spcPts val="20"/>
              </a:spcBef>
              <a:spcAft>
                <a:spcPts val="0"/>
              </a:spcAft>
              <a:buNone/>
            </a:pPr>
            <a:r>
              <a:rPr lang="en-US" altLang="zh-CN" sz="2400" dirty="0" smtClean="0">
                <a:latin typeface="方正粗宋简体" panose="03000509000000000000" pitchFamily="65" charset="-122"/>
                <a:ea typeface="方正粗宋简体" panose="03000509000000000000" pitchFamily="65" charset="-122"/>
              </a:rPr>
              <a:t>(</a:t>
            </a:r>
            <a:r>
              <a:rPr lang="zh-CN" altLang="en-US" sz="2400" dirty="0" smtClean="0">
                <a:latin typeface="方正粗宋简体" panose="03000509000000000000" pitchFamily="65" charset="-122"/>
                <a:ea typeface="方正粗宋简体" panose="03000509000000000000" pitchFamily="65" charset="-122"/>
              </a:rPr>
              <a:t>六</a:t>
            </a:r>
            <a:r>
              <a:rPr lang="en-US" altLang="zh-CN" sz="2400" dirty="0" smtClean="0">
                <a:latin typeface="方正粗宋简体" panose="03000509000000000000" pitchFamily="65" charset="-122"/>
                <a:ea typeface="方正粗宋简体" panose="03000509000000000000" pitchFamily="65" charset="-122"/>
              </a:rPr>
              <a:t>)</a:t>
            </a:r>
            <a:r>
              <a:rPr lang="en-US" altLang="zh-CN" sz="2400" dirty="0">
                <a:latin typeface="方正粗宋简体" panose="03000509000000000000" pitchFamily="65" charset="-122"/>
                <a:ea typeface="方正粗宋简体" panose="03000509000000000000" pitchFamily="65" charset="-122"/>
              </a:rPr>
              <a:t>景观设计中图案的应用</a:t>
            </a:r>
          </a:p>
          <a:p>
            <a:pPr marL="0" algn="l">
              <a:lnSpc>
                <a:spcPct val="110000"/>
              </a:lnSpc>
              <a:spcBef>
                <a:spcPts val="20"/>
              </a:spcBef>
              <a:spcAft>
                <a:spcPts val="0"/>
              </a:spcAft>
              <a:buNone/>
            </a:pPr>
            <a:r>
              <a:rPr lang="zh-CN" altLang="en-US" sz="2400" dirty="0" smtClean="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优秀的景观设计中既有大面积抽象几何图案的使用</a:t>
            </a:r>
            <a:r>
              <a:rPr lang="en-US" altLang="zh-CN" sz="2400" dirty="0">
                <a:latin typeface="宋体" panose="02010600030101010101" pitchFamily="2" charset="-122"/>
                <a:ea typeface="宋体" panose="02010600030101010101" pitchFamily="2" charset="-122"/>
              </a:rPr>
              <a:t>，也有与场景相统一的具象装饰图案的应用；既有形态各异的植物重新组合的新造型，又有不同装饰材料体现出的肌理造型。</a:t>
            </a:r>
            <a:endParaRPr lang="zh-CN" altLang="en-US" sz="2400" dirty="0">
              <a:ea typeface="楷体" panose="02010609060101010101" pitchFamily="1" charset="-122"/>
            </a:endParaRPr>
          </a:p>
          <a:p>
            <a:endParaRPr sz="2400" dirty="0">
              <a:ea typeface="楷体" panose="02010609060101010101" pitchFamily="1" charset="-122"/>
            </a:endParaRPr>
          </a:p>
        </p:txBody>
      </p:sp>
      <p:grpSp>
        <p:nvGrpSpPr>
          <p:cNvPr id="5" name="组合 4"/>
          <p:cNvGrpSpPr/>
          <p:nvPr/>
        </p:nvGrpSpPr>
        <p:grpSpPr>
          <a:xfrm>
            <a:off x="600075" y="3034030"/>
            <a:ext cx="7865745" cy="2727325"/>
            <a:chOff x="945" y="4778"/>
            <a:chExt cx="11003" cy="3815"/>
          </a:xfrm>
        </p:grpSpPr>
        <p:pic>
          <p:nvPicPr>
            <p:cNvPr id="3" name="Picture 30" descr="小提琴游泳池"/>
            <p:cNvPicPr>
              <a:picLocks noChangeAspect="1"/>
            </p:cNvPicPr>
            <p:nvPr/>
          </p:nvPicPr>
          <p:blipFill>
            <a:blip r:embed="rId2"/>
            <a:stretch>
              <a:fillRect/>
            </a:stretch>
          </p:blipFill>
          <p:spPr>
            <a:xfrm>
              <a:off x="945" y="4778"/>
              <a:ext cx="5736" cy="3815"/>
            </a:xfrm>
            <a:prstGeom prst="rect">
              <a:avLst/>
            </a:prstGeom>
            <a:noFill/>
            <a:ln w="9525">
              <a:noFill/>
            </a:ln>
          </p:spPr>
        </p:pic>
        <p:pic>
          <p:nvPicPr>
            <p:cNvPr id="4" name="Picture 31" descr="法国花园"/>
            <p:cNvPicPr>
              <a:picLocks noChangeAspect="1"/>
            </p:cNvPicPr>
            <p:nvPr/>
          </p:nvPicPr>
          <p:blipFill>
            <a:blip r:embed="rId3"/>
            <a:srcRect l="11697" t="53" r="14664"/>
            <a:stretch>
              <a:fillRect/>
            </a:stretch>
          </p:blipFill>
          <p:spPr>
            <a:xfrm>
              <a:off x="6800" y="4785"/>
              <a:ext cx="5149" cy="3808"/>
            </a:xfrm>
            <a:prstGeom prst="rect">
              <a:avLst/>
            </a:prstGeom>
            <a:noFill/>
            <a:ln w="9525">
              <a:noFill/>
            </a:ln>
          </p:spPr>
        </p:pic>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1327785"/>
            <a:ext cx="8229600" cy="3200400"/>
          </a:xfrm>
        </p:spPr>
        <p:txBody>
          <a:bodyPr/>
          <a:lstStyle/>
          <a:p>
            <a:pPr marL="0">
              <a:lnSpc>
                <a:spcPct val="110000"/>
              </a:lnSpc>
              <a:spcBef>
                <a:spcPts val="20"/>
              </a:spcBef>
              <a:spcAft>
                <a:spcPts val="0"/>
              </a:spcAft>
              <a:buNone/>
            </a:pPr>
            <a:r>
              <a:rPr lang="en-US" altLang="zh-CN" sz="2400" dirty="0" smtClean="0">
                <a:latin typeface="方正粗宋简体" panose="03000509000000000000" pitchFamily="65" charset="-122"/>
                <a:ea typeface="方正粗宋简体" panose="03000509000000000000" pitchFamily="65" charset="-122"/>
              </a:rPr>
              <a:t>(</a:t>
            </a:r>
            <a:r>
              <a:rPr lang="zh-CN" altLang="en-US" sz="2400" dirty="0" smtClean="0">
                <a:latin typeface="方正粗宋简体" panose="03000509000000000000" pitchFamily="65" charset="-122"/>
                <a:ea typeface="方正粗宋简体" panose="03000509000000000000" pitchFamily="65" charset="-122"/>
              </a:rPr>
              <a:t>七</a:t>
            </a:r>
            <a:r>
              <a:rPr lang="en-US" altLang="zh-CN" sz="2400" dirty="0" smtClean="0">
                <a:latin typeface="方正粗宋简体" panose="03000509000000000000" pitchFamily="65" charset="-122"/>
                <a:ea typeface="方正粗宋简体" panose="03000509000000000000" pitchFamily="65" charset="-122"/>
              </a:rPr>
              <a:t>)</a:t>
            </a:r>
            <a:r>
              <a:rPr lang="en-US" altLang="zh-CN" sz="2400" dirty="0">
                <a:latin typeface="方正粗宋简体" panose="03000509000000000000" pitchFamily="65" charset="-122"/>
                <a:ea typeface="方正粗宋简体" panose="03000509000000000000" pitchFamily="65" charset="-122"/>
              </a:rPr>
              <a:t>建筑设计中图案的应用</a:t>
            </a:r>
          </a:p>
          <a:p>
            <a:pPr marL="0" algn="l">
              <a:lnSpc>
                <a:spcPct val="110000"/>
              </a:lnSpc>
              <a:spcBef>
                <a:spcPts val="20"/>
              </a:spcBef>
              <a:spcAft>
                <a:spcPts val="0"/>
              </a:spcAft>
              <a:buNone/>
            </a:pPr>
            <a:r>
              <a:rPr lang="zh-CN" altLang="en-US" sz="2400" dirty="0" smtClean="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一座好的建筑应该是</a:t>
            </a:r>
            <a:r>
              <a:rPr lang="en-US" altLang="zh-CN" sz="2400" dirty="0" smtClean="0">
                <a:solidFill>
                  <a:srgbClr val="FF6600"/>
                </a:solidFill>
                <a:latin typeface="宋体" panose="02010600030101010101" pitchFamily="2" charset="-122"/>
                <a:ea typeface="宋体" panose="02010600030101010101" pitchFamily="2" charset="-122"/>
              </a:rPr>
              <a:t>科技</a:t>
            </a:r>
            <a:r>
              <a:rPr lang="en-US" altLang="zh-CN" sz="2400" dirty="0">
                <a:solidFill>
                  <a:srgbClr val="FF6600"/>
                </a:solidFill>
                <a:latin typeface="宋体" panose="02010600030101010101" pitchFamily="2" charset="-122"/>
                <a:ea typeface="宋体" panose="02010600030101010101" pitchFamily="2" charset="-122"/>
              </a:rPr>
              <a:t>、工程与艺术</a:t>
            </a:r>
            <a:r>
              <a:rPr lang="en-US" altLang="zh-CN" sz="2400" dirty="0">
                <a:latin typeface="宋体" panose="02010600030101010101" pitchFamily="2" charset="-122"/>
                <a:ea typeface="宋体" panose="02010600030101010101" pitchFamily="2" charset="-122"/>
              </a:rPr>
              <a:t>的完美结合，需要具有审美性、实用性、合理的外观形态与装饰图案设计。</a:t>
            </a:r>
            <a:endParaRPr lang="zh-CN" altLang="en-US" sz="2400" dirty="0">
              <a:ea typeface="楷体" panose="02010609060101010101" pitchFamily="1" charset="-122"/>
            </a:endParaRPr>
          </a:p>
          <a:p>
            <a:pPr marL="0" indent="0">
              <a:buNone/>
            </a:pPr>
            <a:endParaRPr sz="2400" dirty="0">
              <a:ea typeface="楷体" panose="02010609060101010101" pitchFamily="1" charset="-122"/>
            </a:endParaRPr>
          </a:p>
        </p:txBody>
      </p:sp>
      <p:grpSp>
        <p:nvGrpSpPr>
          <p:cNvPr id="5" name="组合 4"/>
          <p:cNvGrpSpPr/>
          <p:nvPr/>
        </p:nvGrpSpPr>
        <p:grpSpPr>
          <a:xfrm>
            <a:off x="556260" y="2922905"/>
            <a:ext cx="8084185" cy="2600960"/>
            <a:chOff x="876" y="4963"/>
            <a:chExt cx="12731" cy="4096"/>
          </a:xfrm>
        </p:grpSpPr>
        <p:pic>
          <p:nvPicPr>
            <p:cNvPr id="3" name="Picture 34" descr="彩绘"/>
            <p:cNvPicPr>
              <a:picLocks noChangeAspect="1"/>
            </p:cNvPicPr>
            <p:nvPr/>
          </p:nvPicPr>
          <p:blipFill>
            <a:blip r:embed="rId2"/>
            <a:stretch>
              <a:fillRect/>
            </a:stretch>
          </p:blipFill>
          <p:spPr>
            <a:xfrm>
              <a:off x="876" y="4963"/>
              <a:ext cx="6132" cy="4097"/>
            </a:xfrm>
            <a:prstGeom prst="rect">
              <a:avLst/>
            </a:prstGeom>
            <a:noFill/>
            <a:ln w="9525">
              <a:noFill/>
            </a:ln>
          </p:spPr>
        </p:pic>
        <p:pic>
          <p:nvPicPr>
            <p:cNvPr id="4" name="Picture 35" descr="教堂装饰画"/>
            <p:cNvPicPr>
              <a:picLocks noChangeAspect="1"/>
            </p:cNvPicPr>
            <p:nvPr/>
          </p:nvPicPr>
          <p:blipFill>
            <a:blip r:embed="rId3"/>
            <a:stretch>
              <a:fillRect/>
            </a:stretch>
          </p:blipFill>
          <p:spPr>
            <a:xfrm>
              <a:off x="7129" y="4963"/>
              <a:ext cx="6479" cy="4097"/>
            </a:xfrm>
            <a:prstGeom prst="rect">
              <a:avLst/>
            </a:prstGeom>
            <a:noFill/>
            <a:ln w="9525">
              <a:noFill/>
            </a:ln>
          </p:spPr>
        </p:pic>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1099185"/>
            <a:ext cx="8229600" cy="3200400"/>
          </a:xfrm>
        </p:spPr>
        <p:txBody>
          <a:bodyPr/>
          <a:lstStyle/>
          <a:p>
            <a:pPr marL="0" algn="l">
              <a:lnSpc>
                <a:spcPct val="110000"/>
              </a:lnSpc>
              <a:spcBef>
                <a:spcPts val="20"/>
              </a:spcBef>
              <a:spcAft>
                <a:spcPts val="0"/>
              </a:spcAft>
              <a:buNone/>
            </a:pPr>
            <a:r>
              <a:rPr lang="en-US" altLang="zh-CN" sz="2400" dirty="0" smtClean="0">
                <a:latin typeface="方正粗宋简体" panose="03000509000000000000" pitchFamily="65" charset="-122"/>
                <a:ea typeface="方正粗宋简体" panose="03000509000000000000" pitchFamily="65" charset="-122"/>
              </a:rPr>
              <a:t>(</a:t>
            </a:r>
            <a:r>
              <a:rPr lang="zh-CN" altLang="en-US" sz="2400" dirty="0" smtClean="0">
                <a:latin typeface="方正粗宋简体" panose="03000509000000000000" pitchFamily="65" charset="-122"/>
                <a:ea typeface="方正粗宋简体" panose="03000509000000000000" pitchFamily="65" charset="-122"/>
              </a:rPr>
              <a:t>八</a:t>
            </a:r>
            <a:r>
              <a:rPr lang="en-US" altLang="zh-CN" sz="2400" dirty="0" smtClean="0">
                <a:latin typeface="方正粗宋简体" panose="03000509000000000000" pitchFamily="65" charset="-122"/>
                <a:ea typeface="方正粗宋简体" panose="03000509000000000000" pitchFamily="65" charset="-122"/>
              </a:rPr>
              <a:t>)</a:t>
            </a:r>
            <a:r>
              <a:rPr lang="en-US" altLang="zh-CN" sz="2400" dirty="0">
                <a:latin typeface="方正粗宋简体" panose="03000509000000000000" pitchFamily="65" charset="-122"/>
                <a:ea typeface="方正粗宋简体" panose="03000509000000000000" pitchFamily="65" charset="-122"/>
              </a:rPr>
              <a:t>室内设计中图案的应用</a:t>
            </a:r>
          </a:p>
          <a:p>
            <a:pPr marL="0" algn="l">
              <a:lnSpc>
                <a:spcPct val="110000"/>
              </a:lnSpc>
              <a:spcBef>
                <a:spcPts val="20"/>
              </a:spcBef>
              <a:spcAft>
                <a:spcPts val="0"/>
              </a:spcAft>
              <a:buNone/>
            </a:pPr>
            <a:r>
              <a:rPr lang="zh-CN" altLang="en-US" sz="2400" dirty="0" smtClean="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室内设计的</a:t>
            </a:r>
            <a:r>
              <a:rPr lang="en-US" altLang="zh-CN" sz="2400" dirty="0" smtClean="0">
                <a:solidFill>
                  <a:srgbClr val="FF6600"/>
                </a:solidFill>
                <a:latin typeface="宋体" panose="02010600030101010101" pitchFamily="2" charset="-122"/>
                <a:ea typeface="宋体" panose="02010600030101010101" pitchFamily="2" charset="-122"/>
              </a:rPr>
              <a:t>艺术性创造和个性特色</a:t>
            </a:r>
            <a:r>
              <a:rPr lang="en-US" altLang="zh-CN" sz="2400" dirty="0" smtClean="0">
                <a:latin typeface="宋体" panose="02010600030101010101" pitchFamily="2" charset="-122"/>
                <a:ea typeface="宋体" panose="02010600030101010101" pitchFamily="2" charset="-122"/>
              </a:rPr>
              <a:t>主要依靠装饰图案的运用得以体现</a:t>
            </a:r>
            <a:r>
              <a:rPr lang="en-US" altLang="zh-CN" sz="2400" dirty="0">
                <a:latin typeface="宋体" panose="02010600030101010101" pitchFamily="2" charset="-122"/>
                <a:ea typeface="宋体" panose="02010600030101010101" pitchFamily="2" charset="-122"/>
              </a:rPr>
              <a:t>，装饰图案能强烈地表现艺术美感和精神价值。</a:t>
            </a:r>
            <a:endParaRPr lang="zh-CN" altLang="en-US" sz="2400" dirty="0">
              <a:ea typeface="楷体" panose="02010609060101010101" pitchFamily="1" charset="-122"/>
            </a:endParaRPr>
          </a:p>
          <a:p>
            <a:endParaRPr sz="2400" dirty="0">
              <a:ea typeface="楷体" panose="02010609060101010101" pitchFamily="1" charset="-122"/>
            </a:endParaRPr>
          </a:p>
        </p:txBody>
      </p:sp>
      <p:grpSp>
        <p:nvGrpSpPr>
          <p:cNvPr id="5" name="组合 4"/>
          <p:cNvGrpSpPr/>
          <p:nvPr/>
        </p:nvGrpSpPr>
        <p:grpSpPr>
          <a:xfrm>
            <a:off x="590550" y="2931160"/>
            <a:ext cx="7832090" cy="2919730"/>
            <a:chOff x="1628" y="4986"/>
            <a:chExt cx="11342" cy="4228"/>
          </a:xfrm>
        </p:grpSpPr>
        <p:pic>
          <p:nvPicPr>
            <p:cNvPr id="3" name="Picture 39" descr="hakkasan拉斯维加斯餐厅设计"/>
            <p:cNvPicPr>
              <a:picLocks noChangeAspect="1"/>
            </p:cNvPicPr>
            <p:nvPr/>
          </p:nvPicPr>
          <p:blipFill>
            <a:blip r:embed="rId2"/>
            <a:stretch>
              <a:fillRect/>
            </a:stretch>
          </p:blipFill>
          <p:spPr>
            <a:xfrm>
              <a:off x="1628" y="4987"/>
              <a:ext cx="5777" cy="4227"/>
            </a:xfrm>
            <a:prstGeom prst="rect">
              <a:avLst/>
            </a:prstGeom>
            <a:noFill/>
            <a:ln w="9525">
              <a:noFill/>
            </a:ln>
          </p:spPr>
        </p:pic>
        <p:pic>
          <p:nvPicPr>
            <p:cNvPr id="4" name="Picture 36" descr="室内1"/>
            <p:cNvPicPr>
              <a:picLocks noChangeAspect="1"/>
            </p:cNvPicPr>
            <p:nvPr/>
          </p:nvPicPr>
          <p:blipFill>
            <a:blip r:embed="rId3"/>
            <a:stretch>
              <a:fillRect/>
            </a:stretch>
          </p:blipFill>
          <p:spPr>
            <a:xfrm>
              <a:off x="7550" y="4986"/>
              <a:ext cx="5420" cy="4228"/>
            </a:xfrm>
            <a:prstGeom prst="rect">
              <a:avLst/>
            </a:prstGeom>
            <a:noFill/>
            <a:ln w="9525">
              <a:noFill/>
            </a:ln>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2" name="图片 63491" descr="《图案基础》教案：  第一课 图案的基本知识 - 天上冒的云 - 天上冒的云">
            <a:hlinkClick r:id="rId2"/>
          </p:cNvPr>
          <p:cNvPicPr>
            <a:picLocks noChangeAspect="1"/>
          </p:cNvPicPr>
          <p:nvPr/>
        </p:nvPicPr>
        <p:blipFill>
          <a:blip r:embed="rId3"/>
          <a:stretch>
            <a:fillRect/>
          </a:stretch>
        </p:blipFill>
        <p:spPr>
          <a:xfrm>
            <a:off x="914400" y="2667000"/>
            <a:ext cx="3657600" cy="3962400"/>
          </a:xfrm>
          <a:prstGeom prst="rect">
            <a:avLst/>
          </a:prstGeom>
          <a:noFill/>
          <a:ln w="9525">
            <a:noFill/>
          </a:ln>
        </p:spPr>
      </p:pic>
      <p:pic>
        <p:nvPicPr>
          <p:cNvPr id="63493" name="图片 63492" descr="《图案基础》教案：  第一课 图案的基本知识 - 天上冒的云 - 天上冒的云">
            <a:hlinkClick r:id="rId4"/>
          </p:cNvPr>
          <p:cNvPicPr>
            <a:picLocks noChangeAspect="1"/>
          </p:cNvPicPr>
          <p:nvPr/>
        </p:nvPicPr>
        <p:blipFill>
          <a:blip r:embed="rId5"/>
          <a:stretch>
            <a:fillRect/>
          </a:stretch>
        </p:blipFill>
        <p:spPr>
          <a:xfrm>
            <a:off x="4600575" y="2514600"/>
            <a:ext cx="4010025" cy="4038600"/>
          </a:xfrm>
          <a:prstGeom prst="rect">
            <a:avLst/>
          </a:prstGeom>
          <a:noFill/>
          <a:ln w="9525">
            <a:noFill/>
          </a:ln>
        </p:spPr>
      </p:pic>
      <p:sp>
        <p:nvSpPr>
          <p:cNvPr id="63494" name="矩形 63493"/>
          <p:cNvSpPr/>
          <p:nvPr/>
        </p:nvSpPr>
        <p:spPr>
          <a:xfrm>
            <a:off x="762000" y="609600"/>
            <a:ext cx="7361238" cy="457200"/>
          </a:xfrm>
          <a:prstGeom prst="rect">
            <a:avLst/>
          </a:prstGeom>
          <a:noFill/>
          <a:ln w="9525">
            <a:noFill/>
          </a:ln>
        </p:spPr>
        <p:txBody>
          <a:bodyPr wrap="none" anchor="t">
            <a:spAutoFit/>
          </a:bodyPr>
          <a:lstStyle/>
          <a:p>
            <a:pPr fontAlgn="ctr"/>
            <a:r>
              <a:rPr lang="zh-CN" altLang="en-US" sz="2400" dirty="0">
                <a:latin typeface="宋体" panose="02010600030101010101" pitchFamily="2" charset="-122"/>
              </a:rPr>
              <a:t>从设计的目的上，图案可分为</a:t>
            </a:r>
            <a:r>
              <a:rPr lang="zh-CN" altLang="en-US" sz="2400" b="1" dirty="0">
                <a:latin typeface="宋体" panose="02010600030101010101" pitchFamily="2" charset="-122"/>
              </a:rPr>
              <a:t>基础图案和专业图案</a:t>
            </a:r>
            <a:r>
              <a:rPr lang="zh-CN" altLang="en-US" sz="2400" dirty="0">
                <a:latin typeface="宋体" panose="02010600030101010101" pitchFamily="2" charset="-122"/>
              </a:rPr>
              <a:t>。 </a:t>
            </a:r>
          </a:p>
        </p:txBody>
      </p:sp>
      <p:sp>
        <p:nvSpPr>
          <p:cNvPr id="63495" name="矩形 63494"/>
          <p:cNvSpPr/>
          <p:nvPr/>
        </p:nvSpPr>
        <p:spPr>
          <a:xfrm>
            <a:off x="762000" y="990600"/>
            <a:ext cx="7543800" cy="1406525"/>
          </a:xfrm>
          <a:prstGeom prst="rect">
            <a:avLst/>
          </a:prstGeom>
          <a:noFill/>
          <a:ln w="9525">
            <a:noFill/>
          </a:ln>
        </p:spPr>
        <p:txBody>
          <a:bodyPr>
            <a:spAutoFit/>
          </a:bodyPr>
          <a:lstStyle/>
          <a:p>
            <a:pPr>
              <a:lnSpc>
                <a:spcPct val="120000"/>
              </a:lnSpc>
            </a:pPr>
            <a:r>
              <a:rPr lang="zh-CN" altLang="en-US" sz="2400" dirty="0">
                <a:latin typeface="宋体" panose="02010600030101010101" pitchFamily="2" charset="-122"/>
              </a:rPr>
              <a:t>基础图案是作为课堂教学训练，</a:t>
            </a:r>
            <a:r>
              <a:rPr lang="zh-CN" altLang="en-US" sz="2400" b="1" dirty="0">
                <a:solidFill>
                  <a:srgbClr val="FF6600"/>
                </a:solidFill>
                <a:latin typeface="宋体" panose="02010600030101010101" pitchFamily="2" charset="-122"/>
              </a:rPr>
              <a:t>以理解掌握图案的造型、色彩、组织规律和绘制技法为主要目的</a:t>
            </a:r>
            <a:r>
              <a:rPr lang="zh-CN" altLang="en-US" sz="2400" dirty="0">
                <a:latin typeface="宋体" panose="02010600030101010101" pitchFamily="2" charset="-122"/>
              </a:rPr>
              <a:t>的图案，一般不考虑工艺和实用功能的要求。</a:t>
            </a:r>
            <a:r>
              <a:rPr lang="en-US" altLang="zh-CN" sz="2400" dirty="0">
                <a:latin typeface="宋体" panose="02010600030101010101" pitchFamily="2" charset="-122"/>
              </a:rPr>
              <a:t>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919480"/>
            <a:ext cx="8229600" cy="3200400"/>
          </a:xfrm>
        </p:spPr>
        <p:txBody>
          <a:bodyPr/>
          <a:lstStyle/>
          <a:p>
            <a:pPr marL="0">
              <a:lnSpc>
                <a:spcPct val="110000"/>
              </a:lnSpc>
              <a:spcBef>
                <a:spcPts val="20"/>
              </a:spcBef>
              <a:spcAft>
                <a:spcPts val="0"/>
              </a:spcAft>
              <a:buNone/>
            </a:pPr>
            <a:r>
              <a:rPr lang="en-US" altLang="zh-CN" sz="2400" dirty="0" smtClean="0">
                <a:latin typeface="方正粗宋简体" panose="03000509000000000000" pitchFamily="65" charset="-122"/>
                <a:ea typeface="方正粗宋简体" panose="03000509000000000000" pitchFamily="65" charset="-122"/>
              </a:rPr>
              <a:t>(</a:t>
            </a:r>
            <a:r>
              <a:rPr lang="zh-CN" altLang="en-US" sz="2400" dirty="0" smtClean="0">
                <a:latin typeface="方正粗宋简体" panose="03000509000000000000" pitchFamily="65" charset="-122"/>
                <a:ea typeface="方正粗宋简体" panose="03000509000000000000" pitchFamily="65" charset="-122"/>
              </a:rPr>
              <a:t>九</a:t>
            </a:r>
            <a:r>
              <a:rPr lang="en-US" altLang="zh-CN" sz="2400" dirty="0" smtClean="0">
                <a:latin typeface="方正粗宋简体" panose="03000509000000000000" pitchFamily="65" charset="-122"/>
                <a:ea typeface="方正粗宋简体" panose="03000509000000000000" pitchFamily="65" charset="-122"/>
              </a:rPr>
              <a:t>)</a:t>
            </a:r>
            <a:r>
              <a:rPr lang="en-US" altLang="zh-CN" sz="2400" dirty="0">
                <a:latin typeface="方正粗宋简体" panose="03000509000000000000" pitchFamily="65" charset="-122"/>
                <a:ea typeface="方正粗宋简体" panose="03000509000000000000" pitchFamily="65" charset="-122"/>
              </a:rPr>
              <a:t>器皿设计中图案的应用</a:t>
            </a:r>
          </a:p>
          <a:p>
            <a:pPr marL="0" algn="l">
              <a:lnSpc>
                <a:spcPct val="110000"/>
              </a:lnSpc>
              <a:spcBef>
                <a:spcPts val="20"/>
              </a:spcBef>
              <a:spcAft>
                <a:spcPts val="0"/>
              </a:spcAft>
              <a:buNone/>
            </a:pPr>
            <a:r>
              <a:rPr lang="zh-CN" altLang="en-US" sz="2400" dirty="0" smtClean="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器皿的形态主要</a:t>
            </a:r>
            <a:r>
              <a:rPr lang="en-US" altLang="zh-CN" sz="2400" dirty="0" smtClean="0">
                <a:solidFill>
                  <a:srgbClr val="FF6600"/>
                </a:solidFill>
                <a:latin typeface="宋体" panose="02010600030101010101" pitchFamily="2" charset="-122"/>
                <a:ea typeface="宋体" panose="02010600030101010101" pitchFamily="2" charset="-122"/>
              </a:rPr>
              <a:t>以轴对称的形态出现</a:t>
            </a:r>
            <a:r>
              <a:rPr lang="en-US" altLang="zh-CN" sz="2400" dirty="0">
                <a:latin typeface="宋体" panose="02010600030101010101" pitchFamily="2" charset="-122"/>
                <a:ea typeface="宋体" panose="02010600030101010101" pitchFamily="2" charset="-122"/>
              </a:rPr>
              <a:t>，其形体上的图案主要有两种：一种是适合于器皿形体的重复纹样，一种是不受形体限制的自由式纹样。</a:t>
            </a:r>
            <a:endParaRPr lang="zh-CN" altLang="en-US" sz="2400" dirty="0">
              <a:ea typeface="楷体" panose="02010609060101010101" pitchFamily="1" charset="-122"/>
            </a:endParaRPr>
          </a:p>
          <a:p>
            <a:endParaRPr sz="2400" dirty="0">
              <a:ea typeface="楷体" panose="02010609060101010101" pitchFamily="1" charset="-122"/>
            </a:endParaRPr>
          </a:p>
        </p:txBody>
      </p:sp>
      <p:pic>
        <p:nvPicPr>
          <p:cNvPr id="3" name="Picture 40" descr="二方连续构图"/>
          <p:cNvPicPr>
            <a:picLocks noChangeAspect="1"/>
          </p:cNvPicPr>
          <p:nvPr/>
        </p:nvPicPr>
        <p:blipFill>
          <a:blip r:embed="rId2"/>
          <a:stretch>
            <a:fillRect/>
          </a:stretch>
        </p:blipFill>
        <p:spPr>
          <a:xfrm>
            <a:off x="525145" y="3277235"/>
            <a:ext cx="3723005" cy="2493645"/>
          </a:xfrm>
          <a:prstGeom prst="rect">
            <a:avLst/>
          </a:prstGeom>
          <a:noFill/>
          <a:ln w="9525">
            <a:noFill/>
          </a:ln>
        </p:spPr>
      </p:pic>
      <p:pic>
        <p:nvPicPr>
          <p:cNvPr id="4" name="Picture 41" descr="自由式构图"/>
          <p:cNvPicPr>
            <a:picLocks noChangeAspect="1"/>
          </p:cNvPicPr>
          <p:nvPr/>
        </p:nvPicPr>
        <p:blipFill>
          <a:blip r:embed="rId3"/>
          <a:stretch>
            <a:fillRect/>
          </a:stretch>
        </p:blipFill>
        <p:spPr>
          <a:xfrm>
            <a:off x="4558030" y="3103245"/>
            <a:ext cx="3772535" cy="2696210"/>
          </a:xfrm>
          <a:prstGeom prst="rect">
            <a:avLst/>
          </a:prstGeom>
          <a:noFill/>
          <a:ln w="9525">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685800" y="1002665"/>
            <a:ext cx="8008620" cy="3200400"/>
          </a:xfrm>
        </p:spPr>
        <p:txBody>
          <a:bodyPr/>
          <a:lstStyle/>
          <a:p>
            <a:pPr marL="0" algn="l">
              <a:lnSpc>
                <a:spcPct val="110000"/>
              </a:lnSpc>
              <a:spcBef>
                <a:spcPts val="20"/>
              </a:spcBef>
              <a:spcAft>
                <a:spcPts val="0"/>
              </a:spcAft>
              <a:buNone/>
            </a:pPr>
            <a:r>
              <a:rPr lang="en-US" altLang="zh-CN" sz="2400" dirty="0" smtClean="0">
                <a:latin typeface="方正粗宋简体" panose="03000509000000000000" pitchFamily="65" charset="-122"/>
                <a:ea typeface="方正粗宋简体" panose="03000509000000000000" pitchFamily="65" charset="-122"/>
              </a:rPr>
              <a:t>(</a:t>
            </a:r>
            <a:r>
              <a:rPr lang="zh-CN" altLang="en-US" sz="2400" dirty="0" smtClean="0">
                <a:latin typeface="方正粗宋简体" panose="03000509000000000000" pitchFamily="65" charset="-122"/>
                <a:ea typeface="方正粗宋简体" panose="03000509000000000000" pitchFamily="65" charset="-122"/>
              </a:rPr>
              <a:t>十</a:t>
            </a:r>
            <a:r>
              <a:rPr lang="en-US" altLang="zh-CN" sz="2400" dirty="0" smtClean="0">
                <a:latin typeface="方正粗宋简体" panose="03000509000000000000" pitchFamily="65" charset="-122"/>
                <a:ea typeface="方正粗宋简体" panose="03000509000000000000" pitchFamily="65" charset="-122"/>
              </a:rPr>
              <a:t>)</a:t>
            </a:r>
            <a:r>
              <a:rPr lang="en-US" altLang="zh-CN" sz="2400" dirty="0">
                <a:latin typeface="方正粗宋简体" panose="03000509000000000000" pitchFamily="65" charset="-122"/>
                <a:ea typeface="方正粗宋简体" panose="03000509000000000000" pitchFamily="65" charset="-122"/>
              </a:rPr>
              <a:t>家具设计中图案的应用</a:t>
            </a:r>
          </a:p>
          <a:p>
            <a:pPr marL="0" algn="l">
              <a:lnSpc>
                <a:spcPct val="110000"/>
              </a:lnSpc>
              <a:spcBef>
                <a:spcPts val="20"/>
              </a:spcBef>
              <a:spcAft>
                <a:spcPts val="0"/>
              </a:spcAft>
              <a:buNone/>
            </a:pPr>
            <a:r>
              <a:rPr lang="zh-CN" altLang="en-US" sz="2400" dirty="0" smtClean="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在进行家具设计时</a:t>
            </a:r>
            <a:r>
              <a:rPr lang="en-US" altLang="zh-CN" sz="2400" dirty="0">
                <a:latin typeface="宋体" panose="02010600030101010101" pitchFamily="2" charset="-122"/>
                <a:ea typeface="宋体" panose="02010600030101010101" pitchFamily="2" charset="-122"/>
              </a:rPr>
              <a:t>，人们会采用多种手法，或雕、或嵌、或绘在家具上添加装饰图案，以</a:t>
            </a:r>
            <a:r>
              <a:rPr lang="en-US" altLang="zh-CN" sz="2400" dirty="0">
                <a:solidFill>
                  <a:srgbClr val="FF6600"/>
                </a:solidFill>
                <a:latin typeface="宋体" panose="02010600030101010101" pitchFamily="2" charset="-122"/>
                <a:ea typeface="宋体" panose="02010600030101010101" pitchFamily="2" charset="-122"/>
              </a:rPr>
              <a:t>增加家具的审美性</a:t>
            </a:r>
            <a:r>
              <a:rPr lang="en-US" altLang="zh-CN" sz="2400" dirty="0">
                <a:latin typeface="宋体" panose="02010600030101010101" pitchFamily="2" charset="-122"/>
                <a:ea typeface="宋体" panose="02010600030101010101" pitchFamily="2" charset="-122"/>
              </a:rPr>
              <a:t>。</a:t>
            </a:r>
            <a:endParaRPr lang="zh-CN" altLang="en-US" sz="2400" dirty="0">
              <a:ea typeface="楷体" panose="02010609060101010101" pitchFamily="1" charset="-122"/>
            </a:endParaRPr>
          </a:p>
          <a:p>
            <a:endParaRPr sz="2400" dirty="0">
              <a:ea typeface="楷体" panose="02010609060101010101" pitchFamily="1" charset="-122"/>
            </a:endParaRPr>
          </a:p>
        </p:txBody>
      </p:sp>
      <p:pic>
        <p:nvPicPr>
          <p:cNvPr id="3" name="Picture 45" descr="清 镜台"/>
          <p:cNvPicPr>
            <a:picLocks noChangeAspect="1"/>
          </p:cNvPicPr>
          <p:nvPr/>
        </p:nvPicPr>
        <p:blipFill>
          <a:blip r:embed="rId2"/>
          <a:stretch>
            <a:fillRect/>
          </a:stretch>
        </p:blipFill>
        <p:spPr>
          <a:xfrm>
            <a:off x="890905" y="2720975"/>
            <a:ext cx="2729865" cy="3319145"/>
          </a:xfrm>
          <a:prstGeom prst="rect">
            <a:avLst/>
          </a:prstGeom>
          <a:noFill/>
          <a:ln w="9525">
            <a:noFill/>
          </a:ln>
        </p:spPr>
      </p:pic>
      <p:pic>
        <p:nvPicPr>
          <p:cNvPr id="4" name="Picture 43" descr="仙人掌椅"/>
          <p:cNvPicPr>
            <a:picLocks noChangeAspect="1"/>
          </p:cNvPicPr>
          <p:nvPr/>
        </p:nvPicPr>
        <p:blipFill>
          <a:blip r:embed="rId3"/>
          <a:stretch>
            <a:fillRect/>
          </a:stretch>
        </p:blipFill>
        <p:spPr>
          <a:xfrm>
            <a:off x="3925570" y="2716530"/>
            <a:ext cx="4311015" cy="3323590"/>
          </a:xfrm>
          <a:prstGeom prst="rect">
            <a:avLst/>
          </a:prstGeom>
          <a:noFill/>
          <a:ln w="9525">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933450"/>
            <a:ext cx="8229600" cy="3200400"/>
          </a:xfrm>
        </p:spPr>
        <p:txBody>
          <a:bodyPr/>
          <a:lstStyle/>
          <a:p>
            <a:pPr marL="0" algn="l">
              <a:lnSpc>
                <a:spcPct val="110000"/>
              </a:lnSpc>
              <a:spcBef>
                <a:spcPts val="20"/>
              </a:spcBef>
              <a:spcAft>
                <a:spcPts val="0"/>
              </a:spcAft>
              <a:buNone/>
            </a:pPr>
            <a:r>
              <a:rPr lang="en-US" altLang="zh-CN" sz="2400" dirty="0" smtClean="0">
                <a:latin typeface="方正粗宋简体" panose="03000509000000000000" pitchFamily="65" charset="-122"/>
                <a:ea typeface="方正粗宋简体" panose="03000509000000000000" pitchFamily="65" charset="-122"/>
              </a:rPr>
              <a:t>(</a:t>
            </a:r>
            <a:r>
              <a:rPr lang="zh-CN" altLang="en-US" sz="2400" dirty="0" smtClean="0">
                <a:latin typeface="方正粗宋简体" panose="03000509000000000000" pitchFamily="65" charset="-122"/>
                <a:ea typeface="方正粗宋简体" panose="03000509000000000000" pitchFamily="65" charset="-122"/>
              </a:rPr>
              <a:t>十一</a:t>
            </a:r>
            <a:r>
              <a:rPr lang="en-US" altLang="zh-CN" sz="2400" dirty="0" smtClean="0">
                <a:latin typeface="方正粗宋简体" panose="03000509000000000000" pitchFamily="65" charset="-122"/>
                <a:ea typeface="方正粗宋简体" panose="03000509000000000000" pitchFamily="65" charset="-122"/>
              </a:rPr>
              <a:t>)</a:t>
            </a:r>
            <a:r>
              <a:rPr lang="en-US" altLang="zh-CN" sz="2400" dirty="0">
                <a:latin typeface="方正粗宋简体" panose="03000509000000000000" pitchFamily="65" charset="-122"/>
                <a:ea typeface="方正粗宋简体" panose="03000509000000000000" pitchFamily="65" charset="-122"/>
              </a:rPr>
              <a:t>电器及电子产品设计中图案的应用</a:t>
            </a:r>
          </a:p>
          <a:p>
            <a:pPr marL="0" algn="l">
              <a:lnSpc>
                <a:spcPct val="110000"/>
              </a:lnSpc>
              <a:spcBef>
                <a:spcPts val="20"/>
              </a:spcBef>
              <a:spcAft>
                <a:spcPts val="0"/>
              </a:spcAft>
              <a:buNone/>
            </a:pPr>
            <a:r>
              <a:rPr lang="zh-CN" altLang="en-US" sz="2400" dirty="0" smtClean="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电器的图案起到美化生活</a:t>
            </a:r>
            <a:r>
              <a:rPr lang="en-US" altLang="zh-CN" sz="2400" dirty="0">
                <a:latin typeface="宋体" panose="02010600030101010101" pitchFamily="2" charset="-122"/>
                <a:ea typeface="宋体" panose="02010600030101010101" pitchFamily="2" charset="-122"/>
              </a:rPr>
              <a:t>、装饰空间的作用。灯具上的装饰图案多利用灯具本身的材质来制作一些细腻简洁的图案，小型电子科技类产品的装饰图案可使其</a:t>
            </a:r>
            <a:r>
              <a:rPr lang="en-US" altLang="zh-CN" sz="2400" dirty="0">
                <a:solidFill>
                  <a:srgbClr val="FF6600"/>
                </a:solidFill>
                <a:latin typeface="宋体" panose="02010600030101010101" pitchFamily="2" charset="-122"/>
                <a:ea typeface="宋体" panose="02010600030101010101" pitchFamily="2" charset="-122"/>
              </a:rPr>
              <a:t>彰显个性</a:t>
            </a:r>
            <a:r>
              <a:rPr lang="en-US" altLang="zh-CN" sz="2400" dirty="0">
                <a:latin typeface="宋体" panose="02010600030101010101" pitchFamily="2" charset="-122"/>
                <a:ea typeface="宋体" panose="02010600030101010101" pitchFamily="2" charset="-122"/>
              </a:rPr>
              <a:t>。</a:t>
            </a:r>
            <a:endParaRPr lang="zh-CN" altLang="en-US" sz="2400" dirty="0">
              <a:ea typeface="楷体" panose="02010609060101010101" pitchFamily="1" charset="-122"/>
            </a:endParaRPr>
          </a:p>
          <a:p>
            <a:endParaRPr sz="2400" dirty="0">
              <a:ea typeface="楷体" panose="02010609060101010101" pitchFamily="1" charset="-122"/>
            </a:endParaRPr>
          </a:p>
        </p:txBody>
      </p:sp>
      <p:pic>
        <p:nvPicPr>
          <p:cNvPr id="3" name="Picture 47" descr="灯具光影"/>
          <p:cNvPicPr>
            <a:picLocks noChangeAspect="1"/>
          </p:cNvPicPr>
          <p:nvPr/>
        </p:nvPicPr>
        <p:blipFill>
          <a:blip r:embed="rId2"/>
          <a:stretch>
            <a:fillRect/>
          </a:stretch>
        </p:blipFill>
        <p:spPr>
          <a:xfrm>
            <a:off x="4857115" y="2887980"/>
            <a:ext cx="2455545" cy="3159125"/>
          </a:xfrm>
          <a:prstGeom prst="rect">
            <a:avLst/>
          </a:prstGeom>
          <a:noFill/>
          <a:ln w="9525">
            <a:noFill/>
          </a:ln>
        </p:spPr>
      </p:pic>
      <p:pic>
        <p:nvPicPr>
          <p:cNvPr id="4" name="Picture 48" descr="倾慕"/>
          <p:cNvPicPr>
            <a:picLocks noChangeAspect="1"/>
          </p:cNvPicPr>
          <p:nvPr/>
        </p:nvPicPr>
        <p:blipFill>
          <a:blip r:embed="rId3"/>
          <a:stretch>
            <a:fillRect/>
          </a:stretch>
        </p:blipFill>
        <p:spPr>
          <a:xfrm>
            <a:off x="1361440" y="2868295"/>
            <a:ext cx="3397885" cy="3197860"/>
          </a:xfrm>
          <a:prstGeom prst="rect">
            <a:avLst/>
          </a:prstGeom>
          <a:noFill/>
          <a:ln w="9525">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p:cNvSpPr>
          <p:nvPr>
            <p:ph idx="1"/>
          </p:nvPr>
        </p:nvSpPr>
        <p:spPr>
          <a:xfrm>
            <a:off x="838200" y="1600200"/>
            <a:ext cx="7086600" cy="3218815"/>
          </a:xfrm>
        </p:spPr>
        <p:txBody>
          <a:bodyPr wrap="square" lIns="91440" tIns="45720" rIns="91440" bIns="45720" anchor="t"/>
          <a:lstStyle/>
          <a:p>
            <a:pPr marL="87630" indent="0" eaLnBrk="1" hangingPunct="1">
              <a:lnSpc>
                <a:spcPct val="110000"/>
              </a:lnSpc>
              <a:spcBef>
                <a:spcPts val="20"/>
              </a:spcBef>
              <a:spcAft>
                <a:spcPts val="0"/>
              </a:spcAft>
              <a:buNone/>
            </a:pPr>
            <a:endParaRPr lang="zh-CN" altLang="en-US" b="1" dirty="0"/>
          </a:p>
          <a:p>
            <a:pPr indent="-255270" eaLnBrk="1" hangingPunct="1">
              <a:lnSpc>
                <a:spcPct val="110000"/>
              </a:lnSpc>
              <a:spcBef>
                <a:spcPts val="20"/>
              </a:spcBef>
              <a:spcAft>
                <a:spcPts val="0"/>
              </a:spcAft>
              <a:buFont typeface="Wingdings" panose="05000000000000000000" pitchFamily="2" charset="2"/>
              <a:buNone/>
            </a:pPr>
            <a:endParaRPr lang="zh-CN" altLang="en-US" sz="2400" dirty="0"/>
          </a:p>
          <a:p>
            <a:pPr marL="87630" indent="0" eaLnBrk="1" hangingPunct="1">
              <a:lnSpc>
                <a:spcPct val="110000"/>
              </a:lnSpc>
              <a:spcBef>
                <a:spcPts val="20"/>
              </a:spcBef>
              <a:spcAft>
                <a:spcPts val="0"/>
              </a:spcAft>
              <a:buNone/>
            </a:pPr>
            <a:r>
              <a:rPr lang="zh-CN" altLang="en-US" sz="2400" dirty="0" smtClean="0">
                <a:latin typeface="宋体" panose="02010600030101010101" pitchFamily="2" charset="-122"/>
                <a:ea typeface="宋体" panose="02010600030101010101" pitchFamily="2" charset="-122"/>
              </a:rPr>
              <a:t>    图案</a:t>
            </a:r>
            <a:r>
              <a:rPr lang="zh-CN" altLang="en-US" sz="2400" dirty="0">
                <a:latin typeface="宋体" panose="02010600030101010101" pitchFamily="2" charset="-122"/>
                <a:ea typeface="宋体" panose="02010600030101010101" pitchFamily="2" charset="-122"/>
              </a:rPr>
              <a:t>是根据创造者的感受采取</a:t>
            </a:r>
            <a:r>
              <a:rPr lang="zh-CN" altLang="en-US" sz="2400" b="1" dirty="0">
                <a:solidFill>
                  <a:srgbClr val="FF9900"/>
                </a:solidFill>
                <a:latin typeface="宋体" panose="02010600030101010101" pitchFamily="2" charset="-122"/>
                <a:ea typeface="宋体" panose="02010600030101010101" pitchFamily="2" charset="-122"/>
              </a:rPr>
              <a:t>夸张、变化、象征、寓意</a:t>
            </a:r>
            <a:r>
              <a:rPr lang="zh-CN" altLang="en-US" sz="2400" dirty="0">
                <a:latin typeface="宋体" panose="02010600030101010101" pitchFamily="2" charset="-122"/>
                <a:ea typeface="宋体" panose="02010600030101010101" pitchFamily="2" charset="-122"/>
              </a:rPr>
              <a:t>等抽象的艺术语言，遵循一定的形式法则、与一定的用途和工艺制作的限定性相结合的设计。</a:t>
            </a:r>
          </a:p>
          <a:p>
            <a:pPr marL="87630" indent="0" eaLnBrk="1" hangingPunct="1">
              <a:lnSpc>
                <a:spcPct val="110000"/>
              </a:lnSpc>
              <a:spcBef>
                <a:spcPts val="20"/>
              </a:spcBef>
              <a:spcAft>
                <a:spcPts val="0"/>
              </a:spcAft>
              <a:buNone/>
            </a:pPr>
            <a:endParaRPr lang="zh-CN" altLang="en-US" sz="2400" dirty="0">
              <a:latin typeface="宋体" panose="02010600030101010101" pitchFamily="2" charset="-122"/>
              <a:ea typeface="宋体" panose="02010600030101010101" pitchFamily="2" charset="-122"/>
            </a:endParaRPr>
          </a:p>
          <a:p>
            <a:pPr marL="87630" indent="0" eaLnBrk="1" hangingPunct="1">
              <a:lnSpc>
                <a:spcPct val="110000"/>
              </a:lnSpc>
              <a:spcBef>
                <a:spcPts val="20"/>
              </a:spcBef>
              <a:spcAft>
                <a:spcPts val="0"/>
              </a:spcAft>
              <a:buNone/>
            </a:pPr>
            <a:r>
              <a:rPr lang="zh-CN" altLang="en-US" sz="2400" dirty="0" smtClean="0">
                <a:latin typeface="宋体" panose="02010600030101010101" pitchFamily="2" charset="-122"/>
                <a:ea typeface="宋体" panose="02010600030101010101" pitchFamily="2" charset="-122"/>
              </a:rPr>
              <a:t>    追求</a:t>
            </a:r>
            <a:r>
              <a:rPr lang="zh-CN" altLang="en-US" sz="2400" b="1" dirty="0">
                <a:solidFill>
                  <a:srgbClr val="FF9900"/>
                </a:solidFill>
                <a:latin typeface="宋体" panose="02010600030101010101" pitchFamily="2" charset="-122"/>
                <a:ea typeface="宋体" panose="02010600030101010101" pitchFamily="2" charset="-122"/>
              </a:rPr>
              <a:t>形式美</a:t>
            </a:r>
            <a:r>
              <a:rPr lang="zh-CN" altLang="en-US" sz="2400" dirty="0">
                <a:latin typeface="宋体" panose="02010600030101010101" pitchFamily="2" charset="-122"/>
                <a:ea typeface="宋体" panose="02010600030101010101" pitchFamily="2" charset="-122"/>
              </a:rPr>
              <a:t>（程式化），而非自然的再现。</a:t>
            </a:r>
          </a:p>
        </p:txBody>
      </p:sp>
      <p:sp>
        <p:nvSpPr>
          <p:cNvPr id="66571" name="矩形 66570"/>
          <p:cNvSpPr/>
          <p:nvPr/>
        </p:nvSpPr>
        <p:spPr>
          <a:xfrm>
            <a:off x="0" y="914400"/>
            <a:ext cx="4454525" cy="6096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p>
        </p:txBody>
      </p:sp>
      <p:sp>
        <p:nvSpPr>
          <p:cNvPr id="66569" name="矩形 66568"/>
          <p:cNvSpPr/>
          <p:nvPr/>
        </p:nvSpPr>
        <p:spPr>
          <a:xfrm>
            <a:off x="949325" y="1019016"/>
            <a:ext cx="3505200" cy="430530"/>
          </a:xfrm>
          <a:prstGeom prst="rect">
            <a:avLst/>
          </a:prstGeom>
          <a:noFill/>
          <a:ln w="9525">
            <a:noFill/>
          </a:ln>
        </p:spPr>
        <p:txBody>
          <a:bodyPr wrap="none" lIns="53958" tIns="0" rIns="53958" bIns="0" anchor="ctr">
            <a:spAutoFit/>
          </a:bodyPr>
          <a:lstStyle/>
          <a:p>
            <a:pPr algn="ctr" fontAlgn="t"/>
            <a:r>
              <a:rPr lang="zh-CN" altLang="en-US" sz="2800" dirty="0">
                <a:solidFill>
                  <a:srgbClr val="BCC755"/>
                </a:solidFill>
                <a:latin typeface="Arial" panose="020B0604020202020204" pitchFamily="34" charset="0"/>
                <a:ea typeface="方正粗宋简体" panose="03000509000000000000" pitchFamily="65" charset="-122"/>
              </a:rPr>
              <a:t>三、</a:t>
            </a:r>
            <a:r>
              <a:rPr lang="zh-CN" altLang="en-US" sz="2800" dirty="0">
                <a:solidFill>
                  <a:srgbClr val="BCC755"/>
                </a:solidFill>
                <a:ea typeface="方正粗宋简体" panose="03000509000000000000" pitchFamily="65" charset="-122"/>
                <a:sym typeface="+mn-ea"/>
              </a:rPr>
              <a:t>图案的艺术特征</a:t>
            </a:r>
            <a:r>
              <a:rPr lang="zh-CN" altLang="en-US" sz="2800" dirty="0">
                <a:solidFill>
                  <a:srgbClr val="BCC755"/>
                </a:solidFill>
                <a:latin typeface="Arial" panose="020B0604020202020204" pitchFamily="34" charset="0"/>
                <a:ea typeface="方正粗宋简体" panose="03000509000000000000" pitchFamily="65" charset="-122"/>
              </a:rPr>
              <a:t>  </a:t>
            </a:r>
          </a:p>
        </p:txBody>
      </p:sp>
    </p:spTree>
  </p:cSld>
  <p:clrMapOvr>
    <a:masterClrMapping/>
  </p:clrMapOvr>
  <p:transition spd="slow">
    <p:pull dir="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p:cNvSpPr>
          <p:nvPr>
            <p:ph idx="1"/>
          </p:nvPr>
        </p:nvSpPr>
        <p:spPr>
          <a:xfrm>
            <a:off x="614680" y="824230"/>
            <a:ext cx="7746365" cy="2093595"/>
          </a:xfrm>
        </p:spPr>
        <p:txBody>
          <a:bodyPr wrap="square" lIns="91440" tIns="45720" rIns="91440" bIns="45720" anchor="t"/>
          <a:lstStyle/>
          <a:p>
            <a:pPr marL="0" indent="0" eaLnBrk="1" hangingPunct="1">
              <a:buNone/>
            </a:pPr>
            <a:r>
              <a:rPr lang="zh-CN" altLang="en-US" sz="2800" dirty="0">
                <a:latin typeface="方正粗宋简体" panose="03000509000000000000" pitchFamily="65" charset="-122"/>
                <a:ea typeface="方正粗宋简体" panose="03000509000000000000" pitchFamily="65" charset="-122"/>
              </a:rPr>
              <a:t>（一）变形与换色</a:t>
            </a:r>
            <a:endParaRPr lang="zh-CN" altLang="en-US" sz="2400" b="1" dirty="0"/>
          </a:p>
          <a:p>
            <a:pPr marL="0" indent="317500" algn="l" eaLnBrk="1" hangingPunct="1">
              <a:lnSpc>
                <a:spcPct val="120000"/>
              </a:lnSpc>
              <a:buNone/>
            </a:pPr>
            <a:r>
              <a:rPr lang="zh-CN" altLang="en-US" sz="2400" dirty="0" smtClean="0">
                <a:latin typeface="宋体" panose="02010600030101010101" pitchFamily="2" charset="-122"/>
                <a:ea typeface="宋体" panose="02010600030101010101" pitchFamily="2" charset="-122"/>
              </a:rPr>
              <a:t>  改变</a:t>
            </a:r>
            <a:r>
              <a:rPr lang="zh-CN" altLang="en-US" sz="2400" dirty="0">
                <a:latin typeface="宋体" panose="02010600030101010101" pitchFamily="2" charset="-122"/>
                <a:ea typeface="宋体" panose="02010600030101010101" pitchFamily="2" charset="-122"/>
              </a:rPr>
              <a:t>自然物象的原来面貌，强调主观感受，突出特征，按照工艺特点进行典型化、抽象化。</a:t>
            </a:r>
          </a:p>
        </p:txBody>
      </p:sp>
      <p:pic>
        <p:nvPicPr>
          <p:cNvPr id="67587" name="Picture 4" descr="DSC05147"/>
          <p:cNvPicPr>
            <a:picLocks noChangeAspect="1"/>
          </p:cNvPicPr>
          <p:nvPr/>
        </p:nvPicPr>
        <p:blipFill>
          <a:blip r:embed="rId2"/>
          <a:stretch>
            <a:fillRect/>
          </a:stretch>
        </p:blipFill>
        <p:spPr>
          <a:xfrm>
            <a:off x="734060" y="2401570"/>
            <a:ext cx="7627620" cy="3548380"/>
          </a:xfrm>
          <a:prstGeom prst="rect">
            <a:avLst/>
          </a:prstGeom>
          <a:noFill/>
          <a:ln w="9525" cap="flat" cmpd="sng">
            <a:solidFill>
              <a:schemeClr val="tx1"/>
            </a:solidFill>
            <a:prstDash val="solid"/>
            <a:miter/>
            <a:headEnd type="none" w="med" len="med"/>
            <a:tailEnd type="none" w="med" len="med"/>
          </a:ln>
        </p:spPr>
      </p:pic>
    </p:spTree>
  </p:cSld>
  <p:clrMapOvr>
    <a:masterClrMapping/>
  </p:clrMapOvr>
  <p:transition spd="slow">
    <p:pull dir="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5" descr="第九课 植物图案 - Jan - 简单的生活，不简单的我！~~~"/>
          <p:cNvPicPr>
            <a:picLocks noChangeAspect="1"/>
          </p:cNvPicPr>
          <p:nvPr/>
        </p:nvPicPr>
        <p:blipFill>
          <a:blip r:embed="rId2">
            <a:lum bright="30000" contrast="36000"/>
          </a:blip>
          <a:stretch>
            <a:fillRect/>
          </a:stretch>
        </p:blipFill>
        <p:spPr>
          <a:xfrm>
            <a:off x="3654425" y="1237615"/>
            <a:ext cx="4669155" cy="4886325"/>
          </a:xfrm>
          <a:prstGeom prst="rect">
            <a:avLst/>
          </a:prstGeom>
          <a:noFill/>
          <a:ln w="9525">
            <a:noFill/>
          </a:ln>
        </p:spPr>
      </p:pic>
      <p:pic>
        <p:nvPicPr>
          <p:cNvPr id="68611" name="Picture 9" descr="594385_200973110275_2"/>
          <p:cNvPicPr>
            <a:picLocks noChangeAspect="1"/>
          </p:cNvPicPr>
          <p:nvPr/>
        </p:nvPicPr>
        <p:blipFill>
          <a:blip r:embed="rId3"/>
          <a:srcRect l="13198" b="14722"/>
          <a:stretch>
            <a:fillRect/>
          </a:stretch>
        </p:blipFill>
        <p:spPr>
          <a:xfrm>
            <a:off x="889317" y="4168140"/>
            <a:ext cx="2653983" cy="1955800"/>
          </a:xfrm>
          <a:prstGeom prst="rect">
            <a:avLst/>
          </a:prstGeom>
          <a:noFill/>
          <a:ln w="9525">
            <a:noFill/>
          </a:ln>
        </p:spPr>
      </p:pic>
      <p:sp>
        <p:nvSpPr>
          <p:cNvPr id="2" name="文本框 1"/>
          <p:cNvSpPr txBox="1"/>
          <p:nvPr/>
        </p:nvSpPr>
        <p:spPr>
          <a:xfrm>
            <a:off x="889000" y="777240"/>
            <a:ext cx="1053465" cy="460375"/>
          </a:xfrm>
          <a:prstGeom prst="rect">
            <a:avLst/>
          </a:prstGeom>
          <a:noFill/>
        </p:spPr>
        <p:txBody>
          <a:bodyPr wrap="none" rtlCol="0" anchor="t">
            <a:spAutoFit/>
          </a:bodyPr>
          <a:lstStyle/>
          <a:p>
            <a:r>
              <a:rPr lang="en-US" altLang="zh-CN" sz="2400" dirty="0">
                <a:latin typeface="方正粗宋简体" panose="03000509000000000000" pitchFamily="65" charset="-122"/>
                <a:ea typeface="方正粗宋简体" panose="03000509000000000000" pitchFamily="65" charset="-122"/>
                <a:sym typeface="+mn-ea"/>
              </a:rPr>
              <a:t>1.</a:t>
            </a:r>
            <a:r>
              <a:rPr lang="zh-CN" altLang="en-US" sz="2400" dirty="0">
                <a:latin typeface="方正粗宋简体" panose="03000509000000000000" pitchFamily="65" charset="-122"/>
                <a:ea typeface="方正粗宋简体" panose="03000509000000000000" pitchFamily="65" charset="-122"/>
                <a:sym typeface="+mn-ea"/>
              </a:rPr>
              <a:t>变形</a:t>
            </a:r>
            <a:endParaRPr lang="zh-CN" altLang="en-US" sz="2400"/>
          </a:p>
        </p:txBody>
      </p:sp>
    </p:spTree>
  </p:cSld>
  <p:clrMapOvr>
    <a:masterClrMapping/>
  </p:clrMapOvr>
  <p:transition spd="slow">
    <p:pull dir="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7" descr="6388891"/>
          <p:cNvPicPr>
            <a:picLocks noChangeAspect="1"/>
          </p:cNvPicPr>
          <p:nvPr/>
        </p:nvPicPr>
        <p:blipFill>
          <a:blip r:embed="rId2"/>
          <a:stretch>
            <a:fillRect/>
          </a:stretch>
        </p:blipFill>
        <p:spPr>
          <a:xfrm>
            <a:off x="707073" y="881380"/>
            <a:ext cx="5926137" cy="3970338"/>
          </a:xfrm>
          <a:prstGeom prst="rect">
            <a:avLst/>
          </a:prstGeom>
          <a:noFill/>
          <a:ln w="9525">
            <a:noFill/>
          </a:ln>
        </p:spPr>
      </p:pic>
      <p:pic>
        <p:nvPicPr>
          <p:cNvPr id="69635" name="Picture 5" descr="第九课 植物图案 - Jan - 简单的生活，不简单的我！~~~"/>
          <p:cNvPicPr>
            <a:picLocks noChangeAspect="1"/>
          </p:cNvPicPr>
          <p:nvPr/>
        </p:nvPicPr>
        <p:blipFill>
          <a:blip r:embed="rId3"/>
          <a:srcRect t="19902" r="74829" b="61134"/>
          <a:stretch>
            <a:fillRect/>
          </a:stretch>
        </p:blipFill>
        <p:spPr>
          <a:xfrm>
            <a:off x="6030595" y="3433763"/>
            <a:ext cx="2314575" cy="2449512"/>
          </a:xfrm>
          <a:prstGeom prst="rect">
            <a:avLst/>
          </a:prstGeom>
          <a:noFill/>
          <a:ln w="9525" cap="flat" cmpd="sng">
            <a:solidFill>
              <a:srgbClr val="000000"/>
            </a:solidFill>
            <a:prstDash val="solid"/>
            <a:miter/>
            <a:headEnd type="none" w="med" len="med"/>
            <a:tailEnd type="none" w="med" len="med"/>
          </a:ln>
        </p:spPr>
      </p:pic>
    </p:spTree>
  </p:cSld>
  <p:clrMapOvr>
    <a:masterClrMapping/>
  </p:clrMapOvr>
  <p:transition spd="slow">
    <p:pull dir="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内容占位符 2"/>
          <p:cNvSpPr>
            <a:spLocks noGrp="1"/>
          </p:cNvSpPr>
          <p:nvPr>
            <p:ph idx="1"/>
          </p:nvPr>
        </p:nvSpPr>
        <p:spPr>
          <a:xfrm>
            <a:off x="665480" y="3618230"/>
            <a:ext cx="3538220" cy="2630170"/>
          </a:xfrm>
        </p:spPr>
        <p:txBody>
          <a:bodyPr wrap="square" lIns="91440" tIns="45720" rIns="91440" bIns="45720" anchor="t"/>
          <a:lstStyle/>
          <a:p>
            <a:pPr marL="87630" indent="0" eaLnBrk="1" hangingPunct="1">
              <a:buNone/>
            </a:pPr>
            <a:r>
              <a:rPr lang="zh-CN" altLang="en-US" sz="2400" dirty="0">
                <a:latin typeface="方正粗宋简体" panose="03000509000000000000" pitchFamily="65" charset="-122"/>
                <a:ea typeface="方正粗宋简体" panose="03000509000000000000" pitchFamily="65" charset="-122"/>
              </a:rPr>
              <a:t>2.</a:t>
            </a:r>
            <a:r>
              <a:rPr lang="zh-CN" altLang="en-US" sz="2400" dirty="0" smtClean="0">
                <a:latin typeface="方正粗宋简体" panose="03000509000000000000" pitchFamily="65" charset="-122"/>
                <a:ea typeface="方正粗宋简体" panose="03000509000000000000" pitchFamily="65" charset="-122"/>
              </a:rPr>
              <a:t>换色</a:t>
            </a:r>
            <a:endParaRPr lang="zh-CN" altLang="en-US" b="1" dirty="0"/>
          </a:p>
          <a:p>
            <a:pPr marL="87630" indent="0" eaLnBrk="1" hangingPunct="1">
              <a:lnSpc>
                <a:spcPct val="110000"/>
              </a:lnSpc>
              <a:spcBef>
                <a:spcPts val="20"/>
              </a:spcBef>
              <a:spcAft>
                <a:spcPts val="0"/>
              </a:spcAft>
              <a:buNone/>
            </a:pPr>
            <a:r>
              <a:rPr lang="zh-CN" altLang="en-US" sz="2400" dirty="0" smtClean="0"/>
              <a:t>    色彩</a:t>
            </a:r>
            <a:r>
              <a:rPr lang="zh-CN" altLang="en-US" sz="2400" dirty="0"/>
              <a:t>不是自然的再现，而是依据装饰效果或工艺制作的的特殊要求，</a:t>
            </a:r>
            <a:r>
              <a:rPr lang="zh-CN" altLang="en-US" sz="2400" b="1" dirty="0">
                <a:solidFill>
                  <a:srgbClr val="FF9900"/>
                </a:solidFill>
              </a:rPr>
              <a:t>突出色调和个性特点</a:t>
            </a:r>
            <a:r>
              <a:rPr lang="zh-CN" altLang="en-US" sz="2400" dirty="0"/>
              <a:t>，增强装饰性</a:t>
            </a:r>
            <a:r>
              <a:rPr lang="zh-CN" altLang="en-US" sz="2400" dirty="0" smtClean="0"/>
              <a:t>。</a:t>
            </a:r>
            <a:endParaRPr lang="zh-CN" altLang="en-US" sz="2400" dirty="0"/>
          </a:p>
        </p:txBody>
      </p:sp>
      <p:pic>
        <p:nvPicPr>
          <p:cNvPr id="71681" name="Picture 5" descr="2007527719394"/>
          <p:cNvPicPr>
            <a:picLocks noChangeAspect="1"/>
          </p:cNvPicPr>
          <p:nvPr/>
        </p:nvPicPr>
        <p:blipFill>
          <a:blip r:embed="rId2"/>
          <a:stretch>
            <a:fillRect/>
          </a:stretch>
        </p:blipFill>
        <p:spPr>
          <a:xfrm>
            <a:off x="4513580" y="666115"/>
            <a:ext cx="3968750" cy="5506085"/>
          </a:xfrm>
          <a:prstGeom prst="rect">
            <a:avLst/>
          </a:prstGeom>
          <a:noFill/>
          <a:ln w="9525">
            <a:noFill/>
          </a:ln>
        </p:spPr>
      </p:pic>
    </p:spTree>
  </p:cSld>
  <p:clrMapOvr>
    <a:masterClrMapping/>
  </p:clrMapOvr>
  <p:transition spd="slow">
    <p:pull dir="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5" descr="20010499_65018"/>
          <p:cNvPicPr>
            <a:picLocks noChangeAspect="1"/>
          </p:cNvPicPr>
          <p:nvPr/>
        </p:nvPicPr>
        <p:blipFill>
          <a:blip r:embed="rId2"/>
          <a:srcRect b="62601"/>
          <a:stretch>
            <a:fillRect/>
          </a:stretch>
        </p:blipFill>
        <p:spPr>
          <a:xfrm>
            <a:off x="891540" y="1393825"/>
            <a:ext cx="7548880" cy="4070350"/>
          </a:xfrm>
          <a:prstGeom prst="rect">
            <a:avLst/>
          </a:prstGeom>
          <a:noFill/>
          <a:ln w="9525">
            <a:noFill/>
          </a:ln>
        </p:spPr>
      </p:pic>
    </p:spTree>
  </p:cSld>
  <p:clrMapOvr>
    <a:masterClrMapping/>
  </p:clrMapOvr>
  <p:transition spd="slow">
    <p:pull dir="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20010499_65018"/>
          <p:cNvPicPr>
            <a:picLocks noChangeAspect="1"/>
          </p:cNvPicPr>
          <p:nvPr/>
        </p:nvPicPr>
        <p:blipFill>
          <a:blip r:embed="rId2"/>
          <a:srcRect l="3133" t="38730" r="-3133" b="10843"/>
          <a:stretch>
            <a:fillRect/>
          </a:stretch>
        </p:blipFill>
        <p:spPr>
          <a:xfrm>
            <a:off x="1271905" y="880745"/>
            <a:ext cx="7010400" cy="5096510"/>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矩形 62465"/>
          <p:cNvSpPr/>
          <p:nvPr/>
        </p:nvSpPr>
        <p:spPr>
          <a:xfrm>
            <a:off x="533400" y="713740"/>
            <a:ext cx="4038600" cy="5408295"/>
          </a:xfrm>
          <a:prstGeom prst="rect">
            <a:avLst/>
          </a:prstGeom>
          <a:noFill/>
          <a:ln w="9525">
            <a:noFill/>
          </a:ln>
        </p:spPr>
        <p:txBody>
          <a:bodyPr anchor="ctr">
            <a:spAutoFit/>
          </a:bodyPr>
          <a:lstStyle/>
          <a:p>
            <a:pPr indent="317500">
              <a:lnSpc>
                <a:spcPct val="120000"/>
              </a:lnSpc>
            </a:pPr>
            <a:r>
              <a:rPr lang="en-US" altLang="zh-CN" sz="2400" b="1" dirty="0">
                <a:latin typeface="宋体" panose="02010600030101010101" pitchFamily="2" charset="-122"/>
              </a:rPr>
              <a:t> </a:t>
            </a:r>
            <a:r>
              <a:rPr lang="zh-CN" altLang="en-US" sz="2400" b="1" dirty="0">
                <a:latin typeface="宋体" panose="02010600030101010101" pitchFamily="2" charset="-122"/>
              </a:rPr>
              <a:t>专业图案是结合一定的工艺制作和使用功能要求来设计</a:t>
            </a:r>
            <a:r>
              <a:rPr lang="zh-CN" altLang="en-US" sz="2400" dirty="0">
                <a:latin typeface="宋体" panose="02010600030101010101" pitchFamily="2" charset="-122"/>
              </a:rPr>
              <a:t>的，如：服饰图案、陶瓷图案、建筑图案、染织图案等。 </a:t>
            </a:r>
          </a:p>
          <a:p>
            <a:pPr indent="317500">
              <a:lnSpc>
                <a:spcPct val="120000"/>
              </a:lnSpc>
            </a:pPr>
            <a:r>
              <a:rPr lang="en-US" altLang="zh-CN" sz="2400" dirty="0">
                <a:latin typeface="宋体" panose="02010600030101010101" pitchFamily="2" charset="-122"/>
              </a:rPr>
              <a:t>  </a:t>
            </a:r>
            <a:r>
              <a:rPr lang="zh-CN" altLang="en-US" sz="2400" dirty="0">
                <a:latin typeface="宋体" panose="02010600030101010101" pitchFamily="2" charset="-122"/>
              </a:rPr>
              <a:t>专业图案又可分为</a:t>
            </a:r>
            <a:r>
              <a:rPr lang="zh-CN" altLang="en-US" sz="2400" b="1" dirty="0">
                <a:solidFill>
                  <a:srgbClr val="FF6600"/>
                </a:solidFill>
                <a:latin typeface="宋体" panose="02010600030101010101" pitchFamily="2" charset="-122"/>
              </a:rPr>
              <a:t>平面图案和立体图案</a:t>
            </a:r>
            <a:r>
              <a:rPr lang="zh-CN" altLang="en-US" sz="2400" dirty="0">
                <a:latin typeface="宋体" panose="02010600030101010101" pitchFamily="2" charset="-122"/>
              </a:rPr>
              <a:t>两大类。平面图案如：纺织面料、地毯、海报、壁挂、商标的图案。立体图案是造型与装饰相结合的图案，如：包装、陶瓷、家具、服装的图案。 </a:t>
            </a:r>
          </a:p>
        </p:txBody>
      </p:sp>
      <p:sp>
        <p:nvSpPr>
          <p:cNvPr id="62467" name="矩形 62466">
            <a:hlinkClick r:id="rId2"/>
          </p:cNvPr>
          <p:cNvSpPr/>
          <p:nvPr/>
        </p:nvSpPr>
        <p:spPr>
          <a:xfrm>
            <a:off x="5943600" y="6188075"/>
            <a:ext cx="2133600" cy="365125"/>
          </a:xfrm>
          <a:prstGeom prst="rect">
            <a:avLst/>
          </a:prstGeom>
          <a:noFill/>
          <a:ln w="9525">
            <a:noFill/>
          </a:ln>
        </p:spPr>
        <p:txBody>
          <a:bodyPr lIns="0" tIns="0" rIns="0" bIns="0" anchor="ctr">
            <a:spAutoFit/>
          </a:bodyPr>
          <a:lstStyle/>
          <a:p>
            <a:pPr indent="317500" eaLnBrk="0" fontAlgn="ctr" hangingPunct="0"/>
            <a:r>
              <a:rPr lang="zh-CN" altLang="en-US" sz="2400" b="1" dirty="0">
                <a:latin typeface="Arial" panose="020B0604020202020204" pitchFamily="34" charset="0"/>
              </a:rPr>
              <a:t>陶瓷</a:t>
            </a:r>
            <a:r>
              <a:rPr lang="zh-CN" altLang="en-US" sz="2400" b="1" dirty="0">
                <a:latin typeface="微软雅黑" panose="020B0503020204020204" pitchFamily="34" charset="-122"/>
              </a:rPr>
              <a:t>图案</a:t>
            </a:r>
          </a:p>
        </p:txBody>
      </p:sp>
      <p:pic>
        <p:nvPicPr>
          <p:cNvPr id="62468" name="图片 62467" descr="《图案基础》教案：  第一课 图案的基本知识 - 天上冒的云 - 天上冒的云">
            <a:hlinkClick r:id="rId3"/>
          </p:cNvPr>
          <p:cNvPicPr>
            <a:picLocks noChangeAspect="1"/>
          </p:cNvPicPr>
          <p:nvPr/>
        </p:nvPicPr>
        <p:blipFill>
          <a:blip r:embed="rId4"/>
          <a:stretch>
            <a:fillRect/>
          </a:stretch>
        </p:blipFill>
        <p:spPr>
          <a:xfrm>
            <a:off x="4876800" y="609600"/>
            <a:ext cx="3949700" cy="5486400"/>
          </a:xfrm>
          <a:prstGeom prst="rect">
            <a:avLst/>
          </a:prstGeom>
          <a:noFill/>
          <a:ln w="9525">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7" descr="3832844757869068935"/>
          <p:cNvPicPr>
            <a:picLocks noChangeAspect="1"/>
          </p:cNvPicPr>
          <p:nvPr/>
        </p:nvPicPr>
        <p:blipFill>
          <a:blip r:embed="rId2"/>
          <a:stretch>
            <a:fillRect/>
          </a:stretch>
        </p:blipFill>
        <p:spPr>
          <a:xfrm>
            <a:off x="5085398" y="1142683"/>
            <a:ext cx="3495675" cy="4572000"/>
          </a:xfrm>
          <a:prstGeom prst="rect">
            <a:avLst/>
          </a:prstGeom>
          <a:noFill/>
          <a:ln w="9525">
            <a:noFill/>
          </a:ln>
        </p:spPr>
      </p:pic>
      <p:pic>
        <p:nvPicPr>
          <p:cNvPr id="73731" name="Picture 9" descr="999517642300645236"/>
          <p:cNvPicPr>
            <a:picLocks noChangeAspect="1"/>
          </p:cNvPicPr>
          <p:nvPr/>
        </p:nvPicPr>
        <p:blipFill>
          <a:blip r:embed="rId3"/>
          <a:stretch>
            <a:fillRect/>
          </a:stretch>
        </p:blipFill>
        <p:spPr>
          <a:xfrm>
            <a:off x="479425" y="1125538"/>
            <a:ext cx="4505325" cy="4572000"/>
          </a:xfrm>
          <a:prstGeom prst="rect">
            <a:avLst/>
          </a:prstGeom>
          <a:noFill/>
          <a:ln w="9525">
            <a:noFill/>
          </a:ln>
        </p:spPr>
      </p:pic>
    </p:spTree>
  </p:cSld>
  <p:clrMapOvr>
    <a:masterClrMapping/>
  </p:clrMapOvr>
  <p:transition spd="slow">
    <p:pull dir="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p:cNvSpPr>
          <p:nvPr>
            <p:ph idx="1"/>
          </p:nvPr>
        </p:nvSpPr>
        <p:spPr>
          <a:xfrm>
            <a:off x="282575" y="1828800"/>
            <a:ext cx="4191000" cy="4038600"/>
          </a:xfrm>
        </p:spPr>
        <p:txBody>
          <a:bodyPr wrap="square" lIns="91440" tIns="45720" rIns="91440" bIns="45720" anchor="t"/>
          <a:lstStyle/>
          <a:p>
            <a:pPr marL="571500" indent="-571500" eaLnBrk="1" hangingPunct="1">
              <a:buFont typeface="Wingdings" panose="05000000000000000000" pitchFamily="2" charset="2"/>
              <a:buNone/>
            </a:pPr>
            <a:r>
              <a:rPr lang="en-US" altLang="zh-CN" sz="2400" dirty="0"/>
              <a:t>       </a:t>
            </a:r>
            <a:r>
              <a:rPr lang="zh-CN" altLang="en-US" sz="2400" dirty="0" smtClean="0"/>
              <a:t>      </a:t>
            </a:r>
            <a:r>
              <a:rPr lang="zh-CN" altLang="en-US" sz="2000" dirty="0" smtClean="0"/>
              <a:t>是</a:t>
            </a:r>
            <a:r>
              <a:rPr lang="zh-CN" altLang="en-US" sz="2000" dirty="0"/>
              <a:t>将观察自然物象与主观感受相结合来体现的。图案注重</a:t>
            </a:r>
            <a:r>
              <a:rPr lang="zh-CN" altLang="en-US" sz="2000" b="1" dirty="0">
                <a:solidFill>
                  <a:srgbClr val="FF9900"/>
                </a:solidFill>
              </a:rPr>
              <a:t>轮廓美、造型美、姿态美</a:t>
            </a:r>
            <a:r>
              <a:rPr lang="zh-CN" altLang="en-US" sz="2000" dirty="0"/>
              <a:t>的完美特征。</a:t>
            </a:r>
          </a:p>
          <a:p>
            <a:pPr marL="571500" indent="-571500" eaLnBrk="1" hangingPunct="1">
              <a:buFont typeface="Wingdings" panose="05000000000000000000" pitchFamily="2" charset="2"/>
              <a:buNone/>
            </a:pPr>
            <a:endParaRPr lang="en-US" altLang="zh-CN" sz="2000" dirty="0"/>
          </a:p>
          <a:p>
            <a:pPr marL="571500" indent="10795" eaLnBrk="1" hangingPunct="1">
              <a:lnSpc>
                <a:spcPct val="110000"/>
              </a:lnSpc>
              <a:spcBef>
                <a:spcPts val="20"/>
              </a:spcBef>
              <a:spcAft>
                <a:spcPts val="0"/>
              </a:spcAft>
              <a:buFont typeface="Wingdings" panose="05000000000000000000" pitchFamily="2" charset="2"/>
              <a:buNone/>
            </a:pPr>
            <a:r>
              <a:rPr lang="zh-CN" altLang="en-US" sz="2000" dirty="0" smtClean="0"/>
              <a:t>       这</a:t>
            </a:r>
            <a:r>
              <a:rPr lang="zh-CN" altLang="en-US" sz="2000" dirty="0"/>
              <a:t>就要求在表现时要从大处着眼，用宏观的方法来概括，再用微观的方法发现局部细微的变化，取其所需。即用宏观的方法概括、用微观的形式加强，两者结合，使图案充实、丰富、完美。</a:t>
            </a:r>
          </a:p>
        </p:txBody>
      </p:sp>
      <p:pic>
        <p:nvPicPr>
          <p:cNvPr id="74755" name="Picture 4" descr="DSC05431"/>
          <p:cNvPicPr>
            <a:picLocks noChangeAspect="1"/>
          </p:cNvPicPr>
          <p:nvPr/>
        </p:nvPicPr>
        <p:blipFill>
          <a:blip r:embed="rId2"/>
          <a:stretch>
            <a:fillRect/>
          </a:stretch>
        </p:blipFill>
        <p:spPr>
          <a:xfrm>
            <a:off x="4495800" y="1524000"/>
            <a:ext cx="4329430" cy="4380230"/>
          </a:xfrm>
          <a:prstGeom prst="rect">
            <a:avLst/>
          </a:prstGeom>
          <a:noFill/>
          <a:ln w="9525" cap="flat" cmpd="sng">
            <a:noFill/>
            <a:prstDash val="solid"/>
            <a:miter/>
            <a:headEnd type="none" w="med" len="med"/>
            <a:tailEnd type="none" w="med" len="med"/>
          </a:ln>
        </p:spPr>
      </p:pic>
      <p:sp>
        <p:nvSpPr>
          <p:cNvPr id="74756" name="Rectangle 5"/>
          <p:cNvSpPr/>
          <p:nvPr/>
        </p:nvSpPr>
        <p:spPr>
          <a:xfrm>
            <a:off x="739775" y="743585"/>
            <a:ext cx="3027680" cy="521970"/>
          </a:xfrm>
          <a:prstGeom prst="rect">
            <a:avLst/>
          </a:prstGeom>
          <a:noFill/>
          <a:ln w="9525">
            <a:noFill/>
          </a:ln>
        </p:spPr>
        <p:txBody>
          <a:bodyPr wrap="none" anchor="t">
            <a:spAutoFit/>
          </a:bodyPr>
          <a:lstStyle/>
          <a:p>
            <a:pPr>
              <a:spcBef>
                <a:spcPct val="20000"/>
              </a:spcBef>
              <a:buClr>
                <a:schemeClr val="tx2"/>
              </a:buClr>
              <a:buSzPct val="70000"/>
              <a:buFont typeface="Wingdings" panose="05000000000000000000" pitchFamily="2" charset="2"/>
            </a:pPr>
            <a:r>
              <a:rPr lang="zh-CN" altLang="en-US" sz="2800" dirty="0">
                <a:latin typeface="方正粗宋简体" panose="03000509000000000000" pitchFamily="65" charset="-122"/>
                <a:ea typeface="方正粗宋简体" panose="03000509000000000000" pitchFamily="65" charset="-122"/>
              </a:rPr>
              <a:t>（二）概括与加强</a:t>
            </a:r>
          </a:p>
        </p:txBody>
      </p:sp>
    </p:spTree>
  </p:cSld>
  <p:clrMapOvr>
    <a:masterClrMapping/>
  </p:clrMapOvr>
  <p:transition spd="slow">
    <p:pull dir="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3" descr="20090424_f4fc3f267a7e80adbaf95PKDbFz7f0xU"/>
          <p:cNvPicPr>
            <a:picLocks noChangeAspect="1"/>
          </p:cNvPicPr>
          <p:nvPr/>
        </p:nvPicPr>
        <p:blipFill>
          <a:blip r:embed="rId2">
            <a:lum contrast="6000"/>
          </a:blip>
          <a:stretch>
            <a:fillRect/>
          </a:stretch>
        </p:blipFill>
        <p:spPr>
          <a:xfrm>
            <a:off x="1656080" y="798195"/>
            <a:ext cx="5831840" cy="5001895"/>
          </a:xfrm>
          <a:prstGeom prst="rect">
            <a:avLst/>
          </a:prstGeom>
          <a:noFill/>
          <a:ln w="9525">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200712251739785_2"/>
          <p:cNvPicPr>
            <a:picLocks noChangeAspect="1"/>
          </p:cNvPicPr>
          <p:nvPr/>
        </p:nvPicPr>
        <p:blipFill>
          <a:blip r:embed="rId2"/>
          <a:stretch>
            <a:fillRect/>
          </a:stretch>
        </p:blipFill>
        <p:spPr>
          <a:xfrm>
            <a:off x="1816735" y="699770"/>
            <a:ext cx="5510530" cy="5458460"/>
          </a:xfrm>
          <a:prstGeom prst="rect">
            <a:avLst/>
          </a:prstGeom>
          <a:noFill/>
          <a:ln w="9525">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p:cNvSpPr>
            <a:spLocks noGrp="1"/>
          </p:cNvSpPr>
          <p:nvPr>
            <p:ph idx="1"/>
          </p:nvPr>
        </p:nvSpPr>
        <p:spPr>
          <a:xfrm>
            <a:off x="276860" y="755014"/>
            <a:ext cx="8229600" cy="2597785"/>
          </a:xfrm>
        </p:spPr>
        <p:txBody>
          <a:bodyPr wrap="square" lIns="91440" tIns="45720" rIns="91440" bIns="45720" anchor="t"/>
          <a:lstStyle/>
          <a:p>
            <a:pPr marL="571500" indent="-571500" eaLnBrk="1" hangingPunct="1"/>
            <a:r>
              <a:rPr lang="zh-CN" altLang="en-US" sz="2800" dirty="0">
                <a:latin typeface="方正粗宋简体" panose="03000509000000000000" pitchFamily="65" charset="-122"/>
                <a:ea typeface="方正粗宋简体" panose="03000509000000000000" pitchFamily="65" charset="-122"/>
              </a:rPr>
              <a:t>（三）平面化的</a:t>
            </a:r>
            <a:r>
              <a:rPr lang="zh-CN" altLang="en-US" sz="2800" dirty="0" smtClean="0">
                <a:latin typeface="方正粗宋简体" panose="03000509000000000000" pitchFamily="65" charset="-122"/>
                <a:ea typeface="方正粗宋简体" panose="03000509000000000000" pitchFamily="65" charset="-122"/>
              </a:rPr>
              <a:t>表现</a:t>
            </a:r>
            <a:endParaRPr lang="en-US" altLang="zh-CN" sz="2800" dirty="0" smtClean="0">
              <a:latin typeface="方正粗宋简体" panose="03000509000000000000" pitchFamily="65" charset="-122"/>
              <a:ea typeface="方正粗宋简体" panose="03000509000000000000" pitchFamily="65" charset="-122"/>
            </a:endParaRPr>
          </a:p>
          <a:p>
            <a:pPr marL="571500" indent="-571500" eaLnBrk="1" hangingPunct="1"/>
            <a:endParaRPr lang="en-US" altLang="zh-CN" sz="2800" dirty="0" smtClean="0">
              <a:latin typeface="方正粗宋简体" panose="03000509000000000000" pitchFamily="65" charset="-122"/>
              <a:ea typeface="方正粗宋简体" panose="03000509000000000000" pitchFamily="65" charset="-122"/>
            </a:endParaRPr>
          </a:p>
          <a:p>
            <a:pPr marL="571500" indent="-571500" eaLnBrk="1" hangingPunct="1"/>
            <a:r>
              <a:rPr lang="en-US" altLang="zh-CN" sz="2000" dirty="0" smtClean="0"/>
              <a:t>    </a:t>
            </a:r>
            <a:r>
              <a:rPr lang="zh-CN" altLang="en-US" sz="2000" dirty="0" smtClean="0"/>
              <a:t>图案</a:t>
            </a:r>
            <a:r>
              <a:rPr lang="zh-CN" altLang="en-US" sz="2000" dirty="0"/>
              <a:t>的平面化表现在两个方面：</a:t>
            </a:r>
          </a:p>
          <a:p>
            <a:pPr marL="571500" indent="-571500" eaLnBrk="1" hangingPunct="1"/>
            <a:r>
              <a:rPr lang="en-US" altLang="zh-CN" sz="2000" b="1" dirty="0" smtClean="0">
                <a:solidFill>
                  <a:srgbClr val="FF9900"/>
                </a:solidFill>
              </a:rPr>
              <a:t>1</a:t>
            </a:r>
            <a:r>
              <a:rPr lang="en-US" altLang="zh-CN" sz="2000" b="1" dirty="0">
                <a:solidFill>
                  <a:srgbClr val="FF9900"/>
                </a:solidFill>
              </a:rPr>
              <a:t>.</a:t>
            </a:r>
            <a:r>
              <a:rPr lang="zh-CN" altLang="en-US" sz="2000" b="1" dirty="0" smtClean="0">
                <a:solidFill>
                  <a:srgbClr val="FF9900"/>
                </a:solidFill>
              </a:rPr>
              <a:t>造型</a:t>
            </a:r>
            <a:r>
              <a:rPr lang="zh-CN" altLang="en-US" sz="2000" b="1" dirty="0">
                <a:solidFill>
                  <a:srgbClr val="FF9900"/>
                </a:solidFill>
              </a:rPr>
              <a:t>和透视关系</a:t>
            </a:r>
          </a:p>
          <a:p>
            <a:pPr marL="571500" indent="-571500" eaLnBrk="1" hangingPunct="1"/>
            <a:r>
              <a:rPr lang="en-US" altLang="zh-CN" sz="2000" dirty="0" smtClean="0"/>
              <a:t>    </a:t>
            </a:r>
            <a:r>
              <a:rPr lang="zh-CN" altLang="en-US" sz="2000" dirty="0" smtClean="0"/>
              <a:t>图案</a:t>
            </a:r>
            <a:r>
              <a:rPr lang="zh-CN" altLang="en-US" sz="2000" dirty="0"/>
              <a:t>设计采用不断变换位置的</a:t>
            </a:r>
            <a:r>
              <a:rPr lang="zh-CN" altLang="en-US" sz="2000" b="1" dirty="0">
                <a:solidFill>
                  <a:srgbClr val="FF9900"/>
                </a:solidFill>
              </a:rPr>
              <a:t>多点透视法</a:t>
            </a:r>
            <a:r>
              <a:rPr lang="zh-CN" altLang="en-US" sz="2000" dirty="0"/>
              <a:t>，淡化远近关系，使造型更完整、特征更突出。</a:t>
            </a:r>
          </a:p>
        </p:txBody>
      </p:sp>
      <p:pic>
        <p:nvPicPr>
          <p:cNvPr id="75779" name="Picture 5" descr="DSC05429"/>
          <p:cNvPicPr>
            <a:picLocks noChangeAspect="1"/>
          </p:cNvPicPr>
          <p:nvPr/>
        </p:nvPicPr>
        <p:blipFill>
          <a:blip r:embed="rId2"/>
          <a:stretch>
            <a:fillRect/>
          </a:stretch>
        </p:blipFill>
        <p:spPr>
          <a:xfrm>
            <a:off x="0" y="3510069"/>
            <a:ext cx="9144000" cy="2696574"/>
          </a:xfrm>
          <a:prstGeom prst="rect">
            <a:avLst/>
          </a:prstGeom>
          <a:noFill/>
          <a:ln w="9525" cap="flat" cmpd="sng">
            <a:solidFill>
              <a:schemeClr val="tx1"/>
            </a:solidFill>
            <a:prstDash val="solid"/>
            <a:miter/>
            <a:headEnd type="none" w="med" len="med"/>
            <a:tailEnd type="none" w="med" len="med"/>
          </a:ln>
        </p:spPr>
      </p:pic>
    </p:spTree>
  </p:cSld>
  <p:clrMapOvr>
    <a:masterClrMapping/>
  </p:clrMapOvr>
  <p:transition spd="slow">
    <p:pull dir="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大幅度"/>
          <p:cNvPicPr>
            <a:picLocks noChangeAspect="1"/>
          </p:cNvPicPr>
          <p:nvPr/>
        </p:nvPicPr>
        <p:blipFill>
          <a:blip r:embed="rId2"/>
          <a:stretch>
            <a:fillRect/>
          </a:stretch>
        </p:blipFill>
        <p:spPr>
          <a:xfrm>
            <a:off x="1676400" y="990600"/>
            <a:ext cx="5892165" cy="5334000"/>
          </a:xfrm>
          <a:prstGeom prst="rect">
            <a:avLst/>
          </a:prstGeom>
          <a:noFill/>
          <a:ln w="9525">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p:cNvSpPr>
          <p:nvPr>
            <p:ph idx="1"/>
          </p:nvPr>
        </p:nvSpPr>
        <p:spPr>
          <a:xfrm>
            <a:off x="457200" y="914400"/>
            <a:ext cx="7814310" cy="2319655"/>
          </a:xfrm>
        </p:spPr>
        <p:txBody>
          <a:bodyPr wrap="square" lIns="91440" tIns="45720" rIns="91440" bIns="45720" anchor="t"/>
          <a:lstStyle/>
          <a:p>
            <a:pPr marL="571500" indent="-571500" eaLnBrk="1" hangingPunct="1"/>
            <a:endParaRPr lang="zh-CN" altLang="en-US" sz="2400" b="1" dirty="0"/>
          </a:p>
          <a:p>
            <a:pPr marL="571500" indent="26670" eaLnBrk="1" hangingPunct="1">
              <a:buFont typeface="Wingdings" panose="05000000000000000000" pitchFamily="2" charset="2"/>
              <a:buNone/>
            </a:pPr>
            <a:r>
              <a:rPr lang="en-US" altLang="zh-CN" sz="2000" b="1" dirty="0" smtClean="0">
                <a:solidFill>
                  <a:srgbClr val="FF9900"/>
                </a:solidFill>
              </a:rPr>
              <a:t>2. </a:t>
            </a:r>
            <a:r>
              <a:rPr lang="zh-CN" altLang="en-US" sz="2000" b="1" dirty="0" smtClean="0">
                <a:solidFill>
                  <a:srgbClr val="FF9900"/>
                </a:solidFill>
              </a:rPr>
              <a:t>色彩关系</a:t>
            </a:r>
            <a:endParaRPr lang="zh-CN" altLang="en-US" sz="2000" b="1" dirty="0">
              <a:solidFill>
                <a:srgbClr val="FF9900"/>
              </a:solidFill>
            </a:endParaRPr>
          </a:p>
          <a:p>
            <a:pPr marL="571500" indent="-571500" eaLnBrk="1" hangingPunct="1"/>
            <a:r>
              <a:rPr lang="en-US" altLang="zh-CN" sz="2000" dirty="0" smtClean="0"/>
              <a:t>       </a:t>
            </a:r>
            <a:r>
              <a:rPr lang="zh-CN" altLang="en-US" sz="2000" dirty="0" smtClean="0"/>
              <a:t>色彩</a:t>
            </a:r>
            <a:r>
              <a:rPr lang="zh-CN" altLang="en-US" sz="2000" dirty="0"/>
              <a:t>关系上不再追求冷暖变化和远近虚实的关系，一般采用归纳色调，用</a:t>
            </a:r>
            <a:r>
              <a:rPr lang="zh-CN" altLang="en-US" sz="2000" b="1" dirty="0">
                <a:solidFill>
                  <a:srgbClr val="FF9900"/>
                </a:solidFill>
              </a:rPr>
              <a:t>平涂法来压缩空间</a:t>
            </a:r>
            <a:r>
              <a:rPr lang="zh-CN" altLang="en-US" sz="2000" dirty="0"/>
              <a:t>，以</a:t>
            </a:r>
            <a:r>
              <a:rPr lang="zh-CN" altLang="en-US" sz="2000" b="1" dirty="0">
                <a:solidFill>
                  <a:srgbClr val="FF9900"/>
                </a:solidFill>
              </a:rPr>
              <a:t>平面概括</a:t>
            </a:r>
            <a:r>
              <a:rPr lang="zh-CN" altLang="en-US" sz="2000" dirty="0"/>
              <a:t>的形式展现出来。</a:t>
            </a:r>
          </a:p>
        </p:txBody>
      </p:sp>
      <p:pic>
        <p:nvPicPr>
          <p:cNvPr id="76803" name="Picture 4" descr="DSC05195"/>
          <p:cNvPicPr>
            <a:picLocks noChangeAspect="1"/>
          </p:cNvPicPr>
          <p:nvPr/>
        </p:nvPicPr>
        <p:blipFill>
          <a:blip r:embed="rId2"/>
          <a:stretch>
            <a:fillRect/>
          </a:stretch>
        </p:blipFill>
        <p:spPr>
          <a:xfrm>
            <a:off x="1143000" y="3041650"/>
            <a:ext cx="3962400" cy="2825750"/>
          </a:xfrm>
          <a:prstGeom prst="rect">
            <a:avLst/>
          </a:prstGeom>
          <a:noFill/>
          <a:ln w="9525" cap="flat" cmpd="sng">
            <a:solidFill>
              <a:schemeClr val="tx1"/>
            </a:solidFill>
            <a:prstDash val="solid"/>
            <a:miter/>
            <a:headEnd type="none" w="med" len="med"/>
            <a:tailEnd type="none" w="med" len="med"/>
          </a:ln>
        </p:spPr>
      </p:pic>
      <p:pic>
        <p:nvPicPr>
          <p:cNvPr id="76804" name="Picture 6" descr="DSC05538"/>
          <p:cNvPicPr>
            <a:picLocks noChangeAspect="1"/>
          </p:cNvPicPr>
          <p:nvPr/>
        </p:nvPicPr>
        <p:blipFill>
          <a:blip r:embed="rId3"/>
          <a:stretch>
            <a:fillRect/>
          </a:stretch>
        </p:blipFill>
        <p:spPr>
          <a:xfrm>
            <a:off x="5176520" y="3041650"/>
            <a:ext cx="2789555" cy="2825750"/>
          </a:xfrm>
          <a:prstGeom prst="rect">
            <a:avLst/>
          </a:prstGeom>
          <a:noFill/>
          <a:ln w="9525" cap="flat" cmpd="sng">
            <a:solidFill>
              <a:schemeClr val="tx1"/>
            </a:solidFill>
            <a:prstDash val="solid"/>
            <a:miter/>
            <a:headEnd type="none" w="med" len="med"/>
            <a:tailEnd type="none" w="med" len="med"/>
          </a:ln>
        </p:spPr>
      </p:pic>
    </p:spTree>
  </p:cSld>
  <p:clrMapOvr>
    <a:masterClrMapping/>
  </p:clrMapOvr>
  <p:transition spd="slow">
    <p:pull dir="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Grp="1"/>
          </p:cNvSpPr>
          <p:nvPr>
            <p:ph idx="1"/>
          </p:nvPr>
        </p:nvSpPr>
        <p:spPr>
          <a:xfrm>
            <a:off x="762000" y="837565"/>
            <a:ext cx="7560945" cy="2328545"/>
          </a:xfrm>
        </p:spPr>
        <p:txBody>
          <a:bodyPr wrap="square" lIns="91440" tIns="45720" rIns="91440" bIns="45720" anchor="t"/>
          <a:lstStyle/>
          <a:p>
            <a:pPr marL="571500" indent="-571500" algn="just" eaLnBrk="1" hangingPunct="1">
              <a:lnSpc>
                <a:spcPct val="80000"/>
              </a:lnSpc>
              <a:buFont typeface="Wingdings" panose="05000000000000000000" pitchFamily="2" charset="2"/>
              <a:buNone/>
            </a:pPr>
            <a:endParaRPr lang="en-US" altLang="zh-CN" sz="2400" dirty="0"/>
          </a:p>
          <a:p>
            <a:pPr marL="0" indent="0" algn="just" eaLnBrk="1" hangingPunct="1">
              <a:lnSpc>
                <a:spcPct val="80000"/>
              </a:lnSpc>
              <a:buNone/>
            </a:pPr>
            <a:r>
              <a:rPr lang="zh-CN" altLang="en-US" sz="2800" dirty="0">
                <a:latin typeface="方正粗宋简体" panose="03000509000000000000" pitchFamily="65" charset="-122"/>
                <a:ea typeface="方正粗宋简体" panose="03000509000000000000" pitchFamily="65" charset="-122"/>
              </a:rPr>
              <a:t>（四）追求秩序美</a:t>
            </a:r>
          </a:p>
          <a:p>
            <a:pPr marL="571500" indent="-571500" algn="just" eaLnBrk="1" hangingPunct="1">
              <a:lnSpc>
                <a:spcPct val="80000"/>
              </a:lnSpc>
            </a:pPr>
            <a:endParaRPr lang="zh-CN" altLang="en-US" sz="2400" b="1" dirty="0"/>
          </a:p>
          <a:p>
            <a:pPr marL="0" indent="0" algn="just" eaLnBrk="1" hangingPunct="1">
              <a:lnSpc>
                <a:spcPct val="110000"/>
              </a:lnSpc>
              <a:spcBef>
                <a:spcPts val="20"/>
              </a:spcBef>
              <a:spcAft>
                <a:spcPts val="0"/>
              </a:spcAft>
              <a:buNone/>
            </a:pPr>
            <a:r>
              <a:rPr lang="en-US" altLang="zh-CN" sz="2000" dirty="0" smtClean="0"/>
              <a:t>       </a:t>
            </a:r>
            <a:r>
              <a:rPr lang="zh-CN" altLang="en-US" sz="2000" dirty="0" smtClean="0"/>
              <a:t>图案</a:t>
            </a:r>
            <a:r>
              <a:rPr lang="zh-CN" altLang="en-US" sz="2000" dirty="0"/>
              <a:t>在布局方面</a:t>
            </a:r>
            <a:r>
              <a:rPr lang="zh-CN" altLang="en-US" sz="2000" b="1" dirty="0">
                <a:solidFill>
                  <a:srgbClr val="FF9900"/>
                </a:solidFill>
              </a:rPr>
              <a:t>有规律地</a:t>
            </a:r>
            <a:r>
              <a:rPr lang="zh-CN" altLang="en-US" sz="2000" dirty="0"/>
              <a:t>组织排列图形，以产生</a:t>
            </a:r>
            <a:r>
              <a:rPr lang="zh-CN" altLang="en-US" sz="2000" b="1" dirty="0">
                <a:solidFill>
                  <a:srgbClr val="FF9900"/>
                </a:solidFill>
              </a:rPr>
              <a:t>秩序的美感</a:t>
            </a:r>
            <a:r>
              <a:rPr lang="zh-CN" altLang="en-US" sz="2000" dirty="0"/>
              <a:t>。</a:t>
            </a:r>
          </a:p>
          <a:p>
            <a:pPr marL="0" indent="0" algn="just" eaLnBrk="1" hangingPunct="1">
              <a:lnSpc>
                <a:spcPct val="110000"/>
              </a:lnSpc>
              <a:spcBef>
                <a:spcPts val="20"/>
              </a:spcBef>
              <a:spcAft>
                <a:spcPts val="0"/>
              </a:spcAft>
              <a:buNone/>
            </a:pPr>
            <a:r>
              <a:rPr lang="zh-CN" altLang="en-US" sz="2000" dirty="0"/>
              <a:t>这是图案特有的形式美感，也是装饰物的形状和条件所限。</a:t>
            </a:r>
          </a:p>
        </p:txBody>
      </p:sp>
      <p:grpSp>
        <p:nvGrpSpPr>
          <p:cNvPr id="3" name="组合 2"/>
          <p:cNvGrpSpPr/>
          <p:nvPr/>
        </p:nvGrpSpPr>
        <p:grpSpPr>
          <a:xfrm>
            <a:off x="678180" y="3185795"/>
            <a:ext cx="7856220" cy="2834005"/>
            <a:chOff x="947" y="5161"/>
            <a:chExt cx="12372" cy="4463"/>
          </a:xfrm>
        </p:grpSpPr>
        <p:pic>
          <p:nvPicPr>
            <p:cNvPr id="77827" name="Picture 6" descr="DSC05131"/>
            <p:cNvPicPr>
              <a:picLocks noChangeAspect="1"/>
            </p:cNvPicPr>
            <p:nvPr/>
          </p:nvPicPr>
          <p:blipFill>
            <a:blip r:embed="rId2"/>
            <a:stretch>
              <a:fillRect/>
            </a:stretch>
          </p:blipFill>
          <p:spPr>
            <a:xfrm>
              <a:off x="947" y="5161"/>
              <a:ext cx="4592" cy="4463"/>
            </a:xfrm>
            <a:prstGeom prst="rect">
              <a:avLst/>
            </a:prstGeom>
            <a:noFill/>
            <a:ln w="9525" cap="flat" cmpd="sng">
              <a:solidFill>
                <a:schemeClr val="tx1"/>
              </a:solidFill>
              <a:prstDash val="solid"/>
              <a:miter/>
              <a:headEnd type="none" w="med" len="med"/>
              <a:tailEnd type="none" w="med" len="med"/>
            </a:ln>
          </p:spPr>
        </p:pic>
        <p:pic>
          <p:nvPicPr>
            <p:cNvPr id="77828" name="Picture 8" descr="DSC06827"/>
            <p:cNvPicPr>
              <a:picLocks noChangeAspect="1"/>
            </p:cNvPicPr>
            <p:nvPr/>
          </p:nvPicPr>
          <p:blipFill>
            <a:blip r:embed="rId3"/>
            <a:stretch>
              <a:fillRect/>
            </a:stretch>
          </p:blipFill>
          <p:spPr>
            <a:xfrm>
              <a:off x="5735" y="5161"/>
              <a:ext cx="7585" cy="2216"/>
            </a:xfrm>
            <a:prstGeom prst="rect">
              <a:avLst/>
            </a:prstGeom>
            <a:noFill/>
            <a:ln w="9525" cap="flat" cmpd="sng">
              <a:solidFill>
                <a:schemeClr val="tx1"/>
              </a:solidFill>
              <a:prstDash val="solid"/>
              <a:miter/>
              <a:headEnd type="none" w="med" len="med"/>
              <a:tailEnd type="none" w="med" len="med"/>
            </a:ln>
          </p:spPr>
        </p:pic>
        <p:pic>
          <p:nvPicPr>
            <p:cNvPr id="77829" name="Picture 9" descr="DSC06826"/>
            <p:cNvPicPr>
              <a:picLocks noChangeAspect="1"/>
            </p:cNvPicPr>
            <p:nvPr/>
          </p:nvPicPr>
          <p:blipFill>
            <a:blip r:embed="rId4"/>
            <a:stretch>
              <a:fillRect/>
            </a:stretch>
          </p:blipFill>
          <p:spPr>
            <a:xfrm>
              <a:off x="5735" y="7582"/>
              <a:ext cx="7585" cy="2042"/>
            </a:xfrm>
            <a:prstGeom prst="rect">
              <a:avLst/>
            </a:prstGeom>
            <a:noFill/>
            <a:ln w="9525" cap="flat" cmpd="sng">
              <a:solidFill>
                <a:schemeClr val="tx1"/>
              </a:solidFill>
              <a:prstDash val="solid"/>
              <a:miter/>
              <a:headEnd type="none" w="med" len="med"/>
              <a:tailEnd type="none" w="med" len="med"/>
            </a:ln>
          </p:spPr>
        </p:pic>
      </p:grpSp>
    </p:spTree>
  </p:cSld>
  <p:clrMapOvr>
    <a:masterClrMapping/>
  </p:clrMapOvr>
  <p:transition spd="slow">
    <p:pull dir="r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p:cNvSpPr>
            <a:spLocks noGrp="1"/>
          </p:cNvSpPr>
          <p:nvPr>
            <p:ph idx="1"/>
          </p:nvPr>
        </p:nvSpPr>
        <p:spPr>
          <a:xfrm>
            <a:off x="1066800" y="838200"/>
            <a:ext cx="6870700" cy="2065020"/>
          </a:xfrm>
        </p:spPr>
        <p:txBody>
          <a:bodyPr wrap="square" lIns="91440" tIns="45720" rIns="91440" bIns="45720" anchor="t"/>
          <a:lstStyle/>
          <a:p>
            <a:pPr marL="0" indent="0" eaLnBrk="1" hangingPunct="1">
              <a:buNone/>
            </a:pPr>
            <a:r>
              <a:rPr lang="zh-CN" altLang="en-US" sz="2800" dirty="0">
                <a:latin typeface="方正粗宋简体" panose="03000509000000000000" pitchFamily="65" charset="-122"/>
                <a:ea typeface="方正粗宋简体" panose="03000509000000000000" pitchFamily="65" charset="-122"/>
              </a:rPr>
              <a:t>（五）理想化</a:t>
            </a:r>
          </a:p>
          <a:p>
            <a:pPr marL="0" indent="0" eaLnBrk="1" hangingPunct="1">
              <a:buNone/>
            </a:pPr>
            <a:endParaRPr lang="zh-CN" altLang="en-US" sz="2400" b="1" dirty="0"/>
          </a:p>
          <a:p>
            <a:pPr marL="0" indent="0" eaLnBrk="1" hangingPunct="1">
              <a:lnSpc>
                <a:spcPct val="110000"/>
              </a:lnSpc>
              <a:spcBef>
                <a:spcPts val="20"/>
              </a:spcBef>
              <a:spcAft>
                <a:spcPts val="0"/>
              </a:spcAft>
              <a:buNone/>
            </a:pPr>
            <a:r>
              <a:rPr lang="en-US" altLang="zh-CN" sz="2000" dirty="0" smtClean="0"/>
              <a:t>       </a:t>
            </a:r>
            <a:r>
              <a:rPr lang="zh-CN" altLang="en-US" sz="2000" dirty="0" smtClean="0"/>
              <a:t>在</a:t>
            </a:r>
            <a:r>
              <a:rPr lang="zh-CN" altLang="en-US" sz="2000" dirty="0"/>
              <a:t>图案中经常可以看到一些</a:t>
            </a:r>
            <a:r>
              <a:rPr lang="zh-CN" altLang="en-US" sz="2000" b="1" dirty="0">
                <a:solidFill>
                  <a:srgbClr val="FF9900"/>
                </a:solidFill>
              </a:rPr>
              <a:t>非现实</a:t>
            </a:r>
            <a:r>
              <a:rPr lang="zh-CN" altLang="en-US" sz="2000" dirty="0"/>
              <a:t>的景象，表达一种对</a:t>
            </a:r>
            <a:r>
              <a:rPr lang="zh-CN" altLang="en-US" sz="2000" b="1" dirty="0">
                <a:solidFill>
                  <a:srgbClr val="FF9900"/>
                </a:solidFill>
              </a:rPr>
              <a:t>美好事物的向往和追求</a:t>
            </a:r>
            <a:r>
              <a:rPr lang="zh-CN" altLang="en-US" sz="2000" dirty="0"/>
              <a:t>，如龙、凤造型等。</a:t>
            </a:r>
            <a:endParaRPr lang="zh-CN" altLang="en-US" sz="2400" dirty="0"/>
          </a:p>
        </p:txBody>
      </p:sp>
      <p:pic>
        <p:nvPicPr>
          <p:cNvPr id="78852" name="Picture 5" descr="4024529217009117977"/>
          <p:cNvPicPr>
            <a:picLocks noChangeAspect="1"/>
          </p:cNvPicPr>
          <p:nvPr/>
        </p:nvPicPr>
        <p:blipFill>
          <a:blip r:embed="rId2">
            <a:lum contrast="42000"/>
          </a:blip>
          <a:stretch>
            <a:fillRect/>
          </a:stretch>
        </p:blipFill>
        <p:spPr>
          <a:xfrm>
            <a:off x="4723765" y="2983865"/>
            <a:ext cx="3262630" cy="3138805"/>
          </a:xfrm>
          <a:prstGeom prst="rect">
            <a:avLst/>
          </a:prstGeom>
          <a:noFill/>
          <a:ln w="9525" cap="flat" cmpd="sng">
            <a:noFill/>
            <a:prstDash val="solid"/>
            <a:miter/>
            <a:headEnd type="none" w="med" len="med"/>
            <a:tailEnd type="none" w="med" len="med"/>
          </a:ln>
        </p:spPr>
      </p:pic>
      <p:pic>
        <p:nvPicPr>
          <p:cNvPr id="78853" name="Picture 6" descr="430375239391943049"/>
          <p:cNvPicPr>
            <a:picLocks noChangeAspect="1"/>
          </p:cNvPicPr>
          <p:nvPr/>
        </p:nvPicPr>
        <p:blipFill>
          <a:blip r:embed="rId3">
            <a:lum contrast="30000"/>
          </a:blip>
          <a:stretch>
            <a:fillRect/>
          </a:stretch>
        </p:blipFill>
        <p:spPr>
          <a:xfrm>
            <a:off x="1169035" y="2965450"/>
            <a:ext cx="3449955" cy="3157220"/>
          </a:xfrm>
          <a:prstGeom prst="rect">
            <a:avLst/>
          </a:prstGeom>
          <a:noFill/>
          <a:ln w="9525" cap="flat" cmpd="sng">
            <a:noFill/>
            <a:prstDash val="solid"/>
            <a:miter/>
            <a:headEnd type="none" w="med" len="med"/>
            <a:tailEnd type="none" w="med" len="med"/>
          </a:ln>
        </p:spPr>
      </p:pic>
    </p:spTree>
  </p:cSld>
  <p:clrMapOvr>
    <a:masterClrMapping/>
  </p:clrMapOvr>
  <p:transition spd="slow">
    <p:pull dir="ru"/>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4" descr="DSC05136"/>
          <p:cNvPicPr>
            <a:picLocks noGrp="1" noChangeAspect="1"/>
          </p:cNvPicPr>
          <p:nvPr>
            <p:ph idx="1"/>
          </p:nvPr>
        </p:nvPicPr>
        <p:blipFill>
          <a:blip r:embed="rId2"/>
          <a:stretch>
            <a:fillRect/>
          </a:stretch>
        </p:blipFill>
        <p:spPr>
          <a:xfrm>
            <a:off x="233680" y="1981200"/>
            <a:ext cx="2675255" cy="2773045"/>
          </a:xfrm>
          <a:ln>
            <a:solidFill>
              <a:schemeClr val="tx1"/>
            </a:solidFill>
            <a:miter/>
          </a:ln>
        </p:spPr>
      </p:pic>
      <p:pic>
        <p:nvPicPr>
          <p:cNvPr id="79875" name="Picture 5" descr="DSC05527"/>
          <p:cNvPicPr>
            <a:picLocks noChangeAspect="1"/>
          </p:cNvPicPr>
          <p:nvPr/>
        </p:nvPicPr>
        <p:blipFill>
          <a:blip r:embed="rId3"/>
          <a:stretch>
            <a:fillRect/>
          </a:stretch>
        </p:blipFill>
        <p:spPr>
          <a:xfrm>
            <a:off x="3033395" y="1981200"/>
            <a:ext cx="2991485" cy="2791460"/>
          </a:xfrm>
          <a:prstGeom prst="rect">
            <a:avLst/>
          </a:prstGeom>
          <a:noFill/>
          <a:ln w="9525" cap="flat" cmpd="sng">
            <a:solidFill>
              <a:schemeClr val="tx1"/>
            </a:solidFill>
            <a:prstDash val="solid"/>
            <a:miter/>
            <a:headEnd type="none" w="med" len="med"/>
            <a:tailEnd type="none" w="med" len="med"/>
          </a:ln>
        </p:spPr>
      </p:pic>
      <p:pic>
        <p:nvPicPr>
          <p:cNvPr id="79876" name="Picture 6" descr="DSC05526"/>
          <p:cNvPicPr>
            <a:picLocks noChangeAspect="1"/>
          </p:cNvPicPr>
          <p:nvPr/>
        </p:nvPicPr>
        <p:blipFill>
          <a:blip r:embed="rId4"/>
          <a:stretch>
            <a:fillRect/>
          </a:stretch>
        </p:blipFill>
        <p:spPr>
          <a:xfrm>
            <a:off x="6136005" y="1981200"/>
            <a:ext cx="2783840" cy="2791460"/>
          </a:xfrm>
          <a:prstGeom prst="rect">
            <a:avLst/>
          </a:prstGeom>
          <a:noFill/>
          <a:ln w="9525" cap="flat" cmpd="sng">
            <a:solidFill>
              <a:schemeClr val="tx1"/>
            </a:solidFill>
            <a:prstDash val="solid"/>
            <a:miter/>
            <a:headEnd type="none" w="med" len="med"/>
            <a:tailEnd type="none" w="med" len="med"/>
          </a:ln>
        </p:spPr>
      </p:pic>
    </p:spTree>
  </p:cSld>
  <p:clrMapOvr>
    <a:masterClrMapping/>
  </p:clrMapOvr>
  <p:transition spd="slow">
    <p:pull dir="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61441"/>
          <p:cNvSpPr/>
          <p:nvPr/>
        </p:nvSpPr>
        <p:spPr>
          <a:xfrm>
            <a:off x="533400" y="494189"/>
            <a:ext cx="8153400" cy="5814060"/>
          </a:xfrm>
          <a:prstGeom prst="rect">
            <a:avLst/>
          </a:prstGeom>
          <a:noFill/>
          <a:ln w="9525">
            <a:noFill/>
          </a:ln>
        </p:spPr>
        <p:txBody>
          <a:bodyPr anchor="ctr">
            <a:spAutoFit/>
          </a:bodyPr>
          <a:lstStyle/>
          <a:p>
            <a:pPr>
              <a:lnSpc>
                <a:spcPct val="120000"/>
              </a:lnSpc>
            </a:pPr>
            <a:r>
              <a:rPr lang="zh-CN" altLang="en-US" sz="2800" dirty="0">
                <a:latin typeface="方正粗宋简体" panose="03000509000000000000" pitchFamily="65" charset="-122"/>
                <a:ea typeface="方正粗宋简体" panose="03000509000000000000" pitchFamily="65" charset="-122"/>
              </a:rPr>
              <a:t>（二）图案的基本特征</a:t>
            </a:r>
          </a:p>
          <a:p>
            <a:pPr>
              <a:lnSpc>
                <a:spcPct val="120000"/>
              </a:lnSpc>
            </a:pPr>
            <a:endParaRPr lang="zh-CN" altLang="en-US" dirty="0">
              <a:solidFill>
                <a:srgbClr val="FF6600"/>
              </a:solidFill>
              <a:latin typeface="Arial" panose="020B0604020202020204" pitchFamily="34" charset="0"/>
            </a:endParaRPr>
          </a:p>
          <a:p>
            <a:pPr>
              <a:lnSpc>
                <a:spcPct val="120000"/>
              </a:lnSpc>
            </a:pPr>
            <a:r>
              <a:rPr lang="en-US" altLang="zh-CN" sz="2400" b="1" dirty="0">
                <a:solidFill>
                  <a:srgbClr val="FF6600"/>
                </a:solidFill>
                <a:latin typeface="宋体" panose="02010600030101010101" pitchFamily="2" charset="-122"/>
              </a:rPr>
              <a:t>1.</a:t>
            </a:r>
            <a:r>
              <a:rPr lang="zh-CN" altLang="en-US" sz="2400" b="1" dirty="0">
                <a:solidFill>
                  <a:srgbClr val="FF6600"/>
                </a:solidFill>
                <a:latin typeface="宋体" panose="02010600030101010101" pitchFamily="2" charset="-122"/>
              </a:rPr>
              <a:t>实用性特征</a:t>
            </a:r>
            <a:r>
              <a:rPr lang="zh-CN" altLang="en-US" sz="2400" dirty="0">
                <a:latin typeface="宋体" panose="02010600030101010101" pitchFamily="2" charset="-122"/>
              </a:rPr>
              <a:t> </a:t>
            </a:r>
          </a:p>
          <a:p>
            <a:pPr>
              <a:lnSpc>
                <a:spcPct val="120000"/>
              </a:lnSpc>
            </a:pPr>
            <a:r>
              <a:rPr lang="en-US" altLang="zh-CN" sz="2400" dirty="0">
                <a:latin typeface="宋体" panose="02010600030101010101" pitchFamily="2" charset="-122"/>
              </a:rPr>
              <a:t>   </a:t>
            </a:r>
            <a:r>
              <a:rPr lang="zh-CN" altLang="en-US" sz="2400" dirty="0">
                <a:latin typeface="宋体" panose="02010600030101010101" pitchFamily="2" charset="-122"/>
              </a:rPr>
              <a:t>图案主要用于</a:t>
            </a:r>
            <a:r>
              <a:rPr lang="zh-CN" altLang="en-US" sz="2400" b="1" dirty="0">
                <a:latin typeface="宋体" panose="02010600030101010101" pitchFamily="2" charset="-122"/>
              </a:rPr>
              <a:t>修饰生活中的实用物品</a:t>
            </a:r>
            <a:r>
              <a:rPr lang="zh-CN" altLang="en-US" sz="2400" dirty="0">
                <a:latin typeface="宋体" panose="02010600030101010101" pitchFamily="2" charset="-122"/>
              </a:rPr>
              <a:t>，给人以美的享受。还通过</a:t>
            </a:r>
            <a:r>
              <a:rPr lang="zh-CN" altLang="en-US" sz="2400" b="1" dirty="0">
                <a:latin typeface="宋体" panose="02010600030101010101" pitchFamily="2" charset="-122"/>
              </a:rPr>
              <a:t>美化商品</a:t>
            </a:r>
            <a:r>
              <a:rPr lang="zh-CN" altLang="en-US" sz="2400" dirty="0">
                <a:latin typeface="宋体" panose="02010600030101010101" pitchFamily="2" charset="-122"/>
              </a:rPr>
              <a:t>达到提高购买力，创造经济效益的作用。</a:t>
            </a:r>
            <a:endParaRPr lang="zh-CN" altLang="en-US" dirty="0">
              <a:latin typeface="Arial" panose="020B0604020202020204" pitchFamily="34" charset="0"/>
            </a:endParaRPr>
          </a:p>
          <a:p>
            <a:pPr>
              <a:lnSpc>
                <a:spcPct val="120000"/>
              </a:lnSpc>
            </a:pPr>
            <a:r>
              <a:rPr lang="en-US" altLang="zh-CN" sz="2400" b="1" dirty="0">
                <a:solidFill>
                  <a:srgbClr val="FF6600"/>
                </a:solidFill>
                <a:latin typeface="宋体" panose="02010600030101010101" pitchFamily="2" charset="-122"/>
              </a:rPr>
              <a:t>2.</a:t>
            </a:r>
            <a:r>
              <a:rPr lang="zh-CN" altLang="en-US" sz="2400" b="1" dirty="0">
                <a:solidFill>
                  <a:srgbClr val="FF6600"/>
                </a:solidFill>
                <a:latin typeface="宋体" panose="02010600030101010101" pitchFamily="2" charset="-122"/>
              </a:rPr>
              <a:t>适应性特征</a:t>
            </a:r>
            <a:r>
              <a:rPr lang="zh-CN" altLang="en-US" sz="2400" dirty="0">
                <a:solidFill>
                  <a:srgbClr val="FF6600"/>
                </a:solidFill>
                <a:latin typeface="宋体" panose="02010600030101010101" pitchFamily="2" charset="-122"/>
              </a:rPr>
              <a:t> </a:t>
            </a:r>
          </a:p>
          <a:p>
            <a:pPr>
              <a:lnSpc>
                <a:spcPct val="120000"/>
              </a:lnSpc>
            </a:pPr>
            <a:r>
              <a:rPr lang="en-US" altLang="zh-CN" sz="2400" dirty="0">
                <a:latin typeface="宋体" panose="02010600030101010101" pitchFamily="2" charset="-122"/>
              </a:rPr>
              <a:t>   </a:t>
            </a:r>
            <a:r>
              <a:rPr lang="zh-CN" altLang="en-US" sz="2400" dirty="0">
                <a:latin typeface="宋体" panose="02010600030101010101" pitchFamily="2" charset="-122"/>
              </a:rPr>
              <a:t>图案的适应性，</a:t>
            </a:r>
            <a:r>
              <a:rPr lang="zh-CN" altLang="en-US" sz="2400" b="1" dirty="0">
                <a:latin typeface="宋体" panose="02010600030101010101" pitchFamily="2" charset="-122"/>
              </a:rPr>
              <a:t>一是对工艺制作技术的适应</a:t>
            </a:r>
            <a:r>
              <a:rPr lang="zh-CN" altLang="en-US" sz="2400" dirty="0">
                <a:latin typeface="宋体" panose="02010600030101010101" pitchFamily="2" charset="-122"/>
              </a:rPr>
              <a:t>，图案设计只有通过一定的材料工艺加工成为物质产品，才能体现其价值功能。</a:t>
            </a:r>
            <a:r>
              <a:rPr lang="zh-CN" altLang="en-US" sz="2400" b="1" dirty="0">
                <a:latin typeface="宋体" panose="02010600030101010101" pitchFamily="2" charset="-122"/>
              </a:rPr>
              <a:t>二是要适应各种不同的使用目的、使用环境</a:t>
            </a:r>
            <a:r>
              <a:rPr lang="zh-CN" altLang="en-US" sz="2400" dirty="0">
                <a:latin typeface="宋体" panose="02010600030101010101" pitchFamily="2" charset="-122"/>
              </a:rPr>
              <a:t>，考虑使用对象的审美习惯等因素。 </a:t>
            </a:r>
          </a:p>
          <a:p>
            <a:pPr>
              <a:lnSpc>
                <a:spcPct val="120000"/>
              </a:lnSpc>
            </a:pPr>
            <a:r>
              <a:rPr lang="en-US" altLang="zh-CN" sz="2400" b="1" dirty="0">
                <a:solidFill>
                  <a:srgbClr val="FF6600"/>
                </a:solidFill>
                <a:latin typeface="宋体" panose="02010600030101010101" pitchFamily="2" charset="-122"/>
              </a:rPr>
              <a:t>3.</a:t>
            </a:r>
            <a:r>
              <a:rPr lang="zh-CN" altLang="en-US" sz="2400" b="1" dirty="0">
                <a:solidFill>
                  <a:srgbClr val="FF6600"/>
                </a:solidFill>
                <a:latin typeface="宋体" panose="02010600030101010101" pitchFamily="2" charset="-122"/>
              </a:rPr>
              <a:t>装饰性特征</a:t>
            </a:r>
            <a:r>
              <a:rPr lang="zh-CN" altLang="en-US" sz="2400" dirty="0">
                <a:solidFill>
                  <a:srgbClr val="FF6600"/>
                </a:solidFill>
                <a:latin typeface="宋体" panose="02010600030101010101" pitchFamily="2" charset="-122"/>
              </a:rPr>
              <a:t> </a:t>
            </a:r>
          </a:p>
          <a:p>
            <a:pPr>
              <a:lnSpc>
                <a:spcPct val="120000"/>
              </a:lnSpc>
            </a:pPr>
            <a:r>
              <a:rPr lang="en-US" altLang="zh-CN" sz="2400" dirty="0">
                <a:latin typeface="宋体" panose="02010600030101010101" pitchFamily="2" charset="-122"/>
              </a:rPr>
              <a:t>  </a:t>
            </a:r>
            <a:r>
              <a:rPr lang="zh-CN" altLang="en-US" sz="2400" dirty="0">
                <a:latin typeface="宋体" panose="02010600030101010101" pitchFamily="2" charset="-122"/>
              </a:rPr>
              <a:t>装饰性表现为</a:t>
            </a:r>
            <a:r>
              <a:rPr lang="zh-CN" altLang="en-US" sz="2400" b="1" dirty="0">
                <a:latin typeface="宋体" panose="02010600030101010101" pitchFamily="2" charset="-122"/>
              </a:rPr>
              <a:t>吉祥寓意、奇思联想和理想化形象的组合美</a:t>
            </a:r>
            <a:r>
              <a:rPr lang="zh-CN" altLang="en-US" sz="2400" dirty="0">
                <a:latin typeface="宋体" panose="02010600030101010101" pitchFamily="2" charset="-122"/>
              </a:rPr>
              <a:t>，以及与加工技术相适应的</a:t>
            </a:r>
            <a:r>
              <a:rPr lang="zh-CN" altLang="en-US" sz="2400" b="1" dirty="0">
                <a:latin typeface="宋体" panose="02010600030101010101" pitchFamily="2" charset="-122"/>
              </a:rPr>
              <a:t>材质美、工艺美</a:t>
            </a:r>
            <a:r>
              <a:rPr lang="zh-CN" altLang="en-US" sz="2400" dirty="0">
                <a:latin typeface="宋体" panose="02010600030101010101" pitchFamily="2" charset="-122"/>
              </a:rPr>
              <a:t>等。 </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5" descr="180262_112548032_2"/>
          <p:cNvPicPr>
            <a:picLocks noChangeAspect="1"/>
          </p:cNvPicPr>
          <p:nvPr/>
        </p:nvPicPr>
        <p:blipFill>
          <a:blip r:embed="rId2"/>
          <a:stretch>
            <a:fillRect/>
          </a:stretch>
        </p:blipFill>
        <p:spPr>
          <a:xfrm>
            <a:off x="828675" y="899160"/>
            <a:ext cx="4099560" cy="5332730"/>
          </a:xfrm>
          <a:prstGeom prst="rect">
            <a:avLst/>
          </a:prstGeom>
          <a:noFill/>
          <a:ln w="9525">
            <a:noFill/>
          </a:ln>
        </p:spPr>
      </p:pic>
      <p:pic>
        <p:nvPicPr>
          <p:cNvPr id="4" name="Picture 16" descr="969621_024645026450_2"/>
          <p:cNvPicPr>
            <a:picLocks noChangeAspect="1"/>
          </p:cNvPicPr>
          <p:nvPr/>
        </p:nvPicPr>
        <p:blipFill>
          <a:blip r:embed="rId3"/>
          <a:stretch>
            <a:fillRect/>
          </a:stretch>
        </p:blipFill>
        <p:spPr>
          <a:xfrm>
            <a:off x="4928235" y="762635"/>
            <a:ext cx="3306445" cy="5333365"/>
          </a:xfrm>
          <a:prstGeom prst="rect">
            <a:avLst/>
          </a:prstGeom>
          <a:noFill/>
          <a:ln w="9525">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7" descr="sfhkj2006012331"/>
          <p:cNvPicPr>
            <a:picLocks noChangeAspect="1"/>
          </p:cNvPicPr>
          <p:nvPr/>
        </p:nvPicPr>
        <p:blipFill>
          <a:blip r:embed="rId2">
            <a:lum bright="6000" contrast="-6000"/>
          </a:blip>
          <a:stretch>
            <a:fillRect/>
          </a:stretch>
        </p:blipFill>
        <p:spPr>
          <a:xfrm>
            <a:off x="699135" y="1020445"/>
            <a:ext cx="7575550" cy="4817745"/>
          </a:xfrm>
          <a:prstGeom prst="rect">
            <a:avLst/>
          </a:prstGeom>
          <a:noFill/>
          <a:ln w="9525">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1" name="矩形 122890"/>
          <p:cNvSpPr/>
          <p:nvPr/>
        </p:nvSpPr>
        <p:spPr>
          <a:xfrm>
            <a:off x="0" y="381000"/>
            <a:ext cx="1905000" cy="6096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p>
        </p:txBody>
      </p:sp>
      <p:sp>
        <p:nvSpPr>
          <p:cNvPr id="122884" name="文本框 122883"/>
          <p:cNvSpPr txBox="1"/>
          <p:nvPr/>
        </p:nvSpPr>
        <p:spPr>
          <a:xfrm>
            <a:off x="838200" y="2514600"/>
            <a:ext cx="3144520" cy="3609706"/>
          </a:xfrm>
          <a:prstGeom prst="rect">
            <a:avLst/>
          </a:prstGeom>
          <a:noFill/>
          <a:ln w="9525">
            <a:noFill/>
          </a:ln>
        </p:spPr>
        <p:txBody>
          <a:bodyPr wrap="square">
            <a:spAutoFit/>
          </a:bodyPr>
          <a:lstStyle/>
          <a:p>
            <a:pPr>
              <a:lnSpc>
                <a:spcPct val="110000"/>
              </a:lnSpc>
              <a:spcBef>
                <a:spcPts val="50"/>
              </a:spcBef>
              <a:spcAft>
                <a:spcPts val="0"/>
              </a:spcAft>
            </a:pPr>
            <a:r>
              <a:rPr lang="zh-CN" altLang="en-US" sz="2400" b="1" dirty="0" smtClean="0">
                <a:latin typeface="宋体" panose="02010600030101010101" pitchFamily="2" charset="-122"/>
              </a:rPr>
              <a:t>训练：</a:t>
            </a:r>
            <a:r>
              <a:rPr lang="zh-CN" altLang="en-US" sz="2400" b="1" dirty="0">
                <a:latin typeface="宋体" panose="02010600030101010101" pitchFamily="2" charset="-122"/>
              </a:rPr>
              <a:t>传统图案</a:t>
            </a:r>
            <a:r>
              <a:rPr lang="zh-CN" altLang="en-US" sz="2400" b="1" dirty="0" smtClean="0">
                <a:latin typeface="宋体" panose="02010600030101010101" pitchFamily="2" charset="-122"/>
              </a:rPr>
              <a:t>临摹</a:t>
            </a:r>
            <a:endParaRPr lang="zh-CN" altLang="en-US" sz="2400" b="1" dirty="0">
              <a:latin typeface="宋体" panose="02010600030101010101" pitchFamily="2" charset="-122"/>
            </a:endParaRPr>
          </a:p>
          <a:p>
            <a:pPr>
              <a:lnSpc>
                <a:spcPct val="110000"/>
              </a:lnSpc>
              <a:spcBef>
                <a:spcPts val="50"/>
              </a:spcBef>
              <a:spcAft>
                <a:spcPts val="0"/>
              </a:spcAft>
            </a:pPr>
            <a:r>
              <a:rPr lang="zh-CN" altLang="en-US" sz="2400" b="1" dirty="0" smtClean="0">
                <a:latin typeface="宋体" panose="02010600030101010101" pitchFamily="2" charset="-122"/>
              </a:rPr>
              <a:t>与改造</a:t>
            </a:r>
            <a:endParaRPr lang="en-US" altLang="zh-CN" sz="2400" b="1" dirty="0" smtClean="0">
              <a:latin typeface="宋体" panose="02010600030101010101" pitchFamily="2" charset="-122"/>
            </a:endParaRPr>
          </a:p>
          <a:p>
            <a:pPr>
              <a:lnSpc>
                <a:spcPct val="110000"/>
              </a:lnSpc>
              <a:spcBef>
                <a:spcPts val="50"/>
              </a:spcBef>
              <a:spcAft>
                <a:spcPts val="0"/>
              </a:spcAft>
            </a:pPr>
            <a:endParaRPr lang="zh-CN" altLang="en-US" sz="2400" b="1" dirty="0">
              <a:latin typeface="宋体" panose="02010600030101010101" pitchFamily="2" charset="-122"/>
            </a:endParaRPr>
          </a:p>
          <a:p>
            <a:pPr>
              <a:lnSpc>
                <a:spcPct val="110000"/>
              </a:lnSpc>
              <a:spcBef>
                <a:spcPts val="50"/>
              </a:spcBef>
              <a:spcAft>
                <a:spcPts val="0"/>
              </a:spcAft>
            </a:pPr>
            <a:r>
              <a:rPr lang="zh-CN" altLang="en-US" sz="2200" dirty="0">
                <a:sym typeface="+mn-ea"/>
              </a:rPr>
              <a:t>临摹两幅黑白图案作品（优先中国传统图案），做适当的取舍和改变，相似度不超过</a:t>
            </a:r>
            <a:r>
              <a:rPr lang="en-US" altLang="zh-CN" sz="2200" dirty="0">
                <a:sym typeface="+mn-ea"/>
              </a:rPr>
              <a:t>80%</a:t>
            </a:r>
            <a:r>
              <a:rPr lang="zh-CN" altLang="en-US" sz="2200" dirty="0">
                <a:sym typeface="+mn-ea"/>
              </a:rPr>
              <a:t>。</a:t>
            </a:r>
          </a:p>
          <a:p>
            <a:pPr>
              <a:lnSpc>
                <a:spcPct val="110000"/>
              </a:lnSpc>
              <a:spcBef>
                <a:spcPts val="50"/>
              </a:spcBef>
              <a:spcAft>
                <a:spcPts val="0"/>
              </a:spcAft>
            </a:pPr>
            <a:endParaRPr lang="zh-CN" altLang="en-US" sz="2200" dirty="0">
              <a:sym typeface="+mn-ea"/>
            </a:endParaRPr>
          </a:p>
          <a:p>
            <a:pPr>
              <a:lnSpc>
                <a:spcPct val="110000"/>
              </a:lnSpc>
              <a:spcBef>
                <a:spcPts val="50"/>
              </a:spcBef>
              <a:spcAft>
                <a:spcPts val="0"/>
              </a:spcAft>
            </a:pPr>
            <a:r>
              <a:rPr lang="zh-CN" altLang="en-US" sz="2200" dirty="0">
                <a:sym typeface="+mn-ea"/>
              </a:rPr>
              <a:t>尺寸</a:t>
            </a:r>
            <a:r>
              <a:rPr lang="zh-CN" altLang="en-US" sz="2200" dirty="0" smtClean="0">
                <a:sym typeface="+mn-ea"/>
              </a:rPr>
              <a:t>：</a:t>
            </a:r>
            <a:r>
              <a:rPr lang="en-US" altLang="zh-CN" sz="2200" dirty="0" smtClean="0">
                <a:sym typeface="+mn-ea"/>
              </a:rPr>
              <a:t>20cmx20cm</a:t>
            </a:r>
            <a:endParaRPr lang="zh-CN" altLang="en-US" sz="2400" dirty="0">
              <a:latin typeface="宋体" panose="02010600030101010101" pitchFamily="2" charset="-122"/>
            </a:endParaRPr>
          </a:p>
        </p:txBody>
      </p:sp>
      <p:sp>
        <p:nvSpPr>
          <p:cNvPr id="122890" name="文本框 122889"/>
          <p:cNvSpPr txBox="1"/>
          <p:nvPr/>
        </p:nvSpPr>
        <p:spPr>
          <a:xfrm>
            <a:off x="914400" y="457200"/>
            <a:ext cx="1219200" cy="519113"/>
          </a:xfrm>
          <a:prstGeom prst="rect">
            <a:avLst/>
          </a:prstGeom>
          <a:noFill/>
          <a:ln w="9525">
            <a:noFill/>
          </a:ln>
        </p:spPr>
        <p:txBody>
          <a:bodyPr wrap="square">
            <a:spAutoFit/>
          </a:bodyPr>
          <a:lstStyle/>
          <a:p>
            <a:pPr>
              <a:spcBef>
                <a:spcPct val="50000"/>
              </a:spcBef>
            </a:pPr>
            <a:r>
              <a:rPr lang="zh-CN" altLang="en-US" sz="2800" smtClean="0">
                <a:solidFill>
                  <a:srgbClr val="BCC755"/>
                </a:solidFill>
                <a:latin typeface="方正粗宋简体" panose="03000509000000000000" pitchFamily="65" charset="-122"/>
                <a:ea typeface="方正粗宋简体" panose="03000509000000000000" pitchFamily="65" charset="-122"/>
              </a:rPr>
              <a:t>作业</a:t>
            </a:r>
            <a:endParaRPr lang="zh-CN" altLang="en-US" sz="2800" dirty="0">
              <a:solidFill>
                <a:srgbClr val="BCC755"/>
              </a:solidFill>
              <a:latin typeface="方正粗宋简体" panose="03000509000000000000" pitchFamily="65" charset="-122"/>
              <a:ea typeface="方正粗宋简体" panose="03000509000000000000" pitchFamily="65" charset="-122"/>
            </a:endParaRPr>
          </a:p>
        </p:txBody>
      </p:sp>
      <p:pic>
        <p:nvPicPr>
          <p:cNvPr id="81921" name="内容占位符 3"/>
          <p:cNvPicPr>
            <a:picLocks noGrp="1" noChangeAspect="1"/>
          </p:cNvPicPr>
          <p:nvPr>
            <p:ph idx="1"/>
          </p:nvPr>
        </p:nvPicPr>
        <p:blipFill>
          <a:blip r:embed="rId3">
            <a:lum bright="-6000" contrast="54000"/>
          </a:blip>
          <a:srcRect l="51783" t="47223" r="17300" b="5534"/>
          <a:stretch>
            <a:fillRect/>
          </a:stretch>
        </p:blipFill>
        <p:spPr>
          <a:xfrm>
            <a:off x="4191000" y="1371600"/>
            <a:ext cx="4593590" cy="467931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22884"/>
                                        </p:tgtEl>
                                        <p:attrNameLst>
                                          <p:attrName>style.visibility</p:attrName>
                                        </p:attrNameLst>
                                      </p:cBhvr>
                                      <p:to>
                                        <p:strVal val="visible"/>
                                      </p:to>
                                    </p:set>
                                    <p:animEffect transition="in" filter="slide(fromLeft)">
                                      <p:cBhvr>
                                        <p:cTn id="7" dur="500"/>
                                        <p:tgtEl>
                                          <p:spTgt spid="122884"/>
                                        </p:tgtEl>
                                      </p:cBhvr>
                                    </p:animEffect>
                                  </p:childTnLst>
                                  <p:subTnLst>
                                    <p:audio>
                                      <p:cMediaNode>
                                        <p:cTn display="0" masterRel="sameClick">
                                          <p:stCondLst>
                                            <p:cond evt="begin" delay="0">
                                              <p:tn val="5"/>
                                            </p:cond>
                                          </p:stCondLst>
                                          <p:endCondLst>
                                            <p:cond evt="onStopAudio" delay="0">
                                              <p:tgtEl>
                                                <p:sldTgt/>
                                              </p:tgtEl>
                                            </p:cond>
                                          </p:endCondLst>
                                        </p:cTn>
                                        <p:tgtEl>
                                          <p:sndTgt r:embed="rId2" name="projctor.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22890"/>
                                        </p:tgtEl>
                                        <p:attrNameLst>
                                          <p:attrName>style.visibility</p:attrName>
                                        </p:attrNameLst>
                                      </p:cBhvr>
                                      <p:to>
                                        <p:strVal val="visible"/>
                                      </p:to>
                                    </p:set>
                                    <p:animEffect transition="in" filter="slide(fromLeft)">
                                      <p:cBhvr>
                                        <p:cTn id="12" dur="500"/>
                                        <p:tgtEl>
                                          <p:spTgt spid="122890"/>
                                        </p:tgtEl>
                                      </p:cBhvr>
                                    </p:animEffect>
                                  </p:childTnLst>
                                  <p:subTnLst>
                                    <p:audio>
                                      <p:cMediaNode>
                                        <p:cTn display="0" masterRel="sameClick">
                                          <p:stCondLst>
                                            <p:cond evt="begin" delay="0">
                                              <p:tn val="10"/>
                                            </p:cond>
                                          </p:stCondLst>
                                          <p:endCondLst>
                                            <p:cond evt="onStopAudio" delay="0">
                                              <p:tgtEl>
                                                <p:sldTgt/>
                                              </p:tgtEl>
                                            </p:cond>
                                          </p:endCondLst>
                                        </p:cTn>
                                        <p:tgtEl>
                                          <p:sndTgt r:embed="rId2" name="projcto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4" grpId="0"/>
      <p:bldP spid="12289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rot="5400000">
            <a:off x="1918970" y="-815975"/>
            <a:ext cx="5305425" cy="8271510"/>
          </a:xfrm>
          <a:prstGeom prst="rect">
            <a:avLst/>
          </a:prstGeom>
        </p:spPr>
      </p:pic>
      <p:sp>
        <p:nvSpPr>
          <p:cNvPr id="8" name="文本框 7"/>
          <p:cNvSpPr txBox="1"/>
          <p:nvPr/>
        </p:nvSpPr>
        <p:spPr>
          <a:xfrm>
            <a:off x="3789680" y="6104890"/>
            <a:ext cx="1928495" cy="368300"/>
          </a:xfrm>
          <a:prstGeom prst="rect">
            <a:avLst/>
          </a:prstGeom>
          <a:noFill/>
        </p:spPr>
        <p:txBody>
          <a:bodyPr wrap="square" rtlCol="0" anchor="t">
            <a:spAutoFit/>
          </a:bodyPr>
          <a:lstStyle/>
          <a:p>
            <a:r>
              <a:rPr lang="zh-CN" altLang="en-US" b="1">
                <a:solidFill>
                  <a:schemeClr val="tx1"/>
                </a:solidFill>
              </a:rPr>
              <a:t>G20峰会夫人瓷</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714500" y="367030"/>
            <a:ext cx="5714365" cy="6123940"/>
          </a:xfrm>
          <a:prstGeom prst="rect">
            <a:avLst/>
          </a:prstGeom>
        </p:spPr>
      </p:pic>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24</TotalTime>
  <Words>1838</Words>
  <Application>Microsoft Macintosh PowerPoint</Application>
  <PresentationFormat>全屏显示(4:3)</PresentationFormat>
  <Paragraphs>147</Paragraphs>
  <Slides>72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72</vt:i4>
      </vt:variant>
    </vt:vector>
  </HeadingPairs>
  <TitlesOfParts>
    <vt:vector size="84" baseType="lpstr">
      <vt:lpstr>Archery Black Rounded</vt:lpstr>
      <vt:lpstr>FZCuSong-B09S</vt:lpstr>
      <vt:lpstr>Times New Roman</vt:lpstr>
      <vt:lpstr>Wingdings</vt:lpstr>
      <vt:lpstr>方正粗宋简体</vt:lpstr>
      <vt:lpstr>华文楷体</vt:lpstr>
      <vt:lpstr>楷体</vt:lpstr>
      <vt:lpstr>宋体</vt:lpstr>
      <vt:lpstr>微软雅黑</vt:lpstr>
      <vt:lpstr>微软雅黑 Light</vt:lpstr>
      <vt:lpstr>Arial</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Microsoft Office 用户</cp:lastModifiedBy>
  <cp:revision>121</cp:revision>
  <dcterms:created xsi:type="dcterms:W3CDTF">2017-09-06T12:46:00Z</dcterms:created>
  <dcterms:modified xsi:type="dcterms:W3CDTF">2018-07-28T08:59:56Z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2052-10.1.0.7400</vt:lpwstr>
  </property>
</Properties>
</file>