
<file path=[Content_Types].xml><?xml version="1.0" encoding="utf-8"?>
<Types xmlns="http://schemas.openxmlformats.org/package/2006/content-types">
  <Default Extension="xml" ContentType="application/xml"/>
  <Default Extension="wav" ContentType="audio/x-wav"/>
  <Default Extension="jpeg" ContentType="image/jpeg"/>
  <Default Extension="wdp" ContentType="image/vnd.ms-photo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873" r:id="rId2"/>
    <p:sldId id="932" r:id="rId3"/>
    <p:sldId id="933" r:id="rId4"/>
    <p:sldId id="934" r:id="rId5"/>
    <p:sldId id="935" r:id="rId6"/>
    <p:sldId id="936" r:id="rId7"/>
    <p:sldId id="937" r:id="rId8"/>
    <p:sldId id="938" r:id="rId9"/>
    <p:sldId id="939" r:id="rId10"/>
    <p:sldId id="940" r:id="rId11"/>
    <p:sldId id="941" r:id="rId12"/>
    <p:sldId id="942" r:id="rId13"/>
    <p:sldId id="943" r:id="rId14"/>
    <p:sldId id="944" r:id="rId15"/>
    <p:sldId id="945" r:id="rId16"/>
    <p:sldId id="946" r:id="rId17"/>
    <p:sldId id="947" r:id="rId18"/>
    <p:sldId id="949" r:id="rId19"/>
    <p:sldId id="950" r:id="rId20"/>
    <p:sldId id="951" r:id="rId21"/>
    <p:sldId id="952" r:id="rId22"/>
    <p:sldId id="953" r:id="rId23"/>
    <p:sldId id="954" r:id="rId24"/>
    <p:sldId id="955" r:id="rId25"/>
    <p:sldId id="958" r:id="rId26"/>
    <p:sldId id="961" r:id="rId27"/>
    <p:sldId id="962" r:id="rId28"/>
    <p:sldId id="963" r:id="rId29"/>
    <p:sldId id="964" r:id="rId30"/>
    <p:sldId id="965" r:id="rId31"/>
    <p:sldId id="967" r:id="rId32"/>
    <p:sldId id="968" r:id="rId33"/>
    <p:sldId id="970" r:id="rId34"/>
    <p:sldId id="971" r:id="rId35"/>
    <p:sldId id="972" r:id="rId36"/>
    <p:sldId id="973" r:id="rId37"/>
    <p:sldId id="974" r:id="rId38"/>
    <p:sldId id="815" r:id="rId39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3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6600"/>
    <a:srgbClr val="BCC755"/>
    <a:srgbClr val="FF9900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94675"/>
  </p:normalViewPr>
  <p:slideViewPr>
    <p:cSldViewPr showGuides="1">
      <p:cViewPr varScale="1">
        <p:scale>
          <a:sx n="85" d="100"/>
          <a:sy n="85" d="100"/>
        </p:scale>
        <p:origin x="1768" y="168"/>
      </p:cViewPr>
      <p:guideLst>
        <p:guide orient="horz" pos="2160"/>
        <p:guide pos="283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presProps" Target="presProps.xml"/><Relationship Id="rId41" Type="http://schemas.openxmlformats.org/officeDocument/2006/relationships/viewProps" Target="viewProps.xml"/><Relationship Id="rId42" Type="http://schemas.openxmlformats.org/officeDocument/2006/relationships/theme" Target="theme/theme1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298450" y="228600"/>
            <a:ext cx="8540750" cy="5870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4" name="日期占位符 2"/>
          <p:cNvSpPr>
            <a:spLocks noGrp="1"/>
          </p:cNvSpPr>
          <p:nvPr>
            <p:ph type="dt" sz="half" idx="2"/>
          </p:nvPr>
        </p:nvSpPr>
        <p:spPr>
          <a:xfrm>
            <a:off x="298450" y="6245225"/>
            <a:ext cx="2289175" cy="476250"/>
          </a:xfrm>
          <a:prstGeom prst="rect">
            <a:avLst/>
          </a:prstGeom>
        </p:spPr>
        <p:txBody>
          <a:bodyPr vert="horz" lIns="0" tIns="0" rIns="0" bIns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方正粗倩_GBK" pitchFamily="65" charset="-122"/>
              <a:cs typeface="+mn-cs"/>
            </a:endParaRPr>
          </a:p>
        </p:txBody>
      </p:sp>
      <p:sp>
        <p:nvSpPr>
          <p:cNvPr id="15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1025" y="6245225"/>
            <a:ext cx="2895600" cy="476250"/>
          </a:xfrm>
          <a:prstGeom prst="rect">
            <a:avLst/>
          </a:prstGeom>
        </p:spPr>
        <p:txBody>
          <a:bodyPr vert="horz" lIns="0" tIns="0" rIns="0" bIns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方正粗倩_GBK" pitchFamily="65" charset="-122"/>
              <a:cs typeface="+mn-cs"/>
            </a:endParaRPr>
          </a:p>
        </p:txBody>
      </p:sp>
      <p:sp>
        <p:nvSpPr>
          <p:cNvPr id="16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0025" y="6245225"/>
            <a:ext cx="2289175" cy="476250"/>
          </a:xfrm>
          <a:prstGeom prst="rect">
            <a:avLst/>
          </a:prstGeom>
        </p:spPr>
        <p:txBody>
          <a:bodyPr vert="horz" wrap="square" lIns="0" tIns="0" rIns="0" bIns="0" numCol="1" anchor="b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48DD600-855B-480D-8178-0566946334FB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045C75"/>
                </a:solidFill>
                <a:effectLst/>
                <a:uLnTx/>
                <a:uFillTx/>
                <a:latin typeface="Arial" panose="020B0604020202020204" pitchFamily="34" charset="0"/>
                <a:ea typeface="方正粗倩_GBK" pitchFamily="65" charset="-122"/>
                <a:cs typeface="+mn-cs"/>
              </a:rPr>
              <a:t>‹#›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45C75"/>
              </a:solidFill>
              <a:effectLst/>
              <a:uLnTx/>
              <a:uFillTx/>
              <a:latin typeface="Arial" panose="020B0604020202020204" pitchFamily="34" charset="0"/>
              <a:ea typeface="方正粗倩_GBK" pitchFamily="65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.jpeg"/><Relationship Id="rId3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photo.mofile.com/picture/IE1KFV8YUL_202" TargetMode="External"/><Relationship Id="rId3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5.jpeg"/><Relationship Id="rId3" Type="http://schemas.microsoft.com/office/2007/relationships/hdphoto" Target="../media/hdphoto4.wdp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hyperlink" Target="http://www.cudw.com/detail/dart/dartinfo/dartwebsite/2006-2/20/18_51_33_0622018513283468_131.asp" TargetMode="External"/><Relationship Id="rId3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7.jpeg"/><Relationship Id="rId3" Type="http://schemas.microsoft.com/office/2007/relationships/hdphoto" Target="../media/hdphoto5.wdp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9.jpeg"/><Relationship Id="rId3" Type="http://schemas.microsoft.com/office/2007/relationships/hdphoto" Target="../media/hdphoto6.wdp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0.jpeg"/><Relationship Id="rId3" Type="http://schemas.microsoft.com/office/2007/relationships/hdphoto" Target="../media/hdphoto7.wdp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3" Type="http://schemas.microsoft.com/office/2007/relationships/hdphoto" Target="../media/hdphoto8.wdp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3" Type="http://schemas.microsoft.com/office/2007/relationships/hdphoto" Target="../media/hdphoto9.wdp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3" Type="http://schemas.microsoft.com/office/2007/relationships/hdphoto" Target="../media/hdphoto10.wdp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microsoft.com/office/2007/relationships/hdphoto" Target="../media/hdphoto11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4" Type="http://schemas.microsoft.com/office/2007/relationships/hdphoto" Target="../media/hdphoto12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3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.jpeg"/><Relationship Id="rId3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.jpeg"/><Relationship Id="rId3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8"/>
          <p:cNvSpPr/>
          <p:nvPr/>
        </p:nvSpPr>
        <p:spPr>
          <a:xfrm>
            <a:off x="0" y="1295400"/>
            <a:ext cx="9144000" cy="4191000"/>
          </a:xfrm>
          <a:prstGeom prst="rect">
            <a:avLst/>
          </a:prstGeom>
          <a:solidFill>
            <a:schemeClr val="folHlink">
              <a:alpha val="89803"/>
            </a:schemeClr>
          </a:solidFill>
          <a:ln w="9525">
            <a:noFill/>
          </a:ln>
        </p:spPr>
        <p:txBody>
          <a:bodyPr wrap="none" anchor="ctr"/>
          <a:lstStyle/>
          <a:p>
            <a:pPr algn="ctr"/>
            <a:endParaRPr lang="zh-CN" altLang="zh-CN" dirty="0">
              <a:solidFill>
                <a:schemeClr val="folHlink"/>
              </a:solidFill>
              <a:latin typeface="Arial" panose="020B0604020202020204" pitchFamily="34" charset="0"/>
            </a:endParaRPr>
          </a:p>
        </p:txBody>
      </p:sp>
      <p:sp>
        <p:nvSpPr>
          <p:cNvPr id="5124" name="文本框 5123"/>
          <p:cNvSpPr txBox="1"/>
          <p:nvPr/>
        </p:nvSpPr>
        <p:spPr>
          <a:xfrm>
            <a:off x="0" y="2286000"/>
            <a:ext cx="5519420" cy="1106805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altLang="en-US" sz="6600" b="1" dirty="0" smtClean="0">
                <a:solidFill>
                  <a:srgbClr val="BCC755"/>
                </a:solidFill>
                <a:latin typeface="Times New Roman" panose="02020603050405020304" pitchFamily="18" charset="0"/>
                <a:ea typeface="方正粗宋简体" panose="03000509000000000000" pitchFamily="65" charset="-122"/>
                <a:sym typeface="+mn-ea"/>
              </a:rPr>
              <a:t>图案设计</a:t>
            </a:r>
            <a:r>
              <a:rPr lang="zh-CN" altLang="en-US" sz="6600" dirty="0" smtClean="0">
                <a:solidFill>
                  <a:srgbClr val="BCC755"/>
                </a:solidFill>
                <a:latin typeface="Times New Roman" panose="02020603050405020304" pitchFamily="18" charset="0"/>
                <a:ea typeface="方正粗宋简体" panose="03000509000000000000" pitchFamily="65" charset="-122"/>
              </a:rPr>
              <a:t>            </a:t>
            </a:r>
            <a:endParaRPr lang="zh-CN" altLang="en-US" sz="6600" dirty="0">
              <a:solidFill>
                <a:srgbClr val="BCC755"/>
              </a:solidFill>
              <a:latin typeface="Times New Roman" panose="02020603050405020304" pitchFamily="18" charset="0"/>
              <a:ea typeface="方正粗宋简体" panose="03000509000000000000" pitchFamily="65" charset="-122"/>
            </a:endParaRPr>
          </a:p>
        </p:txBody>
      </p:sp>
      <p:sp>
        <p:nvSpPr>
          <p:cNvPr id="5130" name="矩形 5129"/>
          <p:cNvSpPr/>
          <p:nvPr/>
        </p:nvSpPr>
        <p:spPr>
          <a:xfrm>
            <a:off x="3026728" y="3392805"/>
            <a:ext cx="2388795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dirty="0" smtClean="0">
                <a:latin typeface="Archery Black Rounded" pitchFamily="2" charset="0"/>
              </a:rPr>
              <a:t>     </a:t>
            </a:r>
            <a:r>
              <a:rPr lang="en-US" altLang="zh-CN" sz="2400" dirty="0" smtClean="0">
                <a:latin typeface="Archery Black Rounded" pitchFamily="2" charset="0"/>
              </a:rPr>
              <a:t>Pattern </a:t>
            </a:r>
            <a:r>
              <a:rPr lang="en-US" altLang="zh-CN" sz="2400" dirty="0">
                <a:latin typeface="Archery Black Rounded" pitchFamily="2" charset="0"/>
              </a:rPr>
              <a:t>Design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3"/>
          <p:cNvSpPr>
            <a:spLocks noGrp="1"/>
          </p:cNvSpPr>
          <p:nvPr>
            <p:ph idx="1"/>
          </p:nvPr>
        </p:nvSpPr>
        <p:spPr>
          <a:xfrm>
            <a:off x="533400" y="2209800"/>
            <a:ext cx="8001000" cy="2819400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2800" dirty="0" smtClean="0">
                <a:latin typeface="FZCuSong-B09S" charset="-122"/>
                <a:ea typeface="FZCuSong-B09S" charset="-122"/>
                <a:cs typeface="FZCuSong-B09S" charset="-122"/>
              </a:rPr>
              <a:t>六、点绘法</a:t>
            </a:r>
            <a:endParaRPr lang="zh-CN" altLang="en-US" sz="2800" dirty="0">
              <a:latin typeface="FZCuSong-B09S" charset="-122"/>
              <a:ea typeface="FZCuSong-B09S" charset="-122"/>
              <a:cs typeface="FZCuSong-B09S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 smtClean="0">
                <a:latin typeface="+mn-ea"/>
                <a:cs typeface="FZCuSong-B09S" charset="-122"/>
              </a:rPr>
              <a:t>    方法</a:t>
            </a:r>
            <a:r>
              <a:rPr lang="zh-CN" altLang="en-US" sz="2400" dirty="0">
                <a:latin typeface="+mn-ea"/>
                <a:cs typeface="FZCuSong-B09S" charset="-122"/>
              </a:rPr>
              <a:t>是以点为主，用点的疏密点缀于画面中，使形体得出虚实，远近晕变特殊变化效果，点的大小尽量均匀，否则整体效果会受到影响。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4" descr="未命名00"/>
          <p:cNvPicPr>
            <a:picLocks noGrp="1" noChangeAspect="1"/>
          </p:cNvPicPr>
          <p:nvPr>
            <p:ph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l="985" t="46623" r="1313" b="7299"/>
          <a:stretch/>
        </p:blipFill>
        <p:spPr>
          <a:xfrm>
            <a:off x="1066800" y="1014413"/>
            <a:ext cx="7086600" cy="4700587"/>
          </a:xfr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/>
          </p:cNvSpPr>
          <p:nvPr>
            <p:ph type="title"/>
          </p:nvPr>
        </p:nvSpPr>
        <p:spPr>
          <a:xfrm>
            <a:off x="381000" y="381000"/>
            <a:ext cx="8229600" cy="1143000"/>
          </a:xfrm>
        </p:spPr>
        <p:txBody>
          <a:bodyPr vert="horz" wrap="square" lIns="91440" tIns="45720" rIns="91440" bIns="45720" anchor="ctr"/>
          <a:lstStyle/>
          <a:p>
            <a:pPr marL="838200" indent="-838200" algn="l" eaLnBrk="1" hangingPunct="1"/>
            <a:r>
              <a:rPr lang="en-US" altLang="zh-CN" sz="2800" dirty="0">
                <a:latin typeface="FZCuSong-B09S" charset="-122"/>
                <a:ea typeface="FZCuSong-B09S" charset="-122"/>
                <a:cs typeface="FZCuSong-B09S" charset="-122"/>
              </a:rPr>
              <a:t>  </a:t>
            </a:r>
            <a:r>
              <a:rPr lang="zh-CN" altLang="en-US" sz="2800" dirty="0">
                <a:latin typeface="FZCuSong-B09S" charset="-122"/>
                <a:ea typeface="FZCuSong-B09S" charset="-122"/>
                <a:cs typeface="FZCuSong-B09S" charset="-122"/>
              </a:rPr>
              <a:t>色彩的分类</a:t>
            </a:r>
            <a:r>
              <a:rPr lang="zh-CN" altLang="en-US" sz="2800" dirty="0" smtClean="0">
                <a:latin typeface="FZCuSong-B09S" charset="-122"/>
                <a:ea typeface="FZCuSong-B09S" charset="-122"/>
                <a:cs typeface="FZCuSong-B09S" charset="-122"/>
              </a:rPr>
              <a:t>与属性</a:t>
            </a:r>
            <a:endParaRPr lang="en-US" altLang="zh-CN" sz="2800" dirty="0">
              <a:latin typeface="FZCuSong-B09S" charset="-122"/>
              <a:ea typeface="FZCuSong-B09S" charset="-122"/>
              <a:cs typeface="FZCuSong-B09S" charset="-122"/>
            </a:endParaRPr>
          </a:p>
        </p:txBody>
      </p:sp>
      <p:sp>
        <p:nvSpPr>
          <p:cNvPr id="79875" name="Rectangle 3"/>
          <p:cNvSpPr>
            <a:spLocks noGrp="1" noRot="1"/>
          </p:cNvSpPr>
          <p:nvPr>
            <p:ph idx="1"/>
          </p:nvPr>
        </p:nvSpPr>
        <p:spPr>
          <a:xfrm>
            <a:off x="609600" y="1371600"/>
            <a:ext cx="6477000" cy="4525963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400" dirty="0">
                <a:latin typeface="FZCuSong-B09S" charset="-122"/>
                <a:ea typeface="FZCuSong-B09S" charset="-122"/>
                <a:cs typeface="FZCuSong-B09S" charset="-122"/>
              </a:rPr>
              <a:t> </a:t>
            </a:r>
            <a:r>
              <a:rPr lang="zh-CN" altLang="en-US" sz="2400" dirty="0" smtClean="0">
                <a:latin typeface="FZCuSong-B09S" charset="-122"/>
                <a:ea typeface="FZCuSong-B09S" charset="-122"/>
                <a:cs typeface="FZCuSong-B09S" charset="-122"/>
              </a:rPr>
              <a:t>一、色彩</a:t>
            </a:r>
            <a:r>
              <a:rPr lang="zh-CN" altLang="en-US" sz="2400" dirty="0">
                <a:latin typeface="FZCuSong-B09S" charset="-122"/>
                <a:ea typeface="FZCuSong-B09S" charset="-122"/>
                <a:cs typeface="FZCuSong-B09S" charset="-122"/>
              </a:rPr>
              <a:t>的分类 </a:t>
            </a:r>
          </a:p>
          <a:p>
            <a:pPr eaLnBrk="1" hangingPunct="1">
              <a:lnSpc>
                <a:spcPct val="150000"/>
              </a:lnSpc>
              <a:buChar char="•"/>
            </a:pPr>
            <a:r>
              <a:rPr lang="zh-CN" altLang="en-US" sz="2400" dirty="0">
                <a:latin typeface="+mn-ea"/>
              </a:rPr>
              <a:t>原色</a:t>
            </a:r>
            <a:r>
              <a:rPr lang="en-US" altLang="zh-CN" sz="2400" dirty="0">
                <a:latin typeface="+mn-ea"/>
              </a:rPr>
              <a:t>:</a:t>
            </a:r>
            <a:r>
              <a:rPr lang="zh-CN" altLang="en-US" sz="2400" dirty="0">
                <a:latin typeface="+mn-ea"/>
              </a:rPr>
              <a:t>色彩中不能再分解的基本色称为原色。红、黄、</a:t>
            </a:r>
            <a:r>
              <a:rPr lang="zh-CN" altLang="en-US" sz="2400" dirty="0" smtClean="0">
                <a:latin typeface="+mn-ea"/>
              </a:rPr>
              <a:t>蓝。</a:t>
            </a:r>
            <a:endParaRPr lang="zh-CN" altLang="en-US" sz="2400" dirty="0">
              <a:latin typeface="+mn-ea"/>
            </a:endParaRPr>
          </a:p>
          <a:p>
            <a:pPr eaLnBrk="1" hangingPunct="1">
              <a:lnSpc>
                <a:spcPct val="150000"/>
              </a:lnSpc>
              <a:buChar char="•"/>
            </a:pPr>
            <a:r>
              <a:rPr lang="zh-CN" altLang="en-US" sz="2400" dirty="0">
                <a:latin typeface="+mn-ea"/>
              </a:rPr>
              <a:t>间色</a:t>
            </a:r>
            <a:r>
              <a:rPr lang="en-US" altLang="zh-CN" sz="2400" dirty="0">
                <a:latin typeface="+mn-ea"/>
              </a:rPr>
              <a:t>:</a:t>
            </a:r>
            <a:r>
              <a:rPr lang="zh-CN" altLang="en-US" sz="2400" dirty="0">
                <a:latin typeface="+mn-ea"/>
              </a:rPr>
              <a:t>由两个原色混合得到间色。颜料三色即橙、绿、紫。</a:t>
            </a:r>
          </a:p>
          <a:p>
            <a:pPr eaLnBrk="1" hangingPunct="1">
              <a:lnSpc>
                <a:spcPct val="150000"/>
              </a:lnSpc>
              <a:buChar char="•"/>
            </a:pPr>
            <a:r>
              <a:rPr lang="zh-CN" altLang="en-US" sz="2400" dirty="0">
                <a:latin typeface="+mn-ea"/>
              </a:rPr>
              <a:t>复色：颜料的两个间色或一种原色和相对应的间色。</a:t>
            </a:r>
          </a:p>
        </p:txBody>
      </p:sp>
      <p:pic>
        <p:nvPicPr>
          <p:cNvPr id="79876" name="Picture 5" descr="三原色.jpg ">
            <a:hlinkClick r:id="rId2"/>
          </p:cNvPr>
          <p:cNvPicPr>
            <a:picLocks noChangeAspect="1"/>
          </p:cNvPicPr>
          <p:nvPr/>
        </p:nvPicPr>
        <p:blipFill rotWithShape="1">
          <a:blip r:embed="rId3"/>
          <a:srcRect l="14132" t="4771" r="15319"/>
          <a:stretch/>
        </p:blipFill>
        <p:spPr>
          <a:xfrm>
            <a:off x="6781799" y="4876800"/>
            <a:ext cx="1981201" cy="1679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3"/>
          <p:cNvSpPr>
            <a:spLocks noGrp="1" noRot="1"/>
          </p:cNvSpPr>
          <p:nvPr>
            <p:ph idx="1"/>
          </p:nvPr>
        </p:nvSpPr>
        <p:spPr>
          <a:xfrm>
            <a:off x="838200" y="1600200"/>
            <a:ext cx="7315200" cy="4525963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2400" dirty="0" smtClean="0">
                <a:latin typeface="FZCuSong-B09S" charset="-122"/>
                <a:ea typeface="FZCuSong-B09S" charset="-122"/>
                <a:cs typeface="FZCuSong-B09S" charset="-122"/>
              </a:rPr>
              <a:t>二、色彩</a:t>
            </a:r>
            <a:r>
              <a:rPr lang="zh-CN" altLang="en-US" sz="2400" dirty="0">
                <a:latin typeface="FZCuSong-B09S" charset="-122"/>
                <a:ea typeface="FZCuSong-B09S" charset="-122"/>
                <a:cs typeface="FZCuSong-B09S" charset="-122"/>
              </a:rPr>
              <a:t>的三重性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zh-CN" altLang="en-US" dirty="0"/>
          </a:p>
          <a:p>
            <a:pPr eaLnBrk="1" hangingPunct="1">
              <a:lnSpc>
                <a:spcPct val="150000"/>
              </a:lnSpc>
              <a:buChar char="•"/>
            </a:pPr>
            <a:r>
              <a:rPr lang="zh-CN" altLang="en-US" sz="2400" dirty="0"/>
              <a:t>色相</a:t>
            </a:r>
            <a:r>
              <a:rPr lang="en-US" altLang="zh-CN" sz="2400" dirty="0"/>
              <a:t>:</a:t>
            </a:r>
            <a:r>
              <a:rPr lang="zh-CN" altLang="en-US" sz="2400" dirty="0"/>
              <a:t>即每种色彩的相貌。</a:t>
            </a:r>
          </a:p>
          <a:p>
            <a:pPr eaLnBrk="1" hangingPunct="1">
              <a:lnSpc>
                <a:spcPct val="150000"/>
              </a:lnSpc>
              <a:buChar char="•"/>
            </a:pPr>
            <a:r>
              <a:rPr lang="zh-CN" altLang="en-US" sz="2400" dirty="0"/>
              <a:t>明度：即色彩的明暗差别。</a:t>
            </a:r>
          </a:p>
          <a:p>
            <a:pPr eaLnBrk="1" hangingPunct="1">
              <a:lnSpc>
                <a:spcPct val="150000"/>
              </a:lnSpc>
              <a:buChar char="•"/>
            </a:pPr>
            <a:r>
              <a:rPr lang="zh-CN" altLang="en-US" sz="2400" dirty="0"/>
              <a:t>纯度：即色彩中包含的单种标准成分的多少，也称色彩的鲜艳度，亦称饱和度。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/>
          </p:cNvSpPr>
          <p:nvPr>
            <p:ph type="title"/>
          </p:nvPr>
        </p:nvSpPr>
        <p:spPr>
          <a:xfrm>
            <a:off x="685800" y="1143000"/>
            <a:ext cx="4267200" cy="915926"/>
          </a:xfrm>
        </p:spPr>
        <p:txBody>
          <a:bodyPr vert="horz" wrap="square" lIns="91440" tIns="45720" rIns="91440" bIns="45720" anchor="ctr"/>
          <a:lstStyle/>
          <a:p>
            <a:pPr marL="838200" indent="-838200" algn="l" eaLnBrk="1" hangingPunct="1"/>
            <a:r>
              <a:rPr lang="en-US" altLang="zh-CN" sz="2400" dirty="0">
                <a:latin typeface="FZCuSong-B09S" charset="-122"/>
                <a:ea typeface="FZCuSong-B09S" charset="-122"/>
                <a:cs typeface="FZCuSong-B09S" charset="-122"/>
              </a:rPr>
              <a:t> </a:t>
            </a:r>
            <a:r>
              <a:rPr lang="zh-CN" altLang="en-US" sz="2400" dirty="0" smtClean="0">
                <a:latin typeface="FZCuSong-B09S" charset="-122"/>
                <a:ea typeface="FZCuSong-B09S" charset="-122"/>
                <a:cs typeface="FZCuSong-B09S" charset="-122"/>
              </a:rPr>
              <a:t>三、图案</a:t>
            </a:r>
            <a:r>
              <a:rPr lang="zh-CN" altLang="en-US" sz="2400" dirty="0">
                <a:latin typeface="FZCuSong-B09S" charset="-122"/>
                <a:ea typeface="FZCuSong-B09S" charset="-122"/>
                <a:cs typeface="FZCuSong-B09S" charset="-122"/>
              </a:rPr>
              <a:t>色彩的</a:t>
            </a:r>
            <a:r>
              <a:rPr lang="zh-CN" altLang="en-US" sz="2400" dirty="0" smtClean="0">
                <a:latin typeface="FZCuSong-B09S" charset="-122"/>
                <a:ea typeface="FZCuSong-B09S" charset="-122"/>
                <a:cs typeface="FZCuSong-B09S" charset="-122"/>
              </a:rPr>
              <a:t>配置</a:t>
            </a:r>
            <a:endParaRPr lang="en-US" altLang="zh-CN" sz="2400" dirty="0">
              <a:latin typeface="FZCuSong-B09S" charset="-122"/>
              <a:ea typeface="FZCuSong-B09S" charset="-122"/>
              <a:cs typeface="FZCuSong-B09S" charset="-122"/>
            </a:endParaRPr>
          </a:p>
        </p:txBody>
      </p:sp>
      <p:sp>
        <p:nvSpPr>
          <p:cNvPr id="81923" name="Rectangle 3"/>
          <p:cNvSpPr>
            <a:spLocks noGrp="1" noRot="1"/>
          </p:cNvSpPr>
          <p:nvPr>
            <p:ph idx="1"/>
          </p:nvPr>
        </p:nvSpPr>
        <p:spPr>
          <a:xfrm>
            <a:off x="457200" y="2057400"/>
            <a:ext cx="7848600" cy="3810000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dirty="0"/>
              <a:t>同种色的配置：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/>
              <a:t>就是同一种色相不同明度的变化。如用普兰或其他任何一种颜色加上不等量的白色，形成色阶的变化，在配置在一个画上，就是同色的配合，这种方法最好掌握，且画面容易统一，但应该注意色阶与色阶之间的明度不易于太接近。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5" descr="旋转 DSC01978"/>
          <p:cNvPicPr>
            <a:picLocks noGrp="1" noChangeAspect="1"/>
          </p:cNvPicPr>
          <p:nvPr>
            <p:ph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524000" y="381000"/>
            <a:ext cx="6362700" cy="5870575"/>
          </a:xfrm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1" name="Picture 8" descr="3655335120051123210115810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6600" y="910548"/>
            <a:ext cx="5651500" cy="5395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3970" name="Rectangle 3"/>
          <p:cNvSpPr>
            <a:spLocks noGrp="1" noRot="1"/>
          </p:cNvSpPr>
          <p:nvPr>
            <p:ph type="body"/>
          </p:nvPr>
        </p:nvSpPr>
        <p:spPr>
          <a:xfrm>
            <a:off x="250825" y="908050"/>
            <a:ext cx="3276600" cy="2673350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smtClean="0"/>
              <a:t>同类色、邻近色</a:t>
            </a:r>
            <a:r>
              <a:rPr lang="zh-CN" altLang="en-US" sz="2400" dirty="0"/>
              <a:t>的配合：即在孟赛尔色立体色相环中，任一色和此色相邻的色相配合。 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5" descr="旋转 DSC01978"/>
          <p:cNvPicPr>
            <a:picLocks noGrp="1" noChangeAspect="1"/>
          </p:cNvPicPr>
          <p:nvPr>
            <p:ph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676400" y="533400"/>
            <a:ext cx="5902325" cy="5870575"/>
          </a:xfrm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DSC01999"/>
          <p:cNvPicPr>
            <a:picLocks noGrp="1" noChangeAspect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1643063" y="642938"/>
            <a:ext cx="5861050" cy="5810250"/>
          </a:xfrm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3"/>
          <p:cNvSpPr>
            <a:spLocks noGrp="1" noRot="1"/>
          </p:cNvSpPr>
          <p:nvPr>
            <p:ph idx="1"/>
          </p:nvPr>
        </p:nvSpPr>
        <p:spPr>
          <a:xfrm>
            <a:off x="457200" y="2057400"/>
            <a:ext cx="7924800" cy="2188851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latin typeface="+mn-ea"/>
              </a:rPr>
              <a:t>对比色的配合 </a:t>
            </a:r>
            <a:r>
              <a:rPr lang="en-US" altLang="zh-CN" sz="2400" dirty="0">
                <a:latin typeface="+mn-ea"/>
              </a:rPr>
              <a:t>:</a:t>
            </a:r>
            <a:r>
              <a:rPr lang="zh-CN" altLang="en-US" sz="2400" dirty="0">
                <a:latin typeface="+mn-ea"/>
              </a:rPr>
              <a:t>这种方法是在色环上</a:t>
            </a:r>
            <a:r>
              <a:rPr lang="en-US" altLang="zh-CN" sz="2400" dirty="0">
                <a:latin typeface="+mn-ea"/>
              </a:rPr>
              <a:t>120°</a:t>
            </a:r>
            <a:r>
              <a:rPr lang="zh-CN" altLang="en-US" sz="2400" dirty="0">
                <a:latin typeface="+mn-ea"/>
              </a:rPr>
              <a:t>左右的颜色的互相配合。如红、黄、绿、青；绿、青、紫、橙；或是黑与白等不同光度色彩的配合，运用对比色，可以使画面产生鲜明、强烈的效果。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title"/>
          </p:nvPr>
        </p:nvSpPr>
        <p:spPr>
          <a:xfrm>
            <a:off x="1113020" y="1219200"/>
            <a:ext cx="4724400" cy="1143000"/>
          </a:xfrm>
        </p:spPr>
        <p:txBody>
          <a:bodyPr vert="horz" wrap="square" lIns="91440" tIns="45720" rIns="91440" bIns="45720" anchor="ctr"/>
          <a:lstStyle/>
          <a:p>
            <a:pPr algn="l" eaLnBrk="1" hangingPunct="1"/>
            <a:r>
              <a:rPr lang="zh-CN" altLang="en-US" sz="2800" dirty="0">
                <a:latin typeface="FZCuSong-B09S" charset="-122"/>
                <a:ea typeface="FZCuSong-B09S" charset="-122"/>
                <a:cs typeface="FZCuSong-B09S" charset="-122"/>
              </a:rPr>
              <a:t>色彩表现技法</a:t>
            </a:r>
          </a:p>
        </p:txBody>
      </p:sp>
      <p:sp>
        <p:nvSpPr>
          <p:cNvPr id="69635" name="Rectangle 3"/>
          <p:cNvSpPr>
            <a:spLocks noGrp="1"/>
          </p:cNvSpPr>
          <p:nvPr>
            <p:ph idx="1"/>
          </p:nvPr>
        </p:nvSpPr>
        <p:spPr>
          <a:xfrm>
            <a:off x="1143000" y="2651437"/>
            <a:ext cx="4038600" cy="2819400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2400" dirty="0" smtClean="0">
                <a:latin typeface="Times New Roman" panose="02020603050405020304" pitchFamily="18" charset="0"/>
              </a:rPr>
              <a:t>一、平涂法</a:t>
            </a:r>
            <a:endParaRPr lang="zh-CN" altLang="en-US" sz="2400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sz="2400" dirty="0" smtClean="0">
                <a:latin typeface="Times New Roman" panose="02020603050405020304" pitchFamily="18" charset="0"/>
              </a:rPr>
              <a:t>二、勾线</a:t>
            </a:r>
            <a:r>
              <a:rPr lang="zh-CN" altLang="en-US" sz="2400" dirty="0">
                <a:latin typeface="Times New Roman" panose="02020603050405020304" pitchFamily="18" charset="0"/>
              </a:rPr>
              <a:t>法</a:t>
            </a:r>
          </a:p>
          <a:p>
            <a:pPr eaLnBrk="1" hangingPunct="1"/>
            <a:r>
              <a:rPr lang="zh-CN" altLang="en-US" sz="2400" dirty="0" smtClean="0">
                <a:latin typeface="Times New Roman" panose="02020603050405020304" pitchFamily="18" charset="0"/>
              </a:rPr>
              <a:t>三、推移法</a:t>
            </a:r>
            <a:endParaRPr lang="zh-CN" altLang="en-US" sz="2400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sz="2400" dirty="0" smtClean="0">
                <a:latin typeface="Times New Roman" panose="02020603050405020304" pitchFamily="18" charset="0"/>
              </a:rPr>
              <a:t>四、水色</a:t>
            </a:r>
            <a:r>
              <a:rPr lang="zh-CN" altLang="en-US" sz="2400" dirty="0">
                <a:latin typeface="Times New Roman" panose="02020603050405020304" pitchFamily="18" charset="0"/>
              </a:rPr>
              <a:t>法</a:t>
            </a:r>
          </a:p>
          <a:p>
            <a:pPr eaLnBrk="1" hangingPunct="1"/>
            <a:r>
              <a:rPr lang="zh-CN" altLang="en-US" sz="2400" dirty="0" smtClean="0">
                <a:latin typeface="Times New Roman" panose="02020603050405020304" pitchFamily="18" charset="0"/>
              </a:rPr>
              <a:t>五、晕色</a:t>
            </a:r>
            <a:r>
              <a:rPr lang="zh-CN" altLang="en-US" sz="2400" dirty="0">
                <a:latin typeface="Times New Roman" panose="02020603050405020304" pitchFamily="18" charset="0"/>
              </a:rPr>
              <a:t>法</a:t>
            </a:r>
          </a:p>
          <a:p>
            <a:pPr eaLnBrk="1" hangingPunct="1"/>
            <a:r>
              <a:rPr lang="zh-CN" altLang="en-US" sz="2400" dirty="0" smtClean="0">
                <a:latin typeface="Times New Roman" panose="02020603050405020304" pitchFamily="18" charset="0"/>
              </a:rPr>
              <a:t>六、点绘法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5" descr="旋转 DSC01979"/>
          <p:cNvPicPr>
            <a:picLocks noGrp="1" noChangeAspect="1"/>
          </p:cNvPicPr>
          <p:nvPr>
            <p:ph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2209800" y="381000"/>
            <a:ext cx="4946650" cy="5870575"/>
          </a:xfrm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3"/>
          <p:cNvSpPr>
            <a:spLocks noGrp="1" noRot="1"/>
          </p:cNvSpPr>
          <p:nvPr>
            <p:ph idx="1"/>
          </p:nvPr>
        </p:nvSpPr>
        <p:spPr>
          <a:xfrm>
            <a:off x="457200" y="2286000"/>
            <a:ext cx="8177212" cy="2706687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dirty="0"/>
              <a:t>互补色的配合：就是两种色彩调和在一起，产生中性灰色或灰黑色。我们称这两种颜色为互补色。在色相环上间隔</a:t>
            </a:r>
            <a:r>
              <a:rPr lang="en-US" altLang="zh-CN" sz="2400" dirty="0"/>
              <a:t>180°</a:t>
            </a:r>
            <a:r>
              <a:rPr lang="zh-CN" altLang="en-US" sz="2400" dirty="0"/>
              <a:t>左右的颜色也就是直径两头的颜色。一般说，补色必然是对比色，但对比色不一定是补色。如，黑与白，在明度上是对比的，但不是补色。  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5" descr="旋转 DSC01980"/>
          <p:cNvPicPr>
            <a:picLocks noGrp="1" noChangeAspect="1"/>
          </p:cNvPicPr>
          <p:nvPr>
            <p:ph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2667000" y="381000"/>
            <a:ext cx="3898900" cy="6094412"/>
          </a:xfrm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algn="l" eaLnBrk="1" hangingPunct="1"/>
            <a:r>
              <a:rPr lang="en-US" altLang="zh-CN" sz="2400" dirty="0">
                <a:latin typeface="FZCuSong-B09S" charset="-122"/>
                <a:ea typeface="FZCuSong-B09S" charset="-122"/>
                <a:cs typeface="FZCuSong-B09S" charset="-122"/>
              </a:rPr>
              <a:t> </a:t>
            </a:r>
            <a:r>
              <a:rPr lang="zh-CN" altLang="en-US" sz="2400" dirty="0">
                <a:latin typeface="FZCuSong-B09S" charset="-122"/>
                <a:ea typeface="FZCuSong-B09S" charset="-122"/>
                <a:cs typeface="FZCuSong-B09S" charset="-122"/>
              </a:rPr>
              <a:t>图案配色的要点 </a:t>
            </a:r>
            <a:r>
              <a:rPr lang="en-US" altLang="zh-CN" sz="2400" dirty="0">
                <a:latin typeface="FZCuSong-B09S" charset="-122"/>
                <a:ea typeface="FZCuSong-B09S" charset="-122"/>
                <a:cs typeface="FZCuSong-B09S" charset="-122"/>
              </a:rPr>
              <a:t>:  </a:t>
            </a:r>
          </a:p>
        </p:txBody>
      </p:sp>
      <p:sp>
        <p:nvSpPr>
          <p:cNvPr id="92163" name="Rectangle 3"/>
          <p:cNvSpPr>
            <a:spLocks noGrp="1" noRot="1"/>
          </p:cNvSpPr>
          <p:nvPr>
            <p:ph idx="1"/>
          </p:nvPr>
        </p:nvSpPr>
        <p:spPr>
          <a:xfrm>
            <a:off x="701675" y="1417638"/>
            <a:ext cx="7924800" cy="4525963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80000"/>
              </a:lnSpc>
            </a:pPr>
            <a:r>
              <a:rPr lang="zh-CN" altLang="en-US" sz="2400" dirty="0"/>
              <a:t>色彩配色要有主调。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400" dirty="0"/>
              <a:t>从色相上分，有红色调、绿色调、蓝色调等。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400" dirty="0"/>
              <a:t>色彩的冷暖是研究色彩调子的中心问题。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400" dirty="0"/>
              <a:t>冷暖色调：主要倾向与蓝、绿、青色为冷色调；倾向与红、橙、黄为暖色调。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400" dirty="0"/>
              <a:t>暗、中、亮色调：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400" dirty="0"/>
              <a:t>它取决与画面的明度。如：熟褐与红、深蓝与橄绿等为暗色调，具有沉静、厚重的感觉。所以，暗调也可以称为低调。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400" dirty="0"/>
              <a:t>亮调：就是以几种浅色为主的色彩配合。如：浅黄与浅咖啡、浅黄与浅绿、白色等为亮色调。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400" dirty="0"/>
              <a:t>中调：就是介于亮与暗调之间的色调，配合在一起很容易协调。</a:t>
            </a:r>
          </a:p>
        </p:txBody>
      </p:sp>
      <p:sp>
        <p:nvSpPr>
          <p:cNvPr id="92164" name="Rectangle 4"/>
          <p:cNvSpPr/>
          <p:nvPr/>
        </p:nvSpPr>
        <p:spPr>
          <a:xfrm>
            <a:off x="4479925" y="3260725"/>
            <a:ext cx="184150" cy="3365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ctr" eaLnBrk="1" hangingPunct="1"/>
            <a:endParaRPr lang="zh-CN" altLang="zh-CN" sz="1600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内容占位符 3" descr="4848406473841613564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2514600" y="381000"/>
            <a:ext cx="4687888" cy="6273800"/>
          </a:xfr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algn="l" eaLnBrk="1" hangingPunct="1"/>
            <a:r>
              <a:rPr lang="en-US" altLang="zh-CN" sz="2400" dirty="0">
                <a:latin typeface="FZCuSong-B09S" charset="-122"/>
                <a:ea typeface="FZCuSong-B09S" charset="-122"/>
                <a:cs typeface="FZCuSong-B09S" charset="-122"/>
              </a:rPr>
              <a:t>  </a:t>
            </a:r>
            <a:r>
              <a:rPr lang="zh-CN" altLang="en-US" sz="2400" dirty="0">
                <a:latin typeface="FZCuSong-B09S" charset="-122"/>
                <a:ea typeface="FZCuSong-B09S" charset="-122"/>
                <a:cs typeface="FZCuSong-B09S" charset="-122"/>
              </a:rPr>
              <a:t>色彩的配合： </a:t>
            </a:r>
          </a:p>
        </p:txBody>
      </p:sp>
      <p:sp>
        <p:nvSpPr>
          <p:cNvPr id="96259" name="Rectangle 3"/>
          <p:cNvSpPr>
            <a:spLocks noGrp="1" noRot="1"/>
          </p:cNvSpPr>
          <p:nvPr>
            <p:ph idx="1"/>
          </p:nvPr>
        </p:nvSpPr>
        <p:spPr>
          <a:xfrm>
            <a:off x="647700" y="1752600"/>
            <a:ext cx="7848600" cy="3962400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120000"/>
              </a:lnSpc>
              <a:spcBef>
                <a:spcPts val="2376"/>
              </a:spcBef>
            </a:pPr>
            <a:r>
              <a:rPr lang="zh-CN" altLang="en-US" sz="2400" dirty="0"/>
              <a:t>要注意变化几种色彩组合在一起，就要注意各色面积的大小变化，及明、暗、深、浅、冷暖调子的变化。</a:t>
            </a:r>
          </a:p>
          <a:p>
            <a:pPr eaLnBrk="1" hangingPunct="1">
              <a:lnSpc>
                <a:spcPct val="120000"/>
              </a:lnSpc>
              <a:spcBef>
                <a:spcPts val="2376"/>
              </a:spcBef>
            </a:pPr>
            <a:r>
              <a:rPr lang="zh-CN" altLang="en-US" sz="2400" dirty="0"/>
              <a:t>一般来说：色彩的性质与面积差别的大小应成正比，色彩对比强，面积差别宜大。如：红与绿配置，面积相等，效果就不好，若减少一方面积，降低一方纯度，画面会出现奇特的变化，即对比协调。由于色彩综合关系的对比，形成了画面的节奏，产生了不同旋律的调子。给人以不同的美感享受。</a:t>
            </a: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内容占位符 3" descr="1258883238258.jp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1101" r="872"/>
          <a:stretch/>
        </p:blipFill>
        <p:spPr>
          <a:xfrm>
            <a:off x="1371600" y="609600"/>
            <a:ext cx="6781800" cy="5716587"/>
          </a:xfr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3"/>
          <p:cNvSpPr>
            <a:spLocks noGrp="1" noRot="1"/>
          </p:cNvSpPr>
          <p:nvPr>
            <p:ph idx="1"/>
          </p:nvPr>
        </p:nvSpPr>
        <p:spPr>
          <a:xfrm>
            <a:off x="914400" y="2438400"/>
            <a:ext cx="7315200" cy="1981200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dirty="0" smtClean="0"/>
              <a:t>如果</a:t>
            </a:r>
            <a:r>
              <a:rPr lang="zh-CN" altLang="en-US" sz="2400" dirty="0"/>
              <a:t>图案需要三种色彩时，两种邻近色一种对比色则容易调和；如果需要五种色彩时，三种同类色，一种灰色，一种对比色，画面也易协调。</a:t>
            </a: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内容占位符 3" descr="940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00200" y="533400"/>
            <a:ext cx="5895975" cy="5895975"/>
          </a:xfr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标题 1"/>
          <p:cNvSpPr>
            <a:spLocks noGrp="1"/>
          </p:cNvSpPr>
          <p:nvPr>
            <p:ph type="title"/>
          </p:nvPr>
        </p:nvSpPr>
        <p:spPr>
          <a:xfrm>
            <a:off x="609600" y="990600"/>
            <a:ext cx="4343400" cy="1143000"/>
          </a:xfrm>
        </p:spPr>
        <p:txBody>
          <a:bodyPr vert="horz" wrap="square" lIns="91440" tIns="45720" rIns="91440" bIns="45720" anchor="ctr"/>
          <a:lstStyle/>
          <a:p>
            <a:pPr algn="l" eaLnBrk="1" hangingPunct="1"/>
            <a:r>
              <a:rPr lang="zh-CN" altLang="en-US" sz="2800" dirty="0">
                <a:latin typeface="FZCuSong-B09S" charset="-122"/>
                <a:ea typeface="FZCuSong-B09S" charset="-122"/>
                <a:cs typeface="FZCuSong-B09S" charset="-122"/>
              </a:rPr>
              <a:t>基础图案</a:t>
            </a:r>
            <a:r>
              <a:rPr lang="zh-CN" altLang="en-US" sz="2800" dirty="0" smtClean="0">
                <a:latin typeface="FZCuSong-B09S" charset="-122"/>
                <a:ea typeface="FZCuSong-B09S" charset="-122"/>
                <a:cs typeface="FZCuSong-B09S" charset="-122"/>
              </a:rPr>
              <a:t>套色：</a:t>
            </a:r>
            <a:endParaRPr lang="zh-CN" altLang="en-US" sz="2800" dirty="0">
              <a:latin typeface="FZCuSong-B09S" charset="-122"/>
              <a:ea typeface="FZCuSong-B09S" charset="-122"/>
              <a:cs typeface="FZCuSong-B09S" charset="-122"/>
            </a:endParaRPr>
          </a:p>
        </p:txBody>
      </p:sp>
      <p:sp>
        <p:nvSpPr>
          <p:cNvPr id="102403" name="内容占位符 2"/>
          <p:cNvSpPr>
            <a:spLocks noGrp="1"/>
          </p:cNvSpPr>
          <p:nvPr>
            <p:ph idx="1"/>
          </p:nvPr>
        </p:nvSpPr>
        <p:spPr>
          <a:xfrm>
            <a:off x="609600" y="2590800"/>
            <a:ext cx="8382000" cy="2971800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400" dirty="0"/>
              <a:t>1</a:t>
            </a:r>
            <a:r>
              <a:rPr lang="zh-CN" altLang="en-US" sz="2400" dirty="0"/>
              <a:t>、多种颜色要事先全部调好。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400" dirty="0"/>
              <a:t>2</a:t>
            </a:r>
            <a:r>
              <a:rPr lang="zh-CN" altLang="en-US" sz="2400" dirty="0"/>
              <a:t>、颜色不宜太多 一般不超过</a:t>
            </a:r>
            <a:r>
              <a:rPr lang="en-US" altLang="zh-CN" sz="2400" dirty="0"/>
              <a:t>6</a:t>
            </a:r>
            <a:r>
              <a:rPr lang="zh-CN" altLang="en-US" sz="2400" dirty="0" smtClean="0"/>
              <a:t>种。</a:t>
            </a:r>
            <a:endParaRPr lang="zh-CN" altLang="en-US" sz="2400" dirty="0"/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400" dirty="0"/>
              <a:t>3</a:t>
            </a:r>
            <a:r>
              <a:rPr lang="zh-CN" altLang="en-US" sz="2400" dirty="0"/>
              <a:t>、当颜色有</a:t>
            </a:r>
            <a:r>
              <a:rPr lang="en-US" altLang="zh-CN" sz="2400" dirty="0"/>
              <a:t>5-6</a:t>
            </a:r>
            <a:r>
              <a:rPr lang="zh-CN" altLang="en-US" sz="2400" dirty="0"/>
              <a:t>种时 颜色对比不能太过强烈</a:t>
            </a:r>
            <a:r>
              <a:rPr lang="zh-CN" altLang="en-US" sz="2400" dirty="0" smtClean="0"/>
              <a:t>，颜色</a:t>
            </a:r>
            <a:r>
              <a:rPr lang="zh-CN" altLang="en-US" sz="2400" dirty="0"/>
              <a:t>要求</a:t>
            </a:r>
            <a:r>
              <a:rPr lang="zh-CN" altLang="en-US" sz="2400" dirty="0" smtClean="0"/>
              <a:t>统一。</a:t>
            </a:r>
            <a:endParaRPr lang="zh-CN" altLang="en-US" sz="2400" dirty="0"/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400" dirty="0"/>
              <a:t>4</a:t>
            </a:r>
            <a:r>
              <a:rPr lang="zh-CN" altLang="en-US" sz="2400" dirty="0"/>
              <a:t>、颜色要适合画面的风格和客户</a:t>
            </a:r>
            <a:r>
              <a:rPr lang="zh-CN" altLang="en-US" sz="2400" dirty="0" smtClean="0"/>
              <a:t>要求。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12"/>
          <p:cNvSpPr/>
          <p:nvPr/>
        </p:nvSpPr>
        <p:spPr>
          <a:xfrm>
            <a:off x="1066800" y="2286000"/>
            <a:ext cx="7240587" cy="29546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dirty="0" smtClean="0">
                <a:latin typeface="FZCuSong-B09S" charset="-122"/>
                <a:ea typeface="FZCuSong-B09S" charset="-122"/>
                <a:cs typeface="FZCuSong-B09S" charset="-122"/>
              </a:rPr>
              <a:t>一、平涂法</a:t>
            </a:r>
            <a:endParaRPr lang="zh-CN" altLang="en-US" sz="2800" dirty="0">
              <a:latin typeface="FZCuSong-B09S" charset="-122"/>
              <a:ea typeface="FZCuSong-B09S" charset="-122"/>
              <a:cs typeface="FZCuSong-B09S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 smtClean="0">
                <a:latin typeface="Arial" panose="020B0604020202020204" pitchFamily="34" charset="0"/>
              </a:rPr>
              <a:t>       将</a:t>
            </a:r>
            <a:r>
              <a:rPr lang="zh-CN" altLang="en-US" sz="2400" dirty="0">
                <a:latin typeface="Arial" panose="020B0604020202020204" pitchFamily="34" charset="0"/>
              </a:rPr>
              <a:t>调好的色彩，均匀地，平整地涂在已画好的图形里，调色时应注意颜料的浓度，太干涂不开，太湿又涂不匀，颜料要浓淡均匀，否则会影响到画面的效果。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Rot="1"/>
          </p:cNvSpPr>
          <p:nvPr>
            <p:ph type="title"/>
          </p:nvPr>
        </p:nvSpPr>
        <p:spPr>
          <a:xfrm>
            <a:off x="533400" y="990600"/>
            <a:ext cx="6019800" cy="1143000"/>
          </a:xfrm>
        </p:spPr>
        <p:txBody>
          <a:bodyPr vert="horz" wrap="square" lIns="91440" tIns="45720" rIns="91440" bIns="45720" anchor="ctr"/>
          <a:lstStyle/>
          <a:p>
            <a:pPr algn="l" eaLnBrk="1" hangingPunct="1"/>
            <a:r>
              <a:rPr lang="en-US" altLang="zh-CN" sz="2800" dirty="0">
                <a:latin typeface="FZCuSong-B09S" charset="-122"/>
                <a:ea typeface="FZCuSong-B09S" charset="-122"/>
                <a:cs typeface="FZCuSong-B09S" charset="-122"/>
              </a:rPr>
              <a:t>  </a:t>
            </a:r>
            <a:r>
              <a:rPr lang="zh-CN" altLang="en-US" sz="2800" dirty="0">
                <a:latin typeface="FZCuSong-B09S" charset="-122"/>
                <a:ea typeface="FZCuSong-B09S" charset="-122"/>
                <a:cs typeface="FZCuSong-B09S" charset="-122"/>
              </a:rPr>
              <a:t>色彩不协调时的补救办法</a:t>
            </a:r>
            <a:r>
              <a:rPr lang="en-US" altLang="zh-CN" sz="2800" dirty="0">
                <a:latin typeface="FZCuSong-B09S" charset="-122"/>
                <a:ea typeface="FZCuSong-B09S" charset="-122"/>
                <a:cs typeface="FZCuSong-B09S" charset="-122"/>
              </a:rPr>
              <a:t>:</a:t>
            </a:r>
          </a:p>
        </p:txBody>
      </p:sp>
      <p:sp>
        <p:nvSpPr>
          <p:cNvPr id="103427" name="Rectangle 3"/>
          <p:cNvSpPr>
            <a:spLocks noGrp="1" noRot="1"/>
          </p:cNvSpPr>
          <p:nvPr>
            <p:ph idx="1"/>
          </p:nvPr>
        </p:nvSpPr>
        <p:spPr>
          <a:xfrm>
            <a:off x="838200" y="2133600"/>
            <a:ext cx="7696200" cy="2209800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dirty="0"/>
              <a:t>（</a:t>
            </a:r>
            <a:r>
              <a:rPr lang="en-US" altLang="zh-CN" sz="2400" dirty="0"/>
              <a:t>1</a:t>
            </a:r>
            <a:r>
              <a:rPr lang="zh-CN" altLang="en-US" sz="2400" dirty="0"/>
              <a:t>）在两个不调和的颜色交接处，用晕染的办法使两色变混合。</a:t>
            </a:r>
          </a:p>
        </p:txBody>
      </p:sp>
      <p:sp>
        <p:nvSpPr>
          <p:cNvPr id="4" name="Rectangle 3"/>
          <p:cNvSpPr txBox="1">
            <a:spLocks noRot="1"/>
          </p:cNvSpPr>
          <p:nvPr/>
        </p:nvSpPr>
        <p:spPr>
          <a:xfrm>
            <a:off x="838200" y="3276600"/>
            <a:ext cx="7543800" cy="25146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选择黑、白、灰、金、银等色中的一色，将不调和的色彩隔开，即可取得调和的效果。如大红与翠绿配置在一起，边缘分界显得红的更红、绿的更绿，很不协调，这时可以任选黑、白、灰、金、银等色中的一色勾纹样的边缘，使之减弱对比强度。</a:t>
            </a:r>
            <a:endParaRPr lang="zh-CN" altLang="en-US" sz="2400" dirty="0"/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943600"/>
          </a:xfrm>
        </p:spPr>
        <p:txBody>
          <a:bodyPr vert="horz" wrap="square" lIns="91440" tIns="45720" rIns="91440" bIns="45720" numCol="1" anchor="t" anchorCtr="0" compatLnSpc="1">
            <a:normAutofit fontScale="92500" lnSpcReduction="10000"/>
          </a:bodyPr>
          <a:lstStyle/>
          <a:p>
            <a:pPr marL="365760" marR="0" lvl="0" indent="-255905" algn="l" defTabSz="914400" rtl="0" eaLnBrk="1" fontAlgn="auto" latinLnBrk="0" hangingPunct="1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 panose="02040502050405020303"/>
              <a:buChar char="•"/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ZCuSong-B09S" charset="-122"/>
                <a:ea typeface="FZCuSong-B09S" charset="-122"/>
                <a:cs typeface="FZCuSong-B09S" charset="-122"/>
              </a:rPr>
              <a:t>图案色彩设计的基本步骤：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ZCuSong-B09S" charset="-122"/>
              <a:ea typeface="FZCuSong-B09S" charset="-122"/>
              <a:cs typeface="FZCuSong-B09S" charset="-122"/>
            </a:endParaRPr>
          </a:p>
          <a:p>
            <a:pPr marL="365760" marR="0" lvl="0" indent="-255905" algn="l" defTabSz="914400" rtl="0" eaLnBrk="1" fontAlgn="auto" latinLnBrk="0" hangingPunct="1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 panose="02040502050405020303"/>
              <a:buChar char="•"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+mn-ea"/>
                <a:cs typeface="+mn-cs"/>
              </a:rPr>
              <a:t>步骤（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+mn-ea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+mn-ea"/>
                <a:cs typeface="+mn-cs"/>
              </a:rPr>
              <a:t>）设计草图：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可用铅笔在一般的草稿纸上将构思画出，并逐渐确定下来。</a:t>
            </a:r>
            <a:b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</a:b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用透明拷贝纸将草图拷贝下来。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365760" marR="0" lvl="0" indent="-255905" algn="l" defTabSz="914400" rtl="0" eaLnBrk="1" fontAlgn="auto" latinLnBrk="0" hangingPunct="1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 panose="02040502050405020303"/>
              <a:buChar char="•"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/>
            </a:r>
            <a:b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</a:b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+mn-ea"/>
                <a:cs typeface="+mn-cs"/>
              </a:rPr>
              <a:t>步骤（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+mn-ea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+mn-ea"/>
                <a:cs typeface="+mn-cs"/>
              </a:rPr>
              <a:t>）先着底色再拷印：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如图形有底色，先将底色平涂好，待干。如没有底色可直接上色，将拷贝纸上的图形用硬铅笔（如 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3H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型铅笔）把图形拷印到已打好的干底色上。用力大小视印痕清晰度来定。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365760" marR="0" lvl="0" indent="-255905" algn="l" defTabSz="914400" rtl="0" eaLnBrk="1" fontAlgn="auto" latinLnBrk="0" hangingPunct="1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 panose="02040502050405020303"/>
              <a:buChar char="•"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+mn-ea"/>
                <a:cs typeface="+mn-cs"/>
              </a:rPr>
              <a:t/>
            </a:r>
            <a:b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+mn-ea"/>
                <a:cs typeface="+mn-cs"/>
              </a:rPr>
            </a:b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+mn-ea"/>
                <a:cs typeface="+mn-cs"/>
              </a:rPr>
              <a:t>步骤（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+mn-ea"/>
                <a:cs typeface="+mn-cs"/>
              </a:rPr>
              <a:t>3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+mn-ea"/>
                <a:cs typeface="+mn-cs"/>
              </a:rPr>
              <a:t>）着色：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将调好的色彩用所需技法描绘到拷贝好的底色上。（附步骤图）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内容占位符 3" descr="3716877067464858410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04964" y="562756"/>
            <a:ext cx="5824537" cy="6145212"/>
          </a:xfrm>
        </p:spPr>
      </p:pic>
      <p:sp>
        <p:nvSpPr>
          <p:cNvPr id="5" name="矩形 4"/>
          <p:cNvSpPr/>
          <p:nvPr/>
        </p:nvSpPr>
        <p:spPr>
          <a:xfrm>
            <a:off x="5943600" y="381000"/>
            <a:ext cx="1928813" cy="92868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内容占位符 3" descr="f87804b0-23ac-45f3-915e-52206976ee30.jp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 l="1185" t="1473" r="1630" b="2318"/>
          <a:stretch/>
        </p:blipFill>
        <p:spPr>
          <a:xfrm>
            <a:off x="1371600" y="304800"/>
            <a:ext cx="6248401" cy="6324600"/>
          </a:xfr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内容占位符 3" descr="82570b8a-2ad9-41a1-ba45-75e9759c3718.jpg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3961" b="4095"/>
          <a:stretch/>
        </p:blipFill>
        <p:spPr>
          <a:xfrm>
            <a:off x="304800" y="399255"/>
            <a:ext cx="4185066" cy="6153945"/>
          </a:xfrm>
        </p:spPr>
      </p:pic>
      <p:pic>
        <p:nvPicPr>
          <p:cNvPr id="109571" name="图片 4" descr="2008111214423594241.jp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7813" r="8691" b="7813"/>
          <a:stretch>
            <a:fillRect/>
          </a:stretch>
        </p:blipFill>
        <p:spPr>
          <a:xfrm>
            <a:off x="4648200" y="1905000"/>
            <a:ext cx="4111625" cy="3405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内容占位符 3" descr="c9055112.jpg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162" t="2222" r="1211" b="3333"/>
          <a:stretch/>
        </p:blipFill>
        <p:spPr>
          <a:xfrm>
            <a:off x="1447800" y="228600"/>
            <a:ext cx="6400800" cy="6477000"/>
          </a:xfr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内容占位符 3" descr="20090412070443125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357188"/>
            <a:ext cx="4462463" cy="4429125"/>
          </a:xfrm>
        </p:spPr>
      </p:pic>
      <p:pic>
        <p:nvPicPr>
          <p:cNvPr id="111619" name="图片 4" descr="20090412110450901.jp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54538" y="2214563"/>
            <a:ext cx="4589462" cy="4643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2" name="内容占位符 3" descr="20060404153506ZXkfl3pRZ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14500" y="1143000"/>
            <a:ext cx="5500688" cy="5483225"/>
          </a:xfr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1" name="矩形 122890"/>
          <p:cNvSpPr/>
          <p:nvPr/>
        </p:nvSpPr>
        <p:spPr>
          <a:xfrm>
            <a:off x="0" y="381000"/>
            <a:ext cx="2209800" cy="6096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884" name="文本框 122883"/>
          <p:cNvSpPr txBox="1"/>
          <p:nvPr/>
        </p:nvSpPr>
        <p:spPr>
          <a:xfrm>
            <a:off x="465455" y="2840355"/>
            <a:ext cx="3144520" cy="29956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400" b="1" dirty="0" smtClean="0">
                <a:latin typeface="宋体" panose="02010600030101010101" pitchFamily="2" charset="-122"/>
              </a:rPr>
              <a:t>训练：</a:t>
            </a:r>
            <a:r>
              <a:rPr lang="zh-CN" altLang="en-US" sz="2400" b="1" dirty="0">
                <a:latin typeface="宋体" panose="02010600030101010101" pitchFamily="2" charset="-122"/>
              </a:rPr>
              <a:t>适合纹样设计</a:t>
            </a:r>
          </a:p>
          <a:p>
            <a:pPr>
              <a:lnSpc>
                <a:spcPct val="110000"/>
              </a:lnSpc>
              <a:spcBef>
                <a:spcPts val="50"/>
              </a:spcBef>
              <a:spcAft>
                <a:spcPts val="0"/>
              </a:spcAft>
            </a:pPr>
            <a:endParaRPr lang="zh-CN" altLang="en-US" sz="2400" b="1" dirty="0">
              <a:latin typeface="宋体" panose="0201060003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lang="zh-CN" altLang="en-US" sz="2200" dirty="0">
                <a:ea typeface="方正粗倩_GBK" pitchFamily="65" charset="-122"/>
                <a:sym typeface="+mn-ea"/>
              </a:rPr>
              <a:t>作业：自己设计，可以借鉴，不可抄袭。</a:t>
            </a:r>
            <a:endParaRPr lang="en-US" altLang="zh-CN" sz="2200" dirty="0">
              <a:latin typeface="Arial" panose="020B0604020202020204" pitchFamily="34" charset="0"/>
              <a:ea typeface="方正粗倩_GBK" pitchFamily="65" charset="-122"/>
            </a:endParaRPr>
          </a:p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endParaRPr lang="zh-CN" altLang="en-US" sz="2200" dirty="0">
              <a:ea typeface="方正粗倩_GBK" pitchFamily="65" charset="-122"/>
              <a:sym typeface="+mn-ea"/>
            </a:endParaRPr>
          </a:p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lang="zh-CN" altLang="en-US" sz="2200" dirty="0">
                <a:ea typeface="方正粗倩_GBK" pitchFamily="65" charset="-122"/>
                <a:sym typeface="+mn-ea"/>
              </a:rPr>
              <a:t>适合纹样一幅（节日主题</a:t>
            </a:r>
            <a:r>
              <a:rPr lang="zh-CN" altLang="en-US" sz="2200" dirty="0" smtClean="0">
                <a:ea typeface="方正粗倩_GBK" pitchFamily="65" charset="-122"/>
                <a:sym typeface="+mn-ea"/>
              </a:rPr>
              <a:t>）</a:t>
            </a:r>
            <a:endParaRPr lang="zh-CN" altLang="en-US" sz="2200" dirty="0">
              <a:sym typeface="+mn-ea"/>
            </a:endParaRPr>
          </a:p>
          <a:p>
            <a:pPr>
              <a:lnSpc>
                <a:spcPct val="11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200" dirty="0">
                <a:sym typeface="+mn-ea"/>
              </a:rPr>
              <a:t>尺寸：</a:t>
            </a:r>
            <a:r>
              <a:rPr lang="en-US" altLang="zh-CN" sz="2200" dirty="0">
                <a:sym typeface="+mn-ea"/>
              </a:rPr>
              <a:t>20cmx20cm</a:t>
            </a:r>
            <a:endParaRPr lang="zh-CN" altLang="en-US" sz="2400" dirty="0">
              <a:latin typeface="宋体" panose="02010600030101010101" pitchFamily="2" charset="-122"/>
            </a:endParaRPr>
          </a:p>
        </p:txBody>
      </p:sp>
      <p:sp>
        <p:nvSpPr>
          <p:cNvPr id="122890" name="文本框 122889"/>
          <p:cNvSpPr txBox="1"/>
          <p:nvPr/>
        </p:nvSpPr>
        <p:spPr>
          <a:xfrm>
            <a:off x="1083945" y="424815"/>
            <a:ext cx="11258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smtClean="0">
                <a:solidFill>
                  <a:srgbClr val="BCC755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作业</a:t>
            </a:r>
            <a:endParaRPr lang="zh-CN" altLang="en-US" sz="2800" dirty="0">
              <a:solidFill>
                <a:srgbClr val="BCC755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r="2584" b="11338"/>
          <a:stretch>
            <a:fillRect/>
          </a:stretch>
        </p:blipFill>
        <p:spPr>
          <a:xfrm>
            <a:off x="4140200" y="1936115"/>
            <a:ext cx="4589145" cy="4223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228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1228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4" grpId="0"/>
      <p:bldP spid="12289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3"/>
          <p:cNvSpPr>
            <a:spLocks noGrp="1"/>
          </p:cNvSpPr>
          <p:nvPr>
            <p:ph idx="1"/>
          </p:nvPr>
        </p:nvSpPr>
        <p:spPr>
          <a:xfrm>
            <a:off x="990600" y="2286000"/>
            <a:ext cx="7391400" cy="2895600"/>
          </a:xfrm>
        </p:spPr>
        <p:txBody>
          <a:bodyPr vert="horz" wrap="square" lIns="91440" tIns="45720" rIns="91440" bIns="45720" anchor="t"/>
          <a:lstStyle/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dirty="0" smtClean="0">
                <a:latin typeface="FZCuSong-B09S" charset="-122"/>
                <a:ea typeface="FZCuSong-B09S" charset="-122"/>
                <a:cs typeface="FZCuSong-B09S" charset="-122"/>
              </a:rPr>
              <a:t>二、勾线</a:t>
            </a:r>
            <a:r>
              <a:rPr lang="zh-CN" altLang="en-US" sz="2800" dirty="0">
                <a:latin typeface="FZCuSong-B09S" charset="-122"/>
                <a:ea typeface="FZCuSong-B09S" charset="-122"/>
                <a:cs typeface="FZCuSong-B09S" charset="-122"/>
              </a:rPr>
              <a:t>法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 smtClean="0">
                <a:latin typeface="+mn-ea"/>
                <a:cs typeface="FZCuSong-B09S" charset="-122"/>
              </a:rPr>
              <a:t>    为</a:t>
            </a:r>
            <a:r>
              <a:rPr lang="zh-CN" altLang="en-US" sz="2400" dirty="0">
                <a:latin typeface="+mn-ea"/>
                <a:cs typeface="FZCuSong-B09S" charset="-122"/>
              </a:rPr>
              <a:t>图案中用不同特点的线进行勾勒，会得到不同的效果，增加画面的层次。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4" descr="未命名02"/>
          <p:cNvPicPr>
            <a:picLocks noGrp="1" noChangeAspect="1"/>
          </p:cNvPicPr>
          <p:nvPr>
            <p:ph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l="1666"/>
          <a:stretch/>
        </p:blipFill>
        <p:spPr>
          <a:xfrm>
            <a:off x="76200" y="668338"/>
            <a:ext cx="8991600" cy="5580062"/>
          </a:xfr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3"/>
          <p:cNvSpPr>
            <a:spLocks noGrp="1"/>
          </p:cNvSpPr>
          <p:nvPr>
            <p:ph idx="1"/>
          </p:nvPr>
        </p:nvSpPr>
        <p:spPr>
          <a:xfrm>
            <a:off x="762000" y="1828800"/>
            <a:ext cx="7772400" cy="4525963"/>
          </a:xfrm>
        </p:spPr>
        <p:txBody>
          <a:bodyPr vert="horz" wrap="square" lIns="91440" tIns="45720" rIns="91440" bIns="45720" anchor="t"/>
          <a:lstStyle/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dirty="0" smtClean="0">
                <a:latin typeface="FZCuSong-B09S" charset="-122"/>
                <a:ea typeface="FZCuSong-B09S" charset="-122"/>
                <a:cs typeface="FZCuSong-B09S" charset="-122"/>
              </a:rPr>
              <a:t>三、推移法</a:t>
            </a:r>
            <a:endParaRPr lang="zh-CN" altLang="en-US" sz="2800" dirty="0">
              <a:latin typeface="FZCuSong-B09S" charset="-122"/>
              <a:ea typeface="FZCuSong-B09S" charset="-122"/>
              <a:cs typeface="FZCuSong-B09S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 smtClean="0">
                <a:latin typeface="+mn-ea"/>
                <a:cs typeface="FZCuSong-B09S" charset="-122"/>
              </a:rPr>
              <a:t>    利用</a:t>
            </a:r>
            <a:r>
              <a:rPr lang="zh-CN" altLang="en-US" sz="2400" dirty="0">
                <a:latin typeface="+mn-ea"/>
                <a:cs typeface="FZCuSong-B09S" charset="-122"/>
              </a:rPr>
              <a:t>色彩的推移法，可使图形色彩更加富有层次感，整体又有变化。方法是用深浅不同的色彩或色相的转换进行多层变化。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3"/>
          <p:cNvSpPr>
            <a:spLocks noGrp="1"/>
          </p:cNvSpPr>
          <p:nvPr>
            <p:ph idx="1"/>
          </p:nvPr>
        </p:nvSpPr>
        <p:spPr>
          <a:xfrm>
            <a:off x="685800" y="2057400"/>
            <a:ext cx="8001000" cy="3429000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2800" dirty="0" smtClean="0">
                <a:latin typeface="FZCuSong-B09S" charset="-122"/>
                <a:ea typeface="FZCuSong-B09S" charset="-122"/>
                <a:cs typeface="FZCuSong-B09S" charset="-122"/>
              </a:rPr>
              <a:t>四、水色</a:t>
            </a:r>
            <a:r>
              <a:rPr lang="zh-CN" altLang="en-US" sz="2800" dirty="0">
                <a:latin typeface="FZCuSong-B09S" charset="-122"/>
                <a:ea typeface="FZCuSong-B09S" charset="-122"/>
                <a:cs typeface="FZCuSong-B09S" charset="-122"/>
              </a:rPr>
              <a:t>法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 smtClean="0">
                <a:latin typeface="+mn-ea"/>
                <a:cs typeface="FZCuSong-B09S" charset="-122"/>
              </a:rPr>
              <a:t>    利用</a:t>
            </a:r>
            <a:r>
              <a:rPr lang="zh-CN" altLang="en-US" sz="2400" dirty="0">
                <a:latin typeface="+mn-ea"/>
                <a:cs typeface="FZCuSong-B09S" charset="-122"/>
              </a:rPr>
              <a:t>颜色能在较多的水分中自行混合的特点，将不同的色彩着于已有水分的图形中，经过调和的处理，可得出色彩自然混合的特点。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4" descr="未命名00"/>
          <p:cNvPicPr>
            <a:picLocks noGrp="1" noChangeAspect="1"/>
          </p:cNvPicPr>
          <p:nvPr>
            <p:ph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l="1666" t="4184" b="54349"/>
          <a:stretch/>
        </p:blipFill>
        <p:spPr>
          <a:xfrm>
            <a:off x="76200" y="914400"/>
            <a:ext cx="8991600" cy="5334000"/>
          </a:xfr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3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3733800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2800" dirty="0" smtClean="0">
                <a:latin typeface="FZCuSong-B09S" charset="-122"/>
                <a:ea typeface="FZCuSong-B09S" charset="-122"/>
                <a:cs typeface="FZCuSong-B09S" charset="-122"/>
              </a:rPr>
              <a:t>五、晕色</a:t>
            </a:r>
            <a:r>
              <a:rPr lang="zh-CN" altLang="en-US" sz="2800" dirty="0">
                <a:latin typeface="FZCuSong-B09S" charset="-122"/>
                <a:ea typeface="FZCuSong-B09S" charset="-122"/>
                <a:cs typeface="FZCuSong-B09S" charset="-122"/>
              </a:rPr>
              <a:t>法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 smtClean="0">
                <a:latin typeface="+mn-ea"/>
                <a:cs typeface="FZCuSong-B09S" charset="-122"/>
              </a:rPr>
              <a:t>    方法</a:t>
            </a:r>
            <a:r>
              <a:rPr lang="zh-CN" altLang="en-US" sz="2400" dirty="0">
                <a:latin typeface="+mn-ea"/>
                <a:cs typeface="FZCuSong-B09S" charset="-122"/>
              </a:rPr>
              <a:t>是将所需晕色的两种色彩先画到画面上，两色中间可适当留出空间，然后再用一支干净的，略带水粉的笔两色来回涂抹，直至得出 所求效果。也可将两色在调色盘调好再涂到画面中。这种晕色法的效果有过渡变化，自然，色彩层次多等优点。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</TotalTime>
  <Words>1217</Words>
  <Application>Microsoft Macintosh PowerPoint</Application>
  <PresentationFormat>全屏显示(4:3)</PresentationFormat>
  <Paragraphs>69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9" baseType="lpstr">
      <vt:lpstr>Archery Black Rounded</vt:lpstr>
      <vt:lpstr>Arial Black</vt:lpstr>
      <vt:lpstr>FZCuSong-B09S</vt:lpstr>
      <vt:lpstr>Georgia</vt:lpstr>
      <vt:lpstr>Times New Roman</vt:lpstr>
      <vt:lpstr>Wingdings</vt:lpstr>
      <vt:lpstr>方正粗倩_GBK</vt:lpstr>
      <vt:lpstr>方正粗宋简体</vt:lpstr>
      <vt:lpstr>宋体</vt:lpstr>
      <vt:lpstr>Arial</vt:lpstr>
      <vt:lpstr>默认设计模板</vt:lpstr>
      <vt:lpstr>PowerPoint 演示文稿</vt:lpstr>
      <vt:lpstr>色彩表现技法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色彩的分类与属性</vt:lpstr>
      <vt:lpstr>PowerPoint 演示文稿</vt:lpstr>
      <vt:lpstr> 三、图案色彩的配置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图案配色的要点 :  </vt:lpstr>
      <vt:lpstr>PowerPoint 演示文稿</vt:lpstr>
      <vt:lpstr>  色彩的配合： </vt:lpstr>
      <vt:lpstr>PowerPoint 演示文稿</vt:lpstr>
      <vt:lpstr>PowerPoint 演示文稿</vt:lpstr>
      <vt:lpstr>PowerPoint 演示文稿</vt:lpstr>
      <vt:lpstr>基础图案套色：</vt:lpstr>
      <vt:lpstr>  色彩不协调时的补救办法: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Microsoft Office 用户</cp:lastModifiedBy>
  <cp:revision>161</cp:revision>
  <dcterms:created xsi:type="dcterms:W3CDTF">2017-09-06T12:46:00Z</dcterms:created>
  <dcterms:modified xsi:type="dcterms:W3CDTF">2018-07-28T09:06:08Z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2052-10.1.0.7400</vt:lpwstr>
  </property>
</Properties>
</file>